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225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46657-E4E1-4A2D-A1C7-DE07F818A07A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9D286-336D-4AA1-99DE-6490A879F9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7FA4-1DF0-4C1F-B6D8-EA008E6B7FC0}" type="datetime1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9BDD-5A04-45D0-8246-F66E2F00685D}" type="datetime1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2453-29EE-46A6-A967-45FAC9DD200D}" type="datetime1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7A6C-9A43-4692-87DC-45C6C424BD13}" type="datetime1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A64-65AD-4232-8150-9EFDFA39A062}" type="datetime1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78B0-4B9C-4792-9E2E-F8DBCA79DEBA}" type="datetime1">
              <a:rPr lang="fr-FR" smtClean="0"/>
              <a:pPr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F02E-7DF2-40BD-B434-FE7A3D50453B}" type="datetime1">
              <a:rPr lang="fr-FR" smtClean="0"/>
              <a:pPr/>
              <a:t>19/02/2021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09C-0F18-4789-9D7C-D0687AF17D33}" type="datetime1">
              <a:rPr lang="fr-FR" smtClean="0"/>
              <a:pPr/>
              <a:t>19/02/2021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F19D-A6C1-4937-A0FB-3E77D5D58089}" type="datetime1">
              <a:rPr lang="fr-FR" smtClean="0"/>
              <a:pPr/>
              <a:t>19/02/2021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9B41-C4A1-44F2-B158-111660829A23}" type="datetime1">
              <a:rPr lang="fr-FR" smtClean="0"/>
              <a:pPr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9EF8-3C06-4206-A770-CBB46E6DF81F}" type="datetime1">
              <a:rPr lang="fr-FR" smtClean="0"/>
              <a:pPr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B7105-A6D3-4BFA-BC9C-B572AA6EC842}" type="datetime1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3EAC4-AD19-4B85-8B59-3BE7126AD8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wikipedia.org/wiki/Interac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2420888"/>
            <a:ext cx="8892480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fr-FR" sz="40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artie</a:t>
            </a:r>
            <a:r>
              <a:rPr lang="fr-FR" sz="40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</a:t>
            </a:r>
            <a:endParaRPr lang="fr-FR" sz="40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40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fr-F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rottements, architecture générale, dimensions principales</a:t>
            </a:r>
            <a:endParaRPr lang="fr-FR" sz="40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40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artie</a:t>
            </a:r>
            <a:r>
              <a:rPr lang="fr-FR" sz="32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V- F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rottements, architecture générale, dimensions </a:t>
            </a:r>
            <a:r>
              <a:rPr lang="fr-F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principales</a:t>
            </a:r>
            <a:endParaRPr lang="fr-FR" sz="32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03491"/>
            <a:ext cx="9144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fr-F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Frottement </a:t>
            </a:r>
          </a:p>
          <a:p>
            <a:pPr algn="just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Dans un moteur, le frottement est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une 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 tooltip="Interaction"/>
              </a:rPr>
              <a:t>interaction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qui s'oppose au mouvement relatif entre 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éléments en contact du moteur entraînant une dissipation de puissance.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833772"/>
            <a:ext cx="66944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La puissance dissipée  </a:t>
            </a:r>
            <a:r>
              <a:rPr lang="fr-F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méc</a:t>
            </a:r>
            <a:r>
              <a:rPr lang="fr-F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est comme suit :</a:t>
            </a:r>
            <a:endParaRPr lang="fr-FR" sz="2800" dirty="0"/>
          </a:p>
        </p:txBody>
      </p:sp>
      <p:sp>
        <p:nvSpPr>
          <p:cNvPr id="9" name="Rectangle 8"/>
          <p:cNvSpPr/>
          <p:nvPr/>
        </p:nvSpPr>
        <p:spPr>
          <a:xfrm>
            <a:off x="-953" y="4337809"/>
            <a:ext cx="240001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méc</a:t>
            </a:r>
            <a:r>
              <a:rPr lang="fr-F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fr-F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eff</a:t>
            </a:r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d’où</a:t>
            </a:r>
          </a:p>
          <a:p>
            <a:r>
              <a:rPr lang="el-G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fr-F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méc</a:t>
            </a:r>
            <a:r>
              <a:rPr lang="fr-F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fr-F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1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eff</a:t>
            </a:r>
            <a:r>
              <a:rPr lang="fr-F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fr-F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1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</a:t>
            </a:r>
            <a:endParaRPr lang="fr-FR" sz="2400" i="1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429000"/>
            <a:ext cx="1835696" cy="659507"/>
          </a:xfrm>
          <a:prstGeom prst="rect">
            <a:avLst/>
          </a:prstGeom>
          <a:noFill/>
        </p:spPr>
      </p:pic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artie</a:t>
            </a:r>
            <a:r>
              <a:rPr lang="fr-FR" sz="32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V- F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rottements, architecture générale, dimensions </a:t>
            </a:r>
            <a:r>
              <a:rPr lang="fr-F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principales</a:t>
            </a:r>
            <a:endParaRPr lang="fr-FR" sz="32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573016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1.2. Comment réduire l’effet du frottement 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fr-FR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Par le choix des matériaux : matériaux antifriction </a:t>
            </a:r>
          </a:p>
          <a:p>
            <a:r>
              <a:rPr lang="fr-FR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Par amélioration des états de surfaces (rectification – polissage) </a:t>
            </a:r>
          </a:p>
          <a:p>
            <a:pPr>
              <a:buFontTx/>
              <a:buChar char="-"/>
            </a:pPr>
            <a:r>
              <a:rPr lang="fr-FR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Par l’utilisation de roulements, </a:t>
            </a:r>
          </a:p>
          <a:p>
            <a:pPr>
              <a:buFontTx/>
              <a:buChar char="-"/>
            </a:pPr>
            <a:r>
              <a:rPr lang="fr-FR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Par le graissage</a:t>
            </a:r>
            <a:endParaRPr lang="fr-FR" sz="2700" dirty="0"/>
          </a:p>
        </p:txBody>
      </p:sp>
      <p:sp>
        <p:nvSpPr>
          <p:cNvPr id="6" name="Rectangle 5"/>
          <p:cNvSpPr/>
          <p:nvPr/>
        </p:nvSpPr>
        <p:spPr>
          <a:xfrm>
            <a:off x="0" y="927770"/>
            <a:ext cx="91440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1.1. Effet du frottement</a:t>
            </a:r>
          </a:p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frottement provoque : </a:t>
            </a:r>
          </a:p>
          <a:p>
            <a:pPr>
              <a:buFontTx/>
              <a:buChar char="-"/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 échauffement donc une dilatation des pièces (grippage).</a:t>
            </a:r>
          </a:p>
          <a:p>
            <a:pPr>
              <a:buFontTx/>
              <a:buChar char="-"/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une usure des surfaces en contact (arrachement des particules de métal)</a:t>
            </a:r>
          </a:p>
          <a:p>
            <a:pPr>
              <a:buFontTx/>
              <a:buChar char="-"/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une diminution du rendement mécanique. 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artie</a:t>
            </a:r>
            <a:r>
              <a:rPr lang="fr-FR" sz="32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V- F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rottements, architecture générale, dimensions </a:t>
            </a:r>
            <a:r>
              <a:rPr lang="fr-F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principales</a:t>
            </a:r>
            <a:endParaRPr lang="fr-FR" sz="32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s://html1-f.scribdassets.com/4k3zjze4ow85ec8o/images/6-c053a21b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340768"/>
            <a:ext cx="7128792" cy="5517232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2008" y="1412776"/>
            <a:ext cx="3851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L’architecture  générale </a:t>
            </a:r>
          </a:p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du moteur est présentée </a:t>
            </a:r>
          </a:p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sur la figure 1. 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42628"/>
            <a:ext cx="3846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Architecture générale</a:t>
            </a:r>
            <a:endParaRPr lang="fr-FR" sz="2800" dirty="0"/>
          </a:p>
        </p:txBody>
      </p:sp>
      <p:sp>
        <p:nvSpPr>
          <p:cNvPr id="8" name="Rectangle 7"/>
          <p:cNvSpPr/>
          <p:nvPr/>
        </p:nvSpPr>
        <p:spPr>
          <a:xfrm>
            <a:off x="6012160" y="6381328"/>
            <a:ext cx="1023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Fig. 1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artie</a:t>
            </a:r>
            <a:r>
              <a:rPr lang="fr-FR" sz="32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V- F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rottements, architecture générale, dimensions </a:t>
            </a:r>
            <a:r>
              <a:rPr lang="fr-F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principales</a:t>
            </a:r>
            <a:endParaRPr lang="fr-FR" sz="32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836712"/>
            <a:ext cx="902843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Un moteur à combustion interne est composé de deux parties </a:t>
            </a: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essentielles :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628800"/>
            <a:ext cx="9144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2.1.  Parties fixes </a:t>
            </a:r>
          </a:p>
          <a:p>
            <a:pPr algn="just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comprennent principalement :</a:t>
            </a:r>
          </a:p>
          <a:p>
            <a:pPr algn="just">
              <a:buFontTx/>
              <a:buChar char="-"/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Le bloc moteur ou bloc cylindre</a:t>
            </a:r>
          </a:p>
          <a:p>
            <a:pPr algn="just">
              <a:buFontTx/>
              <a:buChar char="-"/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La culasse supportant les éléments de la distribution (arbre à cames, soupapes,..) et servant de couvercle hermétique au bloc moteur.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149080"/>
            <a:ext cx="914400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2.2. Parties mobiles </a:t>
            </a:r>
          </a:p>
          <a:p>
            <a:pPr algn="just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comprennent deux parties essentielles :</a:t>
            </a:r>
          </a:p>
          <a:p>
            <a:pPr algn="just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L’attelage mobile composé de vilebrequin, des bielles et des pistons dotés de leurs segments</a:t>
            </a:r>
          </a:p>
          <a:p>
            <a:pPr algn="just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La distribution incluant : l’arbre à came, les soupapes munies de leurs ressorts de rappel, chaînes ou courroies crantées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artie</a:t>
            </a:r>
            <a:r>
              <a:rPr lang="fr-FR" sz="32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V- F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rottements, architecture générale, dimensions </a:t>
            </a:r>
            <a:r>
              <a:rPr lang="fr-F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principales</a:t>
            </a:r>
            <a:endParaRPr lang="fr-FR" sz="32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-27384"/>
            <a:ext cx="8892480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fr-FR" sz="28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32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artie</a:t>
            </a:r>
            <a:r>
              <a:rPr lang="fr-FR" sz="32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V- F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rottements, architecture générale, dimensions </a:t>
            </a:r>
            <a:r>
              <a:rPr lang="fr-F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principales</a:t>
            </a:r>
            <a:endParaRPr lang="fr-FR" sz="3200" b="1" cap="all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28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EAC4-AD19-4B85-8B59-3BE7126AD857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215</Words>
  <Application>Microsoft Office PowerPoint</Application>
  <PresentationFormat>Affichage à l'écran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ZERGANE</dc:creator>
  <cp:lastModifiedBy>ZERGANE</cp:lastModifiedBy>
  <cp:revision>54</cp:revision>
  <dcterms:created xsi:type="dcterms:W3CDTF">2021-02-07T18:00:40Z</dcterms:created>
  <dcterms:modified xsi:type="dcterms:W3CDTF">2021-02-19T10:57:50Z</dcterms:modified>
</cp:coreProperties>
</file>