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74"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7" r:id="rId22"/>
    <p:sldId id="278" r:id="rId23"/>
    <p:sldId id="279" r:id="rId24"/>
    <p:sldId id="280" r:id="rId25"/>
    <p:sldId id="281"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811F0-22D7-4E89-BF1D-A608E25BC466}" type="datetimeFigureOut">
              <a:rPr lang="fr-FR" smtClean="0"/>
              <a:t>05/02/2021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6904FD-CB9D-4566-984D-E85B0BE2B1DC}" type="slidenum">
              <a:rPr lang="fr-FR" smtClean="0"/>
              <a:t>‹N°›</a:t>
            </a:fld>
            <a:endParaRPr lang="fr-FR"/>
          </a:p>
        </p:txBody>
      </p:sp>
    </p:spTree>
    <p:extLst>
      <p:ext uri="{BB962C8B-B14F-4D97-AF65-F5344CB8AC3E}">
        <p14:creationId xmlns:p14="http://schemas.microsoft.com/office/powerpoint/2010/main" val="2912815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46B0080-A447-464A-A4F3-67756638ABD3}" type="slidenum">
              <a:rPr lang="fr-FR" smtClean="0"/>
              <a:pPr>
                <a:defRPr/>
              </a:pPr>
              <a:t>1</a:t>
            </a:fld>
            <a:endParaRPr lang="fr-FR"/>
          </a:p>
        </p:txBody>
      </p:sp>
    </p:spTree>
    <p:extLst>
      <p:ext uri="{BB962C8B-B14F-4D97-AF65-F5344CB8AC3E}">
        <p14:creationId xmlns:p14="http://schemas.microsoft.com/office/powerpoint/2010/main" val="161569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05/02/2021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t>05/02/2021</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8"/>
          <p:cNvSpPr>
            <a:spLocks noChangeArrowheads="1"/>
          </p:cNvSpPr>
          <p:nvPr/>
        </p:nvSpPr>
        <p:spPr bwMode="auto">
          <a:xfrm>
            <a:off x="145143" y="3026637"/>
            <a:ext cx="8956927" cy="2122678"/>
          </a:xfrm>
          <a:prstGeom prst="rect">
            <a:avLst/>
          </a:prstGeom>
          <a:noFill/>
          <a:ln w="9525">
            <a:noFill/>
            <a:miter lim="800000"/>
            <a:headEnd/>
            <a:tailEnd/>
          </a:ln>
        </p:spPr>
        <p:txBody>
          <a:bodyPr/>
          <a:lstStyle/>
          <a:p>
            <a:pPr>
              <a:lnSpc>
                <a:spcPct val="150000"/>
              </a:lnSpc>
            </a:pPr>
            <a:endParaRPr lang="fr-FR" sz="3200" dirty="0">
              <a:latin typeface="Garamond" pitchFamily="18" charset="0"/>
            </a:endParaRPr>
          </a:p>
        </p:txBody>
      </p:sp>
      <p:sp>
        <p:nvSpPr>
          <p:cNvPr id="7" name="Espace réservé du numéro de diapositive 3"/>
          <p:cNvSpPr>
            <a:spLocks noGrp="1"/>
          </p:cNvSpPr>
          <p:nvPr>
            <p:ph type="sldNum" sz="quarter" idx="12"/>
          </p:nvPr>
        </p:nvSpPr>
        <p:spPr>
          <a:xfrm>
            <a:off x="8624767" y="6422303"/>
            <a:ext cx="446693" cy="425642"/>
          </a:xfrm>
        </p:spPr>
        <p:txBody>
          <a:bodyPr/>
          <a:lstStyle/>
          <a:p>
            <a:pPr>
              <a:defRPr/>
            </a:pPr>
            <a:fld id="{11F3A83B-0C23-4DF6-A20D-F95982416FCB}" type="slidenum">
              <a:rPr lang="fr-FR" smtClean="0">
                <a:solidFill>
                  <a:schemeClr val="tx1"/>
                </a:solidFill>
                <a:latin typeface="Garamond" pitchFamily="18" charset="0"/>
              </a:rPr>
              <a:pPr>
                <a:defRPr/>
              </a:pPr>
              <a:t>1</a:t>
            </a:fld>
            <a:endParaRPr lang="fr-FR" dirty="0">
              <a:solidFill>
                <a:schemeClr val="tx1"/>
              </a:solidFill>
              <a:latin typeface="Garamond" pitchFamily="18" charset="0"/>
            </a:endParaRPr>
          </a:p>
        </p:txBody>
      </p:sp>
      <p:pic>
        <p:nvPicPr>
          <p:cNvPr id="8"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10"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1504" y="149604"/>
            <a:ext cx="1562706" cy="1502466"/>
          </a:xfrm>
          <a:prstGeom prst="rect">
            <a:avLst/>
          </a:prstGeom>
          <a:effectLst>
            <a:reflection blurRad="6350" stA="50000" endA="300" endPos="90000" dir="5400000" sy="-100000" algn="bl" rotWithShape="0"/>
          </a:effectLst>
        </p:spPr>
      </p:pic>
      <p:sp>
        <p:nvSpPr>
          <p:cNvPr id="12" name="Rectangle 1"/>
          <p:cNvSpPr/>
          <p:nvPr/>
        </p:nvSpPr>
        <p:spPr>
          <a:xfrm>
            <a:off x="1596550" y="498475"/>
            <a:ext cx="6144683" cy="646331"/>
          </a:xfrm>
          <a:prstGeom prst="rect">
            <a:avLst/>
          </a:prstGeom>
          <a:noFill/>
        </p:spPr>
        <p:txBody>
          <a:bodyPr wrap="square" lIns="91440" tIns="45720" rIns="91440" bIns="45720">
            <a:spAutoFit/>
          </a:bodyPr>
          <a:lstStyle/>
          <a:p>
            <a:pPr algn="ctr"/>
            <a:r>
              <a:rPr lang="fr-FR" sz="3600" b="1"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ea typeface="Times New Roman"/>
                <a:cs typeface="Times New Roman" pitchFamily="18" charset="0"/>
              </a:rPr>
              <a:t>UNIVERSITE DE M'SILA</a:t>
            </a:r>
            <a:endParaRPr lang="fr-FR" sz="3600" b="1" dirty="0">
              <a:ln w="17780" cmpd="sng">
                <a:solidFill>
                  <a:srgbClr val="FFFFFF"/>
                </a:solidFill>
                <a:prstDash val="solid"/>
                <a:miter lim="800000"/>
              </a:ln>
              <a:solidFill>
                <a:srgbClr val="FF0000"/>
              </a:solidFill>
              <a:effectLst>
                <a:outerShdw blurRad="50800" algn="tl" rotWithShape="0">
                  <a:srgbClr val="000000"/>
                </a:outerShdw>
              </a:effectLst>
            </a:endParaRPr>
          </a:p>
        </p:txBody>
      </p:sp>
      <p:sp>
        <p:nvSpPr>
          <p:cNvPr id="13" name="Titre 1"/>
          <p:cNvSpPr txBox="1">
            <a:spLocks/>
          </p:cNvSpPr>
          <p:nvPr/>
        </p:nvSpPr>
        <p:spPr>
          <a:xfrm>
            <a:off x="1088547" y="2591707"/>
            <a:ext cx="7742691" cy="3235231"/>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800" b="1" i="0" u="none" strike="noStrike" kern="1200" cap="none" spc="0" normalizeH="0" baseline="0" noProof="0" dirty="0" smtClean="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Techniques de fabrication conventionnelles et avancées</a:t>
            </a:r>
            <a:endParaRPr kumimoji="0" lang="en-CA" sz="48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sp>
        <p:nvSpPr>
          <p:cNvPr id="14" name="ZoneTexte 13"/>
          <p:cNvSpPr txBox="1"/>
          <p:nvPr/>
        </p:nvSpPr>
        <p:spPr>
          <a:xfrm>
            <a:off x="4789684" y="5661780"/>
            <a:ext cx="3701200" cy="523220"/>
          </a:xfrm>
          <a:prstGeom prst="rect">
            <a:avLst/>
          </a:prstGeom>
          <a:noFill/>
        </p:spPr>
        <p:txBody>
          <a:bodyPr wrap="square" rtlCol="0">
            <a:spAutoFit/>
          </a:bodyPr>
          <a:lstStyle/>
          <a:p>
            <a:r>
              <a:rPr lang="en-CA"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 </a:t>
            </a:r>
            <a:r>
              <a:rPr lang="en-CA" sz="28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Mechta.A</a:t>
            </a:r>
            <a:endParaRPr lang="en-CA"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63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23120" y="404664"/>
            <a:ext cx="7272007" cy="6262740"/>
          </a:xfrm>
          <a:prstGeom prst="rect">
            <a:avLst/>
          </a:prstGeom>
        </p:spPr>
        <p:txBody>
          <a:bodyPr wrap="square">
            <a:spAutoFit/>
          </a:bodyPr>
          <a:lstStyle/>
          <a:p>
            <a:pPr algn="ctr"/>
            <a:r>
              <a:rPr lang="fr-FR" sz="2800" b="1" dirty="0" smtClean="0">
                <a:latin typeface="Times New Roman" pitchFamily="18" charset="0"/>
                <a:cs typeface="Times New Roman" pitchFamily="18" charset="0"/>
              </a:rPr>
              <a:t>4/Oscillateur </a:t>
            </a:r>
            <a:r>
              <a:rPr lang="fr-FR" sz="2800" b="1" dirty="0">
                <a:latin typeface="Times New Roman" pitchFamily="18" charset="0"/>
                <a:cs typeface="Times New Roman" pitchFamily="18" charset="0"/>
              </a:rPr>
              <a:t>laser </a:t>
            </a:r>
            <a:endParaRPr lang="fr-FR" sz="2800" b="1"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Pour </a:t>
            </a:r>
            <a:r>
              <a:rPr lang="fr-FR" sz="2800" dirty="0">
                <a:latin typeface="Times New Roman" pitchFamily="18" charset="0"/>
                <a:cs typeface="Times New Roman" pitchFamily="18" charset="0"/>
              </a:rPr>
              <a:t>fabriquer la lumière laser, il faut une source d’énergie et un oscillateur laser. L’oscillateur est une sorte de cylindre allongé avec un miroir à chacune de ses extrémités. Il est empli du milieu laser, qui peut être, un  matériau solide, liquide ou gazeux contenant des particules capables d’émettre des photons. Une source d’énergie va exciter les particules du milieu laser qui pourront alors émettre de la lumière Fig. 2. </a:t>
            </a:r>
            <a:endParaRPr lang="fr-FR" sz="28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196337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69753"/>
            <a:ext cx="1562706" cy="1502466"/>
          </a:xfrm>
          <a:prstGeom prst="rect">
            <a:avLst/>
          </a:prstGeom>
          <a:effectLst>
            <a:reflection blurRad="6350" stA="50000" endA="300" endPos="90000" dir="5400000" sy="-100000" algn="bl" rotWithShape="0"/>
          </a:effec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412776"/>
            <a:ext cx="7056783" cy="439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3234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44624"/>
            <a:ext cx="1562706" cy="1502466"/>
          </a:xfrm>
          <a:prstGeom prst="rect">
            <a:avLst/>
          </a:prstGeom>
          <a:effectLst>
            <a:reflection blurRad="6350" stA="50000" endA="300" endPos="90000" dir="5400000" sy="-100000" algn="bl" rotWithShape="0"/>
          </a:effectLst>
        </p:spPr>
      </p:pic>
      <p:sp>
        <p:nvSpPr>
          <p:cNvPr id="2" name="Rectangle 1"/>
          <p:cNvSpPr/>
          <p:nvPr/>
        </p:nvSpPr>
        <p:spPr>
          <a:xfrm>
            <a:off x="1526194" y="476672"/>
            <a:ext cx="7383054" cy="6370975"/>
          </a:xfrm>
          <a:prstGeom prst="rect">
            <a:avLst/>
          </a:prstGeom>
        </p:spPr>
        <p:txBody>
          <a:bodyPr wrap="square">
            <a:spAutoFit/>
          </a:bodyPr>
          <a:lstStyle/>
          <a:p>
            <a:pPr algn="just"/>
            <a:r>
              <a:rPr lang="fr-FR" dirty="0"/>
              <a:t> </a:t>
            </a:r>
            <a:r>
              <a:rPr lang="fr-FR" sz="2400" b="1" dirty="0" smtClean="0">
                <a:latin typeface="Times New Roman" pitchFamily="18" charset="0"/>
                <a:cs typeface="Times New Roman" pitchFamily="18" charset="0"/>
              </a:rPr>
              <a:t>5/Principe </a:t>
            </a:r>
            <a:r>
              <a:rPr lang="fr-FR" sz="2400" b="1" dirty="0">
                <a:latin typeface="Times New Roman" pitchFamily="18" charset="0"/>
                <a:cs typeface="Times New Roman" pitchFamily="18" charset="0"/>
              </a:rPr>
              <a:t>de production d’un fuseau laser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Un </a:t>
            </a:r>
            <a:r>
              <a:rPr lang="fr-FR" sz="2400" dirty="0">
                <a:latin typeface="Times New Roman" pitchFamily="18" charset="0"/>
                <a:cs typeface="Times New Roman" pitchFamily="18" charset="0"/>
              </a:rPr>
              <a:t>photon émis spontanément dans le milieu laser dont la trajectoire est perpendiculaire aux plans des miroirs. En rencontrant une particule excitée, il va stimuler l’émission d’un deuxième photon. Les deux photons identiques peuvent à leur tour stimuler d’autres émissions de photons et ainsi de suite, jusqu’à ce que le groupe de photons rencontre le miroir. La, ils seront renvoyés strictement en sens inverse et continueront de nouveau à provoquer des émissions stimulées. Dans cette réaction en chaîne, le nombre de photons identiques qui vont et viennent entre les miroirs va donc augmenter à chaque passage : la lumière laser est amplifiée. Pour que le faisceau sorte de l’oscillateur laser, l’un des deux miroirs est partiellement transparent, comme peut l’être un miroir sans tain. La plupart des photons sont réfléchis, permettant ainsi au faisceau laser de sortir. </a:t>
            </a:r>
          </a:p>
        </p:txBody>
      </p:sp>
    </p:spTree>
    <p:extLst>
      <p:ext uri="{BB962C8B-B14F-4D97-AF65-F5344CB8AC3E}">
        <p14:creationId xmlns:p14="http://schemas.microsoft.com/office/powerpoint/2010/main" val="4153616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8202" y="476672"/>
            <a:ext cx="7428155" cy="6370975"/>
          </a:xfrm>
          <a:prstGeom prst="rect">
            <a:avLst/>
          </a:prstGeom>
        </p:spPr>
        <p:txBody>
          <a:bodyPr wrap="square">
            <a:spAutoFit/>
          </a:bodyPr>
          <a:lstStyle/>
          <a:p>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6/Amplificateurs </a:t>
            </a:r>
            <a:r>
              <a:rPr lang="fr-FR" sz="2400" b="1" dirty="0">
                <a:latin typeface="Times New Roman" pitchFamily="18" charset="0"/>
                <a:cs typeface="Times New Roman" pitchFamily="18" charset="0"/>
              </a:rPr>
              <a:t>laser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lumière laser produite par un oscillateur peut, pour certaines applications, être utilisée directement. Mais dans le cas où il est nécessaire d’avoir une puissance beaucoup plus grande, il faut amplifier la puissance gouvernée par la lumière laser émise par l’oscillateur par une série d’amplificateurs. L’amplificateur est constitué d’un milieu laser. Son principe de fonctionnement est le même que celui de l’oscillateur. Ces particules sont excitées par le faisceau laser sortant de l’oscillateur et les photons qui vont traverser l’amplificateur vont produire par réaction en chaîne de nombreux autres photons identiques alors, la puissance de la lumière laser est amplifiée. </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Pour </a:t>
            </a:r>
            <a:r>
              <a:rPr lang="fr-FR" sz="2400" dirty="0">
                <a:latin typeface="Times New Roman" pitchFamily="18" charset="0"/>
                <a:cs typeface="Times New Roman" pitchFamily="18" charset="0"/>
              </a:rPr>
              <a:t>obtenir la puissance recherchée, plusieurs amplificateurs sont placés sur la trajectoire du faisceau laser.</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1725923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9632" y="2162180"/>
            <a:ext cx="7632848" cy="3903954"/>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 </a:t>
            </a:r>
            <a:r>
              <a:rPr lang="fr-FR" sz="2400" b="1" dirty="0" smtClean="0">
                <a:latin typeface="Times New Roman" pitchFamily="18" charset="0"/>
                <a:cs typeface="Times New Roman" pitchFamily="18" charset="0"/>
              </a:rPr>
              <a:t>7/Puissance </a:t>
            </a:r>
            <a:r>
              <a:rPr lang="fr-FR" sz="2400" b="1" dirty="0">
                <a:latin typeface="Times New Roman" pitchFamily="18" charset="0"/>
                <a:cs typeface="Times New Roman" pitchFamily="18" charset="0"/>
              </a:rPr>
              <a:t>d’un </a:t>
            </a:r>
            <a:r>
              <a:rPr lang="fr-FR" sz="2400" b="1" dirty="0" smtClean="0">
                <a:latin typeface="Times New Roman" pitchFamily="18" charset="0"/>
                <a:cs typeface="Times New Roman" pitchFamily="18" charset="0"/>
              </a:rPr>
              <a:t>laser</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La puissance se définit classiquement comme la quantité d’énergie émise par unité de temps. Un laser délivrant un joule pendant une seconde aura une puissance d’un watt. Dans le cas des lasers continus, l’étendue des puissances de sortie va classiquement de 1 mW pour des petites diodes laser, à 50 kW pour les lasers de soudage.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128603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33215" y="734434"/>
            <a:ext cx="7359266" cy="5632311"/>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Un </a:t>
            </a:r>
            <a:r>
              <a:rPr lang="fr-FR" sz="2400" dirty="0">
                <a:latin typeface="Times New Roman" pitchFamily="18" charset="0"/>
                <a:cs typeface="Times New Roman" pitchFamily="18" charset="0"/>
              </a:rPr>
              <a:t>laser de 20 W focalisé sur quelques micromètres produit une intensité de l’ordre du milliard de W/cm². Avec un laser impulsionnel de quelques (</a:t>
            </a:r>
            <a:r>
              <a:rPr lang="fr-FR" sz="2400" dirty="0" err="1">
                <a:latin typeface="Times New Roman" pitchFamily="18" charset="0"/>
                <a:cs typeface="Times New Roman" pitchFamily="18" charset="0"/>
              </a:rPr>
              <a:t>mJ</a:t>
            </a:r>
            <a:r>
              <a:rPr lang="fr-FR" sz="2400" dirty="0">
                <a:latin typeface="Times New Roman" pitchFamily="18" charset="0"/>
                <a:cs typeface="Times New Roman" pitchFamily="18" charset="0"/>
              </a:rPr>
              <a:t>), on atteint très facilement les centaines de milliards de W/cm². La focalisation est alors obtenue par des systèmes optiques plus ou moins complexes, constitués de lentilles et de miroirs, qui sont adaptés aux longueurs d’onde et aux fortes énergies utilisées Fig.3. La focalisation est, par exemple, indispensable pour les opérations industrielles de perçage, soudage et découpage. </a:t>
            </a:r>
            <a:r>
              <a:rPr lang="fr-FR" dirty="0" smtClean="0"/>
              <a:t> </a:t>
            </a:r>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491" y="-16799"/>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4088895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0713" y="988993"/>
            <a:ext cx="7145783" cy="496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6467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
        <p:nvSpPr>
          <p:cNvPr id="2" name="Rectangle 1"/>
          <p:cNvSpPr/>
          <p:nvPr/>
        </p:nvSpPr>
        <p:spPr>
          <a:xfrm>
            <a:off x="2021276" y="2276872"/>
            <a:ext cx="6768752" cy="2308324"/>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8/Applications </a:t>
            </a:r>
            <a:r>
              <a:rPr lang="fr-FR" sz="2400" b="1" dirty="0">
                <a:latin typeface="Times New Roman" pitchFamily="18" charset="0"/>
                <a:cs typeface="Times New Roman" pitchFamily="18" charset="0"/>
              </a:rPr>
              <a:t>principales </a:t>
            </a:r>
            <a:r>
              <a:rPr lang="fr-FR" sz="2400" dirty="0">
                <a:latin typeface="Times New Roman" pitchFamily="18" charset="0"/>
                <a:cs typeface="Times New Roman" pitchFamily="18" charset="0"/>
              </a:rPr>
              <a:t>Les lasers peuvent être appliqués dans plusieurs procédés d’obtention de pièces, à savoir ; le  Soudage, découpage, traitement de surface et marquage (identification de pièces…) </a:t>
            </a:r>
          </a:p>
        </p:txBody>
      </p:sp>
    </p:spTree>
    <p:extLst>
      <p:ext uri="{BB962C8B-B14F-4D97-AF65-F5344CB8AC3E}">
        <p14:creationId xmlns:p14="http://schemas.microsoft.com/office/powerpoint/2010/main" val="2529543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116632"/>
            <a:ext cx="7740352" cy="7109639"/>
          </a:xfrm>
          <a:prstGeom prst="rect">
            <a:avLst/>
          </a:prstGeom>
        </p:spPr>
        <p:txBody>
          <a:bodyPr wrap="square">
            <a:spAutoFit/>
          </a:bodyPr>
          <a:lstStyle/>
          <a:p>
            <a:r>
              <a:rPr lang="fr-FR" sz="2400" b="1" dirty="0" smtClean="0">
                <a:latin typeface="Times New Roman" pitchFamily="18" charset="0"/>
                <a:cs typeface="Times New Roman" pitchFamily="18" charset="0"/>
              </a:rPr>
              <a:t>8.1 /Lasers </a:t>
            </a:r>
            <a:r>
              <a:rPr lang="fr-FR" sz="2400" b="1" dirty="0">
                <a:latin typeface="Times New Roman" pitchFamily="18" charset="0"/>
                <a:cs typeface="Times New Roman" pitchFamily="18" charset="0"/>
              </a:rPr>
              <a:t>pour le soudage et la découpe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Ces </a:t>
            </a:r>
            <a:r>
              <a:rPr lang="fr-FR" sz="2400" dirty="0">
                <a:latin typeface="Times New Roman" pitchFamily="18" charset="0"/>
                <a:cs typeface="Times New Roman" pitchFamily="18" charset="0"/>
              </a:rPr>
              <a:t>lasers de moyenne et forte puissance ont de multiples applications dans le domaine de fabrication: trempe, soudure, perçage, ponçage, découpage etc. Le principe de soudage laser repose sur la fusion d’un point du matériau sur lequel le faisceau va se concentrer grâce au système optique. Après focalisation, son éclairement peut atteindre plus de 1 </a:t>
            </a:r>
            <a:r>
              <a:rPr lang="fr-FR" sz="2400" dirty="0" smtClean="0">
                <a:latin typeface="Times New Roman" pitchFamily="18" charset="0"/>
                <a:cs typeface="Times New Roman" pitchFamily="18" charset="0"/>
              </a:rPr>
              <a:t>MW/cm2. </a:t>
            </a:r>
            <a:r>
              <a:rPr lang="fr-FR" sz="2400" dirty="0">
                <a:latin typeface="Times New Roman" pitchFamily="18" charset="0"/>
                <a:cs typeface="Times New Roman" pitchFamily="18" charset="0"/>
              </a:rPr>
              <a:t>Les densités d’énergie étant très importantes, il suffit de quelques microsecondes pour obtenir la fusion et la vaporisation du matériau à souder. Ainsi, les lasers permettent la découpe de plaques d’acier inox jusqu’à 20 mm d’épaisseur </a:t>
            </a:r>
            <a:r>
              <a:rPr lang="fr-FR" sz="2400" dirty="0" smtClean="0">
                <a:latin typeface="Times New Roman" pitchFamily="18" charset="0"/>
                <a:cs typeface="Times New Roman" pitchFamily="18" charset="0"/>
              </a:rPr>
              <a:t>Fig.4. </a:t>
            </a:r>
            <a:endParaRPr lang="fr-FR" sz="2400" dirty="0">
              <a:latin typeface="Times New Roman" pitchFamily="18" charset="0"/>
              <a:cs typeface="Times New Roman" pitchFamily="18" charset="0"/>
            </a:endParaRPr>
          </a:p>
          <a:p>
            <a:r>
              <a:rPr lang="fr-FR" dirty="0"/>
              <a:t> </a:t>
            </a:r>
          </a:p>
          <a:p>
            <a:r>
              <a:rPr lang="fr-FR" dirty="0"/>
              <a:t> </a:t>
            </a:r>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2738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57008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569" y="18937"/>
            <a:ext cx="1562706" cy="1502466"/>
          </a:xfrm>
          <a:prstGeom prst="rect">
            <a:avLst/>
          </a:prstGeom>
          <a:effectLst>
            <a:reflection blurRad="6350" stA="50000" endA="300" endPos="90000" dir="5400000" sy="-100000" algn="bl" rotWithShape="0"/>
          </a:effec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770170"/>
            <a:ext cx="6624736" cy="4149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01912" y="5157192"/>
            <a:ext cx="5417380" cy="461665"/>
          </a:xfrm>
          <a:prstGeom prst="rect">
            <a:avLst/>
          </a:prstGeom>
        </p:spPr>
        <p:txBody>
          <a:bodyPr wrap="none">
            <a:spAutoFit/>
          </a:bodyPr>
          <a:lstStyle/>
          <a:p>
            <a:r>
              <a:rPr lang="fr-FR" sz="2400" dirty="0">
                <a:latin typeface="Times New Roman" pitchFamily="18" charset="0"/>
                <a:cs typeface="Times New Roman" pitchFamily="18" charset="0"/>
              </a:rPr>
              <a:t>Fig. </a:t>
            </a:r>
            <a:r>
              <a:rPr lang="fr-FR" sz="2400" dirty="0" smtClean="0">
                <a:latin typeface="Times New Roman" pitchFamily="18" charset="0"/>
                <a:cs typeface="Times New Roman" pitchFamily="18" charset="0"/>
              </a:rPr>
              <a:t>4 </a:t>
            </a:r>
            <a:r>
              <a:rPr lang="fr-FR" sz="2400" dirty="0">
                <a:latin typeface="Times New Roman" pitchFamily="18" charset="0"/>
                <a:cs typeface="Times New Roman" pitchFamily="18" charset="0"/>
              </a:rPr>
              <a:t>Découpe laser, « épaisseur 20mm » </a:t>
            </a:r>
          </a:p>
        </p:txBody>
      </p:sp>
    </p:spTree>
    <p:extLst>
      <p:ext uri="{BB962C8B-B14F-4D97-AF65-F5344CB8AC3E}">
        <p14:creationId xmlns:p14="http://schemas.microsoft.com/office/powerpoint/2010/main" val="3192259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52793" y="1268760"/>
            <a:ext cx="7772400" cy="1470025"/>
          </a:xfrm>
        </p:spPr>
        <p:txBody>
          <a:bodyPr/>
          <a:lstStyle/>
          <a:p>
            <a:pPr algn="ctr"/>
            <a:r>
              <a:rPr lang="fr-FR" b="1" dirty="0" smtClean="0">
                <a:solidFill>
                  <a:srgbClr val="00B050"/>
                </a:solidFill>
                <a:latin typeface="Times New Roman" pitchFamily="18" charset="0"/>
                <a:cs typeface="Times New Roman" pitchFamily="18" charset="0"/>
              </a:rPr>
              <a:t>Chapitre </a:t>
            </a:r>
            <a:r>
              <a:rPr lang="fr-FR" b="1" dirty="0" smtClean="0">
                <a:solidFill>
                  <a:srgbClr val="00B050"/>
                </a:solidFill>
                <a:latin typeface="Times New Roman" pitchFamily="18" charset="0"/>
                <a:cs typeface="Times New Roman" pitchFamily="18" charset="0"/>
              </a:rPr>
              <a:t>05</a:t>
            </a:r>
            <a:endParaRPr lang="fr-FR" b="1" dirty="0">
              <a:solidFill>
                <a:srgbClr val="00B050"/>
              </a:solidFill>
              <a:latin typeface="Times New Roman" pitchFamily="18" charset="0"/>
              <a:cs typeface="Times New Roman" pitchFamily="18" charset="0"/>
            </a:endParaRPr>
          </a:p>
        </p:txBody>
      </p:sp>
      <p:sp>
        <p:nvSpPr>
          <p:cNvPr id="3" name="Sous-titre 2"/>
          <p:cNvSpPr>
            <a:spLocks noGrp="1"/>
          </p:cNvSpPr>
          <p:nvPr>
            <p:ph type="subTitle" idx="1"/>
          </p:nvPr>
        </p:nvSpPr>
        <p:spPr>
          <a:xfrm>
            <a:off x="1825762" y="3429000"/>
            <a:ext cx="6850694" cy="1752600"/>
          </a:xfrm>
        </p:spPr>
        <p:txBody>
          <a:bodyPr>
            <a:normAutofit/>
          </a:bodyPr>
          <a:lstStyle/>
          <a:p>
            <a:pPr algn="l"/>
            <a:r>
              <a:rPr lang="fr-FR" sz="4400" dirty="0" smtClean="0">
                <a:solidFill>
                  <a:schemeClr val="tx1"/>
                </a:solidFill>
                <a:latin typeface="Times New Roman" pitchFamily="18" charset="0"/>
                <a:cs typeface="Times New Roman" pitchFamily="18" charset="0"/>
              </a:rPr>
              <a:t>I</a:t>
            </a:r>
            <a:r>
              <a:rPr lang="fr-FR" sz="4400" dirty="0">
                <a:solidFill>
                  <a:schemeClr val="tx1"/>
                </a:solidFill>
                <a:latin typeface="Times New Roman" pitchFamily="18" charset="0"/>
                <a:cs typeface="Times New Roman" pitchFamily="18" charset="0"/>
              </a:rPr>
              <a:t>) </a:t>
            </a:r>
            <a:r>
              <a:rPr lang="fr-FR" sz="4400" dirty="0" smtClean="0">
                <a:solidFill>
                  <a:schemeClr val="tx1"/>
                </a:solidFill>
                <a:latin typeface="Times New Roman" pitchFamily="18" charset="0"/>
                <a:cs typeface="Times New Roman" pitchFamily="18" charset="0"/>
              </a:rPr>
              <a:t>Usinage par laser</a:t>
            </a:r>
            <a:endParaRPr lang="fr-FR" sz="4400" dirty="0">
              <a:solidFill>
                <a:schemeClr val="tx1"/>
              </a:solidFill>
              <a:latin typeface="Times New Roman" pitchFamily="18" charset="0"/>
              <a:cs typeface="Times New Roman" pitchFamily="18" charset="0"/>
            </a:endParaRPr>
          </a:p>
        </p:txBody>
      </p:sp>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911545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27384"/>
            <a:ext cx="1562706" cy="1502466"/>
          </a:xfrm>
          <a:prstGeom prst="rect">
            <a:avLst/>
          </a:prstGeom>
          <a:effectLst>
            <a:reflection blurRad="6350" stA="50000" endA="300" endPos="90000" dir="5400000" sy="-100000" algn="bl" rotWithShape="0"/>
          </a:effectLst>
        </p:spPr>
      </p:pic>
      <p:sp>
        <p:nvSpPr>
          <p:cNvPr id="5" name="Rectangle 4"/>
          <p:cNvSpPr/>
          <p:nvPr/>
        </p:nvSpPr>
        <p:spPr>
          <a:xfrm>
            <a:off x="1526195" y="476672"/>
            <a:ext cx="7358080" cy="5632311"/>
          </a:xfrm>
          <a:prstGeom prst="rect">
            <a:avLst/>
          </a:prstGeom>
        </p:spPr>
        <p:txBody>
          <a:bodyPr wrap="square">
            <a:spAutoFit/>
          </a:bodyPr>
          <a:lstStyle/>
          <a:p>
            <a:pPr algn="just">
              <a:lnSpc>
                <a:spcPct val="150000"/>
              </a:lnSpc>
            </a:pPr>
            <a:r>
              <a:rPr lang="fr-FR" sz="2400" b="1" dirty="0">
                <a:latin typeface="Times New Roman" pitchFamily="18" charset="0"/>
                <a:cs typeface="Times New Roman" pitchFamily="18" charset="0"/>
              </a:rPr>
              <a:t>8.2 </a:t>
            </a:r>
            <a:r>
              <a:rPr lang="fr-FR" sz="2400" b="1" dirty="0" smtClean="0">
                <a:latin typeface="Times New Roman" pitchFamily="18" charset="0"/>
                <a:cs typeface="Times New Roman" pitchFamily="18" charset="0"/>
              </a:rPr>
              <a:t>/Le </a:t>
            </a:r>
            <a:r>
              <a:rPr lang="fr-FR" sz="2400" b="1" dirty="0">
                <a:latin typeface="Times New Roman" pitchFamily="18" charset="0"/>
                <a:cs typeface="Times New Roman" pitchFamily="18" charset="0"/>
              </a:rPr>
              <a:t>marquage </a:t>
            </a:r>
            <a:r>
              <a:rPr lang="fr-FR" sz="2400" b="1" dirty="0" smtClean="0">
                <a:latin typeface="Times New Roman" pitchFamily="18" charset="0"/>
                <a:cs typeface="Times New Roman" pitchFamily="18" charset="0"/>
              </a:rPr>
              <a:t>laser</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L’utilisation de cette technologie permet une gravure polyvalente: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a:t>
            </a:r>
            <a:r>
              <a:rPr lang="fr-FR" sz="2400" dirty="0">
                <a:latin typeface="Times New Roman" pitchFamily="18" charset="0"/>
                <a:cs typeface="Times New Roman" pitchFamily="18" charset="0"/>
              </a:rPr>
              <a:t>Tous les matériaux: acier traité, métaux non ferreux, chrome, or, céramique, matières plastiques, bois.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a:t>
            </a:r>
            <a:r>
              <a:rPr lang="fr-FR" sz="2400" dirty="0">
                <a:latin typeface="Times New Roman" pitchFamily="18" charset="0"/>
                <a:cs typeface="Times New Roman" pitchFamily="18" charset="0"/>
              </a:rPr>
              <a:t>Toutes les formes : surfaces circulaires, concaves, convexes ou difficilement accessibles.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a:t>
            </a:r>
            <a:r>
              <a:rPr lang="fr-FR" sz="2400" dirty="0">
                <a:latin typeface="Times New Roman" pitchFamily="18" charset="0"/>
                <a:cs typeface="Times New Roman" pitchFamily="18" charset="0"/>
              </a:rPr>
              <a:t>Tous les caractères : le logiciel (qui commande le déplacement du faisceau) permet de tracer des inscriptions alphanumériques, logos, sigles, codes à barres.. </a:t>
            </a:r>
            <a:r>
              <a:rPr lang="fr-FR" sz="2400" dirty="0" err="1">
                <a:latin typeface="Times New Roman" pitchFamily="18" charset="0"/>
                <a:cs typeface="Times New Roman" pitchFamily="18" charset="0"/>
              </a:rPr>
              <a:t>ext</a:t>
            </a:r>
            <a:r>
              <a:rPr lang="fr-FR" sz="2400" dirty="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83604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2218" y="2344088"/>
            <a:ext cx="6790222" cy="2308324"/>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On peut citer comme exemples d’applications du Marquage laser ; le marquage de pièces médicales, secteur automobile, aéronautique, maritime, instruments, pièces détachées, accessoires.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260648"/>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474791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44624"/>
            <a:ext cx="1562706" cy="1502466"/>
          </a:xfrm>
          <a:prstGeom prst="rect">
            <a:avLst/>
          </a:prstGeom>
          <a:effectLst>
            <a:reflection blurRad="6350" stA="50000" endA="300" endPos="90000" dir="5400000" sy="-100000" algn="bl" rotWithShape="0"/>
          </a:effectLst>
        </p:spPr>
      </p:pic>
      <p:sp>
        <p:nvSpPr>
          <p:cNvPr id="5" name="Rectangle 4"/>
          <p:cNvSpPr/>
          <p:nvPr/>
        </p:nvSpPr>
        <p:spPr>
          <a:xfrm>
            <a:off x="1735979" y="380358"/>
            <a:ext cx="7200800" cy="830997"/>
          </a:xfrm>
          <a:prstGeom prst="rect">
            <a:avLst/>
          </a:prstGeom>
        </p:spPr>
        <p:txBody>
          <a:bodyPr wrap="square">
            <a:spAutoFit/>
          </a:bodyPr>
          <a:lstStyle/>
          <a:p>
            <a:pPr algn="ctr"/>
            <a:r>
              <a:rPr lang="fr-FR" dirty="0"/>
              <a:t> </a:t>
            </a:r>
            <a:r>
              <a:rPr lang="fr-FR" sz="2400" b="1" dirty="0" smtClean="0">
                <a:latin typeface="Times New Roman" pitchFamily="18" charset="0"/>
                <a:cs typeface="Times New Roman" pitchFamily="18" charset="0"/>
              </a:rPr>
              <a:t>9/Principales </a:t>
            </a:r>
            <a:r>
              <a:rPr lang="fr-FR" sz="2400" b="1" dirty="0">
                <a:latin typeface="Times New Roman" pitchFamily="18" charset="0"/>
                <a:cs typeface="Times New Roman" pitchFamily="18" charset="0"/>
              </a:rPr>
              <a:t>utilisations des lasers en fonction de leur puissance</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1211355"/>
            <a:ext cx="7992888" cy="5313989"/>
          </a:xfrm>
          <a:prstGeom prst="rect">
            <a:avLst/>
          </a:prstGeom>
        </p:spPr>
      </p:pic>
    </p:spTree>
    <p:extLst>
      <p:ext uri="{BB962C8B-B14F-4D97-AF65-F5344CB8AC3E}">
        <p14:creationId xmlns:p14="http://schemas.microsoft.com/office/powerpoint/2010/main" val="5214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44624"/>
            <a:ext cx="1562706" cy="1502466"/>
          </a:xfrm>
          <a:prstGeom prst="rect">
            <a:avLst/>
          </a:prstGeom>
          <a:effectLst>
            <a:reflection blurRad="6350" stA="50000" endA="300" endPos="90000" dir="5400000" sy="-100000" algn="bl" rotWithShape="0"/>
          </a:effectLst>
        </p:spPr>
      </p:pic>
      <p:sp>
        <p:nvSpPr>
          <p:cNvPr id="5" name="Rectangle 4"/>
          <p:cNvSpPr/>
          <p:nvPr/>
        </p:nvSpPr>
        <p:spPr>
          <a:xfrm>
            <a:off x="1592731" y="1124744"/>
            <a:ext cx="7438294" cy="4457952"/>
          </a:xfrm>
          <a:prstGeom prst="rect">
            <a:avLst/>
          </a:prstGeom>
        </p:spPr>
        <p:txBody>
          <a:bodyPr wrap="square">
            <a:spAutoFit/>
          </a:bodyPr>
          <a:lstStyle/>
          <a:p>
            <a:pPr algn="just">
              <a:lnSpc>
                <a:spcPct val="150000"/>
              </a:lnSpc>
            </a:pPr>
            <a:r>
              <a:rPr lang="fr-FR" dirty="0"/>
              <a:t> </a:t>
            </a:r>
            <a:r>
              <a:rPr lang="fr-FR" sz="2400" b="1" dirty="0">
                <a:latin typeface="Times New Roman" pitchFamily="18" charset="0"/>
                <a:cs typeface="Times New Roman" pitchFamily="18" charset="0"/>
              </a:rPr>
              <a:t>10 Avantages et inconvénients de l’usinage par laser </a:t>
            </a:r>
            <a:endParaRPr lang="fr-FR" sz="2400" b="1" dirty="0" smtClean="0">
              <a:latin typeface="Times New Roman" pitchFamily="18" charset="0"/>
              <a:cs typeface="Times New Roman" pitchFamily="18" charset="0"/>
            </a:endParaRPr>
          </a:p>
          <a:p>
            <a:pPr marL="457200" indent="-457200" algn="just">
              <a:lnSpc>
                <a:spcPct val="150000"/>
              </a:lnSpc>
              <a:buAutoNum type="alphaLcPeriod"/>
            </a:pPr>
            <a:r>
              <a:rPr lang="fr-FR" sz="2400" b="1" dirty="0" smtClean="0">
                <a:latin typeface="Times New Roman" pitchFamily="18" charset="0"/>
                <a:cs typeface="Times New Roman" pitchFamily="18" charset="0"/>
              </a:rPr>
              <a:t>Avantages</a:t>
            </a:r>
            <a:r>
              <a:rPr lang="fr-FR" sz="2400" dirty="0" smtClean="0">
                <a:latin typeface="Times New Roman" pitchFamily="18" charset="0"/>
                <a:cs typeface="Times New Roman" pitchFamily="18" charset="0"/>
              </a:rPr>
              <a:t> </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L’usinage laser est un procédé écologique. Il n’emploi pas d’acides.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L’usinage laser vous permettra de graver dans les zones les plus difficile d’accès et avec peu de profondeur (usinages d’évents d’une profondeur inférieur à 0.002 mm à plat et sur de la forme). Finesse et précision d’usinage </a:t>
            </a:r>
            <a:endParaRPr lang="fr-FR"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20264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696" y="1916832"/>
            <a:ext cx="6840760" cy="4524315"/>
          </a:xfrm>
          <a:prstGeom prst="rect">
            <a:avLst/>
          </a:prstGeom>
        </p:spPr>
        <p:txBody>
          <a:bodyPr wrap="square">
            <a:spAutoFit/>
          </a:bodyPr>
          <a:lstStyle/>
          <a:p>
            <a:pPr algn="just">
              <a:lnSpc>
                <a:spcPct val="150000"/>
              </a:lnSpc>
            </a:pPr>
            <a:r>
              <a:rPr lang="fr-FR" dirty="0">
                <a:latin typeface="Times New Roman" pitchFamily="18" charset="0"/>
                <a:cs typeface="Times New Roman" pitchFamily="18" charset="0"/>
              </a:rPr>
              <a:t>• </a:t>
            </a:r>
            <a:r>
              <a:rPr lang="fr-FR" sz="2400" dirty="0">
                <a:latin typeface="Times New Roman" pitchFamily="18" charset="0"/>
                <a:cs typeface="Times New Roman" pitchFamily="18" charset="0"/>
              </a:rPr>
              <a:t>Le laser n’influence pas la dureté du matériau usiné. </a:t>
            </a:r>
          </a:p>
          <a:p>
            <a:pPr algn="just">
              <a:lnSpc>
                <a:spcPct val="150000"/>
              </a:lnSpc>
            </a:pPr>
            <a:r>
              <a:rPr lang="fr-FR" sz="2400" dirty="0">
                <a:latin typeface="Times New Roman" pitchFamily="18" charset="0"/>
                <a:cs typeface="Times New Roman" pitchFamily="18" charset="0"/>
              </a:rPr>
              <a:t>• Le laser vous garantie une  répétabilité parfaite pour de multi-empreinte (pas d’usure au cours de l’usinage).</a:t>
            </a:r>
          </a:p>
          <a:p>
            <a:pPr algn="just">
              <a:lnSpc>
                <a:spcPct val="150000"/>
              </a:lnSpc>
            </a:pPr>
            <a:r>
              <a:rPr lang="fr-FR" sz="2400" dirty="0">
                <a:latin typeface="Times New Roman" pitchFamily="18" charset="0"/>
                <a:cs typeface="Times New Roman" pitchFamily="18" charset="0"/>
              </a:rPr>
              <a:t> • Réaliser des textures irréalisables par d’autres procédés </a:t>
            </a:r>
          </a:p>
          <a:p>
            <a:pPr algn="just">
              <a:lnSpc>
                <a:spcPct val="150000"/>
              </a:lnSpc>
            </a:pPr>
            <a:r>
              <a:rPr lang="fr-FR" sz="2400" dirty="0">
                <a:latin typeface="Times New Roman" pitchFamily="18" charset="0"/>
                <a:cs typeface="Times New Roman" pitchFamily="18" charset="0"/>
              </a:rPr>
              <a:t>• Usinages de formes selon les fichiers 3D (moletage, pyramides, nervures, godrons…)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36456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44624"/>
            <a:ext cx="1562706" cy="1502466"/>
          </a:xfrm>
          <a:prstGeom prst="rect">
            <a:avLst/>
          </a:prstGeom>
          <a:effectLst>
            <a:reflection blurRad="6350" stA="50000" endA="300" endPos="90000" dir="5400000" sy="-100000" algn="bl" rotWithShape="0"/>
          </a:effectLst>
        </p:spPr>
      </p:pic>
      <p:sp>
        <p:nvSpPr>
          <p:cNvPr id="5" name="Rectangle 4"/>
          <p:cNvSpPr/>
          <p:nvPr/>
        </p:nvSpPr>
        <p:spPr>
          <a:xfrm>
            <a:off x="1223895" y="2492896"/>
            <a:ext cx="7416824" cy="2862322"/>
          </a:xfrm>
          <a:prstGeom prst="rect">
            <a:avLst/>
          </a:prstGeom>
        </p:spPr>
        <p:txBody>
          <a:bodyPr wrap="square">
            <a:spAutoFit/>
          </a:bodyPr>
          <a:lstStyle/>
          <a:p>
            <a:pPr algn="just">
              <a:lnSpc>
                <a:spcPct val="150000"/>
              </a:lnSpc>
            </a:pPr>
            <a:r>
              <a:rPr lang="fr-FR" sz="2400" b="1" dirty="0">
                <a:latin typeface="Times New Roman" pitchFamily="18" charset="0"/>
                <a:cs typeface="Times New Roman" pitchFamily="18" charset="0"/>
              </a:rPr>
              <a:t>b. Inconvénients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Investissement lourd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•Danger </a:t>
            </a:r>
            <a:r>
              <a:rPr lang="fr-FR" sz="2400" dirty="0">
                <a:latin typeface="Times New Roman" pitchFamily="18" charset="0"/>
                <a:cs typeface="Times New Roman" pitchFamily="18" charset="0"/>
              </a:rPr>
              <a:t>des rayons (nécessite des protections importantes), effets sur la peau, effets sur l’œil. Les risques électriques et électromagnétiques </a:t>
            </a:r>
          </a:p>
        </p:txBody>
      </p:sp>
    </p:spTree>
    <p:extLst>
      <p:ext uri="{BB962C8B-B14F-4D97-AF65-F5344CB8AC3E}">
        <p14:creationId xmlns:p14="http://schemas.microsoft.com/office/powerpoint/2010/main" val="347347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5655" y="184057"/>
            <a:ext cx="7488833" cy="6740307"/>
          </a:xfrm>
          <a:prstGeom prst="rect">
            <a:avLst/>
          </a:prstGeom>
        </p:spPr>
        <p:txBody>
          <a:bodyPr wrap="square">
            <a:spAutoFit/>
          </a:bodyPr>
          <a:lstStyle/>
          <a:p>
            <a:pPr algn="ctr">
              <a:lnSpc>
                <a:spcPct val="150000"/>
              </a:lnSpc>
            </a:pPr>
            <a:r>
              <a:rPr lang="fr-FR" dirty="0"/>
              <a:t> </a:t>
            </a:r>
            <a:r>
              <a:rPr lang="fr-FR" sz="2400" b="1" dirty="0" smtClean="0">
                <a:latin typeface="Times New Roman" pitchFamily="18" charset="0"/>
                <a:cs typeface="Times New Roman" pitchFamily="18" charset="0"/>
              </a:rPr>
              <a:t>1/Généralités </a:t>
            </a:r>
          </a:p>
          <a:p>
            <a:pPr algn="just">
              <a:lnSpc>
                <a:spcPct val="150000"/>
              </a:lnSpc>
            </a:pPr>
            <a:r>
              <a:rPr lang="fr-FR" sz="2400" dirty="0" smtClean="0">
                <a:latin typeface="Times New Roman" pitchFamily="18" charset="0"/>
                <a:cs typeface="Times New Roman" pitchFamily="18" charset="0"/>
              </a:rPr>
              <a:t>Dans </a:t>
            </a:r>
            <a:r>
              <a:rPr lang="fr-FR" sz="2400" dirty="0">
                <a:latin typeface="Times New Roman" pitchFamily="18" charset="0"/>
                <a:cs typeface="Times New Roman" pitchFamily="18" charset="0"/>
              </a:rPr>
              <a:t>les années 60 naissaient les premiers </a:t>
            </a:r>
            <a:r>
              <a:rPr lang="fr-FR" sz="2400" dirty="0" err="1">
                <a:latin typeface="Times New Roman" pitchFamily="18" charset="0"/>
                <a:cs typeface="Times New Roman" pitchFamily="18" charset="0"/>
              </a:rPr>
              <a:t>LASERs</a:t>
            </a:r>
            <a:r>
              <a:rPr lang="fr-FR" sz="2400" dirty="0">
                <a:latin typeface="Times New Roman" pitchFamily="18" charset="0"/>
                <a:cs typeface="Times New Roman" pitchFamily="18" charset="0"/>
              </a:rPr>
              <a:t>, acronyme de “Light Amplification by </a:t>
            </a:r>
            <a:r>
              <a:rPr lang="fr-FR" sz="2400" dirty="0" err="1">
                <a:latin typeface="Times New Roman" pitchFamily="18" charset="0"/>
                <a:cs typeface="Times New Roman" pitchFamily="18" charset="0"/>
              </a:rPr>
              <a:t>Stimulated</a:t>
            </a:r>
            <a:r>
              <a:rPr lang="fr-FR" sz="2400" dirty="0">
                <a:latin typeface="Times New Roman" pitchFamily="18" charset="0"/>
                <a:cs typeface="Times New Roman" pitchFamily="18" charset="0"/>
              </a:rPr>
              <a:t> Emission of Radiation” (amplification de lumière par émission stimulée de rayonnement). Très vite, leur lumière magique a trouvé de multiples applications. Les lasers se sont installés dans notre vie quotidienne et dans l’industrie, (couper, souder , percer et graver). Les faisceaux rectilignes des lasers servent aussi à aligner des routes, les tunnels et en médecine, ils réparent ou brûlent les zones malades sans toucher aux parties saines. Alors que le laser </a:t>
            </a:r>
            <a:r>
              <a:rPr lang="fr-FR" sz="2400" dirty="0" err="1">
                <a:latin typeface="Times New Roman" pitchFamily="18" charset="0"/>
                <a:cs typeface="Times New Roman" pitchFamily="18" charset="0"/>
              </a:rPr>
              <a:t>represente</a:t>
            </a:r>
            <a:r>
              <a:rPr lang="fr-FR" sz="2400" dirty="0">
                <a:latin typeface="Times New Roman" pitchFamily="18" charset="0"/>
                <a:cs typeface="Times New Roman" pitchFamily="18" charset="0"/>
              </a:rPr>
              <a:t> une </a:t>
            </a:r>
            <a:r>
              <a:rPr lang="fr-FR" sz="2400" dirty="0" err="1">
                <a:latin typeface="Times New Roman" pitchFamily="18" charset="0"/>
                <a:cs typeface="Times New Roman" pitchFamily="18" charset="0"/>
              </a:rPr>
              <a:t>lumiére</a:t>
            </a:r>
            <a:r>
              <a:rPr lang="fr-FR" sz="2400" dirty="0">
                <a:latin typeface="Times New Roman" pitchFamily="18" charset="0"/>
                <a:cs typeface="Times New Roman" pitchFamily="18" charset="0"/>
              </a:rPr>
              <a:t> de caractéristiques spéciales.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42"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601332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166843"/>
            <a:ext cx="8172400" cy="3785652"/>
          </a:xfrm>
          <a:prstGeom prst="rect">
            <a:avLst/>
          </a:prstGeom>
        </p:spPr>
        <p:txBody>
          <a:bodyPr wrap="square">
            <a:spAutoFit/>
          </a:bodyPr>
          <a:lstStyle/>
          <a:p>
            <a:endParaRPr lang="fr-FR" sz="2400" dirty="0" smtClean="0">
              <a:latin typeface="Times New Roman" pitchFamily="18" charset="0"/>
              <a:cs typeface="Times New Roman" pitchFamily="18" charset="0"/>
            </a:endParaRPr>
          </a:p>
          <a:p>
            <a:pPr algn="ctr">
              <a:lnSpc>
                <a:spcPct val="150000"/>
              </a:lnSpc>
            </a:pPr>
            <a:r>
              <a:rPr lang="fr-FR" sz="2400" dirty="0">
                <a:solidFill>
                  <a:srgbClr val="0070C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2/Comparaison de </a:t>
            </a:r>
            <a:r>
              <a:rPr lang="fr-FR" sz="2400" b="1" dirty="0">
                <a:latin typeface="Times New Roman" pitchFamily="18" charset="0"/>
                <a:cs typeface="Times New Roman" pitchFamily="18" charset="0"/>
              </a:rPr>
              <a:t>la lumière ordinaire et laser </a:t>
            </a:r>
            <a:endParaRPr lang="fr-FR" sz="2400" b="1" dirty="0" smtClean="0">
              <a:latin typeface="Times New Roman" pitchFamily="18" charset="0"/>
              <a:cs typeface="Times New Roman" pitchFamily="18" charset="0"/>
            </a:endParaRPr>
          </a:p>
          <a:p>
            <a:pPr marL="457200" indent="-457200" algn="just">
              <a:lnSpc>
                <a:spcPct val="150000"/>
              </a:lnSpc>
              <a:buAutoNum type="alphaLcPeriod"/>
            </a:pPr>
            <a:r>
              <a:rPr lang="fr-FR" sz="2400" b="1" dirty="0" smtClean="0">
                <a:latin typeface="Times New Roman" pitchFamily="18" charset="0"/>
                <a:cs typeface="Times New Roman" pitchFamily="18" charset="0"/>
              </a:rPr>
              <a:t>Couleur </a:t>
            </a:r>
          </a:p>
          <a:p>
            <a:pPr algn="just">
              <a:lnSpc>
                <a:spcPct val="150000"/>
              </a:lnSpc>
            </a:pPr>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lumière que l’on voit blanche peut être décomposée en plusieurs couleurs. Tandis que la </a:t>
            </a:r>
            <a:r>
              <a:rPr lang="fr-FR" sz="2400" dirty="0" smtClean="0">
                <a:latin typeface="Times New Roman" pitchFamily="18" charset="0"/>
                <a:cs typeface="Times New Roman" pitchFamily="18" charset="0"/>
              </a:rPr>
              <a:t>lumière </a:t>
            </a:r>
            <a:r>
              <a:rPr lang="fr-FR" sz="2400" dirty="0">
                <a:latin typeface="Times New Roman" pitchFamily="18" charset="0"/>
                <a:cs typeface="Times New Roman" pitchFamily="18" charset="0"/>
              </a:rPr>
              <a:t>laser, est monochromatique. Il existe de nombreux types de lasers de couleurs différentes.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6632"/>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563012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8937" y="1052736"/>
            <a:ext cx="7067520" cy="5078313"/>
          </a:xfrm>
          <a:prstGeom prst="rect">
            <a:avLst/>
          </a:prstGeom>
          <a:solidFill>
            <a:schemeClr val="bg1"/>
          </a:solidFill>
        </p:spPr>
        <p:txBody>
          <a:bodyPr wrap="square">
            <a:spAutoFit/>
          </a:bodyPr>
          <a:lstStyle/>
          <a:p>
            <a:pPr algn="just">
              <a:lnSpc>
                <a:spcPct val="150000"/>
              </a:lnSpc>
            </a:pPr>
            <a:r>
              <a:rPr lang="fr-FR" sz="2400" b="1" dirty="0">
                <a:latin typeface="Times New Roman" pitchFamily="18" charset="0"/>
                <a:cs typeface="Times New Roman" pitchFamily="18" charset="0"/>
              </a:rPr>
              <a:t>b. </a:t>
            </a:r>
            <a:r>
              <a:rPr lang="fr-FR" sz="2400" b="1" dirty="0" smtClean="0">
                <a:latin typeface="Times New Roman" pitchFamily="18" charset="0"/>
                <a:cs typeface="Times New Roman" pitchFamily="18" charset="0"/>
              </a:rPr>
              <a:t>Direction</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La </a:t>
            </a:r>
            <a:r>
              <a:rPr lang="fr-FR" sz="2400" dirty="0" smtClean="0">
                <a:latin typeface="Times New Roman" pitchFamily="18" charset="0"/>
                <a:cs typeface="Times New Roman" pitchFamily="18" charset="0"/>
              </a:rPr>
              <a:t>lumière </a:t>
            </a:r>
            <a:r>
              <a:rPr lang="fr-FR" sz="2400" dirty="0">
                <a:latin typeface="Times New Roman" pitchFamily="18" charset="0"/>
                <a:cs typeface="Times New Roman" pitchFamily="18" charset="0"/>
              </a:rPr>
              <a:t>est multidirectionnelle car, les différentes ondes lumineuses ne sont pas émises en même temps. Elles oscillent de manière désordonnée, indépendamment les unes des autres. Alors que, la </a:t>
            </a:r>
            <a:r>
              <a:rPr lang="fr-FR" sz="2400" dirty="0" smtClean="0">
                <a:latin typeface="Times New Roman" pitchFamily="18" charset="0"/>
                <a:cs typeface="Times New Roman" pitchFamily="18" charset="0"/>
              </a:rPr>
              <a:t>lumière </a:t>
            </a:r>
            <a:r>
              <a:rPr lang="fr-FR" sz="2400" dirty="0">
                <a:latin typeface="Times New Roman" pitchFamily="18" charset="0"/>
                <a:cs typeface="Times New Roman" pitchFamily="18" charset="0"/>
              </a:rPr>
              <a:t>laser est unidirectionnelle ou toutes les ondes lumineuses se déplacent dans la même direction et forment un faisceau de lumière étroit, très peu divergent.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231" y="92555"/>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664286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231" y="92555"/>
            <a:ext cx="1562706" cy="1502466"/>
          </a:xfrm>
          <a:prstGeom prst="rect">
            <a:avLst/>
          </a:prstGeom>
          <a:effectLst>
            <a:reflection blurRad="6350" stA="50000" endA="300" endPos="90000" dir="5400000" sy="-100000" algn="bl" rotWithShape="0"/>
          </a:effectLst>
        </p:spPr>
      </p:pic>
      <p:sp>
        <p:nvSpPr>
          <p:cNvPr id="2" name="Rectangle 1"/>
          <p:cNvSpPr/>
          <p:nvPr/>
        </p:nvSpPr>
        <p:spPr>
          <a:xfrm>
            <a:off x="1586698" y="476672"/>
            <a:ext cx="7211535" cy="6119945"/>
          </a:xfrm>
          <a:prstGeom prst="rect">
            <a:avLst/>
          </a:prstGeom>
        </p:spPr>
        <p:txBody>
          <a:bodyPr wrap="square">
            <a:spAutoFit/>
          </a:bodyPr>
          <a:lstStyle/>
          <a:p>
            <a:pPr algn="just">
              <a:lnSpc>
                <a:spcPct val="150000"/>
              </a:lnSpc>
            </a:pPr>
            <a:r>
              <a:rPr lang="fr-FR" sz="2400" b="1" dirty="0">
                <a:latin typeface="Times New Roman" pitchFamily="18" charset="0"/>
                <a:cs typeface="Times New Roman" pitchFamily="18" charset="0"/>
              </a:rPr>
              <a:t>c. Ordonnancement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Pour </a:t>
            </a:r>
            <a:r>
              <a:rPr lang="fr-FR" sz="2400" dirty="0">
                <a:latin typeface="Times New Roman" pitchFamily="18" charset="0"/>
                <a:cs typeface="Times New Roman" pitchFamily="18" charset="0"/>
              </a:rPr>
              <a:t>la </a:t>
            </a:r>
            <a:r>
              <a:rPr lang="fr-FR" sz="2400" dirty="0" smtClean="0">
                <a:latin typeface="Times New Roman" pitchFamily="18" charset="0"/>
                <a:cs typeface="Times New Roman" pitchFamily="18" charset="0"/>
              </a:rPr>
              <a:t>lumière </a:t>
            </a:r>
            <a:r>
              <a:rPr lang="fr-FR" sz="2400" dirty="0">
                <a:latin typeface="Times New Roman" pitchFamily="18" charset="0"/>
                <a:cs typeface="Times New Roman" pitchFamily="18" charset="0"/>
              </a:rPr>
              <a:t>ordinaire, les différentes ondes lumineuses ne sont pas émises en même temps. Elles oscillent de manière désordonnée, indépendamment les unes des autres. Par contre, la </a:t>
            </a:r>
            <a:r>
              <a:rPr lang="fr-FR" sz="2400" dirty="0" smtClean="0">
                <a:latin typeface="Times New Roman" pitchFamily="18" charset="0"/>
                <a:cs typeface="Times New Roman" pitchFamily="18" charset="0"/>
              </a:rPr>
              <a:t>lumière </a:t>
            </a:r>
            <a:r>
              <a:rPr lang="fr-FR" sz="2400" dirty="0">
                <a:latin typeface="Times New Roman" pitchFamily="18" charset="0"/>
                <a:cs typeface="Times New Roman" pitchFamily="18" charset="0"/>
              </a:rPr>
              <a:t>laser est </a:t>
            </a:r>
            <a:r>
              <a:rPr lang="fr-FR" sz="2400" dirty="0" smtClean="0">
                <a:latin typeface="Times New Roman" pitchFamily="18" charset="0"/>
                <a:cs typeface="Times New Roman" pitchFamily="18" charset="0"/>
              </a:rPr>
              <a:t>ordonnée </a:t>
            </a:r>
            <a:r>
              <a:rPr lang="fr-FR" sz="2400" dirty="0">
                <a:latin typeface="Times New Roman" pitchFamily="18" charset="0"/>
                <a:cs typeface="Times New Roman" pitchFamily="18" charset="0"/>
              </a:rPr>
              <a:t>(ou </a:t>
            </a:r>
            <a:r>
              <a:rPr lang="fr-FR" sz="2400" dirty="0" smtClean="0">
                <a:latin typeface="Times New Roman" pitchFamily="18" charset="0"/>
                <a:cs typeface="Times New Roman" pitchFamily="18" charset="0"/>
              </a:rPr>
              <a:t>cohérente) </a:t>
            </a:r>
            <a:r>
              <a:rPr lang="fr-FR" sz="2400" dirty="0">
                <a:latin typeface="Times New Roman" pitchFamily="18" charset="0"/>
                <a:cs typeface="Times New Roman" pitchFamily="18" charset="0"/>
              </a:rPr>
              <a:t>ou toutes les ondes sont en phase, c’est-à-dire avec leurs « bosses » et leurs « creux » aux mêmes endroits. C’est le caractère ondulatoire de la lumière laser. En plus, elle peut-être émise en continu ou sur des temps très courts et peut être fortement concentrée, dans le temps et dans l’espace. </a:t>
            </a:r>
          </a:p>
        </p:txBody>
      </p:sp>
    </p:spTree>
    <p:extLst>
      <p:ext uri="{BB962C8B-B14F-4D97-AF65-F5344CB8AC3E}">
        <p14:creationId xmlns:p14="http://schemas.microsoft.com/office/powerpoint/2010/main" val="3382868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116632"/>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1680" y="1412776"/>
            <a:ext cx="7272808" cy="4392488"/>
          </a:xfrm>
          <a:prstGeom prst="rect">
            <a:avLst/>
          </a:prstGeom>
        </p:spPr>
      </p:pic>
    </p:spTree>
    <p:extLst>
      <p:ext uri="{BB962C8B-B14F-4D97-AF65-F5344CB8AC3E}">
        <p14:creationId xmlns:p14="http://schemas.microsoft.com/office/powerpoint/2010/main" val="879604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8202" y="476672"/>
            <a:ext cx="7443142" cy="6119945"/>
          </a:xfrm>
          <a:prstGeom prst="rect">
            <a:avLst/>
          </a:prstGeom>
        </p:spPr>
        <p:txBody>
          <a:bodyPr wrap="square">
            <a:spAutoFit/>
          </a:bodyPr>
          <a:lstStyle/>
          <a:p>
            <a:pPr algn="just">
              <a:lnSpc>
                <a:spcPct val="150000"/>
              </a:lnSpc>
            </a:pPr>
            <a:r>
              <a:rPr lang="fr-FR" sz="2400" b="1" dirty="0">
                <a:latin typeface="Times New Roman" pitchFamily="18" charset="0"/>
                <a:cs typeface="Times New Roman" pitchFamily="18" charset="0"/>
              </a:rPr>
              <a:t> </a:t>
            </a:r>
            <a:r>
              <a:rPr lang="fr-FR" sz="2400" b="1" dirty="0" smtClean="0">
                <a:latin typeface="Times New Roman" pitchFamily="18" charset="0"/>
                <a:cs typeface="Times New Roman" pitchFamily="18" charset="0"/>
              </a:rPr>
              <a:t>3/Inversion </a:t>
            </a:r>
            <a:r>
              <a:rPr lang="fr-FR" sz="2400" b="1" dirty="0">
                <a:latin typeface="Times New Roman" pitchFamily="18" charset="0"/>
                <a:cs typeface="Times New Roman" pitchFamily="18" charset="0"/>
              </a:rPr>
              <a:t>de </a:t>
            </a:r>
            <a:r>
              <a:rPr lang="fr-FR" sz="2400" b="1" dirty="0" smtClean="0">
                <a:latin typeface="Times New Roman" pitchFamily="18" charset="0"/>
                <a:cs typeface="Times New Roman" pitchFamily="18" charset="0"/>
              </a:rPr>
              <a:t>population</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L’émission stimulée représente une duplication de la lumière. En répétant de nombreuses fois ce phénomène, il est possible de créer une lumière qui est composée de photons tous identiques, de même couleur, émis dans la même direction comme s’ils étaient la copie conforme les uns des autres: c’est la lumière laser. Pour produire de la lumière laser, il faut trouver un moyen de renverser la tendance et d’obtenir un milieu contenant plus de particules excitées que de particules au repos. Ce processus est appelé inversion de population. </a:t>
            </a:r>
            <a:endParaRPr lang="fr-FR" sz="2400" dirty="0" smtClean="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116632"/>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889215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6125" y="764704"/>
            <a:ext cx="7366286" cy="5078313"/>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Le </a:t>
            </a:r>
            <a:r>
              <a:rPr lang="fr-FR" sz="2400" dirty="0">
                <a:latin typeface="Times New Roman" pitchFamily="18" charset="0"/>
                <a:cs typeface="Times New Roman" pitchFamily="18" charset="0"/>
              </a:rPr>
              <a:t>physicien français Alfred Kastler, en 1949, a apporté une solution à ce problème : le pompage optique, qui permet de transférer de l’énergie lumineuse à des atomes. Ces résultats lui valurent le prix Nobel de physique en 1966. </a:t>
            </a:r>
          </a:p>
          <a:p>
            <a:pPr algn="just">
              <a:lnSpc>
                <a:spcPct val="150000"/>
              </a:lnSpc>
            </a:pPr>
            <a:r>
              <a:rPr lang="fr-FR" sz="2400" dirty="0">
                <a:latin typeface="Times New Roman" pitchFamily="18" charset="0"/>
                <a:cs typeface="Times New Roman" pitchFamily="18" charset="0"/>
              </a:rPr>
              <a:t>Le premier milieu utilisé a été le rubis : éclairé par de la lumière blanche, il absorbe une partie des couleurs (du vert au bleu) et émet de la lumière rouge (694,3 nanomètres de longueur d’onde).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8864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1711984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125</TotalTime>
  <Words>1484</Words>
  <Application>Microsoft Office PowerPoint</Application>
  <PresentationFormat>Affichage à l'écran (4:3)</PresentationFormat>
  <Paragraphs>56</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Solstice</vt:lpstr>
      <vt:lpstr>Présentation PowerPoint</vt:lpstr>
      <vt:lpstr>Chapitre 05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Copie Star</dc:creator>
  <cp:lastModifiedBy>Utilisateur Windows</cp:lastModifiedBy>
  <cp:revision>13</cp:revision>
  <dcterms:created xsi:type="dcterms:W3CDTF">2020-12-23T18:43:42Z</dcterms:created>
  <dcterms:modified xsi:type="dcterms:W3CDTF">2021-02-05T19:45:47Z</dcterms:modified>
</cp:coreProperties>
</file>