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401" r:id="rId2"/>
    <p:sldId id="393" r:id="rId3"/>
    <p:sldId id="259" r:id="rId4"/>
    <p:sldId id="398" r:id="rId5"/>
    <p:sldId id="399" r:id="rId6"/>
    <p:sldId id="400" r:id="rId7"/>
    <p:sldId id="279" r:id="rId8"/>
    <p:sldId id="260" r:id="rId9"/>
    <p:sldId id="293" r:id="rId10"/>
    <p:sldId id="294" r:id="rId11"/>
    <p:sldId id="267" r:id="rId12"/>
    <p:sldId id="295" r:id="rId13"/>
    <p:sldId id="285" r:id="rId14"/>
    <p:sldId id="289" r:id="rId15"/>
    <p:sldId id="290" r:id="rId16"/>
    <p:sldId id="397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2. ELEMENTS D'OC" id="{EB601D13-61A6-4EAE-9B9C-9FFEEDEA1CFB}">
          <p14:sldIdLst>
            <p14:sldId id="401"/>
            <p14:sldId id="393"/>
            <p14:sldId id="259"/>
            <p14:sldId id="398"/>
            <p14:sldId id="399"/>
            <p14:sldId id="400"/>
            <p14:sldId id="279"/>
            <p14:sldId id="260"/>
            <p14:sldId id="293"/>
            <p14:sldId id="294"/>
            <p14:sldId id="267"/>
            <p14:sldId id="295"/>
            <p14:sldId id="285"/>
            <p14:sldId id="289"/>
            <p14:sldId id="290"/>
            <p14:sldId id="39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me" initials="h" lastIdx="4" clrIdx="0">
    <p:extLst>
      <p:ext uri="{19B8F6BF-5375-455C-9EA6-DF929625EA0E}">
        <p15:presenceInfo xmlns:p15="http://schemas.microsoft.com/office/powerpoint/2012/main" userId="ho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EA"/>
    <a:srgbClr val="332E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136" autoAdjust="0"/>
  </p:normalViewPr>
  <p:slideViewPr>
    <p:cSldViewPr snapToGrid="0">
      <p:cViewPr varScale="1">
        <p:scale>
          <a:sx n="71" d="100"/>
          <a:sy n="71" d="100"/>
        </p:scale>
        <p:origin x="888" y="60"/>
      </p:cViewPr>
      <p:guideLst/>
    </p:cSldViewPr>
  </p:slideViewPr>
  <p:outlineViewPr>
    <p:cViewPr>
      <p:scale>
        <a:sx n="33" d="100"/>
        <a:sy n="33" d="100"/>
      </p:scale>
      <p:origin x="0" y="-37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251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82CEC-84C8-4D24-8BEF-4D82EFCAFB3D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A798A-74E9-454E-823B-2D0E4EE083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80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A798A-74E9-454E-823B-2D0E4EE083F2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851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20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1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81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08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7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73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94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253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84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50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44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Bejaia, avril 2016</a:t>
            </a: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82974-4BB0-46D4-850B-5C35D317E9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005693" y="3554230"/>
            <a:ext cx="0" cy="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>
              <a:latin typeface="Segoe Print" panose="02000600000000000000" pitchFamily="2" charset="0"/>
            </a:endParaRP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28650" y="290100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CHAPITRE I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8650" y="770510"/>
            <a:ext cx="7928236" cy="5502968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1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51417" y="1430200"/>
            <a:ext cx="664097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14325" algn="l"/>
                <a:tab pos="4314825" algn="r"/>
              </a:tabLst>
            </a:pPr>
            <a:r>
              <a:rPr lang="fr-FR" sz="4800" b="1" dirty="0" smtClean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RAPPELS</a:t>
            </a:r>
            <a:endParaRPr lang="fr-FR" sz="4800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30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67" y="1650199"/>
            <a:ext cx="2078831" cy="1207294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5348" y="1707488"/>
            <a:ext cx="1776580" cy="1093790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8650" y="710733"/>
            <a:ext cx="7928236" cy="5645618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65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Taxonomie des </a:t>
            </a:r>
            <a:r>
              <a:rPr lang="fr-FR" sz="1650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métaheuristiques</a:t>
            </a:r>
            <a:endParaRPr lang="fr-FR" sz="1650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667941">
              <a:lnSpc>
                <a:spcPct val="150000"/>
              </a:lnSpc>
            </a:pPr>
            <a:endParaRPr lang="fr-FR" sz="165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165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65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28650" y="228056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94338" y="2939028"/>
            <a:ext cx="2665439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À population de solutions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65726" y="2946177"/>
            <a:ext cx="2651791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À solution unique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356167" y="1450591"/>
            <a:ext cx="2484620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 err="1">
                <a:solidFill>
                  <a:schemeClr val="tx1"/>
                </a:solidFill>
                <a:latin typeface="Segoe Print" panose="02000600000000000000" pitchFamily="2" charset="0"/>
              </a:rPr>
              <a:t>Métaheuristiques</a:t>
            </a:r>
            <a:endParaRPr lang="fr-FR" sz="15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93348" y="3744976"/>
            <a:ext cx="570798" cy="1553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Recherche tabou</a:t>
            </a:r>
          </a:p>
        </p:txBody>
      </p:sp>
      <p:cxnSp>
        <p:nvCxnSpPr>
          <p:cNvPr id="56" name="Connecteur droit avec flèche 55"/>
          <p:cNvCxnSpPr/>
          <p:nvPr/>
        </p:nvCxnSpPr>
        <p:spPr>
          <a:xfrm flipH="1">
            <a:off x="1459669" y="3404169"/>
            <a:ext cx="159307" cy="36329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2348619" y="3440852"/>
            <a:ext cx="12337" cy="3622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avec flèche 58"/>
          <p:cNvCxnSpPr/>
          <p:nvPr/>
        </p:nvCxnSpPr>
        <p:spPr>
          <a:xfrm>
            <a:off x="3195002" y="3439711"/>
            <a:ext cx="161165" cy="35338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endCxn id="5" idx="0"/>
          </p:cNvCxnSpPr>
          <p:nvPr/>
        </p:nvCxnSpPr>
        <p:spPr>
          <a:xfrm>
            <a:off x="4754768" y="1942633"/>
            <a:ext cx="1872290" cy="9963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46" idx="2"/>
          </p:cNvCxnSpPr>
          <p:nvPr/>
        </p:nvCxnSpPr>
        <p:spPr>
          <a:xfrm flipH="1">
            <a:off x="2391623" y="1944125"/>
            <a:ext cx="2206854" cy="99191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69388" y="3791464"/>
            <a:ext cx="570798" cy="1553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Recuit simulé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070768" y="3801188"/>
            <a:ext cx="570798" cy="1553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Hill </a:t>
            </a:r>
            <a:r>
              <a:rPr lang="fr-FR" sz="1500" dirty="0" err="1">
                <a:solidFill>
                  <a:schemeClr val="tx1"/>
                </a:solidFill>
                <a:latin typeface="Segoe Print" panose="02000600000000000000" pitchFamily="2" charset="0"/>
              </a:rPr>
              <a:t>climbing</a:t>
            </a:r>
            <a:endParaRPr lang="fr-FR" sz="150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55105" y="3767461"/>
            <a:ext cx="570798" cy="1553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Algorithmes génétiques</a:t>
            </a:r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5788881" y="3404169"/>
            <a:ext cx="159307" cy="36329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6677832" y="3440852"/>
            <a:ext cx="12337" cy="36221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7525011" y="3440852"/>
            <a:ext cx="160369" cy="32975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398600" y="3791464"/>
            <a:ext cx="570798" cy="1553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Colonies de fourmis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99980" y="3801188"/>
            <a:ext cx="570798" cy="15531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Segoe Print" panose="02000600000000000000" pitchFamily="2" charset="0"/>
              </a:rPr>
              <a:t>Essaims particulaires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722672" y="4256073"/>
            <a:ext cx="553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/>
              <a:t>…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8003206" y="4256073"/>
            <a:ext cx="553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/>
              <a:t>…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65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animBg="1"/>
      <p:bldP spid="46" grpId="0" animBg="1"/>
      <p:bldP spid="52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587114" y="258522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6307" y="741199"/>
            <a:ext cx="7928236" cy="5615152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500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Métaheuristique</a:t>
            </a:r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 / le plus gros à faire </a:t>
            </a:r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 Garantir l’approximation ? </a:t>
            </a:r>
          </a:p>
          <a:p>
            <a:pPr marL="257175" indent="-257175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Intensification  exploitation ;</a:t>
            </a:r>
          </a:p>
          <a:p>
            <a:pPr marL="257175" indent="-257175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Diversification  exploration ;</a:t>
            </a:r>
          </a:p>
          <a:p>
            <a:pPr marL="257175" indent="-257175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Apprentissage  mémoire ;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https://upload.wikimedia.org/wikipedia/commons/7/7b/Metaheuristique_I-D-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232" y="1385019"/>
            <a:ext cx="3241964" cy="2431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11</a:t>
            </a:fld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1165637" y="4832506"/>
            <a:ext cx="67711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5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Ingrédients d’une bonne méthode  un compromis entre ces approches</a:t>
            </a:r>
          </a:p>
          <a:p>
            <a:endParaRPr lang="fr-FR" sz="1350" dirty="0"/>
          </a:p>
        </p:txBody>
      </p:sp>
    </p:spTree>
    <p:extLst>
      <p:ext uri="{BB962C8B-B14F-4D97-AF65-F5344CB8AC3E}">
        <p14:creationId xmlns:p14="http://schemas.microsoft.com/office/powerpoint/2010/main" val="71737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ce réservé du contenu 2"/>
          <p:cNvSpPr txBox="1">
            <a:spLocks/>
          </p:cNvSpPr>
          <p:nvPr/>
        </p:nvSpPr>
        <p:spPr>
          <a:xfrm>
            <a:off x="628650" y="216323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8650" y="699000"/>
            <a:ext cx="7928236" cy="5657351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200000"/>
              </a:lnSpc>
            </a:pPr>
            <a:r>
              <a:rPr lang="fr-FR" sz="16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Méthodes hybrides</a:t>
            </a:r>
          </a:p>
          <a:p>
            <a:pPr marL="667941" indent="-667941">
              <a:lnSpc>
                <a:spcPct val="200000"/>
              </a:lnSpc>
            </a:pPr>
            <a:r>
              <a:rPr lang="fr-FR" sz="16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Hybrider =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Faire coopérer les méthodes 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"classiques" ; </a:t>
            </a:r>
            <a:endParaRPr lang="fr-FR" sz="16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667941">
              <a:lnSpc>
                <a:spcPct val="200000"/>
              </a:lnSpc>
            </a:pPr>
            <a:r>
              <a:rPr lang="fr-FR" sz="16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Principe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Tirer profit de leurs 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forces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et atténuer leurs 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lacunes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; </a:t>
            </a:r>
          </a:p>
          <a:p>
            <a:pPr marL="667941" indent="-667941">
              <a:lnSpc>
                <a:spcPct val="200000"/>
              </a:lnSpc>
            </a:pPr>
            <a:r>
              <a:rPr lang="fr-FR" sz="16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Comment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classification 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(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hiérarchique, plate) ; </a:t>
            </a:r>
          </a:p>
          <a:p>
            <a:pPr marL="667941" indent="-667941">
              <a:lnSpc>
                <a:spcPct val="200000"/>
              </a:lnSpc>
            </a:pPr>
            <a:r>
              <a:rPr lang="fr-FR" sz="16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Objectif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plus de performance ; </a:t>
            </a:r>
          </a:p>
          <a:p>
            <a:pPr marL="667941" indent="-667941">
              <a:lnSpc>
                <a:spcPct val="200000"/>
              </a:lnSpc>
            </a:pPr>
            <a:r>
              <a:rPr lang="fr-FR" sz="16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Handicap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au détriment du temps de calcul </a:t>
            </a:r>
          </a:p>
          <a:p>
            <a:pPr marL="667941" indent="-667941">
              <a:lnSpc>
                <a:spcPct val="20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                (malgré que ça reste dans le polynomial ).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1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095049" y="3696887"/>
            <a:ext cx="1526987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Co-évolution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466169" y="3730875"/>
            <a:ext cx="1160070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Relais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211400" y="2839631"/>
            <a:ext cx="1500198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</a:t>
            </a:r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Haut 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425317" y="2786053"/>
            <a:ext cx="1339463" cy="535785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</a:t>
            </a:r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Bas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693210" y="1553747"/>
            <a:ext cx="3911231" cy="696521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      </a:t>
            </a:r>
            <a:r>
              <a:rPr lang="fr-FR" sz="1350" dirty="0" err="1">
                <a:latin typeface="Segoe Print" panose="02000600000000000000" pitchFamily="2" charset="0"/>
                <a:cs typeface="Times New Roman" pitchFamily="18" charset="0"/>
              </a:rPr>
              <a:t>Métaheuristiques</a:t>
            </a:r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Hybrides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836350" y="3696887"/>
            <a:ext cx="1017992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Relais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6122234" y="3696887"/>
            <a:ext cx="1607355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 Co-évolution</a:t>
            </a:r>
          </a:p>
        </p:txBody>
      </p:sp>
      <p:cxnSp>
        <p:nvCxnSpPr>
          <p:cNvPr id="12" name="Connecteur droit avec flèche 11"/>
          <p:cNvCxnSpPr>
            <a:stCxn id="9" idx="2"/>
            <a:endCxn id="8" idx="0"/>
          </p:cNvCxnSpPr>
          <p:nvPr/>
        </p:nvCxnSpPr>
        <p:spPr>
          <a:xfrm rot="5400000">
            <a:off x="3604045" y="1741272"/>
            <a:ext cx="535785" cy="155377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9" idx="2"/>
            <a:endCxn id="7" idx="0"/>
          </p:cNvCxnSpPr>
          <p:nvPr/>
        </p:nvCxnSpPr>
        <p:spPr>
          <a:xfrm rot="16200000" flipH="1">
            <a:off x="5010480" y="1888613"/>
            <a:ext cx="589364" cy="131267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8" idx="2"/>
            <a:endCxn id="6" idx="0"/>
          </p:cNvCxnSpPr>
          <p:nvPr/>
        </p:nvCxnSpPr>
        <p:spPr>
          <a:xfrm flipH="1">
            <a:off x="2046204" y="3321838"/>
            <a:ext cx="1048845" cy="4090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7" idx="2"/>
            <a:endCxn id="10" idx="0"/>
          </p:cNvCxnSpPr>
          <p:nvPr/>
        </p:nvCxnSpPr>
        <p:spPr>
          <a:xfrm rot="5400000">
            <a:off x="5465898" y="3201287"/>
            <a:ext cx="375050" cy="61615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69155" y="4588726"/>
            <a:ext cx="7196528" cy="57708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endParaRPr lang="fr-FR" sz="1350" dirty="0">
              <a:latin typeface="Segoe Print" panose="02000600000000000000" pitchFamily="2" charset="0"/>
            </a:endParaRPr>
          </a:p>
          <a:p>
            <a:r>
              <a:rPr lang="fr-FR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           </a:t>
            </a:r>
            <a:r>
              <a:rPr lang="fr-FR" dirty="0" err="1" smtClean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LRH</a:t>
            </a:r>
            <a:r>
              <a:rPr lang="fr-FR" dirty="0" smtClean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              </a:t>
            </a:r>
            <a:r>
              <a:rPr lang="fr-FR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LCH</a:t>
            </a:r>
            <a:r>
              <a:rPr lang="fr-FR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            </a:t>
            </a:r>
            <a:r>
              <a:rPr lang="fr-FR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HRH</a:t>
            </a:r>
            <a:r>
              <a:rPr lang="fr-FR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          HCH</a:t>
            </a:r>
          </a:p>
        </p:txBody>
      </p:sp>
      <p:cxnSp>
        <p:nvCxnSpPr>
          <p:cNvPr id="17" name="Connecteur droit avec flèche 16"/>
          <p:cNvCxnSpPr>
            <a:stCxn id="8" idx="2"/>
          </p:cNvCxnSpPr>
          <p:nvPr/>
        </p:nvCxnSpPr>
        <p:spPr>
          <a:xfrm rot="16200000" flipH="1">
            <a:off x="3309363" y="3107524"/>
            <a:ext cx="375050" cy="803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7" idx="2"/>
            <a:endCxn id="11" idx="0"/>
          </p:cNvCxnSpPr>
          <p:nvPr/>
        </p:nvCxnSpPr>
        <p:spPr>
          <a:xfrm rot="16200000" flipH="1">
            <a:off x="6256180" y="3027156"/>
            <a:ext cx="375050" cy="96441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6" idx="2"/>
          </p:cNvCxnSpPr>
          <p:nvPr/>
        </p:nvCxnSpPr>
        <p:spPr>
          <a:xfrm flipH="1">
            <a:off x="2036878" y="4213082"/>
            <a:ext cx="9326" cy="535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rot="16200000" flipH="1">
            <a:off x="3644229" y="4433592"/>
            <a:ext cx="535785" cy="267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0" idx="2"/>
          </p:cNvCxnSpPr>
          <p:nvPr/>
        </p:nvCxnSpPr>
        <p:spPr>
          <a:xfrm rot="16200000" flipH="1">
            <a:off x="5064057" y="4460383"/>
            <a:ext cx="589365" cy="26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11" idx="2"/>
          </p:cNvCxnSpPr>
          <p:nvPr/>
        </p:nvCxnSpPr>
        <p:spPr>
          <a:xfrm rot="5400000">
            <a:off x="6631230" y="4473776"/>
            <a:ext cx="589364" cy="11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4246987" y="2424880"/>
            <a:ext cx="764953" cy="300082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fr-FR" sz="1350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Niveau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4328453" y="3293798"/>
            <a:ext cx="649537" cy="300082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fr-FR" sz="1350" dirty="0" smtClean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Mode</a:t>
            </a:r>
            <a:endParaRPr lang="fr-FR" sz="1350" dirty="0">
              <a:solidFill>
                <a:srgbClr val="0033CC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88532" y="5449655"/>
            <a:ext cx="1393041" cy="780957"/>
          </a:xfrm>
          <a:prstGeom prst="wedgeRectCallout">
            <a:avLst>
              <a:gd name="adj1" fmla="val 35911"/>
              <a:gd name="adj2" fmla="val -89668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L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ow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Level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R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elay</a:t>
            </a:r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ybrid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29425" y="5449655"/>
            <a:ext cx="1756670" cy="780957"/>
          </a:xfrm>
          <a:prstGeom prst="wedgeRectCallout">
            <a:avLst>
              <a:gd name="adj1" fmla="val 12272"/>
              <a:gd name="adj2" fmla="val -90483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L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ow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Level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 </a:t>
            </a:r>
          </a:p>
          <a:p>
            <a:pPr algn="ctr"/>
            <a:r>
              <a:rPr lang="fr-FR" sz="1350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C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o-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Evolutionary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ybrid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711597" y="5437624"/>
            <a:ext cx="1629213" cy="780957"/>
          </a:xfrm>
          <a:prstGeom prst="wedgeRectCallout">
            <a:avLst>
              <a:gd name="adj1" fmla="val -33664"/>
              <a:gd name="adj2" fmla="val -88086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igh 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Level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 </a:t>
            </a:r>
          </a:p>
          <a:p>
            <a:pPr algn="ctr"/>
            <a:r>
              <a:rPr lang="fr-FR" sz="1350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C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o-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Evolutionary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ybrid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005904" y="5449655"/>
            <a:ext cx="1285884" cy="780957"/>
          </a:xfrm>
          <a:prstGeom prst="wedgeRectCallout">
            <a:avLst>
              <a:gd name="adj1" fmla="val -13203"/>
              <a:gd name="adj2" fmla="val -89173"/>
            </a:avLst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igh 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Level</a:t>
            </a:r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 </a:t>
            </a:r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R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elay</a:t>
            </a:r>
            <a:r>
              <a:rPr lang="fr-FR" sz="1350" dirty="0" err="1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H</a:t>
            </a:r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  <a:cs typeface="Times New Roman" pitchFamily="18" charset="0"/>
              </a:rPr>
              <a:t>ybrid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570988" y="201250"/>
            <a:ext cx="7983512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877" y="694567"/>
            <a:ext cx="7983512" cy="569650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fr-FR" sz="1350"/>
          </a:p>
        </p:txBody>
      </p:sp>
      <p:sp>
        <p:nvSpPr>
          <p:cNvPr id="39" name="Espace réservé du numéro de diapositive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13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548801" y="853242"/>
            <a:ext cx="2541890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67941" indent="-667941">
              <a:lnSpc>
                <a:spcPct val="150000"/>
              </a:lnSpc>
            </a:pPr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Classification hiérarchique </a:t>
            </a:r>
          </a:p>
        </p:txBody>
      </p:sp>
    </p:spTree>
    <p:extLst>
      <p:ext uri="{BB962C8B-B14F-4D97-AF65-F5344CB8AC3E}">
        <p14:creationId xmlns:p14="http://schemas.microsoft.com/office/powerpoint/2010/main" val="361152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6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contenu 2"/>
          <p:cNvSpPr txBox="1">
            <a:spLocks/>
          </p:cNvSpPr>
          <p:nvPr/>
        </p:nvSpPr>
        <p:spPr>
          <a:xfrm>
            <a:off x="628650" y="161836"/>
            <a:ext cx="7983512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8650" y="651146"/>
            <a:ext cx="7983512" cy="570520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9" name="Rectangle à coins arrondis 38"/>
          <p:cNvSpPr/>
          <p:nvPr/>
        </p:nvSpPr>
        <p:spPr>
          <a:xfrm>
            <a:off x="2121448" y="3399835"/>
            <a:ext cx="1446620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Hétérogène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728407" y="3399835"/>
            <a:ext cx="1243141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Homogène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5140546" y="3399835"/>
            <a:ext cx="1334978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 </a:t>
            </a:r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global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7075167" y="3399835"/>
            <a:ext cx="1309334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 </a:t>
            </a:r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Partiel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cxnSp>
        <p:nvCxnSpPr>
          <p:cNvPr id="43" name="Connecteur droit avec flèche 42"/>
          <p:cNvCxnSpPr>
            <a:endCxn id="40" idx="0"/>
          </p:cNvCxnSpPr>
          <p:nvPr/>
        </p:nvCxnSpPr>
        <p:spPr>
          <a:xfrm flipH="1">
            <a:off x="1349978" y="3024786"/>
            <a:ext cx="691104" cy="375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endCxn id="41" idx="0"/>
          </p:cNvCxnSpPr>
          <p:nvPr/>
        </p:nvCxnSpPr>
        <p:spPr>
          <a:xfrm flipH="1">
            <a:off x="5808034" y="3024788"/>
            <a:ext cx="774647" cy="375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rot="16200000" flipH="1">
            <a:off x="2255395" y="2810472"/>
            <a:ext cx="375050" cy="803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endCxn id="42" idx="0"/>
          </p:cNvCxnSpPr>
          <p:nvPr/>
        </p:nvCxnSpPr>
        <p:spPr>
          <a:xfrm>
            <a:off x="6616410" y="3024786"/>
            <a:ext cx="1113424" cy="37505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Rectangle à coins arrondis 46"/>
          <p:cNvSpPr/>
          <p:nvPr/>
        </p:nvSpPr>
        <p:spPr>
          <a:xfrm>
            <a:off x="4558124" y="4755103"/>
            <a:ext cx="1283641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  Spécialisée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3165082" y="4755103"/>
            <a:ext cx="1125149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Générale</a:t>
            </a:r>
          </a:p>
        </p:txBody>
      </p:sp>
      <p:cxnSp>
        <p:nvCxnSpPr>
          <p:cNvPr id="49" name="Connecteur droit avec flèche 48"/>
          <p:cNvCxnSpPr>
            <a:endCxn id="48" idx="0"/>
          </p:cNvCxnSpPr>
          <p:nvPr/>
        </p:nvCxnSpPr>
        <p:spPr>
          <a:xfrm rot="5400000">
            <a:off x="3915181" y="4192529"/>
            <a:ext cx="375050" cy="75009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rot="16200000" flipH="1">
            <a:off x="4692070" y="4165740"/>
            <a:ext cx="375050" cy="803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Connecteur droit avec flèche 51"/>
          <p:cNvCxnSpPr>
            <a:endCxn id="30" idx="0"/>
          </p:cNvCxnSpPr>
          <p:nvPr/>
        </p:nvCxnSpPr>
        <p:spPr>
          <a:xfrm>
            <a:off x="4504544" y="1789144"/>
            <a:ext cx="0" cy="6339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endCxn id="31" idx="0"/>
          </p:cNvCxnSpPr>
          <p:nvPr/>
        </p:nvCxnSpPr>
        <p:spPr>
          <a:xfrm>
            <a:off x="2067870" y="1777549"/>
            <a:ext cx="18903" cy="6153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endCxn id="32" idx="0"/>
          </p:cNvCxnSpPr>
          <p:nvPr/>
        </p:nvCxnSpPr>
        <p:spPr>
          <a:xfrm>
            <a:off x="6616411" y="1789146"/>
            <a:ext cx="45220" cy="634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14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457924" y="819525"/>
            <a:ext cx="1814920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350" dirty="0">
                <a:solidFill>
                  <a:srgbClr val="0033CC"/>
                </a:solidFill>
                <a:latin typeface="Segoe Print" panose="02000600000000000000" pitchFamily="2" charset="0"/>
                <a:cs typeface="Times New Roman" pitchFamily="18" charset="0"/>
              </a:rPr>
              <a:t>Classification Plate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1695530" y="1300304"/>
            <a:ext cx="5174459" cy="482207"/>
          </a:xfrm>
          <a:prstGeom prst="roundRect">
            <a:avLst/>
          </a:prstGeom>
          <a:noFill/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 </a:t>
            </a:r>
            <a:r>
              <a:rPr lang="fr-FR" sz="1350" dirty="0" err="1">
                <a:latin typeface="Segoe Print" panose="02000600000000000000" pitchFamily="2" charset="0"/>
                <a:cs typeface="Times New Roman" pitchFamily="18" charset="0"/>
              </a:rPr>
              <a:t>Métaheuristiques</a:t>
            </a:r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hybrides 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633169" y="4051630"/>
            <a:ext cx="2543492" cy="642942"/>
          </a:xfrm>
          <a:prstGeom prst="wedgeRoundRectCallout">
            <a:avLst>
              <a:gd name="adj1" fmla="val -24474"/>
              <a:gd name="adj2" fmla="val -77921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6454">
              <a:buClr>
                <a:srgbClr val="0033CC"/>
              </a:buClr>
            </a:pPr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plusieurs instances d’une même métaheuristique.</a:t>
            </a:r>
          </a:p>
        </p:txBody>
      </p:sp>
      <p:sp>
        <p:nvSpPr>
          <p:cNvPr id="64" name="Rectangle à coins arrondis 63"/>
          <p:cNvSpPr/>
          <p:nvPr/>
        </p:nvSpPr>
        <p:spPr>
          <a:xfrm>
            <a:off x="2519744" y="3987635"/>
            <a:ext cx="2086263" cy="633292"/>
          </a:xfrm>
          <a:prstGeom prst="wedgeRoundRectCallout">
            <a:avLst>
              <a:gd name="adj1" fmla="val -26116"/>
              <a:gd name="adj2" fmla="val -7555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Différentes </a:t>
            </a:r>
            <a:r>
              <a:rPr lang="fr-FR" sz="1350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métaheuristiques</a:t>
            </a:r>
            <a:endParaRPr lang="fr-FR" sz="1350" dirty="0">
              <a:solidFill>
                <a:srgbClr val="005FEA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65" name="Rectangle à coins arrondis 64"/>
          <p:cNvSpPr/>
          <p:nvPr/>
        </p:nvSpPr>
        <p:spPr>
          <a:xfrm>
            <a:off x="6181396" y="3976080"/>
            <a:ext cx="2203105" cy="589364"/>
          </a:xfrm>
          <a:prstGeom prst="wedgeRoundRectCallout">
            <a:avLst>
              <a:gd name="adj1" fmla="val 21787"/>
              <a:gd name="adj2" fmla="val -76793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6454"/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des parties de </a:t>
            </a:r>
            <a:r>
              <a:rPr lang="fr-FR" sz="1350" dirty="0" smtClean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l’espace </a:t>
            </a:r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recherche .</a:t>
            </a:r>
          </a:p>
        </p:txBody>
      </p:sp>
      <p:sp>
        <p:nvSpPr>
          <p:cNvPr id="66" name="Rectangle à coins arrondis 65"/>
          <p:cNvSpPr/>
          <p:nvPr/>
        </p:nvSpPr>
        <p:spPr>
          <a:xfrm>
            <a:off x="4876552" y="5469455"/>
            <a:ext cx="1598972" cy="589364"/>
          </a:xfrm>
          <a:prstGeom prst="wedgeRoundRectCallout">
            <a:avLst>
              <a:gd name="adj1" fmla="val -22658"/>
              <a:gd name="adj2" fmla="val -91595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6454"/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problèmes différents</a:t>
            </a:r>
          </a:p>
        </p:txBody>
      </p:sp>
      <p:sp>
        <p:nvSpPr>
          <p:cNvPr id="67" name="Rectangle à coins arrondis 66"/>
          <p:cNvSpPr/>
          <p:nvPr/>
        </p:nvSpPr>
        <p:spPr>
          <a:xfrm>
            <a:off x="2141382" y="5509690"/>
            <a:ext cx="1755843" cy="589364"/>
          </a:xfrm>
          <a:prstGeom prst="wedgeRoundRectCallout">
            <a:avLst>
              <a:gd name="adj1" fmla="val 31063"/>
              <a:gd name="adj2" fmla="val -93787"/>
              <a:gd name="adj3" fmla="val 16667"/>
            </a:avLst>
          </a:prstGeom>
          <a:solidFill>
            <a:schemeClr val="bg1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même problème.</a:t>
            </a:r>
            <a:endParaRPr lang="fr-FR" sz="1350" dirty="0">
              <a:solidFill>
                <a:srgbClr val="005FEA"/>
              </a:solidFill>
              <a:latin typeface="Segoe Print" panose="02000600000000000000" pitchFamily="2" charset="0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4784184" y="4016856"/>
            <a:ext cx="2301241" cy="589364"/>
          </a:xfrm>
          <a:prstGeom prst="wedgeRoundRectCallout">
            <a:avLst>
              <a:gd name="adj1" fmla="val -5075"/>
              <a:gd name="adj2" fmla="val -74374"/>
              <a:gd name="adj3" fmla="val 16667"/>
            </a:avLst>
          </a:prstGeom>
          <a:solidFill>
            <a:schemeClr val="bg1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96454"/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itchFamily="18" charset="0"/>
              </a:rPr>
              <a:t>dans tout l’espace de recherche.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3905266" y="2423081"/>
            <a:ext cx="1198555" cy="336183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 smtClean="0">
                <a:solidFill>
                  <a:srgbClr val="00B050"/>
                </a:solidFill>
                <a:latin typeface="Segoe Print" panose="02000600000000000000" pitchFamily="2" charset="0"/>
                <a:cs typeface="Times New Roman" pitchFamily="18" charset="0"/>
              </a:rPr>
              <a:t>Fonction </a:t>
            </a:r>
            <a:endParaRPr lang="fr-FR" sz="1350" dirty="0">
              <a:solidFill>
                <a:srgbClr val="00B050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1487495" y="2392861"/>
            <a:ext cx="1198555" cy="367068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itchFamily="18" charset="0"/>
              </a:rPr>
              <a:t>  </a:t>
            </a:r>
            <a:r>
              <a:rPr lang="fr-FR" sz="1350" dirty="0" smtClean="0">
                <a:solidFill>
                  <a:srgbClr val="00B050"/>
                </a:solidFill>
                <a:latin typeface="Segoe Print" panose="02000600000000000000" pitchFamily="2" charset="0"/>
                <a:cs typeface="Times New Roman" pitchFamily="18" charset="0"/>
              </a:rPr>
              <a:t>Type</a:t>
            </a:r>
            <a:r>
              <a:rPr lang="fr-FR" sz="1350" dirty="0" smtClean="0">
                <a:latin typeface="Segoe Print" panose="02000600000000000000" pitchFamily="2" charset="0"/>
                <a:cs typeface="Times New Roman" pitchFamily="18" charset="0"/>
              </a:rPr>
              <a:t> </a:t>
            </a:r>
            <a:endParaRPr lang="fr-FR" sz="1350" dirty="0">
              <a:latin typeface="Segoe Print" panose="02000600000000000000" pitchFamily="2" charset="0"/>
              <a:cs typeface="Times New Roman" pitchFamily="18" charset="0"/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6062353" y="2423746"/>
            <a:ext cx="1198555" cy="336183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350" dirty="0">
                <a:solidFill>
                  <a:srgbClr val="00B050"/>
                </a:solidFill>
                <a:latin typeface="Segoe Print" panose="02000600000000000000" pitchFamily="2" charset="0"/>
                <a:cs typeface="Times New Roman" pitchFamily="18" charset="0"/>
              </a:rPr>
              <a:t>  </a:t>
            </a:r>
            <a:r>
              <a:rPr lang="fr-FR" sz="1350" dirty="0" smtClean="0">
                <a:solidFill>
                  <a:srgbClr val="00B050"/>
                </a:solidFill>
                <a:latin typeface="Segoe Print" panose="02000600000000000000" pitchFamily="2" charset="0"/>
                <a:cs typeface="Times New Roman" pitchFamily="18" charset="0"/>
              </a:rPr>
              <a:t>Domaine  </a:t>
            </a:r>
            <a:endParaRPr lang="fr-FR" sz="1350" dirty="0">
              <a:solidFill>
                <a:srgbClr val="00B050"/>
              </a:solidFill>
              <a:latin typeface="Segoe Print" panose="02000600000000000000" pitchFamily="2" charset="0"/>
              <a:cs typeface="Times New Roman" pitchFamily="18" charset="0"/>
            </a:endParaRPr>
          </a:p>
        </p:txBody>
      </p:sp>
      <p:cxnSp>
        <p:nvCxnSpPr>
          <p:cNvPr id="55" name="Connecteur droit avec flèche 54"/>
          <p:cNvCxnSpPr/>
          <p:nvPr/>
        </p:nvCxnSpPr>
        <p:spPr>
          <a:xfrm flipH="1">
            <a:off x="2048495" y="2717128"/>
            <a:ext cx="23214" cy="30765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30" idx="2"/>
          </p:cNvCxnSpPr>
          <p:nvPr/>
        </p:nvCxnSpPr>
        <p:spPr>
          <a:xfrm flipH="1">
            <a:off x="4477564" y="2759264"/>
            <a:ext cx="26980" cy="16207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/>
          <p:nvPr/>
        </p:nvCxnSpPr>
        <p:spPr>
          <a:xfrm flipH="1">
            <a:off x="6616410" y="2761442"/>
            <a:ext cx="3708" cy="2633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600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7" grpId="0" animBg="1"/>
      <p:bldP spid="48" grpId="0" animBg="1"/>
      <p:bldP spid="36" grpId="0" animBg="1"/>
      <p:bldP spid="51" grpId="0" animBg="1"/>
      <p:bldP spid="51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30" grpId="0" animBg="1"/>
      <p:bldP spid="31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contenu 2"/>
          <p:cNvSpPr txBox="1">
            <a:spLocks/>
          </p:cNvSpPr>
          <p:nvPr/>
        </p:nvSpPr>
        <p:spPr>
          <a:xfrm>
            <a:off x="617075" y="171936"/>
            <a:ext cx="7983512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17075" y="675741"/>
            <a:ext cx="7983512" cy="565746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</a:rPr>
              <a:t>Hybridation </a:t>
            </a:r>
            <a:r>
              <a:rPr lang="fr-FR" sz="1500" dirty="0" err="1">
                <a:solidFill>
                  <a:srgbClr val="005FEA"/>
                </a:solidFill>
                <a:latin typeface="Segoe Print" panose="02000600000000000000" pitchFamily="2" charset="0"/>
              </a:rPr>
              <a:t>métaheuristiques</a:t>
            </a:r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</a:rPr>
              <a:t> / exactes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15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2316161" y="1842594"/>
            <a:ext cx="2608288" cy="5078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</a:rPr>
              <a:t>Combinaison méthodes complètes et incomplètes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39441" y="3402028"/>
            <a:ext cx="1887144" cy="5078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</a:rPr>
              <a:t>Combinaison collaboratives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344964" y="3379450"/>
            <a:ext cx="1967459" cy="5078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</a:rPr>
              <a:t>Combinaison intégratives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644346" y="5325221"/>
            <a:ext cx="2479467" cy="71558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</a:rPr>
              <a:t>Intégration d’une méthode exacte dans une </a:t>
            </a:r>
            <a:r>
              <a:rPr lang="fr-FR" sz="1350" dirty="0" err="1">
                <a:latin typeface="Segoe Print" panose="02000600000000000000" pitchFamily="2" charset="0"/>
              </a:rPr>
              <a:t>métaheuristique</a:t>
            </a:r>
            <a:endParaRPr lang="fr-FR" sz="1350" dirty="0">
              <a:latin typeface="Segoe Print" panose="020006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646126" y="5314312"/>
            <a:ext cx="2479467" cy="71558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</a:rPr>
              <a:t>Intégration d’une </a:t>
            </a:r>
            <a:r>
              <a:rPr lang="fr-FR" sz="1350" dirty="0" err="1">
                <a:latin typeface="Segoe Print" panose="02000600000000000000" pitchFamily="2" charset="0"/>
              </a:rPr>
              <a:t>métaheuristique</a:t>
            </a:r>
            <a:r>
              <a:rPr lang="fr-FR" sz="1350" dirty="0">
                <a:latin typeface="Segoe Print" panose="02000600000000000000" pitchFamily="2" charset="0"/>
              </a:rPr>
              <a:t> dans une méthode exacte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flipH="1">
            <a:off x="1834042" y="2350425"/>
            <a:ext cx="1356137" cy="105457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endCxn id="11" idx="0"/>
          </p:cNvCxnSpPr>
          <p:nvPr/>
        </p:nvCxnSpPr>
        <p:spPr>
          <a:xfrm flipH="1">
            <a:off x="3884080" y="3889664"/>
            <a:ext cx="1444614" cy="143555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endCxn id="10" idx="0"/>
          </p:cNvCxnSpPr>
          <p:nvPr/>
        </p:nvCxnSpPr>
        <p:spPr>
          <a:xfrm>
            <a:off x="3962090" y="2394703"/>
            <a:ext cx="1366604" cy="98474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endCxn id="12" idx="0"/>
          </p:cNvCxnSpPr>
          <p:nvPr/>
        </p:nvCxnSpPr>
        <p:spPr>
          <a:xfrm>
            <a:off x="5646126" y="3908409"/>
            <a:ext cx="1239734" cy="14059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89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587114" y="216323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98689" y="699000"/>
            <a:ext cx="7928236" cy="5539754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6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Chronologie: 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Fin des années 1940 : </a:t>
            </a:r>
            <a:r>
              <a:rPr lang="fr-FR" sz="1600" dirty="0">
                <a:solidFill>
                  <a:srgbClr val="00B05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concurrence vers l’exact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 lvl="1"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Simplexe, G. Dantzig (1947) ; PD, R. Bellman (1956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).</a:t>
            </a:r>
          </a:p>
          <a:p>
            <a:pPr lvl="1">
              <a:lnSpc>
                <a:spcPct val="150000"/>
              </a:lnSpc>
            </a:pPr>
            <a:endParaRPr lang="fr-FR" sz="16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Début des années 1980  : </a:t>
            </a:r>
            <a:r>
              <a:rPr lang="fr-FR" sz="1600" dirty="0">
                <a:solidFill>
                  <a:srgbClr val="00B05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avènement des </a:t>
            </a:r>
            <a:r>
              <a:rPr lang="fr-FR" sz="1600" dirty="0" err="1">
                <a:solidFill>
                  <a:srgbClr val="00B05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métaheuristiques</a:t>
            </a:r>
            <a:r>
              <a:rPr lang="fr-FR" sz="1600" dirty="0">
                <a:solidFill>
                  <a:srgbClr val="00B05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RT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, Glover (1989) ; AG, J. Holland (1975).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D.E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. Goldberg en 1989.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PSO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,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Russel Eberhart (1995) ;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RT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, Glover (1986), 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</a:rPr>
              <a:t>….</a:t>
            </a:r>
          </a:p>
          <a:p>
            <a:pPr>
              <a:lnSpc>
                <a:spcPct val="150000"/>
              </a:lnSpc>
            </a:pPr>
            <a:endParaRPr lang="fr-FR" sz="1600" dirty="0">
              <a:latin typeface="Segoe Print" panose="02000600000000000000" pitchFamily="2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Années 1990  : </a:t>
            </a:r>
            <a:r>
              <a:rPr lang="fr-FR" sz="1600" dirty="0">
                <a:solidFill>
                  <a:srgbClr val="00B05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l’ère de l’hybridation et méthodes émergentes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; 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	Martin et Otto, descente dans le RS (1990) ;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	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Stûtzle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et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Hoos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,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RL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dans les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CF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 , (2000) ;</a:t>
            </a:r>
          </a:p>
          <a:p>
            <a:pPr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Talbi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,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RT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dans un AG (1998).</a:t>
            </a:r>
            <a:endParaRPr lang="fr-FR" sz="16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21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005693" y="3554230"/>
            <a:ext cx="0" cy="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>
              <a:latin typeface="Segoe Print" panose="02000600000000000000" pitchFamily="2" charset="0"/>
            </a:endParaRP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28650" y="290100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8650" y="770510"/>
            <a:ext cx="7928236" cy="5502968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1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342900" indent="-342900" defTabSz="685800">
              <a:lnSpc>
                <a:spcPct val="150000"/>
              </a:lnSpc>
              <a:buFont typeface="+mj-lt"/>
              <a:buAutoNum type="arabicPeriod"/>
              <a:tabLst>
                <a:tab pos="314325" algn="l"/>
                <a:tab pos="4314825" algn="r"/>
              </a:tabLst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2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51417" y="1430200"/>
            <a:ext cx="6640975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14325" algn="l"/>
                <a:tab pos="4314825" algn="r"/>
              </a:tabLst>
            </a:pPr>
            <a:r>
              <a:rPr lang="fr-FR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1. </a:t>
            </a:r>
            <a:r>
              <a:rPr lang="fr-FR" b="1" dirty="0" smtClean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Problème d’optimisation  </a:t>
            </a:r>
            <a:endParaRPr lang="fr-FR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51413" y="1938028"/>
            <a:ext cx="6640975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14325" algn="l"/>
                <a:tab pos="4314825" algn="r"/>
              </a:tabLst>
            </a:pPr>
            <a:r>
              <a:rPr lang="fr-FR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2. </a:t>
            </a:r>
            <a:r>
              <a:rPr lang="fr-FR" b="1" dirty="0" smtClean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Méthodes de résolution </a:t>
            </a:r>
            <a:endParaRPr lang="fr-FR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55975" y="2955453"/>
            <a:ext cx="7751421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14325" algn="l"/>
                <a:tab pos="4314825" algn="r"/>
              </a:tabLst>
            </a:pPr>
            <a:r>
              <a:rPr lang="fr-FR" b="1" dirty="0">
                <a:solidFill>
                  <a:srgbClr val="005FEA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fr-FR" b="1" dirty="0" smtClean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Taxonomie des </a:t>
            </a:r>
            <a:r>
              <a:rPr lang="fr-FR" b="1" dirty="0" err="1" smtClean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métaheuristiques</a:t>
            </a:r>
            <a:r>
              <a:rPr lang="fr-FR" b="1" dirty="0" smtClean="0">
                <a:solidFill>
                  <a:srgbClr val="005FEA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b="1" dirty="0">
              <a:solidFill>
                <a:srgbClr val="005FEA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56693" y="3460304"/>
            <a:ext cx="6640975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14325" algn="l"/>
                <a:tab pos="4314825" algn="r"/>
              </a:tabLst>
            </a:pPr>
            <a:r>
              <a:rPr lang="fr-FR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5. </a:t>
            </a:r>
            <a:r>
              <a:rPr lang="fr-FR" b="1" dirty="0" smtClean="0">
                <a:solidFill>
                  <a:srgbClr val="005FEA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Méthodes hybrides </a:t>
            </a:r>
            <a:endParaRPr lang="fr-FR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51417" y="2447620"/>
            <a:ext cx="6640975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14325" algn="l"/>
                <a:tab pos="4314825" algn="r"/>
              </a:tabLst>
            </a:pPr>
            <a:r>
              <a:rPr lang="fr-FR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3. </a:t>
            </a:r>
            <a:r>
              <a:rPr lang="fr-FR" b="1" dirty="0" smtClean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Taxonomie des méthodes  </a:t>
            </a:r>
            <a:endParaRPr lang="fr-FR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9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Espace réservé du contenu 2"/>
          <p:cNvSpPr txBox="1">
            <a:spLocks/>
          </p:cNvSpPr>
          <p:nvPr/>
        </p:nvSpPr>
        <p:spPr>
          <a:xfrm>
            <a:off x="628650" y="281869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>
                <a:spLocks noChangeArrowheads="1"/>
              </p:cNvSpPr>
              <p:nvPr/>
            </p:nvSpPr>
            <p:spPr bwMode="auto">
              <a:xfrm>
                <a:off x="628650" y="764546"/>
                <a:ext cx="7928236" cy="5591805"/>
              </a:xfrm>
              <a:prstGeom prst="rect">
                <a:avLst/>
              </a:prstGeom>
              <a:noFill/>
              <a:ln w="57150">
                <a:solidFill>
                  <a:srgbClr val="00B05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19100" algn="l"/>
                    <a:tab pos="5753100" algn="r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667941" indent="-667941">
                  <a:lnSpc>
                    <a:spcPct val="150000"/>
                  </a:lnSpc>
                </a:pPr>
                <a:r>
                  <a:rPr lang="fr-FR" sz="1600" dirty="0">
                    <a:solidFill>
                      <a:srgbClr val="005FEA"/>
                    </a:solidFill>
                    <a:latin typeface="Segoe Print" panose="02000600000000000000" pitchFamily="2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Problème d’Optimisation </a:t>
                </a:r>
                <a:endParaRPr lang="fr-FR" sz="1600" dirty="0">
                  <a:solidFill>
                    <a:srgbClr val="005FEA"/>
                  </a:solidFill>
                  <a:latin typeface="Cambria Math" panose="02040503050406030204" pitchFamily="18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marL="667941" indent="-667941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𝑃𝑂</m:t>
                      </m:r>
                      <m:r>
                        <a:rPr lang="fr-FR" sz="160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fr-FR" sz="16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𝑂𝑝𝑡</m:t>
                                  </m:r>
                                </m:e>
                                <m:sub>
                                  <m: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  <m: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∈</m:t>
                                  </m:r>
                                  <m: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𝑆</m:t>
                                  </m:r>
                                </m:sub>
                              </m:sSub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𝑓</m:t>
                              </m:r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fr-FR" sz="16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, </m:t>
                              </m:r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∈</m:t>
                              </m:r>
                              <m:r>
                                <a:rPr lang="fr-FR" sz="1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𝑆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sz="1600" dirty="0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  <a:p>
                <a:pPr lvl="0">
                  <a:lnSpc>
                    <a:spcPct val="150000"/>
                  </a:lnSpc>
                </a:pPr>
                <a:endParaRPr lang="fr-FR" sz="1600" dirty="0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650" y="764546"/>
                <a:ext cx="7928236" cy="5591805"/>
              </a:xfrm>
              <a:prstGeom prst="rect">
                <a:avLst/>
              </a:prstGeom>
              <a:blipFill rotWithShape="0">
                <a:blip r:embed="rId2"/>
                <a:stretch>
                  <a:fillRect l="-382"/>
                </a:stretch>
              </a:blipFill>
              <a:ln w="57150">
                <a:solidFill>
                  <a:srgbClr val="00B05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e 1"/>
          <p:cNvGrpSpPr/>
          <p:nvPr/>
        </p:nvGrpSpPr>
        <p:grpSpPr>
          <a:xfrm>
            <a:off x="6802948" y="1734024"/>
            <a:ext cx="1453520" cy="1411872"/>
            <a:chOff x="8958805" y="2599562"/>
            <a:chExt cx="1938026" cy="1882496"/>
          </a:xfrm>
        </p:grpSpPr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9232900" y="3827463"/>
              <a:ext cx="0" cy="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fr-FR" sz="1350"/>
            </a:p>
          </p:txBody>
        </p:sp>
        <p:sp>
          <p:nvSpPr>
            <p:cNvPr id="4" name="Ellipse 3"/>
            <p:cNvSpPr/>
            <p:nvPr/>
          </p:nvSpPr>
          <p:spPr>
            <a:xfrm>
              <a:off x="8958805" y="2905245"/>
              <a:ext cx="1576813" cy="1576813"/>
            </a:xfrm>
            <a:prstGeom prst="ellipse">
              <a:avLst/>
            </a:prstGeom>
            <a:pattFill prst="wd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  <p:sp>
          <p:nvSpPr>
            <p:cNvPr id="5" name="Ellipse 4"/>
            <p:cNvSpPr/>
            <p:nvPr/>
          </p:nvSpPr>
          <p:spPr>
            <a:xfrm>
              <a:off x="9188970" y="3192905"/>
              <a:ext cx="1094282" cy="10942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000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0438231" y="2599562"/>
              <a:ext cx="458600" cy="954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50" dirty="0"/>
                <a:t>s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9774710" y="3915723"/>
              <a:ext cx="458600" cy="3385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/>
                <a:t>X*</a:t>
              </a:r>
            </a:p>
          </p:txBody>
        </p:sp>
      </p:grp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3</a:t>
            </a:fld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57218" y="5762757"/>
            <a:ext cx="84867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sz="14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S dépend toujours de la taille n du </a:t>
            </a:r>
            <a:r>
              <a:rPr lang="fr-FR" sz="1400" dirty="0" err="1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POC</a:t>
            </a:r>
            <a:r>
              <a:rPr lang="fr-FR" sz="14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 S = fonction croissante(n) ≈ O(</a:t>
            </a:r>
            <a:r>
              <a:rPr lang="fr-FR" sz="1400" dirty="0" err="1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fr-FR" sz="1400" baseline="30000" dirty="0" err="1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fr-FR" sz="1400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854440" y="3872355"/>
            <a:ext cx="7702445" cy="1061829"/>
            <a:chOff x="1139255" y="4020136"/>
            <a:chExt cx="9518754" cy="1415771"/>
          </a:xfrm>
        </p:grpSpPr>
        <p:sp>
          <p:nvSpPr>
            <p:cNvPr id="23" name="ZoneTexte 22"/>
            <p:cNvSpPr txBox="1"/>
            <p:nvPr/>
          </p:nvSpPr>
          <p:spPr>
            <a:xfrm>
              <a:off x="1139255" y="4020136"/>
              <a:ext cx="9518754" cy="1415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67941" indent="-667941">
                <a:lnSpc>
                  <a:spcPct val="150000"/>
                </a:lnSpc>
              </a:pPr>
              <a:r>
                <a:rPr lang="fr-FR" sz="1400" dirty="0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rPr>
                <a:t>	  continu</a:t>
              </a:r>
            </a:p>
            <a:p>
              <a:pPr marL="667941" indent="-667941">
                <a:lnSpc>
                  <a:spcPct val="150000"/>
                </a:lnSpc>
              </a:pPr>
              <a:r>
                <a:rPr lang="fr-FR" sz="1400" dirty="0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rPr>
                <a:t>S </a:t>
              </a:r>
            </a:p>
            <a:p>
              <a:pPr marL="667941" indent="-667941">
                <a:lnSpc>
                  <a:spcPct val="150000"/>
                </a:lnSpc>
              </a:pPr>
              <a:r>
                <a:rPr lang="fr-FR" sz="1400" dirty="0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rPr>
                <a:t>           discret  </a:t>
              </a:r>
              <a:r>
                <a:rPr lang="fr-FR" sz="1400" dirty="0" err="1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rPr>
                <a:t>POC</a:t>
              </a:r>
              <a:r>
                <a:rPr lang="fr-FR" sz="1400" dirty="0"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rPr>
                <a:t> </a:t>
              </a:r>
              <a:r>
                <a:rPr lang="fr-FR" sz="1400" dirty="0">
                  <a:solidFill>
                    <a:srgbClr val="00B050"/>
                  </a:solidFill>
                  <a:latin typeface="Segoe Print" panose="02000600000000000000" pitchFamily="2" charset="0"/>
                  <a:cs typeface="Times New Roman" panose="02020603050405020304" pitchFamily="18" charset="0"/>
                  <a:sym typeface="Symbol" panose="05050102010706020507" pitchFamily="18" charset="2"/>
                </a:rPr>
                <a:t> mais souvent S est fini et S  est assez grand. </a:t>
              </a:r>
            </a:p>
          </p:txBody>
        </p:sp>
        <p:grpSp>
          <p:nvGrpSpPr>
            <p:cNvPr id="22" name="Groupe 21"/>
            <p:cNvGrpSpPr/>
            <p:nvPr/>
          </p:nvGrpSpPr>
          <p:grpSpPr>
            <a:xfrm>
              <a:off x="1578450" y="4443710"/>
              <a:ext cx="559659" cy="822549"/>
              <a:chOff x="1608430" y="4383750"/>
              <a:chExt cx="559659" cy="822549"/>
            </a:xfrm>
          </p:grpSpPr>
          <p:cxnSp>
            <p:nvCxnSpPr>
              <p:cNvPr id="24" name="Connecteur droit avec flèche 23"/>
              <p:cNvCxnSpPr/>
              <p:nvPr/>
            </p:nvCxnSpPr>
            <p:spPr>
              <a:xfrm>
                <a:off x="1658421" y="4876514"/>
                <a:ext cx="509668" cy="329785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 flipV="1">
                <a:off x="1608430" y="4383750"/>
                <a:ext cx="559659" cy="496060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ZoneTexte 18"/>
          <p:cNvSpPr txBox="1"/>
          <p:nvPr/>
        </p:nvSpPr>
        <p:spPr>
          <a:xfrm>
            <a:off x="773451" y="3468397"/>
            <a:ext cx="7641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7941" indent="-667941"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Optimiser f: S  R  rechercher x* dans </a:t>
            </a:r>
            <a:r>
              <a:rPr lang="fr-FR" sz="1600" dirty="0" smtClean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A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/ x* = </a:t>
            </a:r>
            <a:r>
              <a:rPr lang="fr-FR" sz="1600" dirty="0" err="1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ArgOpt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f(x) 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7327557" y="4856376"/>
            <a:ext cx="253861" cy="1013684"/>
          </a:xfrm>
          <a:prstGeom prst="straightConnector1">
            <a:avLst/>
          </a:prstGeom>
          <a:ln w="2222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773452" y="3034956"/>
            <a:ext cx="5560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67941" indent="-667941">
              <a:lnSpc>
                <a:spcPct val="150000"/>
              </a:lnSpc>
            </a:pP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C(x) sont satisfaites  x est réalisable 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</a:rPr>
              <a:t>x </a:t>
            </a:r>
            <a:r>
              <a:rPr lang="fr-FR" sz="160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 A  S ;</a:t>
            </a:r>
          </a:p>
        </p:txBody>
      </p:sp>
    </p:spTree>
    <p:extLst>
      <p:ext uri="{BB962C8B-B14F-4D97-AF65-F5344CB8AC3E}">
        <p14:creationId xmlns:p14="http://schemas.microsoft.com/office/powerpoint/2010/main" val="179388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9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41176" y="450937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b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8650" y="933614"/>
            <a:ext cx="7928236" cy="5166561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650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Complexité</a:t>
            </a:r>
            <a:endParaRPr lang="fr-FR" sz="1500" dirty="0">
              <a:solidFill>
                <a:srgbClr val="00B0F0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Complexité du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= complexité du "meilleur" algorithme le résolvant ;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Exprime la difficulté du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estimation formelle du temps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CPU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 ; 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08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55367" y="306860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b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55367" y="789537"/>
            <a:ext cx="7928236" cy="5385795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650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Complexité</a:t>
            </a:r>
            <a:endParaRPr lang="fr-FR" sz="1500" dirty="0">
              <a:solidFill>
                <a:srgbClr val="00B0F0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Complexité du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= complexité du "meilleur" algorithme le résolvant ;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Exprime la difficulté du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estimation formelle du temps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CPU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 ; 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On distingue :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Polynomiale : O(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</a:t>
            </a:r>
            <a:r>
              <a:rPr lang="fr-FR" sz="1500" baseline="300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k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) → classe P (problèmes faciles) / Chemin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eulerien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, ….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Exponentielle : O(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2</a:t>
            </a:r>
            <a:r>
              <a:rPr lang="fr-FR" sz="1500" baseline="300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) , O(n!) , O(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k</a:t>
            </a:r>
            <a:r>
              <a:rPr lang="fr-FR" sz="1500" baseline="300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) → classe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(problèmes difficiles) / PVC,…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Classe représentative  →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-complets (problèmes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-difficiles) SAT, …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5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12166" y="281808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FR" b="1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655367" y="1578676"/>
            <a:ext cx="7886700" cy="464676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1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28650" y="764486"/>
            <a:ext cx="7928236" cy="5460950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650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Complexité</a:t>
            </a:r>
            <a:endParaRPr lang="fr-FR" sz="1500" dirty="0">
              <a:solidFill>
                <a:srgbClr val="00B0F0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Complexité du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= complexité du "meilleur" algorithme le résolvant ;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Exprime la difficulté du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→ estimation formelle du temps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CPU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 ; 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On distingue :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Polynomiale : O(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</a:t>
            </a:r>
            <a:r>
              <a:rPr lang="fr-FR" sz="1500" baseline="300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k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) → classe P (problèmes faciles) / Chemin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eulerien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, ….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Exponentielle : O(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2</a:t>
            </a:r>
            <a:r>
              <a:rPr lang="fr-FR" sz="1500" baseline="300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) , O(n!) , O(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k</a:t>
            </a:r>
            <a:r>
              <a:rPr lang="fr-FR" sz="1500" baseline="300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) → classe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(problèmes difficiles) / PVC,…</a:t>
            </a:r>
          </a:p>
          <a:p>
            <a:pPr marL="257175" indent="-257175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Classe représentative  →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-complets (problèmes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-difficiles) SAT, …</a:t>
            </a:r>
          </a:p>
          <a:p>
            <a:pPr>
              <a:lnSpc>
                <a:spcPct val="150000"/>
              </a:lnSpc>
            </a:pPr>
            <a:r>
              <a:rPr lang="fr-FR" sz="1500" b="1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b="1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 – Complétude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Classification des problèmes ; </a:t>
            </a:r>
          </a:p>
          <a:p>
            <a:pPr marL="257175" indent="-2571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La plupart des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POCs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 sont </a:t>
            </a:r>
            <a:r>
              <a:rPr lang="fr-FR" sz="150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NP</a:t>
            </a: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–difficiles ;</a:t>
            </a:r>
          </a:p>
          <a:p>
            <a:pPr marL="667941" indent="-667941">
              <a:lnSpc>
                <a:spcPct val="150000"/>
              </a:lnSpc>
            </a:pPr>
            <a:r>
              <a:rPr lang="fr-FR" sz="1500" dirty="0">
                <a:latin typeface="Segoe Print" panose="02000600000000000000" pitchFamily="2" charset="0"/>
                <a:cs typeface="Times New Roman" panose="02020603050405020304" pitchFamily="18" charset="0"/>
              </a:rPr>
              <a:t>	→ nécessité des méthodes approchées.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687176" y="4705050"/>
            <a:ext cx="2540833" cy="115799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500" b="1" dirty="0" err="1">
                <a:solidFill>
                  <a:schemeClr val="tx1"/>
                </a:solidFill>
              </a:rPr>
              <a:t>NP</a:t>
            </a:r>
            <a:endParaRPr lang="fr-FR" sz="1500" b="1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231839" y="4817475"/>
            <a:ext cx="854439" cy="9331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" name="Hexagone 8"/>
          <p:cNvSpPr/>
          <p:nvPr/>
        </p:nvSpPr>
        <p:spPr>
          <a:xfrm>
            <a:off x="5822087" y="4923794"/>
            <a:ext cx="831954" cy="764498"/>
          </a:xfrm>
          <a:prstGeom prst="hexagon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b="1" dirty="0" err="1">
                <a:solidFill>
                  <a:schemeClr val="tx1"/>
                </a:solidFill>
              </a:rPr>
              <a:t>NP</a:t>
            </a:r>
            <a:r>
              <a:rPr lang="fr-FR" sz="1500" b="1" dirty="0">
                <a:solidFill>
                  <a:schemeClr val="tx1"/>
                </a:solidFill>
              </a:rPr>
              <a:t>-C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9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244194"/>
            <a:ext cx="0" cy="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07882" y="251498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sz="165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655367" y="1578676"/>
            <a:ext cx="7886700" cy="413261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1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07882" y="734175"/>
            <a:ext cx="7928236" cy="5622176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Processus de résolution d’un </a:t>
            </a:r>
            <a:r>
              <a:rPr lang="fr-FR" sz="1500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endParaRPr lang="fr-FR" sz="1500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667941">
              <a:lnSpc>
                <a:spcPct val="150000"/>
              </a:lnSpc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1546622"/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397669"/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397669"/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397669"/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1816894"/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1816894"/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667941">
              <a:lnSpc>
                <a:spcPct val="150000"/>
              </a:lnSpc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marL="667941" indent="-667941">
              <a:lnSpc>
                <a:spcPct val="150000"/>
              </a:lnSpc>
            </a:pPr>
            <a:endParaRPr lang="fr-FR" sz="1500" b="1" dirty="0">
              <a:solidFill>
                <a:srgbClr val="005FEA"/>
              </a:solidFill>
              <a:latin typeface="Segoe Print" panose="02000600000000000000" pitchFamily="2" charset="0"/>
              <a:cs typeface="Times New Roman" panose="02020603050405020304" pitchFamily="18" charset="0"/>
            </a:endParaRPr>
          </a:p>
          <a:p>
            <a:pPr indent="-257175" algn="ctr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62729" y="2385946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Enoncé</a:t>
            </a:r>
            <a:endParaRPr lang="fr-FR" sz="1350" dirty="0"/>
          </a:p>
        </p:txBody>
      </p:sp>
      <p:sp>
        <p:nvSpPr>
          <p:cNvPr id="11" name="ZoneTexte 10"/>
          <p:cNvSpPr txBox="1"/>
          <p:nvPr/>
        </p:nvSpPr>
        <p:spPr>
          <a:xfrm>
            <a:off x="5317759" y="3436781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Modélisation</a:t>
            </a:r>
            <a:endParaRPr lang="fr-FR" sz="1350" dirty="0"/>
          </a:p>
        </p:txBody>
      </p:sp>
      <p:sp>
        <p:nvSpPr>
          <p:cNvPr id="12" name="ZoneTexte 11"/>
          <p:cNvSpPr txBox="1"/>
          <p:nvPr/>
        </p:nvSpPr>
        <p:spPr>
          <a:xfrm>
            <a:off x="5329002" y="3924661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Choix de la méthode</a:t>
            </a:r>
            <a:endParaRPr lang="fr-FR" sz="1350" dirty="0"/>
          </a:p>
        </p:txBody>
      </p:sp>
      <p:sp>
        <p:nvSpPr>
          <p:cNvPr id="13" name="ZoneTexte 12"/>
          <p:cNvSpPr txBox="1"/>
          <p:nvPr/>
        </p:nvSpPr>
        <p:spPr>
          <a:xfrm>
            <a:off x="5317759" y="4443496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Implémentation</a:t>
            </a:r>
            <a:endParaRPr lang="fr-FR" sz="1350" dirty="0"/>
          </a:p>
        </p:txBody>
      </p:sp>
      <p:sp>
        <p:nvSpPr>
          <p:cNvPr id="15" name="ZoneTexte 14"/>
          <p:cNvSpPr txBox="1"/>
          <p:nvPr/>
        </p:nvSpPr>
        <p:spPr>
          <a:xfrm>
            <a:off x="5329001" y="2922079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Formulation</a:t>
            </a:r>
            <a:endParaRPr lang="fr-FR" sz="1350" dirty="0"/>
          </a:p>
        </p:txBody>
      </p:sp>
      <p:sp>
        <p:nvSpPr>
          <p:cNvPr id="5" name="Ellipse 4"/>
          <p:cNvSpPr/>
          <p:nvPr/>
        </p:nvSpPr>
        <p:spPr>
          <a:xfrm>
            <a:off x="5700010" y="1767904"/>
            <a:ext cx="1146748" cy="4219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 err="1"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endParaRPr lang="fr-FR" sz="135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5489210" y="4945057"/>
            <a:ext cx="1568347" cy="42197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</a:rPr>
              <a:t>Solution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6249023" y="4697719"/>
            <a:ext cx="0" cy="24733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6260266" y="4196159"/>
            <a:ext cx="0" cy="24733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6269635" y="3677323"/>
            <a:ext cx="0" cy="24733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6288373" y="3194945"/>
            <a:ext cx="0" cy="24733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293995" y="2670608"/>
            <a:ext cx="0" cy="24733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6293995" y="2149397"/>
            <a:ext cx="0" cy="24733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4786160" y="3244194"/>
            <a:ext cx="0" cy="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24" name="ZoneTexte 23"/>
          <p:cNvSpPr txBox="1"/>
          <p:nvPr/>
        </p:nvSpPr>
        <p:spPr>
          <a:xfrm>
            <a:off x="1310833" y="2385946"/>
            <a:ext cx="3903326" cy="3000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</a:rPr>
              <a:t>Input , output , contraintes , objectif →  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201730" y="3425539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667941" indent="-397669" algn="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</a:rPr>
              <a:t>Modèle →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855627" y="3969631"/>
            <a:ext cx="2313562" cy="3000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Complexité </a:t>
            </a:r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</a:rPr>
              <a:t>→</a:t>
            </a:r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fr-FR" sz="1350" dirty="0"/>
          </a:p>
        </p:txBody>
      </p:sp>
      <p:sp>
        <p:nvSpPr>
          <p:cNvPr id="27" name="ZoneTexte 26"/>
          <p:cNvSpPr txBox="1"/>
          <p:nvPr/>
        </p:nvSpPr>
        <p:spPr>
          <a:xfrm>
            <a:off x="3179245" y="4443496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Paramètres</a:t>
            </a:r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</a:rPr>
              <a:t> →</a:t>
            </a:r>
            <a:endParaRPr lang="fr-FR" sz="1350" dirty="0"/>
          </a:p>
        </p:txBody>
      </p:sp>
      <p:sp>
        <p:nvSpPr>
          <p:cNvPr id="28" name="ZoneTexte 27"/>
          <p:cNvSpPr txBox="1"/>
          <p:nvPr/>
        </p:nvSpPr>
        <p:spPr>
          <a:xfrm>
            <a:off x="3190486" y="2922079"/>
            <a:ext cx="1989944" cy="3000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marL="667941" indent="-397669" algn="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</a:rPr>
              <a:t>Outils formels →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7</a:t>
            </a:fld>
            <a:endParaRPr lang="fr-FR"/>
          </a:p>
        </p:txBody>
      </p:sp>
      <p:cxnSp>
        <p:nvCxnSpPr>
          <p:cNvPr id="30" name="Connecteur droit avec flèche 29"/>
          <p:cNvCxnSpPr/>
          <p:nvPr/>
        </p:nvCxnSpPr>
        <p:spPr>
          <a:xfrm flipH="1">
            <a:off x="2824431" y="3579668"/>
            <a:ext cx="1311151" cy="97655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2824431" y="3967265"/>
            <a:ext cx="1043031" cy="139103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Nuage 1"/>
          <p:cNvSpPr/>
          <p:nvPr/>
        </p:nvSpPr>
        <p:spPr>
          <a:xfrm>
            <a:off x="1061909" y="3490960"/>
            <a:ext cx="1817434" cy="773043"/>
          </a:xfrm>
          <a:prstGeom prst="cloud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dirty="0"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Structure de S et S</a:t>
            </a:r>
            <a:endParaRPr lang="fr-FR" sz="135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Accolade fermante 3"/>
          <p:cNvSpPr/>
          <p:nvPr/>
        </p:nvSpPr>
        <p:spPr>
          <a:xfrm rot="5400000">
            <a:off x="3150909" y="1164083"/>
            <a:ext cx="269708" cy="3238018"/>
          </a:xfrm>
          <a:prstGeom prst="rightBrace">
            <a:avLst>
              <a:gd name="adj1" fmla="val 8333"/>
              <a:gd name="adj2" fmla="val 5029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3281423" y="2984098"/>
            <a:ext cx="373284" cy="8681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04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5" grpId="0" animBg="1"/>
      <p:bldP spid="5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924675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607882" y="141080"/>
            <a:ext cx="7928236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>
          <a:xfrm>
            <a:off x="655367" y="1578676"/>
            <a:ext cx="7886700" cy="413261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1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07882" y="623757"/>
            <a:ext cx="7928236" cy="5732594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>
              <a:lnSpc>
                <a:spcPct val="150000"/>
              </a:lnSpc>
              <a:tabLst/>
            </a:pPr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Résoudre le </a:t>
            </a:r>
            <a:r>
              <a:rPr lang="fr-FR" sz="1350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POC</a:t>
            </a:r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 =  explorer S (par construction ou transformation </a:t>
            </a:r>
            <a:r>
              <a:rPr lang="fr-FR" sz="1350" u="sng" dirty="0">
                <a:solidFill>
                  <a:srgbClr val="FF0000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itérativement</a:t>
            </a:r>
            <a:r>
              <a:rPr lang="fr-FR" sz="135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)</a:t>
            </a:r>
          </a:p>
          <a:p>
            <a:pPr lvl="0" algn="ctr">
              <a:lnSpc>
                <a:spcPct val="150000"/>
              </a:lnSpc>
              <a:tabLst/>
            </a:pPr>
            <a:endParaRPr lang="fr-FR" sz="135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8</a:t>
            </a:fld>
            <a:endParaRPr lang="fr-FR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55367" y="5154474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1350"/>
          </a:p>
        </p:txBody>
      </p: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04314"/>
              </p:ext>
            </p:extLst>
          </p:nvPr>
        </p:nvGraphicFramePr>
        <p:xfrm>
          <a:off x="793930" y="2107403"/>
          <a:ext cx="7583952" cy="4046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551"/>
                <a:gridCol w="2792627"/>
                <a:gridCol w="2693774"/>
              </a:tblGrid>
              <a:tr h="78074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Exploration de S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>
                    <a:solidFill>
                      <a:schemeClr val="accent1">
                        <a:lumMod val="20000"/>
                        <a:lumOff val="8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00B050"/>
                          </a:solidFill>
                          <a:effectLst/>
                          <a:latin typeface="Segoe Print" panose="02000600000000000000" pitchFamily="2" charset="0"/>
                        </a:rPr>
                        <a:t>Systématique</a:t>
                      </a:r>
                      <a:endParaRPr lang="fr-FR" sz="1600" b="0" dirty="0">
                        <a:solidFill>
                          <a:srgbClr val="00B050"/>
                        </a:solidFill>
                        <a:effectLst/>
                        <a:latin typeface="Segoe Print" panose="020006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00B050"/>
                          </a:solidFill>
                          <a:effectLst/>
                          <a:latin typeface="Segoe Print" panose="02000600000000000000" pitchFamily="2" charset="0"/>
                        </a:rPr>
                        <a:t>( </a:t>
                      </a:r>
                      <a:r>
                        <a:rPr lang="fr-FR" sz="1600" b="0" kern="1200" dirty="0" smtClean="0">
                          <a:solidFill>
                            <a:srgbClr val="00B050"/>
                          </a:solidFill>
                          <a:effectLst/>
                          <a:latin typeface="Segoe Print" panose="02000600000000000000" pitchFamily="2" charset="0"/>
                        </a:rPr>
                        <a:t>Intelligente </a:t>
                      </a:r>
                      <a:r>
                        <a:rPr lang="fr-FR" sz="1600" b="0" kern="1200" dirty="0">
                          <a:solidFill>
                            <a:srgbClr val="00B050"/>
                          </a:solidFill>
                          <a:effectLst/>
                          <a:latin typeface="Segoe Print" panose="02000600000000000000" pitchFamily="2" charset="0"/>
                        </a:rPr>
                        <a:t>)</a:t>
                      </a:r>
                      <a:endParaRPr lang="fr-FR" sz="1600" b="0" dirty="0">
                        <a:solidFill>
                          <a:srgbClr val="00B05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>
                    <a:solidFill>
                      <a:schemeClr val="accent1">
                        <a:lumMod val="20000"/>
                        <a:lumOff val="80000"/>
                        <a:alpha val="6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00B050"/>
                          </a:solidFill>
                          <a:effectLst/>
                          <a:latin typeface="Segoe Print" panose="02000600000000000000" pitchFamily="2" charset="0"/>
                        </a:rPr>
                        <a:t>Partielle</a:t>
                      </a:r>
                      <a:endParaRPr lang="fr-FR" sz="1600" b="0" dirty="0">
                        <a:solidFill>
                          <a:srgbClr val="00B050"/>
                        </a:solidFill>
                        <a:effectLst/>
                        <a:latin typeface="Segoe Print" panose="02000600000000000000" pitchFamily="2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00B050"/>
                          </a:solidFill>
                          <a:effectLst/>
                          <a:latin typeface="Segoe Print" panose="02000600000000000000" pitchFamily="2" charset="0"/>
                        </a:rPr>
                        <a:t>( Astucieuse ) </a:t>
                      </a:r>
                      <a:endParaRPr lang="fr-FR" sz="1600" b="0" dirty="0">
                        <a:solidFill>
                          <a:srgbClr val="00B05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>
                    <a:solidFill>
                      <a:schemeClr val="accent1">
                        <a:lumMod val="20000"/>
                        <a:lumOff val="80000"/>
                        <a:alpha val="63000"/>
                      </a:schemeClr>
                    </a:solidFill>
                  </a:tcPr>
                </a:tc>
              </a:tr>
              <a:tr h="441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smtClean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Méthode / solution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Exacte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Approchée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  <a:tr h="441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smtClean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Caractéristique 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>
                          <a:effectLst/>
                          <a:latin typeface="Segoe Print" panose="02000600000000000000" pitchFamily="2" charset="0"/>
                        </a:rPr>
                        <a:t>Optimalité </a:t>
                      </a:r>
                      <a:endParaRPr lang="fr-FR" sz="1600" b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Approximation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  <a:tr h="441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Preuve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Formelle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Empirique (</a:t>
                      </a:r>
                      <a:r>
                        <a:rPr lang="el-GR" sz="1600" b="0" kern="1200" dirty="0">
                          <a:effectLst/>
                          <a:latin typeface="Segoe Print" panose="02000600000000000000" pitchFamily="2" charset="0"/>
                        </a:rPr>
                        <a:t>ε</a:t>
                      </a: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-</a:t>
                      </a:r>
                      <a:r>
                        <a:rPr lang="fr-FR" sz="1600" b="0" kern="1200" dirty="0" err="1" smtClean="0">
                          <a:effectLst/>
                          <a:latin typeface="Segoe Print" panose="02000600000000000000" pitchFamily="2" charset="0"/>
                        </a:rPr>
                        <a:t>appro</a:t>
                      </a: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.)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  <a:tr h="441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Aspect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>
                          <a:effectLst/>
                          <a:latin typeface="Segoe Print" panose="02000600000000000000" pitchFamily="2" charset="0"/>
                        </a:rPr>
                        <a:t>Déterministe</a:t>
                      </a:r>
                      <a:endParaRPr lang="fr-FR" sz="1600" b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Stochastique (guidée)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  <a:tr h="441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Complexité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O(</a:t>
                      </a:r>
                      <a:r>
                        <a:rPr lang="fr-FR" sz="1600" b="0" kern="1200" dirty="0" err="1">
                          <a:effectLst/>
                          <a:latin typeface="Segoe Print" panose="02000600000000000000" pitchFamily="2" charset="0"/>
                        </a:rPr>
                        <a:t>2</a:t>
                      </a:r>
                      <a:r>
                        <a:rPr lang="fr-FR" sz="1600" b="0" kern="1200" baseline="30000" dirty="0" err="1">
                          <a:effectLst/>
                          <a:latin typeface="Segoe Print" panose="02000600000000000000" pitchFamily="2" charset="0"/>
                        </a:rPr>
                        <a:t>n</a:t>
                      </a: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) (souvent)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O(</a:t>
                      </a:r>
                      <a:r>
                        <a:rPr lang="fr-FR" sz="1600" b="0" kern="1200" dirty="0" err="1">
                          <a:effectLst/>
                          <a:latin typeface="Segoe Print" panose="02000600000000000000" pitchFamily="2" charset="0"/>
                        </a:rPr>
                        <a:t>n</a:t>
                      </a:r>
                      <a:r>
                        <a:rPr lang="fr-FR" sz="1600" b="0" kern="1200" baseline="30000" dirty="0" err="1">
                          <a:effectLst/>
                          <a:latin typeface="Segoe Print" panose="02000600000000000000" pitchFamily="2" charset="0"/>
                        </a:rPr>
                        <a:t>k</a:t>
                      </a: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)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  <a:tr h="44129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Handicap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Explosion combinatoire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Convergence précoce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  <a:tr h="6177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smtClean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Adaptée aux </a:t>
                      </a:r>
                      <a:r>
                        <a:rPr lang="fr-FR" sz="1600" b="0" kern="1200" dirty="0" err="1" smtClean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POC</a:t>
                      </a:r>
                      <a:r>
                        <a:rPr lang="fr-FR" sz="1600" b="0" kern="1200" dirty="0" smtClean="0">
                          <a:solidFill>
                            <a:srgbClr val="FF0000"/>
                          </a:solidFill>
                          <a:effectLst/>
                          <a:latin typeface="Segoe Print" panose="02000600000000000000" pitchFamily="2" charset="0"/>
                        </a:rPr>
                        <a:t>  </a:t>
                      </a:r>
                      <a:endParaRPr lang="fr-FR" sz="1600" b="0" dirty="0">
                        <a:solidFill>
                          <a:srgbClr val="FF0000"/>
                        </a:solidFill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de </a:t>
                      </a:r>
                      <a:r>
                        <a:rPr lang="fr-FR" sz="1600" b="0" kern="1200" dirty="0">
                          <a:effectLst/>
                          <a:latin typeface="Segoe Print" panose="02000600000000000000" pitchFamily="2" charset="0"/>
                        </a:rPr>
                        <a:t>petites tailles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err="1" smtClean="0">
                          <a:effectLst/>
                          <a:latin typeface="Segoe Print" panose="02000600000000000000" pitchFamily="2" charset="0"/>
                        </a:rPr>
                        <a:t>NP</a:t>
                      </a: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-difficiles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0" kern="1200" dirty="0" smtClean="0">
                          <a:effectLst/>
                          <a:latin typeface="Segoe Print" panose="02000600000000000000" pitchFamily="2" charset="0"/>
                        </a:rPr>
                        <a:t>de grandes</a:t>
                      </a:r>
                      <a:r>
                        <a:rPr lang="fr-FR" sz="1600" b="0" kern="1200" baseline="0" dirty="0" smtClean="0">
                          <a:effectLst/>
                          <a:latin typeface="Segoe Print" panose="02000600000000000000" pitchFamily="2" charset="0"/>
                        </a:rPr>
                        <a:t> tailles</a:t>
                      </a:r>
                      <a:endParaRPr lang="fr-FR" sz="1600" b="0" dirty="0">
                        <a:effectLst/>
                        <a:latin typeface="Segoe Print" panose="02000600000000000000" pitchFamily="2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12" marR="64412" marT="32206" marB="32206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/>
              <p:cNvSpPr txBox="1"/>
              <p:nvPr/>
            </p:nvSpPr>
            <p:spPr>
              <a:xfrm>
                <a:off x="3549235" y="1108947"/>
                <a:ext cx="2098964" cy="60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500" i="1" smtClean="0">
                          <a:solidFill>
                            <a:srgbClr val="005FEA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𝑃𝑂𝐶</m:t>
                      </m:r>
                      <m:r>
                        <a:rPr lang="fr-FR" sz="1500" i="1" smtClean="0">
                          <a:solidFill>
                            <a:srgbClr val="005FEA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fr-FR" sz="1500" i="1">
                              <a:solidFill>
                                <a:srgbClr val="005FEA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sz="1500" i="1">
                                      <a:solidFill>
                                        <a:srgbClr val="005FEA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sSubPr>
                                <m:e>
                                  <m:r>
                                    <a:rPr lang="fr-FR" sz="1500" i="1">
                                      <a:solidFill>
                                        <a:srgbClr val="005FEA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𝑂𝑝𝑡</m:t>
                                  </m:r>
                                </m:e>
                                <m:sub>
                                  <m:r>
                                    <a:rPr lang="fr-FR" sz="1500" b="0" i="1" smtClean="0">
                                      <a:solidFill>
                                        <a:srgbClr val="005FEA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             </m:t>
                                  </m:r>
                                </m:sub>
                              </m:sSub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𝑓</m:t>
                              </m:r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(</m:t>
                              </m:r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)</m:t>
                              </m:r>
                            </m:e>
                            <m:e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𝐶</m:t>
                              </m:r>
                              <m:d>
                                <m:dPr>
                                  <m:ctrlPr>
                                    <a:rPr lang="fr-FR" sz="1500" i="1">
                                      <a:solidFill>
                                        <a:srgbClr val="005FEA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</m:ctrlPr>
                                </m:dPr>
                                <m:e>
                                  <m:r>
                                    <a:rPr lang="fr-FR" sz="1500" i="1">
                                      <a:solidFill>
                                        <a:srgbClr val="005FEA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  <a:sym typeface="Symbol" panose="05050102010706020507" pitchFamily="18" charset="2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, </m:t>
                              </m:r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∈</m:t>
                              </m:r>
                              <m:r>
                                <a:rPr lang="fr-FR" sz="1500" i="1">
                                  <a:solidFill>
                                    <a:srgbClr val="005FEA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  <a:sym typeface="Symbol" panose="05050102010706020507" pitchFamily="18" charset="2"/>
                                </a:rPr>
                                <m:t>𝑆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fr-FR" sz="1350" i="1" dirty="0"/>
              </a:p>
            </p:txBody>
          </p:sp>
        </mc:Choice>
        <mc:Fallback xmlns=""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235" y="1108947"/>
                <a:ext cx="2098964" cy="60721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4567810" y="1222519"/>
                <a:ext cx="768122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5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fr-FR" sz="15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∈</m:t>
                      </m:r>
                      <m:r>
                        <a:rPr lang="fr-FR" sz="15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𝑆</m:t>
                      </m:r>
                    </m:oMath>
                  </m:oMathPara>
                </a14:m>
                <a:endParaRPr lang="fr-FR" sz="1350" i="1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810" y="1222519"/>
                <a:ext cx="768122" cy="3231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08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decel="100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2"/>
      <p:bldP spid="12" grpId="1"/>
      <p:bldP spid="1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542423" y="372784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fr-FR" sz="1350"/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>
          <a:xfrm>
            <a:off x="587113" y="246985"/>
            <a:ext cx="7928237" cy="48267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Segoe Print" panose="020006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II. ELEMENTS D’OC</a:t>
            </a:r>
            <a:endParaRPr lang="fr-FR" b="1" dirty="0">
              <a:solidFill>
                <a:srgbClr val="FF0000"/>
              </a:solidFill>
              <a:latin typeface="Segoe Print" panose="020006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622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84732" y="730993"/>
            <a:ext cx="7928236" cy="5625358"/>
          </a:xfrm>
          <a:prstGeom prst="rect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9100" algn="l"/>
                <a:tab pos="57531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667941" indent="-667941">
              <a:lnSpc>
                <a:spcPct val="150000"/>
              </a:lnSpc>
            </a:pPr>
            <a:r>
              <a:rPr lang="fr-FR" sz="1500" dirty="0" err="1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Récap</a:t>
            </a:r>
            <a:r>
              <a:rPr lang="fr-FR" sz="1500" dirty="0">
                <a:solidFill>
                  <a:srgbClr val="005FEA"/>
                </a:solidFill>
                <a:latin typeface="Segoe Print" panose="02000600000000000000" pitchFamily="2" charset="0"/>
                <a:cs typeface="Times New Roman" panose="02020603050405020304" pitchFamily="18" charset="0"/>
              </a:rPr>
              <a:t>. Taxonomie des méthodes de résolution</a:t>
            </a:r>
            <a:endParaRPr lang="fr-FR" sz="1500" dirty="0">
              <a:latin typeface="Segoe Print" panose="020006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12086" y="2939028"/>
            <a:ext cx="2845324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Méthodes approchées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885840" y="2946177"/>
            <a:ext cx="2290681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Méthodes exactes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74154" y="1950825"/>
            <a:ext cx="2484620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Méthodes de résolution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233270" y="3812430"/>
            <a:ext cx="639632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PD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14073" y="3789945"/>
            <a:ext cx="612913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</a:rPr>
              <a:t>B&amp;B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8078" y="3767460"/>
            <a:ext cx="721271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</a:rPr>
              <a:t>PLNE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32132" y="3793094"/>
            <a:ext cx="1375387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Heuristiques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29439" y="3818726"/>
            <a:ext cx="1902530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 err="1">
                <a:solidFill>
                  <a:schemeClr val="tx1"/>
                </a:solidFill>
                <a:latin typeface="Segoe Print" panose="02000600000000000000" pitchFamily="2" charset="0"/>
              </a:rPr>
              <a:t>Métaheuristiques</a:t>
            </a:r>
            <a:endParaRPr lang="fr-FR" sz="1350" dirty="0">
              <a:solidFill>
                <a:schemeClr val="tx1"/>
              </a:solidFill>
              <a:latin typeface="Segoe Print" panose="02000600000000000000" pitchFamily="2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659710" y="4530063"/>
            <a:ext cx="1242071" cy="4935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Algorithme glouton</a:t>
            </a:r>
          </a:p>
        </p:txBody>
      </p:sp>
      <p:cxnSp>
        <p:nvCxnSpPr>
          <p:cNvPr id="56" name="Connecteur droit avec flèche 55"/>
          <p:cNvCxnSpPr/>
          <p:nvPr/>
        </p:nvCxnSpPr>
        <p:spPr>
          <a:xfrm flipH="1">
            <a:off x="1077417" y="3404169"/>
            <a:ext cx="159307" cy="363291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1797728" y="3440852"/>
            <a:ext cx="12337" cy="362211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59" name="Connecteur droit avec flèche 58"/>
          <p:cNvCxnSpPr>
            <a:endCxn id="47" idx="0"/>
          </p:cNvCxnSpPr>
          <p:nvPr/>
        </p:nvCxnSpPr>
        <p:spPr>
          <a:xfrm>
            <a:off x="2467255" y="3440851"/>
            <a:ext cx="85832" cy="371579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5" name="Connecteur droit avec flèche 64"/>
          <p:cNvCxnSpPr>
            <a:endCxn id="53" idx="0"/>
          </p:cNvCxnSpPr>
          <p:nvPr/>
        </p:nvCxnSpPr>
        <p:spPr>
          <a:xfrm flipH="1">
            <a:off x="4819826" y="3440604"/>
            <a:ext cx="543880" cy="35249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6" name="Connecteur droit avec flèche 65"/>
          <p:cNvCxnSpPr>
            <a:endCxn id="54" idx="0"/>
          </p:cNvCxnSpPr>
          <p:nvPr/>
        </p:nvCxnSpPr>
        <p:spPr>
          <a:xfrm>
            <a:off x="6600080" y="3455374"/>
            <a:ext cx="480624" cy="363352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7" name="Connecteur droit avec flèche 66"/>
          <p:cNvCxnSpPr>
            <a:stCxn id="53" idx="2"/>
            <a:endCxn id="55" idx="0"/>
          </p:cNvCxnSpPr>
          <p:nvPr/>
        </p:nvCxnSpPr>
        <p:spPr>
          <a:xfrm flipH="1">
            <a:off x="4280746" y="4286628"/>
            <a:ext cx="539080" cy="243436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0" name="Connecteur droit avec flèche 69"/>
          <p:cNvCxnSpPr/>
          <p:nvPr/>
        </p:nvCxnSpPr>
        <p:spPr>
          <a:xfrm>
            <a:off x="7191509" y="4290212"/>
            <a:ext cx="62776" cy="938698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3" name="Connecteur droit avec flèche 72"/>
          <p:cNvCxnSpPr>
            <a:endCxn id="55" idx="0"/>
          </p:cNvCxnSpPr>
          <p:nvPr/>
        </p:nvCxnSpPr>
        <p:spPr>
          <a:xfrm>
            <a:off x="2848188" y="3439711"/>
            <a:ext cx="1432558" cy="1090352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7" name="Connecteur droit avec flèche 76"/>
          <p:cNvCxnSpPr>
            <a:endCxn id="5" idx="0"/>
          </p:cNvCxnSpPr>
          <p:nvPr/>
        </p:nvCxnSpPr>
        <p:spPr>
          <a:xfrm>
            <a:off x="4819826" y="2451028"/>
            <a:ext cx="1514923" cy="488000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9" name="Connecteur droit avec flèche 78"/>
          <p:cNvCxnSpPr>
            <a:endCxn id="45" idx="0"/>
          </p:cNvCxnSpPr>
          <p:nvPr/>
        </p:nvCxnSpPr>
        <p:spPr>
          <a:xfrm flipH="1">
            <a:off x="2031181" y="2470363"/>
            <a:ext cx="1830897" cy="475814"/>
          </a:xfrm>
          <a:prstGeom prst="straightConnector1">
            <a:avLst/>
          </a:pr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8" name="Rectangle 37"/>
          <p:cNvSpPr/>
          <p:nvPr/>
        </p:nvSpPr>
        <p:spPr>
          <a:xfrm>
            <a:off x="5882781" y="1928778"/>
            <a:ext cx="1582459" cy="4935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sz="1350" dirty="0">
                <a:solidFill>
                  <a:schemeClr val="tx1"/>
                </a:solidFill>
                <a:latin typeface="Segoe Print" panose="02000600000000000000" pitchFamily="2" charset="0"/>
              </a:rPr>
              <a:t>Méthodes hybrides</a:t>
            </a:r>
          </a:p>
        </p:txBody>
      </p:sp>
      <p:cxnSp>
        <p:nvCxnSpPr>
          <p:cNvPr id="41" name="Connecteur droit avec flèche 40"/>
          <p:cNvCxnSpPr>
            <a:endCxn id="38" idx="1"/>
          </p:cNvCxnSpPr>
          <p:nvPr/>
        </p:nvCxnSpPr>
        <p:spPr>
          <a:xfrm>
            <a:off x="5474682" y="2158007"/>
            <a:ext cx="408100" cy="17538"/>
          </a:xfrm>
          <a:prstGeom prst="straightConnector1">
            <a:avLst/>
          </a:prstGeom>
          <a:noFill/>
          <a:ln w="38100">
            <a:solidFill>
              <a:srgbClr val="FF0000"/>
            </a:solidFill>
            <a:prstDash val="solid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ZoneTexte 43"/>
          <p:cNvSpPr txBox="1"/>
          <p:nvPr/>
        </p:nvSpPr>
        <p:spPr>
          <a:xfrm>
            <a:off x="2850714" y="3711247"/>
            <a:ext cx="5537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dirty="0"/>
              <a:t>…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82974-4BB0-46D4-850B-5C35D317E994}" type="slidenum">
              <a:rPr lang="fr-FR" smtClean="0"/>
              <a:t>9</a:t>
            </a:fld>
            <a:endParaRPr lang="fr-FR"/>
          </a:p>
        </p:txBody>
      </p:sp>
      <p:sp>
        <p:nvSpPr>
          <p:cNvPr id="13" name="Forme libre 12"/>
          <p:cNvSpPr/>
          <p:nvPr/>
        </p:nvSpPr>
        <p:spPr>
          <a:xfrm>
            <a:off x="7465164" y="1950826"/>
            <a:ext cx="867080" cy="3893920"/>
          </a:xfrm>
          <a:custGeom>
            <a:avLst/>
            <a:gdLst>
              <a:gd name="connsiteX0" fmla="*/ 0 w 3790800"/>
              <a:gd name="connsiteY0" fmla="*/ 198619 h 3076730"/>
              <a:gd name="connsiteX1" fmla="*/ 3597639 w 3790800"/>
              <a:gd name="connsiteY1" fmla="*/ 303550 h 3076730"/>
              <a:gd name="connsiteX2" fmla="*/ 2983042 w 3790800"/>
              <a:gd name="connsiteY2" fmla="*/ 3076730 h 3076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0800" h="3076730">
                <a:moveTo>
                  <a:pt x="0" y="198619"/>
                </a:moveTo>
                <a:cubicBezTo>
                  <a:pt x="1550232" y="11242"/>
                  <a:pt x="3100465" y="-176135"/>
                  <a:pt x="3597639" y="303550"/>
                </a:cubicBezTo>
                <a:cubicBezTo>
                  <a:pt x="4094813" y="783235"/>
                  <a:pt x="3538927" y="1929982"/>
                  <a:pt x="2983042" y="3076730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4" name="Nuage 3"/>
          <p:cNvSpPr/>
          <p:nvPr/>
        </p:nvSpPr>
        <p:spPr>
          <a:xfrm>
            <a:off x="6178588" y="3821064"/>
            <a:ext cx="1812468" cy="784217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rgbClr val="00B050"/>
                </a:solidFill>
                <a:latin typeface="Segoe Print" panose="02000600000000000000" pitchFamily="2" charset="0"/>
                <a:cs typeface="Times New Roman" panose="02020603050405020304" pitchFamily="18" charset="0"/>
                <a:sym typeface="Symbol" panose="05050102010706020507" pitchFamily="18" charset="2"/>
              </a:rPr>
              <a:t>Inspirées de la nature, la physique, …</a:t>
            </a:r>
            <a:endParaRPr lang="fr-FR" sz="1200" dirty="0">
              <a:solidFill>
                <a:srgbClr val="00B05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78247" y="2762846"/>
            <a:ext cx="7370511" cy="24293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fr-FR" sz="3600" dirty="0">
                <a:solidFill>
                  <a:schemeClr val="tx1"/>
                </a:solidFill>
                <a:latin typeface="Segoe Print" panose="02000600000000000000" pitchFamily="2" charset="0"/>
              </a:rPr>
              <a:t>Méthodes classiques</a:t>
            </a:r>
          </a:p>
        </p:txBody>
      </p:sp>
    </p:spTree>
    <p:extLst>
      <p:ext uri="{BB962C8B-B14F-4D97-AF65-F5344CB8AC3E}">
        <p14:creationId xmlns:p14="http://schemas.microsoft.com/office/powerpoint/2010/main" val="33829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5" grpId="0" animBg="1"/>
      <p:bldP spid="46" grpId="0" animBg="1"/>
      <p:bldP spid="47" grpId="0" animBg="1"/>
      <p:bldP spid="48" grpId="0" animBg="1"/>
      <p:bldP spid="52" grpId="0" animBg="1"/>
      <p:bldP spid="53" grpId="0" animBg="1"/>
      <p:bldP spid="54" grpId="0" animBg="1"/>
      <p:bldP spid="55" grpId="0" animBg="1"/>
      <p:bldP spid="38" grpId="0" animBg="1"/>
      <p:bldP spid="44" grpId="0"/>
      <p:bldP spid="13" grpId="0" animBg="1"/>
      <p:bldP spid="4" grpId="0" animBg="1"/>
      <p:bldP spid="4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10791</TotalTime>
  <Words>769</Words>
  <Application>Microsoft Office PowerPoint</Application>
  <PresentationFormat>Affichage à l'écran (4:3)</PresentationFormat>
  <Paragraphs>226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Segoe Print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home</dc:creator>
  <cp:lastModifiedBy>Lenovo</cp:lastModifiedBy>
  <cp:revision>525</cp:revision>
  <dcterms:created xsi:type="dcterms:W3CDTF">2016-01-02T08:13:31Z</dcterms:created>
  <dcterms:modified xsi:type="dcterms:W3CDTF">2021-01-16T16:20:44Z</dcterms:modified>
</cp:coreProperties>
</file>