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3" r:id="rId2"/>
    <p:sldId id="256" r:id="rId3"/>
    <p:sldId id="258" r:id="rId4"/>
    <p:sldId id="257" r:id="rId5"/>
    <p:sldId id="261" r:id="rId6"/>
    <p:sldId id="262" r:id="rId7"/>
    <p:sldId id="260" r:id="rId8"/>
    <p:sldId id="264" r:id="rId9"/>
    <p:sldId id="400" r:id="rId10"/>
    <p:sldId id="267" r:id="rId11"/>
    <p:sldId id="401" r:id="rId12"/>
    <p:sldId id="402" r:id="rId13"/>
    <p:sldId id="330" r:id="rId14"/>
    <p:sldId id="403" r:id="rId15"/>
    <p:sldId id="284" r:id="rId16"/>
    <p:sldId id="285" r:id="rId17"/>
    <p:sldId id="286" r:id="rId18"/>
    <p:sldId id="404" r:id="rId19"/>
    <p:sldId id="287" r:id="rId20"/>
    <p:sldId id="405" r:id="rId21"/>
    <p:sldId id="288" r:id="rId22"/>
    <p:sldId id="292" r:id="rId23"/>
    <p:sldId id="298" r:id="rId24"/>
    <p:sldId id="291" r:id="rId25"/>
    <p:sldId id="360" r:id="rId26"/>
    <p:sldId id="348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EE25"/>
    <a:srgbClr val="F905C5"/>
    <a:srgbClr val="0000FF"/>
    <a:srgbClr val="0EC212"/>
    <a:srgbClr val="00FF00"/>
    <a:srgbClr val="4A7EBB"/>
    <a:srgbClr val="404040"/>
    <a:srgbClr val="1D08BA"/>
    <a:srgbClr val="FA1212"/>
    <a:srgbClr val="D91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79" autoAdjust="0"/>
    <p:restoredTop sz="98401" autoAdjust="0"/>
  </p:normalViewPr>
  <p:slideViewPr>
    <p:cSldViewPr>
      <p:cViewPr>
        <p:scale>
          <a:sx n="80" d="100"/>
          <a:sy n="80" d="100"/>
        </p:scale>
        <p:origin x="-5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4C9A5-0D32-4D99-86B3-19736176648F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0A3A-2A0E-4693-B9D6-9EC5780066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11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0810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61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538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1999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53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05538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62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5341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34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21628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82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2709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821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1687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52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897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569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76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15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686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916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820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91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199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65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0A3A-2A0E-4693-B9D6-9EC57800665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13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57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40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76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91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000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19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74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144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84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60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662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389A5-1CDF-476D-B273-AC3A3C23EA61}" type="datetimeFigureOut">
              <a:rPr lang="fr-FR" smtClean="0"/>
              <a:t>08/10/2019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C2D83-4A99-4945-AC24-D8E2094141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449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tx1">
              <a:lumMod val="85000"/>
              <a:lumOff val="15000"/>
            </a:schemeClr>
          </a:fgClr>
          <a:bgClr>
            <a:schemeClr val="tx1">
              <a:lumMod val="65000"/>
              <a:lumOff val="3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7744" y="2967335"/>
            <a:ext cx="60885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DZ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بسم الله الرحمن الرحيم</a:t>
            </a:r>
            <a:endParaRPr lang="fr-FR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8147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608790" y="741416"/>
            <a:ext cx="2858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H¹ étalé du LR B-1 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400 MHz, DMSO-d₆, 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δ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ppm)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6534636"/>
            <a:ext cx="1404000" cy="3233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 </a:t>
            </a:r>
            <a:r>
              <a: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9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04" y="2165213"/>
            <a:ext cx="6480392" cy="415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1943776" y="4869160"/>
            <a:ext cx="6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</a:t>
            </a:r>
            <a:endParaRPr lang="fr-FR" sz="12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044884" y="4262056"/>
            <a:ext cx="997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 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= </a:t>
            </a:r>
            <a:r>
              <a:rPr lang="fr-FR" sz="12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6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Hz</a:t>
            </a:r>
            <a:r>
              <a:rPr lang="fr-FR" sz="12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591848" y="4883695"/>
            <a:ext cx="6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</a:t>
            </a:r>
            <a:endParaRPr lang="fr-FR" sz="12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915816" y="4608471"/>
            <a:ext cx="61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</a:t>
            </a:r>
            <a:endParaRPr lang="fr-FR" sz="12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979712" y="5589240"/>
            <a:ext cx="48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3.61</a:t>
            </a:r>
          </a:p>
          <a:p>
            <a:pPr algn="ctr"/>
            <a:r>
              <a:rPr lang="fr-FR" sz="1200" dirty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2</a:t>
            </a:r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H</a:t>
            </a:r>
            <a:endParaRPr lang="fr-FR" sz="1200" dirty="0">
              <a:ln w="18415" cmpd="sng">
                <a:solidFill>
                  <a:srgbClr val="404040"/>
                </a:solidFill>
                <a:prstDash val="solid"/>
              </a:ln>
              <a:solidFill>
                <a:srgbClr val="40404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302419" y="5919663"/>
            <a:ext cx="48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3.54</a:t>
            </a:r>
          </a:p>
          <a:p>
            <a:pPr algn="ctr"/>
            <a:r>
              <a:rPr lang="fr-FR" sz="1200" dirty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2</a:t>
            </a:r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H</a:t>
            </a:r>
            <a:endParaRPr lang="fr-FR" sz="1200" dirty="0">
              <a:ln w="18415" cmpd="sng">
                <a:solidFill>
                  <a:srgbClr val="404040"/>
                </a:solidFill>
                <a:prstDash val="solid"/>
              </a:ln>
              <a:solidFill>
                <a:srgbClr val="40404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674803" y="5547865"/>
            <a:ext cx="48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3.45</a:t>
            </a:r>
          </a:p>
          <a:p>
            <a:pPr algn="ctr"/>
            <a:r>
              <a:rPr lang="fr-FR" sz="1200" dirty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2</a:t>
            </a:r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H</a:t>
            </a:r>
            <a:endParaRPr lang="fr-FR" sz="1200" dirty="0">
              <a:ln w="18415" cmpd="sng">
                <a:solidFill>
                  <a:srgbClr val="404040"/>
                </a:solidFill>
                <a:prstDash val="solid"/>
              </a:ln>
              <a:solidFill>
                <a:srgbClr val="40404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009855" y="5688830"/>
            <a:ext cx="48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3</a:t>
            </a:r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.38</a:t>
            </a:r>
          </a:p>
          <a:p>
            <a:pPr algn="ctr"/>
            <a:r>
              <a:rPr lang="fr-FR" sz="1200" dirty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2</a:t>
            </a:r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H</a:t>
            </a:r>
            <a:endParaRPr lang="fr-FR" sz="1200" dirty="0">
              <a:ln w="18415" cmpd="sng">
                <a:solidFill>
                  <a:srgbClr val="404040"/>
                </a:solidFill>
                <a:prstDash val="solid"/>
              </a:ln>
              <a:solidFill>
                <a:srgbClr val="40404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494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970103" y="896233"/>
            <a:ext cx="213584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Les signaux observés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534052"/>
            <a:ext cx="1404000" cy="3239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10/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2204864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Trois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signaux d’intégration 2H chacun, deux doublets (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4.4 ppm, </a:t>
            </a:r>
            <a:r>
              <a:rPr lang="fr-FR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= 4.4 Hz) et (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4.13 ppm, </a:t>
            </a:r>
            <a:r>
              <a:rPr lang="fr-FR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5.7 Hz) et le troisième un triplet (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4.32 ppm; </a:t>
            </a:r>
            <a:r>
              <a:rPr lang="fr-FR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4.6 Hz), ces signaux sont des protons d’hydroxyles, les deux doublets sont quatre hydroxyles substitués sur des CH et le triplet est celui de deux groupement hydroxyles substitués sur deux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CH₂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368219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signal sous-forme de multiplet d’intégration 2H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3.61 ppm attribuable à deux proton d’un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CH₂ oxygénés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39552" y="4328523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signal sous-forme de triplet (</a:t>
            </a:r>
            <a:r>
              <a:rPr lang="fr-FR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6 Hz) d’intégration de 2H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3.54 ppm, attribuable à deux protons CH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oxygénés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9552" y="5014917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signal sous-forme de multiplet d’intégration 2H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3.45 ppm, attribuable à deux protons CH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oxygénés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9552" y="559098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 signal sous-forme de multiplet d’intégration 2H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3.38 ppm, attribuable à un deux protons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CH₂ oxygéné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127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  <p:bldP spid="22" grpId="0"/>
      <p:bldP spid="23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7610" y="3841884"/>
            <a:ext cx="39507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</a:t>
            </a:r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C¹³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</a:t>
            </a:r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C¹³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34266" y="879916"/>
            <a:ext cx="26075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C¹³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11/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146829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allAtOnce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098162" y="741416"/>
            <a:ext cx="38797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DEPT 90 et DEPT 135 du LR B-1 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100 MHz, DMSO-d6, δ ppm)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12/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748" y="172958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</a:t>
            </a:r>
            <a:r>
              <a:rPr lang="fr-FR" sz="1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C¹³</a:t>
            </a:r>
            <a:endParaRPr lang="fr-FR" sz="1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40524"/>
            <a:ext cx="9144912" cy="337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53"/>
          <a:stretch/>
        </p:blipFill>
        <p:spPr bwMode="auto">
          <a:xfrm>
            <a:off x="1" y="5310527"/>
            <a:ext cx="9144000" cy="123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7524000" y="4005064"/>
            <a:ext cx="1044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Dept 135</a:t>
            </a:r>
            <a:endParaRPr lang="fr-FR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0284" y="5580298"/>
            <a:ext cx="927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Dept 90</a:t>
            </a:r>
            <a:endParaRPr lang="fr-FR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5724128" y="3904564"/>
            <a:ext cx="216024" cy="2260740"/>
          </a:xfrm>
          <a:prstGeom prst="round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5542636" y="3625524"/>
            <a:ext cx="5790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2 OCH</a:t>
            </a:r>
            <a:endParaRPr lang="fr-FR" sz="12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5940152" y="4392660"/>
            <a:ext cx="216024" cy="8365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6202661" y="4672430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OCH₂</a:t>
            </a:r>
            <a:endParaRPr lang="fr-FR" sz="1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68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328179" y="896233"/>
            <a:ext cx="141968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L’observation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13/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9552" y="313167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premier signal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δC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63.8 ppm attribuable à un CH2 oxygéné (DEPT 135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9552" y="4222829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deux autres signaux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δC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69.7 et 71.3 ppm sont attribuables à deux CH oxygéné (Dept 90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7748" y="172958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H¹-C¹³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du spectre COSY H¹-H¹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du spectre HMBC H¹-C¹³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Structure finale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4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674790" y="3841884"/>
            <a:ext cx="35564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</a:t>
            </a:r>
            <a:endParaRPr lang="fr-F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</a:t>
            </a:r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RMN C¹³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9963" y="847917"/>
            <a:ext cx="29361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14/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22227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544188" y="847917"/>
            <a:ext cx="29876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HSQC étalé du LR B-1 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400 MHz,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DMSO-d₆, 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δ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ppm)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321" y="2132856"/>
            <a:ext cx="6205357" cy="420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15/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31" name="Oval 600"/>
          <p:cNvSpPr/>
          <p:nvPr/>
        </p:nvSpPr>
        <p:spPr>
          <a:xfrm>
            <a:off x="5832475" y="3541454"/>
            <a:ext cx="371475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2" name="Oval 609"/>
          <p:cNvSpPr/>
          <p:nvPr/>
        </p:nvSpPr>
        <p:spPr>
          <a:xfrm>
            <a:off x="6768280" y="3531929"/>
            <a:ext cx="324000" cy="3810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3" name="Straight Connector 610"/>
          <p:cNvCxnSpPr/>
          <p:nvPr/>
        </p:nvCxnSpPr>
        <p:spPr>
          <a:xfrm flipH="1" flipV="1">
            <a:off x="2376144" y="3730366"/>
            <a:ext cx="3456000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615"/>
          <p:cNvCxnSpPr/>
          <p:nvPr/>
        </p:nvCxnSpPr>
        <p:spPr>
          <a:xfrm flipH="1">
            <a:off x="6203949" y="3722429"/>
            <a:ext cx="540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624"/>
          <p:cNvCxnSpPr/>
          <p:nvPr/>
        </p:nvCxnSpPr>
        <p:spPr>
          <a:xfrm>
            <a:off x="5991559" y="3029073"/>
            <a:ext cx="0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627"/>
          <p:cNvCxnSpPr/>
          <p:nvPr/>
        </p:nvCxnSpPr>
        <p:spPr>
          <a:xfrm>
            <a:off x="6930280" y="3037454"/>
            <a:ext cx="0" cy="5040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628"/>
          <p:cNvSpPr/>
          <p:nvPr/>
        </p:nvSpPr>
        <p:spPr>
          <a:xfrm>
            <a:off x="6432550" y="4689276"/>
            <a:ext cx="352425" cy="46672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8" name="Oval 630"/>
          <p:cNvSpPr/>
          <p:nvPr/>
        </p:nvSpPr>
        <p:spPr>
          <a:xfrm>
            <a:off x="6108700" y="4435921"/>
            <a:ext cx="352425" cy="466725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9" name="Straight Connector 631"/>
          <p:cNvCxnSpPr/>
          <p:nvPr/>
        </p:nvCxnSpPr>
        <p:spPr>
          <a:xfrm flipH="1" flipV="1">
            <a:off x="6268682" y="3029076"/>
            <a:ext cx="8890" cy="1404000"/>
          </a:xfrm>
          <a:prstGeom prst="line">
            <a:avLst/>
          </a:prstGeom>
          <a:noFill/>
          <a:ln w="38100" cap="flat" cmpd="sng" algn="ctr">
            <a:solidFill>
              <a:srgbClr val="7030A0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632"/>
          <p:cNvCxnSpPr/>
          <p:nvPr/>
        </p:nvCxnSpPr>
        <p:spPr>
          <a:xfrm>
            <a:off x="2376144" y="4686185"/>
            <a:ext cx="3744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633"/>
          <p:cNvCxnSpPr/>
          <p:nvPr/>
        </p:nvCxnSpPr>
        <p:spPr>
          <a:xfrm>
            <a:off x="2376184" y="4939977"/>
            <a:ext cx="403200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635"/>
          <p:cNvCxnSpPr/>
          <p:nvPr/>
        </p:nvCxnSpPr>
        <p:spPr>
          <a:xfrm flipV="1">
            <a:off x="6613525" y="3029078"/>
            <a:ext cx="0" cy="1656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391216" y="3593454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j-lt"/>
              </a:rPr>
              <a:t>OCH₂</a:t>
            </a:r>
            <a:endParaRPr lang="fr-FR" sz="12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82917" y="4530783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+mj-lt"/>
              </a:rPr>
              <a:t>OCH</a:t>
            </a:r>
            <a:endParaRPr lang="fr-FR" sz="12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82917" y="4784138"/>
            <a:ext cx="4651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+mj-lt"/>
              </a:rPr>
              <a:t>OCH</a:t>
            </a:r>
            <a:endParaRPr lang="fr-FR" sz="1200" dirty="0">
              <a:ln w="1841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+mj-lt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36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1" grpId="0" animBg="1"/>
      <p:bldP spid="32" grpId="0" animBg="1"/>
      <p:bldP spid="37" grpId="0" animBg="1"/>
      <p:bldP spid="38" grpId="0" animBg="1"/>
      <p:bldP spid="22" grpId="0"/>
      <p:bldP spid="23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219822" y="847917"/>
            <a:ext cx="16364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95536" y="1988840"/>
            <a:ext cx="8424936" cy="21698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Deux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tâches de corrélation entre le carbone de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OCH₂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δC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= 63.8 ppm) et deux signaux de deux groupements de protons d’intégration 2H chacun, la première tâche avec le signal sous-forme de multiplet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= 3.61 ppm et la seconde avec un autre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= 3.38 ppm, cela montre la présence de deux groupement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OCH₂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confirme la symétrie de notre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molécule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25344"/>
            <a:ext cx="1404000" cy="3326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16/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4005064"/>
            <a:ext cx="84249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Une tâche de corrélation entre le signal du carbone OCH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δC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69.7 ppm et le signal d’intégration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3.54 ppm, cela suppose aussi la présence de deux groupements CH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oxygénés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7" y="5186516"/>
            <a:ext cx="84249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Une tâche de corrélation entre le dernier signal du carbone oxygéné (OCH)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δC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71.7 ppm le signal sous-forme de multiplet de deux proton à </a:t>
            </a:r>
            <a:r>
              <a:rPr lang="fr-FR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δH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= 3.45 ppm, ce qui montre la présence de deux groupements CH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oxygénés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9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705376" y="3841884"/>
            <a:ext cx="34952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COSY</a:t>
            </a:r>
            <a:endParaRPr lang="fr-F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439419" y="847917"/>
            <a:ext cx="319722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du spectre COSY H¹-H¹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17/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</a:t>
            </a:r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RMN C¹³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800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5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75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948143" y="879916"/>
            <a:ext cx="21797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Les corrélations ¹H-¹H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534664"/>
            <a:ext cx="1404000" cy="3233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18/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84" y="1940524"/>
            <a:ext cx="7168116" cy="459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 de texte 1347"/>
          <p:cNvSpPr txBox="1"/>
          <p:nvPr/>
        </p:nvSpPr>
        <p:spPr>
          <a:xfrm>
            <a:off x="5051837" y="2017305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H-1b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H-6b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14" name="Zone de texte 1347"/>
          <p:cNvSpPr txBox="1"/>
          <p:nvPr/>
        </p:nvSpPr>
        <p:spPr>
          <a:xfrm>
            <a:off x="4211960" y="2017306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H-1a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H-6a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41" name="Zone de texte 1347"/>
          <p:cNvSpPr txBox="1"/>
          <p:nvPr/>
        </p:nvSpPr>
        <p:spPr>
          <a:xfrm>
            <a:off x="1524965" y="4668995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H-1a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H-6a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44" name="Zone de texte 1347"/>
          <p:cNvSpPr txBox="1"/>
          <p:nvPr/>
        </p:nvSpPr>
        <p:spPr>
          <a:xfrm>
            <a:off x="1219532" y="4128230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H-1b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H-6b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48" name="Zone de texte 1347"/>
          <p:cNvSpPr txBox="1"/>
          <p:nvPr/>
        </p:nvSpPr>
        <p:spPr>
          <a:xfrm>
            <a:off x="1143664" y="4461685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H-3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H-4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958" t="45649" r="37777" b="31681"/>
          <a:stretch/>
        </p:blipFill>
        <p:spPr bwMode="auto">
          <a:xfrm>
            <a:off x="5364088" y="2881646"/>
            <a:ext cx="2263498" cy="170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Légende encadrée 1 48"/>
          <p:cNvSpPr/>
          <p:nvPr/>
        </p:nvSpPr>
        <p:spPr>
          <a:xfrm>
            <a:off x="5580112" y="2996952"/>
            <a:ext cx="1872208" cy="1403968"/>
          </a:xfrm>
          <a:prstGeom prst="borderCallout1">
            <a:avLst>
              <a:gd name="adj1" fmla="val 60950"/>
              <a:gd name="adj2" fmla="val -360"/>
              <a:gd name="adj3" fmla="val 85808"/>
              <a:gd name="adj4" fmla="val -2197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4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Times New Roman" pitchFamily="18" charset="0"/>
            </a:endParaRPr>
          </a:p>
        </p:txBody>
      </p:sp>
      <p:sp>
        <p:nvSpPr>
          <p:cNvPr id="36" name="Oval 600"/>
          <p:cNvSpPr/>
          <p:nvPr/>
        </p:nvSpPr>
        <p:spPr>
          <a:xfrm>
            <a:off x="6768224" y="3284984"/>
            <a:ext cx="432048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5" name="Oval 600"/>
          <p:cNvSpPr/>
          <p:nvPr/>
        </p:nvSpPr>
        <p:spPr>
          <a:xfrm>
            <a:off x="6804248" y="3536984"/>
            <a:ext cx="360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3" name="Oval 600"/>
          <p:cNvSpPr/>
          <p:nvPr/>
        </p:nvSpPr>
        <p:spPr>
          <a:xfrm>
            <a:off x="6495837" y="3519675"/>
            <a:ext cx="288000" cy="216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0" name="Zone de texte 1347"/>
          <p:cNvSpPr txBox="1"/>
          <p:nvPr/>
        </p:nvSpPr>
        <p:spPr>
          <a:xfrm>
            <a:off x="4654327" y="2060848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H-5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H-2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51" name="Oval 600"/>
          <p:cNvSpPr/>
          <p:nvPr/>
        </p:nvSpPr>
        <p:spPr>
          <a:xfrm>
            <a:off x="6495837" y="3791475"/>
            <a:ext cx="324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2" name="Oval 600"/>
          <p:cNvSpPr/>
          <p:nvPr/>
        </p:nvSpPr>
        <p:spPr>
          <a:xfrm>
            <a:off x="6048200" y="3755475"/>
            <a:ext cx="324000" cy="252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9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41" grpId="0"/>
      <p:bldP spid="44" grpId="0"/>
      <p:bldP spid="48" grpId="0"/>
      <p:bldP spid="49" grpId="0" animBg="1"/>
      <p:bldP spid="36" grpId="0" animBg="1"/>
      <p:bldP spid="35" grpId="0" animBg="1"/>
      <p:bldP spid="23" grpId="0" animBg="1"/>
      <p:bldP spid="50" grpId="0"/>
      <p:bldP spid="51" grpId="0" animBg="1"/>
      <p:bldP spid="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tx1"/>
          </a:fgClr>
          <a:bgClr>
            <a:schemeClr val="tx1">
              <a:lumMod val="85000"/>
              <a:lumOff val="1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5615" y="3501008"/>
            <a:ext cx="7272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d’une </a:t>
            </a:r>
            <a:r>
              <a:rPr lang="fr-FR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série spectrale d’un produit d’origine naturel</a:t>
            </a:r>
          </a:p>
        </p:txBody>
      </p:sp>
      <p:sp>
        <p:nvSpPr>
          <p:cNvPr id="5" name="Rectangle 4"/>
          <p:cNvSpPr/>
          <p:nvPr/>
        </p:nvSpPr>
        <p:spPr>
          <a:xfrm>
            <a:off x="935605" y="201413"/>
            <a:ext cx="72728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Université Mohamed </a:t>
            </a:r>
            <a:r>
              <a:rPr lang="fr-FR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Boudiafe</a:t>
            </a:r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-M’sila</a:t>
            </a:r>
          </a:p>
          <a:p>
            <a:pPr algn="ctr"/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Faculté des sciences</a:t>
            </a:r>
          </a:p>
          <a:p>
            <a:pPr algn="ctr"/>
            <a:r>
              <a:rPr lang="fr-F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bg1">
                      <a:lumMod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Département de Chimie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5445224"/>
            <a:ext cx="2278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Présenter par:</a:t>
            </a:r>
            <a:endParaRPr lang="fr-FR" sz="20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>
                    <a:lumMod val="50000"/>
                    <a:lumOff val="50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  <a:p>
            <a:pPr algn="ctr"/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Dr. Cheriet Thamere</a:t>
            </a:r>
            <a:endParaRPr lang="fr-FR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tx1">
                    <a:lumMod val="50000"/>
                    <a:lumOff val="50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9381" y="1916832"/>
            <a:ext cx="75652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2</a:t>
            </a:r>
            <a:r>
              <a:rPr lang="fr-FR" sz="24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ème</a:t>
            </a:r>
            <a:r>
              <a:rPr lang="fr-F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 année Master Chimie pharmaceutique</a:t>
            </a:r>
          </a:p>
          <a:p>
            <a:pPr algn="ctr"/>
            <a:r>
              <a:rPr lang="fr-FR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j-lt"/>
              </a:rPr>
              <a:t>Module : Analyse physico-chimique et instrumentation III</a:t>
            </a:r>
            <a:endParaRPr lang="fr-FR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2019/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2018    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84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948143" y="879916"/>
            <a:ext cx="217976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Les corrélations ¹H-¹H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6534664"/>
            <a:ext cx="1404000" cy="32333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19/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284" y="1940524"/>
            <a:ext cx="7168116" cy="4593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 de texte 1347"/>
          <p:cNvSpPr txBox="1"/>
          <p:nvPr/>
        </p:nvSpPr>
        <p:spPr>
          <a:xfrm>
            <a:off x="4880144" y="1905397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H-1b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H-6b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14" name="Zone de texte 1347"/>
          <p:cNvSpPr txBox="1"/>
          <p:nvPr/>
        </p:nvSpPr>
        <p:spPr>
          <a:xfrm>
            <a:off x="4211960" y="2017306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H-1a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H-6a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15" name="Zone de texte 1346"/>
          <p:cNvSpPr txBox="1"/>
          <p:nvPr/>
        </p:nvSpPr>
        <p:spPr>
          <a:xfrm>
            <a:off x="2387497" y="1998322"/>
            <a:ext cx="426085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OH-1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OH-6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2303720" y="6165051"/>
            <a:ext cx="244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600"/>
          <p:cNvSpPr/>
          <p:nvPr/>
        </p:nvSpPr>
        <p:spPr>
          <a:xfrm>
            <a:off x="2051720" y="6075051"/>
            <a:ext cx="252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18" name="Connecteur droit 17"/>
          <p:cNvCxnSpPr/>
          <p:nvPr/>
        </p:nvCxnSpPr>
        <p:spPr>
          <a:xfrm flipV="1">
            <a:off x="2440154" y="2708920"/>
            <a:ext cx="0" cy="1530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4869771" y="4560530"/>
            <a:ext cx="0" cy="151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600"/>
          <p:cNvSpPr/>
          <p:nvPr/>
        </p:nvSpPr>
        <p:spPr>
          <a:xfrm>
            <a:off x="2351031" y="4237288"/>
            <a:ext cx="180000" cy="19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2441031" y="4452995"/>
            <a:ext cx="0" cy="216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600"/>
          <p:cNvSpPr/>
          <p:nvPr/>
        </p:nvSpPr>
        <p:spPr>
          <a:xfrm>
            <a:off x="2350154" y="4653160"/>
            <a:ext cx="180000" cy="198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6" name="Oval 600"/>
          <p:cNvSpPr/>
          <p:nvPr/>
        </p:nvSpPr>
        <p:spPr>
          <a:xfrm>
            <a:off x="4499992" y="5589240"/>
            <a:ext cx="252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0" name="Connecteur droit 29"/>
          <p:cNvCxnSpPr/>
          <p:nvPr/>
        </p:nvCxnSpPr>
        <p:spPr>
          <a:xfrm>
            <a:off x="3097742" y="5692163"/>
            <a:ext cx="140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2020462" y="5692163"/>
            <a:ext cx="7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600"/>
          <p:cNvSpPr/>
          <p:nvPr/>
        </p:nvSpPr>
        <p:spPr>
          <a:xfrm>
            <a:off x="2807832" y="5589240"/>
            <a:ext cx="288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629768" y="2708920"/>
            <a:ext cx="0" cy="187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629768" y="4752160"/>
            <a:ext cx="0" cy="828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4880144" y="2708920"/>
            <a:ext cx="0" cy="169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600"/>
          <p:cNvSpPr/>
          <p:nvPr/>
        </p:nvSpPr>
        <p:spPr>
          <a:xfrm>
            <a:off x="4517992" y="4560900"/>
            <a:ext cx="216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6" name="Oval 600"/>
          <p:cNvSpPr/>
          <p:nvPr/>
        </p:nvSpPr>
        <p:spPr>
          <a:xfrm>
            <a:off x="4732012" y="4380900"/>
            <a:ext cx="252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37" name="Légende encadrée 1 36"/>
          <p:cNvSpPr/>
          <p:nvPr/>
        </p:nvSpPr>
        <p:spPr>
          <a:xfrm>
            <a:off x="2123728" y="1940524"/>
            <a:ext cx="953625" cy="719882"/>
          </a:xfrm>
          <a:prstGeom prst="borderCallout1">
            <a:avLst>
              <a:gd name="adj1" fmla="val 24315"/>
              <a:gd name="adj2" fmla="val -3413"/>
              <a:gd name="adj3" fmla="val 53243"/>
              <a:gd name="adj4" fmla="val -418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fr-FR" sz="1400" dirty="0">
              <a:ln w="18415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Calibri"/>
              <a:cs typeface="Times New Roman" pitchFamily="18" charset="0"/>
            </a:endParaRPr>
          </a:p>
        </p:txBody>
      </p:sp>
      <p:sp>
        <p:nvSpPr>
          <p:cNvPr id="38" name="Zone de texte 1346"/>
          <p:cNvSpPr txBox="1"/>
          <p:nvPr/>
        </p:nvSpPr>
        <p:spPr>
          <a:xfrm>
            <a:off x="1404000" y="2204760"/>
            <a:ext cx="426085" cy="28813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OH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2015832" y="4365104"/>
            <a:ext cx="33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2024027" y="4764864"/>
            <a:ext cx="338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 de texte 1347"/>
          <p:cNvSpPr txBox="1"/>
          <p:nvPr/>
        </p:nvSpPr>
        <p:spPr>
          <a:xfrm>
            <a:off x="1524965" y="4668995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H-1a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H-6a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44" name="Zone de texte 1347"/>
          <p:cNvSpPr txBox="1"/>
          <p:nvPr/>
        </p:nvSpPr>
        <p:spPr>
          <a:xfrm>
            <a:off x="1219532" y="4128230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H-1b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404040"/>
                  </a:solidFill>
                  <a:prstDash val="solid"/>
                  <a:round/>
                </a:ln>
                <a:solidFill>
                  <a:srgbClr val="404040"/>
                </a:solidFill>
                <a:effectLst/>
                <a:latin typeface="+mj-lt"/>
                <a:ea typeface="Calibri"/>
                <a:cs typeface="Arial"/>
              </a:rPr>
              <a:t>H-6b</a:t>
            </a:r>
            <a:endParaRPr lang="fr-FR" sz="1600" dirty="0">
              <a:effectLst/>
              <a:latin typeface="+mj-lt"/>
              <a:ea typeface="Calibri"/>
              <a:cs typeface="Arial"/>
            </a:endParaRPr>
          </a:p>
        </p:txBody>
      </p:sp>
      <p:cxnSp>
        <p:nvCxnSpPr>
          <p:cNvPr id="46" name="Connecteur droit 45"/>
          <p:cNvCxnSpPr/>
          <p:nvPr/>
        </p:nvCxnSpPr>
        <p:spPr>
          <a:xfrm>
            <a:off x="3076426" y="4650530"/>
            <a:ext cx="1440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600"/>
          <p:cNvSpPr/>
          <p:nvPr/>
        </p:nvSpPr>
        <p:spPr>
          <a:xfrm>
            <a:off x="2896426" y="4560530"/>
            <a:ext cx="180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47" name="Connecteur droit 46"/>
          <p:cNvCxnSpPr/>
          <p:nvPr/>
        </p:nvCxnSpPr>
        <p:spPr>
          <a:xfrm>
            <a:off x="2024027" y="4646743"/>
            <a:ext cx="88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 de texte 1347"/>
          <p:cNvSpPr txBox="1"/>
          <p:nvPr/>
        </p:nvSpPr>
        <p:spPr>
          <a:xfrm>
            <a:off x="1232882" y="4452995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H-3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H-4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49" name="Zone de texte 1347"/>
          <p:cNvSpPr txBox="1"/>
          <p:nvPr/>
        </p:nvSpPr>
        <p:spPr>
          <a:xfrm>
            <a:off x="1114483" y="5493502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OH-3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OH-4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50" name="Zone de texte 1347"/>
          <p:cNvSpPr txBox="1"/>
          <p:nvPr/>
        </p:nvSpPr>
        <p:spPr>
          <a:xfrm>
            <a:off x="4609791" y="2124255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H-2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H-5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19" name="Oval 600"/>
          <p:cNvSpPr/>
          <p:nvPr/>
        </p:nvSpPr>
        <p:spPr>
          <a:xfrm>
            <a:off x="4752048" y="6057312"/>
            <a:ext cx="252000" cy="180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51" name="Zone de texte 1347"/>
          <p:cNvSpPr txBox="1"/>
          <p:nvPr/>
        </p:nvSpPr>
        <p:spPr>
          <a:xfrm>
            <a:off x="1049701" y="5961574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OH-2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C00000"/>
                  </a:solidFill>
                  <a:prstDash val="solid"/>
                  <a:round/>
                </a:ln>
                <a:solidFill>
                  <a:srgbClr val="C00000"/>
                </a:solidFill>
                <a:effectLst/>
                <a:latin typeface="+mj-lt"/>
                <a:ea typeface="Calibri"/>
                <a:cs typeface="Arial"/>
              </a:rPr>
              <a:t>OH-5</a:t>
            </a:r>
            <a:endParaRPr lang="fr-FR" sz="1600" dirty="0">
              <a:ln w="9525" cap="flat" cmpd="sng" algn="ctr">
                <a:solidFill>
                  <a:srgbClr val="C00000"/>
                </a:solidFill>
                <a:prstDash val="solid"/>
                <a:round/>
              </a:ln>
              <a:solidFill>
                <a:srgbClr val="C00000"/>
              </a:solidFill>
              <a:effectLst/>
              <a:latin typeface="+mj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01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25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25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75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5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5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4" grpId="0" animBg="1"/>
      <p:bldP spid="21" grpId="0" animBg="1"/>
      <p:bldP spid="26" grpId="0" animBg="1"/>
      <p:bldP spid="28" grpId="0" animBg="1"/>
      <p:bldP spid="35" grpId="0" animBg="1"/>
      <p:bldP spid="36" grpId="0" animBg="1"/>
      <p:bldP spid="37" grpId="0" animBg="1"/>
      <p:bldP spid="37" grpId="1" animBg="1"/>
      <p:bldP spid="38" grpId="0"/>
      <p:bldP spid="38" grpId="1"/>
      <p:bldP spid="45" grpId="0" animBg="1"/>
      <p:bldP spid="49" grpId="0"/>
      <p:bldP spid="19" grpId="0" animBg="1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219821" y="879916"/>
            <a:ext cx="163641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300913" y="2333486"/>
            <a:ext cx="849694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L’examen du spectre RMN 2D, l’expérience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COSY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enregistré dans le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DMSO-d₆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montre la présence des tâches de corrélation identifié comme suit :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4052"/>
            <a:ext cx="1404000" cy="3239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66562" name="Picture 2" descr="C:\Users\Hp\Desktop\cour 2016-2017\extraction et séparation\5388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33" y="2820763"/>
            <a:ext cx="4062364" cy="40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20/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29928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042786" y="3821452"/>
            <a:ext cx="50584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du spectre HMBC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C¹³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du spectre COSY H¹-H¹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du spectre HMBC H¹-C¹³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269127" y="879916"/>
            <a:ext cx="153779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Spectre HMBC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21/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319312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75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25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41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011141" y="741416"/>
            <a:ext cx="20537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du spectre</a:t>
            </a:r>
          </a:p>
          <a:p>
            <a:pPr algn="ctr"/>
            <a:r>
              <a:rPr lang="fr-FR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HSQC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22/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C¹³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du spectre COSY H¹-H¹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du spectre HMBC H¹-C¹³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</a:p>
        </p:txBody>
      </p:sp>
      <p:pic>
        <p:nvPicPr>
          <p:cNvPr id="45" name="Image 44" descr="D:\étude\produits de Doctorat\Fbct B1(mannitol)\IB-FB-CT-B1 HMBC_00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" b="4684"/>
          <a:stretch/>
        </p:blipFill>
        <p:spPr bwMode="auto">
          <a:xfrm>
            <a:off x="877575" y="1940525"/>
            <a:ext cx="7434408" cy="4593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0" name="Connecteur droit 49"/>
          <p:cNvCxnSpPr/>
          <p:nvPr/>
        </p:nvCxnSpPr>
        <p:spPr>
          <a:xfrm flipV="1">
            <a:off x="6011141" y="2745217"/>
            <a:ext cx="0" cy="1260000"/>
          </a:xfrm>
          <a:prstGeom prst="line">
            <a:avLst/>
          </a:prstGeom>
          <a:ln w="38100">
            <a:solidFill>
              <a:srgbClr val="10E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377482" y="2745217"/>
            <a:ext cx="0" cy="12960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6696235" y="2745218"/>
            <a:ext cx="0" cy="19800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600"/>
          <p:cNvSpPr/>
          <p:nvPr/>
        </p:nvSpPr>
        <p:spPr>
          <a:xfrm rot="5400000">
            <a:off x="6596785" y="4655106"/>
            <a:ext cx="198901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6012104" y="4237288"/>
            <a:ext cx="0" cy="684000"/>
          </a:xfrm>
          <a:prstGeom prst="line">
            <a:avLst/>
          </a:prstGeom>
          <a:ln w="38100">
            <a:solidFill>
              <a:srgbClr val="10EE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600"/>
          <p:cNvSpPr/>
          <p:nvPr/>
        </p:nvSpPr>
        <p:spPr>
          <a:xfrm rot="5400000">
            <a:off x="5904104" y="4903391"/>
            <a:ext cx="216000" cy="288000"/>
          </a:xfrm>
          <a:prstGeom prst="ellipse">
            <a:avLst/>
          </a:prstGeom>
          <a:noFill/>
          <a:ln>
            <a:solidFill>
              <a:srgbClr val="10E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58" name="Connecteur droit 57"/>
          <p:cNvCxnSpPr/>
          <p:nvPr/>
        </p:nvCxnSpPr>
        <p:spPr>
          <a:xfrm flipV="1">
            <a:off x="6377482" y="4221336"/>
            <a:ext cx="0" cy="522000"/>
          </a:xfrm>
          <a:prstGeom prst="line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0"/>
          <p:cNvSpPr/>
          <p:nvPr/>
        </p:nvSpPr>
        <p:spPr>
          <a:xfrm rot="5400000">
            <a:off x="6572961" y="4877831"/>
            <a:ext cx="246550" cy="36004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2" name="Oval 600"/>
          <p:cNvSpPr/>
          <p:nvPr/>
        </p:nvSpPr>
        <p:spPr>
          <a:xfrm rot="5400000">
            <a:off x="6287482" y="3976210"/>
            <a:ext cx="180000" cy="288000"/>
          </a:xfrm>
          <a:prstGeom prst="ellipse">
            <a:avLst/>
          </a:prstGeom>
          <a:noFill/>
          <a:ln>
            <a:solidFill>
              <a:srgbClr val="F11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3" name="Oval 600"/>
          <p:cNvSpPr/>
          <p:nvPr/>
        </p:nvSpPr>
        <p:spPr>
          <a:xfrm rot="5400000">
            <a:off x="5923557" y="3940210"/>
            <a:ext cx="216000" cy="360000"/>
          </a:xfrm>
          <a:prstGeom prst="ellipse">
            <a:avLst/>
          </a:prstGeom>
          <a:noFill/>
          <a:ln>
            <a:solidFill>
              <a:srgbClr val="10EE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4" name="Oval 600"/>
          <p:cNvSpPr/>
          <p:nvPr/>
        </p:nvSpPr>
        <p:spPr>
          <a:xfrm rot="5400000">
            <a:off x="6269482" y="4696497"/>
            <a:ext cx="216000" cy="288000"/>
          </a:xfrm>
          <a:prstGeom prst="ellipse">
            <a:avLst/>
          </a:prstGeom>
          <a:noFill/>
          <a:ln>
            <a:solidFill>
              <a:srgbClr val="F113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65" name="Zone de texte 1347"/>
          <p:cNvSpPr txBox="1"/>
          <p:nvPr/>
        </p:nvSpPr>
        <p:spPr>
          <a:xfrm>
            <a:off x="6550754" y="1905397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/>
                <a:cs typeface="Arial"/>
              </a:rPr>
              <a:t>H-1b</a:t>
            </a:r>
            <a:endParaRPr lang="fr-FR" sz="1600" dirty="0"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/>
                <a:cs typeface="Arial"/>
              </a:rPr>
              <a:t>H-6b</a:t>
            </a:r>
            <a:endParaRPr lang="fr-FR" sz="1600" dirty="0"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66" name="Zone de texte 1347"/>
          <p:cNvSpPr txBox="1"/>
          <p:nvPr/>
        </p:nvSpPr>
        <p:spPr>
          <a:xfrm>
            <a:off x="5292080" y="2202738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/>
                <a:cs typeface="Arial"/>
              </a:rPr>
              <a:t>H-1a</a:t>
            </a:r>
            <a:endParaRPr lang="fr-FR" sz="1600" dirty="0"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/>
                <a:cs typeface="Arial"/>
              </a:rPr>
              <a:t>H-6a</a:t>
            </a:r>
            <a:endParaRPr lang="fr-FR" sz="1600" dirty="0"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67" name="Oval 600"/>
          <p:cNvSpPr/>
          <p:nvPr/>
        </p:nvSpPr>
        <p:spPr>
          <a:xfrm rot="5400000">
            <a:off x="5598104" y="4678497"/>
            <a:ext cx="216000" cy="324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cxnSp>
        <p:nvCxnSpPr>
          <p:cNvPr id="68" name="Connecteur droit 67"/>
          <p:cNvCxnSpPr/>
          <p:nvPr/>
        </p:nvCxnSpPr>
        <p:spPr>
          <a:xfrm flipV="1">
            <a:off x="5706104" y="2730307"/>
            <a:ext cx="0" cy="1994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00"/>
          <p:cNvSpPr/>
          <p:nvPr/>
        </p:nvSpPr>
        <p:spPr>
          <a:xfrm rot="5400000">
            <a:off x="5598112" y="4945701"/>
            <a:ext cx="216000" cy="252000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6" name="Zone de texte 1347"/>
          <p:cNvSpPr txBox="1"/>
          <p:nvPr/>
        </p:nvSpPr>
        <p:spPr>
          <a:xfrm>
            <a:off x="6211557" y="2129372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F905C5"/>
                  </a:solidFill>
                  <a:prstDash val="solid"/>
                  <a:round/>
                </a:ln>
                <a:solidFill>
                  <a:srgbClr val="F905C5"/>
                </a:solidFill>
                <a:effectLst/>
                <a:latin typeface="+mj-lt"/>
                <a:ea typeface="Calibri"/>
                <a:cs typeface="Arial"/>
              </a:rPr>
              <a:t>H-2</a:t>
            </a:r>
            <a:endParaRPr lang="fr-FR" sz="1600" dirty="0">
              <a:ln w="9525" cap="flat" cmpd="sng" algn="ctr">
                <a:solidFill>
                  <a:srgbClr val="F905C5"/>
                </a:solidFill>
                <a:prstDash val="solid"/>
                <a:round/>
              </a:ln>
              <a:solidFill>
                <a:srgbClr val="F905C5"/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F905C5"/>
                  </a:solidFill>
                  <a:prstDash val="solid"/>
                  <a:round/>
                </a:ln>
                <a:solidFill>
                  <a:srgbClr val="F905C5"/>
                </a:solidFill>
                <a:effectLst/>
                <a:latin typeface="+mj-lt"/>
                <a:ea typeface="Calibri"/>
                <a:cs typeface="Arial"/>
              </a:rPr>
              <a:t>H-5</a:t>
            </a:r>
            <a:endParaRPr lang="fr-FR" sz="1600" dirty="0">
              <a:ln w="9525" cap="flat" cmpd="sng" algn="ctr">
                <a:solidFill>
                  <a:srgbClr val="F905C5"/>
                </a:solidFill>
                <a:prstDash val="solid"/>
                <a:round/>
              </a:ln>
              <a:solidFill>
                <a:srgbClr val="F905C5"/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27" name="Zone de texte 1347"/>
          <p:cNvSpPr txBox="1"/>
          <p:nvPr/>
        </p:nvSpPr>
        <p:spPr>
          <a:xfrm>
            <a:off x="1006491" y="3849613"/>
            <a:ext cx="397510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Arial"/>
              </a:rPr>
              <a:t>C</a:t>
            </a:r>
            <a:r>
              <a:rPr lang="fr-FR" sz="1050" b="1" dirty="0" smtClean="0"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/>
                <a:cs typeface="Arial"/>
              </a:rPr>
              <a:t>-1</a:t>
            </a:r>
            <a:endParaRPr lang="fr-FR" sz="1600" dirty="0"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latin typeface="+mj-lt"/>
                <a:ea typeface="Calibri"/>
                <a:cs typeface="Arial"/>
              </a:rPr>
              <a:t>C</a:t>
            </a:r>
            <a:r>
              <a:rPr lang="fr-FR" sz="1050" b="1" dirty="0" smtClean="0">
                <a:ln w="9525" cap="flat" cmpd="sng" algn="ctr">
                  <a:solidFill>
                    <a:schemeClr val="accent6">
                      <a:lumMod val="7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/>
                <a:latin typeface="+mj-lt"/>
                <a:ea typeface="Calibri"/>
                <a:cs typeface="Arial"/>
              </a:rPr>
              <a:t>-6</a:t>
            </a:r>
            <a:endParaRPr lang="fr-FR" sz="1600" dirty="0">
              <a:ln w="9525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round/>
              </a:ln>
              <a:solidFill>
                <a:schemeClr val="accent6">
                  <a:lumMod val="75000"/>
                </a:schemeClr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28" name="Zone de texte 1347"/>
          <p:cNvSpPr txBox="1"/>
          <p:nvPr/>
        </p:nvSpPr>
        <p:spPr>
          <a:xfrm>
            <a:off x="839317" y="4811195"/>
            <a:ext cx="604797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F905C5"/>
                  </a:solidFill>
                  <a:prstDash val="solid"/>
                  <a:round/>
                </a:ln>
                <a:solidFill>
                  <a:srgbClr val="F905C5"/>
                </a:solidFill>
                <a:latin typeface="+mj-lt"/>
                <a:ea typeface="Calibri"/>
                <a:cs typeface="Arial"/>
              </a:rPr>
              <a:t>C</a:t>
            </a:r>
            <a:r>
              <a:rPr lang="fr-FR" sz="1050" b="1" dirty="0" smtClean="0">
                <a:ln w="9525" cap="flat" cmpd="sng" algn="ctr">
                  <a:solidFill>
                    <a:srgbClr val="F905C5"/>
                  </a:solidFill>
                  <a:prstDash val="solid"/>
                  <a:round/>
                </a:ln>
                <a:solidFill>
                  <a:srgbClr val="F905C5"/>
                </a:solidFill>
                <a:effectLst/>
                <a:latin typeface="+mj-lt"/>
                <a:ea typeface="Calibri"/>
                <a:cs typeface="Arial"/>
              </a:rPr>
              <a:t>-2</a:t>
            </a:r>
            <a:r>
              <a:rPr lang="fr-FR" sz="1600" dirty="0">
                <a:ln w="9525" cap="flat" cmpd="sng" algn="ctr">
                  <a:solidFill>
                    <a:srgbClr val="F905C5"/>
                  </a:solidFill>
                  <a:prstDash val="solid"/>
                  <a:round/>
                </a:ln>
                <a:solidFill>
                  <a:srgbClr val="F905C5"/>
                </a:solidFill>
                <a:latin typeface="+mj-lt"/>
                <a:ea typeface="Calibri"/>
                <a:cs typeface="Arial"/>
              </a:rPr>
              <a:t> </a:t>
            </a:r>
            <a:r>
              <a:rPr lang="fr-FR" sz="1600" dirty="0" smtClean="0">
                <a:ln w="9525" cap="flat" cmpd="sng" algn="ctr">
                  <a:solidFill>
                    <a:srgbClr val="F905C5"/>
                  </a:solidFill>
                  <a:prstDash val="solid"/>
                  <a:round/>
                </a:ln>
                <a:solidFill>
                  <a:srgbClr val="F905C5"/>
                </a:solidFill>
                <a:latin typeface="+mj-lt"/>
                <a:ea typeface="Calibri"/>
                <a:cs typeface="Arial"/>
              </a:rPr>
              <a:t> </a:t>
            </a:r>
            <a:r>
              <a:rPr lang="fr-FR" sz="1050" b="1" dirty="0" smtClean="0">
                <a:ln w="9525" cap="flat" cmpd="sng" algn="ctr">
                  <a:solidFill>
                    <a:srgbClr val="F905C5"/>
                  </a:solidFill>
                  <a:prstDash val="solid"/>
                  <a:round/>
                </a:ln>
                <a:solidFill>
                  <a:srgbClr val="F905C5"/>
                </a:solidFill>
                <a:latin typeface="+mj-lt"/>
                <a:ea typeface="Calibri"/>
                <a:cs typeface="Arial"/>
              </a:rPr>
              <a:t>C</a:t>
            </a:r>
            <a:r>
              <a:rPr lang="fr-FR" sz="1050" b="1" dirty="0" smtClean="0">
                <a:ln w="9525" cap="flat" cmpd="sng" algn="ctr">
                  <a:solidFill>
                    <a:srgbClr val="F905C5"/>
                  </a:solidFill>
                  <a:prstDash val="solid"/>
                  <a:round/>
                </a:ln>
                <a:solidFill>
                  <a:srgbClr val="F905C5"/>
                </a:solidFill>
                <a:effectLst/>
                <a:latin typeface="+mj-lt"/>
                <a:ea typeface="Calibri"/>
                <a:cs typeface="Arial"/>
              </a:rPr>
              <a:t>-5</a:t>
            </a:r>
            <a:endParaRPr lang="fr-FR" sz="1600" dirty="0">
              <a:ln w="9525" cap="flat" cmpd="sng" algn="ctr">
                <a:solidFill>
                  <a:srgbClr val="F905C5"/>
                </a:solidFill>
                <a:prstDash val="solid"/>
                <a:round/>
              </a:ln>
              <a:solidFill>
                <a:srgbClr val="F905C5"/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29" name="Zone de texte 1347"/>
          <p:cNvSpPr txBox="1"/>
          <p:nvPr/>
        </p:nvSpPr>
        <p:spPr>
          <a:xfrm>
            <a:off x="810182" y="4577022"/>
            <a:ext cx="725181" cy="37147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latin typeface="+mj-lt"/>
                <a:ea typeface="Calibri"/>
                <a:cs typeface="Arial"/>
              </a:rPr>
              <a:t>C</a:t>
            </a:r>
            <a:r>
              <a:rPr lang="fr-FR" sz="1050" b="1" dirty="0" smtClean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effectLst/>
                <a:latin typeface="+mj-lt"/>
                <a:ea typeface="Calibri"/>
                <a:cs typeface="Arial"/>
              </a:rPr>
              <a:t>-3</a:t>
            </a:r>
            <a:r>
              <a:rPr lang="fr-FR" sz="1600" dirty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latin typeface="+mj-lt"/>
                <a:ea typeface="Calibri"/>
                <a:cs typeface="Arial"/>
              </a:rPr>
              <a:t> </a:t>
            </a:r>
            <a:r>
              <a:rPr lang="fr-FR" sz="1600" dirty="0" smtClean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latin typeface="+mj-lt"/>
                <a:ea typeface="Calibri"/>
                <a:cs typeface="Arial"/>
              </a:rPr>
              <a:t> </a:t>
            </a:r>
            <a:r>
              <a:rPr lang="fr-FR" sz="1050" b="1" dirty="0" smtClean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latin typeface="+mj-lt"/>
                <a:ea typeface="Calibri"/>
                <a:cs typeface="Arial"/>
              </a:rPr>
              <a:t>C</a:t>
            </a:r>
            <a:r>
              <a:rPr lang="fr-FR" sz="1050" b="1" dirty="0" smtClean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effectLst/>
                <a:latin typeface="+mj-lt"/>
                <a:ea typeface="Calibri"/>
                <a:cs typeface="Arial"/>
              </a:rPr>
              <a:t>-4</a:t>
            </a:r>
            <a:endParaRPr lang="fr-FR" sz="1600" dirty="0">
              <a:ln w="9525" cap="flat" cmpd="sng" algn="ctr">
                <a:solidFill>
                  <a:srgbClr val="10EE25"/>
                </a:solidFill>
                <a:prstDash val="solid"/>
                <a:round/>
              </a:ln>
              <a:solidFill>
                <a:srgbClr val="10EE25"/>
              </a:solidFill>
              <a:effectLst/>
              <a:latin typeface="+mj-lt"/>
              <a:ea typeface="Calibri"/>
              <a:cs typeface="Arial"/>
            </a:endParaRPr>
          </a:p>
        </p:txBody>
      </p:sp>
      <p:sp>
        <p:nvSpPr>
          <p:cNvPr id="30" name="Zone de texte 1347"/>
          <p:cNvSpPr txBox="1"/>
          <p:nvPr/>
        </p:nvSpPr>
        <p:spPr>
          <a:xfrm>
            <a:off x="5792566" y="1948072"/>
            <a:ext cx="437149" cy="43754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latin typeface="+mj-lt"/>
                <a:ea typeface="Calibri"/>
                <a:cs typeface="Arial"/>
              </a:rPr>
              <a:t>H</a:t>
            </a:r>
            <a:r>
              <a:rPr lang="fr-FR" sz="1050" b="1" dirty="0" smtClean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effectLst/>
                <a:latin typeface="+mj-lt"/>
                <a:ea typeface="Calibri"/>
                <a:cs typeface="Arial"/>
              </a:rPr>
              <a:t>-3</a:t>
            </a:r>
            <a:endParaRPr lang="fr-FR" sz="1600" dirty="0">
              <a:ln w="9525" cap="flat" cmpd="sng" algn="ctr">
                <a:solidFill>
                  <a:srgbClr val="10EE25"/>
                </a:solidFill>
                <a:prstDash val="solid"/>
                <a:round/>
              </a:ln>
              <a:solidFill>
                <a:srgbClr val="10EE25"/>
              </a:solidFill>
              <a:latin typeface="+mj-lt"/>
              <a:ea typeface="Calibri"/>
              <a:cs typeface="Arial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fr-FR" sz="1050" b="1" dirty="0" smtClean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latin typeface="+mj-lt"/>
                <a:ea typeface="Calibri"/>
                <a:cs typeface="Arial"/>
              </a:rPr>
              <a:t>H</a:t>
            </a:r>
            <a:r>
              <a:rPr lang="fr-FR" sz="1050" b="1" dirty="0" smtClean="0">
                <a:ln w="9525" cap="flat" cmpd="sng" algn="ctr">
                  <a:solidFill>
                    <a:srgbClr val="10EE25"/>
                  </a:solidFill>
                  <a:prstDash val="solid"/>
                  <a:round/>
                </a:ln>
                <a:solidFill>
                  <a:srgbClr val="10EE25"/>
                </a:solidFill>
                <a:effectLst/>
                <a:latin typeface="+mj-lt"/>
                <a:ea typeface="Calibri"/>
                <a:cs typeface="Arial"/>
              </a:rPr>
              <a:t>-4</a:t>
            </a:r>
            <a:endParaRPr lang="fr-FR" sz="1600" dirty="0">
              <a:ln w="9525" cap="flat" cmpd="sng" algn="ctr">
                <a:solidFill>
                  <a:srgbClr val="10EE25"/>
                </a:solidFill>
                <a:prstDash val="solid"/>
                <a:round/>
              </a:ln>
              <a:solidFill>
                <a:srgbClr val="10EE25"/>
              </a:solidFill>
              <a:effectLst/>
              <a:latin typeface="+mj-lt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285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5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5" grpId="0" animBg="1"/>
      <p:bldP spid="57" grpId="0" animBg="1"/>
      <p:bldP spid="61" grpId="0" animBg="1"/>
      <p:bldP spid="62" grpId="0" animBg="1"/>
      <p:bldP spid="63" grpId="0" animBg="1"/>
      <p:bldP spid="64" grpId="0" animBg="1"/>
      <p:bldP spid="65" grpId="0"/>
      <p:bldP spid="66" grpId="0"/>
      <p:bldP spid="67" grpId="0" animBg="1"/>
      <p:bldP spid="69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748" y="2852936"/>
            <a:ext cx="9126253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Rectangle 81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41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211003" y="741416"/>
            <a:ext cx="165404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La confirmation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23/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C¹³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du spectre COSY H¹-H¹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du spectre HMBC H¹-C¹³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8227673"/>
              </p:ext>
            </p:extLst>
          </p:nvPr>
        </p:nvGraphicFramePr>
        <p:xfrm>
          <a:off x="-14678" y="3356992"/>
          <a:ext cx="9119398" cy="1804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64" name="CS ChemDraw Drawing" r:id="rId4" imgW="2953153" imgH="584676" progId="ChemDraw.Document.6.0">
                  <p:embed/>
                </p:oleObj>
              </mc:Choice>
              <mc:Fallback>
                <p:oleObj name="CS ChemDraw Drawing" r:id="rId4" imgW="2953153" imgH="58467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4678" y="3356992"/>
                        <a:ext cx="9119398" cy="1804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23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347864" y="5227459"/>
            <a:ext cx="2592288" cy="1009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Le genre </a:t>
            </a:r>
            <a:r>
              <a:rPr lang="fr-FR" sz="1600" i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Linaria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phytochimique de </a:t>
            </a:r>
            <a:r>
              <a:rPr lang="fr-FR" sz="1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Linaria tingitana </a:t>
            </a:r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Boiss. &amp; </a:t>
            </a:r>
            <a:r>
              <a:rPr lang="fr-FR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Reut</a:t>
            </a:r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phytochimique de </a:t>
            </a:r>
            <a:r>
              <a:rPr lang="fr-FR" sz="1600" i="1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Linaria </a:t>
            </a:r>
            <a:r>
              <a:rPr lang="fr-FR" sz="1600" i="1" dirty="0" err="1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reflexa</a:t>
            </a:r>
            <a:r>
              <a:rPr lang="fr-FR" sz="1600" i="1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fr-FR" sz="1600" dirty="0" err="1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Desf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Résultats et discussions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Activités biologiques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32727" y="879916"/>
            <a:ext cx="121058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611560" y="458112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Les données spectroscopiques soit RMN 1 &amp; 2D ou bien la masse confirme la structure nommé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mannitol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534052"/>
            <a:ext cx="1404000" cy="32394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212356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données spectroscopiques RMN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¹H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¹³C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sont présenté dans le tableau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suivant :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1560" y="2636912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Tableau :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Les résultats de la RMN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¹H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et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¹³C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 LR B-1 (400 MHz;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DMSO-d₆)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91653"/>
              </p:ext>
            </p:extLst>
          </p:nvPr>
        </p:nvGraphicFramePr>
        <p:xfrm>
          <a:off x="2177053" y="3013860"/>
          <a:ext cx="4789894" cy="136815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797575"/>
                <a:gridCol w="797575"/>
                <a:gridCol w="755364"/>
                <a:gridCol w="797575"/>
                <a:gridCol w="797575"/>
                <a:gridCol w="844230"/>
              </a:tblGrid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position</a:t>
                      </a:r>
                      <a:endParaRPr lang="fr-FR" sz="12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  <a:latin typeface="+mj-lt"/>
                        </a:rPr>
                        <a:t>δ</a:t>
                      </a:r>
                      <a:r>
                        <a:rPr lang="fr-FR" sz="1050" baseline="-25000">
                          <a:effectLst/>
                          <a:latin typeface="+mj-lt"/>
                        </a:rPr>
                        <a:t>C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  <a:latin typeface="+mj-lt"/>
                        </a:rPr>
                        <a:t>δ</a:t>
                      </a:r>
                      <a:r>
                        <a:rPr lang="fr-FR" sz="1050" baseline="-25000">
                          <a:effectLst/>
                          <a:latin typeface="+mj-lt"/>
                        </a:rPr>
                        <a:t>H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position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  <a:latin typeface="+mj-lt"/>
                        </a:rPr>
                        <a:t>δ</a:t>
                      </a:r>
                      <a:r>
                        <a:rPr lang="fr-FR" sz="1050" baseline="-25000">
                          <a:effectLst/>
                          <a:latin typeface="+mj-lt"/>
                        </a:rPr>
                        <a:t>C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>
                          <a:effectLst/>
                          <a:latin typeface="+mj-lt"/>
                        </a:rPr>
                        <a:t>δ</a:t>
                      </a:r>
                      <a:r>
                        <a:rPr lang="fr-FR" sz="1050" baseline="-25000">
                          <a:effectLst/>
                          <a:latin typeface="+mj-lt"/>
                        </a:rPr>
                        <a:t>H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1, 6α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63.8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3.61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OH-3, 4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-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4.12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1, 6β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63.8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3.38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OH-1, 6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-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4.31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2, 5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71.3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3.45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OH-2, 5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-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4.40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2736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3, 4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69.7</a:t>
                      </a:r>
                      <a:endParaRPr lang="fr-FR" sz="12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3.54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effectLst/>
                          <a:latin typeface="+mj-lt"/>
                        </a:rPr>
                        <a:t> </a:t>
                      </a:r>
                      <a:endParaRPr lang="fr-FR" sz="120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219650"/>
              </p:ext>
            </p:extLst>
          </p:nvPr>
        </p:nvGraphicFramePr>
        <p:xfrm>
          <a:off x="3544274" y="5257535"/>
          <a:ext cx="2199467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0" name="CS ChemDraw Drawing" r:id="rId4" imgW="1375889" imgH="586296" progId="ChemDraw.Document.6.0">
                  <p:embed/>
                </p:oleObj>
              </mc:Choice>
              <mc:Fallback>
                <p:oleObj name="CS ChemDraw Drawing" r:id="rId4" imgW="1375889" imgH="58629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44274" y="5257535"/>
                        <a:ext cx="2199467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24/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293819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  <p:bldP spid="6" grpId="0"/>
      <p:bldP spid="2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" name="Rectangle 27"/>
          <p:cNvSpPr/>
          <p:nvPr/>
        </p:nvSpPr>
        <p:spPr>
          <a:xfrm>
            <a:off x="0" y="6534052"/>
            <a:ext cx="1552175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TextBox 17"/>
          <p:cNvSpPr txBox="1"/>
          <p:nvPr/>
        </p:nvSpPr>
        <p:spPr>
          <a:xfrm>
            <a:off x="2339752" y="1524848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Merci pour votre aimable attention </a:t>
            </a:r>
          </a:p>
        </p:txBody>
      </p:sp>
      <p:sp>
        <p:nvSpPr>
          <p:cNvPr id="7" name="Rectangle 6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25/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367305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3621" y="1976641"/>
            <a:ext cx="8324843" cy="310854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C¹³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pPr algn="ctr"/>
            <a:r>
              <a:rPr lang="fr-F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3567" y="1031826"/>
            <a:ext cx="3324949" cy="584775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Le plan de </a:t>
            </a:r>
            <a:r>
              <a:rPr lang="fr-F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l’exposé</a:t>
            </a:r>
            <a:endParaRPr lang="fr-F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  <a:endParaRPr lang="fr-FR" sz="135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20228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2/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484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2593" y="3841884"/>
            <a:ext cx="33407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 générale</a:t>
            </a:r>
            <a:endParaRPr lang="fr-FR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Étude du spectre </a:t>
            </a:r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RMN C¹³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L’analyse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361905" y="882783"/>
            <a:ext cx="1352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ntroduction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3/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4232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25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25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1906" y="879916"/>
            <a:ext cx="1352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ntroduction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2460952"/>
            <a:ext cx="878497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L’RMN est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une technique qui met en jeu l’interaction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de radiations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électromagnétiques avec un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ensemble de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noyaux placés dans un champ magnétique (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Bo) intense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et uniforme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l’RMN est basé sur le Principes suivant 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Magnétisation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⇒ Quantification de spin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Excitation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⇒ Impulsion radiofréquence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des noyaux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de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l’échantillon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Réception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⇒ Temps nécessaire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à l’échantillon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pour retourner à l’état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d’équilibre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fr-FR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Retraitement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⇒ Accès à l’information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RMN par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transformé de Fourier = accès à 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une information structurale</a:t>
            </a:r>
            <a:endParaRPr lang="fr-F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4/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17594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361906" y="879916"/>
            <a:ext cx="13522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ntroduction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0460" y="2708920"/>
            <a:ext cx="87849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-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Étude </a:t>
            </a:r>
            <a:r>
              <a:rPr lang="fr-F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des mouvements moléculaires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- </a:t>
            </a: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Étude </a:t>
            </a:r>
            <a:r>
              <a:rPr lang="fr-F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des mécanismes réactionnels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- Analyse </a:t>
            </a:r>
            <a:r>
              <a:rPr lang="fr-FR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conformationnelle</a:t>
            </a:r>
            <a:r>
              <a:rPr lang="fr-F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 de molécules</a:t>
            </a:r>
          </a:p>
          <a:p>
            <a:pPr algn="just">
              <a:lnSpc>
                <a:spcPct val="150000"/>
              </a:lnSpc>
            </a:pPr>
            <a:r>
              <a:rPr lang="fr-F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Times New Roman" pitchFamily="18" charset="0"/>
              </a:rPr>
              <a:t>- Application médicale par imagerie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5/</a:t>
            </a:r>
            <a:r>
              <a: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09748" y="1972523"/>
            <a:ext cx="2525050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A quoi sert la RMN</a:t>
            </a:r>
          </a:p>
        </p:txBody>
      </p:sp>
      <p:sp>
        <p:nvSpPr>
          <p:cNvPr id="5" name="Rectangle 4"/>
          <p:cNvSpPr/>
          <p:nvPr/>
        </p:nvSpPr>
        <p:spPr>
          <a:xfrm>
            <a:off x="2606314" y="5017224"/>
            <a:ext cx="3973267" cy="5062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Élucidation </a:t>
            </a:r>
            <a:r>
              <a:rPr lang="fr-FR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structurale de molécules</a:t>
            </a:r>
          </a:p>
        </p:txBody>
      </p:sp>
    </p:spTree>
    <p:extLst>
      <p:ext uri="{BB962C8B-B14F-4D97-AF65-F5344CB8AC3E}">
        <p14:creationId xmlns:p14="http://schemas.microsoft.com/office/powerpoint/2010/main" val="165374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0891" y="3841884"/>
            <a:ext cx="38641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</a:t>
            </a:r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C¹³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762319" y="879916"/>
            <a:ext cx="25514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 </a:t>
            </a:r>
            <a:r>
              <a: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6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175944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75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475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5579930" y="741416"/>
            <a:ext cx="29161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H¹ du LR B-1 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400 MHz, DMSO-d₆, 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δ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ppm</a:t>
            </a:r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)</a:t>
            </a:r>
            <a:endParaRPr lang="fr-FR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52919"/>
            <a:ext cx="7156754" cy="4572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7/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</p:spTree>
    <p:extLst>
      <p:ext uri="{BB962C8B-B14F-4D97-AF65-F5344CB8AC3E}">
        <p14:creationId xmlns:p14="http://schemas.microsoft.com/office/powerpoint/2010/main" val="3028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88640"/>
            <a:ext cx="4932041" cy="17518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932041" y="188640"/>
            <a:ext cx="4211960" cy="17518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0" y="6534052"/>
            <a:ext cx="1404000" cy="3239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Cheriet Thamere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08783" y="741416"/>
            <a:ext cx="28584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H¹ étalé du LR B-1 </a:t>
            </a:r>
            <a:endParaRPr lang="fr-FR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pPr algn="ctr"/>
            <a:r>
              <a:rPr lang="fr-F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(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400 MHz, DMSO-d₆, </a:t>
            </a:r>
            <a:r>
              <a:rPr lang="el-G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δ </a:t>
            </a:r>
            <a:r>
              <a:rPr lang="fr-FR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ppm)</a:t>
            </a:r>
            <a:endParaRPr lang="fr-FR" b="0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793" y="2132856"/>
            <a:ext cx="6552728" cy="4193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7524000" y="6534053"/>
            <a:ext cx="1620000" cy="3239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2019/2018   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   </a:t>
            </a:r>
            <a:r>
              <a:rPr lang="fr-FR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8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/</a:t>
            </a:r>
            <a:r>
              <a:rPr lang="fr-FR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26</a:t>
            </a:r>
            <a:endParaRPr lang="fr-FR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404001" y="6534052"/>
            <a:ext cx="6116228" cy="32394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3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d’une série spectrale d’un produit d’origine naturel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555776" y="4312703"/>
            <a:ext cx="997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 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= </a:t>
            </a:r>
            <a:r>
              <a:rPr lang="fr-FR" sz="12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4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.4 Hz</a:t>
            </a:r>
            <a:r>
              <a:rPr lang="fr-FR" sz="12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879159" y="4528727"/>
            <a:ext cx="997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 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= 5.7 Hz</a:t>
            </a:r>
            <a:r>
              <a:rPr lang="fr-FR" sz="12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552873" y="4603602"/>
            <a:ext cx="9970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</a:t>
            </a:r>
            <a:r>
              <a:rPr lang="fr-FR" sz="1200" i="1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 </a:t>
            </a:r>
            <a:r>
              <a:rPr lang="fr-FR" sz="1200" dirty="0" smtClean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= 4.6 Hz</a:t>
            </a:r>
            <a:r>
              <a:rPr lang="fr-FR" sz="1200" dirty="0">
                <a:ln w="18415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813311" y="5556439"/>
            <a:ext cx="48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4.4</a:t>
            </a:r>
          </a:p>
          <a:p>
            <a:pPr algn="ctr"/>
            <a:r>
              <a:rPr lang="fr-FR" sz="1200" dirty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2</a:t>
            </a:r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H</a:t>
            </a:r>
            <a:endParaRPr lang="fr-FR" sz="1200" dirty="0">
              <a:ln w="18415" cmpd="sng">
                <a:solidFill>
                  <a:srgbClr val="404040"/>
                </a:solidFill>
                <a:prstDash val="solid"/>
              </a:ln>
              <a:solidFill>
                <a:srgbClr val="40404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810408" y="5556439"/>
            <a:ext cx="48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4.32</a:t>
            </a:r>
          </a:p>
          <a:p>
            <a:pPr algn="ctr"/>
            <a:r>
              <a:rPr lang="fr-FR" sz="1200" dirty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2</a:t>
            </a:r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H</a:t>
            </a:r>
            <a:endParaRPr lang="fr-FR" sz="1200" dirty="0">
              <a:ln w="18415" cmpd="sng">
                <a:solidFill>
                  <a:srgbClr val="404040"/>
                </a:solidFill>
                <a:prstDash val="solid"/>
              </a:ln>
              <a:solidFill>
                <a:srgbClr val="40404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6136694" y="5556439"/>
            <a:ext cx="482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4.13</a:t>
            </a:r>
          </a:p>
          <a:p>
            <a:pPr algn="ctr"/>
            <a:r>
              <a:rPr lang="fr-FR" sz="1200" dirty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2</a:t>
            </a:r>
            <a:r>
              <a:rPr lang="fr-FR" sz="1200" dirty="0" smtClean="0">
                <a:ln w="18415" cmpd="sng">
                  <a:solidFill>
                    <a:srgbClr val="404040"/>
                  </a:solidFill>
                  <a:prstDash val="solid"/>
                </a:ln>
                <a:solidFill>
                  <a:srgbClr val="404040"/>
                </a:solidFill>
                <a:latin typeface="+mj-lt"/>
                <a:cs typeface="Times New Roman" pitchFamily="18" charset="0"/>
              </a:rPr>
              <a:t>H</a:t>
            </a:r>
            <a:endParaRPr lang="fr-FR" sz="1200" dirty="0">
              <a:ln w="18415" cmpd="sng">
                <a:solidFill>
                  <a:srgbClr val="404040"/>
                </a:solidFill>
                <a:prstDash val="solid"/>
              </a:ln>
              <a:solidFill>
                <a:srgbClr val="40404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7748" y="156641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Introduction</a:t>
            </a:r>
          </a:p>
          <a:p>
            <a:r>
              <a:rPr lang="fr-FR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RMN H¹</a:t>
            </a: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</a:t>
            </a:r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RMN C¹³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  <a:p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Étude du spectre HSQC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L’analyse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COSY H¹-H¹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L’interprétation </a:t>
            </a:r>
            <a:r>
              <a:rPr lang="fr-FR" sz="1600" dirty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du spectre HMBC H¹-C¹³</a:t>
            </a:r>
          </a:p>
          <a:p>
            <a:r>
              <a:rPr lang="fr-FR" sz="1600" dirty="0" smtClean="0">
                <a:ln w="18415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Conclusion</a:t>
            </a:r>
            <a:endParaRPr lang="fr-FR" sz="1600" dirty="0">
              <a:ln w="18415" cmpd="sng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46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17092</TotalTime>
  <Words>1805</Words>
  <Application>Microsoft Office PowerPoint</Application>
  <PresentationFormat>Affichage à l'écran (4:3)</PresentationFormat>
  <Paragraphs>432</Paragraphs>
  <Slides>26</Slides>
  <Notes>26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8" baseType="lpstr">
      <vt:lpstr>Thème Office</vt:lpstr>
      <vt:lpstr>CS ChemDraw Drawing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présentaion de Doctorat</dc:title>
  <dc:creator>cheriet thamere</dc:creator>
  <cp:lastModifiedBy>Thamere</cp:lastModifiedBy>
  <cp:revision>1672</cp:revision>
  <dcterms:created xsi:type="dcterms:W3CDTF">2012-06-01T13:23:12Z</dcterms:created>
  <dcterms:modified xsi:type="dcterms:W3CDTF">2019-10-08T09:33:20Z</dcterms:modified>
</cp:coreProperties>
</file>