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8" r:id="rId2"/>
    <p:sldId id="262" r:id="rId3"/>
    <p:sldId id="263" r:id="rId4"/>
    <p:sldId id="268" r:id="rId5"/>
    <p:sldId id="269" r:id="rId6"/>
    <p:sldId id="270" r:id="rId7"/>
    <p:sldId id="271" r:id="rId8"/>
    <p:sldId id="273" r:id="rId9"/>
    <p:sldId id="274" r:id="rId10"/>
    <p:sldId id="275" r:id="rId11"/>
    <p:sldId id="272" r:id="rId12"/>
    <p:sldId id="276" r:id="rId13"/>
    <p:sldId id="277" r:id="rId14"/>
    <p:sldId id="278" r:id="rId15"/>
    <p:sldId id="279" r:id="rId16"/>
    <p:sldId id="280" r:id="rId17"/>
    <p:sldId id="281" r:id="rId18"/>
    <p:sldId id="282" r:id="rId19"/>
    <p:sldId id="292" r:id="rId20"/>
    <p:sldId id="283" r:id="rId21"/>
    <p:sldId id="293" r:id="rId22"/>
    <p:sldId id="294" r:id="rId23"/>
    <p:sldId id="295" r:id="rId24"/>
    <p:sldId id="296" r:id="rId25"/>
    <p:sldId id="297" r:id="rId26"/>
    <p:sldId id="298" r:id="rId27"/>
    <p:sldId id="299" r:id="rId28"/>
    <p:sldId id="285" r:id="rId29"/>
    <p:sldId id="286" r:id="rId30"/>
    <p:sldId id="288" r:id="rId31"/>
    <p:sldId id="289" r:id="rId32"/>
    <p:sldId id="290" r:id="rId33"/>
    <p:sldId id="300" r:id="rId34"/>
    <p:sldId id="301" r:id="rId35"/>
    <p:sldId id="302" r:id="rId36"/>
    <p:sldId id="303" r:id="rId37"/>
    <p:sldId id="304" r:id="rId38"/>
    <p:sldId id="305" r:id="rId39"/>
    <p:sldId id="307" r:id="rId40"/>
    <p:sldId id="306" r:id="rId41"/>
    <p:sldId id="308" r:id="rId42"/>
    <p:sldId id="309" r:id="rId43"/>
    <p:sldId id="311" r:id="rId44"/>
    <p:sldId id="310" r:id="rId45"/>
    <p:sldId id="312" r:id="rId46"/>
    <p:sldId id="313" r:id="rId47"/>
    <p:sldId id="314" r:id="rId48"/>
    <p:sldId id="315" r:id="rId49"/>
    <p:sldId id="316" r:id="rId50"/>
    <p:sldId id="317" r:id="rId51"/>
    <p:sldId id="318" r:id="rId52"/>
    <p:sldId id="319" r:id="rId53"/>
  </p:sldIdLst>
  <p:sldSz cx="12192000" cy="6858000"/>
  <p:notesSz cx="6858000" cy="9144000"/>
  <p:photoAlbum/>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7" autoAdjust="0"/>
    <p:restoredTop sz="94660"/>
  </p:normalViewPr>
  <p:slideViewPr>
    <p:cSldViewPr snapToGrid="0">
      <p:cViewPr varScale="1">
        <p:scale>
          <a:sx n="83" d="100"/>
          <a:sy n="83" d="100"/>
        </p:scale>
        <p:origin x="6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080E3-D90C-4750-8C65-3B8262AC87D8}" type="datetimeFigureOut">
              <a:rPr lang="fr-FR" smtClean="0"/>
              <a:t>03/02/2024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27C36-9E73-4783-AFC3-88F18D3ACC4E}" type="slidenum">
              <a:rPr lang="fr-FR" smtClean="0"/>
              <a:t>‹N°›</a:t>
            </a:fld>
            <a:endParaRPr lang="fr-FR"/>
          </a:p>
        </p:txBody>
      </p:sp>
    </p:spTree>
    <p:extLst>
      <p:ext uri="{BB962C8B-B14F-4D97-AF65-F5344CB8AC3E}">
        <p14:creationId xmlns:p14="http://schemas.microsoft.com/office/powerpoint/2010/main" val="322593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527C36-9E73-4783-AFC3-88F18D3ACC4E}" type="slidenum">
              <a:rPr lang="fr-FR" smtClean="0"/>
              <a:t>35</a:t>
            </a:fld>
            <a:endParaRPr lang="fr-FR"/>
          </a:p>
        </p:txBody>
      </p:sp>
    </p:spTree>
    <p:extLst>
      <p:ext uri="{BB962C8B-B14F-4D97-AF65-F5344CB8AC3E}">
        <p14:creationId xmlns:p14="http://schemas.microsoft.com/office/powerpoint/2010/main" val="236674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527C36-9E73-4783-AFC3-88F18D3ACC4E}" type="slidenum">
              <a:rPr lang="fr-FR" smtClean="0"/>
              <a:t>50</a:t>
            </a:fld>
            <a:endParaRPr lang="fr-FR"/>
          </a:p>
        </p:txBody>
      </p:sp>
    </p:spTree>
    <p:extLst>
      <p:ext uri="{BB962C8B-B14F-4D97-AF65-F5344CB8AC3E}">
        <p14:creationId xmlns:p14="http://schemas.microsoft.com/office/powerpoint/2010/main" val="132645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AAE52D6-5E73-4C1C-A361-E7BB3616E28A}" type="datetimeFigureOut">
              <a:rPr lang="fr-FR" smtClean="0"/>
              <a:t>03/02/2024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267840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AAE52D6-5E73-4C1C-A361-E7BB3616E28A}" type="datetimeFigureOut">
              <a:rPr lang="fr-FR" smtClean="0"/>
              <a:t>03/02/2024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56548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AAE52D6-5E73-4C1C-A361-E7BB3616E28A}" type="datetimeFigureOut">
              <a:rPr lang="fr-FR" smtClean="0"/>
              <a:t>03/02/2024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223807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AAE52D6-5E73-4C1C-A361-E7BB3616E28A}" type="datetimeFigureOut">
              <a:rPr lang="fr-FR" smtClean="0"/>
              <a:t>03/02/2024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22797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E52D6-5E73-4C1C-A361-E7BB3616E28A}" type="datetimeFigureOut">
              <a:rPr lang="fr-FR" smtClean="0"/>
              <a:t>03/02/2024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67701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AAE52D6-5E73-4C1C-A361-E7BB3616E28A}" type="datetimeFigureOut">
              <a:rPr lang="fr-FR" smtClean="0"/>
              <a:t>03/02/2024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179292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AAE52D6-5E73-4C1C-A361-E7BB3616E28A}" type="datetimeFigureOut">
              <a:rPr lang="fr-FR" smtClean="0"/>
              <a:t>03/02/2024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78350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AAE52D6-5E73-4C1C-A361-E7BB3616E28A}" type="datetimeFigureOut">
              <a:rPr lang="fr-FR" smtClean="0"/>
              <a:t>03/02/2024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21976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E52D6-5E73-4C1C-A361-E7BB3616E28A}" type="datetimeFigureOut">
              <a:rPr lang="fr-FR" smtClean="0"/>
              <a:t>03/02/2024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324988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AE52D6-5E73-4C1C-A361-E7BB3616E28A}" type="datetimeFigureOut">
              <a:rPr lang="fr-FR" smtClean="0"/>
              <a:t>03/02/2024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332166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AE52D6-5E73-4C1C-A361-E7BB3616E28A}" type="datetimeFigureOut">
              <a:rPr lang="fr-FR" smtClean="0"/>
              <a:t>03/02/2024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3DB7EB-2873-4C1D-8EDA-C8590F052C6F}" type="slidenum">
              <a:rPr lang="fr-FR" smtClean="0"/>
              <a:t>‹N°›</a:t>
            </a:fld>
            <a:endParaRPr lang="fr-FR"/>
          </a:p>
        </p:txBody>
      </p:sp>
    </p:spTree>
    <p:extLst>
      <p:ext uri="{BB962C8B-B14F-4D97-AF65-F5344CB8AC3E}">
        <p14:creationId xmlns:p14="http://schemas.microsoft.com/office/powerpoint/2010/main" val="322857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E52D6-5E73-4C1C-A361-E7BB3616E28A}" type="datetimeFigureOut">
              <a:rPr lang="fr-FR" smtClean="0"/>
              <a:t>03/02/2024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DB7EB-2873-4C1D-8EDA-C8590F052C6F}" type="slidenum">
              <a:rPr lang="fr-FR" smtClean="0"/>
              <a:t>‹N°›</a:t>
            </a:fld>
            <a:endParaRPr lang="fr-FR"/>
          </a:p>
        </p:txBody>
      </p:sp>
    </p:spTree>
    <p:extLst>
      <p:ext uri="{BB962C8B-B14F-4D97-AF65-F5344CB8AC3E}">
        <p14:creationId xmlns:p14="http://schemas.microsoft.com/office/powerpoint/2010/main" val="933433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0.png"/><Relationship Id="rId1" Type="http://schemas.openxmlformats.org/officeDocument/2006/relationships/slideLayout" Target="../slideLayouts/slideLayout7.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s>
</file>

<file path=ppt/slides/_rels/slide32.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790.png"/><Relationship Id="rId4" Type="http://schemas.openxmlformats.org/officeDocument/2006/relationships/image" Target="../media/image780.png"/></Relationships>
</file>

<file path=ppt/slides/_rels/slide4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1440873"/>
          </a:xfrm>
          <a:prstGeom prst="rect">
            <a:avLst/>
          </a:prstGeom>
        </p:spPr>
      </p:pic>
      <p:sp>
        <p:nvSpPr>
          <p:cNvPr id="3" name="TextBox 2"/>
          <p:cNvSpPr txBox="1"/>
          <p:nvPr/>
        </p:nvSpPr>
        <p:spPr>
          <a:xfrm>
            <a:off x="471054" y="2840183"/>
            <a:ext cx="10709563" cy="1938992"/>
          </a:xfrm>
          <a:prstGeom prst="rect">
            <a:avLst/>
          </a:prstGeom>
          <a:noFill/>
        </p:spPr>
        <p:txBody>
          <a:bodyPr wrap="square" rtlCol="0">
            <a:spAutoFit/>
          </a:bodyPr>
          <a:lstStyle/>
          <a:p>
            <a:pPr algn="ctr"/>
            <a:r>
              <a:rPr lang="fr-FR" sz="4000" dirty="0" smtClean="0">
                <a:solidFill>
                  <a:srgbClr val="FF0000"/>
                </a:solidFill>
                <a:latin typeface="Times New Roman" panose="02020603050405020304" pitchFamily="18" charset="0"/>
                <a:cs typeface="Times New Roman" panose="02020603050405020304" pitchFamily="18" charset="0"/>
              </a:rPr>
              <a:t>Matière:</a:t>
            </a:r>
            <a:r>
              <a:rPr lang="fr-FR" sz="4000" dirty="0" smtClean="0">
                <a:latin typeface="Times New Roman" panose="02020603050405020304" pitchFamily="18" charset="0"/>
                <a:cs typeface="Times New Roman" panose="02020603050405020304" pitchFamily="18" charset="0"/>
              </a:rPr>
              <a:t> </a:t>
            </a:r>
          </a:p>
          <a:p>
            <a:pPr algn="ctr"/>
            <a:r>
              <a:rPr lang="fr-FR" sz="4000" dirty="0" smtClean="0">
                <a:solidFill>
                  <a:srgbClr val="FFFF00"/>
                </a:solidFill>
                <a:latin typeface="Times New Roman" panose="02020603050405020304" pitchFamily="18" charset="0"/>
                <a:cs typeface="Times New Roman" panose="02020603050405020304" pitchFamily="18" charset="0"/>
              </a:rPr>
              <a:t>Outils  Mathématique et Bases de l’Intelligence Artificielle.</a:t>
            </a:r>
            <a:endParaRPr lang="fr-FR" sz="4000"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5180953"/>
            <a:ext cx="6546274" cy="1323439"/>
          </a:xfrm>
          <a:prstGeom prst="rect">
            <a:avLst/>
          </a:prstGeom>
          <a:noFill/>
        </p:spPr>
        <p:txBody>
          <a:bodyPr wrap="square" rtlCol="0">
            <a:spAutoFit/>
          </a:bodyPr>
          <a:lstStyle/>
          <a:p>
            <a:r>
              <a:rPr lang="fr-FR" sz="2000" dirty="0" smtClean="0">
                <a:solidFill>
                  <a:srgbClr val="FF0000"/>
                </a:solidFill>
                <a:latin typeface="Times New Roman" panose="02020603050405020304" pitchFamily="18" charset="0"/>
                <a:cs typeface="Times New Roman" panose="02020603050405020304" pitchFamily="18" charset="0"/>
              </a:rPr>
              <a:t>Niveau: </a:t>
            </a:r>
            <a:r>
              <a:rPr lang="fr-FR" sz="2000" dirty="0" smtClean="0">
                <a:solidFill>
                  <a:schemeClr val="tx1">
                    <a:lumMod val="95000"/>
                  </a:schemeClr>
                </a:solidFill>
                <a:latin typeface="Times New Roman" panose="02020603050405020304" pitchFamily="18" charset="0"/>
                <a:cs typeface="Times New Roman" panose="02020603050405020304" pitchFamily="18" charset="0"/>
              </a:rPr>
              <a:t>Master 1</a:t>
            </a:r>
          </a:p>
          <a:p>
            <a:r>
              <a:rPr lang="fr-FR" sz="2000" dirty="0" smtClean="0">
                <a:solidFill>
                  <a:srgbClr val="FF0000"/>
                </a:solidFill>
                <a:latin typeface="Times New Roman" panose="02020603050405020304" pitchFamily="18" charset="0"/>
                <a:cs typeface="Times New Roman" panose="02020603050405020304" pitchFamily="18" charset="0"/>
              </a:rPr>
              <a:t>Spécialité: </a:t>
            </a:r>
            <a:r>
              <a:rPr lang="fr-FR" sz="2000" dirty="0" smtClean="0">
                <a:solidFill>
                  <a:schemeClr val="tx1">
                    <a:lumMod val="95000"/>
                  </a:schemeClr>
                </a:solidFill>
                <a:latin typeface="Times New Roman" panose="02020603050405020304" pitchFamily="18" charset="0"/>
                <a:cs typeface="Times New Roman" panose="02020603050405020304" pitchFamily="18" charset="0"/>
              </a:rPr>
              <a:t>Hydrogène Vert Vecteur d’Energie </a:t>
            </a:r>
          </a:p>
          <a:p>
            <a:r>
              <a:rPr lang="fr-FR" sz="2000" dirty="0" smtClean="0">
                <a:solidFill>
                  <a:srgbClr val="FF0000"/>
                </a:solidFill>
                <a:latin typeface="Times New Roman" panose="02020603050405020304" pitchFamily="18" charset="0"/>
                <a:cs typeface="Times New Roman" panose="02020603050405020304" pitchFamily="18" charset="0"/>
              </a:rPr>
              <a:t>Crédits: </a:t>
            </a:r>
            <a:r>
              <a:rPr lang="fr-FR" sz="2000" dirty="0" smtClean="0">
                <a:solidFill>
                  <a:schemeClr val="tx1">
                    <a:lumMod val="95000"/>
                  </a:schemeClr>
                </a:solidFill>
                <a:latin typeface="Times New Roman" panose="02020603050405020304" pitchFamily="18" charset="0"/>
                <a:cs typeface="Times New Roman" panose="02020603050405020304" pitchFamily="18" charset="0"/>
              </a:rPr>
              <a:t>4</a:t>
            </a:r>
          </a:p>
          <a:p>
            <a:r>
              <a:rPr lang="fr-FR" sz="2000" dirty="0" smtClean="0">
                <a:solidFill>
                  <a:srgbClr val="FF0000"/>
                </a:solidFill>
                <a:latin typeface="Times New Roman" panose="02020603050405020304" pitchFamily="18" charset="0"/>
                <a:cs typeface="Times New Roman" panose="02020603050405020304" pitchFamily="18" charset="0"/>
              </a:rPr>
              <a:t>Coefficients: </a:t>
            </a:r>
            <a:r>
              <a:rPr lang="fr-FR" sz="2000" dirty="0" smtClean="0">
                <a:solidFill>
                  <a:schemeClr val="tx1">
                    <a:lumMod val="95000"/>
                  </a:schemeClr>
                </a:solidFill>
                <a:latin typeface="Times New Roman" panose="02020603050405020304" pitchFamily="18" charset="0"/>
                <a:cs typeface="Times New Roman" panose="02020603050405020304" pitchFamily="18" charset="0"/>
              </a:rPr>
              <a:t>2</a:t>
            </a:r>
            <a:endParaRPr lang="fr-FR" sz="2000" dirty="0">
              <a:solidFill>
                <a:schemeClr val="tx1">
                  <a:lumMod val="9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42910" y="6150114"/>
            <a:ext cx="5043055" cy="707886"/>
          </a:xfrm>
          <a:prstGeom prst="rect">
            <a:avLst/>
          </a:prstGeom>
          <a:noFill/>
        </p:spPr>
        <p:txBody>
          <a:bodyPr wrap="square" rtlCol="0">
            <a:spAutoFit/>
          </a:bodyPr>
          <a:lstStyle/>
          <a:p>
            <a:r>
              <a:rPr lang="fr-FR" sz="2000" dirty="0" smtClean="0">
                <a:solidFill>
                  <a:srgbClr val="FF0000"/>
                </a:solidFill>
                <a:latin typeface="Times New Roman" panose="02020603050405020304" pitchFamily="18" charset="0"/>
                <a:cs typeface="Times New Roman" panose="02020603050405020304" pitchFamily="18" charset="0"/>
              </a:rPr>
              <a:t>Enseignant: </a:t>
            </a:r>
            <a:r>
              <a:rPr lang="fr-FR" sz="2000" dirty="0" smtClean="0">
                <a:latin typeface="Times New Roman" panose="02020603050405020304" pitchFamily="18" charset="0"/>
                <a:cs typeface="Times New Roman" panose="02020603050405020304" pitchFamily="18" charset="0"/>
              </a:rPr>
              <a:t>Dr</a:t>
            </a:r>
            <a:r>
              <a:rPr lang="" sz="2000">
                <a:latin typeface="Times New Roman" panose="02020603050405020304" pitchFamily="18" charset="0"/>
                <a:cs typeface="Times New Roman" panose="02020603050405020304" pitchFamily="18" charset="0"/>
              </a:rPr>
              <a:t>.</a:t>
            </a:r>
            <a:r>
              <a:rPr lang="fr-FR" sz="2000" smtClean="0">
                <a:latin typeface="Times New Roman" panose="02020603050405020304" pitchFamily="18" charset="0"/>
                <a:cs typeface="Times New Roman" panose="02020603050405020304" pitchFamily="18" charset="0"/>
              </a:rPr>
              <a:t> </a:t>
            </a:r>
            <a:r>
              <a:rPr lang="fr-FR" sz="2000" dirty="0" smtClean="0">
                <a:solidFill>
                  <a:schemeClr val="tx1">
                    <a:lumMod val="95000"/>
                  </a:schemeClr>
                </a:solidFill>
                <a:latin typeface="Times New Roman" panose="02020603050405020304" pitchFamily="18" charset="0"/>
                <a:cs typeface="Times New Roman" panose="02020603050405020304" pitchFamily="18" charset="0"/>
              </a:rPr>
              <a:t>OUALI Mohammed Assam</a:t>
            </a:r>
          </a:p>
          <a:p>
            <a:r>
              <a:rPr lang="fr-FR" sz="2000" dirty="0" smtClean="0">
                <a:solidFill>
                  <a:srgbClr val="FF0000"/>
                </a:solidFill>
                <a:latin typeface="Times New Roman" panose="02020603050405020304" pitchFamily="18" charset="0"/>
                <a:cs typeface="Times New Roman" panose="02020603050405020304" pitchFamily="18" charset="0"/>
              </a:rPr>
              <a:t>E-mail: </a:t>
            </a:r>
            <a:r>
              <a:rPr lang="fr-FR" sz="2000" dirty="0" smtClean="0">
                <a:solidFill>
                  <a:schemeClr val="tx1">
                    <a:lumMod val="95000"/>
                  </a:schemeClr>
                </a:solidFill>
                <a:latin typeface="Times New Roman" panose="02020603050405020304" pitchFamily="18" charset="0"/>
                <a:cs typeface="Times New Roman" panose="02020603050405020304" pitchFamily="18" charset="0"/>
              </a:rPr>
              <a:t>mohamedassam.ouali@univ-msila.dz</a:t>
            </a:r>
            <a:endParaRPr lang="fr-FR" sz="2000" dirty="0">
              <a:solidFill>
                <a:schemeClr val="tx1">
                  <a:lumMod val="95000"/>
                </a:schemeClr>
              </a:solidFill>
              <a:latin typeface="Times New Roman" panose="02020603050405020304" pitchFamily="18" charset="0"/>
              <a:cs typeface="Times New Roman" panose="02020603050405020304" pitchFamily="18" charset="0"/>
            </a:endParaRPr>
          </a:p>
        </p:txBody>
      </p:sp>
      <p:pic>
        <p:nvPicPr>
          <p:cNvPr id="6" name="Picture 5" descr="iStock-96624898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9698192" y="1454746"/>
            <a:ext cx="2485940" cy="15995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40873"/>
            <a:ext cx="2424545" cy="1613405"/>
          </a:xfrm>
          <a:prstGeom prst="rect">
            <a:avLst/>
          </a:prstGeom>
        </p:spPr>
      </p:pic>
    </p:spTree>
    <p:extLst>
      <p:ext uri="{BB962C8B-B14F-4D97-AF65-F5344CB8AC3E}">
        <p14:creationId xmlns:p14="http://schemas.microsoft.com/office/powerpoint/2010/main" val="107085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7027150" y="1014882"/>
            <a:ext cx="381837" cy="4019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5146436" y="1016560"/>
            <a:ext cx="381837" cy="4019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627456" y="1014883"/>
            <a:ext cx="381837" cy="4019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p:cNvSpPr/>
              <p:nvPr/>
            </p:nvSpPr>
            <p:spPr>
              <a:xfrm>
                <a:off x="0" y="-184494"/>
                <a:ext cx="12110202" cy="7064755"/>
              </a:xfrm>
              <a:prstGeom prst="rect">
                <a:avLst/>
              </a:prstGeom>
            </p:spPr>
            <p:txBody>
              <a:bodyPr wrap="square">
                <a:spAutoFit/>
              </a:bodyPr>
              <a:lstStyle/>
              <a:p>
                <a:pPr algn="just"/>
                <a:endParaRPr lang="fr-FR"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GB" sz="2000" b="1" i="1" dirty="0" smtClean="0">
                    <a:solidFill>
                      <a:srgbClr val="FFFF00"/>
                    </a:solidFill>
                    <a:latin typeface="Times New Roman" panose="02020603050405020304" pitchFamily="18" charset="0"/>
                    <a:cs typeface="Times New Roman" panose="02020603050405020304" pitchFamily="18" charset="0"/>
                  </a:rPr>
                  <a:t>Soustraction de matrices</a:t>
                </a:r>
                <a:r>
                  <a:rPr lang="en-GB" sz="2000" i="1" dirty="0" smtClean="0">
                    <a:solidFill>
                      <a:srgbClr val="FFFF0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 soustraction </a:t>
                </a:r>
                <a:r>
                  <a:rPr lang="fr-FR" sz="2000" dirty="0">
                    <a:latin typeface="Times New Roman" panose="02020603050405020304" pitchFamily="18" charset="0"/>
                    <a:cs typeface="Times New Roman" panose="02020603050405020304" pitchFamily="18" charset="0"/>
                  </a:rPr>
                  <a:t>de deux matrices se fait en </a:t>
                </a:r>
                <a:r>
                  <a:rPr lang="fr-FR" sz="2000" dirty="0" err="1" smtClean="0">
                    <a:latin typeface="Times New Roman" panose="02020603050405020304" pitchFamily="18" charset="0"/>
                    <a:cs typeface="Times New Roman" panose="02020603050405020304" pitchFamily="18" charset="0"/>
                  </a:rPr>
                  <a:t>soustractant</a:t>
                </a:r>
                <a:r>
                  <a:rPr lang="fr-FR" sz="2000" dirty="0" smtClean="0">
                    <a:latin typeface="Times New Roman" panose="02020603050405020304" pitchFamily="18" charset="0"/>
                    <a:cs typeface="Times New Roman" panose="02020603050405020304" pitchFamily="18" charset="0"/>
                  </a:rPr>
                  <a:t> les </a:t>
                </a:r>
                <a:r>
                  <a:rPr lang="fr-FR" sz="2000" dirty="0">
                    <a:latin typeface="Times New Roman" panose="02020603050405020304" pitchFamily="18" charset="0"/>
                    <a:cs typeface="Times New Roman" panose="02020603050405020304" pitchFamily="18" charset="0"/>
                  </a:rPr>
                  <a:t>éléments correspondants des matrices</a:t>
                </a:r>
                <a:r>
                  <a:rPr lang="fr-FR" sz="2000" dirty="0" smtClean="0">
                    <a:latin typeface="Times New Roman" panose="02020603050405020304" pitchFamily="18" charset="0"/>
                    <a:cs typeface="Times New Roman" panose="02020603050405020304" pitchFamily="18" charset="0"/>
                  </a:rPr>
                  <a:t>.</a:t>
                </a:r>
                <a:endParaRPr lang="en-GB" sz="2000" i="1" dirty="0" smtClean="0">
                  <a:solidFill>
                    <a:srgbClr val="FFFF00"/>
                  </a:solidFill>
                  <a:latin typeface="Times New Roman" panose="02020603050405020304" pitchFamily="18" charset="0"/>
                  <a:cs typeface="Times New Roman" panose="02020603050405020304" pitchFamily="18" charset="0"/>
                </a:endParaRPr>
              </a:p>
              <a:p>
                <a:pPr algn="just"/>
                <a:endParaRPr lang="en-GB" sz="2000" i="1" dirty="0">
                  <a:solidFill>
                    <a:srgbClr val="FFFF00"/>
                  </a:solidFill>
                  <a:latin typeface="Times New Roman" panose="02020603050405020304" pitchFamily="18" charset="0"/>
                  <a:cs typeface="Times New Roman" panose="02020603050405020304" pitchFamily="18" charset="0"/>
                </a:endParaRPr>
              </a:p>
              <a:p>
                <a:pPr algn="ctr"/>
                <a:r>
                  <a:rPr lang="en-GB" sz="2000"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GB" sz="200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sz="200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1" i="1" smtClean="0">
                                  <a:solidFill>
                                    <a:srgbClr val="FF0000"/>
                                  </a:solidFill>
                                  <a:latin typeface="Cambria Math" panose="02040503050406030204" pitchFamily="18" charset="0"/>
                                  <a:cs typeface="Times New Roman" panose="02020603050405020304" pitchFamily="18" charset="0"/>
                                </a:rPr>
                                <m:t>𝟏</m:t>
                              </m:r>
                            </m:e>
                            <m:e>
                              <m:r>
                                <a:rPr lang="en-GB" sz="2000" b="0" i="1" smtClean="0">
                                  <a:solidFill>
                                    <a:schemeClr val="tx1"/>
                                  </a:solidFill>
                                  <a:latin typeface="Cambria Math" panose="02040503050406030204" pitchFamily="18" charset="0"/>
                                  <a:cs typeface="Times New Roman" panose="02020603050405020304" pitchFamily="18" charset="0"/>
                                </a:rPr>
                                <m:t>2</m:t>
                              </m:r>
                            </m:e>
                            <m:e>
                              <m:r>
                                <a:rPr lang="en-GB" sz="2000" b="0" i="1" smtClean="0">
                                  <a:solidFill>
                                    <a:schemeClr val="tx1"/>
                                  </a:solidFill>
                                  <a:latin typeface="Cambria Math" panose="02040503050406030204" pitchFamily="18" charset="0"/>
                                  <a:cs typeface="Times New Roman" panose="02020603050405020304" pitchFamily="18" charset="0"/>
                                </a:rPr>
                                <m:t>3</m:t>
                              </m:r>
                            </m:e>
                          </m:mr>
                          <m:mr>
                            <m:e>
                              <m:r>
                                <a:rPr lang="en-GB" sz="2000" b="0" i="1" smtClean="0">
                                  <a:solidFill>
                                    <a:schemeClr val="tx1"/>
                                  </a:solidFill>
                                  <a:latin typeface="Cambria Math" panose="02040503050406030204" pitchFamily="18" charset="0"/>
                                  <a:cs typeface="Times New Roman" panose="02020603050405020304" pitchFamily="18" charset="0"/>
                                </a:rPr>
                                <m:t>4</m:t>
                              </m:r>
                            </m:e>
                            <m:e>
                              <m:r>
                                <a:rPr lang="en-GB" sz="2000" b="0" i="1" smtClean="0">
                                  <a:solidFill>
                                    <a:schemeClr val="tx1"/>
                                  </a:solidFill>
                                  <a:latin typeface="Cambria Math" panose="02040503050406030204" pitchFamily="18" charset="0"/>
                                  <a:cs typeface="Times New Roman" panose="02020603050405020304" pitchFamily="18" charset="0"/>
                                </a:rPr>
                                <m:t>5</m:t>
                              </m:r>
                            </m:e>
                            <m:e>
                              <m:r>
                                <a:rPr lang="en-GB" sz="2000" b="0" i="1" smtClean="0">
                                  <a:solidFill>
                                    <a:schemeClr val="tx1"/>
                                  </a:solidFill>
                                  <a:latin typeface="Cambria Math" panose="02040503050406030204" pitchFamily="18" charset="0"/>
                                  <a:cs typeface="Times New Roman" panose="02020603050405020304" pitchFamily="18" charset="0"/>
                                </a:rPr>
                                <m:t>6</m:t>
                              </m:r>
                            </m:e>
                          </m:mr>
                        </m:m>
                      </m:e>
                    </m:d>
                    <m:r>
                      <a:rPr lang="en-GB" sz="2000"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sz="2000" b="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1" i="1" smtClean="0">
                                  <a:solidFill>
                                    <a:srgbClr val="FF0000"/>
                                  </a:solidFill>
                                  <a:latin typeface="Cambria Math" panose="02040503050406030204" pitchFamily="18" charset="0"/>
                                  <a:cs typeface="Times New Roman" panose="02020603050405020304" pitchFamily="18" charset="0"/>
                                </a:rPr>
                                <m:t>𝟕</m:t>
                              </m:r>
                            </m:e>
                            <m:e>
                              <m:r>
                                <a:rPr lang="en-GB" sz="2000" b="0" i="1" smtClean="0">
                                  <a:solidFill>
                                    <a:schemeClr val="tx1"/>
                                  </a:solidFill>
                                  <a:latin typeface="Cambria Math" panose="02040503050406030204" pitchFamily="18" charset="0"/>
                                  <a:cs typeface="Times New Roman" panose="02020603050405020304" pitchFamily="18" charset="0"/>
                                </a:rPr>
                                <m:t>8</m:t>
                              </m:r>
                            </m:e>
                            <m:e>
                              <m:r>
                                <a:rPr lang="en-GB" sz="2000" b="0" i="1" smtClean="0">
                                  <a:solidFill>
                                    <a:schemeClr val="tx1"/>
                                  </a:solidFill>
                                  <a:latin typeface="Cambria Math" panose="02040503050406030204" pitchFamily="18" charset="0"/>
                                  <a:cs typeface="Times New Roman" panose="02020603050405020304" pitchFamily="18" charset="0"/>
                                </a:rPr>
                                <m:t>9</m:t>
                              </m:r>
                            </m:e>
                          </m:mr>
                          <m:mr>
                            <m:e>
                              <m:r>
                                <a:rPr lang="en-GB" sz="2000" b="0" i="1" smtClean="0">
                                  <a:solidFill>
                                    <a:schemeClr val="tx1"/>
                                  </a:solidFill>
                                  <a:latin typeface="Cambria Math" panose="02040503050406030204" pitchFamily="18" charset="0"/>
                                  <a:cs typeface="Times New Roman" panose="02020603050405020304" pitchFamily="18" charset="0"/>
                                </a:rPr>
                                <m:t>10</m:t>
                              </m:r>
                            </m:e>
                            <m:e>
                              <m:r>
                                <a:rPr lang="en-GB" sz="2000" b="0" i="1" smtClean="0">
                                  <a:solidFill>
                                    <a:schemeClr val="tx1"/>
                                  </a:solidFill>
                                  <a:latin typeface="Cambria Math" panose="02040503050406030204" pitchFamily="18" charset="0"/>
                                  <a:cs typeface="Times New Roman" panose="02020603050405020304" pitchFamily="18" charset="0"/>
                                </a:rPr>
                                <m:t>11</m:t>
                              </m:r>
                            </m:e>
                            <m:e>
                              <m:r>
                                <a:rPr lang="en-GB" sz="2000" b="0" i="1" smtClean="0">
                                  <a:solidFill>
                                    <a:schemeClr val="tx1"/>
                                  </a:solidFill>
                                  <a:latin typeface="Cambria Math" panose="02040503050406030204" pitchFamily="18" charset="0"/>
                                  <a:cs typeface="Times New Roman" panose="02020603050405020304" pitchFamily="18" charset="0"/>
                                </a:rPr>
                                <m:t>12</m:t>
                              </m:r>
                            </m:e>
                          </m:mr>
                        </m:m>
                      </m:e>
                    </m:d>
                    <m:r>
                      <a:rPr lang="en-GB" sz="2000"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sz="2000" b="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0" i="1" smtClean="0">
                                  <a:solidFill>
                                    <a:srgbClr val="FF0000"/>
                                  </a:solidFill>
                                  <a:latin typeface="Cambria Math" panose="02040503050406030204" pitchFamily="18" charset="0"/>
                                  <a:cs typeface="Times New Roman" panose="02020603050405020304" pitchFamily="18" charset="0"/>
                                </a:rPr>
                                <m:t>−</m:t>
                              </m:r>
                              <m:r>
                                <a:rPr lang="en-GB" sz="2000" b="0" i="1" smtClean="0">
                                  <a:solidFill>
                                    <a:srgbClr val="FF0000"/>
                                  </a:solidFill>
                                  <a:latin typeface="Cambria Math" panose="02040503050406030204" pitchFamily="18" charset="0"/>
                                  <a:cs typeface="Times New Roman" panose="02020603050405020304" pitchFamily="18" charset="0"/>
                                </a:rPr>
                                <m:t>6</m:t>
                              </m:r>
                            </m:e>
                            <m:e>
                              <m:r>
                                <a:rPr lang="en-GB" sz="2000" b="0" i="1" smtClean="0">
                                  <a:solidFill>
                                    <a:schemeClr val="tx1"/>
                                  </a:solidFill>
                                  <a:latin typeface="Cambria Math" panose="02040503050406030204" pitchFamily="18" charset="0"/>
                                  <a:cs typeface="Times New Roman" panose="02020603050405020304" pitchFamily="18" charset="0"/>
                                </a:rPr>
                                <m:t>−6</m:t>
                              </m:r>
                            </m:e>
                            <m:e>
                              <m:r>
                                <a:rPr lang="en-GB" sz="2000" b="0" i="1" smtClean="0">
                                  <a:solidFill>
                                    <a:schemeClr val="tx1"/>
                                  </a:solidFill>
                                  <a:latin typeface="Cambria Math" panose="02040503050406030204" pitchFamily="18" charset="0"/>
                                  <a:cs typeface="Times New Roman" panose="02020603050405020304" pitchFamily="18" charset="0"/>
                                </a:rPr>
                                <m:t>−6</m:t>
                              </m:r>
                            </m:e>
                          </m:mr>
                          <m:mr>
                            <m:e>
                              <m:r>
                                <a:rPr lang="en-GB" sz="2000" b="0" i="1" smtClean="0">
                                  <a:solidFill>
                                    <a:schemeClr val="tx1"/>
                                  </a:solidFill>
                                  <a:latin typeface="Cambria Math" panose="02040503050406030204" pitchFamily="18" charset="0"/>
                                  <a:cs typeface="Times New Roman" panose="02020603050405020304" pitchFamily="18" charset="0"/>
                                </a:rPr>
                                <m:t>−6</m:t>
                              </m:r>
                            </m:e>
                            <m:e>
                              <m:r>
                                <a:rPr lang="en-GB" sz="2000" b="0" i="1" smtClean="0">
                                  <a:solidFill>
                                    <a:schemeClr val="tx1"/>
                                  </a:solidFill>
                                  <a:latin typeface="Cambria Math" panose="02040503050406030204" pitchFamily="18" charset="0"/>
                                  <a:cs typeface="Times New Roman" panose="02020603050405020304" pitchFamily="18" charset="0"/>
                                </a:rPr>
                                <m:t>−8</m:t>
                              </m:r>
                            </m:e>
                            <m:e>
                              <m:r>
                                <a:rPr lang="en-GB" sz="2000" b="0" i="1" smtClean="0">
                                  <a:solidFill>
                                    <a:schemeClr val="tx1"/>
                                  </a:solidFill>
                                  <a:latin typeface="Cambria Math" panose="02040503050406030204" pitchFamily="18" charset="0"/>
                                  <a:cs typeface="Times New Roman" panose="02020603050405020304" pitchFamily="18" charset="0"/>
                                </a:rPr>
                                <m:t>−6</m:t>
                              </m:r>
                            </m:e>
                          </m:mr>
                        </m:m>
                      </m:e>
                    </m:d>
                  </m:oMath>
                </a14:m>
                <a:endParaRPr lang="en-GB" sz="2000" i="1" dirty="0">
                  <a:solidFill>
                    <a:schemeClr val="tx1"/>
                  </a:solidFill>
                  <a:latin typeface="Times New Roman" panose="02020603050405020304" pitchFamily="18" charset="0"/>
                  <a:cs typeface="Times New Roman" panose="02020603050405020304" pitchFamily="18" charset="0"/>
                </a:endParaRPr>
              </a:p>
              <a:p>
                <a:pPr algn="just"/>
                <a:endParaRPr lang="en-GB" sz="2000" i="1" dirty="0" smtClean="0">
                  <a:solidFill>
                    <a:srgbClr val="FFFF00"/>
                  </a:solidFill>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d’une </a:t>
                </a:r>
                <a:r>
                  <a:rPr lang="fr-FR" sz="2000" dirty="0" smtClean="0">
                    <a:latin typeface="Times New Roman" panose="02020603050405020304" pitchFamily="18" charset="0"/>
                    <a:cs typeface="Times New Roman" panose="02020603050405020304" pitchFamily="18" charset="0"/>
                  </a:rPr>
                  <a:t>manière</a:t>
                </a:r>
                <a:r>
                  <a:rPr lang="en-GB"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générale</a:t>
                </a:r>
                <a:r>
                  <a:rPr lang="en-GB" sz="2000" dirty="0" smtClean="0">
                    <a:latin typeface="Times New Roman" panose="02020603050405020304" pitchFamily="18" charset="0"/>
                    <a:cs typeface="Times New Roman" panose="02020603050405020304" pitchFamily="18" charset="0"/>
                  </a:rPr>
                  <a:t> la soustraction de </a:t>
                </a:r>
                <a:r>
                  <a:rPr lang="fr-FR" sz="2000" dirty="0" smtClean="0">
                    <a:latin typeface="Times New Roman" panose="02020603050405020304" pitchFamily="18" charset="0"/>
                    <a:cs typeface="Times New Roman" panose="02020603050405020304" pitchFamily="18" charset="0"/>
                  </a:rPr>
                  <a:t>deux</a:t>
                </a:r>
                <a:r>
                  <a:rPr lang="en-GB" sz="2000" dirty="0" smtClean="0">
                    <a:latin typeface="Times New Roman" panose="02020603050405020304" pitchFamily="18" charset="0"/>
                    <a:cs typeface="Times New Roman" panose="02020603050405020304" pitchFamily="18" charset="0"/>
                  </a:rPr>
                  <a:t> matrices peut décrite comme suit:</a:t>
                </a:r>
              </a:p>
              <a:p>
                <a:pPr algn="just"/>
                <a:endParaRPr lang="en-GB" sz="2000" i="1" dirty="0">
                  <a:solidFill>
                    <a:srgbClr val="FFFF00"/>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GB" sz="2000" b="1" i="1" smtClean="0">
                              <a:solidFill>
                                <a:schemeClr val="tx1"/>
                              </a:solidFill>
                              <a:latin typeface="Cambria Math" panose="02040503050406030204" pitchFamily="18" charset="0"/>
                              <a:cs typeface="Times New Roman" panose="02020603050405020304" pitchFamily="18" charset="0"/>
                            </a:rPr>
                          </m:ctrlPr>
                        </m:sSubPr>
                        <m:e>
                          <m:r>
                            <a:rPr lang="en-GB" sz="2000" b="1" i="1" smtClean="0">
                              <a:solidFill>
                                <a:schemeClr val="tx1"/>
                              </a:solidFill>
                              <a:latin typeface="Cambria Math" panose="02040503050406030204" pitchFamily="18" charset="0"/>
                              <a:cs typeface="Times New Roman" panose="02020603050405020304" pitchFamily="18" charset="0"/>
                            </a:rPr>
                            <m:t>𝑪</m:t>
                          </m:r>
                        </m:e>
                        <m:sub>
                          <m:r>
                            <a:rPr lang="en-GB" sz="2000" b="1" i="1" smtClean="0">
                              <a:solidFill>
                                <a:schemeClr val="tx1"/>
                              </a:solidFill>
                              <a:latin typeface="Cambria Math" panose="02040503050406030204" pitchFamily="18" charset="0"/>
                              <a:cs typeface="Times New Roman" panose="02020603050405020304" pitchFamily="18" charset="0"/>
                            </a:rPr>
                            <m:t>𝒊𝒋</m:t>
                          </m:r>
                        </m:sub>
                      </m:sSub>
                      <m:r>
                        <a:rPr lang="en-GB" sz="2000" b="1" i="1" smtClean="0">
                          <a:solidFill>
                            <a:schemeClr val="tx1"/>
                          </a:solidFill>
                          <a:latin typeface="Cambria Math" panose="02040503050406030204" pitchFamily="18" charset="0"/>
                          <a:cs typeface="Times New Roman" panose="02020603050405020304" pitchFamily="18" charset="0"/>
                        </a:rPr>
                        <m:t>=</m:t>
                      </m:r>
                      <m:sSub>
                        <m:sSubPr>
                          <m:ctrlPr>
                            <a:rPr lang="en-GB" sz="2000" b="1" i="1" smtClean="0">
                              <a:solidFill>
                                <a:schemeClr val="tx1"/>
                              </a:solidFill>
                              <a:latin typeface="Cambria Math" panose="02040503050406030204" pitchFamily="18" charset="0"/>
                              <a:cs typeface="Times New Roman" panose="02020603050405020304" pitchFamily="18" charset="0"/>
                            </a:rPr>
                          </m:ctrlPr>
                        </m:sSubPr>
                        <m:e>
                          <m:r>
                            <a:rPr lang="en-GB" sz="2000" b="1" i="1" smtClean="0">
                              <a:solidFill>
                                <a:schemeClr val="tx1"/>
                              </a:solidFill>
                              <a:latin typeface="Cambria Math" panose="02040503050406030204" pitchFamily="18" charset="0"/>
                              <a:cs typeface="Times New Roman" panose="02020603050405020304" pitchFamily="18" charset="0"/>
                            </a:rPr>
                            <m:t>𝑨</m:t>
                          </m:r>
                        </m:e>
                        <m:sub>
                          <m:r>
                            <a:rPr lang="en-GB" sz="2000" b="1" i="1" smtClean="0">
                              <a:solidFill>
                                <a:schemeClr val="tx1"/>
                              </a:solidFill>
                              <a:latin typeface="Cambria Math" panose="02040503050406030204" pitchFamily="18" charset="0"/>
                              <a:cs typeface="Times New Roman" panose="02020603050405020304" pitchFamily="18" charset="0"/>
                            </a:rPr>
                            <m:t>𝒊𝒋</m:t>
                          </m:r>
                        </m:sub>
                      </m:sSub>
                      <m:r>
                        <a:rPr lang="en-GB" sz="2000" b="1" i="1" smtClean="0">
                          <a:solidFill>
                            <a:schemeClr val="tx1"/>
                          </a:solidFill>
                          <a:latin typeface="Cambria Math" panose="02040503050406030204" pitchFamily="18" charset="0"/>
                          <a:cs typeface="Times New Roman" panose="02020603050405020304" pitchFamily="18" charset="0"/>
                        </a:rPr>
                        <m:t>−</m:t>
                      </m:r>
                      <m:sSub>
                        <m:sSubPr>
                          <m:ctrlPr>
                            <a:rPr lang="en-GB" sz="2000" b="1" i="1" smtClean="0">
                              <a:solidFill>
                                <a:schemeClr val="tx1"/>
                              </a:solidFill>
                              <a:latin typeface="Cambria Math" panose="02040503050406030204" pitchFamily="18" charset="0"/>
                              <a:cs typeface="Times New Roman" panose="02020603050405020304" pitchFamily="18" charset="0"/>
                            </a:rPr>
                          </m:ctrlPr>
                        </m:sSubPr>
                        <m:e>
                          <m:r>
                            <a:rPr lang="en-GB" sz="2000" b="1" i="1" smtClean="0">
                              <a:solidFill>
                                <a:schemeClr val="tx1"/>
                              </a:solidFill>
                              <a:latin typeface="Cambria Math" panose="02040503050406030204" pitchFamily="18" charset="0"/>
                              <a:cs typeface="Times New Roman" panose="02020603050405020304" pitchFamily="18" charset="0"/>
                            </a:rPr>
                            <m:t>𝑩</m:t>
                          </m:r>
                        </m:e>
                        <m:sub>
                          <m:r>
                            <a:rPr lang="en-GB" sz="2000" b="1" i="1" smtClean="0">
                              <a:solidFill>
                                <a:schemeClr val="tx1"/>
                              </a:solidFill>
                              <a:latin typeface="Cambria Math" panose="02040503050406030204" pitchFamily="18" charset="0"/>
                              <a:cs typeface="Times New Roman" panose="02020603050405020304" pitchFamily="18" charset="0"/>
                            </a:rPr>
                            <m:t>𝒊𝒋</m:t>
                          </m:r>
                        </m:sub>
                      </m:sSub>
                    </m:oMath>
                  </m:oMathPara>
                </a14:m>
                <a:endParaRPr lang="en-GB" sz="2000" b="1" i="1" dirty="0" smtClean="0">
                  <a:solidFill>
                    <a:schemeClr val="tx1"/>
                  </a:solidFill>
                  <a:latin typeface="Times New Roman" panose="02020603050405020304" pitchFamily="18" charset="0"/>
                  <a:cs typeface="Times New Roman" panose="02020603050405020304" pitchFamily="18" charset="0"/>
                </a:endParaRPr>
              </a:p>
              <a:p>
                <a:pPr algn="just"/>
                <a:endParaRPr lang="en-GB" sz="2000" b="1" i="1" dirty="0">
                  <a:latin typeface="Times New Roman" panose="02020603050405020304" pitchFamily="18" charset="0"/>
                  <a:cs typeface="Times New Roman" panose="02020603050405020304" pitchFamily="18" charset="0"/>
                </a:endParaRPr>
              </a:p>
              <a:p>
                <a:pPr algn="just"/>
                <a:endParaRPr lang="en-GB" sz="2000" b="1" i="1" dirty="0" smtClean="0">
                  <a:solidFill>
                    <a:schemeClr val="tx1"/>
                  </a:solidFill>
                  <a:latin typeface="Times New Roman" panose="02020603050405020304" pitchFamily="18" charset="0"/>
                  <a:cs typeface="Times New Roman" panose="02020603050405020304" pitchFamily="18" charset="0"/>
                </a:endParaRPr>
              </a:p>
              <a:p>
                <a:pPr algn="just"/>
                <a:endParaRPr lang="en-GB" sz="2000" b="1" i="1" dirty="0">
                  <a:latin typeface="Times New Roman" panose="02020603050405020304" pitchFamily="18" charset="0"/>
                  <a:cs typeface="Times New Roman" panose="02020603050405020304" pitchFamily="18" charset="0"/>
                </a:endParaRPr>
              </a:p>
              <a:p>
                <a:pPr algn="just"/>
                <a:endParaRPr lang="en-GB" sz="2000" b="1" i="1" dirty="0" smtClean="0">
                  <a:solidFill>
                    <a:schemeClr val="tx1"/>
                  </a:solidFill>
                  <a:latin typeface="Times New Roman" panose="02020603050405020304" pitchFamily="18" charset="0"/>
                  <a:cs typeface="Times New Roman" panose="02020603050405020304" pitchFamily="18" charset="0"/>
                </a:endParaRPr>
              </a:p>
              <a:p>
                <a:pPr algn="just"/>
                <a:endParaRPr lang="en-GB" sz="2000" b="1" i="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GB" sz="2000" b="1" i="1" dirty="0" smtClean="0">
                    <a:solidFill>
                      <a:srgbClr val="FFFF00"/>
                    </a:solidFill>
                    <a:latin typeface="Times New Roman" panose="02020603050405020304" pitchFamily="18" charset="0"/>
                    <a:cs typeface="Times New Roman" panose="02020603050405020304" pitchFamily="18" charset="0"/>
                  </a:rPr>
                  <a:t>Multiplication </a:t>
                </a:r>
                <a:r>
                  <a:rPr lang="en-GB" sz="2000" b="1" i="1" dirty="0">
                    <a:solidFill>
                      <a:srgbClr val="FFFF00"/>
                    </a:solidFill>
                    <a:latin typeface="Times New Roman" panose="02020603050405020304" pitchFamily="18" charset="0"/>
                    <a:cs typeface="Times New Roman" panose="02020603050405020304" pitchFamily="18" charset="0"/>
                  </a:rPr>
                  <a:t>de </a:t>
                </a:r>
                <a:r>
                  <a:rPr lang="en-GB" sz="2000" b="1" i="1" dirty="0" smtClean="0">
                    <a:solidFill>
                      <a:srgbClr val="FFFF00"/>
                    </a:solidFill>
                    <a:latin typeface="Times New Roman" panose="02020603050405020304" pitchFamily="18" charset="0"/>
                    <a:cs typeface="Times New Roman" panose="02020603050405020304" pitchFamily="18" charset="0"/>
                  </a:rPr>
                  <a:t>matrices</a:t>
                </a:r>
              </a:p>
              <a:p>
                <a:pPr marL="342900" indent="-342900" algn="just">
                  <a:buFont typeface="Wingdings" panose="05000000000000000000" pitchFamily="2" charset="2"/>
                  <a:buChar char="Ø"/>
                </a:pPr>
                <a:r>
                  <a:rPr lang="en-GB" sz="2000" i="1" dirty="0">
                    <a:solidFill>
                      <a:srgbClr val="FFFF00"/>
                    </a:solidFill>
                    <a:latin typeface="Times New Roman" panose="02020603050405020304" pitchFamily="18" charset="0"/>
                    <a:cs typeface="Times New Roman" panose="02020603050405020304" pitchFamily="18" charset="0"/>
                  </a:rPr>
                  <a:t>Multiplication par un </a:t>
                </a:r>
                <a:r>
                  <a:rPr lang="en-GB" sz="2000" i="1" dirty="0" smtClean="0">
                    <a:solidFill>
                      <a:srgbClr val="FFFF00"/>
                    </a:solidFill>
                    <a:latin typeface="Times New Roman" panose="02020603050405020304" pitchFamily="18" charset="0"/>
                    <a:cs typeface="Times New Roman" panose="02020603050405020304" pitchFamily="18" charset="0"/>
                  </a:rPr>
                  <a:t>scalaire</a:t>
                </a:r>
              </a:p>
              <a:p>
                <a:pPr algn="just"/>
                <a:r>
                  <a:rPr lang="en-GB" sz="2000" i="1" dirty="0">
                    <a:solidFill>
                      <a:srgbClr val="FFFF00"/>
                    </a:solidFill>
                    <a:latin typeface="Times New Roman" panose="02020603050405020304" pitchFamily="18" charset="0"/>
                    <a:cs typeface="Times New Roman" panose="02020603050405020304" pitchFamily="18" charset="0"/>
                  </a:rPr>
                  <a:t> </a:t>
                </a:r>
                <a:r>
                  <a:rPr lang="en-GB" sz="2000" i="1" dirty="0" smtClean="0">
                    <a:solidFill>
                      <a:srgbClr val="FFFF00"/>
                    </a:solidFill>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La multiplication </a:t>
                </a:r>
                <a:r>
                  <a:rPr lang="fr-FR" sz="2000" dirty="0" smtClean="0">
                    <a:latin typeface="Times New Roman" panose="02020603050405020304" pitchFamily="18" charset="0"/>
                    <a:cs typeface="Times New Roman" panose="02020603050405020304" pitchFamily="18" charset="0"/>
                  </a:rPr>
                  <a:t>d’une</a:t>
                </a:r>
                <a:r>
                  <a:rPr lang="en-GB" sz="2000" dirty="0" smtClean="0">
                    <a:latin typeface="Times New Roman" panose="02020603050405020304" pitchFamily="18" charset="0"/>
                    <a:cs typeface="Times New Roman" panose="02020603050405020304" pitchFamily="18" charset="0"/>
                  </a:rPr>
                  <a:t> matrice par un scalaire consiste a multiplier chaque élément de la matrice par le scalaire</a:t>
                </a:r>
                <a:endParaRPr lang="en-GB" sz="2000" dirty="0">
                  <a:latin typeface="Times New Roman" panose="02020603050405020304" pitchFamily="18" charset="0"/>
                  <a:cs typeface="Times New Roman" panose="02020603050405020304" pitchFamily="18" charset="0"/>
                </a:endParaRPr>
              </a:p>
              <a:p>
                <a:pPr algn="just"/>
                <a:endParaRPr lang="en-GB" sz="2000" i="1" dirty="0">
                  <a:solidFill>
                    <a:srgbClr val="FFFF00"/>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cs typeface="Times New Roman" panose="02020603050405020304" pitchFamily="18" charset="0"/>
                        </a:rPr>
                        <m:t>2</m:t>
                      </m:r>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e>
                              <m:e>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m:t>
                                </m:r>
                              </m:e>
                            </m:mr>
                            <m:mr>
                              <m:e>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e>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m:t>
                                </m:r>
                              </m:e>
                            </m:mr>
                          </m:m>
                        </m:e>
                      </m:d>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e>
                              <m:e>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e>
                            </m:mr>
                            <m:mr>
                              <m:e>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m:t>
                                </m:r>
                              </m:e>
                              <m:e>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−8</m:t>
                                </m:r>
                              </m:e>
                            </m:mr>
                          </m:m>
                        </m:e>
                      </m:d>
                    </m:oMath>
                  </m:oMathPara>
                </a14:m>
                <a:endParaRPr lang="en-GB" sz="2000" i="1" dirty="0" smtClean="0">
                  <a:solidFill>
                    <a:srgbClr val="FFFF00"/>
                  </a:solidFill>
                  <a:latin typeface="Times New Roman" panose="02020603050405020304" pitchFamily="18" charset="0"/>
                  <a:cs typeface="Times New Roman" panose="02020603050405020304" pitchFamily="18" charset="0"/>
                </a:endParaRPr>
              </a:p>
              <a:p>
                <a:pPr algn="just"/>
                <a:endParaRPr lang="en-GB" sz="2000" i="1" dirty="0">
                  <a:solidFill>
                    <a:srgbClr val="FFFF00"/>
                  </a:solidFill>
                  <a:latin typeface="Times New Roman" panose="02020603050405020304" pitchFamily="18" charset="0"/>
                  <a:cs typeface="Times New Roman" panose="02020603050405020304" pitchFamily="18" charset="0"/>
                </a:endParaRPr>
              </a:p>
              <a:p>
                <a:pPr algn="just"/>
                <a:r>
                  <a:rPr lang="en-GB" sz="2000" i="1" dirty="0" smtClean="0">
                    <a:solidFill>
                      <a:srgbClr val="FFFF00"/>
                    </a:solidFill>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184494"/>
                <a:ext cx="12110202" cy="7064755"/>
              </a:xfrm>
              <a:prstGeom prst="rect">
                <a:avLst/>
              </a:prstGeom>
              <a:blipFill rotWithShape="0">
                <a:blip r:embed="rId2"/>
                <a:stretch>
                  <a:fillRect l="-503" r="-503"/>
                </a:stretch>
              </a:blipFill>
            </p:spPr>
            <p:txBody>
              <a:bodyPr/>
              <a:lstStyle/>
              <a:p>
                <a:r>
                  <a:rPr lang="fr-FR">
                    <a:noFill/>
                  </a:rPr>
                  <a:t> </a:t>
                </a:r>
              </a:p>
            </p:txBody>
          </p:sp>
        </mc:Fallback>
      </mc:AlternateContent>
      <p:cxnSp>
        <p:nvCxnSpPr>
          <p:cNvPr id="19" name="Connecteur droit 18"/>
          <p:cNvCxnSpPr/>
          <p:nvPr/>
        </p:nvCxnSpPr>
        <p:spPr>
          <a:xfrm flipV="1">
            <a:off x="3814233" y="791633"/>
            <a:ext cx="0" cy="2232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5325533" y="791633"/>
            <a:ext cx="0" cy="2232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3805767" y="800099"/>
            <a:ext cx="512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820468" y="804332"/>
            <a:ext cx="51223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449212" y="499245"/>
            <a:ext cx="522515" cy="584775"/>
          </a:xfrm>
          <a:prstGeom prst="rect">
            <a:avLst/>
          </a:prstGeom>
          <a:noFill/>
        </p:spPr>
        <p:txBody>
          <a:bodyPr wrap="square" rtlCol="0">
            <a:spAutoFit/>
          </a:bodyPr>
          <a:lstStyle/>
          <a:p>
            <a:r>
              <a:rPr lang="en-GB" sz="3200" dirty="0" smtClean="0"/>
              <a:t>-</a:t>
            </a:r>
            <a:endParaRPr lang="fr-FR" dirty="0"/>
          </a:p>
        </p:txBody>
      </p:sp>
      <p:cxnSp>
        <p:nvCxnSpPr>
          <p:cNvPr id="26" name="Connecteur droit 25"/>
          <p:cNvCxnSpPr/>
          <p:nvPr/>
        </p:nvCxnSpPr>
        <p:spPr>
          <a:xfrm flipV="1">
            <a:off x="7206259" y="783262"/>
            <a:ext cx="0" cy="2232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6055101" y="795960"/>
            <a:ext cx="1158327" cy="413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555593" y="490874"/>
            <a:ext cx="522515" cy="584775"/>
          </a:xfrm>
          <a:prstGeom prst="rect">
            <a:avLst/>
          </a:prstGeom>
          <a:noFill/>
        </p:spPr>
        <p:txBody>
          <a:bodyPr wrap="square" rtlCol="0">
            <a:spAutoFit/>
          </a:bodyPr>
          <a:lstStyle/>
          <a:p>
            <a:r>
              <a:rPr lang="en-GB" sz="3200" dirty="0" smtClean="0"/>
              <a:t>=</a:t>
            </a:r>
            <a:endParaRPr lang="fr-FR" dirty="0"/>
          </a:p>
        </p:txBody>
      </p:sp>
      <p:sp>
        <p:nvSpPr>
          <p:cNvPr id="32" name="Rectangle à coins arrondis 31"/>
          <p:cNvSpPr/>
          <p:nvPr/>
        </p:nvSpPr>
        <p:spPr>
          <a:xfrm>
            <a:off x="1" y="2944827"/>
            <a:ext cx="12191999" cy="68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 sz="2400" b="1" i="1" dirty="0" smtClean="0">
                <a:solidFill>
                  <a:srgbClr val="FF0000"/>
                </a:solidFill>
                <a:latin typeface="Times New Roman" panose="02020603050405020304" pitchFamily="18" charset="0"/>
                <a:cs typeface="Times New Roman" panose="02020603050405020304" pitchFamily="18" charset="0"/>
              </a:rPr>
              <a:t>Attention: </a:t>
            </a:r>
            <a:r>
              <a:rPr lang="fr-FR" sz="2400" i="1" dirty="0" smtClean="0">
                <a:solidFill>
                  <a:schemeClr val="tx1"/>
                </a:solidFill>
                <a:latin typeface="Times New Roman" panose="02020603050405020304" pitchFamily="18" charset="0"/>
                <a:cs typeface="Times New Roman" panose="02020603050405020304" pitchFamily="18" charset="0"/>
              </a:rPr>
              <a:t>l'opération de soustraction n’est pas possible si  les deux matrices n’ont pas les mêmes tailles.</a:t>
            </a:r>
            <a:r>
              <a:rPr lang="" sz="2400" dirty="0" smtClean="0">
                <a:solidFill>
                  <a:schemeClr val="tx1"/>
                </a:solidFill>
                <a:latin typeface="Times New Roman" panose="02020603050405020304" pitchFamily="18" charset="0"/>
                <a:cs typeface="Times New Roman" panose="02020603050405020304" pitchFamily="18" charset="0"/>
              </a:rPr>
              <a:t> </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87828" y="3929421"/>
            <a:ext cx="3734740" cy="369332"/>
          </a:xfrm>
          <a:prstGeom prst="rect">
            <a:avLst/>
          </a:prstGeom>
        </p:spPr>
        <p:txBody>
          <a:bodyPr wrap="none">
            <a:spAutoFit/>
          </a:bodyPr>
          <a:lstStyle/>
          <a:p>
            <a:pPr marL="285750" indent="-285750">
              <a:buFont typeface="Wingdings" panose="05000000000000000000" pitchFamily="2" charset="2"/>
              <a:buChar char="Ø"/>
            </a:pPr>
            <a:r>
              <a:rPr lang="" i="1" dirty="0" smtClean="0">
                <a:solidFill>
                  <a:srgbClr val="FFFF00"/>
                </a:solidFill>
                <a:latin typeface="Times New Roman" panose="02020603050405020304" pitchFamily="18" charset="0"/>
                <a:cs typeface="Times New Roman" panose="02020603050405020304" pitchFamily="18" charset="0"/>
              </a:rPr>
              <a:t>Exemple d’addition sous MATLAB</a:t>
            </a:r>
            <a:endParaRPr lang="fr-FR" dirty="0"/>
          </a:p>
        </p:txBody>
      </p:sp>
      <p:pic>
        <p:nvPicPr>
          <p:cNvPr id="34" name="Image 33"/>
          <p:cNvPicPr>
            <a:picLocks noChangeAspect="1"/>
          </p:cNvPicPr>
          <p:nvPr/>
        </p:nvPicPr>
        <p:blipFill>
          <a:blip r:embed="rId3"/>
          <a:stretch>
            <a:fillRect/>
          </a:stretch>
        </p:blipFill>
        <p:spPr>
          <a:xfrm>
            <a:off x="3603010" y="3861306"/>
            <a:ext cx="901425" cy="505561"/>
          </a:xfrm>
          <a:prstGeom prst="rect">
            <a:avLst/>
          </a:prstGeom>
        </p:spPr>
      </p:pic>
    </p:spTree>
    <p:extLst>
      <p:ext uri="{BB962C8B-B14F-4D97-AF65-F5344CB8AC3E}">
        <p14:creationId xmlns:p14="http://schemas.microsoft.com/office/powerpoint/2010/main" val="265548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9987" y="73117"/>
                <a:ext cx="11952855" cy="9641165"/>
              </a:xfrm>
              <a:prstGeom prst="rect">
                <a:avLst/>
              </a:prstGeom>
            </p:spPr>
            <p:txBody>
              <a:bodyPr wrap="square">
                <a:spAutoFit/>
              </a:bodyPr>
              <a:lstStyle/>
              <a:p>
                <a:pPr marL="285750" indent="-285750">
                  <a:buFont typeface="Wingdings" panose="05000000000000000000" pitchFamily="2" charset="2"/>
                  <a:buChar char="Ø"/>
                </a:pPr>
                <a:r>
                  <a:rPr lang="en-GB" b="1" i="1" dirty="0" smtClean="0">
                    <a:solidFill>
                      <a:srgbClr val="FFFF00"/>
                    </a:solidFill>
                    <a:latin typeface="Times New Roman" panose="02020603050405020304" pitchFamily="18" charset="0"/>
                    <a:cs typeface="Times New Roman" panose="02020603050405020304" pitchFamily="18" charset="0"/>
                  </a:rPr>
                  <a:t>Multiplication de </a:t>
                </a:r>
                <a:r>
                  <a:rPr lang="en-GB" b="1" i="1" dirty="0" err="1" smtClean="0">
                    <a:solidFill>
                      <a:srgbClr val="FFFF00"/>
                    </a:solidFill>
                    <a:latin typeface="Times New Roman" panose="02020603050405020304" pitchFamily="18" charset="0"/>
                    <a:cs typeface="Times New Roman" panose="02020603050405020304" pitchFamily="18" charset="0"/>
                  </a:rPr>
                  <a:t>deux</a:t>
                </a:r>
                <a:r>
                  <a:rPr lang="en-GB" b="1" i="1" dirty="0" smtClean="0">
                    <a:solidFill>
                      <a:srgbClr val="FFFF00"/>
                    </a:solidFill>
                    <a:latin typeface="Times New Roman" panose="02020603050405020304" pitchFamily="18" charset="0"/>
                    <a:cs typeface="Times New Roman" panose="02020603050405020304" pitchFamily="18" charset="0"/>
                  </a:rPr>
                  <a:t> matrices</a:t>
                </a:r>
              </a:p>
              <a:p>
                <a:r>
                  <a:rPr lang="fr-FR" dirty="0">
                    <a:latin typeface="Times New Roman" panose="02020603050405020304" pitchFamily="18" charset="0"/>
                    <a:cs typeface="Times New Roman" panose="02020603050405020304" pitchFamily="18" charset="0"/>
                  </a:rPr>
                  <a:t>Il existe quatre règles simples qui nous aideront à multiplier des matrices, </a:t>
                </a:r>
                <a:r>
                  <a:rPr lang="fr-FR" dirty="0" smtClean="0">
                    <a:latin typeface="Times New Roman" panose="02020603050405020304" pitchFamily="18" charset="0"/>
                    <a:cs typeface="Times New Roman" panose="02020603050405020304" pitchFamily="18" charset="0"/>
                  </a:rPr>
                  <a:t>á savoir:</a:t>
                </a:r>
              </a:p>
              <a:p>
                <a:pPr marL="1200150" lvl="2" indent="-285750">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 </a:t>
                </a:r>
                <a:r>
                  <a:rPr lang="fr-FR" b="1" i="1" u="sng" dirty="0">
                    <a:solidFill>
                      <a:srgbClr val="FF0000"/>
                    </a:solidFill>
                    <a:latin typeface="Times New Roman" panose="02020603050405020304" pitchFamily="18" charset="0"/>
                    <a:cs typeface="Times New Roman" panose="02020603050405020304" pitchFamily="18" charset="0"/>
                  </a:rPr>
                  <a:t>Premièrement</a:t>
                </a:r>
                <a:r>
                  <a:rPr lang="fr-FR" i="1" dirty="0">
                    <a:latin typeface="Times New Roman" panose="02020603050405020304" pitchFamily="18" charset="0"/>
                    <a:cs typeface="Times New Roman" panose="02020603050405020304" pitchFamily="18" charset="0"/>
                  </a:rPr>
                  <a:t>, on ne peut multiplier deux matrices que lorsque le nombre de colonnes de la matrice </a:t>
                </a:r>
                <a:r>
                  <a:rPr lang="fr-FR" b="1" i="1" dirty="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est égal au nombre de lignes de la matrice </a:t>
                </a:r>
                <a:r>
                  <a:rPr lang="fr-FR" b="1" i="1" dirty="0">
                    <a:solidFill>
                      <a:srgbClr val="FFFF00"/>
                    </a:solidFill>
                    <a:latin typeface="Times New Roman" panose="02020603050405020304" pitchFamily="18" charset="0"/>
                    <a:cs typeface="Times New Roman" panose="02020603050405020304" pitchFamily="18" charset="0"/>
                  </a:rPr>
                  <a:t>B</a:t>
                </a:r>
                <a:r>
                  <a:rPr lang="fr-FR" i="1" dirty="0">
                    <a:latin typeface="Times New Roman" panose="02020603050405020304" pitchFamily="18" charset="0"/>
                    <a:cs typeface="Times New Roman" panose="02020603050405020304" pitchFamily="18" charset="0"/>
                  </a:rPr>
                  <a:t>. </a:t>
                </a:r>
                <a:endParaRPr lang="fr-FR" i="1"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ü"/>
                </a:pPr>
                <a:r>
                  <a:rPr lang="fr-FR" b="1" i="1" u="sng" dirty="0" smtClean="0">
                    <a:solidFill>
                      <a:srgbClr val="FF0000"/>
                    </a:solidFill>
                    <a:latin typeface="Times New Roman" panose="02020603050405020304" pitchFamily="18" charset="0"/>
                    <a:cs typeface="Times New Roman" panose="02020603050405020304" pitchFamily="18" charset="0"/>
                  </a:rPr>
                  <a:t>Deuxièmement</a:t>
                </a:r>
                <a:r>
                  <a:rPr lang="fr-FR" b="1" i="1" u="sng" dirty="0">
                    <a:solidFill>
                      <a:srgbClr val="FF0000"/>
                    </a:solidFill>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la première ligne de la matrice </a:t>
                </a:r>
                <a:r>
                  <a:rPr lang="fr-FR" b="1" i="1" dirty="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multipliée par la première colonne de la matrice </a:t>
                </a:r>
                <a:r>
                  <a:rPr lang="fr-FR" i="1" dirty="0">
                    <a:solidFill>
                      <a:srgbClr val="FFFF00"/>
                    </a:solidFill>
                    <a:latin typeface="Times New Roman" panose="02020603050405020304" pitchFamily="18" charset="0"/>
                    <a:cs typeface="Times New Roman" panose="02020603050405020304" pitchFamily="18" charset="0"/>
                  </a:rPr>
                  <a:t>B</a:t>
                </a:r>
                <a:r>
                  <a:rPr lang="fr-FR" i="1" dirty="0">
                    <a:latin typeface="Times New Roman" panose="02020603050405020304" pitchFamily="18" charset="0"/>
                    <a:cs typeface="Times New Roman" panose="02020603050405020304" pitchFamily="18" charset="0"/>
                  </a:rPr>
                  <a:t> nous donne le premier élément de la matrice </a:t>
                </a:r>
                <a:r>
                  <a:rPr lang="fr-FR" b="1" i="1" dirty="0">
                    <a:solidFill>
                      <a:srgbClr val="FFFF00"/>
                    </a:solidFill>
                    <a:latin typeface="Times New Roman" panose="02020603050405020304" pitchFamily="18" charset="0"/>
                    <a:cs typeface="Times New Roman" panose="02020603050405020304" pitchFamily="18" charset="0"/>
                  </a:rPr>
                  <a:t>AB</a:t>
                </a:r>
                <a:r>
                  <a:rPr lang="fr-FR" i="1" dirty="0">
                    <a:latin typeface="Times New Roman" panose="02020603050405020304" pitchFamily="18" charset="0"/>
                    <a:cs typeface="Times New Roman" panose="02020603050405020304" pitchFamily="18" charset="0"/>
                  </a:rPr>
                  <a:t>, et ainsi de suite</a:t>
                </a:r>
                <a:r>
                  <a:rPr lang="fr-FR" i="1" dirty="0" smtClean="0">
                    <a:latin typeface="Times New Roman" panose="02020603050405020304" pitchFamily="18" charset="0"/>
                    <a:cs typeface="Times New Roman" panose="02020603050405020304" pitchFamily="18" charset="0"/>
                  </a:rPr>
                  <a:t>.</a:t>
                </a:r>
              </a:p>
              <a:p>
                <a:pPr marL="1200150" lvl="2" indent="-285750">
                  <a:buFont typeface="Wingdings" panose="05000000000000000000" pitchFamily="2" charset="2"/>
                  <a:buChar char="ü"/>
                </a:pPr>
                <a:r>
                  <a:rPr lang="fr-FR" b="1" i="1" dirty="0">
                    <a:solidFill>
                      <a:srgbClr val="FF0000"/>
                    </a:solidFill>
                    <a:latin typeface="Times New Roman" panose="02020603050405020304" pitchFamily="18" charset="0"/>
                    <a:cs typeface="Times New Roman" panose="02020603050405020304" pitchFamily="18" charset="0"/>
                  </a:rPr>
                  <a:t>Troisièmement</a:t>
                </a:r>
                <a:r>
                  <a:rPr lang="fr-FR" i="1" dirty="0">
                    <a:latin typeface="Times New Roman" panose="02020603050405020304" pitchFamily="18" charset="0"/>
                    <a:cs typeface="Times New Roman" panose="02020603050405020304" pitchFamily="18" charset="0"/>
                  </a:rPr>
                  <a:t>, lors de la multiplication, l'ordre </a:t>
                </a:r>
                <a:r>
                  <a:rPr lang="fr-FR" i="1" dirty="0" smtClean="0">
                    <a:latin typeface="Times New Roman" panose="02020603050405020304" pitchFamily="18" charset="0"/>
                    <a:cs typeface="Times New Roman" panose="02020603050405020304" pitchFamily="18" charset="0"/>
                  </a:rPr>
                  <a:t>compte</a:t>
                </a:r>
                <a:r>
                  <a:rPr lang="fr-FR" i="1" dirty="0">
                    <a:latin typeface="Times New Roman" panose="02020603050405020304" pitchFamily="18" charset="0"/>
                    <a:cs typeface="Times New Roman" panose="02020603050405020304" pitchFamily="18" charset="0"/>
                  </a:rPr>
                  <a:t> </a:t>
                </a:r>
                <a:r>
                  <a:rPr lang="fr-FR" i="1" dirty="0" smtClean="0">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𝑨𝑩</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𝑩𝑨</m:t>
                    </m:r>
                  </m:oMath>
                </a14:m>
                <a:r>
                  <a:rPr lang="fr-FR" i="1" dirty="0" smtClean="0">
                    <a:latin typeface="Times New Roman" panose="02020603050405020304" pitchFamily="18" charset="0"/>
                    <a:cs typeface="Times New Roman" panose="02020603050405020304" pitchFamily="18" charset="0"/>
                  </a:rPr>
                  <a:t>).</a:t>
                </a:r>
              </a:p>
              <a:p>
                <a:pPr marL="1200150" lvl="2" indent="-285750" algn="just">
                  <a:buFont typeface="Wingdings" panose="05000000000000000000" pitchFamily="2" charset="2"/>
                  <a:buChar char="ü"/>
                </a:pPr>
                <a:r>
                  <a:rPr lang="fr-FR" b="1" i="1" dirty="0">
                    <a:solidFill>
                      <a:srgbClr val="FF0000"/>
                    </a:solidFill>
                    <a:latin typeface="Times New Roman" panose="02020603050405020304" pitchFamily="18" charset="0"/>
                    <a:cs typeface="Times New Roman" panose="02020603050405020304" pitchFamily="18" charset="0"/>
                  </a:rPr>
                  <a:t>Enfin</a:t>
                </a:r>
                <a:r>
                  <a:rPr lang="fr-FR" dirty="0">
                    <a:solidFill>
                      <a:srgbClr val="FF0000"/>
                    </a:solidFill>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l'élément de la ligne i, colonne j est le produit </a:t>
                </a:r>
                <a:r>
                  <a:rPr lang="fr-FR" i="1" dirty="0" smtClean="0">
                    <a:latin typeface="Times New Roman" panose="02020603050405020304" pitchFamily="18" charset="0"/>
                    <a:cs typeface="Times New Roman" panose="02020603050405020304" pitchFamily="18" charset="0"/>
                  </a:rPr>
                  <a:t>du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𝑖</m:t>
                        </m:r>
                      </m:e>
                      <m:sup>
                        <m:r>
                          <a:rPr lang="en-GB" b="0" i="1" smtClean="0">
                            <a:latin typeface="Cambria Math" panose="02040503050406030204" pitchFamily="18" charset="0"/>
                            <a:cs typeface="Times New Roman" panose="02020603050405020304" pitchFamily="18" charset="0"/>
                          </a:rPr>
                          <m:t>𝑒𝑚𝑒</m:t>
                        </m:r>
                      </m:sup>
                    </m:sSup>
                  </m:oMath>
                </a14:m>
                <a:r>
                  <a:rPr lang="fr-FR" i="1" dirty="0" smtClean="0">
                    <a:latin typeface="Times New Roman" panose="02020603050405020304" pitchFamily="18" charset="0"/>
                    <a:cs typeface="Times New Roman" panose="02020603050405020304" pitchFamily="18" charset="0"/>
                  </a:rPr>
                  <a:t> ligne </a:t>
                </a:r>
                <a:r>
                  <a:rPr lang="fr-FR" i="1" dirty="0">
                    <a:latin typeface="Times New Roman" panose="02020603050405020304" pitchFamily="18" charset="0"/>
                    <a:cs typeface="Times New Roman" panose="02020603050405020304" pitchFamily="18" charset="0"/>
                  </a:rPr>
                  <a:t>de la matrice </a:t>
                </a:r>
                <a:r>
                  <a:rPr lang="fr-FR" b="1" i="1" dirty="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et la </a:t>
                </a:r>
                <a:r>
                  <a:rPr lang="fr-FR" i="1"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𝑗</m:t>
                        </m:r>
                      </m:e>
                      <m:sup>
                        <m:r>
                          <a:rPr lang="en-GB" b="0" i="1" smtClean="0">
                            <a:latin typeface="Cambria Math" panose="02040503050406030204" pitchFamily="18" charset="0"/>
                            <a:cs typeface="Times New Roman" panose="02020603050405020304" pitchFamily="18" charset="0"/>
                          </a:rPr>
                          <m:t>𝑒𝑚𝑒</m:t>
                        </m:r>
                      </m:sup>
                    </m:sSup>
                  </m:oMath>
                </a14:m>
                <a:r>
                  <a:rPr lang="fr-FR" i="1" dirty="0" smtClean="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colonne de la matrice </a:t>
                </a:r>
                <a:r>
                  <a:rPr lang="fr-FR" b="1" i="1" dirty="0" smtClean="0">
                    <a:solidFill>
                      <a:srgbClr val="FFFF00"/>
                    </a:solidFill>
                    <a:latin typeface="Times New Roman" panose="02020603050405020304" pitchFamily="18" charset="0"/>
                    <a:cs typeface="Times New Roman" panose="02020603050405020304" pitchFamily="18" charset="0"/>
                  </a:rPr>
                  <a:t>B</a:t>
                </a:r>
                <a:r>
                  <a:rPr lang="fr-FR" i="1" dirty="0" smtClean="0">
                    <a:latin typeface="Times New Roman" panose="02020603050405020304" pitchFamily="18" charset="0"/>
                    <a:cs typeface="Times New Roman" panose="02020603050405020304" pitchFamily="18" charset="0"/>
                  </a:rPr>
                  <a:t>.</a:t>
                </a:r>
                <a:endParaRPr lang="fr-FR" i="1" dirty="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La multiplication d’une </a:t>
                </a:r>
                <a:r>
                  <a:rPr lang="fr-FR" dirty="0">
                    <a:latin typeface="Times New Roman" panose="02020603050405020304" pitchFamily="18" charset="0"/>
                    <a:cs typeface="Times New Roman" panose="02020603050405020304" pitchFamily="18" charset="0"/>
                  </a:rPr>
                  <a:t>matrice arbitraire 4x5 par une matrice arbitraire 5x6, </a:t>
                </a:r>
                <a:r>
                  <a:rPr lang="fr-FR" dirty="0" smtClean="0">
                    <a:latin typeface="Times New Roman" panose="02020603050405020304" pitchFamily="18" charset="0"/>
                    <a:cs typeface="Times New Roman" panose="02020603050405020304" pitchFamily="18" charset="0"/>
                  </a:rPr>
                  <a:t>peut donner comme </a:t>
                </a:r>
                <a:r>
                  <a:rPr lang="fr-FR" dirty="0">
                    <a:latin typeface="Times New Roman" panose="02020603050405020304" pitchFamily="18" charset="0"/>
                    <a:cs typeface="Times New Roman" panose="02020603050405020304" pitchFamily="18" charset="0"/>
                  </a:rPr>
                  <a:t>suit </a:t>
                </a:r>
                <a:r>
                  <a:rPr lang="fr-FR" dirty="0" smtClean="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11</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12</m:t>
                                          </m:r>
                                        </m:sub>
                                      </m:sSub>
                                    </m:e>
                                  </m:m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21</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22</m:t>
                                          </m:r>
                                        </m:sub>
                                      </m:sSub>
                                    </m:e>
                                  </m:mr>
                                </m:m>
                              </m:e>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13</m:t>
                                          </m:r>
                                        </m:sub>
                                      </m:sSub>
                                    </m:e>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14</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15</m:t>
                                                </m:r>
                                              </m:sub>
                                            </m:sSub>
                                          </m:e>
                                        </m:mr>
                                      </m:m>
                                    </m:e>
                                  </m:m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23</m:t>
                                          </m:r>
                                        </m:sub>
                                      </m:sSub>
                                    </m:e>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24</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25</m:t>
                                                </m:r>
                                              </m:sub>
                                            </m:sSub>
                                          </m:e>
                                        </m:mr>
                                      </m:m>
                                    </m:e>
                                  </m:mr>
                                </m:m>
                              </m:e>
                            </m:mr>
                            <m:mr>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31</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32</m:t>
                                          </m:r>
                                        </m:sub>
                                      </m:sSub>
                                    </m:e>
                                  </m:m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41</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42</m:t>
                                          </m:r>
                                        </m:sub>
                                      </m:sSub>
                                    </m:e>
                                  </m:mr>
                                </m:m>
                              </m:e>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33</m:t>
                                          </m:r>
                                        </m:sub>
                                      </m:sSub>
                                    </m:e>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34</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34</m:t>
                                                </m:r>
                                              </m:sub>
                                            </m:sSub>
                                          </m:e>
                                        </m:mr>
                                      </m:m>
                                    </m:e>
                                  </m:m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43</m:t>
                                          </m:r>
                                        </m:sub>
                                      </m:sSub>
                                    </m:e>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44</m:t>
                                                </m:r>
                                              </m:sub>
                                            </m:sSub>
                                          </m:e>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45</m:t>
                                                </m:r>
                                              </m:sub>
                                            </m:sSub>
                                          </m:e>
                                        </m:mr>
                                      </m:m>
                                    </m:e>
                                  </m:mr>
                                </m:m>
                              </m:e>
                            </m:mr>
                          </m:m>
                        </m:e>
                      </m:d>
                      <m:r>
                        <a:rPr lang="fr-FR"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11</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12</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13</m:t>
                                          </m:r>
                                        </m:sub>
                                      </m:sSub>
                                    </m:e>
                                  </m:mr>
                                </m:m>
                              </m:e>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14</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15</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16</m:t>
                                          </m:r>
                                        </m:sub>
                                      </m:sSub>
                                    </m:e>
                                  </m:mr>
                                </m:m>
                              </m:e>
                            </m:mr>
                            <m:mr>
                              <m:e>
                                <m:m>
                                  <m:mPr>
                                    <m:mcs>
                                      <m:mc>
                                        <m:mcPr>
                                          <m:count m:val="1"/>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21</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22</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23</m:t>
                                                </m:r>
                                              </m:sub>
                                            </m:sSub>
                                          </m:e>
                                        </m:mr>
                                      </m:m>
                                    </m:e>
                                  </m:mr>
                                  <m:mr>
                                    <m:e>
                                      <m:m>
                                        <m:mPr>
                                          <m:mcs>
                                            <m:mc>
                                              <m:mcPr>
                                                <m:count m:val="1"/>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31</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32</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33</m:t>
                                                      </m:r>
                                                    </m:sub>
                                                  </m:sSub>
                                                </m:e>
                                              </m:mr>
                                            </m:m>
                                          </m:e>
                                        </m:m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41</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42</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43</m:t>
                                                      </m:r>
                                                    </m:sub>
                                                  </m:sSub>
                                                </m:e>
                                              </m:mr>
                                            </m:m>
                                          </m:e>
                                        </m:m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51</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52</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53</m:t>
                                                      </m:r>
                                                    </m:sub>
                                                  </m:sSub>
                                                </m:e>
                                              </m:mr>
                                            </m:m>
                                          </m:e>
                                        </m:mr>
                                      </m:m>
                                    </m:e>
                                  </m:mr>
                                </m:m>
                              </m:e>
                              <m:e>
                                <m:m>
                                  <m:mPr>
                                    <m:mcs>
                                      <m:mc>
                                        <m:mcPr>
                                          <m:count m:val="1"/>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24</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25</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26</m:t>
                                                </m:r>
                                              </m:sub>
                                            </m:sSub>
                                          </m:e>
                                        </m:mr>
                                      </m:m>
                                    </m:e>
                                  </m:mr>
                                  <m:mr>
                                    <m:e>
                                      <m:m>
                                        <m:mPr>
                                          <m:mcs>
                                            <m:mc>
                                              <m:mcPr>
                                                <m:count m:val="1"/>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34</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35</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36</m:t>
                                                      </m:r>
                                                    </m:sub>
                                                  </m:sSub>
                                                </m:e>
                                              </m:mr>
                                            </m:m>
                                          </m:e>
                                        </m:m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44</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45</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46</m:t>
                                                      </m:r>
                                                    </m:sub>
                                                  </m:sSub>
                                                </m:e>
                                              </m:mr>
                                            </m:m>
                                          </m:e>
                                        </m:mr>
                                        <m:mr>
                                          <m:e>
                                            <m:m>
                                              <m:mPr>
                                                <m:mcs>
                                                  <m:mc>
                                                    <m:mcPr>
                                                      <m:count m:val="3"/>
                                                      <m:mcJc m:val="center"/>
                                                    </m:mcPr>
                                                  </m:mc>
                                                </m:mcs>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54</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55</m:t>
                                                      </m:r>
                                                    </m:sub>
                                                  </m:sSub>
                                                </m:e>
                                                <m:e>
                                                  <m:sSub>
                                                    <m:sSub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56</m:t>
                                                      </m:r>
                                                    </m:sub>
                                                  </m:sSub>
                                                </m:e>
                                              </m:mr>
                                            </m:m>
                                          </m:e>
                                        </m:mr>
                                      </m:m>
                                    </m:e>
                                  </m:mr>
                                </m:m>
                              </m:e>
                            </m:mr>
                          </m:m>
                        </m:e>
                      </m:d>
                    </m:oMath>
                  </m:oMathPara>
                </a14:m>
                <a:endParaRPr lang="fr-FR" dirty="0" smtClean="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Cela donne une matrice 4x6, comme ceci </a:t>
                </a:r>
                <a:r>
                  <a:rPr lang="fr-FR" dirty="0" smtClean="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mcs>
                                <m:mc>
                                  <m:mcPr>
                                    <m:count m:val="2"/>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𝐴𝐵</m:t>
                                    </m:r>
                                    <m:r>
                                      <a:rPr lang="en-GB" i="1">
                                        <a:latin typeface="Cambria Math" panose="02040503050406030204" pitchFamily="18" charset="0"/>
                                      </a:rPr>
                                      <m:t>)</m:t>
                                    </m:r>
                                  </m:e>
                                  <m:sub>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1</m:t>
                                    </m:r>
                                  </m:sub>
                                </m:sSub>
                              </m:e>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𝐴𝐵</m:t>
                                          </m:r>
                                          <m:r>
                                            <a:rPr lang="en-GB" i="1">
                                              <a:latin typeface="Cambria Math" panose="02040503050406030204" pitchFamily="18" charset="0"/>
                                            </a:rPr>
                                            <m:t>)</m:t>
                                          </m:r>
                                        </m:e>
                                        <m:sub>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2</m:t>
                                          </m:r>
                                        </m:sub>
                                      </m:sSub>
                                    </m:e>
                                    <m:e>
                                      <m:sSub>
                                        <m:sSubPr>
                                          <m:ctrlPr>
                                            <a:rPr lang="fr-FR"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𝐴𝐵</m:t>
                                          </m:r>
                                          <m:r>
                                            <a:rPr lang="en-GB" i="1">
                                              <a:latin typeface="Cambria Math" panose="02040503050406030204" pitchFamily="18" charset="0"/>
                                            </a:rPr>
                                            <m:t>)</m:t>
                                          </m:r>
                                        </m:e>
                                        <m:sub>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3</m:t>
                                          </m:r>
                                        </m:sub>
                                      </m:sSub>
                                    </m:e>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𝐴𝐵</m:t>
                                                </m:r>
                                                <m:r>
                                                  <a:rPr lang="en-GB" i="1">
                                                    <a:latin typeface="Cambria Math" panose="02040503050406030204" pitchFamily="18" charset="0"/>
                                                  </a:rPr>
                                                  <m:t>)</m:t>
                                                </m:r>
                                              </m:e>
                                              <m:sub>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4</m:t>
                                                </m:r>
                                              </m:sub>
                                            </m:sSub>
                                          </m:e>
                                          <m:e>
                                            <m:sSub>
                                              <m:sSubPr>
                                                <m:ctrlPr>
                                                  <a:rPr lang="fr-FR"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𝐴𝐵</m:t>
                                                </m:r>
                                                <m:r>
                                                  <a:rPr lang="en-GB" i="1">
                                                    <a:latin typeface="Cambria Math" panose="02040503050406030204" pitchFamily="18" charset="0"/>
                                                  </a:rPr>
                                                  <m:t>)</m:t>
                                                </m:r>
                                              </m:e>
                                              <m:sub>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5</m:t>
                                                </m:r>
                                              </m:sub>
                                            </m:sSub>
                                          </m:e>
                                          <m:e>
                                            <m:sSub>
                                              <m:sSubPr>
                                                <m:ctrlPr>
                                                  <a:rPr lang="fr-FR"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𝐴𝐵</m:t>
                                                </m:r>
                                                <m:r>
                                                  <a:rPr lang="en-GB" i="1">
                                                    <a:latin typeface="Cambria Math" panose="02040503050406030204" pitchFamily="18" charset="0"/>
                                                  </a:rPr>
                                                  <m:t>)</m:t>
                                                </m:r>
                                              </m:e>
                                              <m:sub>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6</m:t>
                                                </m:r>
                                              </m:sub>
                                            </m:sSub>
                                          </m:e>
                                        </m:mr>
                                      </m:m>
                                    </m:e>
                                  </m:mr>
                                </m:m>
                              </m:e>
                            </m:mr>
                            <m:m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2</m:t>
                                          </m:r>
                                          <m:r>
                                            <a:rPr lang="fr-FR" i="1">
                                              <a:latin typeface="Cambria Math" panose="02040503050406030204" pitchFamily="18" charset="0"/>
                                            </a:rPr>
                                            <m:t>,</m:t>
                                          </m:r>
                                          <m:r>
                                            <a:rPr lang="fr-FR" i="1">
                                              <a:latin typeface="Cambria Math" panose="02040503050406030204" pitchFamily="18" charset="0"/>
                                            </a:rPr>
                                            <m:t>1</m:t>
                                          </m:r>
                                        </m:sub>
                                      </m:sSub>
                                    </m:e>
                                  </m:mr>
                                  <m:m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3</m:t>
                                                </m:r>
                                                <m:r>
                                                  <a:rPr lang="fr-FR" i="1">
                                                    <a:latin typeface="Cambria Math" panose="02040503050406030204" pitchFamily="18" charset="0"/>
                                                  </a:rPr>
                                                  <m:t>,</m:t>
                                                </m:r>
                                                <m:r>
                                                  <a:rPr lang="fr-FR" i="1">
                                                    <a:latin typeface="Cambria Math" panose="02040503050406030204" pitchFamily="18" charset="0"/>
                                                  </a:rPr>
                                                  <m:t>1</m:t>
                                                </m:r>
                                              </m:sub>
                                            </m:sSub>
                                          </m:e>
                                        </m:m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4</m:t>
                                                </m:r>
                                                <m:r>
                                                  <a:rPr lang="fr-FR" i="1">
                                                    <a:latin typeface="Cambria Math" panose="02040503050406030204" pitchFamily="18" charset="0"/>
                                                  </a:rPr>
                                                  <m:t>,</m:t>
                                                </m:r>
                                                <m:r>
                                                  <a:rPr lang="fr-FR" i="1">
                                                    <a:latin typeface="Cambria Math" panose="02040503050406030204" pitchFamily="18" charset="0"/>
                                                  </a:rPr>
                                                  <m:t>1</m:t>
                                                </m:r>
                                              </m:sub>
                                            </m:sSub>
                                          </m:e>
                                        </m:mr>
                                      </m:m>
                                    </m:e>
                                  </m:mr>
                                </m:m>
                              </m:e>
                              <m:e>
                                <m:m>
                                  <m:mPr>
                                    <m:mcs>
                                      <m:mc>
                                        <m:mcPr>
                                          <m:count m:val="1"/>
                                          <m:mcJc m:val="center"/>
                                        </m:mcPr>
                                      </m:mc>
                                    </m:mcs>
                                    <m:ctrlPr>
                                      <a:rPr lang="fr-FR" i="1">
                                        <a:latin typeface="Cambria Math" panose="02040503050406030204" pitchFamily="18" charset="0"/>
                                      </a:rPr>
                                    </m:ctrlPr>
                                  </m:mPr>
                                  <m:mr>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2</m:t>
                                                </m:r>
                                                <m:r>
                                                  <a:rPr lang="fr-FR" i="1">
                                                    <a:latin typeface="Cambria Math" panose="02040503050406030204" pitchFamily="18" charset="0"/>
                                                  </a:rPr>
                                                  <m:t>,</m:t>
                                                </m:r>
                                                <m:r>
                                                  <a:rPr lang="fr-FR" i="1">
                                                    <a:latin typeface="Cambria Math" panose="02040503050406030204" pitchFamily="18" charset="0"/>
                                                  </a:rPr>
                                                  <m:t>2</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2</m:t>
                                                </m:r>
                                                <m:r>
                                                  <a:rPr lang="fr-FR" i="1">
                                                    <a:latin typeface="Cambria Math" panose="02040503050406030204" pitchFamily="18" charset="0"/>
                                                  </a:rPr>
                                                  <m:t>,</m:t>
                                                </m:r>
                                                <m:r>
                                                  <a:rPr lang="fr-FR" i="1">
                                                    <a:latin typeface="Cambria Math" panose="02040503050406030204" pitchFamily="18" charset="0"/>
                                                  </a:rPr>
                                                  <m:t>3</m:t>
                                                </m:r>
                                              </m:sub>
                                            </m:sSub>
                                          </m:e>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2</m:t>
                                                      </m:r>
                                                      <m:r>
                                                        <a:rPr lang="fr-FR" i="1">
                                                          <a:latin typeface="Cambria Math" panose="02040503050406030204" pitchFamily="18" charset="0"/>
                                                        </a:rPr>
                                                        <m:t>,</m:t>
                                                      </m:r>
                                                      <m:r>
                                                        <a:rPr lang="fr-FR" i="1">
                                                          <a:latin typeface="Cambria Math" panose="02040503050406030204" pitchFamily="18" charset="0"/>
                                                        </a:rPr>
                                                        <m:t>4</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2</m:t>
                                                      </m:r>
                                                      <m:r>
                                                        <a:rPr lang="fr-FR" i="1">
                                                          <a:latin typeface="Cambria Math" panose="02040503050406030204" pitchFamily="18" charset="0"/>
                                                        </a:rPr>
                                                        <m:t>,</m:t>
                                                      </m:r>
                                                      <m:r>
                                                        <a:rPr lang="fr-FR" i="1">
                                                          <a:latin typeface="Cambria Math" panose="02040503050406030204" pitchFamily="18" charset="0"/>
                                                        </a:rPr>
                                                        <m:t>5</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2</m:t>
                                                      </m:r>
                                                      <m:r>
                                                        <a:rPr lang="fr-FR" i="1">
                                                          <a:latin typeface="Cambria Math" panose="02040503050406030204" pitchFamily="18" charset="0"/>
                                                        </a:rPr>
                                                        <m:t>,</m:t>
                                                      </m:r>
                                                      <m:r>
                                                        <a:rPr lang="fr-FR" i="1">
                                                          <a:latin typeface="Cambria Math" panose="02040503050406030204" pitchFamily="18" charset="0"/>
                                                        </a:rPr>
                                                        <m:t>6</m:t>
                                                      </m:r>
                                                    </m:sub>
                                                  </m:sSub>
                                                </m:e>
                                              </m:mr>
                                            </m:m>
                                          </m:e>
                                        </m:mr>
                                      </m:m>
                                    </m:e>
                                  </m:mr>
                                  <m:mr>
                                    <m:e>
                                      <m:m>
                                        <m:mPr>
                                          <m:mcs>
                                            <m:mc>
                                              <m:mcPr>
                                                <m:count m:val="1"/>
                                                <m:mcJc m:val="center"/>
                                              </m:mcPr>
                                            </m:mc>
                                          </m:mcs>
                                          <m:ctrlPr>
                                            <a:rPr lang="fr-FR" i="1">
                                              <a:latin typeface="Cambria Math" panose="02040503050406030204" pitchFamily="18" charset="0"/>
                                            </a:rPr>
                                          </m:ctrlPr>
                                        </m:mPr>
                                        <m:mr>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3</m:t>
                                                      </m:r>
                                                      <m:r>
                                                        <a:rPr lang="fr-FR" i="1">
                                                          <a:latin typeface="Cambria Math" panose="02040503050406030204" pitchFamily="18" charset="0"/>
                                                        </a:rPr>
                                                        <m:t>,</m:t>
                                                      </m:r>
                                                      <m:r>
                                                        <a:rPr lang="fr-FR" i="1">
                                                          <a:latin typeface="Cambria Math" panose="02040503050406030204" pitchFamily="18" charset="0"/>
                                                        </a:rPr>
                                                        <m:t>2</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3</m:t>
                                                      </m:r>
                                                      <m:r>
                                                        <a:rPr lang="fr-FR" i="1">
                                                          <a:latin typeface="Cambria Math" panose="02040503050406030204" pitchFamily="18" charset="0"/>
                                                        </a:rPr>
                                                        <m:t>,</m:t>
                                                      </m:r>
                                                      <m:r>
                                                        <a:rPr lang="fr-FR" i="1">
                                                          <a:latin typeface="Cambria Math" panose="02040503050406030204" pitchFamily="18" charset="0"/>
                                                        </a:rPr>
                                                        <m:t>3</m:t>
                                                      </m:r>
                                                    </m:sub>
                                                  </m:sSub>
                                                </m:e>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3</m:t>
                                                            </m:r>
                                                            <m:r>
                                                              <a:rPr lang="fr-FR" i="1">
                                                                <a:latin typeface="Cambria Math" panose="02040503050406030204" pitchFamily="18" charset="0"/>
                                                              </a:rPr>
                                                              <m:t>,</m:t>
                                                            </m:r>
                                                            <m:r>
                                                              <a:rPr lang="fr-FR" i="1">
                                                                <a:latin typeface="Cambria Math" panose="02040503050406030204" pitchFamily="18" charset="0"/>
                                                              </a:rPr>
                                                              <m:t>4</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3</m:t>
                                                            </m:r>
                                                            <m:r>
                                                              <a:rPr lang="fr-FR" i="1">
                                                                <a:latin typeface="Cambria Math" panose="02040503050406030204" pitchFamily="18" charset="0"/>
                                                              </a:rPr>
                                                              <m:t>,</m:t>
                                                            </m:r>
                                                            <m:r>
                                                              <a:rPr lang="fr-FR" i="1">
                                                                <a:latin typeface="Cambria Math" panose="02040503050406030204" pitchFamily="18" charset="0"/>
                                                              </a:rPr>
                                                              <m:t>5</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3</m:t>
                                                            </m:r>
                                                            <m:r>
                                                              <a:rPr lang="fr-FR" i="1">
                                                                <a:latin typeface="Cambria Math" panose="02040503050406030204" pitchFamily="18" charset="0"/>
                                                              </a:rPr>
                                                              <m:t>,</m:t>
                                                            </m:r>
                                                            <m:r>
                                                              <a:rPr lang="fr-FR" i="1">
                                                                <a:latin typeface="Cambria Math" panose="02040503050406030204" pitchFamily="18" charset="0"/>
                                                              </a:rPr>
                                                              <m:t>6</m:t>
                                                            </m:r>
                                                          </m:sub>
                                                        </m:sSub>
                                                      </m:e>
                                                    </m:mr>
                                                  </m:m>
                                                </m:e>
                                              </m:mr>
                                            </m:m>
                                          </m:e>
                                        </m:mr>
                                        <m:mr>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4</m:t>
                                                      </m:r>
                                                      <m:r>
                                                        <a:rPr lang="fr-FR" i="1">
                                                          <a:latin typeface="Cambria Math" panose="02040503050406030204" pitchFamily="18" charset="0"/>
                                                        </a:rPr>
                                                        <m:t>,</m:t>
                                                      </m:r>
                                                      <m:r>
                                                        <a:rPr lang="fr-FR" i="1">
                                                          <a:latin typeface="Cambria Math" panose="02040503050406030204" pitchFamily="18" charset="0"/>
                                                        </a:rPr>
                                                        <m:t>2</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4</m:t>
                                                      </m:r>
                                                      <m:r>
                                                        <a:rPr lang="fr-FR" i="1">
                                                          <a:latin typeface="Cambria Math" panose="02040503050406030204" pitchFamily="18" charset="0"/>
                                                        </a:rPr>
                                                        <m:t>,</m:t>
                                                      </m:r>
                                                      <m:r>
                                                        <a:rPr lang="fr-FR" i="1">
                                                          <a:latin typeface="Cambria Math" panose="02040503050406030204" pitchFamily="18" charset="0"/>
                                                        </a:rPr>
                                                        <m:t>3</m:t>
                                                      </m:r>
                                                    </m:sub>
                                                  </m:sSub>
                                                </m:e>
                                                <m:e>
                                                  <m:m>
                                                    <m:mPr>
                                                      <m:mcs>
                                                        <m:mc>
                                                          <m:mcPr>
                                                            <m:count m:val="3"/>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4</m:t>
                                                            </m:r>
                                                            <m:r>
                                                              <a:rPr lang="fr-FR" i="1">
                                                                <a:latin typeface="Cambria Math" panose="02040503050406030204" pitchFamily="18" charset="0"/>
                                                              </a:rPr>
                                                              <m:t>,</m:t>
                                                            </m:r>
                                                            <m:r>
                                                              <a:rPr lang="fr-FR" i="1">
                                                                <a:latin typeface="Cambria Math" panose="02040503050406030204" pitchFamily="18" charset="0"/>
                                                              </a:rPr>
                                                              <m:t>4</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4</m:t>
                                                            </m:r>
                                                            <m:r>
                                                              <a:rPr lang="fr-FR" i="1">
                                                                <a:latin typeface="Cambria Math" panose="02040503050406030204" pitchFamily="18" charset="0"/>
                                                              </a:rPr>
                                                              <m:t>,</m:t>
                                                            </m:r>
                                                            <m:r>
                                                              <a:rPr lang="fr-FR" i="1">
                                                                <a:latin typeface="Cambria Math" panose="02040503050406030204" pitchFamily="18" charset="0"/>
                                                              </a:rPr>
                                                              <m:t>5</m:t>
                                                            </m:r>
                                                          </m:sub>
                                                        </m:sSub>
                                                      </m:e>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4</m:t>
                                                            </m:r>
                                                            <m:r>
                                                              <a:rPr lang="fr-FR" i="1">
                                                                <a:latin typeface="Cambria Math" panose="02040503050406030204" pitchFamily="18" charset="0"/>
                                                              </a:rPr>
                                                              <m:t>,</m:t>
                                                            </m:r>
                                                            <m:r>
                                                              <a:rPr lang="fr-FR" i="1">
                                                                <a:latin typeface="Cambria Math" panose="02040503050406030204" pitchFamily="18" charset="0"/>
                                                              </a:rPr>
                                                              <m:t>6</m:t>
                                                            </m:r>
                                                          </m:sub>
                                                        </m:sSub>
                                                      </m:e>
                                                    </m:mr>
                                                  </m:m>
                                                </m:e>
                                              </m:mr>
                                            </m:m>
                                          </m:e>
                                        </m:mr>
                                      </m:m>
                                    </m:e>
                                  </m:mr>
                                </m:m>
                              </m:e>
                            </m:mr>
                          </m:m>
                        </m:e>
                      </m:d>
                    </m:oMath>
                  </m:oMathPara>
                </a14:m>
                <a:endParaRPr lang="fr-FR" dirty="0"/>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9987" y="73117"/>
                <a:ext cx="11952855" cy="9641165"/>
              </a:xfrm>
              <a:prstGeom prst="rect">
                <a:avLst/>
              </a:prstGeom>
              <a:blipFill rotWithShape="0">
                <a:blip r:embed="rId2"/>
                <a:stretch>
                  <a:fillRect l="-459" t="-379" r="-408"/>
                </a:stretch>
              </a:blipFill>
            </p:spPr>
            <p:txBody>
              <a:bodyPr/>
              <a:lstStyle/>
              <a:p>
                <a:r>
                  <a:rPr lang="fr-FR">
                    <a:noFill/>
                  </a:rPr>
                  <a:t> </a:t>
                </a:r>
              </a:p>
            </p:txBody>
          </p:sp>
        </mc:Fallback>
      </mc:AlternateContent>
    </p:spTree>
    <p:extLst>
      <p:ext uri="{BB962C8B-B14F-4D97-AF65-F5344CB8AC3E}">
        <p14:creationId xmlns:p14="http://schemas.microsoft.com/office/powerpoint/2010/main" val="1802567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 y="121755"/>
                <a:ext cx="12192000" cy="989502"/>
              </a:xfrm>
              <a:prstGeom prst="rect">
                <a:avLst/>
              </a:prstGeom>
            </p:spPr>
            <p:txBody>
              <a:bodyPr wrap="square">
                <a:spAutoFit/>
              </a:bodyPr>
              <a:lstStyle/>
              <a:p>
                <a:pPr algn="just"/>
                <a:r>
                  <a:rPr lang="fr-FR" dirty="0" smtClean="0">
                    <a:latin typeface="Times New Roman" panose="02020603050405020304" pitchFamily="18" charset="0"/>
                    <a:cs typeface="Times New Roman" panose="02020603050405020304" pitchFamily="18" charset="0"/>
                  </a:rPr>
                  <a:t>ou:</a:t>
                </a:r>
              </a:p>
              <a:p>
                <a:pPr algn="just"/>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𝐴𝐵</m:t>
                          </m:r>
                          <m:r>
                            <a:rPr lang="fr-FR" i="1">
                              <a:latin typeface="Cambria Math" panose="02040503050406030204" pitchFamily="18" charset="0"/>
                            </a:rPr>
                            <m:t>)</m:t>
                          </m:r>
                        </m:e>
                        <m:sub>
                          <m:r>
                            <a:rPr lang="fr-FR" i="1">
                              <a:latin typeface="Cambria Math" panose="02040503050406030204" pitchFamily="18" charset="0"/>
                            </a:rPr>
                            <m:t>𝑖𝑗</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𝑖</m:t>
                          </m:r>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𝑏</m:t>
                          </m:r>
                        </m:e>
                        <m:sub>
                          <m:r>
                            <a:rPr lang="fr-FR" i="1">
                              <a:latin typeface="Cambria Math" panose="02040503050406030204" pitchFamily="18" charset="0"/>
                            </a:rPr>
                            <m:t>1,</m:t>
                          </m:r>
                          <m:r>
                            <a:rPr lang="fr-FR" i="1">
                              <a:latin typeface="Cambria Math" panose="02040503050406030204" pitchFamily="18" charset="0"/>
                            </a:rPr>
                            <m:t>𝑗</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𝑖</m:t>
                          </m:r>
                          <m:r>
                            <a:rPr lang="fr-FR" i="1">
                              <a:latin typeface="Cambria Math" panose="02040503050406030204" pitchFamily="18" charset="0"/>
                            </a:rPr>
                            <m:t>,2</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𝑏</m:t>
                          </m:r>
                        </m:e>
                        <m:sub>
                          <m:r>
                            <a:rPr lang="fr-FR" i="1">
                              <a:latin typeface="Cambria Math" panose="02040503050406030204" pitchFamily="18" charset="0"/>
                            </a:rPr>
                            <m:t>2,</m:t>
                          </m:r>
                          <m:r>
                            <a:rPr lang="fr-FR" i="1">
                              <a:latin typeface="Cambria Math" panose="02040503050406030204" pitchFamily="18" charset="0"/>
                            </a:rPr>
                            <m:t>𝑗</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𝑖</m:t>
                          </m:r>
                          <m:r>
                            <a:rPr lang="fr-FR" i="1">
                              <a:latin typeface="Cambria Math" panose="02040503050406030204" pitchFamily="18" charset="0"/>
                            </a:rPr>
                            <m:t>,3</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𝑏</m:t>
                          </m:r>
                        </m:e>
                        <m:sub>
                          <m:r>
                            <a:rPr lang="fr-FR" i="1">
                              <a:latin typeface="Cambria Math" panose="02040503050406030204" pitchFamily="18" charset="0"/>
                            </a:rPr>
                            <m:t>3,</m:t>
                          </m:r>
                          <m:r>
                            <a:rPr lang="fr-FR" i="1">
                              <a:latin typeface="Cambria Math" panose="02040503050406030204" pitchFamily="18" charset="0"/>
                            </a:rPr>
                            <m:t>𝑗</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𝑖</m:t>
                          </m:r>
                          <m:r>
                            <a:rPr lang="fr-FR" i="1">
                              <a:latin typeface="Cambria Math" panose="02040503050406030204" pitchFamily="18" charset="0"/>
                            </a:rPr>
                            <m:t>,4</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𝑏</m:t>
                          </m:r>
                        </m:e>
                        <m:sub>
                          <m:r>
                            <a:rPr lang="fr-FR" i="1">
                              <a:latin typeface="Cambria Math" panose="02040503050406030204" pitchFamily="18" charset="0"/>
                            </a:rPr>
                            <m:t>4,</m:t>
                          </m:r>
                          <m:r>
                            <a:rPr lang="fr-FR" i="1">
                              <a:latin typeface="Cambria Math" panose="02040503050406030204" pitchFamily="18" charset="0"/>
                            </a:rPr>
                            <m:t>𝑗</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𝑖</m:t>
                          </m:r>
                          <m:r>
                            <a:rPr lang="fr-FR" i="1">
                              <a:latin typeface="Cambria Math" panose="02040503050406030204" pitchFamily="18" charset="0"/>
                            </a:rPr>
                            <m:t>,5</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𝑏</m:t>
                          </m:r>
                        </m:e>
                        <m:sub>
                          <m:r>
                            <a:rPr lang="fr-FR" i="1">
                              <a:latin typeface="Cambria Math" panose="02040503050406030204" pitchFamily="18" charset="0"/>
                            </a:rPr>
                            <m:t>5,</m:t>
                          </m:r>
                          <m:r>
                            <a:rPr lang="fr-FR" i="1">
                              <a:latin typeface="Cambria Math" panose="02040503050406030204" pitchFamily="18" charset="0"/>
                            </a:rPr>
                            <m:t>𝑗</m:t>
                          </m:r>
                        </m:sub>
                      </m:sSub>
                    </m:oMath>
                  </m:oMathPara>
                </a14:m>
                <a:endParaRPr lang="fr-FR" dirty="0"/>
              </a:p>
              <a:p>
                <a:pPr algn="just"/>
                <a:endParaRPr lang="fr-FR"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 y="121755"/>
                <a:ext cx="12192000" cy="989502"/>
              </a:xfrm>
              <a:prstGeom prst="rect">
                <a:avLst/>
              </a:prstGeom>
              <a:blipFill rotWithShape="0">
                <a:blip r:embed="rId2"/>
                <a:stretch>
                  <a:fillRect l="-400" t="-37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926591"/>
                <a:ext cx="11858017" cy="6038833"/>
              </a:xfrm>
              <a:prstGeom prst="rect">
                <a:avLst/>
              </a:prstGeom>
            </p:spPr>
            <p:txBody>
              <a:bodyPr wrap="square">
                <a:spAutoFit/>
              </a:bodyPr>
              <a:lstStyle/>
              <a:p>
                <a:pPr marL="285750" indent="-285750">
                  <a:buFont typeface="Wingdings" panose="05000000000000000000" pitchFamily="2" charset="2"/>
                  <a:buChar char="ü"/>
                </a:pPr>
                <a:r>
                  <a:rPr lang="en-GB" b="1" i="1" dirty="0" smtClean="0">
                    <a:solidFill>
                      <a:srgbClr val="FFFF00"/>
                    </a:solidFill>
                    <a:latin typeface="Times New Roman" panose="02020603050405020304" pitchFamily="18" charset="0"/>
                    <a:cs typeface="Times New Roman" panose="02020603050405020304" pitchFamily="18" charset="0"/>
                  </a:rPr>
                  <a:t>Example.1:  </a:t>
                </a:r>
                <a:r>
                  <a:rPr lang="en-GB" b="1" i="1" dirty="0" err="1" smtClean="0">
                    <a:latin typeface="Times New Roman" panose="02020603050405020304" pitchFamily="18" charset="0"/>
                    <a:cs typeface="Times New Roman" panose="02020603050405020304" pitchFamily="18" charset="0"/>
                  </a:rPr>
                  <a:t>soit</a:t>
                </a:r>
                <a:r>
                  <a:rPr lang="en-GB" b="1" i="1" dirty="0" smtClean="0">
                    <a:latin typeface="Times New Roman" panose="02020603050405020304" pitchFamily="18" charset="0"/>
                    <a:cs typeface="Times New Roman" panose="02020603050405020304" pitchFamily="18" charset="0"/>
                  </a:rPr>
                  <a:t> les </a:t>
                </a:r>
                <a:r>
                  <a:rPr lang="en-GB" b="1" i="1" dirty="0" err="1" smtClean="0">
                    <a:latin typeface="Times New Roman" panose="02020603050405020304" pitchFamily="18" charset="0"/>
                    <a:cs typeface="Times New Roman" panose="02020603050405020304" pitchFamily="18" charset="0"/>
                  </a:rPr>
                  <a:t>deux</a:t>
                </a:r>
                <a:r>
                  <a:rPr lang="en-GB" b="1" i="1" dirty="0" smtClean="0">
                    <a:latin typeface="Times New Roman" panose="02020603050405020304" pitchFamily="18" charset="0"/>
                    <a:cs typeface="Times New Roman" panose="02020603050405020304" pitchFamily="18" charset="0"/>
                  </a:rPr>
                  <a:t> matrices A et B:</a:t>
                </a:r>
              </a:p>
              <a:p>
                <a:pPr marL="285750" indent="-285750">
                  <a:buFont typeface="Wingdings" panose="05000000000000000000" pitchFamily="2" charset="2"/>
                  <a:buChar char="ü"/>
                </a:pPr>
                <a:endParaRPr lang="en-GB" b="1" i="1" dirty="0">
                  <a:latin typeface="Times New Roman" panose="02020603050405020304" pitchFamily="18" charset="0"/>
                  <a:cs typeface="Times New Roman" panose="02020603050405020304" pitchFamily="18" charset="0"/>
                </a:endParaRPr>
              </a:p>
              <a:p>
                <a14:m>
                  <m:oMath xmlns:m="http://schemas.openxmlformats.org/officeDocument/2006/math">
                    <m:r>
                      <a:rPr lang="en-GB" b="1" i="1" smtClean="0">
                        <a:latin typeface="Cambria Math" panose="02040503050406030204" pitchFamily="18" charset="0"/>
                        <a:cs typeface="Times New Roman" panose="02020603050405020304" pitchFamily="18" charset="0"/>
                      </a:rPr>
                      <m:t>                                                                                    </m:t>
                    </m:r>
                    <m:r>
                      <a:rPr lang="en-GB" b="1" i="1" smtClean="0">
                        <a:latin typeface="Cambria Math" panose="02040503050406030204" pitchFamily="18" charset="0"/>
                        <a:cs typeface="Times New Roman" panose="02020603050405020304" pitchFamily="18" charset="0"/>
                      </a:rPr>
                      <m:t>𝑨</m:t>
                    </m:r>
                    <m:r>
                      <a:rPr lang="en-GB" b="1" i="1" smtClean="0">
                        <a:latin typeface="Cambria Math" panose="02040503050406030204" pitchFamily="18" charset="0"/>
                        <a:cs typeface="Times New Roman" panose="02020603050405020304" pitchFamily="18" charset="0"/>
                      </a:rPr>
                      <m:t>=</m:t>
                    </m:r>
                    <m:d>
                      <m:dPr>
                        <m:begChr m:val="["/>
                        <m:endChr m:val="]"/>
                        <m:ctrlPr>
                          <a:rPr lang="en-GB" b="1"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1" i="1" smtClean="0">
                                <a:latin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𝟐</m:t>
                              </m:r>
                            </m:e>
                            <m:e>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𝟏</m:t>
                              </m:r>
                            </m:e>
                          </m:mr>
                          <m:mr>
                            <m:e>
                              <m: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𝟎</m:t>
                              </m:r>
                            </m:e>
                            <m:e>
                              <m:r>
                                <a:rPr lang="en-GB" b="1" i="1" smtClean="0">
                                  <a:latin typeface="Cambria Math" panose="02040503050406030204" pitchFamily="18" charset="0"/>
                                  <a:cs typeface="Times New Roman" panose="02020603050405020304" pitchFamily="18" charset="0"/>
                                </a:rPr>
                                <m:t>𝟑</m:t>
                              </m:r>
                            </m:e>
                          </m:mr>
                          <m:mr>
                            <m:e>
                              <m:r>
                                <a:rPr lang="en-GB" b="1" i="1" smtClean="0">
                                  <a:latin typeface="Cambria Math" panose="02040503050406030204" pitchFamily="18" charset="0"/>
                                  <a:cs typeface="Times New Roman" panose="02020603050405020304" pitchFamily="18" charset="0"/>
                                </a:rPr>
                                <m:t>𝟐</m:t>
                              </m:r>
                            </m:e>
                            <m:e>
                              <m: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𝟒</m:t>
                              </m:r>
                            </m:e>
                          </m:mr>
                        </m:m>
                      </m:e>
                    </m:d>
                  </m:oMath>
                </a14:m>
                <a:r>
                  <a:rPr lang="en-GB" b="1" i="1" dirty="0" smtClean="0">
                    <a:latin typeface="Times New Roman" panose="02020603050405020304" pitchFamily="18" charset="0"/>
                    <a:cs typeface="Times New Roman" panose="02020603050405020304" pitchFamily="18" charset="0"/>
                  </a:rPr>
                  <a:t>  ,  </a:t>
                </a:r>
                <a14:m>
                  <m:oMath xmlns:m="http://schemas.openxmlformats.org/officeDocument/2006/math">
                    <m:r>
                      <a:rPr lang="en-GB" b="1" i="1" smtClean="0">
                        <a:latin typeface="Cambria Math" panose="02040503050406030204" pitchFamily="18" charset="0"/>
                        <a:cs typeface="Times New Roman" panose="02020603050405020304" pitchFamily="18" charset="0"/>
                      </a:rPr>
                      <m:t>𝑩</m:t>
                    </m:r>
                    <m:r>
                      <a:rPr lang="en-GB" b="1" i="1" smtClean="0">
                        <a:latin typeface="Cambria Math" panose="02040503050406030204" pitchFamily="18" charset="0"/>
                        <a:cs typeface="Times New Roman" panose="02020603050405020304" pitchFamily="18" charset="0"/>
                      </a:rPr>
                      <m:t>=</m:t>
                    </m:r>
                    <m:d>
                      <m:dPr>
                        <m:begChr m:val="["/>
                        <m:endChr m:val="]"/>
                        <m:ctrlPr>
                          <a:rPr lang="en-GB" b="1"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1" i="1" smtClean="0">
                                <a:latin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𝟎</m:t>
                              </m:r>
                            </m:e>
                            <m:e>
                              <m:r>
                                <a:rPr lang="en-GB" b="1" i="1" smtClean="0">
                                  <a:latin typeface="Cambria Math" panose="02040503050406030204" pitchFamily="18" charset="0"/>
                                  <a:cs typeface="Times New Roman" panose="02020603050405020304" pitchFamily="18" charset="0"/>
                                </a:rPr>
                                <m:t>𝟎</m:t>
                              </m:r>
                            </m:e>
                          </m:mr>
                          <m:mr>
                            <m:e>
                              <m:r>
                                <a:rPr lang="en-GB" b="1" i="1" smtClean="0">
                                  <a:latin typeface="Cambria Math" panose="02040503050406030204" pitchFamily="18" charset="0"/>
                                  <a:cs typeface="Times New Roman" panose="02020603050405020304" pitchFamily="18" charset="0"/>
                                </a:rPr>
                                <m:t>𝟎</m:t>
                              </m:r>
                            </m:e>
                            <m:e>
                              <m: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𝟎</m:t>
                              </m:r>
                            </m:e>
                          </m:mr>
                          <m:mr>
                            <m:e>
                              <m:r>
                                <a:rPr lang="en-GB" b="1" i="1" smtClean="0">
                                  <a:latin typeface="Cambria Math" panose="02040503050406030204" pitchFamily="18" charset="0"/>
                                  <a:cs typeface="Times New Roman" panose="02020603050405020304" pitchFamily="18" charset="0"/>
                                </a:rPr>
                                <m:t>𝟎</m:t>
                              </m:r>
                            </m:e>
                            <m:e>
                              <m:r>
                                <a:rPr lang="en-GB" b="1" i="1" smtClean="0">
                                  <a:latin typeface="Cambria Math" panose="02040503050406030204" pitchFamily="18" charset="0"/>
                                  <a:cs typeface="Times New Roman" panose="02020603050405020304" pitchFamily="18" charset="0"/>
                                </a:rPr>
                                <m:t>𝟎</m:t>
                              </m:r>
                            </m:e>
                            <m:e>
                              <m:r>
                                <a:rPr lang="en-GB" b="1" i="1" smtClean="0">
                                  <a:latin typeface="Cambria Math" panose="02040503050406030204" pitchFamily="18" charset="0"/>
                                  <a:cs typeface="Times New Roman" panose="02020603050405020304" pitchFamily="18" charset="0"/>
                                </a:rPr>
                                <m:t>𝟏</m:t>
                              </m:r>
                            </m:e>
                          </m:mr>
                        </m:m>
                      </m:e>
                    </m:d>
                  </m:oMath>
                </a14:m>
                <a:endParaRPr lang="en-GB" b="1" i="1" dirty="0" smtClean="0">
                  <a:latin typeface="Times New Roman" panose="02020603050405020304" pitchFamily="18" charset="0"/>
                  <a:cs typeface="Times New Roman" panose="02020603050405020304" pitchFamily="18" charset="0"/>
                </a:endParaRPr>
              </a:p>
              <a:p>
                <a:r>
                  <a:rPr lang="en-GB" b="1" i="1" dirty="0" smtClean="0">
                    <a:latin typeface="Times New Roman" panose="02020603050405020304" pitchFamily="18" charset="0"/>
                    <a:cs typeface="Times New Roman" panose="02020603050405020304" pitchFamily="18" charset="0"/>
                  </a:rPr>
                  <a:t>La multiplication de A par  B  donne:</a:t>
                </a:r>
              </a:p>
              <a:p>
                <a:endParaRPr lang="en-GB" b="1" i="1" dirty="0">
                  <a:latin typeface="Times New Roman" panose="02020603050405020304" pitchFamily="18" charset="0"/>
                  <a:cs typeface="Times New Roman" panose="02020603050405020304" pitchFamily="18" charset="0"/>
                </a:endParaRPr>
              </a:p>
              <a:p>
                <a:pPr algn="ctr"/>
                <a14:m>
                  <m:oMath xmlns:m="http://schemas.openxmlformats.org/officeDocument/2006/math">
                    <m:r>
                      <a:rPr lang="en-GB" b="1" i="1" smtClean="0">
                        <a:latin typeface="Cambria Math" panose="02040503050406030204" pitchFamily="18" charset="0"/>
                        <a:cs typeface="Times New Roman" panose="02020603050405020304" pitchFamily="18" charset="0"/>
                      </a:rPr>
                      <m:t>𝑨𝑩</m:t>
                    </m:r>
                    <m:r>
                      <a:rPr lang="en-GB" b="1" i="1" smtClean="0">
                        <a:latin typeface="Cambria Math" panose="02040503050406030204" pitchFamily="18" charset="0"/>
                        <a:cs typeface="Times New Roman" panose="02020603050405020304" pitchFamily="18" charset="0"/>
                      </a:rPr>
                      <m:t>=</m:t>
                    </m:r>
                    <m:d>
                      <m:dPr>
                        <m:begChr m:val="["/>
                        <m:endChr m:val="]"/>
                        <m:ctrlPr>
                          <a:rPr lang="en-GB" b="1" i="1">
                            <a:latin typeface="Cambria Math" panose="02040503050406030204" pitchFamily="18" charset="0"/>
                            <a:cs typeface="Times New Roman" panose="02020603050405020304" pitchFamily="18" charset="0"/>
                          </a:rPr>
                        </m:ctrlPr>
                      </m:dPr>
                      <m:e>
                        <m:m>
                          <m:mPr>
                            <m:mcs>
                              <m:mc>
                                <m:mcPr>
                                  <m:count m:val="3"/>
                                  <m:mcJc m:val="center"/>
                                </m:mcPr>
                              </m:mc>
                            </m:mcs>
                            <m:ctrlPr>
                              <a:rPr lang="en-GB" b="1" i="1">
                                <a:latin typeface="Cambria Math" panose="02040503050406030204" pitchFamily="18" charset="0"/>
                                <a:cs typeface="Times New Roman" panose="02020603050405020304" pitchFamily="18" charset="0"/>
                              </a:rPr>
                            </m:ctrlPr>
                          </m:mPr>
                          <m:mr>
                            <m:e>
                              <m:r>
                                <m:rPr>
                                  <m:brk m:alnAt="7"/>
                                </m:rP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𝟐</m:t>
                              </m:r>
                            </m:e>
                            <m:e>
                              <m:r>
                                <a:rPr lang="en-GB" b="1" i="1">
                                  <a:latin typeface="Cambria Math" panose="02040503050406030204" pitchFamily="18" charset="0"/>
                                  <a:cs typeface="Times New Roman" panose="02020603050405020304" pitchFamily="18" charset="0"/>
                                </a:rPr>
                                <m:t>−</m:t>
                              </m:r>
                              <m:r>
                                <a:rPr lang="en-GB" b="1" i="1">
                                  <a:latin typeface="Cambria Math" panose="02040503050406030204" pitchFamily="18" charset="0"/>
                                  <a:cs typeface="Times New Roman" panose="02020603050405020304" pitchFamily="18" charset="0"/>
                                </a:rPr>
                                <m:t>𝟏</m:t>
                              </m:r>
                            </m:e>
                          </m:mr>
                          <m:mr>
                            <m:e>
                              <m: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𝟎</m:t>
                              </m:r>
                            </m:e>
                            <m:e>
                              <m:r>
                                <a:rPr lang="en-GB" b="1" i="1">
                                  <a:latin typeface="Cambria Math" panose="02040503050406030204" pitchFamily="18" charset="0"/>
                                  <a:cs typeface="Times New Roman" panose="02020603050405020304" pitchFamily="18" charset="0"/>
                                </a:rPr>
                                <m:t>𝟑</m:t>
                              </m:r>
                            </m:e>
                          </m:mr>
                          <m:mr>
                            <m:e>
                              <m:r>
                                <a:rPr lang="en-GB" b="1" i="1">
                                  <a:latin typeface="Cambria Math" panose="02040503050406030204" pitchFamily="18" charset="0"/>
                                  <a:cs typeface="Times New Roman" panose="02020603050405020304" pitchFamily="18" charset="0"/>
                                </a:rPr>
                                <m:t>𝟐</m:t>
                              </m:r>
                            </m:e>
                            <m:e>
                              <m: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𝟒</m:t>
                              </m:r>
                            </m:e>
                          </m:mr>
                        </m:m>
                      </m:e>
                    </m:d>
                    <m:r>
                      <a:rPr lang="en-GB" b="1"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a:latin typeface="Cambria Math" panose="02040503050406030204" pitchFamily="18" charset="0"/>
                            <a:cs typeface="Times New Roman" panose="02020603050405020304" pitchFamily="18" charset="0"/>
                          </a:rPr>
                        </m:ctrlPr>
                      </m:dPr>
                      <m:e>
                        <m:m>
                          <m:mPr>
                            <m:mcs>
                              <m:mc>
                                <m:mcPr>
                                  <m:count m:val="3"/>
                                  <m:mcJc m:val="center"/>
                                </m:mcPr>
                              </m:mc>
                            </m:mcs>
                            <m:ctrlPr>
                              <a:rPr lang="en-GB" b="1" i="1">
                                <a:latin typeface="Cambria Math" panose="02040503050406030204" pitchFamily="18" charset="0"/>
                                <a:cs typeface="Times New Roman" panose="02020603050405020304" pitchFamily="18" charset="0"/>
                              </a:rPr>
                            </m:ctrlPr>
                          </m:mPr>
                          <m:mr>
                            <m:e>
                              <m:r>
                                <m:rPr>
                                  <m:brk m:alnAt="7"/>
                                </m:rP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𝟎</m:t>
                              </m:r>
                            </m:e>
                            <m:e>
                              <m:r>
                                <a:rPr lang="en-GB" b="1" i="1">
                                  <a:latin typeface="Cambria Math" panose="02040503050406030204" pitchFamily="18" charset="0"/>
                                  <a:cs typeface="Times New Roman" panose="02020603050405020304" pitchFamily="18" charset="0"/>
                                </a:rPr>
                                <m:t>𝟎</m:t>
                              </m:r>
                            </m:e>
                          </m:mr>
                          <m:mr>
                            <m:e>
                              <m:r>
                                <a:rPr lang="en-GB" b="1" i="1">
                                  <a:latin typeface="Cambria Math" panose="02040503050406030204" pitchFamily="18" charset="0"/>
                                  <a:cs typeface="Times New Roman" panose="02020603050405020304" pitchFamily="18" charset="0"/>
                                </a:rPr>
                                <m:t>𝟎</m:t>
                              </m:r>
                            </m:e>
                            <m:e>
                              <m: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𝟎</m:t>
                              </m:r>
                            </m:e>
                          </m:mr>
                          <m:mr>
                            <m:e>
                              <m:r>
                                <a:rPr lang="en-GB" b="1" i="1">
                                  <a:latin typeface="Cambria Math" panose="02040503050406030204" pitchFamily="18" charset="0"/>
                                  <a:cs typeface="Times New Roman" panose="02020603050405020304" pitchFamily="18" charset="0"/>
                                </a:rPr>
                                <m:t>𝟎</m:t>
                              </m:r>
                            </m:e>
                            <m:e>
                              <m:r>
                                <a:rPr lang="en-GB" b="1" i="1">
                                  <a:latin typeface="Cambria Math" panose="02040503050406030204" pitchFamily="18" charset="0"/>
                                  <a:cs typeface="Times New Roman" panose="02020603050405020304" pitchFamily="18" charset="0"/>
                                </a:rPr>
                                <m:t>𝟎</m:t>
                              </m:r>
                            </m:e>
                            <m:e>
                              <m:r>
                                <a:rPr lang="en-GB" b="1" i="1">
                                  <a:latin typeface="Cambria Math" panose="02040503050406030204" pitchFamily="18" charset="0"/>
                                  <a:cs typeface="Times New Roman" panose="02020603050405020304" pitchFamily="18" charset="0"/>
                                </a:rPr>
                                <m:t>𝟏</m:t>
                              </m:r>
                            </m:e>
                          </m:mr>
                        </m:m>
                      </m:e>
                    </m:d>
                  </m:oMath>
                </a14:m>
                <a:r>
                  <a:rPr lang="en-GB" b="1" i="1" dirty="0" smtClean="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GB" b="1" i="1">
                            <a:latin typeface="Cambria Math" panose="02040503050406030204" pitchFamily="18" charset="0"/>
                            <a:cs typeface="Times New Roman" panose="02020603050405020304" pitchFamily="18" charset="0"/>
                          </a:rPr>
                        </m:ctrlPr>
                      </m:dPr>
                      <m:e>
                        <m:m>
                          <m:mPr>
                            <m:mcs>
                              <m:mc>
                                <m:mcPr>
                                  <m:count m:val="3"/>
                                  <m:mcJc m:val="center"/>
                                </m:mcPr>
                              </m:mc>
                            </m:mcs>
                            <m:ctrlPr>
                              <a:rPr lang="en-GB" b="1" i="1">
                                <a:latin typeface="Cambria Math" panose="02040503050406030204" pitchFamily="18" charset="0"/>
                                <a:cs typeface="Times New Roman" panose="02020603050405020304" pitchFamily="18" charset="0"/>
                              </a:rPr>
                            </m:ctrlPr>
                          </m:mPr>
                          <m:mr>
                            <m:e>
                              <m:r>
                                <m:rPr>
                                  <m:brk m:alnAt="7"/>
                                </m:rP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𝟐</m:t>
                              </m:r>
                            </m:e>
                            <m:e>
                              <m:r>
                                <a:rPr lang="en-GB" b="1" i="1">
                                  <a:latin typeface="Cambria Math" panose="02040503050406030204" pitchFamily="18" charset="0"/>
                                  <a:cs typeface="Times New Roman" panose="02020603050405020304" pitchFamily="18" charset="0"/>
                                </a:rPr>
                                <m:t>−</m:t>
                              </m:r>
                              <m:r>
                                <a:rPr lang="en-GB" b="1" i="1">
                                  <a:latin typeface="Cambria Math" panose="02040503050406030204" pitchFamily="18" charset="0"/>
                                  <a:cs typeface="Times New Roman" panose="02020603050405020304" pitchFamily="18" charset="0"/>
                                </a:rPr>
                                <m:t>𝟏</m:t>
                              </m:r>
                            </m:e>
                          </m:mr>
                          <m:mr>
                            <m:e>
                              <m: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𝟎</m:t>
                              </m:r>
                            </m:e>
                            <m:e>
                              <m:r>
                                <a:rPr lang="en-GB" b="1" i="1">
                                  <a:latin typeface="Cambria Math" panose="02040503050406030204" pitchFamily="18" charset="0"/>
                                  <a:cs typeface="Times New Roman" panose="02020603050405020304" pitchFamily="18" charset="0"/>
                                </a:rPr>
                                <m:t>𝟑</m:t>
                              </m:r>
                            </m:e>
                          </m:mr>
                          <m:mr>
                            <m:e>
                              <m:r>
                                <a:rPr lang="en-GB" b="1" i="1">
                                  <a:latin typeface="Cambria Math" panose="02040503050406030204" pitchFamily="18" charset="0"/>
                                  <a:cs typeface="Times New Roman" panose="02020603050405020304" pitchFamily="18" charset="0"/>
                                </a:rPr>
                                <m:t>𝟐</m:t>
                              </m:r>
                            </m:e>
                            <m:e>
                              <m:r>
                                <a:rPr lang="en-GB" b="1" i="1">
                                  <a:latin typeface="Cambria Math" panose="02040503050406030204" pitchFamily="18" charset="0"/>
                                  <a:cs typeface="Times New Roman" panose="02020603050405020304" pitchFamily="18" charset="0"/>
                                </a:rPr>
                                <m:t>𝟏</m:t>
                              </m:r>
                            </m:e>
                            <m:e>
                              <m:r>
                                <a:rPr lang="en-GB" b="1" i="1">
                                  <a:latin typeface="Cambria Math" panose="02040503050406030204" pitchFamily="18" charset="0"/>
                                  <a:cs typeface="Times New Roman" panose="02020603050405020304" pitchFamily="18" charset="0"/>
                                </a:rPr>
                                <m:t>𝟒</m:t>
                              </m:r>
                            </m:e>
                          </m:mr>
                        </m:m>
                      </m:e>
                    </m:d>
                  </m:oMath>
                </a14:m>
                <a:endParaRPr lang="en-GB" b="1" i="1" dirty="0" smtClean="0">
                  <a:latin typeface="Times New Roman" panose="02020603050405020304" pitchFamily="18" charset="0"/>
                  <a:cs typeface="Times New Roman" panose="02020603050405020304" pitchFamily="18" charset="0"/>
                </a:endParaRPr>
              </a:p>
              <a:p>
                <a:pPr algn="ctr"/>
                <a:endParaRPr lang="en-GB" b="1" i="1" dirty="0">
                  <a:latin typeface="Times New Roman" panose="02020603050405020304" pitchFamily="18" charset="0"/>
                  <a:cs typeface="Times New Roman" panose="02020603050405020304" pitchFamily="18" charset="0"/>
                </a:endParaRPr>
              </a:p>
              <a:p>
                <a:pPr algn="ctr"/>
                <a:endParaRPr lang="en-GB" b="1" i="1" dirty="0" smtClean="0">
                  <a:latin typeface="Times New Roman" panose="02020603050405020304" pitchFamily="18" charset="0"/>
                  <a:cs typeface="Times New Roman" panose="02020603050405020304" pitchFamily="18" charset="0"/>
                </a:endParaRPr>
              </a:p>
              <a:p>
                <a:pPr algn="ctr"/>
                <a:endParaRPr lang="en-GB" b="1" i="1" dirty="0">
                  <a:latin typeface="Times New Roman" panose="02020603050405020304" pitchFamily="18" charset="0"/>
                  <a:cs typeface="Times New Roman" panose="02020603050405020304" pitchFamily="18" charset="0"/>
                </a:endParaRPr>
              </a:p>
              <a:p>
                <a:pPr algn="ctr"/>
                <a:endParaRPr lang="en-GB" b="1"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b="1" i="1" dirty="0" smtClean="0">
                    <a:solidFill>
                      <a:srgbClr val="FFFF00"/>
                    </a:solidFill>
                    <a:latin typeface="Times New Roman" panose="02020603050405020304" pitchFamily="18" charset="0"/>
                    <a:cs typeface="Times New Roman" panose="02020603050405020304" pitchFamily="18" charset="0"/>
                  </a:rPr>
                  <a:t>Example.2: </a:t>
                </a:r>
                <a:r>
                  <a:rPr lang="en-GB" b="1" i="1" dirty="0" smtClean="0">
                    <a:latin typeface="Times New Roman" panose="02020603050405020304" pitchFamily="18" charset="0"/>
                    <a:cs typeface="Times New Roman" panose="02020603050405020304" pitchFamily="18" charset="0"/>
                  </a:rPr>
                  <a:t>calculer la multiplication ci-</a:t>
                </a:r>
                <a:r>
                  <a:rPr lang="en-GB" b="1" i="1" dirty="0" err="1" smtClean="0">
                    <a:latin typeface="Times New Roman" panose="02020603050405020304" pitchFamily="18" charset="0"/>
                    <a:cs typeface="Times New Roman" panose="02020603050405020304" pitchFamily="18" charset="0"/>
                  </a:rPr>
                  <a:t>dessous</a:t>
                </a:r>
                <a:r>
                  <a:rPr lang="fr-FR" b="1" i="1" dirty="0" smtClean="0">
                    <a:latin typeface="Times New Roman" panose="02020603050405020304" pitchFamily="18" charset="0"/>
                    <a:cs typeface="Times New Roman" panose="02020603050405020304" pitchFamily="18" charset="0"/>
                  </a:rPr>
                  <a:t>:</a:t>
                </a:r>
                <a:endParaRPr lang="en-GB" b="1" i="1" dirty="0" smtClean="0">
                  <a:latin typeface="Times New Roman" panose="02020603050405020304" pitchFamily="18" charset="0"/>
                  <a:cs typeface="Times New Roman" panose="02020603050405020304" pitchFamily="18" charset="0"/>
                </a:endParaRPr>
              </a:p>
              <a:p>
                <a:pPr algn="ctr"/>
                <a:endParaRPr lang="en-GB" b="1" i="1" dirty="0">
                  <a:latin typeface="Times New Roman" panose="02020603050405020304" pitchFamily="18" charset="0"/>
                  <a:cs typeface="Times New Roman" panose="02020603050405020304" pitchFamily="18" charset="0"/>
                </a:endParaRPr>
              </a:p>
              <a:p>
                <a:pPr algn="ctr"/>
                <a:endParaRPr lang="en-GB" b="1" i="1"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GB" b="1" i="1" smtClean="0">
                        <a:latin typeface="Cambria Math" panose="02040503050406030204" pitchFamily="18" charset="0"/>
                        <a:cs typeface="Times New Roman" panose="02020603050405020304" pitchFamily="18" charset="0"/>
                      </a:rPr>
                      <m:t>𝑨𝑩</m:t>
                    </m:r>
                    <m:r>
                      <a:rPr lang="en-GB" b="1" i="1" smtClean="0">
                        <a:latin typeface="Cambria Math" panose="02040503050406030204" pitchFamily="18" charset="0"/>
                        <a:cs typeface="Times New Roman" panose="02020603050405020304" pitchFamily="18" charset="0"/>
                      </a:rPr>
                      <m:t>=</m:t>
                    </m:r>
                    <m:d>
                      <m:dPr>
                        <m:begChr m:val="["/>
                        <m:endChr m:val="]"/>
                        <m:ctrlPr>
                          <a:rPr lang="en-GB" b="1"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1" i="1" smtClean="0">
                                <a:latin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𝟐</m:t>
                              </m:r>
                            </m:e>
                            <m:e>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𝟏</m:t>
                              </m:r>
                            </m:e>
                          </m:mr>
                          <m:mr>
                            <m:e>
                              <m: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𝟎</m:t>
                              </m:r>
                            </m:e>
                            <m:e>
                              <m:r>
                                <a:rPr lang="en-GB" b="1" i="1" smtClean="0">
                                  <a:latin typeface="Cambria Math" panose="02040503050406030204" pitchFamily="18" charset="0"/>
                                  <a:cs typeface="Times New Roman" panose="02020603050405020304" pitchFamily="18" charset="0"/>
                                </a:rPr>
                                <m:t>𝟑</m:t>
                              </m:r>
                            </m:e>
                          </m:mr>
                          <m:mr>
                            <m:e>
                              <m:r>
                                <a:rPr lang="en-GB" b="1" i="1" smtClean="0">
                                  <a:latin typeface="Cambria Math" panose="02040503050406030204" pitchFamily="18" charset="0"/>
                                  <a:cs typeface="Times New Roman" panose="02020603050405020304" pitchFamily="18" charset="0"/>
                                </a:rPr>
                                <m:t>𝟐</m:t>
                              </m:r>
                            </m:e>
                            <m:e>
                              <m:r>
                                <a:rPr lang="en-GB" b="1" i="1" smtClean="0">
                                  <a:latin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cs typeface="Times New Roman" panose="02020603050405020304" pitchFamily="18" charset="0"/>
                                </a:rPr>
                                <m:t>𝟒</m:t>
                              </m:r>
                            </m:e>
                          </m:mr>
                        </m:m>
                      </m:e>
                    </m:d>
                    <m:r>
                      <a:rPr lang="en-GB" b="1"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ea typeface="Cambria Math" panose="02040503050406030204" pitchFamily="18" charset="0"/>
                                  <a:cs typeface="Times New Roman" panose="02020603050405020304" pitchFamily="18" charset="0"/>
                                </a:rPr>
                                <m:t>𝟐</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m:t>
                              </m:r>
                              <m:r>
                                <a:rPr lang="en-GB" b="1" i="1" smtClean="0">
                                  <a:latin typeface="Cambria Math" panose="02040503050406030204" pitchFamily="18" charset="0"/>
                                  <a:ea typeface="Cambria Math" panose="02040503050406030204" pitchFamily="18" charset="0"/>
                                  <a:cs typeface="Times New Roman" panose="02020603050405020304" pitchFamily="18" charset="0"/>
                                </a:rPr>
                                <m:t>𝟏</m:t>
                              </m:r>
                            </m:e>
                            <m:e>
                              <m:m>
                                <m:mPr>
                                  <m:mcs>
                                    <m:mc>
                                      <m:mcPr>
                                        <m:count m:val="2"/>
                                        <m:mcJc m:val="center"/>
                                      </m:mcPr>
                                    </m:mc>
                                  </m:mcs>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ea typeface="Cambria Math" panose="02040503050406030204" pitchFamily="18" charset="0"/>
                                        <a:cs typeface="Times New Roman" panose="02020603050405020304" pitchFamily="18" charset="0"/>
                                      </a:rPr>
                                      <m:t>𝟑</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𝟏</m:t>
                                    </m:r>
                                  </m:e>
                                </m:mr>
                              </m:m>
                            </m:e>
                          </m:mr>
                          <m:mr>
                            <m:e>
                              <m:r>
                                <a:rPr lang="en-GB" b="1" i="1" smtClean="0">
                                  <a:latin typeface="Cambria Math" panose="02040503050406030204" pitchFamily="18" charset="0"/>
                                  <a:ea typeface="Cambria Math" panose="02040503050406030204" pitchFamily="18" charset="0"/>
                                  <a:cs typeface="Times New Roman" panose="02020603050405020304" pitchFamily="18" charset="0"/>
                                </a:rPr>
                                <m:t>𝟐</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𝟏</m:t>
                              </m:r>
                            </m:e>
                            <m:e>
                              <m:m>
                                <m:mPr>
                                  <m:mcs>
                                    <m:mc>
                                      <m:mcPr>
                                        <m:count m:val="2"/>
                                        <m:mcJc m:val="center"/>
                                      </m:mcPr>
                                    </m:mc>
                                  </m:mcs>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ea typeface="Cambria Math" panose="02040503050406030204" pitchFamily="18" charset="0"/>
                                        <a:cs typeface="Times New Roman" panose="02020603050405020304" pitchFamily="18" charset="0"/>
                                      </a:rPr>
                                      <m:t>𝟎</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𝟒</m:t>
                                    </m:r>
                                  </m:e>
                                </m:mr>
                              </m:m>
                            </m:e>
                          </m:mr>
                          <m:mr>
                            <m:e>
                              <m:r>
                                <a:rPr lang="en-GB" b="1" i="1" smtClean="0">
                                  <a:latin typeface="Cambria Math" panose="02040503050406030204" pitchFamily="18" charset="0"/>
                                  <a:ea typeface="Cambria Math" panose="02040503050406030204" pitchFamily="18" charset="0"/>
                                  <a:cs typeface="Times New Roman" panose="02020603050405020304" pitchFamily="18" charset="0"/>
                                </a:rPr>
                                <m:t>−</m:t>
                              </m:r>
                              <m:r>
                                <a:rPr lang="en-GB" b="1" i="1" smtClean="0">
                                  <a:latin typeface="Cambria Math" panose="02040503050406030204" pitchFamily="18" charset="0"/>
                                  <a:ea typeface="Cambria Math" panose="02040503050406030204" pitchFamily="18" charset="0"/>
                                  <a:cs typeface="Times New Roman" panose="02020603050405020304" pitchFamily="18" charset="0"/>
                                </a:rPr>
                                <m:t>𝟑</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𝟐</m:t>
                              </m:r>
                            </m:e>
                            <m:e>
                              <m:m>
                                <m:mPr>
                                  <m:mcs>
                                    <m:mc>
                                      <m:mcPr>
                                        <m:count m:val="2"/>
                                        <m:mcJc m:val="center"/>
                                      </m:mcPr>
                                    </m:mc>
                                  </m:mcs>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ea typeface="Cambria Math" panose="02040503050406030204" pitchFamily="18" charset="0"/>
                                        <a:cs typeface="Times New Roman" panose="02020603050405020304" pitchFamily="18" charset="0"/>
                                      </a:rPr>
                                      <m:t>−</m:t>
                                    </m:r>
                                    <m:r>
                                      <a:rPr lang="en-GB" b="1" i="1" smtClean="0">
                                        <a:latin typeface="Cambria Math" panose="02040503050406030204" pitchFamily="18" charset="0"/>
                                        <a:ea typeface="Cambria Math" panose="02040503050406030204" pitchFamily="18" charset="0"/>
                                        <a:cs typeface="Times New Roman" panose="02020603050405020304" pitchFamily="18" charset="0"/>
                                      </a:rPr>
                                      <m:t>𝟏</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𝟏</m:t>
                                    </m:r>
                                  </m:e>
                                </m:mr>
                              </m:m>
                            </m:e>
                          </m:mr>
                        </m:m>
                      </m:e>
                    </m:d>
                  </m:oMath>
                </a14:m>
                <a:r>
                  <a:rPr lang="en-GB" b="1" i="1" dirty="0" smtClean="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GB" b="1" i="1" dirty="0" smtClean="0">
                            <a:latin typeface="Cambria Math" panose="02040503050406030204" pitchFamily="18" charset="0"/>
                            <a:cs typeface="Times New Roman" panose="02020603050405020304" pitchFamily="18" charset="0"/>
                          </a:rPr>
                        </m:ctrlPr>
                      </m:dPr>
                      <m:e>
                        <m:m>
                          <m:mPr>
                            <m:mcs>
                              <m:mc>
                                <m:mcPr>
                                  <m:count m:val="3"/>
                                  <m:mcJc m:val="center"/>
                                </m:mcPr>
                              </m:mc>
                            </m:mcs>
                            <m:ctrlPr>
                              <a:rPr lang="en-GB" b="1" i="1" dirty="0" smtClean="0">
                                <a:latin typeface="Cambria Math" panose="02040503050406030204" pitchFamily="18" charset="0"/>
                                <a:cs typeface="Times New Roman" panose="02020603050405020304" pitchFamily="18" charset="0"/>
                              </a:rPr>
                            </m:ctrlPr>
                          </m:mPr>
                          <m:mr>
                            <m:e>
                              <m:r>
                                <m:rPr>
                                  <m:brk m:alnAt="7"/>
                                </m:rPr>
                                <a:rPr lang="en-GB" b="1" i="1" dirty="0" smtClean="0">
                                  <a:latin typeface="Cambria Math" panose="02040503050406030204" pitchFamily="18" charset="0"/>
                                  <a:cs typeface="Times New Roman" panose="02020603050405020304" pitchFamily="18" charset="0"/>
                                </a:rPr>
                                <m:t>𝟗</m:t>
                              </m:r>
                            </m:e>
                            <m:e>
                              <m:r>
                                <a:rPr lang="en-GB" b="1" i="1" dirty="0" smtClean="0">
                                  <a:latin typeface="Cambria Math" panose="02040503050406030204" pitchFamily="18" charset="0"/>
                                  <a:cs typeface="Times New Roman" panose="02020603050405020304" pitchFamily="18" charset="0"/>
                                </a:rPr>
                                <m:t>−</m:t>
                              </m:r>
                              <m:r>
                                <a:rPr lang="en-GB" b="1" i="1" dirty="0" smtClean="0">
                                  <a:latin typeface="Cambria Math" panose="02040503050406030204" pitchFamily="18" charset="0"/>
                                  <a:cs typeface="Times New Roman" panose="02020603050405020304" pitchFamily="18" charset="0"/>
                                </a:rPr>
                                <m:t>𝟏</m:t>
                              </m:r>
                            </m:e>
                            <m:e>
                              <m:m>
                                <m:mPr>
                                  <m:mcs>
                                    <m:mc>
                                      <m:mcPr>
                                        <m:count m:val="2"/>
                                        <m:mcJc m:val="center"/>
                                      </m:mcPr>
                                    </m:mc>
                                  </m:mcs>
                                  <m:ctrlPr>
                                    <a:rPr lang="en-GB" b="1" i="1" dirty="0" smtClean="0">
                                      <a:latin typeface="Cambria Math" panose="02040503050406030204" pitchFamily="18" charset="0"/>
                                      <a:cs typeface="Times New Roman" panose="02020603050405020304" pitchFamily="18" charset="0"/>
                                    </a:rPr>
                                  </m:ctrlPr>
                                </m:mPr>
                                <m:mr>
                                  <m:e>
                                    <m:r>
                                      <m:rPr>
                                        <m:brk m:alnAt="7"/>
                                      </m:rPr>
                                      <a:rPr lang="en-GB" b="1" i="1" dirty="0" smtClean="0">
                                        <a:latin typeface="Cambria Math" panose="02040503050406030204" pitchFamily="18" charset="0"/>
                                        <a:cs typeface="Times New Roman" panose="02020603050405020304" pitchFamily="18" charset="0"/>
                                      </a:rPr>
                                      <m:t>𝟒</m:t>
                                    </m:r>
                                  </m:e>
                                  <m:e>
                                    <m:r>
                                      <a:rPr lang="en-GB" b="1" i="1" dirty="0" smtClean="0">
                                        <a:latin typeface="Cambria Math" panose="02040503050406030204" pitchFamily="18" charset="0"/>
                                        <a:cs typeface="Times New Roman" panose="02020603050405020304" pitchFamily="18" charset="0"/>
                                      </a:rPr>
                                      <m:t>𝟖</m:t>
                                    </m:r>
                                  </m:e>
                                </m:mr>
                              </m:m>
                            </m:e>
                          </m:mr>
                          <m:mr>
                            <m:e>
                              <m:r>
                                <a:rPr lang="en-GB" b="1" i="1" dirty="0" smtClean="0">
                                  <a:latin typeface="Cambria Math" panose="02040503050406030204" pitchFamily="18" charset="0"/>
                                  <a:cs typeface="Times New Roman" panose="02020603050405020304" pitchFamily="18" charset="0"/>
                                </a:rPr>
                                <m:t>−</m:t>
                              </m:r>
                              <m:r>
                                <a:rPr lang="en-GB" b="1" i="1" dirty="0" smtClean="0">
                                  <a:latin typeface="Cambria Math" panose="02040503050406030204" pitchFamily="18" charset="0"/>
                                  <a:cs typeface="Times New Roman" panose="02020603050405020304" pitchFamily="18" charset="0"/>
                                </a:rPr>
                                <m:t>𝟕</m:t>
                              </m:r>
                            </m:e>
                            <m:e>
                              <m:r>
                                <a:rPr lang="en-GB" b="1" i="1" dirty="0" smtClean="0">
                                  <a:latin typeface="Cambria Math" panose="02040503050406030204" pitchFamily="18" charset="0"/>
                                  <a:cs typeface="Times New Roman" panose="02020603050405020304" pitchFamily="18" charset="0"/>
                                </a:rPr>
                                <m:t>𝟓</m:t>
                              </m:r>
                            </m:e>
                            <m:e>
                              <m:m>
                                <m:mPr>
                                  <m:mcs>
                                    <m:mc>
                                      <m:mcPr>
                                        <m:count m:val="2"/>
                                        <m:mcJc m:val="center"/>
                                      </m:mcPr>
                                    </m:mc>
                                  </m:mcs>
                                  <m:ctrlPr>
                                    <a:rPr lang="en-GB" b="1" i="1" dirty="0" smtClean="0">
                                      <a:latin typeface="Cambria Math" panose="02040503050406030204" pitchFamily="18" charset="0"/>
                                      <a:cs typeface="Times New Roman" panose="02020603050405020304" pitchFamily="18" charset="0"/>
                                    </a:rPr>
                                  </m:ctrlPr>
                                </m:mPr>
                                <m:mr>
                                  <m:e>
                                    <m:r>
                                      <m:rPr>
                                        <m:brk m:alnAt="7"/>
                                      </m:rPr>
                                      <a:rPr lang="en-GB" b="1" i="1" dirty="0" smtClean="0">
                                        <a:latin typeface="Cambria Math" panose="02040503050406030204" pitchFamily="18" charset="0"/>
                                        <a:cs typeface="Times New Roman" panose="02020603050405020304" pitchFamily="18" charset="0"/>
                                      </a:rPr>
                                      <m:t>𝟎</m:t>
                                    </m:r>
                                  </m:e>
                                  <m:e>
                                    <m:r>
                                      <a:rPr lang="en-GB" b="1" i="1" dirty="0" smtClean="0">
                                        <a:latin typeface="Cambria Math" panose="02040503050406030204" pitchFamily="18" charset="0"/>
                                        <a:cs typeface="Times New Roman" panose="02020603050405020304" pitchFamily="18" charset="0"/>
                                      </a:rPr>
                                      <m:t>𝟒</m:t>
                                    </m:r>
                                  </m:e>
                                </m:mr>
                              </m:m>
                            </m:e>
                          </m:mr>
                          <m:mr>
                            <m:e>
                              <m:r>
                                <a:rPr lang="en-GB" b="1" i="1" dirty="0" smtClean="0">
                                  <a:latin typeface="Cambria Math" panose="02040503050406030204" pitchFamily="18" charset="0"/>
                                  <a:cs typeface="Times New Roman" panose="02020603050405020304" pitchFamily="18" charset="0"/>
                                </a:rPr>
                                <m:t>−</m:t>
                              </m:r>
                              <m:r>
                                <a:rPr lang="en-GB" b="1" i="1" dirty="0" smtClean="0">
                                  <a:latin typeface="Cambria Math" panose="02040503050406030204" pitchFamily="18" charset="0"/>
                                  <a:cs typeface="Times New Roman" panose="02020603050405020304" pitchFamily="18" charset="0"/>
                                </a:rPr>
                                <m:t>𝟔</m:t>
                              </m:r>
                            </m:e>
                            <m:e>
                              <m:r>
                                <a:rPr lang="en-GB" b="1" i="1" dirty="0" smtClean="0">
                                  <a:latin typeface="Cambria Math" panose="02040503050406030204" pitchFamily="18" charset="0"/>
                                  <a:cs typeface="Times New Roman" panose="02020603050405020304" pitchFamily="18" charset="0"/>
                                </a:rPr>
                                <m:t>𝟕</m:t>
                              </m:r>
                            </m:e>
                            <m:e>
                              <m:m>
                                <m:mPr>
                                  <m:mcs>
                                    <m:mc>
                                      <m:mcPr>
                                        <m:count m:val="2"/>
                                        <m:mcJc m:val="center"/>
                                      </m:mcPr>
                                    </m:mc>
                                  </m:mcs>
                                  <m:ctrlPr>
                                    <a:rPr lang="en-GB" b="1" i="1" dirty="0" smtClean="0">
                                      <a:latin typeface="Cambria Math" panose="02040503050406030204" pitchFamily="18" charset="0"/>
                                      <a:cs typeface="Times New Roman" panose="02020603050405020304" pitchFamily="18" charset="0"/>
                                    </a:rPr>
                                  </m:ctrlPr>
                                </m:mPr>
                                <m:mr>
                                  <m:e>
                                    <m:r>
                                      <m:rPr>
                                        <m:brk m:alnAt="7"/>
                                      </m:rPr>
                                      <a:rPr lang="en-GB" b="1" i="1" dirty="0" smtClean="0">
                                        <a:latin typeface="Cambria Math" panose="02040503050406030204" pitchFamily="18" charset="0"/>
                                        <a:cs typeface="Times New Roman" panose="02020603050405020304" pitchFamily="18" charset="0"/>
                                      </a:rPr>
                                      <m:t>𝟐</m:t>
                                    </m:r>
                                  </m:e>
                                  <m:e>
                                    <m:r>
                                      <a:rPr lang="en-GB" b="1" i="1" dirty="0" smtClean="0">
                                        <a:latin typeface="Cambria Math" panose="02040503050406030204" pitchFamily="18" charset="0"/>
                                        <a:cs typeface="Times New Roman" panose="02020603050405020304" pitchFamily="18" charset="0"/>
                                      </a:rPr>
                                      <m:t>𝟏𝟎</m:t>
                                    </m:r>
                                  </m:e>
                                </m:mr>
                              </m:m>
                            </m:e>
                          </m:mr>
                        </m:m>
                      </m:e>
                    </m:d>
                  </m:oMath>
                </a14:m>
                <a:endParaRPr lang="en-GB" b="1" i="1" dirty="0">
                  <a:latin typeface="Times New Roman" panose="02020603050405020304" pitchFamily="18" charset="0"/>
                  <a:cs typeface="Times New Roman" panose="02020603050405020304" pitchFamily="18" charset="0"/>
                </a:endParaRPr>
              </a:p>
              <a:p>
                <a:pPr algn="ctr"/>
                <a:endParaRPr lang="en-GB" b="1" i="1" dirty="0" smtClean="0">
                  <a:latin typeface="Times New Roman" panose="02020603050405020304" pitchFamily="18" charset="0"/>
                  <a:cs typeface="Times New Roman" panose="02020603050405020304" pitchFamily="18" charset="0"/>
                </a:endParaRPr>
              </a:p>
              <a:p>
                <a:pPr algn="ctr"/>
                <a:endParaRPr lang="en-GB" b="1" i="1"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926591"/>
                <a:ext cx="11858017" cy="6038833"/>
              </a:xfrm>
              <a:prstGeom prst="rect">
                <a:avLst/>
              </a:prstGeom>
              <a:blipFill rotWithShape="0">
                <a:blip r:embed="rId3"/>
                <a:stretch>
                  <a:fillRect l="-411" t="-505"/>
                </a:stretch>
              </a:blipFill>
            </p:spPr>
            <p:txBody>
              <a:bodyPr/>
              <a:lstStyle/>
              <a:p>
                <a:r>
                  <a:rPr lang="fr-FR">
                    <a:noFill/>
                  </a:rPr>
                  <a:t> </a:t>
                </a:r>
              </a:p>
            </p:txBody>
          </p:sp>
        </mc:Fallback>
      </mc:AlternateContent>
      <p:sp>
        <p:nvSpPr>
          <p:cNvPr id="4" name="Rectangle à coins arrondis 3"/>
          <p:cNvSpPr/>
          <p:nvPr/>
        </p:nvSpPr>
        <p:spPr>
          <a:xfrm>
            <a:off x="87549" y="3593051"/>
            <a:ext cx="11994204" cy="1008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rgbClr val="FF0000"/>
                </a:solidFill>
                <a:latin typeface="Times New Roman" panose="02020603050405020304" pitchFamily="18" charset="0"/>
                <a:cs typeface="Times New Roman" panose="02020603050405020304" pitchFamily="18" charset="0"/>
              </a:rPr>
              <a:t>Note:</a:t>
            </a:r>
            <a:r>
              <a:rPr lang="fr-FR" b="1"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Dans cet exemple, la matrice B est la matrice identité, généralement </a:t>
            </a:r>
            <a:r>
              <a:rPr lang="fr-FR" i="1" dirty="0" smtClean="0">
                <a:latin typeface="Times New Roman" panose="02020603050405020304" pitchFamily="18" charset="0"/>
                <a:cs typeface="Times New Roman" panose="02020603050405020304" pitchFamily="18" charset="0"/>
              </a:rPr>
              <a:t>noté par I</a:t>
            </a:r>
            <a:r>
              <a:rPr lang="fr-FR" b="1" i="1" dirty="0" smtClean="0">
                <a:latin typeface="Times New Roman" panose="02020603050405020304" pitchFamily="18" charset="0"/>
                <a:cs typeface="Times New Roman" panose="02020603050405020304" pitchFamily="18" charset="0"/>
              </a:rPr>
              <a:t>. </a:t>
            </a:r>
            <a:r>
              <a:rPr lang="fr-FR" i="1" dirty="0" smtClean="0">
                <a:latin typeface="Times New Roman" panose="02020603050405020304" pitchFamily="18" charset="0"/>
                <a:cs typeface="Times New Roman" panose="02020603050405020304" pitchFamily="18" charset="0"/>
              </a:rPr>
              <a:t>La </a:t>
            </a:r>
            <a:r>
              <a:rPr lang="fr-FR" i="1" dirty="0">
                <a:latin typeface="Times New Roman" panose="02020603050405020304" pitchFamily="18" charset="0"/>
                <a:cs typeface="Times New Roman" panose="02020603050405020304" pitchFamily="18" charset="0"/>
              </a:rPr>
              <a:t>matrice identité a deux propriétés uniques dans la multiplication matricielle. Lorsqu'il est multiplié par n'importe quelle matrice, il renvoie la matrice d'origine inchangée et l'ordre de multiplication n'a pas d'importance : AI = IA = A</a:t>
            </a:r>
            <a:r>
              <a:rPr lang="fr-FR" i="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6238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84306" y="5194576"/>
            <a:ext cx="11926110" cy="1536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p:cNvSpPr/>
              <p:nvPr/>
            </p:nvSpPr>
            <p:spPr>
              <a:xfrm>
                <a:off x="0" y="102779"/>
                <a:ext cx="12094723" cy="6740307"/>
              </a:xfrm>
              <a:prstGeom prst="rect">
                <a:avLst/>
              </a:prstGeom>
            </p:spPr>
            <p:txBody>
              <a:bodyPr wrap="square">
                <a:spAutoFit/>
              </a:bodyPr>
              <a:lstStyle/>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Comme mentionné précédemment, l’ordre dans lequel nous multiplions compte. Nous devons maintenir les matrices en ordre, mais nous disposons d'une certaine flexibilité. Comme on peut le voir dans l’équation suivante, les parenthèses peuvent être déplacées:</a:t>
                </a:r>
              </a:p>
              <a:p>
                <a:pPr algn="just"/>
                <a:endParaRPr lang="fr-FR"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𝐴𝐵𝐶</m:t>
                      </m:r>
                      <m:r>
                        <a:rPr lang="en-GB" b="0" i="1" smtClean="0">
                          <a:latin typeface="Cambria Math" panose="02040503050406030204" pitchFamily="18" charset="0"/>
                          <a:cs typeface="Times New Roman" panose="02020603050405020304" pitchFamily="18" charset="0"/>
                        </a:rPr>
                        <m:t>=</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𝐴𝐵</m:t>
                          </m:r>
                        </m:e>
                      </m:d>
                      <m:r>
                        <a:rPr lang="en-GB" b="0" i="1" smtClean="0">
                          <a:latin typeface="Cambria Math" panose="02040503050406030204" pitchFamily="18" charset="0"/>
                          <a:cs typeface="Times New Roman" panose="02020603050405020304" pitchFamily="18" charset="0"/>
                        </a:rPr>
                        <m:t>𝐶</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𝐵𝐶</m:t>
                      </m:r>
                      <m:r>
                        <a:rPr lang="en-GB" b="0" i="1" smtClean="0">
                          <a:latin typeface="Cambria Math" panose="02040503050406030204" pitchFamily="18" charset="0"/>
                          <a:cs typeface="Times New Roman" panose="02020603050405020304" pitchFamily="18" charset="0"/>
                        </a:rPr>
                        <m:t>)</m:t>
                      </m:r>
                    </m:oMath>
                  </m:oMathPara>
                </a14:m>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Il s’agit de la première loi des opérations matricielles, connue sous le nom </a:t>
                </a:r>
                <a:r>
                  <a:rPr lang="fr-FR" dirty="0">
                    <a:solidFill>
                      <a:srgbClr val="FFFF00"/>
                    </a:solidFill>
                    <a:latin typeface="Times New Roman" panose="02020603050405020304" pitchFamily="18" charset="0"/>
                    <a:cs typeface="Times New Roman" panose="02020603050405020304" pitchFamily="18" charset="0"/>
                  </a:rPr>
                  <a:t>d’associativité</a:t>
                </a:r>
                <a:r>
                  <a:rPr lang="fr-FR" dirty="0" smtClean="0">
                    <a:latin typeface="Times New Roman" panose="02020603050405020304" pitchFamily="18" charset="0"/>
                    <a:cs typeface="Times New Roman" panose="02020603050405020304" pitchFamily="18" charset="0"/>
                  </a:rPr>
                  <a:t>.</a:t>
                </a:r>
              </a:p>
              <a:p>
                <a:pPr algn="just"/>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Les matrices peuvent être élever </a:t>
                </a:r>
                <a:r>
                  <a:rPr lang="fr-FR" dirty="0">
                    <a:latin typeface="Times New Roman" panose="02020603050405020304" pitchFamily="18" charset="0"/>
                    <a:cs typeface="Times New Roman" panose="02020603050405020304" pitchFamily="18" charset="0"/>
                  </a:rPr>
                  <a:t>en puissances, donc </a:t>
                </a:r>
                <a:r>
                  <a:rPr lang="fr-FR" dirty="0" smtClean="0">
                    <a:latin typeface="Times New Roman" panose="02020603050405020304" pitchFamily="18" charset="0"/>
                    <a:cs typeface="Times New Roman" panose="02020603050405020304" pitchFamily="18" charset="0"/>
                  </a:rPr>
                  <a:t>si </a:t>
                </a:r>
                <a:r>
                  <a:rPr lang="fr-FR" dirty="0">
                    <a:latin typeface="Times New Roman" panose="02020603050405020304" pitchFamily="18" charset="0"/>
                    <a:cs typeface="Times New Roman" panose="02020603050405020304" pitchFamily="18" charset="0"/>
                  </a:rPr>
                  <a:t>on élève la matrice </a:t>
                </a:r>
                <a:r>
                  <a:rPr lang="fr-FR" b="1" dirty="0">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à la puissance </a:t>
                </a:r>
                <a:r>
                  <a:rPr lang="fr-FR" i="1" dirty="0">
                    <a:latin typeface="Times New Roman" panose="02020603050405020304" pitchFamily="18" charset="0"/>
                    <a:cs typeface="Times New Roman" panose="02020603050405020304" pitchFamily="18" charset="0"/>
                  </a:rPr>
                  <a:t>p</a:t>
                </a:r>
                <a:r>
                  <a:rPr lang="fr-FR" dirty="0">
                    <a:latin typeface="Times New Roman" panose="02020603050405020304" pitchFamily="18" charset="0"/>
                    <a:cs typeface="Times New Roman" panose="02020603050405020304" pitchFamily="18" charset="0"/>
                  </a:rPr>
                  <a:t>, on obtient </a:t>
                </a:r>
                <a:r>
                  <a:rPr lang="fr-FR" dirty="0" smtClean="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algn="ct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𝑝</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𝐴𝐴𝐴</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r>
                      <a:rPr lang="en-GB"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fr-FR" dirty="0">
                    <a:latin typeface="Times New Roman" panose="02020603050405020304" pitchFamily="18" charset="0"/>
                    <a:cs typeface="Times New Roman" panose="02020603050405020304" pitchFamily="18" charset="0"/>
                  </a:rPr>
                  <a:t> (multiplier la matrice par elle-même </a:t>
                </a:r>
                <a:r>
                  <a:rPr lang="fr-FR" b="1" i="1" dirty="0">
                    <a:latin typeface="Times New Roman" panose="02020603050405020304" pitchFamily="18" charset="0"/>
                    <a:cs typeface="Times New Roman" panose="02020603050405020304" pitchFamily="18" charset="0"/>
                  </a:rPr>
                  <a:t>p</a:t>
                </a:r>
                <a:r>
                  <a:rPr lang="fr-FR" dirty="0">
                    <a:latin typeface="Times New Roman" panose="02020603050405020304" pitchFamily="18" charset="0"/>
                    <a:cs typeface="Times New Roman" panose="02020603050405020304" pitchFamily="18" charset="0"/>
                  </a:rPr>
                  <a:t> fois</a:t>
                </a:r>
                <a:r>
                  <a:rPr lang="fr-FR" dirty="0" smtClean="0">
                    <a:latin typeface="Times New Roman" panose="02020603050405020304" pitchFamily="18" charset="0"/>
                    <a:cs typeface="Times New Roman" panose="02020603050405020304" pitchFamily="18" charset="0"/>
                  </a:rPr>
                  <a:t>)</a:t>
                </a:r>
              </a:p>
              <a:p>
                <a:pPr algn="ctr"/>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Il existe deux lois de puissance supplémentaires pour les </a:t>
                </a:r>
                <a:r>
                  <a:rPr lang="fr-FR" dirty="0" smtClean="0">
                    <a:latin typeface="Times New Roman" panose="02020603050405020304" pitchFamily="18" charset="0"/>
                    <a:cs typeface="Times New Roman" panose="02020603050405020304" pitchFamily="18" charset="0"/>
                  </a:rPr>
                  <a:t>matrices:</a:t>
                </a:r>
              </a:p>
              <a:p>
                <a:pPr algn="just"/>
                <a:endParaRPr lang="fr-FR" dirty="0" smtClean="0">
                  <a:latin typeface="Times New Roman" panose="02020603050405020304" pitchFamily="18" charset="0"/>
                  <a:cs typeface="Times New Roman" panose="02020603050405020304" pitchFamily="18" charset="0"/>
                </a:endParaRPr>
              </a:p>
              <a:p>
                <a:pPr algn="ctr"/>
                <a14:m>
                  <m:oMath xmlns:m="http://schemas.openxmlformats.org/officeDocument/2006/math">
                    <m:d>
                      <m:dPr>
                        <m:ctrlPr>
                          <a:rPr lang="en-GB" b="0" i="1" smtClean="0">
                            <a:latin typeface="Cambria Math" panose="02040503050406030204" pitchFamily="18" charset="0"/>
                            <a:cs typeface="Times New Roman" panose="02020603050405020304" pitchFamily="18" charset="0"/>
                          </a:rPr>
                        </m:ctrlPr>
                      </m:dPr>
                      <m:e>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𝑝</m:t>
                            </m:r>
                          </m:sup>
                        </m:sSup>
                      </m:e>
                    </m:d>
                    <m:d>
                      <m:dPr>
                        <m:ctrlPr>
                          <a:rPr lang="en-GB" b="0" i="1" smtClean="0">
                            <a:latin typeface="Cambria Math" panose="02040503050406030204" pitchFamily="18" charset="0"/>
                            <a:cs typeface="Times New Roman" panose="02020603050405020304" pitchFamily="18" charset="0"/>
                          </a:rPr>
                        </m:ctrlPr>
                      </m:dPr>
                      <m:e>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𝑞</m:t>
                            </m:r>
                          </m:sup>
                        </m:sSup>
                      </m:e>
                    </m:d>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𝑝</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𝑞</m:t>
                        </m:r>
                      </m:sup>
                    </m:sSup>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𝑝</m:t>
                            </m:r>
                          </m:sup>
                        </m:sSup>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𝑞</m:t>
                        </m:r>
                      </m:sup>
                    </m:sSup>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𝑝𝑞</m:t>
                        </m:r>
                      </m:sup>
                    </m:sSup>
                  </m:oMath>
                </a14:m>
                <a:r>
                  <a:rPr lang="fr-FR" dirty="0" smtClean="0">
                    <a:latin typeface="Times New Roman" panose="02020603050405020304" pitchFamily="18" charset="0"/>
                    <a:cs typeface="Times New Roman" panose="02020603050405020304" pitchFamily="18" charset="0"/>
                  </a:rPr>
                  <a:t>.</a:t>
                </a:r>
              </a:p>
              <a:p>
                <a:pPr algn="ctr"/>
                <a:endParaRPr lang="fr-FR" dirty="0">
                  <a:latin typeface="Times New Roman" panose="02020603050405020304" pitchFamily="18" charset="0"/>
                  <a:cs typeface="Times New Roman" panose="02020603050405020304" pitchFamily="18" charset="0"/>
                </a:endParaRPr>
              </a:p>
              <a:p>
                <a:pPr algn="ctr"/>
                <a:endParaRPr lang="fr-FR" dirty="0" smtClean="0">
                  <a:latin typeface="Times New Roman" panose="02020603050405020304" pitchFamily="18" charset="0"/>
                  <a:cs typeface="Times New Roman" panose="02020603050405020304" pitchFamily="18" charset="0"/>
                </a:endParaRPr>
              </a:p>
              <a:p>
                <a:pPr algn="ctr"/>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a:t>
                </a:r>
                <a:r>
                  <a:rPr lang="fr-FR" b="1" dirty="0" smtClean="0">
                    <a:solidFill>
                      <a:srgbClr val="FF0000"/>
                    </a:solidFill>
                    <a:latin typeface="Times New Roman" panose="02020603050405020304" pitchFamily="18" charset="0"/>
                    <a:cs typeface="Times New Roman" panose="02020603050405020304" pitchFamily="18" charset="0"/>
                  </a:rPr>
                  <a:t>Note: </a:t>
                </a:r>
                <a:r>
                  <a:rPr lang="fr-FR" dirty="0" smtClean="0">
                    <a:latin typeface="Times New Roman" panose="02020603050405020304" pitchFamily="18" charset="0"/>
                    <a:cs typeface="Times New Roman" panose="02020603050405020304" pitchFamily="18" charset="0"/>
                  </a:rPr>
                  <a:t>Voici </a:t>
                </a:r>
                <a:r>
                  <a:rPr lang="fr-FR" dirty="0">
                    <a:latin typeface="Times New Roman" panose="02020603050405020304" pitchFamily="18" charset="0"/>
                    <a:cs typeface="Times New Roman" panose="02020603050405020304" pitchFamily="18" charset="0"/>
                  </a:rPr>
                  <a:t>trois lois importantes qui ne peuvent être enfreintes </a:t>
                </a:r>
                <a:r>
                  <a:rPr lang="fr-FR" dirty="0" smtClean="0">
                    <a:latin typeface="Times New Roman" panose="02020603050405020304" pitchFamily="18" charset="0"/>
                    <a:cs typeface="Times New Roman" panose="02020603050405020304" pitchFamily="18" charset="0"/>
                  </a:rPr>
                  <a:t>:</a:t>
                </a:r>
              </a:p>
              <a:p>
                <a:pPr algn="just"/>
                <a:endParaRPr lang="fr-FR" dirty="0" smtClean="0">
                  <a:latin typeface="Times New Roman" panose="02020603050405020304" pitchFamily="18" charset="0"/>
                  <a:cs typeface="Times New Roman" panose="02020603050405020304" pitchFamily="18" charset="0"/>
                </a:endParaRPr>
              </a:p>
              <a:p>
                <a:pPr marL="1200150" lvl="2" indent="-285750"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 </a:t>
                </a:r>
                <a:r>
                  <a:rPr lang="fr-FR" b="1" dirty="0" smtClean="0">
                    <a:solidFill>
                      <a:srgbClr val="FFFF00"/>
                    </a:solidFill>
                    <a:latin typeface="Times New Roman" panose="02020603050405020304" pitchFamily="18" charset="0"/>
                    <a:cs typeface="Times New Roman" panose="02020603050405020304" pitchFamily="18" charset="0"/>
                  </a:rPr>
                  <a:t>Commutativité : </a:t>
                </a:r>
                <a14:m>
                  <m:oMath xmlns:m="http://schemas.openxmlformats.org/officeDocument/2006/math">
                    <m:r>
                      <a:rPr lang="en-GB" b="1" i="1" smtClean="0">
                        <a:solidFill>
                          <a:schemeClr val="tx1"/>
                        </a:solidFill>
                        <a:latin typeface="Cambria Math" panose="02040503050406030204" pitchFamily="18" charset="0"/>
                        <a:cs typeface="Times New Roman" panose="02020603050405020304" pitchFamily="18" charset="0"/>
                      </a:rPr>
                      <m:t>𝑨</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𝑩</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𝑩</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𝑨</m:t>
                    </m:r>
                  </m:oMath>
                </a14:m>
                <a:r>
                  <a:rPr lang="fr-FR" b="1" dirty="0" smtClean="0">
                    <a:solidFill>
                      <a:schemeClr val="tx1"/>
                    </a:solidFill>
                    <a:latin typeface="Times New Roman" panose="02020603050405020304" pitchFamily="18" charset="0"/>
                    <a:cs typeface="Times New Roman" panose="02020603050405020304" pitchFamily="18" charset="0"/>
                  </a:rPr>
                  <a:t>;</a:t>
                </a:r>
              </a:p>
              <a:p>
                <a:pPr marL="1200150" lvl="2" indent="-285750" algn="just">
                  <a:buFont typeface="Wingdings" panose="05000000000000000000" pitchFamily="2" charset="2"/>
                  <a:buChar char="ü"/>
                </a:pPr>
                <a:r>
                  <a:rPr lang="fr-FR" b="1" dirty="0" smtClean="0">
                    <a:solidFill>
                      <a:srgbClr val="FFFF00"/>
                    </a:solidFill>
                    <a:latin typeface="Times New Roman" panose="02020603050405020304" pitchFamily="18" charset="0"/>
                    <a:cs typeface="Times New Roman" panose="02020603050405020304" pitchFamily="18" charset="0"/>
                  </a:rPr>
                  <a:t> Distributivité    : </a:t>
                </a:r>
                <a14:m>
                  <m:oMath xmlns:m="http://schemas.openxmlformats.org/officeDocument/2006/math">
                    <m:r>
                      <a:rPr lang="en-GB" b="1" i="1" smtClean="0">
                        <a:solidFill>
                          <a:schemeClr val="tx1"/>
                        </a:solidFill>
                        <a:latin typeface="Cambria Math" panose="02040503050406030204" pitchFamily="18" charset="0"/>
                        <a:cs typeface="Times New Roman" panose="02020603050405020304" pitchFamily="18" charset="0"/>
                      </a:rPr>
                      <m:t>𝒄</m:t>
                    </m:r>
                    <m:d>
                      <m:dPr>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𝑨</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𝑩</m:t>
                        </m:r>
                      </m:e>
                    </m:d>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𝒄𝑨</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𝒄𝑩</m:t>
                    </m:r>
                  </m:oMath>
                </a14:m>
                <a:r>
                  <a:rPr lang="fr-FR" b="1" dirty="0" smtClean="0">
                    <a:solidFill>
                      <a:schemeClr val="tx1"/>
                    </a:solidFill>
                    <a:latin typeface="Times New Roman" panose="02020603050405020304" pitchFamily="18" charset="0"/>
                    <a:cs typeface="Times New Roman" panose="02020603050405020304" pitchFamily="18" charset="0"/>
                  </a:rPr>
                  <a:t>  ou </a:t>
                </a:r>
                <a14:m>
                  <m:oMath xmlns:m="http://schemas.openxmlformats.org/officeDocument/2006/math">
                    <m:r>
                      <a:rPr lang="en-GB" b="1" i="1" smtClean="0">
                        <a:solidFill>
                          <a:schemeClr val="tx1"/>
                        </a:solidFill>
                        <a:latin typeface="Cambria Math" panose="02040503050406030204" pitchFamily="18" charset="0"/>
                        <a:cs typeface="Times New Roman" panose="02020603050405020304" pitchFamily="18" charset="0"/>
                      </a:rPr>
                      <m:t>𝑨</m:t>
                    </m:r>
                    <m:d>
                      <m:dPr>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𝑩</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𝑪</m:t>
                        </m:r>
                      </m:e>
                    </m:d>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𝑨𝑩</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𝑨𝑪</m:t>
                    </m:r>
                    <m:r>
                      <a:rPr lang="en-GB" b="1" i="1" smtClean="0">
                        <a:solidFill>
                          <a:schemeClr val="tx1"/>
                        </a:solidFill>
                        <a:latin typeface="Cambria Math" panose="02040503050406030204" pitchFamily="18" charset="0"/>
                        <a:cs typeface="Times New Roman" panose="02020603050405020304" pitchFamily="18" charset="0"/>
                      </a:rPr>
                      <m:t>;</m:t>
                    </m:r>
                  </m:oMath>
                </a14:m>
                <a:endParaRPr lang="fr-FR" b="1" dirty="0" smtClean="0">
                  <a:solidFill>
                    <a:srgbClr val="FFFF00"/>
                  </a:solidFill>
                  <a:latin typeface="Times New Roman" panose="02020603050405020304" pitchFamily="18" charset="0"/>
                  <a:cs typeface="Times New Roman" panose="02020603050405020304" pitchFamily="18" charset="0"/>
                </a:endParaRPr>
              </a:p>
              <a:p>
                <a:pPr marL="1200150" lvl="2" indent="-285750" algn="just">
                  <a:buFont typeface="Wingdings" panose="05000000000000000000" pitchFamily="2" charset="2"/>
                  <a:buChar char="ü"/>
                </a:pPr>
                <a:r>
                  <a:rPr lang="fr-FR" b="1" dirty="0" smtClean="0">
                    <a:solidFill>
                      <a:srgbClr val="FFFF00"/>
                    </a:solidFill>
                    <a:latin typeface="Times New Roman" panose="02020603050405020304" pitchFamily="18" charset="0"/>
                    <a:cs typeface="Times New Roman" panose="02020603050405020304" pitchFamily="18" charset="0"/>
                  </a:rPr>
                  <a:t>Associativité      :  </a:t>
                </a:r>
                <a14:m>
                  <m:oMath xmlns:m="http://schemas.openxmlformats.org/officeDocument/2006/math">
                    <m:r>
                      <a:rPr lang="en-GB" b="1" i="1" smtClean="0">
                        <a:solidFill>
                          <a:schemeClr val="tx1"/>
                        </a:solidFill>
                        <a:latin typeface="Cambria Math" panose="02040503050406030204" pitchFamily="18" charset="0"/>
                        <a:cs typeface="Times New Roman" panose="02020603050405020304" pitchFamily="18" charset="0"/>
                      </a:rPr>
                      <m:t>𝑨</m:t>
                    </m:r>
                    <m:r>
                      <a:rPr lang="en-GB" b="1" i="1" smtClean="0">
                        <a:solidFill>
                          <a:schemeClr val="tx1"/>
                        </a:solidFill>
                        <a:latin typeface="Cambria Math" panose="02040503050406030204" pitchFamily="18" charset="0"/>
                        <a:cs typeface="Times New Roman" panose="02020603050405020304" pitchFamily="18" charset="0"/>
                      </a:rPr>
                      <m:t>+</m:t>
                    </m:r>
                    <m:d>
                      <m:dPr>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𝑩</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𝑪</m:t>
                        </m:r>
                      </m:e>
                    </m:d>
                    <m:r>
                      <a:rPr lang="en-GB" b="1" i="1" smtClean="0">
                        <a:solidFill>
                          <a:schemeClr val="tx1"/>
                        </a:solidFill>
                        <a:latin typeface="Cambria Math" panose="02040503050406030204" pitchFamily="18" charset="0"/>
                        <a:cs typeface="Times New Roman" panose="02020603050405020304" pitchFamily="18" charset="0"/>
                      </a:rPr>
                      <m:t>=</m:t>
                    </m:r>
                    <m:d>
                      <m:dPr>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𝑨</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𝑩</m:t>
                        </m:r>
                      </m:e>
                    </m:d>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𝑪</m:t>
                    </m:r>
                    <m:r>
                      <a:rPr lang="en-GB" b="1" i="1" smtClean="0">
                        <a:solidFill>
                          <a:schemeClr val="tx1"/>
                        </a:solidFill>
                        <a:latin typeface="Cambria Math" panose="02040503050406030204" pitchFamily="18" charset="0"/>
                        <a:cs typeface="Times New Roman" panose="02020603050405020304" pitchFamily="18" charset="0"/>
                      </a:rPr>
                      <m:t>;</m:t>
                    </m:r>
                  </m:oMath>
                </a14:m>
                <a:endParaRPr lang="fr-FR"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102779"/>
                <a:ext cx="12094723" cy="6740307"/>
              </a:xfrm>
              <a:prstGeom prst="rect">
                <a:avLst/>
              </a:prstGeom>
              <a:blipFill rotWithShape="0">
                <a:blip r:embed="rId2"/>
                <a:stretch>
                  <a:fillRect l="-403" t="-542" r="-403" b="-452"/>
                </a:stretch>
              </a:blipFill>
            </p:spPr>
            <p:txBody>
              <a:bodyPr/>
              <a:lstStyle/>
              <a:p>
                <a:r>
                  <a:rPr lang="fr-FR">
                    <a:noFill/>
                  </a:rPr>
                  <a:t> </a:t>
                </a:r>
              </a:p>
            </p:txBody>
          </p:sp>
        </mc:Fallback>
      </mc:AlternateContent>
      <p:sp>
        <p:nvSpPr>
          <p:cNvPr id="4" name="Rectangle 3"/>
          <p:cNvSpPr/>
          <p:nvPr/>
        </p:nvSpPr>
        <p:spPr>
          <a:xfrm>
            <a:off x="-87828" y="4279616"/>
            <a:ext cx="4286173" cy="369332"/>
          </a:xfrm>
          <a:prstGeom prst="rect">
            <a:avLst/>
          </a:prstGeom>
        </p:spPr>
        <p:txBody>
          <a:bodyPr wrap="none">
            <a:spAutoFit/>
          </a:bodyPr>
          <a:lstStyle/>
          <a:p>
            <a:pPr marL="285750" indent="-285750">
              <a:buFont typeface="Wingdings" panose="05000000000000000000" pitchFamily="2" charset="2"/>
              <a:buChar char="Ø"/>
            </a:pPr>
            <a:r>
              <a:rPr lang="" i="1" dirty="0" smtClean="0">
                <a:solidFill>
                  <a:srgbClr val="FFFF00"/>
                </a:solidFill>
                <a:latin typeface="Times New Roman" panose="02020603050405020304" pitchFamily="18" charset="0"/>
                <a:cs typeface="Times New Roman" panose="02020603050405020304" pitchFamily="18" charset="0"/>
              </a:rPr>
              <a:t>Exemple de multiplication sous MATLAB</a:t>
            </a:r>
            <a:endParaRPr lang="fr-FR" dirty="0"/>
          </a:p>
        </p:txBody>
      </p:sp>
      <p:pic>
        <p:nvPicPr>
          <p:cNvPr id="5" name="Image 4"/>
          <p:cNvPicPr>
            <a:picLocks noChangeAspect="1"/>
          </p:cNvPicPr>
          <p:nvPr/>
        </p:nvPicPr>
        <p:blipFill>
          <a:blip r:embed="rId3"/>
          <a:stretch>
            <a:fillRect/>
          </a:stretch>
        </p:blipFill>
        <p:spPr>
          <a:xfrm>
            <a:off x="4195860" y="4211501"/>
            <a:ext cx="901425" cy="505561"/>
          </a:xfrm>
          <a:prstGeom prst="rect">
            <a:avLst/>
          </a:prstGeom>
        </p:spPr>
      </p:pic>
    </p:spTree>
    <p:extLst>
      <p:ext uri="{BB962C8B-B14F-4D97-AF65-F5344CB8AC3E}">
        <p14:creationId xmlns:p14="http://schemas.microsoft.com/office/powerpoint/2010/main" val="1194787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4698429" y="1566153"/>
            <a:ext cx="1040890" cy="992221"/>
          </a:xfrm>
          <a:custGeom>
            <a:avLst/>
            <a:gdLst>
              <a:gd name="connsiteX0" fmla="*/ 1040890 w 1040890"/>
              <a:gd name="connsiteY0" fmla="*/ 992221 h 992221"/>
              <a:gd name="connsiteX1" fmla="*/ 31 w 1040890"/>
              <a:gd name="connsiteY1" fmla="*/ 505838 h 992221"/>
              <a:gd name="connsiteX2" fmla="*/ 1001980 w 1040890"/>
              <a:gd name="connsiteY2" fmla="*/ 0 h 992221"/>
              <a:gd name="connsiteX3" fmla="*/ 1001980 w 1040890"/>
              <a:gd name="connsiteY3" fmla="*/ 0 h 992221"/>
            </a:gdLst>
            <a:ahLst/>
            <a:cxnLst>
              <a:cxn ang="0">
                <a:pos x="connsiteX0" y="connsiteY0"/>
              </a:cxn>
              <a:cxn ang="0">
                <a:pos x="connsiteX1" y="connsiteY1"/>
              </a:cxn>
              <a:cxn ang="0">
                <a:pos x="connsiteX2" y="connsiteY2"/>
              </a:cxn>
              <a:cxn ang="0">
                <a:pos x="connsiteX3" y="connsiteY3"/>
              </a:cxn>
            </a:cxnLst>
            <a:rect l="l" t="t" r="r" b="b"/>
            <a:pathLst>
              <a:path w="1040890" h="992221">
                <a:moveTo>
                  <a:pt x="1040890" y="992221"/>
                </a:moveTo>
                <a:cubicBezTo>
                  <a:pt x="523703" y="831714"/>
                  <a:pt x="6516" y="671208"/>
                  <a:pt x="31" y="505838"/>
                </a:cubicBezTo>
                <a:cubicBezTo>
                  <a:pt x="-6454" y="340468"/>
                  <a:pt x="1001980" y="0"/>
                  <a:pt x="1001980" y="0"/>
                </a:cubicBezTo>
                <a:lnTo>
                  <a:pt x="1001980" y="0"/>
                </a:lnTo>
              </a:path>
            </a:pathLst>
          </a:custGeom>
          <a:noFill/>
          <a:ln w="41275">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458" y="121755"/>
            <a:ext cx="12195458" cy="2246769"/>
          </a:xfrm>
          <a:prstGeom prst="rect">
            <a:avLst/>
          </a:prstGeom>
        </p:spPr>
        <p:txBody>
          <a:bodyPr wrap="square">
            <a:spAutoFit/>
          </a:bodyPr>
          <a:lstStyle/>
          <a:p>
            <a:pPr marL="342900" indent="-342900" algn="just">
              <a:buFont typeface="Wingdings" panose="05000000000000000000" pitchFamily="2" charset="2"/>
              <a:buChar char="q"/>
            </a:pPr>
            <a:r>
              <a:rPr lang="en-GB" sz="2000" b="1" i="1" dirty="0" smtClean="0">
                <a:solidFill>
                  <a:srgbClr val="FFFF00"/>
                </a:solidFill>
                <a:latin typeface="Times New Roman" panose="02020603050405020304" pitchFamily="18" charset="0"/>
                <a:cs typeface="Times New Roman" panose="02020603050405020304" pitchFamily="18" charset="0"/>
              </a:rPr>
              <a:t>Inverse d’une matrices</a:t>
            </a:r>
          </a:p>
          <a:p>
            <a:pPr algn="just"/>
            <a:r>
              <a:rPr lang="en-GB" sz="2000" b="1" i="1" dirty="0">
                <a:solidFill>
                  <a:srgbClr val="FFFF00"/>
                </a:solidFill>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L’inverse d’une matrice est comme le réciproque d’un </a:t>
            </a:r>
            <a:r>
              <a:rPr lang="en-GB" sz="2000" dirty="0" err="1" smtClean="0">
                <a:latin typeface="Times New Roman" panose="02020603050405020304" pitchFamily="18" charset="0"/>
                <a:cs typeface="Times New Roman" panose="02020603050405020304" pitchFamily="18" charset="0"/>
              </a:rPr>
              <a:t>nomber</a:t>
            </a:r>
            <a:r>
              <a:rPr lang="en-GB" sz="2000" dirty="0" smtClean="0">
                <a:latin typeface="Times New Roman" panose="02020603050405020304" pitchFamily="18" charset="0"/>
                <a:cs typeface="Times New Roman" panose="02020603050405020304" pitchFamily="18" charset="0"/>
              </a:rPr>
              <a:t>:</a:t>
            </a:r>
          </a:p>
          <a:p>
            <a:pPr algn="just"/>
            <a:r>
              <a:rPr lang="en-GB" sz="2000" dirty="0" smtClean="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algn="just"/>
            <a:endParaRPr lang="en-GB" sz="2000" dirty="0" smtClean="0">
              <a:latin typeface="Times New Roman" panose="02020603050405020304" pitchFamily="18" charset="0"/>
              <a:cs typeface="Times New Roman" panose="02020603050405020304" pitchFamily="18" charset="0"/>
            </a:endParaRPr>
          </a:p>
          <a:p>
            <a:pPr algn="just"/>
            <a:endParaRPr lang="en-GB" sz="2000" dirty="0">
              <a:latin typeface="Times New Roman" panose="02020603050405020304" pitchFamily="18" charset="0"/>
              <a:cs typeface="Times New Roman" panose="02020603050405020304" pitchFamily="18" charset="0"/>
            </a:endParaRPr>
          </a:p>
          <a:p>
            <a:pPr algn="just"/>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
        <p:nvSpPr>
          <p:cNvPr id="3" name="ZoneTexte 2"/>
          <p:cNvSpPr txBox="1"/>
          <p:nvPr/>
        </p:nvSpPr>
        <p:spPr>
          <a:xfrm>
            <a:off x="5593404" y="1157591"/>
            <a:ext cx="661481" cy="707886"/>
          </a:xfrm>
          <a:prstGeom prst="rect">
            <a:avLst/>
          </a:prstGeom>
          <a:noFill/>
        </p:spPr>
        <p:txBody>
          <a:bodyPr wrap="square" rtlCol="0">
            <a:spAutoFit/>
          </a:bodyPr>
          <a:lstStyle/>
          <a:p>
            <a:pPr algn="ctr"/>
            <a:r>
              <a:rPr lang="fr-FR" sz="4000" dirty="0">
                <a:solidFill>
                  <a:srgbClr val="FF0000"/>
                </a:solidFill>
                <a:latin typeface="Times New Roman" panose="02020603050405020304" pitchFamily="18" charset="0"/>
                <a:cs typeface="Times New Roman" panose="02020603050405020304" pitchFamily="18" charset="0"/>
              </a:rPr>
              <a:t>9</a:t>
            </a:r>
            <a:endParaRPr lang="fr-FR"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ZoneTexte 3"/>
              <p:cNvSpPr txBox="1"/>
              <p:nvPr/>
            </p:nvSpPr>
            <p:spPr>
              <a:xfrm>
                <a:off x="5609615" y="2136844"/>
                <a:ext cx="661481" cy="7861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FR" sz="2400" b="1" i="1" smtClean="0">
                              <a:solidFill>
                                <a:schemeClr val="accent1">
                                  <a:lumMod val="50000"/>
                                </a:schemeClr>
                              </a:solidFill>
                              <a:latin typeface="Cambria Math" panose="02040503050406030204" pitchFamily="18" charset="0"/>
                              <a:cs typeface="Times New Roman" panose="02020603050405020304" pitchFamily="18" charset="0"/>
                            </a:rPr>
                          </m:ctrlPr>
                        </m:fPr>
                        <m:num>
                          <m:r>
                            <a:rPr lang="en-GB" sz="2400" b="1" i="1" smtClean="0">
                              <a:solidFill>
                                <a:schemeClr val="accent1">
                                  <a:lumMod val="50000"/>
                                </a:schemeClr>
                              </a:solidFill>
                              <a:latin typeface="Cambria Math" panose="02040503050406030204" pitchFamily="18" charset="0"/>
                              <a:cs typeface="Times New Roman" panose="02020603050405020304" pitchFamily="18" charset="0"/>
                            </a:rPr>
                            <m:t>𝟏</m:t>
                          </m:r>
                        </m:num>
                        <m:den>
                          <m:r>
                            <a:rPr lang="en-GB" sz="2400" b="1" i="1" smtClean="0">
                              <a:solidFill>
                                <a:schemeClr val="accent1">
                                  <a:lumMod val="50000"/>
                                </a:schemeClr>
                              </a:solidFill>
                              <a:latin typeface="Cambria Math" panose="02040503050406030204" pitchFamily="18" charset="0"/>
                              <a:cs typeface="Times New Roman" panose="02020603050405020304" pitchFamily="18" charset="0"/>
                            </a:rPr>
                            <m:t>𝟗</m:t>
                          </m:r>
                        </m:den>
                      </m:f>
                    </m:oMath>
                  </m:oMathPara>
                </a14:m>
                <a:endParaRPr lang="fr-FR" sz="2400" b="1" dirty="0">
                  <a:solidFill>
                    <a:schemeClr val="accent1">
                      <a:lumMod val="50000"/>
                    </a:schemeClr>
                  </a:solidFill>
                  <a:latin typeface="Times New Roman" panose="02020603050405020304" pitchFamily="18" charset="0"/>
                  <a:cs typeface="Times New Roman" panose="02020603050405020304" pitchFamily="18" charset="0"/>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5609615" y="2136844"/>
                <a:ext cx="661481" cy="786177"/>
              </a:xfrm>
              <a:prstGeom prst="rect">
                <a:avLst/>
              </a:prstGeom>
              <a:blipFill rotWithShape="0">
                <a:blip r:embed="rId2"/>
                <a:stretch>
                  <a:fillRect/>
                </a:stretch>
              </a:blipFill>
            </p:spPr>
            <p:txBody>
              <a:bodyPr/>
              <a:lstStyle/>
              <a:p>
                <a:r>
                  <a:rPr lang="fr-FR">
                    <a:noFill/>
                  </a:rPr>
                  <a:t> </a:t>
                </a:r>
              </a:p>
            </p:txBody>
          </p:sp>
        </mc:Fallback>
      </mc:AlternateContent>
      <p:sp>
        <p:nvSpPr>
          <p:cNvPr id="6" name="ZoneTexte 5"/>
          <p:cNvSpPr txBox="1"/>
          <p:nvPr/>
        </p:nvSpPr>
        <p:spPr>
          <a:xfrm>
            <a:off x="6638701" y="1773184"/>
            <a:ext cx="3323619" cy="523220"/>
          </a:xfrm>
          <a:prstGeom prst="rect">
            <a:avLst/>
          </a:prstGeom>
          <a:noFill/>
        </p:spPr>
        <p:txBody>
          <a:bodyPr wrap="square" rtlCol="0">
            <a:spAutoFit/>
          </a:bodyPr>
          <a:lstStyle/>
          <a:p>
            <a:pPr algn="ctr"/>
            <a:r>
              <a:rPr lang="fr-FR" sz="2800" b="1" dirty="0" smtClean="0">
                <a:solidFill>
                  <a:srgbClr val="FFC000"/>
                </a:solidFill>
                <a:latin typeface="Times New Roman" panose="02020603050405020304" pitchFamily="18" charset="0"/>
                <a:cs typeface="Times New Roman" panose="02020603050405020304" pitchFamily="18" charset="0"/>
              </a:rPr>
              <a:t>Réciproque</a:t>
            </a:r>
            <a:endParaRPr lang="fr-FR" sz="1200" b="1" dirty="0">
              <a:solidFill>
                <a:srgbClr val="FFC000"/>
              </a:solidFill>
              <a:latin typeface="Times New Roman" panose="02020603050405020304" pitchFamily="18" charset="0"/>
              <a:cs typeface="Times New Roman" panose="02020603050405020304" pitchFamily="18" charset="0"/>
            </a:endParaRPr>
          </a:p>
        </p:txBody>
      </p:sp>
      <p:sp>
        <p:nvSpPr>
          <p:cNvPr id="5" name="ZoneTexte 4"/>
          <p:cNvSpPr txBox="1"/>
          <p:nvPr/>
        </p:nvSpPr>
        <p:spPr>
          <a:xfrm>
            <a:off x="2067267" y="1777316"/>
            <a:ext cx="3323619" cy="523220"/>
          </a:xfrm>
          <a:prstGeom prst="rect">
            <a:avLst/>
          </a:prstGeom>
          <a:noFill/>
        </p:spPr>
        <p:txBody>
          <a:bodyPr wrap="square" rtlCol="0">
            <a:spAutoFit/>
          </a:bodyPr>
          <a:lstStyle/>
          <a:p>
            <a:pPr algn="ctr"/>
            <a:r>
              <a:rPr lang="fr-FR" sz="2800" b="1" dirty="0" smtClean="0">
                <a:solidFill>
                  <a:srgbClr val="FFC000"/>
                </a:solidFill>
                <a:latin typeface="Times New Roman" panose="02020603050405020304" pitchFamily="18" charset="0"/>
                <a:cs typeface="Times New Roman" panose="02020603050405020304" pitchFamily="18" charset="0"/>
              </a:rPr>
              <a:t>Réciproque</a:t>
            </a:r>
            <a:endParaRPr lang="fr-FR" sz="1200" b="1" dirty="0">
              <a:solidFill>
                <a:srgbClr val="FFC000"/>
              </a:solidFill>
              <a:latin typeface="Times New Roman" panose="02020603050405020304" pitchFamily="18" charset="0"/>
              <a:cs typeface="Times New Roman" panose="02020603050405020304" pitchFamily="18" charset="0"/>
            </a:endParaRPr>
          </a:p>
        </p:txBody>
      </p:sp>
      <p:sp>
        <p:nvSpPr>
          <p:cNvPr id="10" name="Forme libre 9"/>
          <p:cNvSpPr/>
          <p:nvPr/>
        </p:nvSpPr>
        <p:spPr>
          <a:xfrm flipH="1">
            <a:off x="6142930" y="1557780"/>
            <a:ext cx="1202420" cy="992221"/>
          </a:xfrm>
          <a:custGeom>
            <a:avLst/>
            <a:gdLst>
              <a:gd name="connsiteX0" fmla="*/ 1040890 w 1040890"/>
              <a:gd name="connsiteY0" fmla="*/ 992221 h 992221"/>
              <a:gd name="connsiteX1" fmla="*/ 31 w 1040890"/>
              <a:gd name="connsiteY1" fmla="*/ 505838 h 992221"/>
              <a:gd name="connsiteX2" fmla="*/ 1001980 w 1040890"/>
              <a:gd name="connsiteY2" fmla="*/ 0 h 992221"/>
              <a:gd name="connsiteX3" fmla="*/ 1001980 w 1040890"/>
              <a:gd name="connsiteY3" fmla="*/ 0 h 992221"/>
            </a:gdLst>
            <a:ahLst/>
            <a:cxnLst>
              <a:cxn ang="0">
                <a:pos x="connsiteX0" y="connsiteY0"/>
              </a:cxn>
              <a:cxn ang="0">
                <a:pos x="connsiteX1" y="connsiteY1"/>
              </a:cxn>
              <a:cxn ang="0">
                <a:pos x="connsiteX2" y="connsiteY2"/>
              </a:cxn>
              <a:cxn ang="0">
                <a:pos x="connsiteX3" y="connsiteY3"/>
              </a:cxn>
            </a:cxnLst>
            <a:rect l="l" t="t" r="r" b="b"/>
            <a:pathLst>
              <a:path w="1040890" h="992221">
                <a:moveTo>
                  <a:pt x="1040890" y="992221"/>
                </a:moveTo>
                <a:cubicBezTo>
                  <a:pt x="523703" y="831714"/>
                  <a:pt x="6516" y="671208"/>
                  <a:pt x="31" y="505838"/>
                </a:cubicBezTo>
                <a:cubicBezTo>
                  <a:pt x="-6454" y="340468"/>
                  <a:pt x="1001980" y="0"/>
                  <a:pt x="1001980" y="0"/>
                </a:cubicBezTo>
                <a:lnTo>
                  <a:pt x="1001980" y="0"/>
                </a:lnTo>
              </a:path>
            </a:pathLst>
          </a:custGeom>
          <a:noFill/>
          <a:ln w="41275">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2" name="ZoneTexte 11"/>
              <p:cNvSpPr txBox="1"/>
              <p:nvPr/>
            </p:nvSpPr>
            <p:spPr>
              <a:xfrm>
                <a:off x="3330585" y="2989901"/>
                <a:ext cx="5385401" cy="375552"/>
              </a:xfrm>
              <a:prstGeom prst="rect">
                <a:avLst/>
              </a:prstGeom>
              <a:noFill/>
            </p:spPr>
            <p:txBody>
              <a:bodyPr wrap="square" rtlCol="0">
                <a:spAutoFit/>
              </a:bodyPr>
              <a:lstStyle/>
              <a:p>
                <a:pPr algn="ctr"/>
                <a:r>
                  <a:rPr lang="fr-FR" b="1" dirty="0" smtClean="0">
                    <a:solidFill>
                      <a:schemeClr val="tx1"/>
                    </a:solidFill>
                    <a:latin typeface="Times New Roman" panose="02020603050405020304" pitchFamily="18" charset="0"/>
                    <a:cs typeface="Times New Roman" panose="02020603050405020304" pitchFamily="18" charset="0"/>
                  </a:rPr>
                  <a:t>Le réciproque de nombre 9 peut décrit comme </a:t>
                </a:r>
                <a14:m>
                  <m:oMath xmlns:m="http://schemas.openxmlformats.org/officeDocument/2006/math">
                    <m:sSup>
                      <m:sSupPr>
                        <m:ctrlPr>
                          <a:rPr lang="fr-FR" b="1" i="1" smtClean="0">
                            <a:solidFill>
                              <a:schemeClr val="tx1"/>
                            </a:solidFill>
                            <a:latin typeface="Cambria Math" panose="02040503050406030204" pitchFamily="18" charset="0"/>
                            <a:cs typeface="Times New Roman" panose="02020603050405020304" pitchFamily="18" charset="0"/>
                          </a:rPr>
                        </m:ctrlPr>
                      </m:sSupPr>
                      <m:e>
                        <m:r>
                          <a:rPr lang="en-GB" b="1" i="1" smtClean="0">
                            <a:solidFill>
                              <a:schemeClr val="tx1"/>
                            </a:solidFill>
                            <a:latin typeface="Cambria Math" panose="02040503050406030204" pitchFamily="18" charset="0"/>
                            <a:cs typeface="Times New Roman" panose="02020603050405020304" pitchFamily="18" charset="0"/>
                          </a:rPr>
                          <m:t>𝟗</m:t>
                        </m:r>
                      </m:e>
                      <m:sup>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𝟏</m:t>
                        </m:r>
                      </m:sup>
                    </m:sSup>
                  </m:oMath>
                </a14:m>
                <a:endParaRPr lang="fr-FR" sz="1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3330585" y="2989901"/>
                <a:ext cx="5385401" cy="375552"/>
              </a:xfrm>
              <a:prstGeom prst="rect">
                <a:avLst/>
              </a:prstGeom>
              <a:blipFill rotWithShape="0">
                <a:blip r:embed="rId3"/>
                <a:stretch>
                  <a:fillRect t="-6452" b="-24194"/>
                </a:stretch>
              </a:blipFill>
            </p:spPr>
            <p:txBody>
              <a:bodyPr/>
              <a:lstStyle/>
              <a:p>
                <a:r>
                  <a:rPr lang="fr-FR">
                    <a:noFill/>
                  </a:rPr>
                  <a:t> </a:t>
                </a:r>
              </a:p>
            </p:txBody>
          </p:sp>
        </mc:Fallback>
      </mc:AlternateContent>
      <p:sp>
        <p:nvSpPr>
          <p:cNvPr id="13" name="ZoneTexte 12"/>
          <p:cNvSpPr txBox="1"/>
          <p:nvPr/>
        </p:nvSpPr>
        <p:spPr>
          <a:xfrm>
            <a:off x="78290" y="3541136"/>
            <a:ext cx="5385401" cy="375552"/>
          </a:xfrm>
          <a:prstGeom prst="rect">
            <a:avLst/>
          </a:prstGeom>
          <a:noFill/>
        </p:spPr>
        <p:txBody>
          <a:bodyPr wrap="square" rtlCol="0">
            <a:spAutoFit/>
          </a:bodyPr>
          <a:lstStyle/>
          <a:p>
            <a:r>
              <a:rPr lang="en-GB" b="1" dirty="0" smtClean="0">
                <a:solidFill>
                  <a:schemeClr val="tx1"/>
                </a:solidFill>
                <a:latin typeface="Times New Roman" panose="02020603050405020304" pitchFamily="18" charset="0"/>
                <a:cs typeface="Times New Roman" panose="02020603050405020304" pitchFamily="18" charset="0"/>
              </a:rPr>
              <a:t>….Une matrice </a:t>
            </a:r>
            <a:r>
              <a:rPr lang="fr-FR" b="1" dirty="0" smtClean="0">
                <a:solidFill>
                  <a:schemeClr val="tx1"/>
                </a:solidFill>
                <a:latin typeface="Times New Roman" panose="02020603050405020304" pitchFamily="18" charset="0"/>
                <a:cs typeface="Times New Roman" panose="02020603050405020304" pitchFamily="18" charset="0"/>
              </a:rPr>
              <a:t>possède</a:t>
            </a:r>
            <a:r>
              <a:rPr lang="en-GB" b="1" dirty="0" smtClean="0">
                <a:solidFill>
                  <a:schemeClr val="tx1"/>
                </a:solidFill>
                <a:latin typeface="Times New Roman" panose="02020603050405020304" pitchFamily="18" charset="0"/>
                <a:cs typeface="Times New Roman" panose="02020603050405020304" pitchFamily="18" charset="0"/>
              </a:rPr>
              <a:t> un inverse:</a:t>
            </a:r>
            <a:endParaRPr lang="fr-FR" sz="1000" b="1" dirty="0">
              <a:solidFill>
                <a:schemeClr val="tx1"/>
              </a:solidFill>
              <a:latin typeface="Times New Roman" panose="02020603050405020304" pitchFamily="18" charset="0"/>
              <a:cs typeface="Times New Roman" panose="02020603050405020304" pitchFamily="18" charset="0"/>
            </a:endParaRPr>
          </a:p>
        </p:txBody>
      </p:sp>
      <p:sp>
        <p:nvSpPr>
          <p:cNvPr id="14" name="Forme libre 13"/>
          <p:cNvSpPr/>
          <p:nvPr/>
        </p:nvSpPr>
        <p:spPr>
          <a:xfrm>
            <a:off x="4383898" y="4208840"/>
            <a:ext cx="1040890" cy="992221"/>
          </a:xfrm>
          <a:custGeom>
            <a:avLst/>
            <a:gdLst>
              <a:gd name="connsiteX0" fmla="*/ 1040890 w 1040890"/>
              <a:gd name="connsiteY0" fmla="*/ 992221 h 992221"/>
              <a:gd name="connsiteX1" fmla="*/ 31 w 1040890"/>
              <a:gd name="connsiteY1" fmla="*/ 505838 h 992221"/>
              <a:gd name="connsiteX2" fmla="*/ 1001980 w 1040890"/>
              <a:gd name="connsiteY2" fmla="*/ 0 h 992221"/>
              <a:gd name="connsiteX3" fmla="*/ 1001980 w 1040890"/>
              <a:gd name="connsiteY3" fmla="*/ 0 h 992221"/>
            </a:gdLst>
            <a:ahLst/>
            <a:cxnLst>
              <a:cxn ang="0">
                <a:pos x="connsiteX0" y="connsiteY0"/>
              </a:cxn>
              <a:cxn ang="0">
                <a:pos x="connsiteX1" y="connsiteY1"/>
              </a:cxn>
              <a:cxn ang="0">
                <a:pos x="connsiteX2" y="connsiteY2"/>
              </a:cxn>
              <a:cxn ang="0">
                <a:pos x="connsiteX3" y="connsiteY3"/>
              </a:cxn>
            </a:cxnLst>
            <a:rect l="l" t="t" r="r" b="b"/>
            <a:pathLst>
              <a:path w="1040890" h="992221">
                <a:moveTo>
                  <a:pt x="1040890" y="992221"/>
                </a:moveTo>
                <a:cubicBezTo>
                  <a:pt x="523703" y="831714"/>
                  <a:pt x="6516" y="671208"/>
                  <a:pt x="31" y="505838"/>
                </a:cubicBezTo>
                <a:cubicBezTo>
                  <a:pt x="-6454" y="340468"/>
                  <a:pt x="1001980" y="0"/>
                  <a:pt x="1001980" y="0"/>
                </a:cubicBezTo>
                <a:lnTo>
                  <a:pt x="1001980" y="0"/>
                </a:lnTo>
              </a:path>
            </a:pathLst>
          </a:custGeom>
          <a:noFill/>
          <a:ln w="41275">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324170" y="4415871"/>
            <a:ext cx="3323619" cy="523220"/>
          </a:xfrm>
          <a:prstGeom prst="rect">
            <a:avLst/>
          </a:prstGeom>
          <a:noFill/>
        </p:spPr>
        <p:txBody>
          <a:bodyPr wrap="square" rtlCol="0">
            <a:spAutoFit/>
          </a:bodyPr>
          <a:lstStyle/>
          <a:p>
            <a:pPr algn="ctr"/>
            <a:r>
              <a:rPr lang="fr-FR" sz="2800" b="1" dirty="0" smtClean="0">
                <a:solidFill>
                  <a:srgbClr val="FFC000"/>
                </a:solidFill>
                <a:latin typeface="Times New Roman" panose="02020603050405020304" pitchFamily="18" charset="0"/>
                <a:cs typeface="Times New Roman" panose="02020603050405020304" pitchFamily="18" charset="0"/>
              </a:rPr>
              <a:t>Inverse</a:t>
            </a:r>
            <a:endParaRPr lang="fr-FR" sz="1200" b="1" dirty="0">
              <a:solidFill>
                <a:srgbClr val="FFC000"/>
              </a:solidFill>
              <a:latin typeface="Times New Roman" panose="02020603050405020304" pitchFamily="18" charset="0"/>
              <a:cs typeface="Times New Roman" panose="02020603050405020304" pitchFamily="18" charset="0"/>
            </a:endParaRPr>
          </a:p>
        </p:txBody>
      </p:sp>
      <p:sp>
        <p:nvSpPr>
          <p:cNvPr id="16" name="ZoneTexte 15"/>
          <p:cNvSpPr txBox="1"/>
          <p:nvPr/>
        </p:nvSpPr>
        <p:spPr>
          <a:xfrm>
            <a:off x="1752736" y="4420003"/>
            <a:ext cx="3323619" cy="523220"/>
          </a:xfrm>
          <a:prstGeom prst="rect">
            <a:avLst/>
          </a:prstGeom>
          <a:noFill/>
        </p:spPr>
        <p:txBody>
          <a:bodyPr wrap="square" rtlCol="0">
            <a:spAutoFit/>
          </a:bodyPr>
          <a:lstStyle/>
          <a:p>
            <a:pPr algn="ctr"/>
            <a:r>
              <a:rPr lang="fr-FR" sz="2800" b="1" dirty="0" smtClean="0">
                <a:solidFill>
                  <a:srgbClr val="FFC000"/>
                </a:solidFill>
                <a:latin typeface="Times New Roman" panose="02020603050405020304" pitchFamily="18" charset="0"/>
                <a:cs typeface="Times New Roman" panose="02020603050405020304" pitchFamily="18" charset="0"/>
              </a:rPr>
              <a:t>Inverse</a:t>
            </a:r>
            <a:endParaRPr lang="fr-FR" sz="1200" b="1" dirty="0">
              <a:solidFill>
                <a:srgbClr val="FFC000"/>
              </a:solidFill>
              <a:latin typeface="Times New Roman" panose="02020603050405020304" pitchFamily="18" charset="0"/>
              <a:cs typeface="Times New Roman" panose="02020603050405020304" pitchFamily="18" charset="0"/>
            </a:endParaRPr>
          </a:p>
        </p:txBody>
      </p:sp>
      <p:sp>
        <p:nvSpPr>
          <p:cNvPr id="17" name="Forme libre 16"/>
          <p:cNvSpPr/>
          <p:nvPr/>
        </p:nvSpPr>
        <p:spPr>
          <a:xfrm flipH="1">
            <a:off x="5828399" y="4200467"/>
            <a:ext cx="1202420" cy="992221"/>
          </a:xfrm>
          <a:custGeom>
            <a:avLst/>
            <a:gdLst>
              <a:gd name="connsiteX0" fmla="*/ 1040890 w 1040890"/>
              <a:gd name="connsiteY0" fmla="*/ 992221 h 992221"/>
              <a:gd name="connsiteX1" fmla="*/ 31 w 1040890"/>
              <a:gd name="connsiteY1" fmla="*/ 505838 h 992221"/>
              <a:gd name="connsiteX2" fmla="*/ 1001980 w 1040890"/>
              <a:gd name="connsiteY2" fmla="*/ 0 h 992221"/>
              <a:gd name="connsiteX3" fmla="*/ 1001980 w 1040890"/>
              <a:gd name="connsiteY3" fmla="*/ 0 h 992221"/>
            </a:gdLst>
            <a:ahLst/>
            <a:cxnLst>
              <a:cxn ang="0">
                <a:pos x="connsiteX0" y="connsiteY0"/>
              </a:cxn>
              <a:cxn ang="0">
                <a:pos x="connsiteX1" y="connsiteY1"/>
              </a:cxn>
              <a:cxn ang="0">
                <a:pos x="connsiteX2" y="connsiteY2"/>
              </a:cxn>
              <a:cxn ang="0">
                <a:pos x="connsiteX3" y="connsiteY3"/>
              </a:cxn>
            </a:cxnLst>
            <a:rect l="l" t="t" r="r" b="b"/>
            <a:pathLst>
              <a:path w="1040890" h="992221">
                <a:moveTo>
                  <a:pt x="1040890" y="992221"/>
                </a:moveTo>
                <a:cubicBezTo>
                  <a:pt x="523703" y="831714"/>
                  <a:pt x="6516" y="671208"/>
                  <a:pt x="31" y="505838"/>
                </a:cubicBezTo>
                <a:cubicBezTo>
                  <a:pt x="-6454" y="340468"/>
                  <a:pt x="1001980" y="0"/>
                  <a:pt x="1001980" y="0"/>
                </a:cubicBezTo>
                <a:lnTo>
                  <a:pt x="1001980" y="0"/>
                </a:lnTo>
              </a:path>
            </a:pathLst>
          </a:custGeom>
          <a:noFill/>
          <a:ln w="41275">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288602" y="3858646"/>
            <a:ext cx="661481" cy="707886"/>
          </a:xfrm>
          <a:prstGeom prst="rect">
            <a:avLst/>
          </a:prstGeom>
          <a:noFill/>
        </p:spPr>
        <p:txBody>
          <a:bodyPr wrap="square" rtlCol="0">
            <a:spAutoFit/>
          </a:bodyPr>
          <a:lstStyle/>
          <a:p>
            <a:pPr algn="ctr"/>
            <a:r>
              <a:rPr lang="fr-FR" sz="4000" dirty="0" smtClean="0">
                <a:solidFill>
                  <a:srgbClr val="FF0000"/>
                </a:solidFill>
                <a:latin typeface="Times New Roman" panose="02020603050405020304" pitchFamily="18" charset="0"/>
                <a:cs typeface="Times New Roman" panose="02020603050405020304" pitchFamily="18" charset="0"/>
              </a:rPr>
              <a:t>A</a:t>
            </a:r>
            <a:endParaRPr lang="fr-FR"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ZoneTexte 18"/>
              <p:cNvSpPr txBox="1"/>
              <p:nvPr/>
            </p:nvSpPr>
            <p:spPr>
              <a:xfrm>
                <a:off x="5489637" y="4798991"/>
                <a:ext cx="661481" cy="5959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fr-FR" sz="3200" b="1" i="1" smtClean="0">
                              <a:solidFill>
                                <a:srgbClr val="FF0000"/>
                              </a:solidFill>
                              <a:latin typeface="Cambria Math" panose="02040503050406030204" pitchFamily="18" charset="0"/>
                              <a:cs typeface="Times New Roman" panose="02020603050405020304" pitchFamily="18" charset="0"/>
                            </a:rPr>
                          </m:ctrlPr>
                        </m:sSupPr>
                        <m:e>
                          <m:r>
                            <a:rPr lang="en-GB" sz="3200" b="1" i="0" smtClean="0">
                              <a:solidFill>
                                <a:srgbClr val="FF0000"/>
                              </a:solidFill>
                              <a:latin typeface="Cambria Math" panose="02040503050406030204" pitchFamily="18" charset="0"/>
                              <a:cs typeface="Times New Roman" panose="02020603050405020304" pitchFamily="18" charset="0"/>
                            </a:rPr>
                            <m:t>𝐀</m:t>
                          </m:r>
                        </m:e>
                        <m:sup>
                          <m:r>
                            <a:rPr lang="en-GB" sz="3200" b="1" i="0" smtClean="0">
                              <a:solidFill>
                                <a:srgbClr val="FF0000"/>
                              </a:solidFill>
                              <a:latin typeface="Cambria Math" panose="02040503050406030204" pitchFamily="18" charset="0"/>
                              <a:cs typeface="Times New Roman" panose="02020603050405020304" pitchFamily="18" charset="0"/>
                            </a:rPr>
                            <m:t>−</m:t>
                          </m:r>
                          <m:r>
                            <a:rPr lang="en-GB" sz="3200" b="1" i="0" smtClean="0">
                              <a:solidFill>
                                <a:srgbClr val="FF0000"/>
                              </a:solidFill>
                              <a:latin typeface="Cambria Math" panose="02040503050406030204" pitchFamily="18" charset="0"/>
                              <a:cs typeface="Times New Roman" panose="02020603050405020304" pitchFamily="18" charset="0"/>
                            </a:rPr>
                            <m:t>𝟏</m:t>
                          </m:r>
                        </m:sup>
                      </m:sSup>
                    </m:oMath>
                  </m:oMathPara>
                </a14:m>
                <a:endParaRPr lang="fr-FR"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5489637" y="4798991"/>
                <a:ext cx="661481" cy="595932"/>
              </a:xfrm>
              <a:prstGeom prst="rect">
                <a:avLst/>
              </a:prstGeom>
              <a:blipFill rotWithShape="0">
                <a:blip r:embed="rId4"/>
                <a:stretch>
                  <a:fillRect l="-8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195022" y="5515852"/>
                <a:ext cx="7577379" cy="491096"/>
              </a:xfrm>
              <a:prstGeom prst="rect">
                <a:avLst/>
              </a:prstGeom>
              <a:noFill/>
            </p:spPr>
            <p:txBody>
              <a:bodyPr wrap="square" rtlCol="0">
                <a:spAutoFit/>
              </a:bodyPr>
              <a:lstStyle/>
              <a:p>
                <a:r>
                  <a:rPr lang="fr-FR" b="1" dirty="0" smtClean="0">
                    <a:latin typeface="Times New Roman" panose="02020603050405020304" pitchFamily="18" charset="0"/>
                    <a:cs typeface="Times New Roman" panose="02020603050405020304" pitchFamily="18" charset="0"/>
                  </a:rPr>
                  <a:t>On écrit </a:t>
                </a:r>
                <a14:m>
                  <m:oMath xmlns:m="http://schemas.openxmlformats.org/officeDocument/2006/math">
                    <m:sSup>
                      <m:sSupPr>
                        <m:ctrlPr>
                          <a:rPr lang="fr-FR" b="1" i="1" smtClean="0">
                            <a:latin typeface="Cambria Math" panose="02040503050406030204" pitchFamily="18" charset="0"/>
                            <a:cs typeface="Times New Roman" panose="02020603050405020304" pitchFamily="18" charset="0"/>
                          </a:rPr>
                        </m:ctrlPr>
                      </m:sSupPr>
                      <m:e>
                        <m:r>
                          <a:rPr lang="en-GB" b="1" i="1" smtClean="0">
                            <a:latin typeface="Cambria Math" panose="02040503050406030204" pitchFamily="18" charset="0"/>
                            <a:cs typeface="Times New Roman" panose="02020603050405020304" pitchFamily="18" charset="0"/>
                          </a:rPr>
                          <m:t>𝑨</m:t>
                        </m:r>
                      </m:e>
                      <m:sup>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𝟏</m:t>
                        </m:r>
                      </m:sup>
                    </m:sSup>
                    <m:r>
                      <a:rPr lang="en-GB" b="1" i="1" smtClean="0">
                        <a:latin typeface="Cambria Math" panose="02040503050406030204" pitchFamily="18" charset="0"/>
                        <a:cs typeface="Times New Roman" panose="02020603050405020304" pitchFamily="18" charset="0"/>
                      </a:rPr>
                      <m:t> </m:t>
                    </m:r>
                  </m:oMath>
                </a14:m>
                <a:r>
                  <a:rPr lang="fr-FR" sz="1000" b="1" dirty="0" smtClean="0">
                    <a:solidFill>
                      <a:schemeClr val="tx1"/>
                    </a:solidFill>
                    <a:latin typeface="Times New Roman" panose="02020603050405020304" pitchFamily="18" charset="0"/>
                    <a:cs typeface="Times New Roman" panose="02020603050405020304" pitchFamily="18" charset="0"/>
                  </a:rPr>
                  <a:t> </a:t>
                </a:r>
                <a:r>
                  <a:rPr lang="fr-FR" b="1" dirty="0" smtClean="0">
                    <a:solidFill>
                      <a:schemeClr val="tx1"/>
                    </a:solidFill>
                    <a:latin typeface="Times New Roman" panose="02020603050405020304" pitchFamily="18" charset="0"/>
                    <a:cs typeface="Times New Roman" panose="02020603050405020304" pitchFamily="18" charset="0"/>
                  </a:rPr>
                  <a:t>au lieu de </a:t>
                </a:r>
                <a14:m>
                  <m:oMath xmlns:m="http://schemas.openxmlformats.org/officeDocument/2006/math">
                    <m:f>
                      <m:fPr>
                        <m:ctrlPr>
                          <a:rPr lang="fr-FR" b="1" i="1" smtClean="0">
                            <a:solidFill>
                              <a:schemeClr val="tx1"/>
                            </a:solidFill>
                            <a:latin typeface="Cambria Math" panose="02040503050406030204" pitchFamily="18" charset="0"/>
                            <a:cs typeface="Times New Roman" panose="02020603050405020304" pitchFamily="18" charset="0"/>
                          </a:rPr>
                        </m:ctrlPr>
                      </m:fPr>
                      <m:num>
                        <m:r>
                          <a:rPr lang="en-GB" b="1" i="1" smtClean="0">
                            <a:solidFill>
                              <a:schemeClr val="tx1"/>
                            </a:solidFill>
                            <a:latin typeface="Cambria Math" panose="02040503050406030204" pitchFamily="18" charset="0"/>
                            <a:cs typeface="Times New Roman" panose="02020603050405020304" pitchFamily="18" charset="0"/>
                          </a:rPr>
                          <m:t>𝟏</m:t>
                        </m:r>
                      </m:num>
                      <m:den>
                        <m:r>
                          <a:rPr lang="en-GB" b="1" i="1" smtClean="0">
                            <a:solidFill>
                              <a:schemeClr val="tx1"/>
                            </a:solidFill>
                            <a:latin typeface="Cambria Math" panose="02040503050406030204" pitchFamily="18" charset="0"/>
                            <a:cs typeface="Times New Roman" panose="02020603050405020304" pitchFamily="18" charset="0"/>
                          </a:rPr>
                          <m:t>𝑨</m:t>
                        </m:r>
                      </m:den>
                    </m:f>
                  </m:oMath>
                </a14:m>
                <a:r>
                  <a:rPr lang="fr-FR" sz="1000" b="1" dirty="0" smtClean="0">
                    <a:solidFill>
                      <a:schemeClr val="tx1"/>
                    </a:solidFill>
                    <a:latin typeface="Times New Roman" panose="02020603050405020304" pitchFamily="18" charset="0"/>
                    <a:cs typeface="Times New Roman" panose="02020603050405020304" pitchFamily="18" charset="0"/>
                  </a:rPr>
                  <a:t> </a:t>
                </a:r>
                <a:r>
                  <a:rPr lang="fr-FR" b="1" dirty="0" smtClean="0">
                    <a:solidFill>
                      <a:schemeClr val="tx1"/>
                    </a:solidFill>
                    <a:latin typeface="Times New Roman" panose="02020603050405020304" pitchFamily="18" charset="0"/>
                    <a:cs typeface="Times New Roman" panose="02020603050405020304" pitchFamily="18" charset="0"/>
                  </a:rPr>
                  <a:t> parce qu’on peut pas diviser par une matrice.</a:t>
                </a:r>
                <a:endParaRPr lang="fr-FR" sz="1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195022" y="5515852"/>
                <a:ext cx="7577379" cy="491096"/>
              </a:xfrm>
              <a:prstGeom prst="rect">
                <a:avLst/>
              </a:prstGeom>
              <a:blipFill rotWithShape="0">
                <a:blip r:embed="rId5"/>
                <a:stretch>
                  <a:fillRect l="-724" b="-7500"/>
                </a:stretch>
              </a:blipFill>
            </p:spPr>
            <p:txBody>
              <a:bodyPr/>
              <a:lstStyle/>
              <a:p>
                <a:r>
                  <a:rPr lang="fr-FR">
                    <a:noFill/>
                  </a:rPr>
                  <a:t> </a:t>
                </a:r>
              </a:p>
            </p:txBody>
          </p:sp>
        </mc:Fallback>
      </mc:AlternateContent>
    </p:spTree>
    <p:extLst>
      <p:ext uri="{BB962C8B-B14F-4D97-AF65-F5344CB8AC3E}">
        <p14:creationId xmlns:p14="http://schemas.microsoft.com/office/powerpoint/2010/main" val="274333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9725" y="141210"/>
                <a:ext cx="11981484" cy="7254486"/>
              </a:xfrm>
              <a:prstGeom prst="rect">
                <a:avLst/>
              </a:prstGeom>
            </p:spPr>
            <p:txBody>
              <a:bodyPr wrap="square">
                <a:spAutoFit/>
              </a:bodyPr>
              <a:lstStyle/>
              <a:p>
                <a:pPr marL="285750" indent="-285750">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Quand on multiplie un nombre par son inverse, on obtient 1 :</a:t>
                </a:r>
              </a:p>
              <a:p>
                <a:pPr marL="285750" indent="-285750">
                  <a:buFont typeface="Wingdings" panose="05000000000000000000" pitchFamily="2" charset="2"/>
                  <a:buChar char="§"/>
                </a:pPr>
                <a:endParaRPr lang="fr-FR"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9</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GB" b="0" i="1" smtClean="0">
                              <a:latin typeface="Cambria Math" panose="02040503050406030204" pitchFamily="18" charset="0"/>
                              <a:ea typeface="Cambria Math" panose="02040503050406030204" pitchFamily="18" charset="0"/>
                              <a:cs typeface="Times New Roman" panose="02020603050405020304" pitchFamily="18" charset="0"/>
                            </a:rPr>
                            <m:t>9</m:t>
                          </m:r>
                        </m:den>
                      </m:f>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Même chose s’applique pour les matrices, quand on multiplie une matrice par son inverse on obtient la </a:t>
                </a:r>
                <a:r>
                  <a:rPr lang="fr-FR" dirty="0">
                    <a:latin typeface="Times New Roman" panose="02020603050405020304" pitchFamily="18" charset="0"/>
                    <a:cs typeface="Times New Roman" panose="02020603050405020304" pitchFamily="18" charset="0"/>
                  </a:rPr>
                  <a:t>matrice identité (qui ressemble à "1" pour les </a:t>
                </a:r>
                <a:r>
                  <a:rPr lang="fr-FR" dirty="0" smtClean="0">
                    <a:latin typeface="Times New Roman" panose="02020603050405020304" pitchFamily="18" charset="0"/>
                    <a:cs typeface="Times New Roman" panose="02020603050405020304" pitchFamily="18" charset="0"/>
                  </a:rPr>
                  <a:t>matrices):</a:t>
                </a:r>
              </a:p>
              <a:p>
                <a:endParaRPr lang="fr-FR"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𝐼</m:t>
                    </m:r>
                  </m:oMath>
                </a14:m>
                <a:r>
                  <a:rPr lang="fr-FR" dirty="0" smtClean="0">
                    <a:latin typeface="Times New Roman" panose="02020603050405020304" pitchFamily="18" charset="0"/>
                    <a:cs typeface="Times New Roman" panose="02020603050405020304" pitchFamily="18" charset="0"/>
                  </a:rPr>
                  <a:t> ; </a:t>
                </a:r>
              </a:p>
              <a:p>
                <a:pPr marL="285750" indent="-285750">
                  <a:buFont typeface="Wingdings" panose="05000000000000000000" pitchFamily="2" charset="2"/>
                  <a:buChar char="ü"/>
                </a:pPr>
                <a:r>
                  <a:rPr lang="en-GB" b="1" i="1" dirty="0" smtClean="0">
                    <a:solidFill>
                      <a:srgbClr val="FFFF00"/>
                    </a:solidFill>
                    <a:latin typeface="Times New Roman" panose="02020603050405020304" pitchFamily="18" charset="0"/>
                    <a:cs typeface="Times New Roman" panose="02020603050405020304" pitchFamily="18" charset="0"/>
                  </a:rPr>
                  <a:t>Comment calculer inverse d’une matrice:</a:t>
                </a:r>
              </a:p>
              <a:p>
                <a:pPr marL="742950" lvl="1" indent="-285750">
                  <a:buFont typeface="Wingdings" panose="05000000000000000000" pitchFamily="2" charset="2"/>
                  <a:buChar char="§"/>
                </a:pPr>
                <a:r>
                  <a:rPr lang="en-GB" b="1" i="1" dirty="0">
                    <a:solidFill>
                      <a:srgbClr val="FFFF00"/>
                    </a:solidFill>
                    <a:latin typeface="Times New Roman" panose="02020603050405020304" pitchFamily="18" charset="0"/>
                    <a:cs typeface="Times New Roman" panose="02020603050405020304" pitchFamily="18" charset="0"/>
                  </a:rPr>
                  <a:t> </a:t>
                </a:r>
                <a:r>
                  <a:rPr lang="en-GB" b="1" i="1" dirty="0" smtClean="0">
                    <a:solidFill>
                      <a:srgbClr val="FFFF00"/>
                    </a:solidFill>
                    <a:latin typeface="Times New Roman" panose="02020603050405020304" pitchFamily="18" charset="0"/>
                    <a:cs typeface="Times New Roman" panose="02020603050405020304" pitchFamily="18" charset="0"/>
                  </a:rPr>
                  <a:t> </a:t>
                </a:r>
                <a:r>
                  <a:rPr lang="en-GB" b="1" dirty="0" smtClean="0">
                    <a:solidFill>
                      <a:schemeClr val="tx1"/>
                    </a:solidFill>
                    <a:latin typeface="Times New Roman" panose="02020603050405020304" pitchFamily="18" charset="0"/>
                    <a:cs typeface="Times New Roman" panose="02020603050405020304" pitchFamily="18" charset="0"/>
                  </a:rPr>
                  <a:t>Pour une matrice de taille </a:t>
                </a:r>
                <a14:m>
                  <m:oMath xmlns:m="http://schemas.openxmlformats.org/officeDocument/2006/math">
                    <m:r>
                      <a:rPr lang="en-GB" b="1" i="0" smtClean="0">
                        <a:solidFill>
                          <a:schemeClr val="tx1"/>
                        </a:solidFill>
                        <a:latin typeface="Cambria Math" panose="02040503050406030204" pitchFamily="18" charset="0"/>
                        <a:cs typeface="Times New Roman" panose="02020603050405020304" pitchFamily="18" charset="0"/>
                      </a:rPr>
                      <m:t>𝟐</m:t>
                    </m:r>
                    <m:r>
                      <a:rPr lang="en-GB"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oMath>
                </a14:m>
                <a:r>
                  <a:rPr lang="fr-FR" dirty="0" smtClean="0">
                    <a:solidFill>
                      <a:schemeClr val="tx1"/>
                    </a:solidFill>
                    <a:latin typeface="Times New Roman" panose="02020603050405020304" pitchFamily="18" charset="0"/>
                    <a:cs typeface="Times New Roman" panose="02020603050405020304" pitchFamily="18" charset="0"/>
                  </a:rPr>
                  <a:t> l’inverse est donné comme suit:</a:t>
                </a:r>
              </a:p>
              <a:p>
                <a:pPr lvl="1"/>
                <a:endParaRPr lang="fr-FR" dirty="0">
                  <a:latin typeface="Times New Roman" panose="02020603050405020304" pitchFamily="18" charset="0"/>
                  <a:cs typeface="Times New Roman" panose="02020603050405020304" pitchFamily="18" charset="0"/>
                </a:endParaRPr>
              </a:p>
              <a:p>
                <a:pPr lvl="1"/>
                <a:r>
                  <a:rPr lang="fr-FR"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fr-FR" i="1" smtClean="0">
                            <a:solidFill>
                              <a:schemeClr val="tx1"/>
                            </a:solidFill>
                            <a:latin typeface="Cambria Math" panose="02040503050406030204" pitchFamily="18" charset="0"/>
                            <a:cs typeface="Times New Roman" panose="02020603050405020304" pitchFamily="18" charset="0"/>
                          </a:rPr>
                        </m:ctrlPr>
                      </m:sSupPr>
                      <m:e>
                        <m:d>
                          <m:dPr>
                            <m:begChr m:val="["/>
                            <m:endChr m:val="]"/>
                            <m:ctrlPr>
                              <a:rPr lang="fr-FR" i="1" smtClean="0">
                                <a:solidFill>
                                  <a:schemeClr val="tx1"/>
                                </a:solidFill>
                                <a:latin typeface="Cambria Math" panose="02040503050406030204" pitchFamily="18" charset="0"/>
                                <a:cs typeface="Times New Roman" panose="02020603050405020304" pitchFamily="18" charset="0"/>
                              </a:rPr>
                            </m:ctrlPr>
                          </m:dPr>
                          <m:e>
                            <m:m>
                              <m:mPr>
                                <m:mcs>
                                  <m:mc>
                                    <m:mcPr>
                                      <m:count m:val="2"/>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en-GB" b="0" i="1" smtClean="0">
                                      <a:solidFill>
                                        <a:schemeClr val="tx1"/>
                                      </a:solidFill>
                                      <a:latin typeface="Cambria Math" panose="02040503050406030204" pitchFamily="18" charset="0"/>
                                      <a:cs typeface="Times New Roman" panose="02020603050405020304" pitchFamily="18" charset="0"/>
                                    </a:rPr>
                                    <m:t>𝑎</m:t>
                                  </m:r>
                                </m:e>
                                <m:e>
                                  <m:r>
                                    <a:rPr lang="en-GB" b="0" i="1" smtClean="0">
                                      <a:solidFill>
                                        <a:schemeClr val="tx1"/>
                                      </a:solidFill>
                                      <a:latin typeface="Cambria Math" panose="02040503050406030204" pitchFamily="18" charset="0"/>
                                      <a:cs typeface="Times New Roman" panose="02020603050405020304" pitchFamily="18" charset="0"/>
                                    </a:rPr>
                                    <m:t>𝑏</m:t>
                                  </m:r>
                                </m:e>
                              </m:mr>
                              <m:mr>
                                <m:e>
                                  <m:r>
                                    <a:rPr lang="en-GB" b="0" i="1" smtClean="0">
                                      <a:solidFill>
                                        <a:schemeClr val="tx1"/>
                                      </a:solidFill>
                                      <a:latin typeface="Cambria Math" panose="02040503050406030204" pitchFamily="18" charset="0"/>
                                      <a:cs typeface="Times New Roman" panose="02020603050405020304" pitchFamily="18" charset="0"/>
                                    </a:rPr>
                                    <m:t>𝑐</m:t>
                                  </m:r>
                                </m:e>
                                <m:e>
                                  <m:r>
                                    <a:rPr lang="en-GB" b="0" i="1" smtClean="0">
                                      <a:solidFill>
                                        <a:schemeClr val="tx1"/>
                                      </a:solidFill>
                                      <a:latin typeface="Cambria Math" panose="02040503050406030204" pitchFamily="18" charset="0"/>
                                      <a:cs typeface="Times New Roman" panose="02020603050405020304" pitchFamily="18" charset="0"/>
                                    </a:rPr>
                                    <m:t>𝑑</m:t>
                                  </m:r>
                                </m:e>
                              </m:mr>
                            </m:m>
                          </m:e>
                        </m:d>
                      </m:e>
                      <m:sup>
                        <m:r>
                          <a:rPr lang="en-GB" b="0" i="1" smtClean="0">
                            <a:solidFill>
                              <a:schemeClr val="tx1"/>
                            </a:solidFill>
                            <a:latin typeface="Cambria Math" panose="02040503050406030204" pitchFamily="18" charset="0"/>
                            <a:cs typeface="Times New Roman" panose="02020603050405020304" pitchFamily="18" charset="0"/>
                          </a:rPr>
                          <m:t>−1</m:t>
                        </m:r>
                      </m:sup>
                    </m:sSup>
                    <m:r>
                      <a:rPr lang="en-GB" b="0" i="1" smtClean="0">
                        <a:solidFill>
                          <a:schemeClr val="tx1"/>
                        </a:solidFill>
                        <a:latin typeface="Cambria Math" panose="02040503050406030204" pitchFamily="18" charset="0"/>
                        <a:cs typeface="Times New Roman" panose="02020603050405020304" pitchFamily="18" charset="0"/>
                      </a:rPr>
                      <m:t>=</m:t>
                    </m:r>
                    <m:f>
                      <m:fPr>
                        <m:ctrlPr>
                          <a:rPr lang="en-GB" b="0" i="1" smtClean="0">
                            <a:solidFill>
                              <a:schemeClr val="tx1"/>
                            </a:solidFill>
                            <a:latin typeface="Cambria Math" panose="02040503050406030204" pitchFamily="18" charset="0"/>
                            <a:cs typeface="Times New Roman" panose="02020603050405020304" pitchFamily="18" charset="0"/>
                          </a:rPr>
                        </m:ctrlPr>
                      </m:fPr>
                      <m:num>
                        <m:r>
                          <a:rPr lang="en-GB" b="0" i="1" smtClean="0">
                            <a:solidFill>
                              <a:schemeClr val="tx1"/>
                            </a:solidFill>
                            <a:latin typeface="Cambria Math" panose="02040503050406030204" pitchFamily="18" charset="0"/>
                            <a:cs typeface="Times New Roman" panose="02020603050405020304" pitchFamily="18" charset="0"/>
                          </a:rPr>
                          <m:t>1</m:t>
                        </m:r>
                      </m:num>
                      <m:den>
                        <m:r>
                          <a:rPr lang="en-GB" b="0" i="1" smtClean="0">
                            <a:solidFill>
                              <a:schemeClr val="tx1"/>
                            </a:solidFill>
                            <a:latin typeface="Cambria Math" panose="02040503050406030204" pitchFamily="18" charset="0"/>
                            <a:cs typeface="Times New Roman" panose="02020603050405020304" pitchFamily="18" charset="0"/>
                          </a:rPr>
                          <m:t>𝑎𝑑</m:t>
                        </m:r>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cs typeface="Times New Roman" panose="02020603050405020304" pitchFamily="18" charset="0"/>
                          </a:rPr>
                          <m:t>𝑏𝑐</m:t>
                        </m:r>
                      </m:den>
                    </m:f>
                    <m:d>
                      <m:dPr>
                        <m:begChr m:val="["/>
                        <m:endChr m:val="]"/>
                        <m:ctrlPr>
                          <a:rPr lang="en-GB" b="0" i="1" smtClean="0">
                            <a:solidFill>
                              <a:schemeClr val="tx1"/>
                            </a:solidFill>
                            <a:latin typeface="Cambria Math" panose="02040503050406030204" pitchFamily="18" charset="0"/>
                            <a:cs typeface="Times New Roman" panose="02020603050405020304" pitchFamily="18" charset="0"/>
                          </a:rPr>
                        </m:ctrlPr>
                      </m:dPr>
                      <m:e>
                        <m:m>
                          <m:mPr>
                            <m:mcs>
                              <m:mc>
                                <m:mcPr>
                                  <m:count m:val="2"/>
                                  <m:mcJc m:val="center"/>
                                </m:mcPr>
                              </m:mc>
                            </m:mcs>
                            <m:ctrlPr>
                              <a:rPr lang="en-GB" b="0" i="1" smtClean="0">
                                <a:solidFill>
                                  <a:schemeClr val="tx1"/>
                                </a:solidFill>
                                <a:latin typeface="Cambria Math" panose="02040503050406030204" pitchFamily="18" charset="0"/>
                                <a:cs typeface="Times New Roman" panose="02020603050405020304" pitchFamily="18" charset="0"/>
                              </a:rPr>
                            </m:ctrlPr>
                          </m:mPr>
                          <m:mr>
                            <m:e>
                              <m:r>
                                <m:rPr>
                                  <m:brk m:alnAt="7"/>
                                </m:rPr>
                                <a:rPr lang="en-GB" b="0" i="1" smtClean="0">
                                  <a:solidFill>
                                    <a:schemeClr val="tx1"/>
                                  </a:solidFill>
                                  <a:latin typeface="Cambria Math" panose="02040503050406030204" pitchFamily="18" charset="0"/>
                                  <a:cs typeface="Times New Roman" panose="02020603050405020304" pitchFamily="18" charset="0"/>
                                </a:rPr>
                                <m:t>𝑑</m:t>
                              </m:r>
                            </m:e>
                            <m:e>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cs typeface="Times New Roman" panose="02020603050405020304" pitchFamily="18" charset="0"/>
                                </a:rPr>
                                <m:t>𝑏</m:t>
                              </m:r>
                            </m:e>
                          </m:mr>
                          <m:mr>
                            <m:e>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cs typeface="Times New Roman" panose="02020603050405020304" pitchFamily="18" charset="0"/>
                                </a:rPr>
                                <m:t>𝑐</m:t>
                              </m:r>
                            </m:e>
                            <m:e>
                              <m:r>
                                <a:rPr lang="en-GB" b="0" i="1" smtClean="0">
                                  <a:solidFill>
                                    <a:schemeClr val="tx1"/>
                                  </a:solidFill>
                                  <a:latin typeface="Cambria Math" panose="02040503050406030204" pitchFamily="18" charset="0"/>
                                  <a:cs typeface="Times New Roman" panose="02020603050405020304" pitchFamily="18" charset="0"/>
                                </a:rPr>
                                <m:t>𝑎</m:t>
                              </m:r>
                            </m:e>
                          </m:mr>
                        </m:m>
                      </m:e>
                    </m:d>
                  </m:oMath>
                </a14:m>
                <a:endParaRPr lang="fr-FR" dirty="0" smtClean="0">
                  <a:solidFill>
                    <a:schemeClr val="tx1"/>
                  </a:solidFill>
                  <a:latin typeface="Times New Roman" panose="02020603050405020304" pitchFamily="18" charset="0"/>
                  <a:cs typeface="Times New Roman" panose="02020603050405020304" pitchFamily="18" charset="0"/>
                </a:endParaRPr>
              </a:p>
              <a:p>
                <a:pPr lvl="1"/>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lvl="1"/>
                <a:endParaRPr lang="fr-FR" dirty="0" smtClean="0">
                  <a:latin typeface="Times New Roman" panose="02020603050405020304" pitchFamily="18" charset="0"/>
                  <a:cs typeface="Times New Roman" panose="02020603050405020304" pitchFamily="18" charset="0"/>
                </a:endParaRPr>
              </a:p>
              <a:p>
                <a:pPr lvl="1"/>
                <a:endParaRPr lang="fr-FR" dirty="0">
                  <a:latin typeface="Times New Roman" panose="02020603050405020304" pitchFamily="18" charset="0"/>
                  <a:cs typeface="Times New Roman" panose="02020603050405020304" pitchFamily="18" charset="0"/>
                </a:endParaRPr>
              </a:p>
              <a:p>
                <a:pPr lvl="1"/>
                <a:r>
                  <a:rPr lang="fr-FR" b="1" i="1" dirty="0" smtClean="0">
                    <a:solidFill>
                      <a:srgbClr val="FFFF00"/>
                    </a:solidFill>
                    <a:latin typeface="Times New Roman" panose="02020603050405020304" pitchFamily="18" charset="0"/>
                    <a:cs typeface="Times New Roman" panose="02020603050405020304" pitchFamily="18" charset="0"/>
                  </a:rPr>
                  <a:t>Exemple:</a:t>
                </a:r>
              </a:p>
              <a:p>
                <a:pPr lvl="1"/>
                <a:r>
                  <a:rPr lang="fr-FR" b="1" i="1" dirty="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fr-FR" b="1" i="1" smtClean="0">
                            <a:solidFill>
                              <a:schemeClr val="tx1"/>
                            </a:solidFill>
                            <a:latin typeface="Cambria Math" panose="02040503050406030204" pitchFamily="18" charset="0"/>
                            <a:cs typeface="Times New Roman" panose="02020603050405020304" pitchFamily="18" charset="0"/>
                          </a:rPr>
                        </m:ctrlPr>
                      </m:sSupPr>
                      <m:e>
                        <m:d>
                          <m:dPr>
                            <m:begChr m:val="["/>
                            <m:endChr m:val="]"/>
                            <m:ctrlPr>
                              <a:rPr lang="fr-FR" b="1" i="1" smtClean="0">
                                <a:solidFill>
                                  <a:schemeClr val="tx1"/>
                                </a:solidFill>
                                <a:latin typeface="Cambria Math" panose="02040503050406030204" pitchFamily="18" charset="0"/>
                                <a:cs typeface="Times New Roman" panose="02020603050405020304" pitchFamily="18" charset="0"/>
                              </a:rPr>
                            </m:ctrlPr>
                          </m:dPr>
                          <m:e>
                            <m:m>
                              <m:mPr>
                                <m:mcs>
                                  <m:mc>
                                    <m:mcPr>
                                      <m:count m:val="2"/>
                                      <m:mcJc m:val="center"/>
                                    </m:mcPr>
                                  </m:mc>
                                </m:mcs>
                                <m:ctrlPr>
                                  <a:rPr lang="fr-FR" b="1" i="1" smtClean="0">
                                    <a:solidFill>
                                      <a:schemeClr val="tx1"/>
                                    </a:solidFill>
                                    <a:latin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cs typeface="Times New Roman" panose="02020603050405020304" pitchFamily="18" charset="0"/>
                                    </a:rPr>
                                    <m:t>𝟒</m:t>
                                  </m:r>
                                </m:e>
                                <m:e>
                                  <m:r>
                                    <a:rPr lang="en-GB" b="1" i="1" smtClean="0">
                                      <a:solidFill>
                                        <a:schemeClr val="tx1"/>
                                      </a:solidFill>
                                      <a:latin typeface="Cambria Math" panose="02040503050406030204" pitchFamily="18" charset="0"/>
                                      <a:cs typeface="Times New Roman" panose="02020603050405020304" pitchFamily="18" charset="0"/>
                                    </a:rPr>
                                    <m:t>𝟕</m:t>
                                  </m:r>
                                </m:e>
                              </m:mr>
                              <m:mr>
                                <m:e>
                                  <m:r>
                                    <a:rPr lang="en-GB" b="1" i="1" smtClean="0">
                                      <a:solidFill>
                                        <a:schemeClr val="tx1"/>
                                      </a:solidFill>
                                      <a:latin typeface="Cambria Math" panose="02040503050406030204" pitchFamily="18" charset="0"/>
                                      <a:cs typeface="Times New Roman" panose="02020603050405020304" pitchFamily="18" charset="0"/>
                                    </a:rPr>
                                    <m:t>𝟐</m:t>
                                  </m:r>
                                </m:e>
                                <m:e>
                                  <m:r>
                                    <a:rPr lang="en-GB" b="1" i="1" smtClean="0">
                                      <a:solidFill>
                                        <a:schemeClr val="tx1"/>
                                      </a:solidFill>
                                      <a:latin typeface="Cambria Math" panose="02040503050406030204" pitchFamily="18" charset="0"/>
                                      <a:cs typeface="Times New Roman" panose="02020603050405020304" pitchFamily="18" charset="0"/>
                                    </a:rPr>
                                    <m:t>𝟔</m:t>
                                  </m:r>
                                </m:e>
                              </m:mr>
                            </m:m>
                          </m:e>
                        </m:d>
                      </m:e>
                      <m:sup>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𝟏</m:t>
                        </m:r>
                      </m:sup>
                    </m:sSup>
                    <m:r>
                      <a:rPr lang="en-GB" b="1" i="1" smtClean="0">
                        <a:solidFill>
                          <a:schemeClr val="tx1"/>
                        </a:solidFill>
                        <a:latin typeface="Cambria Math" panose="02040503050406030204" pitchFamily="18" charset="0"/>
                        <a:cs typeface="Times New Roman" panose="02020603050405020304" pitchFamily="18" charset="0"/>
                      </a:rPr>
                      <m:t>=</m:t>
                    </m:r>
                    <m:f>
                      <m:fPr>
                        <m:ctrlPr>
                          <a:rPr lang="en-GB" b="1" i="1" smtClean="0">
                            <a:solidFill>
                              <a:schemeClr val="tx1"/>
                            </a:solidFill>
                            <a:latin typeface="Cambria Math" panose="02040503050406030204" pitchFamily="18" charset="0"/>
                            <a:cs typeface="Times New Roman" panose="02020603050405020304" pitchFamily="18" charset="0"/>
                          </a:rPr>
                        </m:ctrlPr>
                      </m:fPr>
                      <m:num>
                        <m:r>
                          <a:rPr lang="en-GB" b="1" i="1" smtClean="0">
                            <a:solidFill>
                              <a:schemeClr val="tx1"/>
                            </a:solidFill>
                            <a:latin typeface="Cambria Math" panose="02040503050406030204" pitchFamily="18" charset="0"/>
                            <a:cs typeface="Times New Roman" panose="02020603050405020304" pitchFamily="18" charset="0"/>
                          </a:rPr>
                          <m:t>𝟏</m:t>
                        </m:r>
                      </m:num>
                      <m:den>
                        <m:r>
                          <a:rPr lang="en-GB" b="1" i="1" smtClean="0">
                            <a:solidFill>
                              <a:schemeClr val="tx1"/>
                            </a:solidFill>
                            <a:latin typeface="Cambria Math" panose="02040503050406030204" pitchFamily="18" charset="0"/>
                            <a:cs typeface="Times New Roman" panose="02020603050405020304" pitchFamily="18" charset="0"/>
                          </a:rPr>
                          <m:t>𝟒</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𝟔</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𝟕</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den>
                    </m:f>
                    <m:d>
                      <m:dPr>
                        <m:begChr m:val="["/>
                        <m:endChr m:val="]"/>
                        <m:ctrlPr>
                          <a:rPr lang="en-GB" b="1" i="1" smtClean="0">
                            <a:solidFill>
                              <a:schemeClr val="tx1"/>
                            </a:solidFill>
                            <a:latin typeface="Cambria Math" panose="02040503050406030204" pitchFamily="18" charset="0"/>
                            <a:cs typeface="Times New Roman" panose="02020603050405020304" pitchFamily="18" charset="0"/>
                          </a:rPr>
                        </m:ctrlPr>
                      </m:dPr>
                      <m:e>
                        <m:m>
                          <m:mPr>
                            <m:mcs>
                              <m:mc>
                                <m:mcPr>
                                  <m:count m:val="2"/>
                                  <m:mcJc m:val="center"/>
                                </m:mcPr>
                              </m:mc>
                            </m:mcs>
                            <m:ctrlPr>
                              <a:rPr lang="en-GB" b="1" i="1" smtClean="0">
                                <a:solidFill>
                                  <a:schemeClr val="tx1"/>
                                </a:solidFill>
                                <a:latin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cs typeface="Times New Roman" panose="02020603050405020304" pitchFamily="18" charset="0"/>
                                </a:rPr>
                                <m:t>𝟔</m:t>
                              </m:r>
                            </m:e>
                            <m:e>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𝟕</m:t>
                              </m:r>
                            </m:e>
                          </m:mr>
                          <m:mr>
                            <m:e>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𝟐</m:t>
                              </m:r>
                            </m:e>
                            <m:e>
                              <m:r>
                                <a:rPr lang="en-GB" b="1" i="1" smtClean="0">
                                  <a:solidFill>
                                    <a:schemeClr val="tx1"/>
                                  </a:solidFill>
                                  <a:latin typeface="Cambria Math" panose="02040503050406030204" pitchFamily="18" charset="0"/>
                                  <a:cs typeface="Times New Roman" panose="02020603050405020304" pitchFamily="18" charset="0"/>
                                </a:rPr>
                                <m:t>𝟒</m:t>
                              </m:r>
                            </m:e>
                          </m:mr>
                        </m:m>
                      </m:e>
                    </m:d>
                  </m:oMath>
                </a14:m>
                <a:r>
                  <a:rPr lang="fr-FR" b="1" i="1" dirty="0" smtClean="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f>
                      <m:fPr>
                        <m:ctrlPr>
                          <a:rPr lang="fr-FR" b="1" i="1" dirty="0" smtClean="0">
                            <a:solidFill>
                              <a:schemeClr val="tx1"/>
                            </a:solidFill>
                            <a:latin typeface="Cambria Math" panose="02040503050406030204" pitchFamily="18" charset="0"/>
                            <a:cs typeface="Times New Roman" panose="02020603050405020304" pitchFamily="18" charset="0"/>
                          </a:rPr>
                        </m:ctrlPr>
                      </m:fPr>
                      <m:num>
                        <m:r>
                          <a:rPr lang="en-GB" b="1" i="1" dirty="0" smtClean="0">
                            <a:solidFill>
                              <a:schemeClr val="tx1"/>
                            </a:solidFill>
                            <a:latin typeface="Cambria Math" panose="02040503050406030204" pitchFamily="18" charset="0"/>
                            <a:cs typeface="Times New Roman" panose="02020603050405020304" pitchFamily="18" charset="0"/>
                          </a:rPr>
                          <m:t>𝟏</m:t>
                        </m:r>
                      </m:num>
                      <m:den>
                        <m:r>
                          <a:rPr lang="en-GB" b="1" i="1" dirty="0" smtClean="0">
                            <a:solidFill>
                              <a:schemeClr val="tx1"/>
                            </a:solidFill>
                            <a:latin typeface="Cambria Math" panose="02040503050406030204" pitchFamily="18" charset="0"/>
                            <a:cs typeface="Times New Roman" panose="02020603050405020304" pitchFamily="18" charset="0"/>
                          </a:rPr>
                          <m:t>𝟏𝟎</m:t>
                        </m:r>
                      </m:den>
                    </m:f>
                    <m:d>
                      <m:dPr>
                        <m:begChr m:val="["/>
                        <m:endChr m:val="]"/>
                        <m:ctrlPr>
                          <a:rPr lang="fr-FR" b="1" i="1" dirty="0" smtClean="0">
                            <a:solidFill>
                              <a:schemeClr val="tx1"/>
                            </a:solidFill>
                            <a:latin typeface="Cambria Math" panose="02040503050406030204" pitchFamily="18" charset="0"/>
                            <a:cs typeface="Times New Roman" panose="02020603050405020304" pitchFamily="18" charset="0"/>
                          </a:rPr>
                        </m:ctrlPr>
                      </m:dPr>
                      <m:e>
                        <m:m>
                          <m:mPr>
                            <m:mcs>
                              <m:mc>
                                <m:mcPr>
                                  <m:count m:val="2"/>
                                  <m:mcJc m:val="center"/>
                                </m:mcPr>
                              </m:mc>
                            </m:mcs>
                            <m:ctrlPr>
                              <a:rPr lang="fr-FR" b="1" i="1" dirty="0" smtClean="0">
                                <a:solidFill>
                                  <a:schemeClr val="tx1"/>
                                </a:solidFill>
                                <a:latin typeface="Cambria Math" panose="02040503050406030204" pitchFamily="18" charset="0"/>
                                <a:cs typeface="Times New Roman" panose="02020603050405020304" pitchFamily="18" charset="0"/>
                              </a:rPr>
                            </m:ctrlPr>
                          </m:mPr>
                          <m:mr>
                            <m:e>
                              <m:r>
                                <m:rPr>
                                  <m:brk m:alnAt="7"/>
                                </m:rPr>
                                <a:rPr lang="en-GB" b="1" i="1" dirty="0" smtClean="0">
                                  <a:solidFill>
                                    <a:schemeClr val="tx1"/>
                                  </a:solidFill>
                                  <a:latin typeface="Cambria Math" panose="02040503050406030204" pitchFamily="18" charset="0"/>
                                  <a:cs typeface="Times New Roman" panose="02020603050405020304" pitchFamily="18" charset="0"/>
                                </a:rPr>
                                <m:t>𝟔</m:t>
                              </m:r>
                            </m:e>
                            <m:e>
                              <m:r>
                                <a:rPr lang="en-GB" b="1" i="1" dirty="0" smtClean="0">
                                  <a:solidFill>
                                    <a:schemeClr val="tx1"/>
                                  </a:solidFill>
                                  <a:latin typeface="Cambria Math" panose="02040503050406030204" pitchFamily="18" charset="0"/>
                                  <a:cs typeface="Times New Roman" panose="02020603050405020304" pitchFamily="18" charset="0"/>
                                </a:rPr>
                                <m:t>−</m:t>
                              </m:r>
                              <m:r>
                                <a:rPr lang="en-GB" b="1" i="1" dirty="0" smtClean="0">
                                  <a:solidFill>
                                    <a:schemeClr val="tx1"/>
                                  </a:solidFill>
                                  <a:latin typeface="Cambria Math" panose="02040503050406030204" pitchFamily="18" charset="0"/>
                                  <a:cs typeface="Times New Roman" panose="02020603050405020304" pitchFamily="18" charset="0"/>
                                </a:rPr>
                                <m:t>𝟕</m:t>
                              </m:r>
                            </m:e>
                          </m:mr>
                          <m:mr>
                            <m:e>
                              <m:r>
                                <a:rPr lang="en-GB" b="1" i="1" dirty="0" smtClean="0">
                                  <a:solidFill>
                                    <a:schemeClr val="tx1"/>
                                  </a:solidFill>
                                  <a:latin typeface="Cambria Math" panose="02040503050406030204" pitchFamily="18" charset="0"/>
                                  <a:cs typeface="Times New Roman" panose="02020603050405020304" pitchFamily="18" charset="0"/>
                                </a:rPr>
                                <m:t>−</m:t>
                              </m:r>
                              <m:r>
                                <a:rPr lang="en-GB" b="1" i="1" dirty="0" smtClean="0">
                                  <a:solidFill>
                                    <a:schemeClr val="tx1"/>
                                  </a:solidFill>
                                  <a:latin typeface="Cambria Math" panose="02040503050406030204" pitchFamily="18" charset="0"/>
                                  <a:cs typeface="Times New Roman" panose="02020603050405020304" pitchFamily="18" charset="0"/>
                                </a:rPr>
                                <m:t>𝟐</m:t>
                              </m:r>
                            </m:e>
                            <m:e>
                              <m:r>
                                <a:rPr lang="en-GB" b="1" i="1" dirty="0" smtClean="0">
                                  <a:solidFill>
                                    <a:schemeClr val="tx1"/>
                                  </a:solidFill>
                                  <a:latin typeface="Cambria Math" panose="02040503050406030204" pitchFamily="18" charset="0"/>
                                  <a:cs typeface="Times New Roman" panose="02020603050405020304" pitchFamily="18" charset="0"/>
                                </a:rPr>
                                <m:t>𝟒</m:t>
                              </m:r>
                            </m:e>
                          </m:mr>
                        </m:m>
                      </m:e>
                    </m:d>
                  </m:oMath>
                </a14:m>
                <a:r>
                  <a:rPr lang="fr-FR" b="1" i="1" dirty="0" smtClean="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fr-FR" b="1" i="1" dirty="0" smtClean="0">
                            <a:solidFill>
                              <a:srgbClr val="FFFF00"/>
                            </a:solidFill>
                            <a:latin typeface="Cambria Math" panose="02040503050406030204" pitchFamily="18" charset="0"/>
                            <a:cs typeface="Times New Roman" panose="02020603050405020304" pitchFamily="18" charset="0"/>
                          </a:rPr>
                        </m:ctrlPr>
                      </m:dPr>
                      <m:e>
                        <m:m>
                          <m:mPr>
                            <m:mcs>
                              <m:mc>
                                <m:mcPr>
                                  <m:count m:val="2"/>
                                  <m:mcJc m:val="center"/>
                                </m:mcPr>
                              </m:mc>
                            </m:mcs>
                            <m:ctrlPr>
                              <a:rPr lang="fr-FR" b="1" i="1" dirty="0" smtClean="0">
                                <a:solidFill>
                                  <a:srgbClr val="FFFF00"/>
                                </a:solidFill>
                                <a:latin typeface="Cambria Math" panose="02040503050406030204" pitchFamily="18" charset="0"/>
                                <a:cs typeface="Times New Roman" panose="02020603050405020304" pitchFamily="18" charset="0"/>
                              </a:rPr>
                            </m:ctrlPr>
                          </m:mPr>
                          <m:mr>
                            <m:e>
                              <m:r>
                                <m:rPr>
                                  <m:brk m:alnAt="7"/>
                                </m:rPr>
                                <a:rPr lang="en-GB" b="1" i="1" dirty="0" smtClean="0">
                                  <a:solidFill>
                                    <a:srgbClr val="FFFF00"/>
                                  </a:solidFill>
                                  <a:latin typeface="Cambria Math" panose="02040503050406030204" pitchFamily="18" charset="0"/>
                                  <a:cs typeface="Times New Roman" panose="02020603050405020304" pitchFamily="18" charset="0"/>
                                </a:rPr>
                                <m:t>𝟎</m:t>
                              </m:r>
                              <m:r>
                                <a:rPr lang="en-GB" b="1" i="1" dirty="0" smtClean="0">
                                  <a:solidFill>
                                    <a:srgbClr val="FFFF00"/>
                                  </a:solidFill>
                                  <a:latin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cs typeface="Times New Roman" panose="02020603050405020304" pitchFamily="18" charset="0"/>
                                </a:rPr>
                                <m:t>𝟔</m:t>
                              </m:r>
                            </m:e>
                            <m:e>
                              <m:r>
                                <a:rPr lang="en-GB" b="1" i="1" dirty="0" smtClean="0">
                                  <a:solidFill>
                                    <a:srgbClr val="FFFF00"/>
                                  </a:solidFill>
                                  <a:latin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cs typeface="Times New Roman" panose="02020603050405020304" pitchFamily="18" charset="0"/>
                                </a:rPr>
                                <m:t>𝟎</m:t>
                              </m:r>
                              <m:r>
                                <a:rPr lang="en-GB" b="1" i="1" dirty="0" smtClean="0">
                                  <a:solidFill>
                                    <a:srgbClr val="FFFF00"/>
                                  </a:solidFill>
                                  <a:latin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cs typeface="Times New Roman" panose="02020603050405020304" pitchFamily="18" charset="0"/>
                                </a:rPr>
                                <m:t>𝟕</m:t>
                              </m:r>
                            </m:e>
                          </m:mr>
                          <m:mr>
                            <m:e>
                              <m:r>
                                <a:rPr lang="en-GB" b="1" i="1" dirty="0" smtClean="0">
                                  <a:solidFill>
                                    <a:srgbClr val="FFFF00"/>
                                  </a:solidFill>
                                  <a:latin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cs typeface="Times New Roman" panose="02020603050405020304" pitchFamily="18" charset="0"/>
                                </a:rPr>
                                <m:t>𝟎</m:t>
                              </m:r>
                              <m:r>
                                <a:rPr lang="en-GB" b="1" i="1" dirty="0" smtClean="0">
                                  <a:solidFill>
                                    <a:srgbClr val="FFFF00"/>
                                  </a:solidFill>
                                  <a:latin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cs typeface="Times New Roman" panose="02020603050405020304" pitchFamily="18" charset="0"/>
                                </a:rPr>
                                <m:t>𝟐</m:t>
                              </m:r>
                            </m:e>
                            <m:e>
                              <m:r>
                                <a:rPr lang="en-GB" b="1" i="1" dirty="0" smtClean="0">
                                  <a:solidFill>
                                    <a:srgbClr val="FFFF00"/>
                                  </a:solidFill>
                                  <a:latin typeface="Cambria Math" panose="02040503050406030204" pitchFamily="18" charset="0"/>
                                  <a:cs typeface="Times New Roman" panose="02020603050405020304" pitchFamily="18" charset="0"/>
                                </a:rPr>
                                <m:t>𝟎</m:t>
                              </m:r>
                              <m:r>
                                <a:rPr lang="en-GB" b="1" i="1" dirty="0" smtClean="0">
                                  <a:solidFill>
                                    <a:srgbClr val="FFFF00"/>
                                  </a:solidFill>
                                  <a:latin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cs typeface="Times New Roman" panose="02020603050405020304" pitchFamily="18" charset="0"/>
                                </a:rPr>
                                <m:t>𝟒</m:t>
                              </m:r>
                            </m:e>
                          </m:mr>
                        </m:m>
                      </m:e>
                    </m:d>
                  </m:oMath>
                </a14:m>
                <a:endParaRPr lang="fr-FR" b="1" i="1" dirty="0">
                  <a:solidFill>
                    <a:srgbClr val="FFFF00"/>
                  </a:solidFill>
                  <a:latin typeface="Times New Roman" panose="02020603050405020304" pitchFamily="18" charset="0"/>
                  <a:cs typeface="Times New Roman" panose="02020603050405020304" pitchFamily="18" charset="0"/>
                </a:endParaRPr>
              </a:p>
              <a:p>
                <a:pPr lvl="1"/>
                <a:endParaRPr lang="fr-FR" dirty="0">
                  <a:solidFill>
                    <a:schemeClr val="tx1"/>
                  </a:solidFill>
                  <a:latin typeface="Times New Roman" panose="02020603050405020304" pitchFamily="18" charset="0"/>
                  <a:cs typeface="Times New Roman" panose="02020603050405020304" pitchFamily="18" charset="0"/>
                </a:endParaRPr>
              </a:p>
              <a:p>
                <a:pPr lvl="1"/>
                <a:endParaRPr lang="fr-FR" dirty="0" smtClean="0">
                  <a:latin typeface="Times New Roman" panose="02020603050405020304" pitchFamily="18" charset="0"/>
                  <a:cs typeface="Times New Roman" panose="02020603050405020304" pitchFamily="18" charset="0"/>
                </a:endParaRPr>
              </a:p>
              <a:p>
                <a:pPr lvl="1"/>
                <a:endParaRPr lang="fr-FR" dirty="0">
                  <a:solidFill>
                    <a:schemeClr val="tx1"/>
                  </a:solidFill>
                  <a:latin typeface="Times New Roman" panose="02020603050405020304" pitchFamily="18" charset="0"/>
                  <a:cs typeface="Times New Roman" panose="02020603050405020304" pitchFamily="18" charset="0"/>
                </a:endParaRPr>
              </a:p>
              <a:p>
                <a:pPr lvl="1"/>
                <a:endParaRPr lang="fr-FR" dirty="0" smtClean="0">
                  <a:latin typeface="Times New Roman" panose="02020603050405020304" pitchFamily="18" charset="0"/>
                  <a:cs typeface="Times New Roman" panose="02020603050405020304" pitchFamily="18" charset="0"/>
                </a:endParaRPr>
              </a:p>
              <a:p>
                <a:pPr lvl="1"/>
                <a:endParaRPr lang="fr-FR" dirty="0">
                  <a:solidFill>
                    <a:schemeClr val="tx1"/>
                  </a:solidFill>
                  <a:latin typeface="Times New Roman" panose="02020603050405020304" pitchFamily="18" charset="0"/>
                  <a:cs typeface="Times New Roman" panose="02020603050405020304" pitchFamily="18" charset="0"/>
                </a:endParaRPr>
              </a:p>
              <a:p>
                <a:pPr lvl="1"/>
                <a:endParaRPr lang="fr-FR" dirty="0" smtClean="0">
                  <a:latin typeface="Times New Roman" panose="02020603050405020304" pitchFamily="18" charset="0"/>
                  <a:cs typeface="Times New Roman" panose="02020603050405020304" pitchFamily="18" charset="0"/>
                </a:endParaRPr>
              </a:p>
              <a:p>
                <a:pPr lvl="1"/>
                <a:endParaRPr lang="fr-FR"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9725" y="141210"/>
                <a:ext cx="11981484" cy="7254486"/>
              </a:xfrm>
              <a:prstGeom prst="rect">
                <a:avLst/>
              </a:prstGeom>
              <a:blipFill rotWithShape="0">
                <a:blip r:embed="rId2"/>
                <a:stretch>
                  <a:fillRect l="-356" t="-420" r="-4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à coins arrondis 2"/>
              <p:cNvSpPr/>
              <p:nvPr/>
            </p:nvSpPr>
            <p:spPr>
              <a:xfrm>
                <a:off x="119725" y="3881336"/>
                <a:ext cx="11874479" cy="5836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b="1" dirty="0" smtClean="0">
                    <a:solidFill>
                      <a:srgbClr val="FF0000"/>
                    </a:solidFill>
                    <a:latin typeface="Times New Roman" panose="02020603050405020304" pitchFamily="18" charset="0"/>
                    <a:cs typeface="Times New Roman" panose="02020603050405020304" pitchFamily="18" charset="0"/>
                  </a:rPr>
                  <a:t>Note: </a:t>
                </a:r>
                <a:r>
                  <a:rPr lang="fr-FR"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𝒂𝒅</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𝒃𝒄</m:t>
                    </m:r>
                    <m:r>
                      <a:rPr lang="en-GB" b="1" i="1" smtClean="0">
                        <a:solidFill>
                          <a:srgbClr val="FFFF00"/>
                        </a:solidFill>
                        <a:latin typeface="Cambria Math" panose="02040503050406030204" pitchFamily="18" charset="0"/>
                        <a:cs typeface="Times New Roman" panose="02020603050405020304" pitchFamily="18" charset="0"/>
                      </a:rPr>
                      <m:t> </m:t>
                    </m:r>
                  </m:oMath>
                </a14:m>
                <a:r>
                  <a:rPr lang="fr-FR" b="1" dirty="0" smtClean="0">
                    <a:solidFill>
                      <a:schemeClr val="tx1"/>
                    </a:solidFill>
                    <a:latin typeface="Times New Roman" panose="02020603050405020304" pitchFamily="18" charset="0"/>
                    <a:cs typeface="Times New Roman" panose="02020603050405020304" pitchFamily="18" charset="0"/>
                  </a:rPr>
                  <a:t>est </a:t>
                </a:r>
                <a:r>
                  <a:rPr lang="fr-FR" b="1" dirty="0">
                    <a:solidFill>
                      <a:schemeClr val="tx1"/>
                    </a:solidFill>
                    <a:latin typeface="Times New Roman" panose="02020603050405020304" pitchFamily="18" charset="0"/>
                    <a:cs typeface="Times New Roman" panose="02020603050405020304" pitchFamily="18" charset="0"/>
                  </a:rPr>
                  <a:t>appelé le déterminant.</a:t>
                </a:r>
              </a:p>
            </p:txBody>
          </p:sp>
        </mc:Choice>
        <mc:Fallback xmlns="">
          <p:sp>
            <p:nvSpPr>
              <p:cNvPr id="3" name="Rectangle à coins arrondis 2"/>
              <p:cNvSpPr>
                <a:spLocks noRot="1" noChangeAspect="1" noMove="1" noResize="1" noEditPoints="1" noAdjustHandles="1" noChangeArrowheads="1" noChangeShapeType="1" noTextEdit="1"/>
              </p:cNvSpPr>
              <p:nvPr/>
            </p:nvSpPr>
            <p:spPr>
              <a:xfrm>
                <a:off x="119725" y="3881336"/>
                <a:ext cx="11874479" cy="583660"/>
              </a:xfrm>
              <a:prstGeom prst="roundRect">
                <a:avLst/>
              </a:prstGeom>
              <a:blipFill rotWithShape="0">
                <a:blip r:embed="rId3"/>
                <a:stretch>
                  <a:fillRect l="-154"/>
                </a:stretch>
              </a:blipFill>
            </p:spPr>
            <p:txBody>
              <a:bodyPr/>
              <a:lstStyle/>
              <a:p>
                <a:r>
                  <a:rPr lang="fr-FR">
                    <a:noFill/>
                  </a:rPr>
                  <a:t> </a:t>
                </a:r>
              </a:p>
            </p:txBody>
          </p:sp>
        </mc:Fallback>
      </mc:AlternateContent>
      <p:sp>
        <p:nvSpPr>
          <p:cNvPr id="4" name="Rectangle 3"/>
          <p:cNvSpPr/>
          <p:nvPr/>
        </p:nvSpPr>
        <p:spPr>
          <a:xfrm>
            <a:off x="119725" y="6088319"/>
            <a:ext cx="2657522" cy="369332"/>
          </a:xfrm>
          <a:prstGeom prst="rect">
            <a:avLst/>
          </a:prstGeom>
        </p:spPr>
        <p:txBody>
          <a:bodyPr wrap="none">
            <a:spAutoFit/>
          </a:bodyPr>
          <a:lstStyle/>
          <a:p>
            <a:pPr marL="285750" indent="-285750">
              <a:buFont typeface="Wingdings" panose="05000000000000000000" pitchFamily="2" charset="2"/>
              <a:buChar char="Ø"/>
            </a:pPr>
            <a:r>
              <a:rPr lang="" i="1" dirty="0" smtClean="0">
                <a:solidFill>
                  <a:srgbClr val="FFFF00"/>
                </a:solidFill>
                <a:latin typeface="Times New Roman" panose="02020603050405020304" pitchFamily="18" charset="0"/>
                <a:cs typeface="Times New Roman" panose="02020603050405020304" pitchFamily="18" charset="0"/>
              </a:rPr>
              <a:t>Exemple sous MATLAB</a:t>
            </a:r>
            <a:endParaRPr lang="fr-FR" dirty="0"/>
          </a:p>
        </p:txBody>
      </p:sp>
      <p:pic>
        <p:nvPicPr>
          <p:cNvPr id="5" name="Image 4"/>
          <p:cNvPicPr>
            <a:picLocks noChangeAspect="1"/>
          </p:cNvPicPr>
          <p:nvPr/>
        </p:nvPicPr>
        <p:blipFill>
          <a:blip r:embed="rId4"/>
          <a:stretch>
            <a:fillRect/>
          </a:stretch>
        </p:blipFill>
        <p:spPr>
          <a:xfrm>
            <a:off x="4403413" y="6020204"/>
            <a:ext cx="901425" cy="505561"/>
          </a:xfrm>
          <a:prstGeom prst="rect">
            <a:avLst/>
          </a:prstGeom>
        </p:spPr>
      </p:pic>
    </p:spTree>
    <p:extLst>
      <p:ext uri="{BB962C8B-B14F-4D97-AF65-F5344CB8AC3E}">
        <p14:creationId xmlns:p14="http://schemas.microsoft.com/office/powerpoint/2010/main" val="4262725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2859" y="129345"/>
                <a:ext cx="12254859" cy="7005636"/>
              </a:xfrm>
              <a:prstGeom prst="rect">
                <a:avLst/>
              </a:prstGeom>
            </p:spPr>
            <p:txBody>
              <a:bodyPr wrap="square">
                <a:spAutoFit/>
              </a:bodyPr>
              <a:lstStyle/>
              <a:p>
                <a:pPr marL="342900" indent="-342900" algn="just">
                  <a:buFont typeface="Wingdings" panose="05000000000000000000" pitchFamily="2" charset="2"/>
                  <a:buChar char="q"/>
                </a:pPr>
                <a:r>
                  <a:rPr lang="fr-FR" dirty="0" smtClean="0">
                    <a:solidFill>
                      <a:srgbClr val="FFFF00"/>
                    </a:solidFill>
                  </a:rPr>
                  <a:t> </a:t>
                </a:r>
                <a:r>
                  <a:rPr lang="fr-FR" b="1" dirty="0">
                    <a:solidFill>
                      <a:srgbClr val="FFFF00"/>
                    </a:solidFill>
                    <a:latin typeface="Times New Roman" panose="02020603050405020304" pitchFamily="18" charset="0"/>
                    <a:cs typeface="Times New Roman" panose="02020603050405020304" pitchFamily="18" charset="0"/>
                  </a:rPr>
                  <a:t>déterminant d'une </a:t>
                </a:r>
                <a:r>
                  <a:rPr lang="fr-FR" b="1" dirty="0" smtClean="0">
                    <a:solidFill>
                      <a:srgbClr val="FFFF00"/>
                    </a:solidFill>
                    <a:latin typeface="Times New Roman" panose="02020603050405020304" pitchFamily="18" charset="0"/>
                    <a:cs typeface="Times New Roman" panose="02020603050405020304" pitchFamily="18" charset="0"/>
                  </a:rPr>
                  <a:t>matrice: </a:t>
                </a:r>
                <a:r>
                  <a:rPr lang="fr-FR" dirty="0">
                    <a:latin typeface="Times New Roman" panose="02020603050405020304" pitchFamily="18" charset="0"/>
                    <a:cs typeface="Times New Roman" panose="02020603050405020304" pitchFamily="18" charset="0"/>
                  </a:rPr>
                  <a:t>Le déterminant d'une matrice est une valeur numérique spécifique qui peut être calculée à partir des éléments de la matrice. Le symbole du déterminant est constitué de deux lignes verticales de chaque </a:t>
                </a:r>
                <a:r>
                  <a:rPr lang="fr-FR" dirty="0" smtClean="0">
                    <a:latin typeface="Times New Roman" panose="02020603050405020304" pitchFamily="18" charset="0"/>
                    <a:cs typeface="Times New Roman" panose="02020603050405020304" pitchFamily="18" charset="0"/>
                  </a:rPr>
                  <a:t>côté</a:t>
                </a:r>
                <a:r>
                  <a:rPr lang="fr-FR"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b="1" i="1" smtClean="0">
                            <a:latin typeface="Cambria Math" panose="02040503050406030204" pitchFamily="18" charset="0"/>
                            <a:cs typeface="Times New Roman" panose="02020603050405020304" pitchFamily="18" charset="0"/>
                          </a:rPr>
                        </m:ctrlPr>
                      </m:dPr>
                      <m:e>
                        <m:r>
                          <a:rPr lang="en-GB" b="1" i="1" smtClean="0">
                            <a:latin typeface="Cambria Math" panose="02040503050406030204" pitchFamily="18" charset="0"/>
                            <a:cs typeface="Times New Roman" panose="02020603050405020304" pitchFamily="18" charset="0"/>
                          </a:rPr>
                          <m:t>𝑨</m:t>
                        </m:r>
                      </m:e>
                    </m:d>
                  </m:oMath>
                </a14:m>
                <a:r>
                  <a:rPr lang="en-GB" b="1" dirty="0" smtClean="0">
                    <a:solidFill>
                      <a:srgbClr val="FFFF00"/>
                    </a:solidFill>
                    <a:latin typeface="Times New Roman" panose="02020603050405020304" pitchFamily="18" charset="0"/>
                    <a:cs typeface="Times New Roman" panose="02020603050405020304" pitchFamily="18" charset="0"/>
                  </a:rPr>
                  <a:t>.</a:t>
                </a:r>
              </a:p>
              <a:p>
                <a:pPr algn="just"/>
                <a:endParaRPr lang="en-GB" b="1" dirty="0" smtClean="0">
                  <a:solidFill>
                    <a:srgbClr val="FFFF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GB" b="1" dirty="0">
                    <a:solidFill>
                      <a:srgbClr val="FFFF00"/>
                    </a:solidFill>
                    <a:latin typeface="Times New Roman" panose="02020603050405020304" pitchFamily="18" charset="0"/>
                    <a:cs typeface="Times New Roman" panose="02020603050405020304" pitchFamily="18" charset="0"/>
                  </a:rPr>
                  <a:t> </a:t>
                </a:r>
                <a:r>
                  <a:rPr lang="en-GB" b="1" i="1" dirty="0" smtClean="0">
                    <a:solidFill>
                      <a:srgbClr val="FFFF00"/>
                    </a:solidFill>
                    <a:latin typeface="Times New Roman" panose="02020603050405020304" pitchFamily="18" charset="0"/>
                    <a:cs typeface="Times New Roman" panose="02020603050405020304" pitchFamily="18" charset="0"/>
                  </a:rPr>
                  <a:t>Le determinant d’une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𝟐</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𝟐</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r>
                  <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en-GB" b="1" dirty="0" smtClean="0">
                    <a:latin typeface="Times New Roman" panose="02020603050405020304" pitchFamily="18" charset="0"/>
                    <a:ea typeface="Cambria Math" panose="02040503050406030204" pitchFamily="18" charset="0"/>
                    <a:cs typeface="Times New Roman" panose="02020603050405020304" pitchFamily="18" charset="0"/>
                  </a:rPr>
                  <a:t>pour une matrice </a:t>
                </a:r>
                <a14:m>
                  <m:oMath xmlns:m="http://schemas.openxmlformats.org/officeDocument/2006/math">
                    <m:r>
                      <a:rPr lang="en-GB" b="1" i="1" smtClean="0">
                        <a:latin typeface="Cambria Math" panose="02040503050406030204" pitchFamily="18" charset="0"/>
                        <a:ea typeface="Cambria Math" panose="02040503050406030204" pitchFamily="18" charset="0"/>
                        <a:cs typeface="Times New Roman" panose="02020603050405020304" pitchFamily="18" charset="0"/>
                      </a:rPr>
                      <m:t>𝑨</m:t>
                    </m:r>
                    <m:r>
                      <a:rPr lang="en-GB" b="1"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latin typeface="Cambria Math" panose="02040503050406030204" pitchFamily="18" charset="0"/>
                                  <a:ea typeface="Cambria Math" panose="02040503050406030204" pitchFamily="18" charset="0"/>
                                  <a:cs typeface="Times New Roman" panose="02020603050405020304" pitchFamily="18" charset="0"/>
                                </a:rPr>
                                <m:t>𝒂</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𝒃</m:t>
                              </m:r>
                            </m:e>
                          </m:mr>
                          <m:mr>
                            <m:e>
                              <m:r>
                                <a:rPr lang="en-GB" b="1" i="1" smtClean="0">
                                  <a:latin typeface="Cambria Math" panose="02040503050406030204" pitchFamily="18" charset="0"/>
                                  <a:ea typeface="Cambria Math" panose="02040503050406030204" pitchFamily="18" charset="0"/>
                                  <a:cs typeface="Times New Roman" panose="02020603050405020304" pitchFamily="18" charset="0"/>
                                </a:rPr>
                                <m:t>𝒄</m:t>
                              </m:r>
                            </m:e>
                            <m:e>
                              <m:r>
                                <a:rPr lang="en-GB" b="1" i="1" smtClean="0">
                                  <a:latin typeface="Cambria Math" panose="02040503050406030204" pitchFamily="18" charset="0"/>
                                  <a:ea typeface="Cambria Math" panose="02040503050406030204" pitchFamily="18" charset="0"/>
                                  <a:cs typeface="Times New Roman" panose="02020603050405020304" pitchFamily="18" charset="0"/>
                                </a:rPr>
                                <m:t>𝒅</m:t>
                              </m:r>
                            </m:e>
                          </m:mr>
                        </m:m>
                      </m:e>
                    </m:d>
                  </m:oMath>
                </a14:m>
                <a:r>
                  <a:rPr lang="en-GB" b="1" dirty="0" smtClean="0">
                    <a:latin typeface="Times New Roman" panose="02020603050405020304" pitchFamily="18" charset="0"/>
                    <a:ea typeface="Cambria Math" panose="02040503050406030204" pitchFamily="18" charset="0"/>
                    <a:cs typeface="Times New Roman" panose="02020603050405020304" pitchFamily="18" charset="0"/>
                  </a:rPr>
                  <a:t>, le determinant</a:t>
                </a:r>
                <a:r>
                  <a:rPr lang="en-GB"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𝑨</m:t>
                        </m:r>
                      </m:e>
                    </m:d>
                  </m:oMath>
                </a14:m>
                <a:r>
                  <a:rPr lang="en-GB" b="1" dirty="0" smtClean="0">
                    <a:latin typeface="Times New Roman" panose="02020603050405020304" pitchFamily="18" charset="0"/>
                    <a:ea typeface="Cambria Math" panose="02040503050406030204" pitchFamily="18" charset="0"/>
                    <a:cs typeface="Times New Roman" panose="02020603050405020304" pitchFamily="18" charset="0"/>
                  </a:rPr>
                  <a:t> est calculé comme suit:</a:t>
                </a:r>
              </a:p>
              <a:p>
                <a:pPr algn="just"/>
                <a:r>
                  <a:rPr lang="en-GB" b="1" dirty="0">
                    <a:latin typeface="Times New Roman" panose="02020603050405020304" pitchFamily="18" charset="0"/>
                    <a:ea typeface="Cambria Math" panose="02040503050406030204" pitchFamily="18" charset="0"/>
                    <a:cs typeface="Times New Roman" panose="02020603050405020304" pitchFamily="18" charset="0"/>
                  </a:rPr>
                  <a:t> </a:t>
                </a:r>
                <a:r>
                  <a:rPr lang="en-GB" b="1" dirty="0" smtClean="0">
                    <a:latin typeface="Times New Roman" panose="02020603050405020304" pitchFamily="18" charset="0"/>
                    <a:ea typeface="Cambria Math" panose="02040503050406030204" pitchFamily="18" charset="0"/>
                    <a:cs typeface="Times New Roman" panose="02020603050405020304" pitchFamily="18" charset="0"/>
                  </a:rPr>
                  <a:t>                                                  </a:t>
                </a:r>
              </a:p>
              <a:p>
                <a:pPr algn="just"/>
                <a:r>
                  <a:rPr lang="en-GB" b="1" dirty="0">
                    <a:latin typeface="Times New Roman" panose="02020603050405020304" pitchFamily="18" charset="0"/>
                    <a:ea typeface="Cambria Math" panose="02040503050406030204" pitchFamily="18" charset="0"/>
                    <a:cs typeface="Times New Roman" panose="02020603050405020304" pitchFamily="18" charset="0"/>
                  </a:rPr>
                  <a:t> </a:t>
                </a:r>
                <a:r>
                  <a:rPr lang="en-GB" b="1"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en-GB" b="1"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GB" b="1" i="1" smtClean="0">
                            <a:latin typeface="Cambria Math" panose="02040503050406030204" pitchFamily="18" charset="0"/>
                            <a:ea typeface="Cambria Math" panose="02040503050406030204" pitchFamily="18" charset="0"/>
                            <a:cs typeface="Times New Roman" panose="02020603050405020304" pitchFamily="18" charset="0"/>
                          </a:rPr>
                          <m:t>𝑨</m:t>
                        </m:r>
                      </m:e>
                    </m:d>
                    <m:r>
                      <a:rPr lang="en-GB" b="1" i="1" smtClean="0">
                        <a:latin typeface="Cambria Math" panose="02040503050406030204" pitchFamily="18" charset="0"/>
                        <a:ea typeface="Cambria Math" panose="02040503050406030204" pitchFamily="18" charset="0"/>
                        <a:cs typeface="Times New Roman" panose="02020603050405020304" pitchFamily="18" charset="0"/>
                      </a:rPr>
                      <m:t>=</m:t>
                    </m:r>
                    <m:r>
                      <a:rPr lang="en-GB" b="1" i="1" smtClean="0">
                        <a:latin typeface="Cambria Math" panose="02040503050406030204" pitchFamily="18" charset="0"/>
                        <a:ea typeface="Cambria Math" panose="02040503050406030204" pitchFamily="18" charset="0"/>
                        <a:cs typeface="Times New Roman" panose="02020603050405020304" pitchFamily="18" charset="0"/>
                      </a:rPr>
                      <m:t>𝒂𝒅</m:t>
                    </m:r>
                    <m:r>
                      <a:rPr lang="en-GB" b="1" i="1" smtClean="0">
                        <a:latin typeface="Cambria Math" panose="02040503050406030204" pitchFamily="18" charset="0"/>
                        <a:ea typeface="Cambria Math" panose="02040503050406030204" pitchFamily="18" charset="0"/>
                        <a:cs typeface="Times New Roman" panose="02020603050405020304" pitchFamily="18" charset="0"/>
                      </a:rPr>
                      <m:t>−</m:t>
                    </m:r>
                    <m:r>
                      <a:rPr lang="en-GB" b="1" i="1" smtClean="0">
                        <a:latin typeface="Cambria Math" panose="02040503050406030204" pitchFamily="18" charset="0"/>
                        <a:ea typeface="Cambria Math" panose="02040503050406030204" pitchFamily="18" charset="0"/>
                        <a:cs typeface="Times New Roman" panose="02020603050405020304" pitchFamily="18" charset="0"/>
                      </a:rPr>
                      <m:t>𝒃𝒄</m:t>
                    </m:r>
                    <m:r>
                      <a:rPr lang="en-GB" b="1"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GB" b="1" dirty="0" smtClean="0">
                  <a:latin typeface="Times New Roman" panose="02020603050405020304" pitchFamily="18" charset="0"/>
                  <a:ea typeface="Cambria Math" panose="02040503050406030204" pitchFamily="18" charset="0"/>
                  <a:cs typeface="Times New Roman" panose="02020603050405020304" pitchFamily="18" charset="0"/>
                </a:endParaRPr>
              </a:p>
              <a:p>
                <a:pPr algn="just"/>
                <a:r>
                  <a:rPr lang="en-GB" b="1" dirty="0">
                    <a:latin typeface="Times New Roman" panose="02020603050405020304" pitchFamily="18" charset="0"/>
                    <a:ea typeface="Cambria Math" panose="02040503050406030204" pitchFamily="18" charset="0"/>
                    <a:cs typeface="Times New Roman" panose="02020603050405020304" pitchFamily="18" charset="0"/>
                  </a:rPr>
                  <a:t> </a:t>
                </a:r>
                <a:endParaRPr lang="en-GB" b="1" dirty="0" smtClean="0">
                  <a:latin typeface="Times New Roman" panose="02020603050405020304" pitchFamily="18" charset="0"/>
                  <a:ea typeface="Cambria Math" panose="02040503050406030204" pitchFamily="18" charset="0"/>
                  <a:cs typeface="Times New Roman" panose="02020603050405020304" pitchFamily="18" charset="0"/>
                </a:endParaRPr>
              </a:p>
              <a:p>
                <a:pPr marL="285750" indent="-285750" algn="just">
                  <a:buFont typeface="Wingdings" panose="05000000000000000000" pitchFamily="2" charset="2"/>
                  <a:buChar char="ü"/>
                </a:pPr>
                <a:r>
                  <a:rPr lang="en-GB" b="1" i="1" dirty="0">
                    <a:solidFill>
                      <a:srgbClr val="FFFF00"/>
                    </a:solidFill>
                    <a:latin typeface="Times New Roman" panose="02020603050405020304" pitchFamily="18" charset="0"/>
                    <a:cs typeface="Times New Roman" panose="02020603050405020304" pitchFamily="18" charset="0"/>
                  </a:rPr>
                  <a:t>Le determinant d’une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𝟑</m:t>
                    </m:r>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𝟑</m:t>
                    </m:r>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r>
                  <a:rPr lang="en-GB" b="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en-GB"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en-GB" b="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Pour une matrice </a:t>
                </a:r>
                <a14:m>
                  <m:oMath xmlns:m="http://schemas.openxmlformats.org/officeDocument/2006/math">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𝑨</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𝒂</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𝒃</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𝒄</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𝒅</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𝒆</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𝒇</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𝒈</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𝒉</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mr>
                        </m:m>
                      </m:e>
                    </m:d>
                  </m:oMath>
                </a14:m>
                <a:r>
                  <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en-GB" b="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le determinant </a:t>
                </a:r>
                <a14:m>
                  <m:oMath xmlns:m="http://schemas.openxmlformats.org/officeDocument/2006/math">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GB"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𝐀</m:t>
                        </m:r>
                      </m:e>
                    </m:d>
                  </m:oMath>
                </a14:m>
                <a:r>
                  <a:rPr lang="en-GB" b="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est calculé comme suit</a:t>
                </a:r>
                <a:endParaRPr lang="en-GB" b="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ctr"/>
                <a:r>
                  <a:rPr lang="en-GB" b="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𝑨</m:t>
                        </m:r>
                      </m:e>
                    </m:d>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𝒂</m:t>
                    </m:r>
                    <m:d>
                      <m:dPr>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𝒆𝒊</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𝒇𝒉</m:t>
                        </m:r>
                      </m:e>
                    </m:d>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𝒃</m:t>
                    </m:r>
                    <m:d>
                      <m:dPr>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𝒅𝒊</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𝒇𝒈</m:t>
                        </m:r>
                      </m:e>
                    </m:d>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𝒄</m:t>
                    </m:r>
                    <m:d>
                      <m:dPr>
                        <m:ctrlPr>
                          <a:rPr lang="en-GB" b="1" i="1" smtClean="0">
                            <a:solidFill>
                              <a:schemeClr val="tx1"/>
                            </a:solidFill>
                            <a:latin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cs typeface="Times New Roman" panose="02020603050405020304" pitchFamily="18" charset="0"/>
                          </a:rPr>
                          <m:t>𝒅𝒉</m:t>
                        </m:r>
                        <m:r>
                          <a:rPr lang="en-GB" b="1" i="1" smtClean="0">
                            <a:solidFill>
                              <a:schemeClr val="tx1"/>
                            </a:solidFill>
                            <a:latin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cs typeface="Times New Roman" panose="02020603050405020304" pitchFamily="18" charset="0"/>
                          </a:rPr>
                          <m:t>𝒆𝒈</m:t>
                        </m:r>
                      </m:e>
                    </m:d>
                    <m:r>
                      <a:rPr lang="en-GB" b="1" i="1" smtClean="0">
                        <a:solidFill>
                          <a:schemeClr val="tx1"/>
                        </a:solidFill>
                        <a:latin typeface="Cambria Math" panose="02040503050406030204" pitchFamily="18" charset="0"/>
                        <a:cs typeface="Times New Roman" panose="02020603050405020304" pitchFamily="18" charset="0"/>
                      </a:rPr>
                      <m:t>;</m:t>
                    </m:r>
                  </m:oMath>
                </a14:m>
                <a:endParaRPr lang="en-GB" b="1" dirty="0" smtClean="0">
                  <a:solidFill>
                    <a:schemeClr val="tx1"/>
                  </a:solidFill>
                  <a:latin typeface="Times New Roman" panose="02020603050405020304" pitchFamily="18" charset="0"/>
                  <a:cs typeface="Times New Roman" panose="02020603050405020304" pitchFamily="18" charset="0"/>
                </a:endParaRPr>
              </a:p>
              <a:p>
                <a:pPr algn="ctr"/>
                <a:endParaRPr lang="fr-FR" b="1" dirty="0" smtClean="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Cela </a:t>
                </a:r>
                <a:r>
                  <a:rPr lang="fr-FR" b="1" dirty="0">
                    <a:latin typeface="Times New Roman" panose="02020603050405020304" pitchFamily="18" charset="0"/>
                    <a:cs typeface="Times New Roman" panose="02020603050405020304" pitchFamily="18" charset="0"/>
                  </a:rPr>
                  <a:t>peut paraître compliqué, mais il existe un modèle </a:t>
                </a:r>
                <a:r>
                  <a:rPr lang="fr-FR" b="1" dirty="0" smtClean="0">
                    <a:latin typeface="Times New Roman" panose="02020603050405020304" pitchFamily="18" charset="0"/>
                    <a:cs typeface="Times New Roman" panose="02020603050405020304" pitchFamily="18" charset="0"/>
                  </a:rPr>
                  <a:t>:</a:t>
                </a:r>
              </a:p>
              <a:p>
                <a:endParaRPr lang="fr-FR" b="1" dirty="0">
                  <a:solidFill>
                    <a:schemeClr val="tx1"/>
                  </a:solidFill>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solidFill>
                    <a:schemeClr val="tx1"/>
                  </a:solidFill>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solidFill>
                    <a:schemeClr val="tx1"/>
                  </a:solidFill>
                  <a:latin typeface="Times New Roman" panose="02020603050405020304" pitchFamily="18" charset="0"/>
                  <a:cs typeface="Times New Roman" panose="02020603050405020304" pitchFamily="18" charset="0"/>
                </a:endParaRPr>
              </a:p>
              <a:p>
                <a:endParaRPr lang="en-GB" b="1" dirty="0" smtClean="0">
                  <a:solidFill>
                    <a:schemeClr val="tx1"/>
                  </a:solidFill>
                  <a:latin typeface="Times New Roman" panose="02020603050405020304" pitchFamily="18" charset="0"/>
                  <a:cs typeface="Times New Roman" panose="02020603050405020304" pitchFamily="18" charset="0"/>
                </a:endParaRPr>
              </a:p>
              <a:p>
                <a:pPr algn="just"/>
                <a:endParaRPr lang="en-GB" b="1" dirty="0" smtClean="0">
                  <a:solidFill>
                    <a:srgbClr val="FFFF00"/>
                  </a:solidFill>
                  <a:latin typeface="Times New Roman" panose="02020603050405020304" pitchFamily="18" charset="0"/>
                  <a:cs typeface="Times New Roman" panose="02020603050405020304" pitchFamily="18" charset="0"/>
                </a:endParaRPr>
              </a:p>
              <a:p>
                <a:pPr algn="just"/>
                <a:endParaRPr lang="en-GB"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2859" y="129345"/>
                <a:ext cx="12254859" cy="7005636"/>
              </a:xfrm>
              <a:prstGeom prst="rect">
                <a:avLst/>
              </a:prstGeom>
              <a:blipFill rotWithShape="0">
                <a:blip r:embed="rId2"/>
                <a:stretch>
                  <a:fillRect l="-348" t="-522" r="-398"/>
                </a:stretch>
              </a:blipFill>
            </p:spPr>
            <p:txBody>
              <a:bodyPr/>
              <a:lstStyle/>
              <a:p>
                <a:r>
                  <a:rPr lang="fr-FR">
                    <a:noFill/>
                  </a:rPr>
                  <a:t> </a:t>
                </a:r>
              </a:p>
            </p:txBody>
          </p:sp>
        </mc:Fallback>
      </mc:AlternateContent>
      <p:pic>
        <p:nvPicPr>
          <p:cNvPr id="3" name="Image 2"/>
          <p:cNvPicPr>
            <a:picLocks noChangeAspect="1"/>
          </p:cNvPicPr>
          <p:nvPr/>
        </p:nvPicPr>
        <p:blipFill>
          <a:blip r:embed="rId3"/>
          <a:stretch>
            <a:fillRect/>
          </a:stretch>
        </p:blipFill>
        <p:spPr>
          <a:xfrm>
            <a:off x="3113576" y="4919872"/>
            <a:ext cx="6105525" cy="1781175"/>
          </a:xfrm>
          <a:prstGeom prst="rect">
            <a:avLst/>
          </a:prstGeom>
        </p:spPr>
      </p:pic>
    </p:spTree>
    <p:extLst>
      <p:ext uri="{BB962C8B-B14F-4D97-AF65-F5344CB8AC3E}">
        <p14:creationId xmlns:p14="http://schemas.microsoft.com/office/powerpoint/2010/main" val="2864572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4044" y="139392"/>
                <a:ext cx="12033977" cy="7484678"/>
              </a:xfrm>
              <a:prstGeom prst="rect">
                <a:avLst/>
              </a:prstGeom>
            </p:spPr>
            <p:txBody>
              <a:bodyPr wrap="square">
                <a:spAutoFit/>
              </a:bodyPr>
              <a:lstStyle/>
              <a:p>
                <a:pPr marL="285750" indent="-285750" algn="just">
                  <a:buFont typeface="Wingdings" panose="05000000000000000000" pitchFamily="2" charset="2"/>
                  <a:buChar char="ü"/>
                </a:pPr>
                <a:r>
                  <a:rPr lang="en-GB" b="1" i="1" dirty="0" smtClean="0">
                    <a:solidFill>
                      <a:srgbClr val="FFFF00"/>
                    </a:solidFill>
                    <a:latin typeface="Times New Roman" panose="02020603050405020304" pitchFamily="18" charset="0"/>
                    <a:cs typeface="Times New Roman" panose="02020603050405020304" pitchFamily="18" charset="0"/>
                  </a:rPr>
                  <a:t>Example: </a:t>
                </a:r>
                <a:r>
                  <a:rPr lang="en-GB" b="1" i="1" dirty="0" smtClean="0">
                    <a:solidFill>
                      <a:schemeClr val="tx1"/>
                    </a:solidFill>
                    <a:latin typeface="Times New Roman" panose="02020603050405020304" pitchFamily="18" charset="0"/>
                    <a:cs typeface="Times New Roman" panose="02020603050405020304" pitchFamily="18" charset="0"/>
                  </a:rPr>
                  <a:t>Calculer le determinant de la matrice suivante?</a:t>
                </a:r>
              </a:p>
              <a:p>
                <a:pPr algn="just"/>
                <a:endParaRPr lang="en-GB" b="1" i="1" dirty="0">
                  <a:latin typeface="Times New Roman" panose="02020603050405020304" pitchFamily="18" charset="0"/>
                  <a:ea typeface="Cambria Math"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𝑨</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𝟔</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𝟒</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𝟓</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𝟖</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𝟕</m:t>
                                </m:r>
                              </m:e>
                            </m:mr>
                          </m:m>
                        </m:e>
                      </m:d>
                    </m:oMath>
                  </m:oMathPara>
                </a14:m>
                <a:endParaRPr lang="en-GB" b="1" i="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285750" indent="-285750" algn="just">
                  <a:buFont typeface="Wingdings" panose="05000000000000000000" pitchFamily="2" charset="2"/>
                  <a:buChar char="ü"/>
                </a:pPr>
                <a:r>
                  <a:rPr lang="en-GB" b="1" i="1" dirty="0">
                    <a:solidFill>
                      <a:srgbClr val="FFFF00"/>
                    </a:solidFill>
                    <a:latin typeface="Times New Roman" panose="02020603050405020304" pitchFamily="18" charset="0"/>
                    <a:cs typeface="Times New Roman" panose="02020603050405020304" pitchFamily="18" charset="0"/>
                  </a:rPr>
                  <a:t>Le determinant d’une matrice </a:t>
                </a:r>
                <a:r>
                  <a:rPr lang="en-GB" b="1" i="1" dirty="0" smtClean="0">
                    <a:solidFill>
                      <a:srgbClr val="FFFF00"/>
                    </a:solidFill>
                    <a:latin typeface="Times New Roman" panose="02020603050405020304" pitchFamily="18" charset="0"/>
                    <a:cs typeface="Times New Roman" panose="02020603050405020304" pitchFamily="18" charset="0"/>
                  </a:rPr>
                  <a:t>4</a:t>
                </a:r>
                <a14:m>
                  <m:oMath xmlns:m="http://schemas.openxmlformats.org/officeDocument/2006/math">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𝟒</m:t>
                    </m:r>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ar-DZ"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r>
                  <a:rPr lang=""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ar-DZ"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 b="1" i="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pour une  matrice </a:t>
                </a:r>
                <a14:m>
                  <m:oMath xmlns:m="http://schemas.openxmlformats.org/officeDocument/2006/math">
                    <m:r>
                      <a:rPr lang=""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𝑨</m:t>
                    </m:r>
                    <m:r>
                      <a:rPr lang=""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𝒂</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𝒃</m:t>
                              </m:r>
                            </m:e>
                            <m:e>
                              <m:m>
                                <m:mPr>
                                  <m:mcs>
                                    <m:mc>
                                      <m:mcPr>
                                        <m:count m:val="2"/>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𝒄</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𝒅</m:t>
                                    </m:r>
                                  </m:e>
                                </m:mr>
                              </m:m>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𝒆</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𝒇</m:t>
                              </m:r>
                            </m:e>
                            <m:e>
                              <m:m>
                                <m:mPr>
                                  <m:mcs>
                                    <m:mc>
                                      <m:mcPr>
                                        <m:count m:val="2"/>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𝒈</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𝒉</m:t>
                                    </m:r>
                                  </m:e>
                                </m:mr>
                              </m:m>
                            </m:e>
                          </m:mr>
                          <m:mr>
                            <m:e>
                              <m:m>
                                <m:mPr>
                                  <m:mcs>
                                    <m:mc>
                                      <m:mcPr>
                                        <m:count m:val="1"/>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𝒎</m:t>
                                    </m:r>
                                  </m:e>
                                </m:mr>
                              </m:m>
                            </m:e>
                            <m:e>
                              <m:m>
                                <m:mPr>
                                  <m:mcs>
                                    <m:mc>
                                      <m:mcPr>
                                        <m:count m:val="1"/>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m:t>
                                    </m:r>
                                  </m:e>
                                </m:mr>
                              </m:m>
                            </m:e>
                            <m:e>
                              <m:m>
                                <m:mPr>
                                  <m:mcs>
                                    <m:mc>
                                      <m:mcPr>
                                        <m:count m:val="2"/>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m>
                                      <m:mPr>
                                        <m:mcs>
                                          <m:mc>
                                            <m:mcPr>
                                              <m:count m:val="1"/>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𝒌</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𝒐</m:t>
                                          </m:r>
                                        </m:e>
                                      </m:mr>
                                    </m:m>
                                  </m:e>
                                  <m:e>
                                    <m:m>
                                      <m:mPr>
                                        <m:mcs>
                                          <m:mc>
                                            <m:mcPr>
                                              <m:count m:val="1"/>
                                              <m:mcJc m:val="center"/>
                                            </m:mcPr>
                                          </m:mc>
                                        </m:mcs>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𝒍</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𝒑</m:t>
                                          </m:r>
                                        </m:e>
                                      </m:mr>
                                    </m:m>
                                  </m:e>
                                </m:mr>
                              </m:m>
                            </m:e>
                          </m:mr>
                        </m:m>
                      </m:e>
                    </m:d>
                    <m:r>
                      <a:rPr lang=""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fr-FR" b="1" dirty="0" smtClean="0">
                    <a:latin typeface="Times New Roman" panose="02020603050405020304" pitchFamily="18" charset="0"/>
                    <a:ea typeface="Cambria Math" panose="02040503050406030204" pitchFamily="18" charset="0"/>
                    <a:cs typeface="Times New Roman" panose="02020603050405020304" pitchFamily="18" charset="0"/>
                  </a:rPr>
                  <a:t>Le </a:t>
                </a:r>
                <a:r>
                  <a:rPr lang="fr-FR" b="1" dirty="0">
                    <a:latin typeface="Times New Roman" panose="02020603050405020304" pitchFamily="18" charset="0"/>
                    <a:ea typeface="Cambria Math" panose="02040503050406030204" pitchFamily="18" charset="0"/>
                    <a:cs typeface="Times New Roman" panose="02020603050405020304" pitchFamily="18" charset="0"/>
                  </a:rPr>
                  <a:t>modèle </a:t>
                </a:r>
                <a:r>
                  <a:rPr lang="fr-FR" b="1" dirty="0" smtClean="0">
                    <a:latin typeface="Times New Roman" panose="02020603050405020304" pitchFamily="18" charset="0"/>
                    <a:ea typeface="Cambria Math" panose="02040503050406030204" pitchFamily="18" charset="0"/>
                    <a:cs typeface="Times New Roman" panose="02020603050405020304" pitchFamily="18" charset="0"/>
                  </a:rPr>
                  <a:t> </a:t>
                </a:r>
                <a:r>
                  <a:rPr lang="" b="1" dirty="0" smtClean="0">
                    <a:latin typeface="Times New Roman" panose="02020603050405020304" pitchFamily="18" charset="0"/>
                    <a:ea typeface="Cambria Math" panose="02040503050406030204" pitchFamily="18" charset="0"/>
                    <a:cs typeface="Times New Roman" panose="02020603050405020304" pitchFamily="18" charset="0"/>
                  </a:rPr>
                  <a:t>de d</a:t>
                </a:r>
                <a:r>
                  <a:rPr lang="en-GB" b="1" dirty="0" err="1" smtClean="0">
                    <a:latin typeface="Times New Roman" panose="02020603050405020304" pitchFamily="18" charset="0"/>
                    <a:ea typeface="Cambria Math" panose="02040503050406030204" pitchFamily="18" charset="0"/>
                    <a:cs typeface="Times New Roman" panose="02020603050405020304" pitchFamily="18" charset="0"/>
                  </a:rPr>
                  <a:t>éterminant</a:t>
                </a:r>
                <a:r>
                  <a:rPr lang="en-GB" b="1" dirty="0" smtClean="0">
                    <a:latin typeface="Times New Roman" panose="02020603050405020304" pitchFamily="18" charset="0"/>
                    <a:ea typeface="Cambria Math" panose="02040503050406030204" pitchFamily="18" charset="0"/>
                    <a:cs typeface="Times New Roman" panose="02020603050405020304" pitchFamily="18" charset="0"/>
                  </a:rPr>
                  <a:t> </a:t>
                </a:r>
                <a:r>
                  <a:rPr lang="fr-FR" b="1" dirty="0" smtClean="0">
                    <a:latin typeface="Times New Roman" panose="02020603050405020304" pitchFamily="18" charset="0"/>
                    <a:ea typeface="Cambria Math" panose="02040503050406030204" pitchFamily="18" charset="0"/>
                    <a:cs typeface="Times New Roman" panose="02020603050405020304" pitchFamily="18" charset="0"/>
                  </a:rPr>
                  <a:t>est donné comme suit:</a:t>
                </a:r>
                <a:endParaRPr lang="en-GB" b="1" dirty="0" smtClean="0">
                  <a:latin typeface="Times New Roman" panose="02020603050405020304" pitchFamily="18" charset="0"/>
                  <a:ea typeface="Cambria Math" panose="02040503050406030204" pitchFamily="18" charset="0"/>
                  <a:cs typeface="Times New Roman" panose="02020603050405020304" pitchFamily="18" charset="0"/>
                </a:endParaRPr>
              </a:p>
              <a:p>
                <a:pPr marL="285750" indent="-285750" algn="just">
                  <a:buFont typeface="Wingdings" panose="05000000000000000000" pitchFamily="2" charset="2"/>
                  <a:buChar char="ü"/>
                </a:pPr>
                <a:endPar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r>
                  <a:rPr lang="en-GB" b="1" i="1" dirty="0" smtClean="0">
                    <a:latin typeface="Times New Roman" panose="02020603050405020304" pitchFamily="18" charset="0"/>
                    <a:ea typeface="Cambria Math" panose="02040503050406030204" pitchFamily="18" charset="0"/>
                    <a:cs typeface="Times New Roman" panose="02020603050405020304" pitchFamily="18" charset="0"/>
                  </a:rPr>
                  <a:t>Comme formule:</a:t>
                </a:r>
              </a:p>
              <a:p>
                <a:pPr algn="just"/>
                <a:endPar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𝑨</m:t>
                          </m:r>
                        </m:e>
                      </m:d>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𝒂</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𝒇</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𝒈</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𝒉</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𝒌</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𝒍</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𝒐</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𝒑</m:t>
                                </m:r>
                              </m:e>
                            </m:mr>
                          </m:m>
                        </m:e>
                      </m:d>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𝒃</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𝒆</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𝒈</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𝒉</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𝒌</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𝒍</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𝒎</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𝒐</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𝒑</m:t>
                                </m:r>
                              </m:e>
                            </m:mr>
                          </m:m>
                        </m:e>
                      </m:d>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𝒄</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𝒆</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𝒇</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𝒉</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𝒍</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𝒎</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𝒑</m:t>
                                </m:r>
                              </m:e>
                            </m:mr>
                          </m:m>
                        </m:e>
                      </m:d>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𝒅</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𝒆</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𝒇</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𝒈</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𝒌</m:t>
                                </m:r>
                              </m:e>
                            </m:mr>
                            <m:m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𝒎</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m:t>
                                </m:r>
                              </m:e>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𝒐</m:t>
                                </m:r>
                              </m:e>
                            </m:mr>
                          </m:m>
                        </m:e>
                      </m:d>
                    </m:oMath>
                  </m:oMathPara>
                </a14:m>
                <a:endParaRPr lang="en-GB" b="1" i="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gn="just"/>
                <a:endParaRPr lang="en-GB" b="1"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044" y="139392"/>
                <a:ext cx="12033977" cy="7484678"/>
              </a:xfrm>
              <a:prstGeom prst="rect">
                <a:avLst/>
              </a:prstGeom>
              <a:blipFill rotWithShape="0">
                <a:blip r:embed="rId2"/>
                <a:stretch>
                  <a:fillRect l="-456" t="-489"/>
                </a:stretch>
              </a:blipFill>
            </p:spPr>
            <p:txBody>
              <a:bodyPr/>
              <a:lstStyle/>
              <a:p>
                <a:r>
                  <a:rPr lang="fr-FR">
                    <a:noFill/>
                  </a:rPr>
                  <a:t> </a:t>
                </a:r>
              </a:p>
            </p:txBody>
          </p:sp>
        </mc:Fallback>
      </mc:AlternateContent>
      <p:pic>
        <p:nvPicPr>
          <p:cNvPr id="3" name="Image 2"/>
          <p:cNvPicPr>
            <a:picLocks noChangeAspect="1"/>
          </p:cNvPicPr>
          <p:nvPr/>
        </p:nvPicPr>
        <p:blipFill>
          <a:blip r:embed="rId3"/>
          <a:stretch>
            <a:fillRect/>
          </a:stretch>
        </p:blipFill>
        <p:spPr>
          <a:xfrm>
            <a:off x="1840507" y="2936631"/>
            <a:ext cx="8401050" cy="1828800"/>
          </a:xfrm>
          <a:prstGeom prst="rect">
            <a:avLst/>
          </a:prstGeom>
        </p:spPr>
      </p:pic>
    </p:spTree>
    <p:extLst>
      <p:ext uri="{BB962C8B-B14F-4D97-AF65-F5344CB8AC3E}">
        <p14:creationId xmlns:p14="http://schemas.microsoft.com/office/powerpoint/2010/main" val="3384598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 y="99201"/>
                <a:ext cx="12078119" cy="7502054"/>
              </a:xfrm>
              <a:prstGeom prst="rect">
                <a:avLst/>
              </a:prstGeom>
            </p:spPr>
            <p:txBody>
              <a:bodyPr wrap="square">
                <a:spAutoFit/>
              </a:bodyPr>
              <a:lstStyle/>
              <a:p>
                <a:pPr marL="285750" indent="-285750" algn="just">
                  <a:buFont typeface="Wingdings" panose="05000000000000000000" pitchFamily="2" charset="2"/>
                  <a:buChar char="ü"/>
                </a:pPr>
                <a:r>
                  <a:rPr lang="en-GB" b="1" i="1" dirty="0" smtClean="0">
                    <a:solidFill>
                      <a:srgbClr val="FFFF00"/>
                    </a:solidFill>
                    <a:latin typeface="Times New Roman" panose="02020603050405020304" pitchFamily="18" charset="0"/>
                    <a:cs typeface="Times New Roman" panose="02020603050405020304" pitchFamily="18" charset="0"/>
                  </a:rPr>
                  <a:t>A quoi sert le determinant d’une matrice</a:t>
                </a:r>
                <a14:m>
                  <m:oMath xmlns:m="http://schemas.openxmlformats.org/officeDocument/2006/math">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déterminant d'une matrice carrée a plusieurs applications et implications dans divers domaines des mathématiques et des sciences. Voici quelques-unes des utilisations et des significations du déterminant d'une matrice </a:t>
                </a:r>
                <a:r>
                  <a:rPr lang="fr-FR"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fr-FR" b="1" dirty="0" smtClean="0">
                    <a:solidFill>
                      <a:srgbClr val="FF0000"/>
                    </a:solidFill>
                    <a:latin typeface="Times New Roman" panose="02020603050405020304" pitchFamily="18" charset="0"/>
                    <a:cs typeface="Times New Roman" panose="02020603050405020304" pitchFamily="18" charset="0"/>
                  </a:rPr>
                  <a:t>Inversibilité </a:t>
                </a:r>
                <a:r>
                  <a:rPr lang="fr-FR" b="1" dirty="0">
                    <a:solidFill>
                      <a:srgbClr val="FF0000"/>
                    </a:solidFill>
                    <a:latin typeface="Times New Roman" panose="02020603050405020304" pitchFamily="18" charset="0"/>
                    <a:cs typeface="Times New Roman" panose="02020603050405020304" pitchFamily="18" charset="0"/>
                  </a:rPr>
                  <a:t>de la matrice </a:t>
                </a:r>
                <a:r>
                  <a:rPr lang="fr-FR" b="1" dirty="0" smtClean="0">
                    <a:solidFill>
                      <a:srgbClr val="FF0000"/>
                    </a:solidFill>
                  </a:rPr>
                  <a:t>: </a:t>
                </a:r>
                <a:r>
                  <a:rPr lang="fr-FR" dirty="0" smtClean="0">
                    <a:latin typeface="Times New Roman" panose="02020603050405020304" pitchFamily="18" charset="0"/>
                    <a:cs typeface="Times New Roman" panose="02020603050405020304" pitchFamily="18" charset="0"/>
                  </a:rPr>
                  <a:t>une </a:t>
                </a:r>
                <a:r>
                  <a:rPr lang="fr-FR" dirty="0">
                    <a:latin typeface="Times New Roman" panose="02020603050405020304" pitchFamily="18" charset="0"/>
                    <a:cs typeface="Times New Roman" panose="02020603050405020304" pitchFamily="18" charset="0"/>
                  </a:rPr>
                  <a:t>matrice carrée est inversible (ou non singulière) si et seulement si son déterminant est non nul. Si le déterminant est zéro, la matrice est singulière et n'a pas d'inverse</a:t>
                </a:r>
                <a:r>
                  <a:rPr lang="fr-FR" dirty="0" smtClean="0">
                    <a:latin typeface="Times New Roman" panose="02020603050405020304" pitchFamily="18" charset="0"/>
                    <a:cs typeface="Times New Roman" panose="02020603050405020304" pitchFamily="18" charset="0"/>
                  </a:rPr>
                  <a:t>.</a:t>
                </a:r>
              </a:p>
              <a:p>
                <a:pPr algn="just"/>
                <a:endParaRPr lang="fr-FR" sz="700" dirty="0" smtClean="0">
                  <a:latin typeface="Times New Roman" panose="02020603050405020304" pitchFamily="18" charset="0"/>
                  <a:cs typeface="Times New Roman" panose="02020603050405020304" pitchFamily="18" charset="0"/>
                </a:endParaRPr>
              </a:p>
              <a:p>
                <a:pPr algn="just"/>
                <a:r>
                  <a:rPr lang="fr-FR" b="1" dirty="0" smtClean="0">
                    <a:solidFill>
                      <a:srgbClr val="FF0000"/>
                    </a:solidFill>
                    <a:latin typeface="Times New Roman" panose="02020603050405020304" pitchFamily="18" charset="0"/>
                    <a:cs typeface="Times New Roman" panose="02020603050405020304" pitchFamily="18" charset="0"/>
                  </a:rPr>
                  <a:t>2. Systèmes </a:t>
                </a:r>
                <a:r>
                  <a:rPr lang="fr-FR" b="1" dirty="0">
                    <a:solidFill>
                      <a:srgbClr val="FF0000"/>
                    </a:solidFill>
                    <a:latin typeface="Times New Roman" panose="02020603050405020304" pitchFamily="18" charset="0"/>
                    <a:cs typeface="Times New Roman" panose="02020603050405020304" pitchFamily="18" charset="0"/>
                  </a:rPr>
                  <a:t>d'équations linéaires </a:t>
                </a:r>
                <a:r>
                  <a:rPr lang="fr-FR" b="1" dirty="0" smtClean="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déterminant est utilisé pour résoudre des systèmes d'équations linéaires </a:t>
                </a:r>
                <a:r>
                  <a:rPr lang="fr-FR" dirty="0" smtClean="0">
                    <a:latin typeface="Times New Roman" panose="02020603050405020304" pitchFamily="18" charset="0"/>
                    <a:cs typeface="Times New Roman" panose="02020603050405020304" pitchFamily="18" charset="0"/>
                  </a:rPr>
                  <a:t>(</a:t>
                </a:r>
                <a:r>
                  <a:rPr lang="fr-FR" dirty="0" smtClean="0">
                    <a:solidFill>
                      <a:srgbClr val="0070C0"/>
                    </a:solidFill>
                    <a:latin typeface="Times New Roman" panose="02020603050405020304" pitchFamily="18" charset="0"/>
                    <a:cs typeface="Times New Roman" panose="02020603050405020304" pitchFamily="18" charset="0"/>
                  </a:rPr>
                  <a:t>Ex: en </a:t>
                </a:r>
                <a:r>
                  <a:rPr lang="fr-FR" dirty="0">
                    <a:solidFill>
                      <a:srgbClr val="0070C0"/>
                    </a:solidFill>
                    <a:latin typeface="Times New Roman" panose="02020603050405020304" pitchFamily="18" charset="0"/>
                    <a:cs typeface="Times New Roman" panose="02020603050405020304" pitchFamily="18" charset="0"/>
                  </a:rPr>
                  <a:t>utilisant la méthode de </a:t>
                </a:r>
                <a:r>
                  <a:rPr lang="fr-FR" dirty="0" smtClean="0">
                    <a:solidFill>
                      <a:srgbClr val="0070C0"/>
                    </a:solidFill>
                    <a:latin typeface="Times New Roman" panose="02020603050405020304" pitchFamily="18" charset="0"/>
                    <a:cs typeface="Times New Roman" panose="02020603050405020304" pitchFamily="18" charset="0"/>
                  </a:rPr>
                  <a:t>Cramer</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Si le déterminant de la matrice des coefficients d'un système d'équations est non nul, le système a une solution unique</a:t>
                </a:r>
                <a:r>
                  <a:rPr lang="fr-FR"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a:pPr>
                <a:endParaRPr lang="fr-FR" sz="1050" dirty="0" smtClean="0">
                  <a:latin typeface="Times New Roman" panose="02020603050405020304" pitchFamily="18" charset="0"/>
                  <a:cs typeface="Times New Roman" panose="02020603050405020304" pitchFamily="18" charset="0"/>
                </a:endParaRPr>
              </a:p>
              <a:p>
                <a:pPr algn="just"/>
                <a:r>
                  <a:rPr lang="fr-FR" b="1" dirty="0" smtClean="0">
                    <a:solidFill>
                      <a:srgbClr val="FF0000"/>
                    </a:solidFill>
                    <a:latin typeface="Times New Roman" panose="02020603050405020304" pitchFamily="18" charset="0"/>
                    <a:cs typeface="Times New Roman" panose="02020603050405020304" pitchFamily="18" charset="0"/>
                  </a:rPr>
                  <a:t>3. Calcul </a:t>
                </a:r>
                <a:r>
                  <a:rPr lang="fr-FR" b="1" dirty="0">
                    <a:solidFill>
                      <a:srgbClr val="FF0000"/>
                    </a:solidFill>
                    <a:latin typeface="Times New Roman" panose="02020603050405020304" pitchFamily="18" charset="0"/>
                    <a:cs typeface="Times New Roman" panose="02020603050405020304" pitchFamily="18" charset="0"/>
                  </a:rPr>
                  <a:t>de l'aire/volume </a:t>
                </a:r>
                <a:r>
                  <a:rPr lang="fr-FR" dirty="0">
                    <a:latin typeface="Times New Roman" panose="02020603050405020304" pitchFamily="18" charset="0"/>
                    <a:cs typeface="Times New Roman" panose="02020603050405020304" pitchFamily="18" charset="0"/>
                  </a:rPr>
                  <a:t>: Dans la géométrie, le déterminant d'une matrice </a:t>
                </a:r>
                <a:r>
                  <a:rPr lang="fr-FR" dirty="0" smtClean="0">
                    <a:latin typeface="Times New Roman" panose="02020603050405020304" pitchFamily="18" charset="0"/>
                    <a:cs typeface="Times New Roman" panose="02020603050405020304" pitchFamily="18" charset="0"/>
                  </a:rPr>
                  <a:t>2×2 </a:t>
                </a:r>
                <a:r>
                  <a:rPr lang="fr-FR" dirty="0">
                    <a:latin typeface="Times New Roman" panose="02020603050405020304" pitchFamily="18" charset="0"/>
                    <a:cs typeface="Times New Roman" panose="02020603050405020304" pitchFamily="18" charset="0"/>
                  </a:rPr>
                  <a:t>est utilisé pour calculer l'aire du parallélogramme formé par les vecteurs lignes de la matrice. Pour une matrice </a:t>
                </a:r>
                <a:r>
                  <a:rPr lang="fr-FR" dirty="0" smtClean="0">
                    <a:latin typeface="Times New Roman" panose="02020603050405020304" pitchFamily="18" charset="0"/>
                    <a:cs typeface="Times New Roman" panose="02020603050405020304" pitchFamily="18" charset="0"/>
                  </a:rPr>
                  <a:t>3×3, </a:t>
                </a:r>
                <a:r>
                  <a:rPr lang="fr-FR" dirty="0">
                    <a:latin typeface="Times New Roman" panose="02020603050405020304" pitchFamily="18" charset="0"/>
                    <a:cs typeface="Times New Roman" panose="02020603050405020304" pitchFamily="18" charset="0"/>
                  </a:rPr>
                  <a:t>le déterminant est utilisé pour calculer le volume du parallélépipède formé par les vecteurs</a:t>
                </a:r>
                <a:r>
                  <a:rPr lang="fr-FR" dirty="0" smtClean="0">
                    <a:latin typeface="Times New Roman" panose="02020603050405020304" pitchFamily="18" charset="0"/>
                    <a:cs typeface="Times New Roman" panose="02020603050405020304" pitchFamily="18" charset="0"/>
                  </a:rPr>
                  <a:t>.</a:t>
                </a:r>
              </a:p>
              <a:p>
                <a:pPr algn="just"/>
                <a:endParaRPr lang="fr-FR" sz="800" dirty="0">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4.</a:t>
                </a:r>
                <a:r>
                  <a:rPr lang="en-GB" b="1" dirty="0">
                    <a:solidFill>
                      <a:srgbClr val="FF0000"/>
                    </a:solidFill>
                    <a:latin typeface="Times New Roman" panose="02020603050405020304" pitchFamily="18" charset="0"/>
                    <a:cs typeface="Times New Roman" panose="02020603050405020304" pitchFamily="18" charset="0"/>
                  </a:rPr>
                  <a:t> </a:t>
                </a:r>
                <a:r>
                  <a:rPr lang="en-GB" b="1" dirty="0" smtClean="0">
                    <a:solidFill>
                      <a:srgbClr val="FF0000"/>
                    </a:solidFill>
                    <a:latin typeface="Times New Roman" panose="02020603050405020304" pitchFamily="18" charset="0"/>
                    <a:cs typeface="Times New Roman" panose="02020603050405020304" pitchFamily="18" charset="0"/>
                  </a:rPr>
                  <a:t> </a:t>
                </a:r>
                <a:r>
                  <a:rPr lang="fr-FR" b="1" dirty="0" smtClean="0">
                    <a:solidFill>
                      <a:srgbClr val="FF0000"/>
                    </a:solidFill>
                    <a:latin typeface="Times New Roman" panose="02020603050405020304" pitchFamily="18" charset="0"/>
                    <a:cs typeface="Times New Roman" panose="02020603050405020304" pitchFamily="18" charset="0"/>
                  </a:rPr>
                  <a:t>Analyse </a:t>
                </a:r>
                <a:r>
                  <a:rPr lang="fr-FR" b="1" dirty="0">
                    <a:solidFill>
                      <a:srgbClr val="FF0000"/>
                    </a:solidFill>
                    <a:latin typeface="Times New Roman" panose="02020603050405020304" pitchFamily="18" charset="0"/>
                    <a:cs typeface="Times New Roman" panose="02020603050405020304" pitchFamily="18" charset="0"/>
                  </a:rPr>
                  <a:t>des matrices </a:t>
                </a:r>
                <a:r>
                  <a:rPr lang="fr-FR" b="1" dirty="0" smtClean="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déterminant est utilisé dans l'analyse des matrices pour comprendre certaines propriétés des matrices, comme l'indépendance linéaire des vecteurs lignes/colonnes.</a:t>
                </a:r>
              </a:p>
              <a:p>
                <a:pPr algn="just"/>
                <a:endParaRPr lang="en-GB" sz="1000" dirty="0" smtClean="0">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5. Équations caractéristiques </a:t>
                </a:r>
                <a:r>
                  <a:rPr lang="fr-FR" b="1" dirty="0" smtClean="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Dans l'algèbre linéaire avancée, le déterminant est utilisé pour trouver les valeurs propres d'une matrice, ce qui est important dans de nombreux domaines, y compris l'analyse des systèmes dynamiques et la physique quantique</a:t>
                </a:r>
              </a:p>
              <a:p>
                <a:pPr algn="just"/>
                <a:endParaRPr lang="fr-FR" sz="1400" dirty="0">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7. Optimisation </a:t>
                </a:r>
                <a:r>
                  <a:rPr lang="fr-FR" b="1" dirty="0" smtClean="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déterminant est utilisé dans des problèmes d'optimisation pour tester si un point est un minimum, un </a:t>
                </a:r>
                <a:r>
                  <a:rPr lang="fr-FR" dirty="0" smtClean="0">
                    <a:latin typeface="Times New Roman" panose="02020603050405020304" pitchFamily="18" charset="0"/>
                    <a:cs typeface="Times New Roman" panose="02020603050405020304" pitchFamily="18" charset="0"/>
                  </a:rPr>
                  <a:t>maximum. </a:t>
                </a:r>
              </a:p>
              <a:p>
                <a:endParaRPr lang="en-GB" dirty="0">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8. Analyse numérique </a:t>
                </a:r>
                <a:r>
                  <a:rPr lang="fr-FR" b="1" dirty="0" smtClean="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déterminant est utilisé pour évaluer la stabilité numérique des algorithmes impliquant des matrices. Des déterminants proches de zéro peuvent indiquer des problèmes </a:t>
                </a:r>
                <a:r>
                  <a:rPr lang="fr-FR" dirty="0" smtClean="0">
                    <a:latin typeface="Times New Roman" panose="02020603050405020304" pitchFamily="18" charset="0"/>
                    <a:cs typeface="Times New Roman" panose="02020603050405020304" pitchFamily="18" charset="0"/>
                  </a:rPr>
                  <a:t>numériques.</a:t>
                </a:r>
                <a:endParaRPr lang="fr-FR" b="1" dirty="0">
                  <a:solidFill>
                    <a:srgbClr val="FF0000"/>
                  </a:solidFill>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a:t/>
                </a:r>
                <a:br>
                  <a:rPr lang="fr-FR" dirty="0"/>
                </a:br>
                <a:endParaRPr lang="fr-FR" dirty="0">
                  <a:latin typeface="Times New Roman" panose="02020603050405020304" pitchFamily="18" charset="0"/>
                  <a:cs typeface="Times New Roman" panose="02020603050405020304" pitchFamily="18" charset="0"/>
                </a:endParaRPr>
              </a:p>
              <a:p>
                <a:pPr algn="just"/>
                <a:r>
                  <a:rPr lang="en-GB"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endParaRPr lang="ar-DZ"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 y="99201"/>
                <a:ext cx="12078119" cy="7502054"/>
              </a:xfrm>
              <a:prstGeom prst="rect">
                <a:avLst/>
              </a:prstGeom>
              <a:blipFill rotWithShape="0">
                <a:blip r:embed="rId2"/>
                <a:stretch>
                  <a:fillRect l="-404" t="-406" r="-404"/>
                </a:stretch>
              </a:blipFill>
            </p:spPr>
            <p:txBody>
              <a:bodyPr/>
              <a:lstStyle/>
              <a:p>
                <a:r>
                  <a:rPr lang="fr-FR">
                    <a:noFill/>
                  </a:rPr>
                  <a:t> </a:t>
                </a:r>
              </a:p>
            </p:txBody>
          </p:sp>
        </mc:Fallback>
      </mc:AlternateContent>
    </p:spTree>
    <p:extLst>
      <p:ext uri="{BB962C8B-B14F-4D97-AF65-F5344CB8AC3E}">
        <p14:creationId xmlns:p14="http://schemas.microsoft.com/office/powerpoint/2010/main" val="2112862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577304484"/>
              </p:ext>
            </p:extLst>
          </p:nvPr>
        </p:nvGraphicFramePr>
        <p:xfrm>
          <a:off x="126459" y="1264595"/>
          <a:ext cx="381000" cy="146050"/>
        </p:xfrm>
        <a:graphic>
          <a:graphicData uri="http://schemas.openxmlformats.org/presentationml/2006/ole">
            <mc:AlternateContent xmlns:mc="http://schemas.openxmlformats.org/markup-compatibility/2006">
              <mc:Choice xmlns:v="urn:schemas-microsoft-com:vml" Requires="v">
                <p:oleObj spid="_x0000_s1894" name="Équation" r:id="rId3" imgW="380835" imgH="139639" progId="Equation.3">
                  <p:embed/>
                </p:oleObj>
              </mc:Choice>
              <mc:Fallback>
                <p:oleObj name="Équation" r:id="rId3" imgW="380835" imgH="13963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59" y="1264595"/>
                        <a:ext cx="38100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1836656756"/>
              </p:ext>
            </p:extLst>
          </p:nvPr>
        </p:nvGraphicFramePr>
        <p:xfrm>
          <a:off x="126459" y="1410645"/>
          <a:ext cx="260350" cy="190500"/>
        </p:xfrm>
        <a:graphic>
          <a:graphicData uri="http://schemas.openxmlformats.org/presentationml/2006/ole">
            <mc:AlternateContent xmlns:mc="http://schemas.openxmlformats.org/markup-compatibility/2006">
              <mc:Choice xmlns:v="urn:schemas-microsoft-com:vml" Requires="v">
                <p:oleObj spid="_x0000_s1895" name="Équation" r:id="rId5" imgW="253890" imgH="190417" progId="Equation.3">
                  <p:embed/>
                </p:oleObj>
              </mc:Choice>
              <mc:Fallback>
                <p:oleObj name="Équation" r:id="rId5" imgW="253890" imgH="190417"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459" y="1410645"/>
                        <a:ext cx="26035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val="3035487526"/>
              </p:ext>
            </p:extLst>
          </p:nvPr>
        </p:nvGraphicFramePr>
        <p:xfrm>
          <a:off x="126459" y="1601145"/>
          <a:ext cx="158750" cy="152400"/>
        </p:xfrm>
        <a:graphic>
          <a:graphicData uri="http://schemas.openxmlformats.org/presentationml/2006/ole">
            <mc:AlternateContent xmlns:mc="http://schemas.openxmlformats.org/markup-compatibility/2006">
              <mc:Choice xmlns:v="urn:schemas-microsoft-com:vml" Requires="v">
                <p:oleObj spid="_x0000_s1896" name="Équation" r:id="rId7" imgW="152268" imgH="164957" progId="Equation.3">
                  <p:embed/>
                </p:oleObj>
              </mc:Choice>
              <mc:Fallback>
                <p:oleObj name="Équation" r:id="rId7" imgW="152268" imgH="164957"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459" y="1601145"/>
                        <a:ext cx="1587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Rectangle 8"/>
              <p:cNvSpPr/>
              <p:nvPr/>
            </p:nvSpPr>
            <p:spPr>
              <a:xfrm>
                <a:off x="-1" y="31105"/>
                <a:ext cx="12078119" cy="6624442"/>
              </a:xfrm>
              <a:prstGeom prst="rect">
                <a:avLst/>
              </a:prstGeom>
            </p:spPr>
            <p:txBody>
              <a:bodyPr wrap="square">
                <a:spAutoFit/>
              </a:bodyPr>
              <a:lstStyle/>
              <a:p>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Pour le moment, l’inverse d’une matrice sera associé seulement aux matrices carrées </a:t>
                </a:r>
                <a:r>
                  <a:rPr lang="fr-FR" b="1" dirty="0" smtClean="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𝒎</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𝒏</m:t>
                    </m:r>
                    <m:r>
                      <a:rPr lang="en-GB" b="1" i="1" smtClean="0">
                        <a:solidFill>
                          <a:srgbClr val="FFFF00"/>
                        </a:solidFill>
                        <a:latin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une </a:t>
                </a:r>
                <a:r>
                  <a:rPr lang="fr-FR" dirty="0">
                    <a:latin typeface="Times New Roman" panose="02020603050405020304" pitchFamily="18" charset="0"/>
                    <a:cs typeface="Times New Roman" panose="02020603050405020304" pitchFamily="18" charset="0"/>
                  </a:rPr>
                  <a:t>matrice carrée peut avoir un inverse comme elle ne peut l’avoir. Si cet inverse existe, il sera </a:t>
                </a:r>
                <a:r>
                  <a:rPr lang="fr-FR" dirty="0" smtClean="0">
                    <a:latin typeface="Times New Roman" panose="02020603050405020304" pitchFamily="18" charset="0"/>
                    <a:cs typeface="Times New Roman" panose="02020603050405020304" pitchFamily="18" charset="0"/>
                  </a:rPr>
                  <a:t> noté par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𝑨</m:t>
                        </m:r>
                      </m:e>
                      <m:sup>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𝟏</m:t>
                        </m:r>
                      </m:sup>
                    </m:sSup>
                  </m:oMath>
                </a14:m>
                <a:r>
                  <a:rPr lang="fr-FR" i="1" dirty="0" smtClean="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et dans le cas négatif, on dit </a:t>
                </a:r>
                <a:r>
                  <a:rPr lang="fr-FR" i="1" dirty="0" smtClean="0">
                    <a:latin typeface="Times New Roman" panose="02020603050405020304" pitchFamily="18" charset="0"/>
                    <a:cs typeface="Times New Roman" panose="02020603050405020304" pitchFamily="18" charset="0"/>
                  </a:rPr>
                  <a:t>que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est </a:t>
                </a:r>
                <a:r>
                  <a:rPr lang="fr-FR" b="1" dirty="0" smtClean="0">
                    <a:solidFill>
                      <a:srgbClr val="FFFF00"/>
                    </a:solidFill>
                    <a:latin typeface="Times New Roman" panose="02020603050405020304" pitchFamily="18" charset="0"/>
                    <a:cs typeface="Times New Roman" panose="02020603050405020304" pitchFamily="18" charset="0"/>
                  </a:rPr>
                  <a:t>singulière. </a:t>
                </a:r>
              </a:p>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La </a:t>
                </a:r>
                <a:r>
                  <a:rPr lang="fr-FR" dirty="0" smtClean="0">
                    <a:latin typeface="Times New Roman" panose="02020603050405020304" pitchFamily="18" charset="0"/>
                    <a:cs typeface="Times New Roman" panose="02020603050405020304" pitchFamily="18" charset="0"/>
                  </a:rPr>
                  <a:t>matrice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dite singulière si les colonnes ou les lignes sont dépendantes (</a:t>
                </a:r>
                <a:r>
                  <a:rPr lang="fr-FR" dirty="0" smtClean="0">
                    <a:latin typeface="Times New Roman" panose="02020603050405020304" pitchFamily="18" charset="0"/>
                    <a:cs typeface="Times New Roman" panose="02020603050405020304" pitchFamily="18" charset="0"/>
                  </a:rPr>
                  <a:t>existence d’une </a:t>
                </a:r>
                <a:r>
                  <a:rPr lang="fr-FR" dirty="0">
                    <a:latin typeface="Times New Roman" panose="02020603050405020304" pitchFamily="18" charset="0"/>
                    <a:cs typeface="Times New Roman" panose="02020603050405020304" pitchFamily="18" charset="0"/>
                  </a:rPr>
                  <a:t>relation linéaire entre les colonnes ou entre les lignes) comme le montre </a:t>
                </a:r>
                <a:r>
                  <a:rPr lang="fr-FR" dirty="0" smtClean="0">
                    <a:latin typeface="Times New Roman" panose="02020603050405020304" pitchFamily="18" charset="0"/>
                    <a:cs typeface="Times New Roman" panose="02020603050405020304" pitchFamily="18" charset="0"/>
                  </a:rPr>
                  <a:t>l’exemple suivant </a:t>
                </a:r>
                <a:r>
                  <a:rPr lang="fr-FR" dirty="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 </a:t>
                </a:r>
              </a:p>
              <a:p>
                <a:pPr algn="just"/>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GB" b="1" i="1" smtClean="0">
                          <a:solidFill>
                            <a:schemeClr val="tx1">
                              <a:lumMod val="95000"/>
                            </a:schemeClr>
                          </a:solidFill>
                          <a:latin typeface="Cambria Math" panose="02040503050406030204" pitchFamily="18" charset="0"/>
                          <a:cs typeface="Times New Roman" panose="02020603050405020304" pitchFamily="18" charset="0"/>
                        </a:rPr>
                        <m:t>𝑨</m:t>
                      </m:r>
                      <m:r>
                        <a:rPr lang="en-GB" b="1" i="1" smtClean="0">
                          <a:solidFill>
                            <a:schemeClr val="tx1">
                              <a:lumMod val="95000"/>
                            </a:schemeClr>
                          </a:solidFill>
                          <a:latin typeface="Cambria Math" panose="02040503050406030204" pitchFamily="18" charset="0"/>
                          <a:cs typeface="Times New Roman" panose="02020603050405020304" pitchFamily="18" charset="0"/>
                        </a:rPr>
                        <m:t>=</m:t>
                      </m:r>
                      <m:d>
                        <m:dPr>
                          <m:begChr m:val="["/>
                          <m:endChr m:val="]"/>
                          <m:ctrlPr>
                            <a:rPr lang="en-GB" b="1" i="1" smtClean="0">
                              <a:solidFill>
                                <a:schemeClr val="tx1">
                                  <a:lumMod val="95000"/>
                                </a:schemeClr>
                              </a:solidFill>
                              <a:latin typeface="Cambria Math" panose="02040503050406030204" pitchFamily="18" charset="0"/>
                              <a:cs typeface="Times New Roman" panose="02020603050405020304" pitchFamily="18" charset="0"/>
                            </a:rPr>
                          </m:ctrlPr>
                        </m:dPr>
                        <m:e>
                          <m:m>
                            <m:mPr>
                              <m:mcs>
                                <m:mc>
                                  <m:mcPr>
                                    <m:count m:val="2"/>
                                    <m:mcJc m:val="center"/>
                                  </m:mcPr>
                                </m:mc>
                              </m:mcs>
                              <m:ctrlPr>
                                <a:rPr lang="en-GB" b="1" i="1" smtClean="0">
                                  <a:solidFill>
                                    <a:schemeClr val="tx1">
                                      <a:lumMod val="95000"/>
                                    </a:schemeClr>
                                  </a:solidFill>
                                  <a:latin typeface="Cambria Math" panose="02040503050406030204" pitchFamily="18" charset="0"/>
                                  <a:cs typeface="Times New Roman" panose="02020603050405020304" pitchFamily="18" charset="0"/>
                                </a:rPr>
                              </m:ctrlPr>
                            </m:mPr>
                            <m:mr>
                              <m:e>
                                <m:r>
                                  <m:rPr>
                                    <m:brk m:alnAt="7"/>
                                  </m:rPr>
                                  <a:rPr lang="en-GB" b="1" i="1" smtClean="0">
                                    <a:solidFill>
                                      <a:schemeClr val="tx1">
                                        <a:lumMod val="95000"/>
                                      </a:schemeClr>
                                    </a:solidFill>
                                    <a:latin typeface="Cambria Math" panose="02040503050406030204" pitchFamily="18" charset="0"/>
                                    <a:cs typeface="Times New Roman" panose="02020603050405020304" pitchFamily="18" charset="0"/>
                                  </a:rPr>
                                  <m:t>𝟏</m:t>
                                </m:r>
                              </m:e>
                              <m:e>
                                <m:r>
                                  <a:rPr lang="en-GB" b="1" i="1" smtClean="0">
                                    <a:solidFill>
                                      <a:schemeClr val="tx1">
                                        <a:lumMod val="95000"/>
                                      </a:schemeClr>
                                    </a:solidFill>
                                    <a:latin typeface="Cambria Math" panose="02040503050406030204" pitchFamily="18" charset="0"/>
                                    <a:cs typeface="Times New Roman" panose="02020603050405020304" pitchFamily="18" charset="0"/>
                                  </a:rPr>
                                  <m:t>𝟑</m:t>
                                </m:r>
                              </m:e>
                            </m:mr>
                            <m:mr>
                              <m:e>
                                <m:r>
                                  <a:rPr lang="en-GB" b="1" i="1" smtClean="0">
                                    <a:solidFill>
                                      <a:schemeClr val="tx1">
                                        <a:lumMod val="95000"/>
                                      </a:schemeClr>
                                    </a:solidFill>
                                    <a:latin typeface="Cambria Math" panose="02040503050406030204" pitchFamily="18" charset="0"/>
                                    <a:cs typeface="Times New Roman" panose="02020603050405020304" pitchFamily="18" charset="0"/>
                                  </a:rPr>
                                  <m:t>𝟐</m:t>
                                </m:r>
                              </m:e>
                              <m:e>
                                <m:r>
                                  <a:rPr lang="en-GB" b="1" i="1" smtClean="0">
                                    <a:solidFill>
                                      <a:schemeClr val="tx1">
                                        <a:lumMod val="95000"/>
                                      </a:schemeClr>
                                    </a:solidFill>
                                    <a:latin typeface="Cambria Math" panose="02040503050406030204" pitchFamily="18" charset="0"/>
                                    <a:cs typeface="Times New Roman" panose="02020603050405020304" pitchFamily="18" charset="0"/>
                                  </a:rPr>
                                  <m:t>𝟔</m:t>
                                </m:r>
                              </m:e>
                            </m:mr>
                          </m:m>
                        </m:e>
                      </m:d>
                    </m:oMath>
                  </m:oMathPara>
                </a14:m>
                <a:endParaRPr lang="fr-FR" b="1" dirty="0" smtClean="0">
                  <a:solidFill>
                    <a:srgbClr val="FFFF00"/>
                  </a:solidFill>
                  <a:latin typeface="Times New Roman" panose="02020603050405020304" pitchFamily="18" charset="0"/>
                  <a:cs typeface="Times New Roman" panose="02020603050405020304" pitchFamily="18" charset="0"/>
                </a:endParaRPr>
              </a:p>
              <a:p>
                <a:pPr algn="ctr"/>
                <a:endParaRPr lang="fr-FR" b="1" dirty="0">
                  <a:solidFill>
                    <a:srgbClr val="FFFF00"/>
                  </a:solidFill>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Si une relation linéaire existe entre les colonnes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alors :</a:t>
                </a:r>
                <a:endParaRPr lang="fr-FR" b="1" dirty="0" smtClean="0">
                  <a:solidFill>
                    <a:srgbClr val="FFFF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fr-FR" b="1" dirty="0">
                  <a:solidFill>
                    <a:srgbClr val="FFFF0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𝐴𝑥</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1</m:t>
                                </m:r>
                              </m:e>
                              <m:e>
                                <m:r>
                                  <a:rPr lang="en-GB" b="0" i="1" smtClean="0">
                                    <a:latin typeface="Cambria Math" panose="02040503050406030204" pitchFamily="18" charset="0"/>
                                  </a:rPr>
                                  <m:t>3</m:t>
                                </m:r>
                              </m:e>
                            </m:mr>
                            <m:mr>
                              <m:e>
                                <m:r>
                                  <a:rPr lang="en-GB" b="0" i="1" smtClean="0">
                                    <a:latin typeface="Cambria Math" panose="02040503050406030204" pitchFamily="18" charset="0"/>
                                  </a:rPr>
                                  <m:t>2</m:t>
                                </m:r>
                              </m:e>
                              <m:e>
                                <m:r>
                                  <a:rPr lang="en-GB" b="0" i="1" smtClean="0">
                                    <a:latin typeface="Cambria Math" panose="02040503050406030204" pitchFamily="18" charset="0"/>
                                  </a:rPr>
                                  <m:t>6</m:t>
                                </m:r>
                              </m:e>
                            </m:mr>
                          </m:m>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fr-FR" dirty="0" smtClean="0"/>
              </a:p>
              <a:p>
                <a:r>
                  <a:rPr lang="fr-FR" dirty="0">
                    <a:latin typeface="Times New Roman" panose="02020603050405020304" pitchFamily="18" charset="0"/>
                    <a:cs typeface="Times New Roman" panose="02020603050405020304" pitchFamily="18" charset="0"/>
                  </a:rPr>
                  <a:t>Donc, dans ce cas </a:t>
                </a:r>
                <a:r>
                  <a:rPr lang="fr-FR" b="1" i="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n’a pas d’inverse (puisque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𝟎</m:t>
                    </m:r>
                  </m:oMath>
                </a14:m>
                <a:r>
                  <a:rPr lang="fr-FR" dirty="0" smtClean="0">
                    <a:latin typeface="Times New Roman" panose="02020603050405020304" pitchFamily="18" charset="0"/>
                    <a:cs typeface="Times New Roman" panose="02020603050405020304" pitchFamily="18" charset="0"/>
                  </a:rPr>
                  <a:t>).</a:t>
                </a:r>
                <a:r>
                  <a:rPr lang="fr-FR" dirty="0"/>
                  <a:t/>
                </a:r>
                <a:br>
                  <a:rPr lang="fr-FR" dirty="0"/>
                </a:b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Finalement </a:t>
                </a:r>
                <a:r>
                  <a:rPr lang="fr-FR" dirty="0">
                    <a:latin typeface="Times New Roman" panose="02020603050405020304" pitchFamily="18" charset="0"/>
                    <a:cs typeface="Times New Roman" panose="02020603050405020304" pitchFamily="18" charset="0"/>
                  </a:rPr>
                  <a:t>on peut dire que si </a:t>
                </a:r>
                <a:r>
                  <a:rPr lang="fr-FR" b="1" i="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une matrice carrée, alors elle n’a pas d’inverse si on peut trouver </a:t>
                </a:r>
                <a:r>
                  <a:rPr lang="fr-FR" b="1" i="1" dirty="0">
                    <a:solidFill>
                      <a:srgbClr val="FFFF00"/>
                    </a:solidFill>
                    <a:latin typeface="Times New Roman" panose="02020603050405020304" pitchFamily="18" charset="0"/>
                    <a:cs typeface="Times New Roman" panose="02020603050405020304" pitchFamily="18" charset="0"/>
                  </a:rPr>
                  <a:t>x</a:t>
                </a:r>
                <a:r>
                  <a:rPr lang="fr-FR" dirty="0">
                    <a:latin typeface="Times New Roman" panose="02020603050405020304" pitchFamily="18" charset="0"/>
                    <a:cs typeface="Times New Roman" panose="02020603050405020304" pitchFamily="18" charset="0"/>
                  </a:rPr>
                  <a:t> tel </a:t>
                </a:r>
                <a:r>
                  <a:rPr lang="fr-FR" dirty="0" smtClean="0">
                    <a:latin typeface="Times New Roman" panose="02020603050405020304" pitchFamily="18" charset="0"/>
                    <a:cs typeface="Times New Roman" panose="02020603050405020304" pitchFamily="18" charset="0"/>
                  </a:rPr>
                  <a:t>que: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𝟎</m:t>
                    </m:r>
                  </m:oMath>
                </a14:m>
                <a:r>
                  <a:rPr lang="fr-FR"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L’inverse d’une matrice carrée est un inverse </a:t>
                </a:r>
                <a:r>
                  <a:rPr lang="fr-FR" u="sng" dirty="0">
                    <a:solidFill>
                      <a:srgbClr val="FFFF00"/>
                    </a:solidFill>
                    <a:latin typeface="Times New Roman" panose="02020603050405020304" pitchFamily="18" charset="0"/>
                    <a:cs typeface="Times New Roman" panose="02020603050405020304" pitchFamily="18" charset="0"/>
                  </a:rPr>
                  <a:t>gauche</a:t>
                </a:r>
                <a:r>
                  <a:rPr lang="fr-FR" dirty="0">
                    <a:latin typeface="Times New Roman" panose="02020603050405020304" pitchFamily="18" charset="0"/>
                    <a:cs typeface="Times New Roman" panose="02020603050405020304" pitchFamily="18" charset="0"/>
                  </a:rPr>
                  <a:t> et </a:t>
                </a:r>
                <a:r>
                  <a:rPr lang="fr-FR" b="1" u="sng" dirty="0">
                    <a:solidFill>
                      <a:srgbClr val="FFFF00"/>
                    </a:solidFill>
                    <a:latin typeface="Times New Roman" panose="02020603050405020304" pitchFamily="18" charset="0"/>
                    <a:cs typeface="Times New Roman" panose="02020603050405020304" pitchFamily="18" charset="0"/>
                  </a:rPr>
                  <a:t>droite</a:t>
                </a:r>
                <a:r>
                  <a:rPr lang="fr-FR" dirty="0">
                    <a:latin typeface="Times New Roman" panose="02020603050405020304" pitchFamily="18" charset="0"/>
                    <a:cs typeface="Times New Roman" panose="02020603050405020304" pitchFamily="18" charset="0"/>
                  </a:rPr>
                  <a:t> à la fois, c’est-à-dire : </a:t>
                </a:r>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−1</m:t>
                        </m:r>
                      </m:sup>
                    </m:sSup>
                  </m:oMath>
                </a14:m>
                <a:endParaRPr lang="fr-FR" dirty="0" smtClean="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Où </a:t>
                </a:r>
                <a:r>
                  <a:rPr lang="fr-FR" b="1" i="1" dirty="0">
                    <a:solidFill>
                      <a:srgbClr val="FFFF00"/>
                    </a:solidFill>
                    <a:latin typeface="Times New Roman" panose="02020603050405020304" pitchFamily="18" charset="0"/>
                    <a:cs typeface="Times New Roman" panose="02020603050405020304" pitchFamily="18" charset="0"/>
                  </a:rPr>
                  <a:t>I </a:t>
                </a:r>
                <a:r>
                  <a:rPr lang="fr-FR" dirty="0">
                    <a:latin typeface="Times New Roman" panose="02020603050405020304" pitchFamily="18" charset="0"/>
                    <a:cs typeface="Times New Roman" panose="02020603050405020304" pitchFamily="18" charset="0"/>
                  </a:rPr>
                  <a:t>est une matrice identitée. </a:t>
                </a:r>
              </a:p>
              <a:p>
                <a:r>
                  <a:rPr lang="fr-FR" dirty="0" smtClean="0"/>
                  <a:t> </a:t>
                </a:r>
                <a:endParaRPr lang="fr-FR" dirty="0"/>
              </a:p>
              <a:p>
                <a:pPr algn="just"/>
                <a:endParaRPr lang="ar-DZ" b="1"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 y="31105"/>
                <a:ext cx="12078119" cy="6624442"/>
              </a:xfrm>
              <a:prstGeom prst="rect">
                <a:avLst/>
              </a:prstGeom>
              <a:blipFill rotWithShape="0">
                <a:blip r:embed="rId9"/>
                <a:stretch>
                  <a:fillRect l="-404" r="-404"/>
                </a:stretch>
              </a:blipFill>
            </p:spPr>
            <p:txBody>
              <a:bodyPr/>
              <a:lstStyle/>
              <a:p>
                <a:r>
                  <a:rPr lang="fr-FR">
                    <a:noFill/>
                  </a:rPr>
                  <a:t> </a:t>
                </a:r>
              </a:p>
            </p:txBody>
          </p:sp>
        </mc:Fallback>
      </mc:AlternateContent>
    </p:spTree>
    <p:extLst>
      <p:ext uri="{BB962C8B-B14F-4D97-AF65-F5344CB8AC3E}">
        <p14:creationId xmlns:p14="http://schemas.microsoft.com/office/powerpoint/2010/main" val="338059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1000"/>
                                        <p:tgtEl>
                                          <p:spTgt spid="9">
                                            <p:txEl>
                                              <p:pRg st="9" end="9"/>
                                            </p:txEl>
                                          </p:spTgt>
                                        </p:tgtEl>
                                      </p:cBhvr>
                                    </p:animEffect>
                                    <p:anim calcmode="lin" valueType="num">
                                      <p:cBhvr>
                                        <p:cTn id="4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Effect transition="in" filter="fade">
                                      <p:cBhvr>
                                        <p:cTn id="49" dur="1000"/>
                                        <p:tgtEl>
                                          <p:spTgt spid="9">
                                            <p:txEl>
                                              <p:pRg st="10" end="10"/>
                                            </p:txEl>
                                          </p:spTgt>
                                        </p:tgtEl>
                                      </p:cBhvr>
                                    </p:animEffect>
                                    <p:anim calcmode="lin" valueType="num">
                                      <p:cBhvr>
                                        <p:cTn id="50"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12" end="12"/>
                                            </p:txEl>
                                          </p:spTgt>
                                        </p:tgtEl>
                                        <p:attrNameLst>
                                          <p:attrName>style.visibility</p:attrName>
                                        </p:attrNameLst>
                                      </p:cBhvr>
                                      <p:to>
                                        <p:strVal val="visible"/>
                                      </p:to>
                                    </p:set>
                                    <p:animEffect transition="in" filter="fade">
                                      <p:cBhvr>
                                        <p:cTn id="56" dur="1000"/>
                                        <p:tgtEl>
                                          <p:spTgt spid="9">
                                            <p:txEl>
                                              <p:pRg st="12" end="12"/>
                                            </p:txEl>
                                          </p:spTgt>
                                        </p:tgtEl>
                                      </p:cBhvr>
                                    </p:animEffect>
                                    <p:anim calcmode="lin" valueType="num">
                                      <p:cBhvr>
                                        <p:cTn id="57"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14" end="14"/>
                                            </p:txEl>
                                          </p:spTgt>
                                        </p:tgtEl>
                                        <p:attrNameLst>
                                          <p:attrName>style.visibility</p:attrName>
                                        </p:attrNameLst>
                                      </p:cBhvr>
                                      <p:to>
                                        <p:strVal val="visible"/>
                                      </p:to>
                                    </p:set>
                                    <p:animEffect transition="in" filter="fade">
                                      <p:cBhvr>
                                        <p:cTn id="63" dur="1000"/>
                                        <p:tgtEl>
                                          <p:spTgt spid="9">
                                            <p:txEl>
                                              <p:pRg st="14" end="14"/>
                                            </p:txEl>
                                          </p:spTgt>
                                        </p:tgtEl>
                                      </p:cBhvr>
                                    </p:animEffect>
                                    <p:anim calcmode="lin" valueType="num">
                                      <p:cBhvr>
                                        <p:cTn id="64"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15" end="15"/>
                                            </p:txEl>
                                          </p:spTgt>
                                        </p:tgtEl>
                                        <p:attrNameLst>
                                          <p:attrName>style.visibility</p:attrName>
                                        </p:attrNameLst>
                                      </p:cBhvr>
                                      <p:to>
                                        <p:strVal val="visible"/>
                                      </p:to>
                                    </p:set>
                                    <p:animEffect transition="in" filter="fade">
                                      <p:cBhvr>
                                        <p:cTn id="70" dur="1000"/>
                                        <p:tgtEl>
                                          <p:spTgt spid="9">
                                            <p:txEl>
                                              <p:pRg st="15" end="15"/>
                                            </p:txEl>
                                          </p:spTgt>
                                        </p:tgtEl>
                                      </p:cBhvr>
                                    </p:animEffect>
                                    <p:anim calcmode="lin" valueType="num">
                                      <p:cBhvr>
                                        <p:cTn id="71"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92419" y="72002"/>
            <a:ext cx="4824919" cy="584775"/>
          </a:xfrm>
          <a:prstGeom prst="rect">
            <a:avLst/>
          </a:prstGeom>
          <a:noFill/>
        </p:spPr>
        <p:txBody>
          <a:bodyPr wrap="square" rtlCol="0">
            <a:spAutoFit/>
          </a:bodyPr>
          <a:lstStyle/>
          <a:p>
            <a:r>
              <a:rPr lang="en-GB" sz="3200" dirty="0" smtClean="0">
                <a:solidFill>
                  <a:srgbClr val="FFFF00"/>
                </a:solidFill>
                <a:latin typeface="Times New Roman" panose="02020603050405020304" pitchFamily="18" charset="0"/>
                <a:cs typeface="Times New Roman" panose="02020603050405020304" pitchFamily="18" charset="0"/>
              </a:rPr>
              <a:t>Chapiter 1. Algèbre </a:t>
            </a:r>
            <a:r>
              <a:rPr lang="en-GB" sz="3200" dirty="0">
                <a:solidFill>
                  <a:srgbClr val="FFFF00"/>
                </a:solidFill>
                <a:latin typeface="Times New Roman" panose="02020603050405020304" pitchFamily="18" charset="0"/>
                <a:cs typeface="Times New Roman" panose="02020603050405020304" pitchFamily="18" charset="0"/>
              </a:rPr>
              <a:t>linéaire</a:t>
            </a:r>
          </a:p>
        </p:txBody>
      </p:sp>
      <p:sp>
        <p:nvSpPr>
          <p:cNvPr id="3" name="ZoneTexte 2"/>
          <p:cNvSpPr txBox="1"/>
          <p:nvPr/>
        </p:nvSpPr>
        <p:spPr>
          <a:xfrm>
            <a:off x="-1" y="856035"/>
            <a:ext cx="4824919" cy="523220"/>
          </a:xfrm>
          <a:prstGeom prst="rect">
            <a:avLst/>
          </a:prstGeom>
          <a:noFill/>
        </p:spPr>
        <p:txBody>
          <a:bodyPr wrap="square" rtlCol="0">
            <a:spAutoFit/>
          </a:bodyPr>
          <a:lstStyle/>
          <a:p>
            <a:r>
              <a:rPr lang="en-GB" sz="2800" b="1" u="sng" dirty="0" smtClean="0">
                <a:solidFill>
                  <a:srgbClr val="FF0000"/>
                </a:solidFill>
                <a:latin typeface="Times New Roman" panose="02020603050405020304" pitchFamily="18" charset="0"/>
                <a:cs typeface="Times New Roman" panose="02020603050405020304" pitchFamily="18" charset="0"/>
              </a:rPr>
              <a:t>Objectif</a:t>
            </a:r>
            <a:endParaRPr lang="en-GB" sz="3200" b="1" u="sng" dirty="0">
              <a:solidFill>
                <a:srgbClr val="FF0000"/>
              </a:solidFill>
              <a:latin typeface="Times New Roman" panose="02020603050405020304" pitchFamily="18" charset="0"/>
              <a:cs typeface="Times New Roman" panose="02020603050405020304" pitchFamily="18" charset="0"/>
            </a:endParaRPr>
          </a:p>
        </p:txBody>
      </p:sp>
      <p:sp>
        <p:nvSpPr>
          <p:cNvPr id="4" name="ZoneTexte 3"/>
          <p:cNvSpPr txBox="1"/>
          <p:nvPr/>
        </p:nvSpPr>
        <p:spPr>
          <a:xfrm>
            <a:off x="77821" y="1595337"/>
            <a:ext cx="12013660" cy="707886"/>
          </a:xfrm>
          <a:prstGeom prst="rect">
            <a:avLst/>
          </a:prstGeom>
          <a:noFill/>
        </p:spPr>
        <p:txBody>
          <a:bodyPr wrap="square" rtlCol="0">
            <a:spAutoFit/>
          </a:bodyPr>
          <a:lstStyle/>
          <a:p>
            <a:pPr marL="342900" indent="-342900" algn="just">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Dans ce chapitre, nous aborderons les principaux concepts de l'algèbre linéaire et les </a:t>
            </a:r>
            <a:r>
              <a:rPr lang="fr-FR" sz="2000" dirty="0" smtClean="0">
                <a:latin typeface="Times New Roman" panose="02020603050405020304" pitchFamily="18" charset="0"/>
                <a:cs typeface="Times New Roman" panose="02020603050405020304" pitchFamily="18" charset="0"/>
              </a:rPr>
              <a:t>concepts appris </a:t>
            </a:r>
            <a:r>
              <a:rPr lang="fr-FR" sz="2000" dirty="0">
                <a:latin typeface="Times New Roman" panose="02020603050405020304" pitchFamily="18" charset="0"/>
                <a:cs typeface="Times New Roman" panose="02020603050405020304" pitchFamily="18" charset="0"/>
              </a:rPr>
              <a:t>ici servira de colonne vertébrale sur laquelle nous apprendrons tous les concepts </a:t>
            </a:r>
            <a:r>
              <a:rPr lang="fr-FR" sz="2000" dirty="0" smtClean="0">
                <a:latin typeface="Times New Roman" panose="02020603050405020304" pitchFamily="18" charset="0"/>
                <a:cs typeface="Times New Roman" panose="02020603050405020304" pitchFamily="18" charset="0"/>
              </a:rPr>
              <a:t>du chapitres </a:t>
            </a:r>
            <a:r>
              <a:rPr lang="fr-FR" sz="2000" dirty="0">
                <a:latin typeface="Times New Roman" panose="02020603050405020304" pitchFamily="18" charset="0"/>
                <a:cs typeface="Times New Roman" panose="02020603050405020304" pitchFamily="18" charset="0"/>
              </a:rPr>
              <a:t>à </a:t>
            </a:r>
            <a:r>
              <a:rPr lang="fr-FR" sz="2000" dirty="0" smtClean="0">
                <a:latin typeface="Times New Roman" panose="02020603050405020304" pitchFamily="18" charset="0"/>
                <a:cs typeface="Times New Roman" panose="02020603050405020304" pitchFamily="18" charset="0"/>
              </a:rPr>
              <a:t>venir.</a:t>
            </a:r>
            <a:endParaRPr lang="en-GB"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77821" y="2519305"/>
            <a:ext cx="12013660" cy="1631216"/>
          </a:xfrm>
          <a:prstGeom prst="rect">
            <a:avLst/>
          </a:prstGeom>
        </p:spPr>
        <p:txBody>
          <a:bodyPr wrap="square">
            <a:spAutoFit/>
          </a:bodyPr>
          <a:lstStyle/>
          <a:p>
            <a:pPr marL="342900" indent="-342900" algn="just">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L'algèbre linéaire ne concerne cependant que les transformations linéaires et les espaces vectoriels. Cela nous permet de représenter des informations à travers des vecteurs, des matrices et des tenseurs, et avoir une bonne compréhension de l'algèbre linéaire vous mènera un long chemin vers l'obtention </a:t>
            </a:r>
            <a:r>
              <a:rPr lang="fr-FR" sz="2000" dirty="0" smtClean="0">
                <a:latin typeface="Times New Roman" panose="02020603050405020304" pitchFamily="18" charset="0"/>
                <a:cs typeface="Times New Roman" panose="02020603050405020304" pitchFamily="18" charset="0"/>
              </a:rPr>
              <a:t>d'un très </a:t>
            </a:r>
            <a:r>
              <a:rPr lang="fr-FR" sz="2000" dirty="0">
                <a:latin typeface="Times New Roman" panose="02020603050405020304" pitchFamily="18" charset="0"/>
                <a:cs typeface="Times New Roman" panose="02020603050405020304" pitchFamily="18" charset="0"/>
              </a:rPr>
              <a:t>bonne compréhension de l’apprentissage profond. On dit qu’un problème mathématique ne peut être résolu que s’il peut être réduit à un calcul d’algèbre linéaire. Cela parle du </a:t>
            </a:r>
            <a:r>
              <a:rPr lang="fr-FR" sz="2000" dirty="0" smtClean="0">
                <a:latin typeface="Times New Roman" panose="02020603050405020304" pitchFamily="18" charset="0"/>
                <a:cs typeface="Times New Roman" panose="02020603050405020304" pitchFamily="18" charset="0"/>
              </a:rPr>
              <a:t>pouvoir et </a:t>
            </a:r>
            <a:r>
              <a:rPr lang="fr-FR" sz="2000" dirty="0">
                <a:latin typeface="Times New Roman" panose="02020603050405020304" pitchFamily="18" charset="0"/>
                <a:cs typeface="Times New Roman" panose="02020603050405020304" pitchFamily="18" charset="0"/>
              </a:rPr>
              <a:t>l'utilité de l'algèbre linéaire.</a:t>
            </a:r>
          </a:p>
        </p:txBody>
      </p:sp>
      <p:sp>
        <p:nvSpPr>
          <p:cNvPr id="6" name="Rectangle 5"/>
          <p:cNvSpPr/>
          <p:nvPr/>
        </p:nvSpPr>
        <p:spPr>
          <a:xfrm>
            <a:off x="115194" y="4210955"/>
            <a:ext cx="4594528" cy="400110"/>
          </a:xfrm>
          <a:prstGeom prst="rect">
            <a:avLst/>
          </a:prstGeom>
        </p:spPr>
        <p:txBody>
          <a:bodyPr wrap="none">
            <a:spAutoFit/>
          </a:bodyPr>
          <a:lstStyle/>
          <a:p>
            <a:pPr marL="285750" indent="-285750">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Ce chapitre couvrira les sujets suivants :</a:t>
            </a:r>
          </a:p>
        </p:txBody>
      </p:sp>
      <p:sp>
        <p:nvSpPr>
          <p:cNvPr id="7" name="Rectangle 6"/>
          <p:cNvSpPr/>
          <p:nvPr/>
        </p:nvSpPr>
        <p:spPr>
          <a:xfrm>
            <a:off x="1019201" y="4603575"/>
            <a:ext cx="4546437" cy="400110"/>
          </a:xfrm>
          <a:prstGeom prst="rect">
            <a:avLst/>
          </a:prstGeom>
        </p:spPr>
        <p:txBody>
          <a:bodyPr wrap="none">
            <a:spAutoFit/>
          </a:bodyPr>
          <a:lstStyle/>
          <a:p>
            <a:pPr marL="342900" indent="-342900">
              <a:buFont typeface="Wingdings" panose="05000000000000000000" pitchFamily="2" charset="2"/>
              <a:buChar char="ü"/>
            </a:pPr>
            <a:r>
              <a:rPr lang="fr-FR" sz="2000" dirty="0">
                <a:solidFill>
                  <a:schemeClr val="accent1"/>
                </a:solidFill>
                <a:latin typeface="Times New Roman" panose="02020603050405020304" pitchFamily="18" charset="0"/>
                <a:cs typeface="Times New Roman" panose="02020603050405020304" pitchFamily="18" charset="0"/>
              </a:rPr>
              <a:t>Comparer des scalaires et des </a:t>
            </a:r>
            <a:r>
              <a:rPr lang="fr-FR" sz="2000" dirty="0" smtClean="0">
                <a:solidFill>
                  <a:schemeClr val="accent1"/>
                </a:solidFill>
                <a:latin typeface="Times New Roman" panose="02020603050405020304" pitchFamily="18" charset="0"/>
                <a:cs typeface="Times New Roman" panose="02020603050405020304" pitchFamily="18" charset="0"/>
              </a:rPr>
              <a:t>vecteurs;</a:t>
            </a:r>
            <a:endParaRPr lang="fr-FR" sz="2000" dirty="0">
              <a:solidFill>
                <a:schemeClr val="accent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16023" y="5009580"/>
            <a:ext cx="2555508" cy="400110"/>
          </a:xfrm>
          <a:prstGeom prst="rect">
            <a:avLst/>
          </a:prstGeom>
        </p:spPr>
        <p:txBody>
          <a:bodyPr wrap="none">
            <a:spAutoFit/>
          </a:bodyPr>
          <a:lstStyle/>
          <a:p>
            <a:pPr marL="342900" indent="-342900">
              <a:buFont typeface="Wingdings" panose="05000000000000000000" pitchFamily="2" charset="2"/>
              <a:buChar char="ü"/>
            </a:pPr>
            <a:r>
              <a:rPr lang="fr-FR" sz="2000" dirty="0">
                <a:solidFill>
                  <a:schemeClr val="accent1"/>
                </a:solidFill>
                <a:latin typeface="Times New Roman" panose="02020603050405020304" pitchFamily="18" charset="0"/>
                <a:cs typeface="Times New Roman" panose="02020603050405020304" pitchFamily="18" charset="0"/>
              </a:rPr>
              <a:t>Équations </a:t>
            </a:r>
            <a:r>
              <a:rPr lang="fr-FR" sz="2000" dirty="0" smtClean="0">
                <a:solidFill>
                  <a:schemeClr val="accent1"/>
                </a:solidFill>
                <a:latin typeface="Times New Roman" panose="02020603050405020304" pitchFamily="18" charset="0"/>
                <a:cs typeface="Times New Roman" panose="02020603050405020304" pitchFamily="18" charset="0"/>
              </a:rPr>
              <a:t>linéaires;</a:t>
            </a:r>
            <a:endParaRPr lang="fr-FR" sz="2000" dirty="0">
              <a:solidFill>
                <a:schemeClr val="accent1"/>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6567" y="5431382"/>
            <a:ext cx="2980303" cy="400110"/>
          </a:xfrm>
          <a:prstGeom prst="rect">
            <a:avLst/>
          </a:prstGeom>
        </p:spPr>
        <p:txBody>
          <a:bodyPr wrap="none">
            <a:spAutoFit/>
          </a:bodyPr>
          <a:lstStyle/>
          <a:p>
            <a:pPr marL="342900" indent="-342900">
              <a:buFont typeface="Wingdings" panose="05000000000000000000" pitchFamily="2" charset="2"/>
              <a:buChar char="ü"/>
            </a:pPr>
            <a:r>
              <a:rPr lang="fr-FR" sz="2000" dirty="0">
                <a:solidFill>
                  <a:schemeClr val="accent1"/>
                </a:solidFill>
                <a:latin typeface="Times New Roman" panose="02020603050405020304" pitchFamily="18" charset="0"/>
                <a:cs typeface="Times New Roman" panose="02020603050405020304" pitchFamily="18" charset="0"/>
              </a:rPr>
              <a:t>Opérations </a:t>
            </a:r>
            <a:r>
              <a:rPr lang="fr-FR" sz="2000" dirty="0" smtClean="0">
                <a:solidFill>
                  <a:schemeClr val="accent1"/>
                </a:solidFill>
                <a:latin typeface="Times New Roman" panose="02020603050405020304" pitchFamily="18" charset="0"/>
                <a:cs typeface="Times New Roman" panose="02020603050405020304" pitchFamily="18" charset="0"/>
              </a:rPr>
              <a:t>matricielles;</a:t>
            </a:r>
            <a:endParaRPr lang="fr-FR" sz="2000" dirty="0">
              <a:solidFill>
                <a:schemeClr val="accent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96567" y="5884759"/>
            <a:ext cx="4120039" cy="400110"/>
          </a:xfrm>
          <a:prstGeom prst="rect">
            <a:avLst/>
          </a:prstGeom>
        </p:spPr>
        <p:txBody>
          <a:bodyPr wrap="none">
            <a:spAutoFit/>
          </a:bodyPr>
          <a:lstStyle/>
          <a:p>
            <a:pPr marL="342900" indent="-342900">
              <a:buFont typeface="Wingdings" panose="05000000000000000000" pitchFamily="2" charset="2"/>
              <a:buChar char="ü"/>
            </a:pPr>
            <a:r>
              <a:rPr lang="fr-FR" sz="2000" dirty="0">
                <a:solidFill>
                  <a:schemeClr val="accent1"/>
                </a:solidFill>
                <a:latin typeface="Times New Roman" panose="02020603050405020304" pitchFamily="18" charset="0"/>
                <a:cs typeface="Times New Roman" panose="02020603050405020304" pitchFamily="18" charset="0"/>
              </a:rPr>
              <a:t>Espaces vectoriels et </a:t>
            </a:r>
            <a:r>
              <a:rPr lang="fr-FR" sz="2000" dirty="0" smtClean="0">
                <a:solidFill>
                  <a:schemeClr val="accent1"/>
                </a:solidFill>
                <a:latin typeface="Times New Roman" panose="02020603050405020304" pitchFamily="18" charset="0"/>
                <a:cs typeface="Times New Roman" panose="02020603050405020304" pitchFamily="18" charset="0"/>
              </a:rPr>
              <a:t>sous-espaces;</a:t>
            </a:r>
            <a:endParaRPr lang="fr-FR" sz="2000" dirty="0">
              <a:solidFill>
                <a:schemeClr val="accent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96567" y="6325368"/>
            <a:ext cx="3514104" cy="400110"/>
          </a:xfrm>
          <a:prstGeom prst="rect">
            <a:avLst/>
          </a:prstGeom>
        </p:spPr>
        <p:txBody>
          <a:bodyPr wrap="none">
            <a:spAutoFit/>
          </a:bodyPr>
          <a:lstStyle/>
          <a:p>
            <a:pPr marL="342900" indent="-342900">
              <a:buFont typeface="Wingdings" panose="05000000000000000000" pitchFamily="2" charset="2"/>
              <a:buChar char="ü"/>
            </a:pPr>
            <a:r>
              <a:rPr lang="en-GB" sz="2000" dirty="0">
                <a:solidFill>
                  <a:schemeClr val="accent1"/>
                </a:solidFill>
                <a:latin typeface="Times New Roman" panose="02020603050405020304" pitchFamily="18" charset="0"/>
                <a:cs typeface="Times New Roman" panose="02020603050405020304" pitchFamily="18" charset="0"/>
              </a:rPr>
              <a:t>Décompositions </a:t>
            </a:r>
            <a:r>
              <a:rPr lang="en-GB" sz="2000" dirty="0" smtClean="0">
                <a:solidFill>
                  <a:schemeClr val="accent1"/>
                </a:solidFill>
                <a:latin typeface="Times New Roman" panose="02020603050405020304" pitchFamily="18" charset="0"/>
                <a:cs typeface="Times New Roman" panose="02020603050405020304" pitchFamily="18" charset="0"/>
              </a:rPr>
              <a:t>matricielles.</a:t>
            </a:r>
            <a:endParaRPr lang="en-GB" sz="2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898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826" y="38907"/>
                <a:ext cx="12007806" cy="8360815"/>
              </a:xfrm>
              <a:prstGeom prst="rect">
                <a:avLst/>
              </a:prstGeom>
            </p:spPr>
            <p:txBody>
              <a:bodyPr wrap="square">
                <a:spAutoFit/>
              </a:bodyPr>
              <a:lstStyle/>
              <a:p>
                <a:pPr marL="342900" indent="-342900" algn="just">
                  <a:buFont typeface="Wingdings" panose="05000000000000000000" pitchFamily="2" charset="2"/>
                  <a:buChar char="q"/>
                </a:pPr>
                <a:r>
                  <a:rPr lang="en-GB" b="1" i="1" dirty="0" smtClean="0">
                    <a:solidFill>
                      <a:srgbClr val="FFFF00"/>
                    </a:solidFill>
                    <a:latin typeface="Times New Roman" panose="02020603050405020304" pitchFamily="18" charset="0"/>
                    <a:cs typeface="Times New Roman" panose="02020603050405020304" pitchFamily="18" charset="0"/>
                  </a:rPr>
                  <a:t>Transposée </a:t>
                </a:r>
                <a:r>
                  <a:rPr lang="en-GB" b="1" i="1" dirty="0" err="1" smtClean="0">
                    <a:solidFill>
                      <a:srgbClr val="FFFF00"/>
                    </a:solidFill>
                    <a:latin typeface="Times New Roman" panose="02020603050405020304" pitchFamily="18" charset="0"/>
                    <a:cs typeface="Times New Roman" panose="02020603050405020304" pitchFamily="18" charset="0"/>
                  </a:rPr>
                  <a:t>d’une</a:t>
                </a:r>
                <a:r>
                  <a:rPr lang="en-GB" b="1" i="1" dirty="0" smtClean="0">
                    <a:solidFill>
                      <a:srgbClr val="FFFF00"/>
                    </a:solidFill>
                    <a:latin typeface="Times New Roman" panose="02020603050405020304" pitchFamily="18" charset="0"/>
                    <a:cs typeface="Times New Roman" panose="02020603050405020304" pitchFamily="18" charset="0"/>
                  </a:rPr>
                  <a:t> matrice: </a:t>
                </a:r>
                <a:r>
                  <a:rPr lang="fr-FR" dirty="0">
                    <a:latin typeface="Times New Roman" panose="02020603050405020304" pitchFamily="18" charset="0"/>
                    <a:cs typeface="Times New Roman" panose="02020603050405020304" pitchFamily="18" charset="0"/>
                  </a:rPr>
                  <a:t>soit </a:t>
                </a:r>
                <a:r>
                  <a:rPr lang="fr-FR" b="1" i="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une matrice de </a:t>
                </a:r>
                <a:r>
                  <a:rPr lang="fr-FR" dirty="0" smtClean="0">
                    <a:latin typeface="Times New Roman" panose="02020603050405020304" pitchFamily="18" charset="0"/>
                    <a:cs typeface="Times New Roman" panose="02020603050405020304" pitchFamily="18" charset="0"/>
                  </a:rPr>
                  <a:t>taille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𝒎</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Si </a:t>
                </a:r>
                <a:r>
                  <a:rPr lang="fr-FR" b="1" i="1" dirty="0" smtClean="0">
                    <a:solidFill>
                      <a:srgbClr val="FFFF00"/>
                    </a:solidFill>
                    <a:latin typeface="Times New Roman" panose="02020603050405020304" pitchFamily="18" charset="0"/>
                    <a:cs typeface="Times New Roman" panose="02020603050405020304" pitchFamily="18" charset="0"/>
                  </a:rPr>
                  <a:t>B</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est la transposée de </a:t>
                </a:r>
                <a:r>
                  <a:rPr lang="fr-FR" b="1" i="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donc </a:t>
                </a:r>
                <a:r>
                  <a:rPr lang="fr-FR" dirty="0" smtClean="0">
                    <a:latin typeface="Times New Roman" panose="02020603050405020304" pitchFamily="18" charset="0"/>
                    <a:cs typeface="Times New Roman" panose="02020603050405020304" pitchFamily="18" charset="0"/>
                  </a:rPr>
                  <a:t>la taille de </a:t>
                </a:r>
                <a:r>
                  <a:rPr lang="fr-FR" b="1" i="1" dirty="0" smtClean="0">
                    <a:solidFill>
                      <a:srgbClr val="FFFF00"/>
                    </a:solidFill>
                    <a:latin typeface="Times New Roman" panose="02020603050405020304" pitchFamily="18" charset="0"/>
                    <a:cs typeface="Times New Roman" panose="02020603050405020304" pitchFamily="18" charset="0"/>
                  </a:rPr>
                  <a:t>B</a:t>
                </a:r>
                <a:r>
                  <a:rPr lang="fr-FR" b="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est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𝒏</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𝒎</m:t>
                    </m:r>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avec:</a:t>
                </a:r>
              </a:p>
              <a:p>
                <a:pPr marL="342900" indent="-342900" algn="just">
                  <a:buFont typeface="Wingdings" panose="05000000000000000000" pitchFamily="2" charset="2"/>
                  <a:buChar char="q"/>
                </a:pPr>
                <a:endParaRPr lang="fr-FR"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𝑖</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𝑗</m:t>
                          </m:r>
                        </m:sub>
                      </m:sSub>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𝑏</m:t>
                          </m:r>
                        </m:e>
                        <m:sub>
                          <m:r>
                            <a:rPr lang="en-GB" b="0" i="1" smtClean="0">
                              <a:latin typeface="Cambria Math" panose="02040503050406030204" pitchFamily="18" charset="0"/>
                              <a:cs typeface="Times New Roman" panose="02020603050405020304" pitchFamily="18" charset="0"/>
                            </a:rPr>
                            <m:t>𝑗</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𝑖</m:t>
                          </m:r>
                        </m:sub>
                      </m:sSub>
                    </m:oMath>
                  </m:oMathPara>
                </a14:m>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Donc soit la matrice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a:t>
                </a:r>
              </a:p>
              <a:p>
                <a:pPr algn="ct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1,1</m:t>
                                  </m:r>
                                </m:sub>
                              </m:sSub>
                            </m:e>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1,2</m:t>
                                        </m:r>
                                      </m:sub>
                                    </m:sSub>
                                  </m:e>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m:t>
                                        </m:r>
                                        <m:r>
                                          <a:rPr lang="en-GB" b="0" i="1" smtClean="0">
                                            <a:latin typeface="Cambria Math" panose="02040503050406030204" pitchFamily="18" charset="0"/>
                                            <a:cs typeface="Times New Roman" panose="02020603050405020304" pitchFamily="18" charset="0"/>
                                          </a:rPr>
                                          <m:t>𝑛</m:t>
                                        </m:r>
                                      </m:sub>
                                    </m:sSub>
                                  </m:e>
                                </m:mr>
                              </m:m>
                            </m:e>
                          </m:m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2,1</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cs typeface="Times New Roman" panose="02020603050405020304" pitchFamily="18" charset="0"/>
                                          </a:rPr>
                                          <m:t>,1</m:t>
                                        </m:r>
                                      </m:sub>
                                    </m:sSub>
                                  </m:e>
                                </m:mr>
                              </m:m>
                            </m:e>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2,2</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cs typeface="Times New Roman" panose="02020603050405020304" pitchFamily="18" charset="0"/>
                                                </a:rPr>
                                                <m:t>,2</m:t>
                                              </m:r>
                                            </m:sub>
                                          </m:sSub>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𝑛</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𝑛</m:t>
                                              </m:r>
                                            </m:sub>
                                          </m:sSub>
                                        </m:e>
                                      </m:mr>
                                    </m:m>
                                  </m:e>
                                </m:mr>
                              </m:m>
                            </m:e>
                          </m:mr>
                        </m:m>
                      </m:e>
                    </m:d>
                  </m:oMath>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La transposée de la matrice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est décrite comme suit:</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p>
              <a:p>
                <a:pPr algn="ct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𝐵</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1,1</m:t>
                                  </m:r>
                                </m:sub>
                              </m:sSub>
                            </m:e>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2,1</m:t>
                                        </m:r>
                                      </m:sub>
                                    </m:sSub>
                                  </m:e>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cs typeface="Times New Roman" panose="02020603050405020304" pitchFamily="18" charset="0"/>
                                          </a:rPr>
                                          <m:t>,1</m:t>
                                        </m:r>
                                      </m:sub>
                                    </m:sSub>
                                  </m:e>
                                </m:mr>
                              </m:m>
                            </m:e>
                          </m:m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1,2</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m:t>
                                        </m:r>
                                        <m:r>
                                          <a:rPr lang="en-GB" b="0" i="1" smtClean="0">
                                            <a:latin typeface="Cambria Math" panose="02040503050406030204" pitchFamily="18" charset="0"/>
                                            <a:cs typeface="Times New Roman" panose="02020603050405020304" pitchFamily="18" charset="0"/>
                                          </a:rPr>
                                          <m:t>𝑛</m:t>
                                        </m:r>
                                      </m:sub>
                                    </m:sSub>
                                  </m:e>
                                </m:mr>
                              </m:m>
                            </m:e>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2,2</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𝑛</m:t>
                                              </m:r>
                                            </m:sub>
                                          </m:sSub>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cs typeface="Times New Roman" panose="02020603050405020304" pitchFamily="18" charset="0"/>
                                                </a:rPr>
                                                <m:t>,2</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𝑛</m:t>
                                              </m:r>
                                            </m:sub>
                                          </m:sSub>
                                        </m:e>
                                      </m:mr>
                                    </m:m>
                                  </m:e>
                                </m:mr>
                              </m:m>
                            </m:e>
                          </m:mr>
                        </m:m>
                      </m:e>
                    </m:d>
                  </m:oMath>
                </a14:m>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Essentiellement, nous pouvons considérer cela comme l’écriture des colonnes de </a:t>
                </a:r>
                <a:r>
                  <a:rPr lang="fr-FR" b="1" dirty="0">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comme lignes </a:t>
                </a:r>
                <a:r>
                  <a:rPr lang="fr-FR" dirty="0" smtClean="0">
                    <a:latin typeface="Times New Roman" panose="02020603050405020304" pitchFamily="18" charset="0"/>
                    <a:cs typeface="Times New Roman" panose="02020603050405020304" pitchFamily="18" charset="0"/>
                  </a:rPr>
                  <a:t>de la matrice transposée matrice  </a:t>
                </a:r>
                <a:r>
                  <a:rPr lang="fr-FR" b="1" i="1" dirty="0" smtClean="0">
                    <a:solidFill>
                      <a:srgbClr val="FFFF00"/>
                    </a:solidFill>
                    <a:latin typeface="Times New Roman" panose="02020603050405020304" pitchFamily="18" charset="0"/>
                    <a:cs typeface="Times New Roman" panose="02020603050405020304" pitchFamily="18" charset="0"/>
                  </a:rPr>
                  <a:t>B</a:t>
                </a:r>
                <a:r>
                  <a:rPr lang="fr-F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p>
              <a:p>
                <a:endParaRPr lang="en-GB"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Nous écrivons habituellement la transposition </a:t>
                </a:r>
                <a:r>
                  <a:rPr lang="fr-FR" dirty="0" smtClean="0">
                    <a:latin typeface="Times New Roman" panose="02020603050405020304" pitchFamily="18" charset="0"/>
                    <a:cs typeface="Times New Roman" panose="02020603050405020304" pitchFamily="18" charset="0"/>
                  </a:rPr>
                  <a:t>de</a:t>
                </a:r>
                <a:r>
                  <a:rPr lang="fr-FR" b="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 </m:t>
                    </m:r>
                  </m:oMath>
                </a14:m>
                <a:r>
                  <a:rPr lang="en-GB" dirty="0" err="1" smtClean="0">
                    <a:latin typeface="Times New Roman" panose="02020603050405020304" pitchFamily="18" charset="0"/>
                    <a:cs typeface="Times New Roman" panose="02020603050405020304" pitchFamily="18" charset="0"/>
                  </a:rPr>
                  <a:t>comme</a:t>
                </a:r>
                <a:r>
                  <a:rPr lang="en-GB"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𝑨</m:t>
                        </m:r>
                      </m:e>
                      <m:sup>
                        <m:r>
                          <a:rPr lang="en-GB" b="1" i="1" smtClean="0">
                            <a:solidFill>
                              <a:srgbClr val="FFFF00"/>
                            </a:solidFill>
                            <a:latin typeface="Cambria Math" panose="02040503050406030204" pitchFamily="18" charset="0"/>
                            <a:cs typeface="Times New Roman" panose="02020603050405020304" pitchFamily="18" charset="0"/>
                          </a:rPr>
                          <m:t>𝑻</m:t>
                        </m:r>
                      </m:sup>
                    </m:sSup>
                  </m:oMath>
                </a14:m>
                <a:r>
                  <a:rPr lang="en-GB" b="1" dirty="0" smtClean="0">
                    <a:latin typeface="Times New Roman" panose="02020603050405020304" pitchFamily="18" charset="0"/>
                    <a:cs typeface="Times New Roman" panose="02020603050405020304" pitchFamily="18" charset="0"/>
                  </a:rPr>
                  <a:t>.</a:t>
                </a:r>
              </a:p>
              <a:p>
                <a:endParaRPr lang="en-GB"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P</a:t>
                </a:r>
                <a:r>
                  <a:rPr lang="fr-FR" dirty="0" smtClean="0">
                    <a:latin typeface="Times New Roman" panose="02020603050405020304" pitchFamily="18" charset="0"/>
                    <a:cs typeface="Times New Roman" panose="02020603050405020304" pitchFamily="18" charset="0"/>
                  </a:rPr>
                  <a:t>ropriétés des inverses et des transposées </a:t>
                </a:r>
                <a:r>
                  <a:rPr lang="fr-FR" b="1" dirty="0" smtClean="0">
                    <a:latin typeface="Times New Roman" panose="02020603050405020304" pitchFamily="18" charset="0"/>
                    <a:cs typeface="Times New Roman" panose="02020603050405020304" pitchFamily="18" charset="0"/>
                  </a:rPr>
                  <a:t>:</a:t>
                </a:r>
                <a:endParaRPr lang="en-GB" b="1"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cs typeface="Times New Roman" panose="02020603050405020304" pitchFamily="18" charset="0"/>
                      </a:rPr>
                      <m:t>𝐴</m:t>
                    </m:r>
                  </m:oMath>
                </a14:m>
                <a:r>
                  <a:rPr lang="en-GB"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14:m>
                  <m:oMath xmlns:m="http://schemas.openxmlformats.org/officeDocument/2006/math">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𝐴𝐵</m:t>
                        </m:r>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𝐵</m:t>
                        </m:r>
                      </m:e>
                      <m:sup>
                        <m:r>
                          <a:rPr lang="en-GB" b="0" i="1" smtClean="0">
                            <a:latin typeface="Cambria Math" panose="02040503050406030204" pitchFamily="18" charset="0"/>
                            <a:cs typeface="Times New Roman" panose="02020603050405020304" pitchFamily="18" charset="0"/>
                          </a:rPr>
                          <m:t>−1</m:t>
                        </m:r>
                      </m:sup>
                    </m:sSup>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−1</m:t>
                        </m:r>
                      </m:sup>
                    </m:sSup>
                  </m:oMath>
                </a14:m>
                <a:endParaRPr lang="en-GB"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14:m>
                  <m:oMath xmlns:m="http://schemas.openxmlformats.org/officeDocument/2006/math">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𝐵</m:t>
                        </m:r>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−1</m:t>
                        </m:r>
                      </m:sup>
                    </m:sSup>
                    <m:r>
                      <a:rPr lang="en-GB"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ea typeface="Cambria Math" panose="02040503050406030204" pitchFamily="18" charset="0"/>
                            <a:cs typeface="Times New Roman" panose="02020603050405020304" pitchFamily="18" charset="0"/>
                          </a:rPr>
                          <m:t>𝐵</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sup>
                    </m:sSup>
                  </m:oMath>
                </a14:m>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smtClean="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826" y="38907"/>
                <a:ext cx="12007806" cy="8360815"/>
              </a:xfrm>
              <a:prstGeom prst="rect">
                <a:avLst/>
              </a:prstGeom>
              <a:blipFill rotWithShape="0">
                <a:blip r:embed="rId2"/>
                <a:stretch>
                  <a:fillRect l="-406" t="-364" r="-4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145932" y="5690681"/>
                <a:ext cx="2501647" cy="1048044"/>
              </a:xfrm>
              <a:prstGeom prst="rect">
                <a:avLst/>
              </a:prstGeom>
            </p:spPr>
            <p:txBody>
              <a:bodyPr wrap="none">
                <a:spAutoFit/>
              </a:bodyPr>
              <a:lstStyle/>
              <a:p>
                <a:pPr marL="285750" indent="-285750">
                  <a:buFont typeface="Wingdings" panose="05000000000000000000" pitchFamily="2" charset="2"/>
                  <a:buChar char="ü"/>
                </a:pPr>
                <a14:m>
                  <m:oMath xmlns:m="http://schemas.openxmlformats.org/officeDocument/2006/math">
                    <m:sSup>
                      <m:sSupPr>
                        <m:ctrlPr>
                          <a:rPr lang="en-GB" b="1" i="1" smtClean="0">
                            <a:latin typeface="Cambria Math" panose="02040503050406030204" pitchFamily="18" charset="0"/>
                            <a:cs typeface="Times New Roman" panose="02020603050405020304" pitchFamily="18" charset="0"/>
                          </a:rPr>
                        </m:ctrlPr>
                      </m:sSupPr>
                      <m:e>
                        <m:d>
                          <m:dPr>
                            <m:ctrlPr>
                              <a:rPr lang="en-GB" b="1" i="1" smtClean="0">
                                <a:latin typeface="Cambria Math" panose="02040503050406030204" pitchFamily="18" charset="0"/>
                                <a:cs typeface="Times New Roman" panose="02020603050405020304" pitchFamily="18" charset="0"/>
                              </a:rPr>
                            </m:ctrlPr>
                          </m:dPr>
                          <m:e>
                            <m:sSup>
                              <m:sSupPr>
                                <m:ctrlPr>
                                  <a:rPr lang="en-GB" b="1" i="1" smtClean="0">
                                    <a:latin typeface="Cambria Math" panose="02040503050406030204" pitchFamily="18" charset="0"/>
                                    <a:cs typeface="Times New Roman" panose="02020603050405020304" pitchFamily="18" charset="0"/>
                                  </a:rPr>
                                </m:ctrlPr>
                              </m:sSupPr>
                              <m:e>
                                <m:r>
                                  <a:rPr lang="en-GB" b="1" i="1" smtClean="0">
                                    <a:latin typeface="Cambria Math" panose="02040503050406030204" pitchFamily="18" charset="0"/>
                                    <a:cs typeface="Times New Roman" panose="02020603050405020304" pitchFamily="18" charset="0"/>
                                  </a:rPr>
                                  <m:t>𝑨</m:t>
                                </m:r>
                              </m:e>
                              <m:sup>
                                <m:r>
                                  <a:rPr lang="en-GB" b="1" i="1" smtClean="0">
                                    <a:latin typeface="Cambria Math" panose="02040503050406030204" pitchFamily="18" charset="0"/>
                                    <a:cs typeface="Times New Roman" panose="02020603050405020304" pitchFamily="18" charset="0"/>
                                  </a:rPr>
                                  <m:t>𝑻</m:t>
                                </m:r>
                              </m:sup>
                            </m:sSup>
                          </m:e>
                        </m:d>
                      </m:e>
                      <m:sup>
                        <m:r>
                          <a:rPr lang="en-GB" b="1" i="1" smtClean="0">
                            <a:latin typeface="Cambria Math" panose="02040503050406030204" pitchFamily="18" charset="0"/>
                            <a:cs typeface="Times New Roman" panose="02020603050405020304" pitchFamily="18" charset="0"/>
                          </a:rPr>
                          <m:t>𝑻</m:t>
                        </m:r>
                      </m:sup>
                    </m:sSup>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𝑨</m:t>
                    </m:r>
                  </m:oMath>
                </a14:m>
                <a:endParaRPr lang="en-GB"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14:m>
                  <m:oMath xmlns:m="http://schemas.openxmlformats.org/officeDocument/2006/math">
                    <m:sSup>
                      <m:sSupPr>
                        <m:ctrlPr>
                          <a:rPr lang="en-GB" b="1" i="1" smtClean="0">
                            <a:latin typeface="Cambria Math" panose="02040503050406030204" pitchFamily="18" charset="0"/>
                            <a:cs typeface="Times New Roman" panose="02020603050405020304" pitchFamily="18" charset="0"/>
                          </a:rPr>
                        </m:ctrlPr>
                      </m:sSupPr>
                      <m:e>
                        <m:d>
                          <m:dPr>
                            <m:ctrlPr>
                              <a:rPr lang="en-GB" b="1" i="1" smtClean="0">
                                <a:latin typeface="Cambria Math" panose="02040503050406030204" pitchFamily="18" charset="0"/>
                                <a:cs typeface="Times New Roman" panose="02020603050405020304" pitchFamily="18" charset="0"/>
                              </a:rPr>
                            </m:ctrlPr>
                          </m:dPr>
                          <m:e>
                            <m:r>
                              <a:rPr lang="en-GB" b="1" i="1" smtClean="0">
                                <a:latin typeface="Cambria Math" panose="02040503050406030204" pitchFamily="18" charset="0"/>
                                <a:cs typeface="Times New Roman" panose="02020603050405020304" pitchFamily="18" charset="0"/>
                              </a:rPr>
                              <m:t>𝑨</m:t>
                            </m:r>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𝑩</m:t>
                            </m:r>
                          </m:e>
                        </m:d>
                      </m:e>
                      <m:sup>
                        <m:r>
                          <a:rPr lang="en-GB" b="1" i="1" smtClean="0">
                            <a:latin typeface="Cambria Math" panose="02040503050406030204" pitchFamily="18" charset="0"/>
                            <a:cs typeface="Times New Roman" panose="02020603050405020304" pitchFamily="18" charset="0"/>
                          </a:rPr>
                          <m:t>𝑻</m:t>
                        </m:r>
                      </m:sup>
                    </m:sSup>
                    <m:r>
                      <a:rPr lang="en-GB" b="1" i="1" smtClean="0">
                        <a:latin typeface="Cambria Math" panose="02040503050406030204" pitchFamily="18" charset="0"/>
                        <a:cs typeface="Times New Roman" panose="02020603050405020304" pitchFamily="18" charset="0"/>
                      </a:rPr>
                      <m:t>=</m:t>
                    </m:r>
                    <m:sSup>
                      <m:sSupPr>
                        <m:ctrlPr>
                          <a:rPr lang="en-GB" b="1" i="1" smtClean="0">
                            <a:latin typeface="Cambria Math" panose="02040503050406030204" pitchFamily="18" charset="0"/>
                            <a:cs typeface="Times New Roman" panose="02020603050405020304" pitchFamily="18" charset="0"/>
                          </a:rPr>
                        </m:ctrlPr>
                      </m:sSupPr>
                      <m:e>
                        <m:r>
                          <a:rPr lang="en-GB" b="1" i="1" smtClean="0">
                            <a:latin typeface="Cambria Math" panose="02040503050406030204" pitchFamily="18" charset="0"/>
                            <a:cs typeface="Times New Roman" panose="02020603050405020304" pitchFamily="18" charset="0"/>
                          </a:rPr>
                          <m:t>𝑨</m:t>
                        </m:r>
                      </m:e>
                      <m:sup>
                        <m:r>
                          <a:rPr lang="en-GB" b="1" i="1" smtClean="0">
                            <a:latin typeface="Cambria Math" panose="02040503050406030204" pitchFamily="18" charset="0"/>
                            <a:cs typeface="Times New Roman" panose="02020603050405020304" pitchFamily="18" charset="0"/>
                          </a:rPr>
                          <m:t>𝑻</m:t>
                        </m:r>
                      </m:sup>
                    </m:sSup>
                    <m:r>
                      <a:rPr lang="en-GB" b="1" i="1" smtClean="0">
                        <a:latin typeface="Cambria Math" panose="02040503050406030204" pitchFamily="18" charset="0"/>
                        <a:cs typeface="Times New Roman" panose="02020603050405020304" pitchFamily="18" charset="0"/>
                      </a:rPr>
                      <m:t>+</m:t>
                    </m:r>
                    <m:sSup>
                      <m:sSupPr>
                        <m:ctrlPr>
                          <a:rPr lang="en-GB" b="1" i="1" smtClean="0">
                            <a:latin typeface="Cambria Math" panose="02040503050406030204" pitchFamily="18" charset="0"/>
                            <a:cs typeface="Times New Roman" panose="02020603050405020304" pitchFamily="18" charset="0"/>
                          </a:rPr>
                        </m:ctrlPr>
                      </m:sSupPr>
                      <m:e>
                        <m:r>
                          <a:rPr lang="en-GB" b="1" i="1" smtClean="0">
                            <a:latin typeface="Cambria Math" panose="02040503050406030204" pitchFamily="18" charset="0"/>
                            <a:cs typeface="Times New Roman" panose="02020603050405020304" pitchFamily="18" charset="0"/>
                          </a:rPr>
                          <m:t>𝑩</m:t>
                        </m:r>
                      </m:e>
                      <m:sup>
                        <m:r>
                          <a:rPr lang="en-GB" b="1" i="1" smtClean="0">
                            <a:latin typeface="Cambria Math" panose="02040503050406030204" pitchFamily="18" charset="0"/>
                            <a:cs typeface="Times New Roman" panose="02020603050405020304" pitchFamily="18" charset="0"/>
                          </a:rPr>
                          <m:t>𝑻</m:t>
                        </m:r>
                      </m:sup>
                    </m:sSup>
                  </m:oMath>
                </a14:m>
                <a:endParaRPr lang="en-GB"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14:m>
                  <m:oMath xmlns:m="http://schemas.openxmlformats.org/officeDocument/2006/math">
                    <m:sSup>
                      <m:sSupPr>
                        <m:ctrlPr>
                          <a:rPr lang="en-GB" b="1" i="1" smtClean="0">
                            <a:latin typeface="Cambria Math" panose="02040503050406030204" pitchFamily="18" charset="0"/>
                            <a:cs typeface="Times New Roman" panose="02020603050405020304" pitchFamily="18" charset="0"/>
                          </a:rPr>
                        </m:ctrlPr>
                      </m:sSupPr>
                      <m:e>
                        <m:d>
                          <m:dPr>
                            <m:ctrlPr>
                              <a:rPr lang="en-GB" b="1" i="1" smtClean="0">
                                <a:latin typeface="Cambria Math" panose="02040503050406030204" pitchFamily="18" charset="0"/>
                                <a:cs typeface="Times New Roman" panose="02020603050405020304" pitchFamily="18" charset="0"/>
                              </a:rPr>
                            </m:ctrlPr>
                          </m:dPr>
                          <m:e>
                            <m:r>
                              <a:rPr lang="en-GB" b="1" i="1" smtClean="0">
                                <a:latin typeface="Cambria Math" panose="02040503050406030204" pitchFamily="18" charset="0"/>
                                <a:cs typeface="Times New Roman" panose="02020603050405020304" pitchFamily="18" charset="0"/>
                              </a:rPr>
                              <m:t>𝑨𝑩</m:t>
                            </m:r>
                          </m:e>
                        </m:d>
                      </m:e>
                      <m:sup>
                        <m:r>
                          <a:rPr lang="en-GB" b="1" i="1" smtClean="0">
                            <a:latin typeface="Cambria Math" panose="02040503050406030204" pitchFamily="18" charset="0"/>
                            <a:cs typeface="Times New Roman" panose="02020603050405020304" pitchFamily="18" charset="0"/>
                          </a:rPr>
                          <m:t>𝑻</m:t>
                        </m:r>
                      </m:sup>
                    </m:sSup>
                    <m:r>
                      <a:rPr lang="en-GB" b="1" i="1" smtClean="0">
                        <a:latin typeface="Cambria Math" panose="02040503050406030204" pitchFamily="18" charset="0"/>
                        <a:cs typeface="Times New Roman" panose="02020603050405020304" pitchFamily="18" charset="0"/>
                      </a:rPr>
                      <m:t>=</m:t>
                    </m:r>
                    <m:sSup>
                      <m:sSupPr>
                        <m:ctrlPr>
                          <a:rPr lang="en-GB" b="1" i="1" smtClean="0">
                            <a:latin typeface="Cambria Math" panose="02040503050406030204" pitchFamily="18" charset="0"/>
                            <a:cs typeface="Times New Roman" panose="02020603050405020304" pitchFamily="18" charset="0"/>
                          </a:rPr>
                        </m:ctrlPr>
                      </m:sSupPr>
                      <m:e>
                        <m:r>
                          <a:rPr lang="en-GB" b="1" i="1" smtClean="0">
                            <a:latin typeface="Cambria Math" panose="02040503050406030204" pitchFamily="18" charset="0"/>
                            <a:cs typeface="Times New Roman" panose="02020603050405020304" pitchFamily="18" charset="0"/>
                          </a:rPr>
                          <m:t>𝑩</m:t>
                        </m:r>
                      </m:e>
                      <m:sup>
                        <m:r>
                          <a:rPr lang="en-GB" b="1" i="1" smtClean="0">
                            <a:latin typeface="Cambria Math" panose="02040503050406030204" pitchFamily="18" charset="0"/>
                            <a:cs typeface="Times New Roman" panose="02020603050405020304" pitchFamily="18" charset="0"/>
                          </a:rPr>
                          <m:t>𝑻</m:t>
                        </m:r>
                      </m:sup>
                    </m:sSup>
                    <m:sSup>
                      <m:sSupPr>
                        <m:ctrlPr>
                          <a:rPr lang="en-GB" b="1" i="1" smtClean="0">
                            <a:latin typeface="Cambria Math" panose="02040503050406030204" pitchFamily="18" charset="0"/>
                            <a:cs typeface="Times New Roman" panose="02020603050405020304" pitchFamily="18" charset="0"/>
                          </a:rPr>
                        </m:ctrlPr>
                      </m:sSupPr>
                      <m:e>
                        <m:r>
                          <a:rPr lang="en-GB" b="1" i="1" smtClean="0">
                            <a:latin typeface="Cambria Math" panose="02040503050406030204" pitchFamily="18" charset="0"/>
                            <a:cs typeface="Times New Roman" panose="02020603050405020304" pitchFamily="18" charset="0"/>
                          </a:rPr>
                          <m:t>𝑨</m:t>
                        </m:r>
                      </m:e>
                      <m:sup>
                        <m:r>
                          <a:rPr lang="en-GB" b="1" i="1" smtClean="0">
                            <a:latin typeface="Cambria Math" panose="02040503050406030204" pitchFamily="18" charset="0"/>
                            <a:cs typeface="Times New Roman" panose="02020603050405020304" pitchFamily="18" charset="0"/>
                          </a:rPr>
                          <m:t>𝒕</m:t>
                        </m:r>
                      </m:sup>
                    </m:sSup>
                  </m:oMath>
                </a14:m>
                <a:endParaRPr lang="en-GB" b="1"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45932" y="5690681"/>
                <a:ext cx="2501647" cy="1048044"/>
              </a:xfrm>
              <a:prstGeom prst="rect">
                <a:avLst/>
              </a:prstGeom>
              <a:blipFill rotWithShape="0">
                <a:blip r:embed="rId3"/>
                <a:stretch>
                  <a:fillRect l="-1460" b="-5848"/>
                </a:stretch>
              </a:blipFill>
            </p:spPr>
            <p:txBody>
              <a:bodyPr/>
              <a:lstStyle/>
              <a:p>
                <a:r>
                  <a:rPr lang="fr-FR">
                    <a:noFill/>
                  </a:rPr>
                  <a:t> </a:t>
                </a:r>
              </a:p>
            </p:txBody>
          </p:sp>
        </mc:Fallback>
      </mc:AlternateContent>
    </p:spTree>
    <p:extLst>
      <p:ext uri="{BB962C8B-B14F-4D97-AF65-F5344CB8AC3E}">
        <p14:creationId xmlns:p14="http://schemas.microsoft.com/office/powerpoint/2010/main" val="27910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Effect transition="in" filter="fade">
                                      <p:cBhvr>
                                        <p:cTn id="63" dur="1000"/>
                                        <p:tgtEl>
                                          <p:spTgt spid="2">
                                            <p:txEl>
                                              <p:pRg st="12" end="12"/>
                                            </p:txEl>
                                          </p:spTgt>
                                        </p:tgtEl>
                                      </p:cBhvr>
                                    </p:animEffect>
                                    <p:anim calcmode="lin" valueType="num">
                                      <p:cBhvr>
                                        <p:cTn id="64"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4" end="14"/>
                                            </p:txEl>
                                          </p:spTgt>
                                        </p:tgtEl>
                                        <p:attrNameLst>
                                          <p:attrName>style.visibility</p:attrName>
                                        </p:attrNameLst>
                                      </p:cBhvr>
                                      <p:to>
                                        <p:strVal val="visible"/>
                                      </p:to>
                                    </p:set>
                                    <p:animEffect transition="in" filter="fade">
                                      <p:cBhvr>
                                        <p:cTn id="70" dur="1000"/>
                                        <p:tgtEl>
                                          <p:spTgt spid="2">
                                            <p:txEl>
                                              <p:pRg st="14" end="14"/>
                                            </p:txEl>
                                          </p:spTgt>
                                        </p:tgtEl>
                                      </p:cBhvr>
                                    </p:animEffect>
                                    <p:anim calcmode="lin" valueType="num">
                                      <p:cBhvr>
                                        <p:cTn id="71"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animEffect transition="in" filter="fade">
                                      <p:cBhvr>
                                        <p:cTn id="75" dur="1000"/>
                                        <p:tgtEl>
                                          <p:spTgt spid="2">
                                            <p:txEl>
                                              <p:pRg st="15" end="15"/>
                                            </p:txEl>
                                          </p:spTgt>
                                        </p:tgtEl>
                                      </p:cBhvr>
                                    </p:animEffect>
                                    <p:anim calcmode="lin" valueType="num">
                                      <p:cBhvr>
                                        <p:cTn id="76"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
                                            <p:txEl>
                                              <p:pRg st="16" end="16"/>
                                            </p:txEl>
                                          </p:spTgt>
                                        </p:tgtEl>
                                        <p:attrNameLst>
                                          <p:attrName>style.visibility</p:attrName>
                                        </p:attrNameLst>
                                      </p:cBhvr>
                                      <p:to>
                                        <p:strVal val="visible"/>
                                      </p:to>
                                    </p:set>
                                    <p:animEffect transition="in" filter="fade">
                                      <p:cBhvr>
                                        <p:cTn id="80" dur="1000"/>
                                        <p:tgtEl>
                                          <p:spTgt spid="2">
                                            <p:txEl>
                                              <p:pRg st="16" end="16"/>
                                            </p:txEl>
                                          </p:spTgt>
                                        </p:tgtEl>
                                      </p:cBhvr>
                                    </p:animEffect>
                                    <p:anim calcmode="lin" valueType="num">
                                      <p:cBhvr>
                                        <p:cTn id="81"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0" end="0"/>
                                            </p:txEl>
                                          </p:spTgt>
                                        </p:tgtEl>
                                        <p:attrNameLst>
                                          <p:attrName>style.visibility</p:attrName>
                                        </p:attrNameLst>
                                      </p:cBhvr>
                                      <p:to>
                                        <p:strVal val="visible"/>
                                      </p:to>
                                    </p:set>
                                    <p:animEffect transition="in" filter="fade">
                                      <p:cBhvr>
                                        <p:cTn id="87" dur="1000"/>
                                        <p:tgtEl>
                                          <p:spTgt spid="3">
                                            <p:txEl>
                                              <p:pRg st="0" end="0"/>
                                            </p:txEl>
                                          </p:spTgt>
                                        </p:tgtEl>
                                      </p:cBhvr>
                                    </p:animEffect>
                                    <p:anim calcmode="lin" valueType="num">
                                      <p:cBhvr>
                                        <p:cTn id="8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
                                            <p:txEl>
                                              <p:pRg st="1" end="1"/>
                                            </p:txEl>
                                          </p:spTgt>
                                        </p:tgtEl>
                                        <p:attrNameLst>
                                          <p:attrName>style.visibility</p:attrName>
                                        </p:attrNameLst>
                                      </p:cBhvr>
                                      <p:to>
                                        <p:strVal val="visible"/>
                                      </p:to>
                                    </p:set>
                                    <p:animEffect transition="in" filter="fade">
                                      <p:cBhvr>
                                        <p:cTn id="92" dur="1000"/>
                                        <p:tgtEl>
                                          <p:spTgt spid="3">
                                            <p:txEl>
                                              <p:pRg st="1" end="1"/>
                                            </p:txEl>
                                          </p:spTgt>
                                        </p:tgtEl>
                                      </p:cBhvr>
                                    </p:animEffect>
                                    <p:anim calcmode="lin" valueType="num">
                                      <p:cBhvr>
                                        <p:cTn id="9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
                                            <p:txEl>
                                              <p:pRg st="2" end="2"/>
                                            </p:txEl>
                                          </p:spTgt>
                                        </p:tgtEl>
                                        <p:attrNameLst>
                                          <p:attrName>style.visibility</p:attrName>
                                        </p:attrNameLst>
                                      </p:cBhvr>
                                      <p:to>
                                        <p:strVal val="visible"/>
                                      </p:to>
                                    </p:set>
                                    <p:animEffect transition="in" filter="fade">
                                      <p:cBhvr>
                                        <p:cTn id="97" dur="1000"/>
                                        <p:tgtEl>
                                          <p:spTgt spid="3">
                                            <p:txEl>
                                              <p:pRg st="2" end="2"/>
                                            </p:txEl>
                                          </p:spTgt>
                                        </p:tgtEl>
                                      </p:cBhvr>
                                    </p:animEffect>
                                    <p:anim calcmode="lin" valueType="num">
                                      <p:cBhvr>
                                        <p:cTn id="9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6547" y="127205"/>
            <a:ext cx="3456395" cy="584775"/>
          </a:xfrm>
          <a:prstGeom prst="rect">
            <a:avLst/>
          </a:prstGeom>
        </p:spPr>
        <p:txBody>
          <a:bodyPr wrap="none">
            <a:spAutoFit/>
          </a:bodyPr>
          <a:lstStyle/>
          <a:p>
            <a:r>
              <a:rPr lang="en-GB" sz="3200" u="sng" dirty="0" smtClean="0">
                <a:solidFill>
                  <a:srgbClr val="FF0000"/>
                </a:solidFill>
                <a:latin typeface="Times New Roman" panose="02020603050405020304" pitchFamily="18" charset="0"/>
                <a:cs typeface="Times New Roman" panose="02020603050405020304" pitchFamily="18" charset="0"/>
              </a:rPr>
              <a:t>Équations </a:t>
            </a:r>
            <a:r>
              <a:rPr lang="en-GB" sz="3200" u="sng" dirty="0">
                <a:solidFill>
                  <a:srgbClr val="FF0000"/>
                </a:solidFill>
                <a:latin typeface="Times New Roman" panose="02020603050405020304" pitchFamily="18" charset="0"/>
                <a:cs typeface="Times New Roman" panose="02020603050405020304" pitchFamily="18" charset="0"/>
              </a:rPr>
              <a:t>L</a:t>
            </a:r>
            <a:r>
              <a:rPr lang="en-GB" sz="3200" u="sng" dirty="0" smtClean="0">
                <a:solidFill>
                  <a:srgbClr val="FF0000"/>
                </a:solidFill>
                <a:latin typeface="Times New Roman" panose="02020603050405020304" pitchFamily="18" charset="0"/>
                <a:cs typeface="Times New Roman" panose="02020603050405020304" pitchFamily="18" charset="0"/>
              </a:rPr>
              <a:t>inéaires</a:t>
            </a:r>
            <a:endParaRPr lang="en-GB" sz="3200"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7821" y="711980"/>
                <a:ext cx="12033115" cy="6493829"/>
              </a:xfrm>
              <a:prstGeom prst="rect">
                <a:avLst/>
              </a:prstGeom>
            </p:spPr>
            <p:txBody>
              <a:bodyPr wrap="square">
                <a:spAutoFit/>
              </a:bodyPr>
              <a:lstStyle/>
              <a:p>
                <a:r>
                  <a:rPr lang="fr-FR" dirty="0" smtClean="0"/>
                  <a:t> </a:t>
                </a:r>
              </a:p>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Le problème principal de l’algèbre linéaire se résume pratiquement dans la résolution </a:t>
                </a:r>
                <a:r>
                  <a:rPr lang="fr-FR" dirty="0" smtClean="0">
                    <a:latin typeface="Times New Roman" panose="02020603050405020304" pitchFamily="18" charset="0"/>
                    <a:cs typeface="Times New Roman" panose="02020603050405020304" pitchFamily="18" charset="0"/>
                  </a:rPr>
                  <a:t>d’un système </a:t>
                </a:r>
                <a:r>
                  <a:rPr lang="fr-FR" dirty="0">
                    <a:latin typeface="Times New Roman" panose="02020603050405020304" pitchFamily="18" charset="0"/>
                    <a:cs typeface="Times New Roman" panose="02020603050405020304" pitchFamily="18" charset="0"/>
                  </a:rPr>
                  <a:t>d’équations linéaires. Le cas également le plus normal sera celui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n</a:t>
                </a:r>
                <a:r>
                  <a:rPr lang="fr-FR" dirty="0" smtClean="0">
                    <a:latin typeface="Times New Roman" panose="02020603050405020304" pitchFamily="18" charset="0"/>
                    <a:cs typeface="Times New Roman" panose="02020603050405020304" pitchFamily="18" charset="0"/>
                  </a:rPr>
                  <a:t> équations linéaires avec </a:t>
                </a:r>
                <a:r>
                  <a:rPr lang="fr-FR" b="1" i="1" dirty="0" smtClean="0">
                    <a:solidFill>
                      <a:srgbClr val="FFFF00"/>
                    </a:solidFill>
                    <a:latin typeface="Times New Roman" panose="02020603050405020304" pitchFamily="18" charset="0"/>
                    <a:cs typeface="Times New Roman" panose="02020603050405020304" pitchFamily="18" charset="0"/>
                  </a:rPr>
                  <a:t>n</a:t>
                </a:r>
                <a:r>
                  <a:rPr lang="fr-FR" dirty="0" smtClean="0">
                    <a:latin typeface="Times New Roman" panose="02020603050405020304" pitchFamily="18" charset="0"/>
                    <a:cs typeface="Times New Roman" panose="02020603050405020304" pitchFamily="18" charset="0"/>
                  </a:rPr>
                  <a:t> inconnues</a:t>
                </a:r>
                <a:r>
                  <a:rPr lang="fr-FR" dirty="0">
                    <a:latin typeface="Times New Roman" panose="02020603050405020304" pitchFamily="18" charset="0"/>
                    <a:cs typeface="Times New Roman" panose="02020603050405020304" pitchFamily="18" charset="0"/>
                  </a:rPr>
                  <a:t>. Un système d’équations linéaires peut être vu ou représenté par </a:t>
                </a:r>
                <a:r>
                  <a:rPr lang="fr-FR" dirty="0" smtClean="0">
                    <a:latin typeface="Times New Roman" panose="02020603050405020304" pitchFamily="18" charset="0"/>
                    <a:cs typeface="Times New Roman" panose="02020603050405020304" pitchFamily="18" charset="0"/>
                  </a:rPr>
                  <a:t>deux formes </a:t>
                </a:r>
                <a:r>
                  <a:rPr lang="fr-FR" dirty="0">
                    <a:latin typeface="Times New Roman" panose="02020603050405020304" pitchFamily="18" charset="0"/>
                    <a:cs typeface="Times New Roman" panose="02020603050405020304" pitchFamily="18" charset="0"/>
                  </a:rPr>
                  <a:t>différentes : </a:t>
                </a:r>
              </a:p>
              <a:p>
                <a:pPr algn="just"/>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marL="2571750" lvl="5" indent="-285750"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b="1" i="1" dirty="0" smtClean="0">
                    <a:solidFill>
                      <a:srgbClr val="00B050"/>
                    </a:solidFill>
                    <a:latin typeface="Times New Roman" panose="02020603050405020304" pitchFamily="18" charset="0"/>
                    <a:cs typeface="Times New Roman" panose="02020603050405020304" pitchFamily="18" charset="0"/>
                  </a:rPr>
                  <a:t>Forme</a:t>
                </a:r>
                <a:r>
                  <a:rPr lang="fr-FR" dirty="0" smtClean="0">
                    <a:solidFill>
                      <a:srgbClr val="00B050"/>
                    </a:solidFill>
                    <a:latin typeface="Times New Roman" panose="02020603050405020304" pitchFamily="18" charset="0"/>
                    <a:cs typeface="Times New Roman" panose="02020603050405020304" pitchFamily="18" charset="0"/>
                  </a:rPr>
                  <a:t> </a:t>
                </a:r>
                <a:r>
                  <a:rPr lang="fr-FR" b="1" i="1" dirty="0">
                    <a:solidFill>
                      <a:srgbClr val="00B050"/>
                    </a:solidFill>
                    <a:latin typeface="Times New Roman" panose="02020603050405020304" pitchFamily="18" charset="0"/>
                    <a:cs typeface="Times New Roman" panose="02020603050405020304" pitchFamily="18" charset="0"/>
                  </a:rPr>
                  <a:t>1</a:t>
                </a:r>
                <a:r>
                  <a:rPr lang="fr-FR" dirty="0">
                    <a:latin typeface="Times New Roman" panose="02020603050405020304" pitchFamily="18" charset="0"/>
                    <a:cs typeface="Times New Roman" panose="02020603050405020304" pitchFamily="18" charset="0"/>
                  </a:rPr>
                  <a:t> : </a:t>
                </a:r>
                <a:r>
                  <a:rPr lang="fr-FR" dirty="0" smtClean="0">
                    <a:latin typeface="Times New Roman" panose="02020603050405020304" pitchFamily="18" charset="0"/>
                    <a:cs typeface="Times New Roman" panose="02020603050405020304" pitchFamily="18" charset="0"/>
                  </a:rPr>
                  <a:t>Forme </a:t>
                </a:r>
                <a:r>
                  <a:rPr lang="fr-FR" dirty="0">
                    <a:latin typeface="Times New Roman" panose="02020603050405020304" pitchFamily="18" charset="0"/>
                    <a:cs typeface="Times New Roman" panose="02020603050405020304" pitchFamily="18" charset="0"/>
                  </a:rPr>
                  <a:t>en </a:t>
                </a:r>
                <a:r>
                  <a:rPr lang="fr-FR" dirty="0" smtClean="0">
                    <a:latin typeface="Times New Roman" panose="02020603050405020304" pitchFamily="18" charset="0"/>
                    <a:cs typeface="Times New Roman" panose="02020603050405020304" pitchFamily="18" charset="0"/>
                  </a:rPr>
                  <a:t>lignes;</a:t>
                </a:r>
              </a:p>
              <a:p>
                <a:pPr marL="2571750" lvl="5" indent="-285750"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b="1" i="1" dirty="0" smtClean="0">
                    <a:solidFill>
                      <a:srgbClr val="00B050"/>
                    </a:solidFill>
                    <a:latin typeface="Times New Roman" panose="02020603050405020304" pitchFamily="18" charset="0"/>
                    <a:cs typeface="Times New Roman" panose="02020603050405020304" pitchFamily="18" charset="0"/>
                  </a:rPr>
                  <a:t>Forme 2 </a:t>
                </a:r>
                <a:r>
                  <a:rPr lang="fr-FR" dirty="0" smtClean="0">
                    <a:latin typeface="Times New Roman" panose="02020603050405020304" pitchFamily="18" charset="0"/>
                    <a:cs typeface="Times New Roman" panose="02020603050405020304" pitchFamily="18" charset="0"/>
                  </a:rPr>
                  <a:t>: Forme en colonnes. </a:t>
                </a:r>
              </a:p>
              <a:p>
                <a:pPr lvl="5" algn="just"/>
                <a:endParaRPr lang="fr-FR" dirty="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Si </a:t>
                </a:r>
                <a:r>
                  <a:rPr lang="fr-FR" dirty="0">
                    <a:latin typeface="Times New Roman" panose="02020603050405020304" pitchFamily="18" charset="0"/>
                    <a:cs typeface="Times New Roman" panose="02020603050405020304" pitchFamily="18" charset="0"/>
                  </a:rPr>
                  <a:t>on considère la représentation simultanée lignes colonnes à la fois, on obtient ce </a:t>
                </a:r>
                <a:r>
                  <a:rPr lang="fr-FR" dirty="0" smtClean="0">
                    <a:latin typeface="Times New Roman" panose="02020603050405020304" pitchFamily="18" charset="0"/>
                    <a:cs typeface="Times New Roman" panose="02020603050405020304" pitchFamily="18" charset="0"/>
                  </a:rPr>
                  <a:t>qu’on appelle </a:t>
                </a:r>
                <a:r>
                  <a:rPr lang="fr-FR" dirty="0">
                    <a:latin typeface="Times New Roman" panose="02020603050405020304" pitchFamily="18" charset="0"/>
                    <a:cs typeface="Times New Roman" panose="02020603050405020304" pitchFamily="18" charset="0"/>
                  </a:rPr>
                  <a:t>"</a:t>
                </a:r>
                <a:r>
                  <a:rPr lang="fr-FR" b="1" u="sng" dirty="0">
                    <a:solidFill>
                      <a:srgbClr val="00B050"/>
                    </a:solidFill>
                    <a:latin typeface="Times New Roman" panose="02020603050405020304" pitchFamily="18" charset="0"/>
                    <a:cs typeface="Times New Roman" panose="02020603050405020304" pitchFamily="18" charset="0"/>
                  </a:rPr>
                  <a:t>forme matricielle</a:t>
                </a:r>
                <a:r>
                  <a:rPr lang="fr-FR" dirty="0">
                    <a:latin typeface="Times New Roman" panose="02020603050405020304" pitchFamily="18" charset="0"/>
                    <a:cs typeface="Times New Roman" panose="02020603050405020304" pitchFamily="18" charset="0"/>
                  </a:rPr>
                  <a:t>", définie par une </a:t>
                </a:r>
                <a:r>
                  <a:rPr lang="fr-FR" dirty="0" smtClean="0">
                    <a:latin typeface="Times New Roman" panose="02020603050405020304" pitchFamily="18" charset="0"/>
                    <a:cs typeface="Times New Roman" panose="02020603050405020304" pitchFamily="18" charset="0"/>
                  </a:rPr>
                  <a:t>matrice </a:t>
                </a:r>
                <a:r>
                  <a:rPr lang="fr-FR" i="1" dirty="0" smtClean="0">
                    <a:latin typeface="Times New Roman" panose="02020603050405020304" pitchFamily="18" charset="0"/>
                    <a:cs typeface="Times New Roman" panose="02020603050405020304" pitchFamily="18" charset="0"/>
                  </a:rPr>
                  <a:t>A.</a:t>
                </a:r>
              </a:p>
              <a:p>
                <a:pPr algn="just"/>
                <a:endParaRPr lang="fr-FR"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fr-FR" b="1" i="1" dirty="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  Exemple: </a:t>
                </a:r>
                <a:r>
                  <a:rPr lang="fr-FR" dirty="0" smtClean="0">
                    <a:latin typeface="Times New Roman" panose="02020603050405020304" pitchFamily="18" charset="0"/>
                    <a:cs typeface="Times New Roman" panose="02020603050405020304" pitchFamily="18" charset="0"/>
                  </a:rPr>
                  <a:t>Soit á résoudre le système á  deux équations et á deux inconnues suivant: </a:t>
                </a:r>
              </a:p>
              <a:p>
                <a:pPr algn="just"/>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2</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0</m:t>
                      </m:r>
                    </m:oMath>
                  </m:oMathPara>
                </a14:m>
                <a:endParaRPr lang="en-GB" b="0"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2</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3</m:t>
                    </m:r>
                  </m:oMath>
                </a14:m>
                <a:r>
                  <a:rPr lang="fr-FR" dirty="0" smtClean="0">
                    <a:latin typeface="Times New Roman" panose="02020603050405020304" pitchFamily="18" charset="0"/>
                    <a:cs typeface="Times New Roman" panose="02020603050405020304" pitchFamily="18" charset="0"/>
                  </a:rPr>
                  <a:t> </a:t>
                </a:r>
              </a:p>
              <a:p>
                <a:pPr algn="ctr"/>
                <a:endParaRPr lang="fr-FR" b="1" i="1" dirty="0">
                  <a:solidFill>
                    <a:srgbClr val="FFFF00"/>
                  </a:solidFill>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Ce système peut être représenté par la forme matricielle suivante : </a:t>
                </a:r>
              </a:p>
              <a:p>
                <a:pPr algn="just"/>
                <a:endParaRPr lang="fr-FR"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limLow>
                        <m:limLowPr>
                          <m:ctrlPr>
                            <a:rPr lang="fr-FR" i="1" smtClean="0">
                              <a:latin typeface="Cambria Math" panose="02040503050406030204" pitchFamily="18" charset="0"/>
                              <a:cs typeface="Times New Roman" panose="02020603050405020304" pitchFamily="18" charset="0"/>
                            </a:rPr>
                          </m:ctrlPr>
                        </m:limLowPr>
                        <m:e>
                          <m:groupChr>
                            <m:groupChrPr>
                              <m:chr m:val="⏟"/>
                              <m:ctrlPr>
                                <a:rPr lang="fr-FR" i="1" smtClean="0">
                                  <a:latin typeface="Cambria Math" panose="02040503050406030204" pitchFamily="18" charset="0"/>
                                  <a:cs typeface="Times New Roman" panose="02020603050405020304" pitchFamily="18" charset="0"/>
                                </a:rPr>
                              </m:ctrlPr>
                            </m:groupChrPr>
                            <m:e>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2"/>
                                            <m:mcJc m:val="center"/>
                                          </m:mcPr>
                                        </m:mc>
                                      </m:mcs>
                                      <m:ctrlPr>
                                        <a:rPr lang="fr-FR"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2</m:t>
                                        </m:r>
                                      </m:e>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e>
                                    </m:mr>
                                    <m:mr>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e>
                                      <m:e>
                                        <m:r>
                                          <a:rPr lang="en-GB" b="0" i="1" smtClean="0">
                                            <a:latin typeface="Cambria Math" panose="02040503050406030204" pitchFamily="18" charset="0"/>
                                            <a:cs typeface="Times New Roman" panose="02020603050405020304" pitchFamily="18" charset="0"/>
                                          </a:rPr>
                                          <m:t>2</m:t>
                                        </m:r>
                                      </m:e>
                                    </m:mr>
                                  </m:m>
                                </m:e>
                              </m:d>
                            </m:e>
                          </m:groupChr>
                        </m:e>
                        <m:lim>
                          <m:r>
                            <a:rPr lang="en-GB" b="0" i="1" smtClean="0">
                              <a:latin typeface="Cambria Math" panose="02040503050406030204" pitchFamily="18" charset="0"/>
                              <a:cs typeface="Times New Roman" panose="02020603050405020304" pitchFamily="18" charset="0"/>
                            </a:rPr>
                            <m:t>𝐴</m:t>
                          </m:r>
                        </m:lim>
                      </m:limLow>
                      <m:limLow>
                        <m:limLowPr>
                          <m:ctrlPr>
                            <a:rPr lang="fr-FR" i="1" smtClean="0">
                              <a:latin typeface="Cambria Math" panose="02040503050406030204" pitchFamily="18" charset="0"/>
                              <a:cs typeface="Times New Roman" panose="02020603050405020304" pitchFamily="18" charset="0"/>
                            </a:rPr>
                          </m:ctrlPr>
                        </m:limLowPr>
                        <m:e>
                          <m:groupChr>
                            <m:groupChrPr>
                              <m:chr m:val="⏟"/>
                              <m:ctrlPr>
                                <a:rPr lang="fr-FR" i="1" smtClean="0">
                                  <a:latin typeface="Cambria Math" panose="02040503050406030204" pitchFamily="18" charset="0"/>
                                  <a:cs typeface="Times New Roman" panose="02020603050405020304" pitchFamily="18" charset="0"/>
                                </a:rPr>
                              </m:ctrlPr>
                            </m:groupChrPr>
                            <m:e>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1"/>
                                            <m:mcJc m:val="center"/>
                                          </m:mcPr>
                                        </m:mc>
                                      </m:mcs>
                                      <m:ctrlPr>
                                        <a:rPr lang="fr-FR" i="1" smtClean="0">
                                          <a:latin typeface="Cambria Math" panose="02040503050406030204" pitchFamily="18" charset="0"/>
                                          <a:cs typeface="Times New Roman" panose="02020603050405020304" pitchFamily="18" charset="0"/>
                                        </a:rPr>
                                      </m:ctrlPr>
                                    </m:mP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e>
                                    </m:mr>
                                    <m:mr>
                                      <m:e>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e>
                                    </m:mr>
                                  </m:m>
                                </m:e>
                              </m:d>
                            </m:e>
                          </m:groupChr>
                        </m:e>
                        <m:lim>
                          <m:r>
                            <a:rPr lang="en-GB" b="0" i="1" smtClean="0">
                              <a:latin typeface="Cambria Math" panose="02040503050406030204" pitchFamily="18" charset="0"/>
                              <a:cs typeface="Times New Roman" panose="02020603050405020304" pitchFamily="18" charset="0"/>
                            </a:rPr>
                            <m:t>𝑥</m:t>
                          </m:r>
                        </m:lim>
                      </m:limLow>
                      <m:r>
                        <a:rPr lang="en-GB" b="0" i="1" smtClean="0">
                          <a:latin typeface="Cambria Math" panose="02040503050406030204" pitchFamily="18" charset="0"/>
                          <a:cs typeface="Times New Roman" panose="02020603050405020304" pitchFamily="18" charset="0"/>
                        </a:rPr>
                        <m:t>=</m:t>
                      </m:r>
                      <m:limLow>
                        <m:limLowPr>
                          <m:ctrlPr>
                            <a:rPr lang="en-GB" b="0" i="1" smtClean="0">
                              <a:latin typeface="Cambria Math" panose="02040503050406030204" pitchFamily="18" charset="0"/>
                              <a:cs typeface="Times New Roman" panose="02020603050405020304" pitchFamily="18" charset="0"/>
                            </a:rPr>
                          </m:ctrlPr>
                        </m:limLowPr>
                        <m:e>
                          <m:groupChr>
                            <m:groupChrPr>
                              <m:chr m:val="⏟"/>
                              <m:ctrlPr>
                                <a:rPr lang="en-GB" b="0" i="1" smtClean="0">
                                  <a:latin typeface="Cambria Math" panose="02040503050406030204" pitchFamily="18" charset="0"/>
                                  <a:cs typeface="Times New Roman" panose="02020603050405020304" pitchFamily="18" charset="0"/>
                                </a:rPr>
                              </m:ctrlPr>
                            </m:groupChrPr>
                            <m:e>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cs typeface="Times New Roman" panose="02020603050405020304" pitchFamily="18" charset="0"/>
                                          </a:rPr>
                                          <m:t>3</m:t>
                                        </m:r>
                                      </m:e>
                                    </m:mr>
                                  </m:m>
                                </m:e>
                              </m:d>
                            </m:e>
                          </m:groupChr>
                        </m:e>
                        <m:lim>
                          <m:r>
                            <a:rPr lang="en-GB" b="0" i="1" smtClean="0">
                              <a:latin typeface="Cambria Math" panose="02040503050406030204" pitchFamily="18" charset="0"/>
                              <a:cs typeface="Times New Roman" panose="02020603050405020304" pitchFamily="18" charset="0"/>
                            </a:rPr>
                            <m:t>𝑏</m:t>
                          </m:r>
                        </m:lim>
                      </m:limLow>
                    </m:oMath>
                  </m:oMathPara>
                </a14:m>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Avec: </a:t>
                </a:r>
                <a:r>
                  <a:rPr lang="fr-FR" b="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est la  matrice de coefficients ,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𝒙</m:t>
                    </m:r>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est le vecteur variable  et </a:t>
                </a:r>
                <a:r>
                  <a:rPr lang="fr-FR" b="1" i="1" dirty="0">
                    <a:solidFill>
                      <a:srgbClr val="FFFF00"/>
                    </a:solidFill>
                    <a:latin typeface="Times New Roman" panose="02020603050405020304" pitchFamily="18" charset="0"/>
                    <a:cs typeface="Times New Roman" panose="02020603050405020304" pitchFamily="18" charset="0"/>
                  </a:rPr>
                  <a:t>b</a:t>
                </a:r>
                <a:r>
                  <a:rPr lang="fr-FR" dirty="0">
                    <a:latin typeface="Times New Roman" panose="02020603050405020304" pitchFamily="18" charset="0"/>
                    <a:cs typeface="Times New Roman" panose="02020603050405020304" pitchFamily="18" charset="0"/>
                  </a:rPr>
                  <a:t> le vecteur résultant</a:t>
                </a: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821" y="711980"/>
                <a:ext cx="12033115" cy="6493829"/>
              </a:xfrm>
              <a:prstGeom prst="rect">
                <a:avLst/>
              </a:prstGeom>
              <a:blipFill rotWithShape="0">
                <a:blip r:embed="rId2"/>
                <a:stretch>
                  <a:fillRect l="-456" r="-405"/>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272375" y="2898843"/>
            <a:ext cx="416248" cy="339351"/>
          </a:xfrm>
          <a:prstGeom prst="rect">
            <a:avLst/>
          </a:prstGeom>
        </p:spPr>
      </p:pic>
    </p:spTree>
    <p:extLst>
      <p:ext uri="{BB962C8B-B14F-4D97-AF65-F5344CB8AC3E}">
        <p14:creationId xmlns:p14="http://schemas.microsoft.com/office/powerpoint/2010/main" val="41878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1000"/>
                                        <p:tgtEl>
                                          <p:spTgt spid="4">
                                            <p:txEl>
                                              <p:pRg st="8" end="8"/>
                                            </p:txEl>
                                          </p:spTgt>
                                        </p:tgtEl>
                                      </p:cBhvr>
                                    </p:animEffect>
                                    <p:anim calcmode="lin" valueType="num">
                                      <p:cBhvr>
                                        <p:cTn id="3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fade">
                                      <p:cBhvr>
                                        <p:cTn id="45" dur="1000"/>
                                        <p:tgtEl>
                                          <p:spTgt spid="4">
                                            <p:txEl>
                                              <p:pRg st="9" end="9"/>
                                            </p:txEl>
                                          </p:spTgt>
                                        </p:tgtEl>
                                      </p:cBhvr>
                                    </p:animEffect>
                                    <p:anim calcmode="lin" valueType="num">
                                      <p:cBhvr>
                                        <p:cTn id="4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1000"/>
                                        <p:tgtEl>
                                          <p:spTgt spid="4">
                                            <p:txEl>
                                              <p:pRg st="10" end="10"/>
                                            </p:txEl>
                                          </p:spTgt>
                                        </p:tgtEl>
                                      </p:cBhvr>
                                    </p:animEffect>
                                    <p:anim calcmode="lin" valueType="num">
                                      <p:cBhvr>
                                        <p:cTn id="5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1000"/>
                                        <p:tgtEl>
                                          <p:spTgt spid="4">
                                            <p:txEl>
                                              <p:pRg st="12" end="12"/>
                                            </p:txEl>
                                          </p:spTgt>
                                        </p:tgtEl>
                                      </p:cBhvr>
                                    </p:animEffect>
                                    <p:anim calcmode="lin" valueType="num">
                                      <p:cBhvr>
                                        <p:cTn id="5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14" end="14"/>
                                            </p:txEl>
                                          </p:spTgt>
                                        </p:tgtEl>
                                        <p:attrNameLst>
                                          <p:attrName>style.visibility</p:attrName>
                                        </p:attrNameLst>
                                      </p:cBhvr>
                                      <p:to>
                                        <p:strVal val="visible"/>
                                      </p:to>
                                    </p:set>
                                    <p:animEffect transition="in" filter="fade">
                                      <p:cBhvr>
                                        <p:cTn id="64" dur="1000"/>
                                        <p:tgtEl>
                                          <p:spTgt spid="4">
                                            <p:txEl>
                                              <p:pRg st="14" end="14"/>
                                            </p:txEl>
                                          </p:spTgt>
                                        </p:tgtEl>
                                      </p:cBhvr>
                                    </p:animEffect>
                                    <p:anim calcmode="lin" valueType="num">
                                      <p:cBhvr>
                                        <p:cTn id="6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xEl>
                                              <p:pRg st="15" end="15"/>
                                            </p:txEl>
                                          </p:spTgt>
                                        </p:tgtEl>
                                        <p:attrNameLst>
                                          <p:attrName>style.visibility</p:attrName>
                                        </p:attrNameLst>
                                      </p:cBhvr>
                                      <p:to>
                                        <p:strVal val="visible"/>
                                      </p:to>
                                    </p:set>
                                    <p:animEffect transition="in" filter="fade">
                                      <p:cBhvr>
                                        <p:cTn id="71" dur="1000"/>
                                        <p:tgtEl>
                                          <p:spTgt spid="4">
                                            <p:txEl>
                                              <p:pRg st="15" end="15"/>
                                            </p:txEl>
                                          </p:spTgt>
                                        </p:tgtEl>
                                      </p:cBhvr>
                                    </p:animEffect>
                                    <p:anim calcmode="lin" valueType="num">
                                      <p:cBhvr>
                                        <p:cTn id="72"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0336" y="128420"/>
                <a:ext cx="11981350" cy="7848302"/>
              </a:xfrm>
              <a:prstGeom prst="rect">
                <a:avLst/>
              </a:prstGeom>
            </p:spPr>
            <p:txBody>
              <a:bodyPr wrap="square">
                <a:spAutoFit/>
              </a:bodyPr>
              <a:lstStyle/>
              <a:p>
                <a:pPr marL="342900" indent="-342900" algn="just">
                  <a:buFont typeface="+mj-lt"/>
                  <a:buAutoNum type="arabicPeriod"/>
                </a:pPr>
                <a:r>
                  <a:rPr lang="fr-FR" b="1" dirty="0" smtClean="0">
                    <a:solidFill>
                      <a:srgbClr val="00B050"/>
                    </a:solidFill>
                    <a:latin typeface="Times New Roman" panose="02020603050405020304" pitchFamily="18" charset="0"/>
                    <a:cs typeface="Times New Roman" panose="02020603050405020304" pitchFamily="18" charset="0"/>
                  </a:rPr>
                  <a:t>Forme en lignes : </a:t>
                </a:r>
                <a:r>
                  <a:rPr lang="fr-FR" dirty="0" smtClean="0">
                    <a:latin typeface="Times New Roman" panose="02020603050405020304" pitchFamily="18" charset="0"/>
                    <a:cs typeface="Times New Roman" panose="02020603050405020304" pitchFamily="18" charset="0"/>
                  </a:rPr>
                  <a:t>dans </a:t>
                </a:r>
                <a:r>
                  <a:rPr lang="fr-FR" dirty="0">
                    <a:latin typeface="Times New Roman" panose="02020603050405020304" pitchFamily="18" charset="0"/>
                    <a:cs typeface="Times New Roman" panose="02020603050405020304" pitchFamily="18" charset="0"/>
                  </a:rPr>
                  <a:t>cette représentation, chaque équation dans </a:t>
                </a:r>
                <a:r>
                  <a:rPr lang="fr-FR" dirty="0" smtClean="0">
                    <a:latin typeface="Times New Roman" panose="02020603050405020304" pitchFamily="18" charset="0"/>
                    <a:cs typeface="Times New Roman" panose="02020603050405020304" pitchFamily="18" charset="0"/>
                  </a:rPr>
                  <a:t>le système d’équation  </a:t>
                </a:r>
                <a:r>
                  <a:rPr lang="fr-FR" dirty="0">
                    <a:latin typeface="Times New Roman" panose="02020603050405020304" pitchFamily="18" charset="0"/>
                    <a:cs typeface="Times New Roman" panose="02020603050405020304" pitchFamily="18" charset="0"/>
                  </a:rPr>
                  <a:t>est une ligne </a:t>
                </a:r>
                <a:r>
                  <a:rPr lang="fr-FR" dirty="0" smtClean="0">
                    <a:latin typeface="Times New Roman" panose="02020603050405020304" pitchFamily="18" charset="0"/>
                    <a:cs typeface="Times New Roman" panose="02020603050405020304" pitchFamily="18" charset="0"/>
                  </a:rPr>
                  <a:t>; donc,  si </a:t>
                </a:r>
                <a:r>
                  <a:rPr lang="fr-FR" dirty="0">
                    <a:latin typeface="Times New Roman" panose="02020603050405020304" pitchFamily="18" charset="0"/>
                    <a:cs typeface="Times New Roman" panose="02020603050405020304" pitchFamily="18" charset="0"/>
                  </a:rPr>
                  <a:t>on  </a:t>
                </a:r>
                <a:r>
                  <a:rPr lang="fr-FR" dirty="0" smtClean="0">
                    <a:latin typeface="Times New Roman" panose="02020603050405020304" pitchFamily="18" charset="0"/>
                    <a:cs typeface="Times New Roman" panose="02020603050405020304" pitchFamily="18" charset="0"/>
                  </a:rPr>
                  <a:t>trace </a:t>
                </a:r>
                <a:r>
                  <a:rPr lang="fr-FR" dirty="0">
                    <a:latin typeface="Times New Roman" panose="02020603050405020304" pitchFamily="18" charset="0"/>
                    <a:cs typeface="Times New Roman" panose="02020603050405020304" pitchFamily="18" charset="0"/>
                  </a:rPr>
                  <a:t>dans le </a:t>
                </a:r>
                <a:r>
                  <a:rPr lang="fr-FR" dirty="0" smtClean="0">
                    <a:latin typeface="Times New Roman" panose="02020603050405020304" pitchFamily="18" charset="0"/>
                    <a:cs typeface="Times New Roman" panose="02020603050405020304" pitchFamily="18" charset="0"/>
                  </a:rPr>
                  <a:t>plan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𝑥</m:t>
                    </m:r>
                    <m:r>
                      <a:rPr lang="en-GB" b="0" i="1" smtClean="0">
                        <a:solidFill>
                          <a:srgbClr val="FFFF00"/>
                        </a:solidFill>
                        <a:latin typeface="Cambria Math" panose="02040503050406030204" pitchFamily="18" charset="0"/>
                        <a:cs typeface="Times New Roman" panose="02020603050405020304" pitchFamily="18" charset="0"/>
                      </a:rPr>
                      <m:t>, </m:t>
                    </m:r>
                    <m:r>
                      <a:rPr lang="en-GB" b="0" i="1" smtClean="0">
                        <a:solidFill>
                          <a:srgbClr val="FFFF00"/>
                        </a:solidFill>
                        <a:latin typeface="Cambria Math" panose="02040503050406030204" pitchFamily="18" charset="0"/>
                        <a:cs typeface="Times New Roman" panose="02020603050405020304" pitchFamily="18" charset="0"/>
                      </a:rPr>
                      <m:t>𝑦</m:t>
                    </m:r>
                    <m:r>
                      <a:rPr lang="en-GB" b="0" i="1" smtClean="0">
                        <a:solidFill>
                          <a:srgbClr val="FFFF00"/>
                        </a:solidFill>
                        <a:latin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 ces deux</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lignes, la</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solution</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du</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système</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sera </a:t>
                </a:r>
                <a:r>
                  <a:rPr lang="fr-FR" dirty="0">
                    <a:latin typeface="Times New Roman" panose="02020603050405020304" pitchFamily="18" charset="0"/>
                    <a:cs typeface="Times New Roman" panose="02020603050405020304" pitchFamily="18" charset="0"/>
                  </a:rPr>
                  <a:t>le </a:t>
                </a:r>
                <a:r>
                  <a:rPr lang="fr-FR" dirty="0" smtClean="0">
                    <a:latin typeface="Times New Roman" panose="02020603050405020304" pitchFamily="18" charset="0"/>
                    <a:cs typeface="Times New Roman" panose="02020603050405020304" pitchFamily="18" charset="0"/>
                  </a:rPr>
                  <a:t>point d’intersection </a:t>
                </a:r>
                <a:r>
                  <a:rPr lang="fr-FR" dirty="0">
                    <a:latin typeface="Times New Roman" panose="02020603050405020304" pitchFamily="18" charset="0"/>
                    <a:cs typeface="Times New Roman" panose="02020603050405020304" pitchFamily="18" charset="0"/>
                  </a:rPr>
                  <a:t>de ces deux lignes comme  </a:t>
                </a:r>
                <a:r>
                  <a:rPr lang="fr-FR" dirty="0" smtClean="0">
                    <a:latin typeface="Times New Roman" panose="02020603050405020304" pitchFamily="18" charset="0"/>
                    <a:cs typeface="Times New Roman" panose="02020603050405020304" pitchFamily="18" charset="0"/>
                  </a:rPr>
                  <a:t>le montre la figure ci-dessous.</a:t>
                </a:r>
              </a:p>
              <a:p>
                <a:pPr algn="just"/>
                <a:endParaRPr lang="fr-FR" dirty="0">
                  <a:latin typeface="Times New Roman" panose="02020603050405020304" pitchFamily="18" charset="0"/>
                  <a:cs typeface="Times New Roman" panose="02020603050405020304" pitchFamily="18" charset="0"/>
                </a:endParaRPr>
              </a:p>
              <a:p>
                <a:pPr algn="ctr"/>
                <a14:m>
                  <m:oMath xmlns:m="http://schemas.openxmlformats.org/officeDocument/2006/math">
                    <m:r>
                      <a:rPr lang="en-GB" i="1">
                        <a:latin typeface="Cambria Math" panose="02040503050406030204" pitchFamily="18" charset="0"/>
                        <a:cs typeface="Times New Roman" panose="02020603050405020304" pitchFamily="18" charset="0"/>
                      </a:rPr>
                      <m:t>2</m:t>
                    </m:r>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cs typeface="Times New Roman" panose="02020603050405020304" pitchFamily="18" charset="0"/>
                          </a:rPr>
                          <m:t>𝑥</m:t>
                        </m:r>
                      </m:e>
                      <m:sub>
                        <m:r>
                          <a:rPr lang="en-GB" i="1">
                            <a:latin typeface="Cambria Math" panose="02040503050406030204" pitchFamily="18" charset="0"/>
                            <a:cs typeface="Times New Roman" panose="02020603050405020304" pitchFamily="18" charset="0"/>
                          </a:rPr>
                          <m:t>1</m:t>
                        </m:r>
                      </m:sub>
                    </m:sSub>
                    <m:r>
                      <a:rPr lang="en-GB" i="1">
                        <a:latin typeface="Cambria Math" panose="02040503050406030204" pitchFamily="18" charset="0"/>
                        <a:cs typeface="Times New Roman" panose="02020603050405020304" pitchFamily="18" charset="0"/>
                      </a:rPr>
                      <m:t>−</m:t>
                    </m:r>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cs typeface="Times New Roman" panose="02020603050405020304" pitchFamily="18" charset="0"/>
                          </a:rPr>
                          <m:t>𝑥</m:t>
                        </m:r>
                      </m:e>
                      <m:sub>
                        <m:r>
                          <a:rPr lang="en-GB" i="1">
                            <a:latin typeface="Cambria Math" panose="02040503050406030204" pitchFamily="18" charset="0"/>
                            <a:cs typeface="Times New Roman" panose="02020603050405020304" pitchFamily="18" charset="0"/>
                          </a:rPr>
                          <m:t>2</m:t>
                        </m:r>
                      </m:sub>
                    </m:sSub>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0</m:t>
                    </m:r>
                  </m:oMath>
                </a14:m>
                <a:r>
                  <a:rPr lang="en-GB" dirty="0" smtClean="0">
                    <a:latin typeface="Times New Roman" panose="02020603050405020304" pitchFamily="18" charset="0"/>
                    <a:cs typeface="Times New Roman" panose="02020603050405020304" pitchFamily="18" charset="0"/>
                  </a:rPr>
                  <a:t>      </a:t>
                </a:r>
                <a:r>
                  <a:rPr lang="en-GB" dirty="0" smtClean="0">
                    <a:solidFill>
                      <a:srgbClr val="FFFF00"/>
                    </a:solidFill>
                    <a:latin typeface="Times New Roman" panose="02020603050405020304" pitchFamily="18" charset="0"/>
                    <a:cs typeface="Times New Roman" panose="02020603050405020304" pitchFamily="18" charset="0"/>
                  </a:rPr>
                  <a:t>Ligne 1</a:t>
                </a:r>
                <a:endParaRPr lang="en-GB" dirty="0">
                  <a:solidFill>
                    <a:srgbClr val="FFFF00"/>
                  </a:solidFill>
                  <a:latin typeface="Times New Roman" panose="02020603050405020304" pitchFamily="18" charset="0"/>
                  <a:cs typeface="Times New Roman" panose="02020603050405020304" pitchFamily="18" charset="0"/>
                </a:endParaRPr>
              </a:p>
              <a:p>
                <a:pPr algn="ctr"/>
                <a14:m>
                  <m:oMath xmlns:m="http://schemas.openxmlformats.org/officeDocument/2006/math">
                    <m:r>
                      <a:rPr lang="en-GB" i="1">
                        <a:latin typeface="Cambria Math" panose="02040503050406030204" pitchFamily="18" charset="0"/>
                        <a:cs typeface="Times New Roman" panose="02020603050405020304" pitchFamily="18" charset="0"/>
                      </a:rPr>
                      <m:t>−</m:t>
                    </m:r>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cs typeface="Times New Roman" panose="02020603050405020304" pitchFamily="18" charset="0"/>
                          </a:rPr>
                          <m:t>𝑥</m:t>
                        </m:r>
                      </m:e>
                      <m:sub>
                        <m:r>
                          <a:rPr lang="en-GB" i="1">
                            <a:latin typeface="Cambria Math" panose="02040503050406030204" pitchFamily="18" charset="0"/>
                            <a:cs typeface="Times New Roman" panose="02020603050405020304" pitchFamily="18" charset="0"/>
                          </a:rPr>
                          <m:t>1</m:t>
                        </m:r>
                      </m:sub>
                    </m:sSub>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cs typeface="Times New Roman" panose="02020603050405020304" pitchFamily="18" charset="0"/>
                          </a:rPr>
                          <m:t>𝑥</m:t>
                        </m:r>
                      </m:e>
                      <m:sub>
                        <m:r>
                          <a:rPr lang="en-GB" i="1">
                            <a:latin typeface="Cambria Math" panose="02040503050406030204" pitchFamily="18" charset="0"/>
                            <a:cs typeface="Times New Roman" panose="02020603050405020304" pitchFamily="18" charset="0"/>
                          </a:rPr>
                          <m:t>2</m:t>
                        </m:r>
                      </m:sub>
                    </m:sSub>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3</m:t>
                    </m:r>
                  </m:oMath>
                </a14:m>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smtClean="0">
                    <a:solidFill>
                      <a:srgbClr val="FFFF00"/>
                    </a:solidFill>
                    <a:latin typeface="Times New Roman" panose="02020603050405020304" pitchFamily="18" charset="0"/>
                    <a:cs typeface="Times New Roman" panose="02020603050405020304" pitchFamily="18" charset="0"/>
                  </a:rPr>
                  <a:t>Ligne 2 </a:t>
                </a:r>
              </a:p>
              <a:p>
                <a:pPr algn="ctr"/>
                <a:endParaRPr lang="fr-FR" dirty="0">
                  <a:solidFill>
                    <a:srgbClr val="FFFF00"/>
                  </a:solidFill>
                  <a:latin typeface="Times New Roman" panose="02020603050405020304" pitchFamily="18" charset="0"/>
                  <a:cs typeface="Times New Roman" panose="02020603050405020304" pitchFamily="18" charset="0"/>
                </a:endParaRPr>
              </a:p>
              <a:p>
                <a:pPr algn="ctr"/>
                <a:endParaRPr lang="fr-FR" dirty="0">
                  <a:solidFill>
                    <a:srgbClr val="FFFF00"/>
                  </a:solidFill>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b="1" dirty="0">
                  <a:latin typeface="Times New Roman" panose="02020603050405020304" pitchFamily="18" charset="0"/>
                  <a:cs typeface="Times New Roman" panose="02020603050405020304" pitchFamily="18" charset="0"/>
                </a:endParaRPr>
              </a:p>
              <a:p>
                <a:pPr algn="just"/>
                <a:endParaRPr lang="fr-FR" b="1"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ctr"/>
                <a:r>
                  <a:rPr lang="fr-FR" b="1" dirty="0" smtClean="0">
                    <a:solidFill>
                      <a:srgbClr val="FFFF00"/>
                    </a:solidFill>
                    <a:latin typeface="Times New Roman" panose="02020603050405020304" pitchFamily="18" charset="0"/>
                    <a:cs typeface="Times New Roman" panose="02020603050405020304" pitchFamily="18" charset="0"/>
                  </a:rPr>
                  <a:t>Figure</a:t>
                </a:r>
                <a:r>
                  <a:rPr lang="fr-FR" dirty="0" smtClean="0">
                    <a:latin typeface="Times New Roman" panose="02020603050405020304" pitchFamily="18" charset="0"/>
                    <a:cs typeface="Times New Roman" panose="02020603050405020304" pitchFamily="18" charset="0"/>
                  </a:rPr>
                  <a:t>. Résolution </a:t>
                </a:r>
                <a:r>
                  <a:rPr lang="fr-FR" dirty="0">
                    <a:latin typeface="Times New Roman" panose="02020603050405020304" pitchFamily="18" charset="0"/>
                    <a:cs typeface="Times New Roman" panose="02020603050405020304" pitchFamily="18" charset="0"/>
                  </a:rPr>
                  <a:t>par la forme en ligne.</a:t>
                </a: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r>
                  <a:rPr lang="fr-FR" dirty="0"/>
                  <a:t> </a:t>
                </a:r>
                <a:endParaRPr lang="fr-FR" b="1"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0336" y="128420"/>
                <a:ext cx="11981350" cy="7848302"/>
              </a:xfrm>
              <a:prstGeom prst="rect">
                <a:avLst/>
              </a:prstGeom>
              <a:blipFill rotWithShape="0">
                <a:blip r:embed="rId2"/>
                <a:stretch>
                  <a:fillRect l="-356" t="-388" r="-407"/>
                </a:stretch>
              </a:blipFill>
            </p:spPr>
            <p:txBody>
              <a:bodyPr/>
              <a:lstStyle/>
              <a:p>
                <a:r>
                  <a:rPr lang="fr-FR">
                    <a:noFill/>
                  </a:rPr>
                  <a:t> </a:t>
                </a:r>
              </a:p>
            </p:txBody>
          </p:sp>
        </mc:Fallback>
      </mc:AlternateContent>
      <p:cxnSp>
        <p:nvCxnSpPr>
          <p:cNvPr id="5" name="Connecteur droit avec flèche 4"/>
          <p:cNvCxnSpPr/>
          <p:nvPr/>
        </p:nvCxnSpPr>
        <p:spPr>
          <a:xfrm flipV="1">
            <a:off x="5596931" y="2280972"/>
            <a:ext cx="0" cy="3778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784062" y="4143983"/>
            <a:ext cx="3744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5451781" y="3679472"/>
            <a:ext cx="2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5458263" y="3131479"/>
            <a:ext cx="2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746263" y="3131479"/>
            <a:ext cx="9171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flipV="1">
            <a:off x="6123254" y="2700481"/>
            <a:ext cx="0" cy="18155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118693" y="4017522"/>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4830209" y="2317751"/>
            <a:ext cx="1695474" cy="335279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204290" y="4017518"/>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780958" y="4009051"/>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349157" y="4000581"/>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3048000" y="2548467"/>
            <a:ext cx="4089400" cy="23502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520873" y="3950027"/>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33" name="ZoneTexte 32"/>
          <p:cNvSpPr txBox="1"/>
          <p:nvPr/>
        </p:nvSpPr>
        <p:spPr>
          <a:xfrm>
            <a:off x="4924542" y="1935917"/>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2</a:t>
            </a:r>
            <a:endParaRPr lang="fr-FR" sz="1600"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ZoneTexte 33"/>
              <p:cNvSpPr txBox="1"/>
              <p:nvPr/>
            </p:nvSpPr>
            <p:spPr>
              <a:xfrm>
                <a:off x="3532622" y="5694052"/>
                <a:ext cx="1921460" cy="338554"/>
              </a:xfrm>
              <a:prstGeom prst="rect">
                <a:avLst/>
              </a:prstGeom>
              <a:noFill/>
            </p:spPr>
            <p:txBody>
              <a:bodyPr wrap="square" rtlCol="0">
                <a:spAutoFit/>
              </a:bodyPr>
              <a:lstStyle/>
              <a:p>
                <a:r>
                  <a:rPr lang="fr-FR" sz="1600" dirty="0" smtClean="0">
                    <a:latin typeface="Times New Roman" panose="02020603050405020304" pitchFamily="18" charset="0"/>
                    <a:cs typeface="Times New Roman" panose="02020603050405020304" pitchFamily="18" charset="0"/>
                  </a:rPr>
                  <a:t>1ere Ligne </a:t>
                </a:r>
                <a14:m>
                  <m:oMath xmlns:m="http://schemas.openxmlformats.org/officeDocument/2006/math">
                    <m:r>
                      <a:rPr lang="en-GB" sz="1600" b="0" i="1" smtClean="0">
                        <a:latin typeface="Cambria Math" panose="02040503050406030204" pitchFamily="18" charset="0"/>
                        <a:cs typeface="Times New Roman" panose="02020603050405020304" pitchFamily="18" charset="0"/>
                      </a:rPr>
                      <m:t>2</m:t>
                    </m:r>
                    <m:sSub>
                      <m:sSubPr>
                        <m:ctrlPr>
                          <a:rPr lang="en-GB" sz="1600" b="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𝑥</m:t>
                        </m:r>
                      </m:e>
                      <m:sub>
                        <m:r>
                          <a:rPr lang="en-GB" sz="1600" b="0" i="1" smtClean="0">
                            <a:latin typeface="Cambria Math" panose="02040503050406030204" pitchFamily="18" charset="0"/>
                            <a:cs typeface="Times New Roman" panose="02020603050405020304" pitchFamily="18" charset="0"/>
                          </a:rPr>
                          <m:t>1</m:t>
                        </m:r>
                      </m:sub>
                    </m:sSub>
                    <m:r>
                      <a:rPr lang="en-GB" sz="1600" b="0" i="1" smtClean="0">
                        <a:latin typeface="Cambria Math" panose="02040503050406030204" pitchFamily="18" charset="0"/>
                        <a:cs typeface="Times New Roman" panose="02020603050405020304" pitchFamily="18" charset="0"/>
                      </a:rPr>
                      <m:t>−</m:t>
                    </m:r>
                    <m:sSub>
                      <m:sSubPr>
                        <m:ctrlPr>
                          <a:rPr lang="en-GB" sz="1600" b="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𝑥</m:t>
                        </m:r>
                      </m:e>
                      <m:sub>
                        <m:r>
                          <a:rPr lang="en-GB" sz="1600" b="0" i="1" smtClean="0">
                            <a:latin typeface="Cambria Math" panose="02040503050406030204" pitchFamily="18" charset="0"/>
                            <a:cs typeface="Times New Roman" panose="02020603050405020304" pitchFamily="18" charset="0"/>
                          </a:rPr>
                          <m:t>2</m:t>
                        </m:r>
                      </m:sub>
                    </m:sSub>
                  </m:oMath>
                </a14:m>
                <a:endParaRPr lang="fr-FR" sz="1600" dirty="0">
                  <a:latin typeface="Times New Roman" panose="02020603050405020304" pitchFamily="18" charset="0"/>
                  <a:cs typeface="Times New Roman" panose="02020603050405020304" pitchFamily="18" charset="0"/>
                </a:endParaRPr>
              </a:p>
            </p:txBody>
          </p:sp>
        </mc:Choice>
        <mc:Fallback xmlns="">
          <p:sp>
            <p:nvSpPr>
              <p:cNvPr id="34" name="ZoneTexte 33"/>
              <p:cNvSpPr txBox="1">
                <a:spLocks noRot="1" noChangeAspect="1" noMove="1" noResize="1" noEditPoints="1" noAdjustHandles="1" noChangeArrowheads="1" noChangeShapeType="1" noTextEdit="1"/>
              </p:cNvSpPr>
              <p:nvPr/>
            </p:nvSpPr>
            <p:spPr>
              <a:xfrm>
                <a:off x="3532622" y="5694052"/>
                <a:ext cx="1921460" cy="338554"/>
              </a:xfrm>
              <a:prstGeom prst="rect">
                <a:avLst/>
              </a:prstGeom>
              <a:blipFill rotWithShape="0">
                <a:blip r:embed="rId3"/>
                <a:stretch>
                  <a:fillRect l="-1582" t="-5357" b="-214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ZoneTexte 34"/>
              <p:cNvSpPr txBox="1"/>
              <p:nvPr/>
            </p:nvSpPr>
            <p:spPr>
              <a:xfrm>
                <a:off x="1677494" y="4872883"/>
                <a:ext cx="2378905" cy="338554"/>
              </a:xfrm>
              <a:prstGeom prst="rect">
                <a:avLst/>
              </a:prstGeom>
              <a:noFill/>
            </p:spPr>
            <p:txBody>
              <a:bodyPr wrap="square" rtlCol="0">
                <a:spAutoFit/>
              </a:bodyPr>
              <a:lstStyle/>
              <a:p>
                <a:r>
                  <a:rPr lang="fr-FR" sz="1600" dirty="0" smtClean="0">
                    <a:latin typeface="Times New Roman" panose="02020603050405020304" pitchFamily="18" charset="0"/>
                    <a:cs typeface="Times New Roman" panose="02020603050405020304" pitchFamily="18" charset="0"/>
                  </a:rPr>
                  <a:t>2eme Ligne </a:t>
                </a:r>
                <a14:m>
                  <m:oMath xmlns:m="http://schemas.openxmlformats.org/officeDocument/2006/math">
                    <m:r>
                      <a:rPr lang="en-GB" sz="1600" b="0" i="1" smtClean="0">
                        <a:latin typeface="Cambria Math" panose="02040503050406030204" pitchFamily="18" charset="0"/>
                        <a:cs typeface="Times New Roman" panose="02020603050405020304" pitchFamily="18" charset="0"/>
                      </a:rPr>
                      <m:t>−</m:t>
                    </m:r>
                    <m:sSub>
                      <m:sSubPr>
                        <m:ctrlPr>
                          <a:rPr lang="en-GB" sz="1600" b="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𝑥</m:t>
                        </m:r>
                      </m:e>
                      <m:sub>
                        <m:r>
                          <a:rPr lang="en-GB" sz="1600" b="0" i="1" smtClean="0">
                            <a:latin typeface="Cambria Math" panose="02040503050406030204" pitchFamily="18" charset="0"/>
                            <a:cs typeface="Times New Roman" panose="02020603050405020304" pitchFamily="18" charset="0"/>
                          </a:rPr>
                          <m:t>1</m:t>
                        </m:r>
                      </m:sub>
                    </m:sSub>
                    <m:r>
                      <a:rPr lang="en-GB" sz="1600" b="0" i="1" smtClean="0">
                        <a:latin typeface="Cambria Math" panose="02040503050406030204" pitchFamily="18" charset="0"/>
                        <a:cs typeface="Times New Roman" panose="02020603050405020304" pitchFamily="18" charset="0"/>
                      </a:rPr>
                      <m:t>−</m:t>
                    </m:r>
                    <m:r>
                      <a:rPr lang="en-GB" sz="1600" b="0" i="1" smtClean="0">
                        <a:latin typeface="Cambria Math" panose="02040503050406030204" pitchFamily="18" charset="0"/>
                        <a:cs typeface="Times New Roman" panose="02020603050405020304" pitchFamily="18" charset="0"/>
                      </a:rPr>
                      <m:t>2</m:t>
                    </m:r>
                    <m:sSub>
                      <m:sSubPr>
                        <m:ctrlPr>
                          <a:rPr lang="en-GB" sz="1600" b="0" i="1" smtClean="0">
                            <a:latin typeface="Cambria Math" panose="02040503050406030204" pitchFamily="18" charset="0"/>
                            <a:cs typeface="Times New Roman" panose="02020603050405020304" pitchFamily="18" charset="0"/>
                          </a:rPr>
                        </m:ctrlPr>
                      </m:sSubPr>
                      <m:e>
                        <m:r>
                          <a:rPr lang="en-GB" sz="1600" b="0" i="1" smtClean="0">
                            <a:latin typeface="Cambria Math" panose="02040503050406030204" pitchFamily="18" charset="0"/>
                            <a:cs typeface="Times New Roman" panose="02020603050405020304" pitchFamily="18" charset="0"/>
                          </a:rPr>
                          <m:t>𝑥</m:t>
                        </m:r>
                      </m:e>
                      <m:sub>
                        <m:r>
                          <a:rPr lang="en-GB" sz="1600" b="0" i="1" smtClean="0">
                            <a:latin typeface="Cambria Math" panose="02040503050406030204" pitchFamily="18" charset="0"/>
                            <a:cs typeface="Times New Roman" panose="02020603050405020304" pitchFamily="18" charset="0"/>
                          </a:rPr>
                          <m:t>2</m:t>
                        </m:r>
                      </m:sub>
                    </m:sSub>
                  </m:oMath>
                </a14:m>
                <a:endParaRPr lang="fr-FR" sz="1600" dirty="0">
                  <a:latin typeface="Times New Roman" panose="02020603050405020304" pitchFamily="18" charset="0"/>
                  <a:cs typeface="Times New Roman" panose="02020603050405020304" pitchFamily="18" charset="0"/>
                </a:endParaRPr>
              </a:p>
            </p:txBody>
          </p:sp>
        </mc:Choice>
        <mc:Fallback xmlns="">
          <p:sp>
            <p:nvSpPr>
              <p:cNvPr id="35" name="ZoneTexte 34"/>
              <p:cNvSpPr txBox="1">
                <a:spLocks noRot="1" noChangeAspect="1" noMove="1" noResize="1" noEditPoints="1" noAdjustHandles="1" noChangeArrowheads="1" noChangeShapeType="1" noTextEdit="1"/>
              </p:cNvSpPr>
              <p:nvPr/>
            </p:nvSpPr>
            <p:spPr>
              <a:xfrm>
                <a:off x="1677494" y="4872883"/>
                <a:ext cx="2378905" cy="338554"/>
              </a:xfrm>
              <a:prstGeom prst="rect">
                <a:avLst/>
              </a:prstGeom>
              <a:blipFill rotWithShape="0">
                <a:blip r:embed="rId4"/>
                <a:stretch>
                  <a:fillRect l="-1282" t="-5357" b="-21429"/>
                </a:stretch>
              </a:blipFill>
            </p:spPr>
            <p:txBody>
              <a:bodyPr/>
              <a:lstStyle/>
              <a:p>
                <a:r>
                  <a:rPr lang="fr-FR">
                    <a:noFill/>
                  </a:rPr>
                  <a:t> </a:t>
                </a:r>
              </a:p>
            </p:txBody>
          </p:sp>
        </mc:Fallback>
      </mc:AlternateContent>
      <p:sp>
        <p:nvSpPr>
          <p:cNvPr id="36" name="Ellipse 35"/>
          <p:cNvSpPr/>
          <p:nvPr/>
        </p:nvSpPr>
        <p:spPr>
          <a:xfrm>
            <a:off x="6058733" y="3052249"/>
            <a:ext cx="140836" cy="15201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7" name="ZoneTexte 36"/>
              <p:cNvSpPr txBox="1"/>
              <p:nvPr/>
            </p:nvSpPr>
            <p:spPr>
              <a:xfrm>
                <a:off x="6993313" y="3308803"/>
                <a:ext cx="2378905" cy="501356"/>
              </a:xfrm>
              <a:prstGeom prst="rect">
                <a:avLst/>
              </a:prstGeom>
              <a:noFill/>
            </p:spPr>
            <p:txBody>
              <a:bodyPr wrap="square" rtlCol="0">
                <a:spAutoFit/>
              </a:bodyPr>
              <a:lstStyle/>
              <a:p>
                <a:r>
                  <a:rPr lang="fr-FR" sz="1600" dirty="0" smtClean="0">
                    <a:latin typeface="Times New Roman" panose="02020603050405020304" pitchFamily="18" charset="0"/>
                    <a:cs typeface="Times New Roman" panose="02020603050405020304" pitchFamily="18" charset="0"/>
                  </a:rPr>
                  <a:t>Solution du Système =</a:t>
                </a:r>
                <a14:m>
                  <m:oMath xmlns:m="http://schemas.openxmlformats.org/officeDocument/2006/math">
                    <m:d>
                      <m:dPr>
                        <m:begChr m:val="["/>
                        <m:endChr m:val="]"/>
                        <m:ctrlPr>
                          <a:rPr lang="en-GB" sz="1600"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sz="1600" b="0" i="1" smtClean="0">
                                <a:latin typeface="Cambria Math" panose="02040503050406030204" pitchFamily="18" charset="0"/>
                                <a:cs typeface="Times New Roman" panose="02020603050405020304" pitchFamily="18" charset="0"/>
                              </a:rPr>
                            </m:ctrlPr>
                          </m:mPr>
                          <m:mr>
                            <m:e>
                              <m:r>
                                <m:rPr>
                                  <m:brk m:alnAt="7"/>
                                </m:rPr>
                                <a:rPr lang="en-GB" sz="1600" b="0" i="1" smtClean="0">
                                  <a:latin typeface="Cambria Math" panose="02040503050406030204" pitchFamily="18" charset="0"/>
                                  <a:cs typeface="Times New Roman" panose="02020603050405020304" pitchFamily="18" charset="0"/>
                                </a:rPr>
                                <m:t>1</m:t>
                              </m:r>
                            </m:e>
                          </m:mr>
                          <m:mr>
                            <m:e>
                              <m:r>
                                <a:rPr lang="en-GB" sz="1600" b="0" i="1" smtClean="0">
                                  <a:latin typeface="Cambria Math" panose="02040503050406030204" pitchFamily="18" charset="0"/>
                                  <a:cs typeface="Times New Roman" panose="02020603050405020304" pitchFamily="18" charset="0"/>
                                </a:rPr>
                                <m:t>2</m:t>
                              </m:r>
                            </m:e>
                          </m:mr>
                        </m:m>
                      </m:e>
                    </m:d>
                  </m:oMath>
                </a14:m>
                <a:endParaRPr lang="fr-FR" sz="1600" dirty="0">
                  <a:latin typeface="Times New Roman" panose="02020603050405020304" pitchFamily="18" charset="0"/>
                  <a:cs typeface="Times New Roman" panose="02020603050405020304" pitchFamily="18" charset="0"/>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6993313" y="3308803"/>
                <a:ext cx="2378905" cy="501356"/>
              </a:xfrm>
              <a:prstGeom prst="rect">
                <a:avLst/>
              </a:prstGeom>
              <a:blipFill rotWithShape="0">
                <a:blip r:embed="rId5"/>
                <a:stretch>
                  <a:fillRect l="-1282" b="-3659"/>
                </a:stretch>
              </a:blipFill>
            </p:spPr>
            <p:txBody>
              <a:bodyPr/>
              <a:lstStyle/>
              <a:p>
                <a:r>
                  <a:rPr lang="fr-FR">
                    <a:noFill/>
                  </a:rPr>
                  <a:t> </a:t>
                </a:r>
              </a:p>
            </p:txBody>
          </p:sp>
        </mc:Fallback>
      </mc:AlternateContent>
      <p:cxnSp>
        <p:nvCxnSpPr>
          <p:cNvPr id="39" name="Connecteur droit avec flèche 38"/>
          <p:cNvCxnSpPr/>
          <p:nvPr/>
        </p:nvCxnSpPr>
        <p:spPr>
          <a:xfrm flipH="1" flipV="1">
            <a:off x="6199569" y="3204263"/>
            <a:ext cx="826873" cy="34559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667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27918" y="129345"/>
                <a:ext cx="11899959" cy="11942244"/>
              </a:xfrm>
              <a:prstGeom prst="rect">
                <a:avLst/>
              </a:prstGeom>
            </p:spPr>
            <p:txBody>
              <a:bodyPr wrap="square">
                <a:spAutoFit/>
              </a:bodyPr>
              <a:lstStyle/>
              <a:p>
                <a:pPr marL="342900" indent="-342900">
                  <a:buAutoNum type="arabicPeriod" startAt="2"/>
                </a:pPr>
                <a:r>
                  <a:rPr lang="fr-FR" b="1" dirty="0" smtClean="0">
                    <a:solidFill>
                      <a:srgbClr val="00B050"/>
                    </a:solidFill>
                    <a:latin typeface="Times New Roman" panose="02020603050405020304" pitchFamily="18" charset="0"/>
                    <a:cs typeface="Times New Roman" panose="02020603050405020304" pitchFamily="18" charset="0"/>
                  </a:rPr>
                  <a:t>Forme </a:t>
                </a:r>
                <a:r>
                  <a:rPr lang="fr-FR" b="1" dirty="0">
                    <a:solidFill>
                      <a:srgbClr val="00B050"/>
                    </a:solidFill>
                    <a:latin typeface="Times New Roman" panose="02020603050405020304" pitchFamily="18" charset="0"/>
                    <a:cs typeface="Times New Roman" panose="02020603050405020304" pitchFamily="18" charset="0"/>
                  </a:rPr>
                  <a:t>en colonnes </a:t>
                </a:r>
                <a:r>
                  <a:rPr lang="fr-FR" b="1" dirty="0" smtClean="0">
                    <a:solidFill>
                      <a:srgbClr val="00B050"/>
                    </a:solidFill>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d</a:t>
                </a:r>
                <a:r>
                  <a:rPr lang="fr-FR" dirty="0" smtClean="0">
                    <a:latin typeface="Times New Roman" panose="02020603050405020304" pitchFamily="18" charset="0"/>
                    <a:cs typeface="Times New Roman" panose="02020603050405020304" pitchFamily="18" charset="0"/>
                  </a:rPr>
                  <a:t>ans </a:t>
                </a:r>
                <a:r>
                  <a:rPr lang="fr-FR" dirty="0">
                    <a:latin typeface="Times New Roman" panose="02020603050405020304" pitchFamily="18" charset="0"/>
                    <a:cs typeface="Times New Roman" panose="02020603050405020304" pitchFamily="18" charset="0"/>
                  </a:rPr>
                  <a:t>cette représentation, le système  </a:t>
                </a:r>
                <a:r>
                  <a:rPr lang="fr-FR" dirty="0" smtClean="0">
                    <a:latin typeface="Times New Roman" panose="02020603050405020304" pitchFamily="18" charset="0"/>
                    <a:cs typeface="Times New Roman" panose="02020603050405020304" pitchFamily="18" charset="0"/>
                  </a:rPr>
                  <a:t>d’équations précédent est </a:t>
                </a:r>
                <a:r>
                  <a:rPr lang="fr-FR" dirty="0">
                    <a:latin typeface="Times New Roman" panose="02020603050405020304" pitchFamily="18" charset="0"/>
                    <a:cs typeface="Times New Roman" panose="02020603050405020304" pitchFamily="18" charset="0"/>
                  </a:rPr>
                  <a:t>mis sous la </a:t>
                </a:r>
                <a:r>
                  <a:rPr lang="fr-FR" dirty="0" smtClean="0">
                    <a:latin typeface="Times New Roman" panose="02020603050405020304" pitchFamily="18" charset="0"/>
                    <a:cs typeface="Times New Roman" panose="02020603050405020304" pitchFamily="18" charset="0"/>
                  </a:rPr>
                  <a:t>forme suivante:</a:t>
                </a:r>
              </a:p>
              <a:p>
                <a:r>
                  <a:rPr lang="fr-FR"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1"/>
                                    <m:mcJc m:val="center"/>
                                  </m:mcPr>
                                </m:mc>
                              </m:mcs>
                              <m:ctrlPr>
                                <a:rPr lang="fr-FR"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2</m:t>
                                </m:r>
                              </m:e>
                            </m:mr>
                            <m:mr>
                              <m:e>
                                <m:r>
                                  <a:rPr lang="en-GB" b="0" i="1" smtClean="0">
                                    <a:latin typeface="Cambria Math" panose="02040503050406030204" pitchFamily="18" charset="0"/>
                                    <a:cs typeface="Times New Roman" panose="02020603050405020304" pitchFamily="18" charset="0"/>
                                  </a:rPr>
                                  <m:t>−1</m:t>
                                </m:r>
                              </m:e>
                            </m:mr>
                          </m:m>
                        </m:e>
                      </m:d>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−1</m:t>
                                </m:r>
                              </m:e>
                            </m:mr>
                            <m:mr>
                              <m:e>
                                <m:r>
                                  <a:rPr lang="en-GB" b="0" i="1" smtClean="0">
                                    <a:latin typeface="Cambria Math" panose="02040503050406030204" pitchFamily="18" charset="0"/>
                                    <a:cs typeface="Times New Roman" panose="02020603050405020304" pitchFamily="18" charset="0"/>
                                  </a:rPr>
                                  <m:t>2</m:t>
                                </m:r>
                              </m:e>
                            </m:mr>
                          </m:m>
                        </m:e>
                      </m:d>
                      <m:r>
                        <a:rPr lang="en-GB" b="0" i="0"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cs typeface="Times New Roman" panose="02020603050405020304" pitchFamily="18" charset="0"/>
                                  </a:rPr>
                                  <m:t>3</m:t>
                                </m:r>
                              </m:e>
                            </m:mr>
                          </m:m>
                        </m:e>
                      </m:d>
                    </m:oMath>
                  </m:oMathPara>
                </a14:m>
                <a:endParaRPr lang="fr-FR" dirty="0" smtClean="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On </a:t>
                </a:r>
                <a:r>
                  <a:rPr lang="fr-FR" dirty="0">
                    <a:latin typeface="Times New Roman" panose="02020603050405020304" pitchFamily="18" charset="0"/>
                    <a:cs typeface="Times New Roman" panose="02020603050405020304" pitchFamily="18" charset="0"/>
                  </a:rPr>
                  <a:t>remarque que cette forme utilise les colonnes de la </a:t>
                </a:r>
                <a:r>
                  <a:rPr lang="fr-FR" dirty="0" smtClean="0">
                    <a:latin typeface="Times New Roman" panose="02020603050405020304" pitchFamily="18" charset="0"/>
                    <a:cs typeface="Times New Roman" panose="02020603050405020304" pitchFamily="18" charset="0"/>
                  </a:rPr>
                  <a:t>matrice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et on peut dire que </a:t>
                </a:r>
                <a:r>
                  <a:rPr lang="fr-FR" dirty="0" smtClean="0">
                    <a:latin typeface="Times New Roman" panose="02020603050405020304" pitchFamily="18" charset="0"/>
                    <a:cs typeface="Times New Roman" panose="02020603050405020304" pitchFamily="18" charset="0"/>
                  </a:rPr>
                  <a:t>le vecteur</a:t>
                </a:r>
                <a:r>
                  <a:rPr lang="fr-FR" dirty="0">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b</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une </a:t>
                </a:r>
                <a:r>
                  <a:rPr lang="fr-FR" dirty="0" smtClean="0">
                    <a:latin typeface="Times New Roman" panose="02020603050405020304" pitchFamily="18" charset="0"/>
                    <a:cs typeface="Times New Roman" panose="02020603050405020304" pitchFamily="18" charset="0"/>
                  </a:rPr>
                  <a:t>combinaison linéaire </a:t>
                </a:r>
                <a:r>
                  <a:rPr lang="fr-FR" dirty="0">
                    <a:latin typeface="Times New Roman" panose="02020603050405020304" pitchFamily="18" charset="0"/>
                    <a:cs typeface="Times New Roman" panose="02020603050405020304" pitchFamily="18" charset="0"/>
                  </a:rPr>
                  <a:t>des colonnes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Comme le montre  </a:t>
                </a:r>
                <a:r>
                  <a:rPr lang="fr-FR" dirty="0" smtClean="0">
                    <a:latin typeface="Times New Roman" panose="02020603050405020304" pitchFamily="18" charset="0"/>
                    <a:cs typeface="Times New Roman" panose="02020603050405020304" pitchFamily="18" charset="0"/>
                  </a:rPr>
                  <a:t>ci- dessous , </a:t>
                </a:r>
                <a:r>
                  <a:rPr lang="fr-FR" dirty="0">
                    <a:latin typeface="Times New Roman" panose="02020603050405020304" pitchFamily="18" charset="0"/>
                    <a:cs typeface="Times New Roman" panose="02020603050405020304" pitchFamily="18" charset="0"/>
                  </a:rPr>
                  <a:t>la </a:t>
                </a:r>
                <a:r>
                  <a:rPr lang="fr-FR" dirty="0" smtClean="0">
                    <a:latin typeface="Times New Roman" panose="02020603050405020304" pitchFamily="18" charset="0"/>
                    <a:cs typeface="Times New Roman" panose="02020603050405020304" pitchFamily="18" charset="0"/>
                  </a:rPr>
                  <a:t> solution </a:t>
                </a:r>
                <a:r>
                  <a:rPr lang="fr-FR" dirty="0">
                    <a:latin typeface="Times New Roman" panose="02020603050405020304" pitchFamily="18" charset="0"/>
                    <a:cs typeface="Times New Roman" panose="02020603050405020304" pitchFamily="18" charset="0"/>
                  </a:rPr>
                  <a:t>de ce système est donnée par les valeurs de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𝒙</m:t>
                        </m:r>
                      </m:e>
                      <m:sub>
                        <m:r>
                          <a:rPr lang="en-GB" b="1" i="1" smtClean="0">
                            <a:solidFill>
                              <a:srgbClr val="FFFF00"/>
                            </a:solidFill>
                            <a:latin typeface="Cambria Math" panose="02040503050406030204" pitchFamily="18" charset="0"/>
                            <a:cs typeface="Times New Roman" panose="02020603050405020304" pitchFamily="18" charset="0"/>
                          </a:rPr>
                          <m:t>𝟏</m:t>
                        </m:r>
                      </m:sub>
                    </m:sSub>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 </a:t>
                </a:r>
                <a:r>
                  <a:rPr lang="fr-FR"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solidFill>
                              <a:srgbClr val="FFFF00"/>
                            </a:solidFill>
                            <a:latin typeface="Cambria Math" panose="02040503050406030204" pitchFamily="18" charset="0"/>
                            <a:cs typeface="Times New Roman" panose="02020603050405020304" pitchFamily="18" charset="0"/>
                          </a:rPr>
                        </m:ctrlPr>
                      </m:sSubPr>
                      <m:e>
                        <m:r>
                          <a:rPr lang="en-GB" b="0" i="1" smtClean="0">
                            <a:solidFill>
                              <a:srgbClr val="FFFF00"/>
                            </a:solidFill>
                            <a:latin typeface="Cambria Math" panose="02040503050406030204" pitchFamily="18" charset="0"/>
                            <a:cs typeface="Times New Roman" panose="02020603050405020304" pitchFamily="18" charset="0"/>
                          </a:rPr>
                          <m:t>𝑥</m:t>
                        </m:r>
                      </m:e>
                      <m:sub>
                        <m:r>
                          <a:rPr lang="en-GB" b="0" i="1" smtClean="0">
                            <a:solidFill>
                              <a:srgbClr val="FFFF00"/>
                            </a:solidFill>
                            <a:latin typeface="Cambria Math" panose="02040503050406030204" pitchFamily="18" charset="0"/>
                            <a:cs typeface="Times New Roman" panose="02020603050405020304" pitchFamily="18" charset="0"/>
                          </a:rPr>
                          <m:t>2</m:t>
                        </m:r>
                      </m:sub>
                    </m:sSub>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telle </a:t>
                </a:r>
                <a:r>
                  <a:rPr lang="fr-FR" dirty="0">
                    <a:latin typeface="Times New Roman" panose="02020603050405020304" pitchFamily="18" charset="0"/>
                    <a:cs typeface="Times New Roman" panose="02020603050405020304" pitchFamily="18" charset="0"/>
                  </a:rPr>
                  <a:t>que la combinaison </a:t>
                </a:r>
                <a:r>
                  <a:rPr lang="fr-FR" dirty="0" smtClean="0">
                    <a:latin typeface="Times New Roman" panose="02020603050405020304" pitchFamily="18" charset="0"/>
                    <a:cs typeface="Times New Roman" panose="02020603050405020304" pitchFamily="18" charset="0"/>
                  </a:rPr>
                  <a:t>des colonnes </a:t>
                </a:r>
                <a:r>
                  <a:rPr lang="fr-FR" dirty="0">
                    <a:latin typeface="Times New Roman" panose="02020603050405020304" pitchFamily="18" charset="0"/>
                    <a:cs typeface="Times New Roman" panose="02020603050405020304" pitchFamily="18" charset="0"/>
                  </a:rPr>
                  <a:t>donne le </a:t>
                </a:r>
                <a:r>
                  <a:rPr lang="fr-FR" dirty="0" smtClean="0">
                    <a:latin typeface="Times New Roman" panose="02020603050405020304" pitchFamily="18" charset="0"/>
                    <a:cs typeface="Times New Roman" panose="02020603050405020304" pitchFamily="18" charset="0"/>
                  </a:rPr>
                  <a:t>vecteur </a:t>
                </a:r>
                <a:r>
                  <a:rPr lang="fr-FR" b="1" i="1" dirty="0" smtClean="0">
                    <a:solidFill>
                      <a:srgbClr val="FFFF00"/>
                    </a:solidFill>
                    <a:latin typeface="Times New Roman" panose="02020603050405020304" pitchFamily="18" charset="0"/>
                    <a:cs typeface="Times New Roman" panose="02020603050405020304" pitchFamily="18" charset="0"/>
                  </a:rPr>
                  <a:t>b</a:t>
                </a:r>
                <a:r>
                  <a:rPr lang="fr-FR" b="1" i="1" dirty="0" smtClean="0">
                    <a:solidFill>
                      <a:schemeClr val="bg1"/>
                    </a:solidFill>
                    <a:latin typeface="Times New Roman" panose="02020603050405020304" pitchFamily="18" charset="0"/>
                    <a:cs typeface="Times New Roman" panose="02020603050405020304" pitchFamily="18" charset="0"/>
                  </a:rPr>
                  <a:t>.</a:t>
                </a:r>
                <a:endParaRPr lang="fr-FR" b="1" i="1" dirty="0">
                  <a:solidFill>
                    <a:schemeClr val="bg1"/>
                  </a:solidFill>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r>
                  <a:rPr lang="fr-FR" dirty="0"/>
                  <a:t> </a:t>
                </a:r>
                <a:endParaRPr lang="fr-FR" dirty="0" smtClean="0"/>
              </a:p>
              <a:p>
                <a:endParaRPr lang="fr-FR" dirty="0">
                  <a:latin typeface="Times New Roman" panose="02020603050405020304" pitchFamily="18" charset="0"/>
                  <a:ea typeface="Tahoma" panose="020B0604030504040204" pitchFamily="34" charset="0"/>
                  <a:cs typeface="Times New Roman" panose="02020603050405020304" pitchFamily="18" charset="0"/>
                </a:endParaRPr>
              </a:p>
              <a:p>
                <a:endParaRPr lang="fr-FR" dirty="0" smtClean="0">
                  <a:latin typeface="Times New Roman" panose="02020603050405020304" pitchFamily="18" charset="0"/>
                  <a:ea typeface="Tahoma" panose="020B0604030504040204" pitchFamily="34" charset="0"/>
                  <a:cs typeface="Times New Roman" panose="02020603050405020304" pitchFamily="18" charset="0"/>
                </a:endParaRPr>
              </a:p>
              <a:p>
                <a:endParaRPr lang="fr-FR" dirty="0">
                  <a:latin typeface="Times New Roman" panose="02020603050405020304" pitchFamily="18" charset="0"/>
                  <a:ea typeface="Tahoma" panose="020B0604030504040204" pitchFamily="34" charset="0"/>
                  <a:cs typeface="Times New Roman" panose="02020603050405020304" pitchFamily="18" charset="0"/>
                </a:endParaRPr>
              </a:p>
              <a:p>
                <a:endParaRPr lang="fr-FR" dirty="0" smtClean="0">
                  <a:latin typeface="Times New Roman" panose="02020603050405020304" pitchFamily="18" charset="0"/>
                  <a:ea typeface="Tahoma" panose="020B0604030504040204" pitchFamily="34" charset="0"/>
                  <a:cs typeface="Times New Roman" panose="02020603050405020304" pitchFamily="18" charset="0"/>
                </a:endParaRPr>
              </a:p>
              <a:p>
                <a:endParaRPr lang="fr-FR" dirty="0">
                  <a:latin typeface="Times New Roman" panose="02020603050405020304" pitchFamily="18" charset="0"/>
                  <a:ea typeface="Tahoma" panose="020B0604030504040204" pitchFamily="34" charset="0"/>
                  <a:cs typeface="Times New Roman" panose="02020603050405020304" pitchFamily="18" charset="0"/>
                </a:endParaRPr>
              </a:p>
              <a:p>
                <a:endParaRPr lang="fr-FR" dirty="0" smtClean="0">
                  <a:latin typeface="Times New Roman" panose="02020603050405020304" pitchFamily="18" charset="0"/>
                  <a:ea typeface="Tahoma" panose="020B0604030504040204" pitchFamily="34" charset="0"/>
                  <a:cs typeface="Times New Roman" panose="02020603050405020304" pitchFamily="18" charset="0"/>
                </a:endParaRPr>
              </a:p>
              <a:p>
                <a:endParaRPr lang="fr-FR" dirty="0">
                  <a:latin typeface="Times New Roman" panose="02020603050405020304" pitchFamily="18" charset="0"/>
                  <a:ea typeface="Tahoma" panose="020B0604030504040204" pitchFamily="34" charset="0"/>
                  <a:cs typeface="Times New Roman" panose="02020603050405020304" pitchFamily="18" charset="0"/>
                </a:endParaRPr>
              </a:p>
              <a:p>
                <a:r>
                  <a:rPr lang="fr-FR" dirty="0" smtClean="0">
                    <a:latin typeface="Times New Roman" panose="02020603050405020304" pitchFamily="18" charset="0"/>
                    <a:ea typeface="Tahoma" panose="020B0604030504040204" pitchFamily="34" charset="0"/>
                    <a:cs typeface="Times New Roman" panose="02020603050405020304" pitchFamily="18" charset="0"/>
                  </a:rPr>
                  <a:t>            </a:t>
                </a:r>
                <a:r>
                  <a:rPr lang="fr-FR" b="1" dirty="0" smtClean="0">
                    <a:solidFill>
                      <a:srgbClr val="FFFF00"/>
                    </a:solidFill>
                    <a:latin typeface="Bradley Hand ITC" panose="03070402050302030203" pitchFamily="66" charset="0"/>
                    <a:ea typeface="Tahoma" panose="020B0604030504040204" pitchFamily="34" charset="0"/>
                    <a:cs typeface="Times New Roman" panose="02020603050405020304" pitchFamily="18" charset="0"/>
                  </a:rPr>
                  <a:t>Si </a:t>
                </a:r>
                <a:r>
                  <a:rPr lang="fr-FR" b="1" dirty="0">
                    <a:solidFill>
                      <a:srgbClr val="FFFF00"/>
                    </a:solidFill>
                    <a:latin typeface="Bradley Hand ITC" panose="03070402050302030203" pitchFamily="66" charset="0"/>
                    <a:ea typeface="Tahoma" panose="020B0604030504040204" pitchFamily="34" charset="0"/>
                    <a:cs typeface="Times New Roman" panose="02020603050405020304" pitchFamily="18" charset="0"/>
                  </a:rPr>
                  <a:t>on considère toutes les combinaisons de</a:t>
                </a:r>
              </a:p>
              <a:p>
                <a:r>
                  <a:rPr lang="fr-FR" b="1" i="1" dirty="0" smtClean="0">
                    <a:solidFill>
                      <a:srgbClr val="FFFF00"/>
                    </a:solidFill>
                    <a:latin typeface="Bradley Hand ITC" panose="03070402050302030203" pitchFamily="66" charset="0"/>
                    <a:ea typeface="Tahoma" panose="020B0604030504040204" pitchFamily="34" charset="0"/>
                    <a:cs typeface="Times New Roman" panose="02020603050405020304" pitchFamily="18" charset="0"/>
                  </a:rPr>
                  <a:t>            col1   </a:t>
                </a:r>
                <a:r>
                  <a:rPr lang="fr-FR" b="1" dirty="0" smtClean="0">
                    <a:solidFill>
                      <a:srgbClr val="FFFF00"/>
                    </a:solidFill>
                    <a:latin typeface="Bradley Hand ITC" panose="03070402050302030203" pitchFamily="66" charset="0"/>
                    <a:ea typeface="Tahoma" panose="020B0604030504040204" pitchFamily="34" charset="0"/>
                    <a:cs typeface="Times New Roman" panose="02020603050405020304" pitchFamily="18" charset="0"/>
                  </a:rPr>
                  <a:t>et   </a:t>
                </a:r>
                <a:r>
                  <a:rPr lang="fr-FR" b="1" i="1" dirty="0" smtClean="0">
                    <a:solidFill>
                      <a:srgbClr val="FFFF00"/>
                    </a:solidFill>
                    <a:latin typeface="Bradley Hand ITC" panose="03070402050302030203" pitchFamily="66" charset="0"/>
                    <a:ea typeface="Tahoma" panose="020B0604030504040204" pitchFamily="34" charset="0"/>
                    <a:cs typeface="Times New Roman" panose="02020603050405020304" pitchFamily="18" charset="0"/>
                  </a:rPr>
                  <a:t>col2 </a:t>
                </a:r>
                <a:r>
                  <a:rPr lang="fr-FR" b="1" dirty="0" smtClean="0">
                    <a:solidFill>
                      <a:srgbClr val="FFFF00"/>
                    </a:solidFill>
                    <a:latin typeface="Bradley Hand ITC" panose="03070402050302030203" pitchFamily="66" charset="0"/>
                    <a:ea typeface="Tahoma" panose="020B0604030504040204" pitchFamily="34" charset="0"/>
                    <a:cs typeface="Times New Roman" panose="02020603050405020304" pitchFamily="18" charset="0"/>
                  </a:rPr>
                  <a:t>,  on </a:t>
                </a:r>
                <a:r>
                  <a:rPr lang="fr-FR" b="1" dirty="0">
                    <a:solidFill>
                      <a:srgbClr val="FFFF00"/>
                    </a:solidFill>
                    <a:latin typeface="Bradley Hand ITC" panose="03070402050302030203" pitchFamily="66" charset="0"/>
                    <a:ea typeface="Tahoma" panose="020B0604030504040204" pitchFamily="34" charset="0"/>
                    <a:cs typeface="Times New Roman" panose="02020603050405020304" pitchFamily="18" charset="0"/>
                  </a:rPr>
                  <a:t>obtient ce </a:t>
                </a:r>
                <a:r>
                  <a:rPr lang="fr-FR" b="1" dirty="0" smtClean="0">
                    <a:solidFill>
                      <a:srgbClr val="FFFF00"/>
                    </a:solidFill>
                    <a:latin typeface="Bradley Hand ITC" panose="03070402050302030203" pitchFamily="66" charset="0"/>
                    <a:ea typeface="Tahoma" panose="020B0604030504040204" pitchFamily="34" charset="0"/>
                    <a:cs typeface="Times New Roman" panose="02020603050405020304" pitchFamily="18" charset="0"/>
                  </a:rPr>
                  <a:t>qu’on appelle</a:t>
                </a:r>
              </a:p>
              <a:p>
                <a:r>
                  <a:rPr lang="fr-FR" b="1" dirty="0">
                    <a:solidFill>
                      <a:srgbClr val="FFFF00"/>
                    </a:solidFill>
                    <a:latin typeface="Bradley Hand ITC" panose="03070402050302030203" pitchFamily="66" charset="0"/>
                    <a:ea typeface="Tahoma" panose="020B0604030504040204" pitchFamily="34" charset="0"/>
                    <a:cs typeface="Times New Roman" panose="02020603050405020304" pitchFamily="18" charset="0"/>
                  </a:rPr>
                  <a:t> </a:t>
                </a:r>
                <a:r>
                  <a:rPr lang="fr-FR" b="1" dirty="0" smtClean="0">
                    <a:solidFill>
                      <a:srgbClr val="FFFF00"/>
                    </a:solidFill>
                    <a:latin typeface="Bradley Hand ITC" panose="03070402050302030203" pitchFamily="66" charset="0"/>
                    <a:ea typeface="Tahoma" panose="020B0604030504040204" pitchFamily="34" charset="0"/>
                    <a:cs typeface="Times New Roman" panose="02020603050405020304" pitchFamily="18" charset="0"/>
                  </a:rPr>
                  <a:t>            espace des </a:t>
                </a:r>
                <a:r>
                  <a:rPr lang="fr-FR" b="1" dirty="0">
                    <a:solidFill>
                      <a:srgbClr val="FFFF00"/>
                    </a:solidFill>
                    <a:latin typeface="Bradley Hand ITC" panose="03070402050302030203" pitchFamily="66" charset="0"/>
                    <a:ea typeface="Tahoma" panose="020B0604030504040204" pitchFamily="34" charset="0"/>
                    <a:cs typeface="Times New Roman" panose="02020603050405020304" pitchFamily="18" charset="0"/>
                  </a:rPr>
                  <a:t>colonnes.</a:t>
                </a:r>
              </a:p>
              <a:p>
                <a:r>
                  <a:rPr lang="fr-FR" dirty="0"/>
                  <a:t> </a:t>
                </a:r>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pPr algn="ctr"/>
                <a:r>
                  <a:rPr lang="fr-FR" b="1" dirty="0" smtClean="0">
                    <a:solidFill>
                      <a:srgbClr val="FFFF00"/>
                    </a:solidFill>
                    <a:latin typeface="Times New Roman" panose="02020603050405020304" pitchFamily="18" charset="0"/>
                    <a:cs typeface="Times New Roman" panose="02020603050405020304" pitchFamily="18" charset="0"/>
                  </a:rPr>
                  <a:t>Figure</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Résolution par la forme en colonnes. </a:t>
                </a: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7918" y="129345"/>
                <a:ext cx="11899959" cy="11942244"/>
              </a:xfrm>
              <a:prstGeom prst="rect">
                <a:avLst/>
              </a:prstGeom>
              <a:blipFill rotWithShape="0">
                <a:blip r:embed="rId2"/>
                <a:stretch>
                  <a:fillRect l="-461" t="-255" r="-410"/>
                </a:stretch>
              </a:blipFill>
            </p:spPr>
            <p:txBody>
              <a:bodyPr/>
              <a:lstStyle/>
              <a:p>
                <a:r>
                  <a:rPr lang="fr-FR">
                    <a:noFill/>
                  </a:rPr>
                  <a:t> </a:t>
                </a:r>
              </a:p>
            </p:txBody>
          </p:sp>
        </mc:Fallback>
      </mc:AlternateContent>
      <p:cxnSp>
        <p:nvCxnSpPr>
          <p:cNvPr id="4" name="Connecteur droit avec flèche 3"/>
          <p:cNvCxnSpPr/>
          <p:nvPr/>
        </p:nvCxnSpPr>
        <p:spPr>
          <a:xfrm flipV="1">
            <a:off x="5596931" y="2504713"/>
            <a:ext cx="0" cy="3778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3784062" y="4367724"/>
            <a:ext cx="3744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5451781" y="3903213"/>
            <a:ext cx="2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458263" y="3355220"/>
            <a:ext cx="2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118693" y="4241263"/>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107010" y="4241259"/>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625310" y="4232792"/>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462505" y="4173765"/>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12" name="ZoneTexte 11"/>
          <p:cNvSpPr txBox="1"/>
          <p:nvPr/>
        </p:nvSpPr>
        <p:spPr>
          <a:xfrm>
            <a:off x="4924542" y="2227751"/>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2</a:t>
            </a:r>
            <a:endParaRPr lang="fr-FR" sz="1600" dirty="0">
              <a:solidFill>
                <a:srgbClr val="FFFF00"/>
              </a:solidFill>
              <a:latin typeface="Times New Roman" panose="02020603050405020304" pitchFamily="18" charset="0"/>
              <a:cs typeface="Times New Roman" panose="02020603050405020304" pitchFamily="18" charset="0"/>
            </a:endParaRPr>
          </a:p>
        </p:txBody>
      </p:sp>
      <p:cxnSp>
        <p:nvCxnSpPr>
          <p:cNvPr id="13" name="Connecteur droit 12"/>
          <p:cNvCxnSpPr/>
          <p:nvPr/>
        </p:nvCxnSpPr>
        <p:spPr>
          <a:xfrm>
            <a:off x="6572656" y="4247744"/>
            <a:ext cx="0" cy="28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5448536" y="4746282"/>
            <a:ext cx="2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4464996" y="3355220"/>
            <a:ext cx="993268" cy="0"/>
          </a:xfrm>
          <a:prstGeom prst="straightConnector1">
            <a:avLst/>
          </a:prstGeom>
          <a:ln>
            <a:prstDash val="dash"/>
            <a:tailEnd type="none"/>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107010" y="2918298"/>
            <a:ext cx="0" cy="17217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5107010" y="3355220"/>
            <a:ext cx="489921" cy="101250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5736536" y="4746282"/>
            <a:ext cx="14379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6572656" y="3979147"/>
            <a:ext cx="0" cy="99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5596931" y="4367724"/>
            <a:ext cx="975725" cy="37855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5449888" y="2934868"/>
            <a:ext cx="2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5596931" y="2918298"/>
            <a:ext cx="0" cy="144942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560569" y="4707677"/>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Colonne 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34" name="ZoneTexte 33"/>
          <p:cNvSpPr txBox="1"/>
          <p:nvPr/>
        </p:nvSpPr>
        <p:spPr>
          <a:xfrm>
            <a:off x="4062138" y="3006752"/>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Colonne 2</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35" name="ZoneTexte 34"/>
          <p:cNvSpPr txBox="1"/>
          <p:nvPr/>
        </p:nvSpPr>
        <p:spPr>
          <a:xfrm>
            <a:off x="5678757" y="2837475"/>
            <a:ext cx="1463040" cy="338554"/>
          </a:xfrm>
          <a:prstGeom prst="rect">
            <a:avLst/>
          </a:prstGeom>
          <a:noFill/>
        </p:spPr>
        <p:txBody>
          <a:bodyPr wrap="square" rtlCol="0">
            <a:spAutoFit/>
          </a:bodyPr>
          <a:lstStyle/>
          <a:p>
            <a:r>
              <a:rPr lang="fr-FR" sz="1600" dirty="0">
                <a:solidFill>
                  <a:srgbClr val="FFFF00"/>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36" name="ZoneTexte 35"/>
              <p:cNvSpPr txBox="1"/>
              <p:nvPr/>
            </p:nvSpPr>
            <p:spPr>
              <a:xfrm>
                <a:off x="6077897" y="2805413"/>
                <a:ext cx="3185747" cy="530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rgbClr val="FFFF00"/>
                          </a:solidFill>
                          <a:latin typeface="Cambria Math" panose="02040503050406030204" pitchFamily="18" charset="0"/>
                          <a:cs typeface="Times New Roman" panose="02020603050405020304" pitchFamily="18" charset="0"/>
                        </a:rPr>
                        <m:t>1</m:t>
                      </m:r>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𝑐𝑜𝑙</m:t>
                      </m:r>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1+2×</m:t>
                      </m:r>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𝑐𝑜𝑙</m:t>
                      </m:r>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2=</m:t>
                      </m:r>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𝑏</m:t>
                      </m:r>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0</m:t>
                                </m:r>
                              </m:e>
                            </m:mr>
                            <m:mr>
                              <m:e>
                                <m:r>
                                  <a:rPr lang="en-GB" sz="16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3</m:t>
                                </m:r>
                              </m:e>
                            </m:mr>
                          </m:m>
                        </m:e>
                      </m:d>
                    </m:oMath>
                  </m:oMathPara>
                </a14:m>
                <a:endParaRPr lang="fr-FR" sz="16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6077897" y="2805413"/>
                <a:ext cx="3185747" cy="530594"/>
              </a:xfrm>
              <a:prstGeom prst="rect">
                <a:avLst/>
              </a:prstGeom>
              <a:blipFill rotWithShape="0">
                <a:blip r:embed="rId3"/>
                <a:stretch>
                  <a:fillRect b="-1149"/>
                </a:stretch>
              </a:blipFill>
            </p:spPr>
            <p:txBody>
              <a:bodyPr/>
              <a:lstStyle/>
              <a:p>
                <a:r>
                  <a:rPr lang="fr-FR">
                    <a:noFill/>
                  </a:rPr>
                  <a:t> </a:t>
                </a:r>
              </a:p>
            </p:txBody>
          </p:sp>
        </mc:Fallback>
      </mc:AlternateContent>
      <p:pic>
        <p:nvPicPr>
          <p:cNvPr id="37" name="Image 36"/>
          <p:cNvPicPr>
            <a:picLocks noChangeAspect="1"/>
          </p:cNvPicPr>
          <p:nvPr/>
        </p:nvPicPr>
        <p:blipFill>
          <a:blip r:embed="rId4"/>
          <a:stretch>
            <a:fillRect/>
          </a:stretch>
        </p:blipFill>
        <p:spPr>
          <a:xfrm>
            <a:off x="341927" y="5046231"/>
            <a:ext cx="416248" cy="339351"/>
          </a:xfrm>
          <a:prstGeom prst="rect">
            <a:avLst/>
          </a:prstGeom>
        </p:spPr>
      </p:pic>
    </p:spTree>
    <p:extLst>
      <p:ext uri="{BB962C8B-B14F-4D97-AF65-F5344CB8AC3E}">
        <p14:creationId xmlns:p14="http://schemas.microsoft.com/office/powerpoint/2010/main" val="271286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5" end="15"/>
                                            </p:txEl>
                                          </p:spTgt>
                                        </p:tgtEl>
                                        <p:attrNameLst>
                                          <p:attrName>style.visibility</p:attrName>
                                        </p:attrNameLst>
                                      </p:cBhvr>
                                      <p:to>
                                        <p:strVal val="visible"/>
                                      </p:to>
                                    </p:set>
                                    <p:animEffect transition="in" filter="fade">
                                      <p:cBhvr>
                                        <p:cTn id="12" dur="1000"/>
                                        <p:tgtEl>
                                          <p:spTgt spid="3">
                                            <p:txEl>
                                              <p:pRg st="15" end="15"/>
                                            </p:txEl>
                                          </p:spTgt>
                                        </p:tgtEl>
                                      </p:cBhvr>
                                    </p:animEffect>
                                    <p:anim calcmode="lin" valueType="num">
                                      <p:cBhvr>
                                        <p:cTn id="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6" end="16"/>
                                            </p:txEl>
                                          </p:spTgt>
                                        </p:tgtEl>
                                        <p:attrNameLst>
                                          <p:attrName>style.visibility</p:attrName>
                                        </p:attrNameLst>
                                      </p:cBhvr>
                                      <p:to>
                                        <p:strVal val="visible"/>
                                      </p:to>
                                    </p:set>
                                    <p:animEffect transition="in" filter="fade">
                                      <p:cBhvr>
                                        <p:cTn id="17" dur="1000"/>
                                        <p:tgtEl>
                                          <p:spTgt spid="3">
                                            <p:txEl>
                                              <p:pRg st="16" end="16"/>
                                            </p:txEl>
                                          </p:spTgt>
                                        </p:tgtEl>
                                      </p:cBhvr>
                                    </p:animEffect>
                                    <p:anim calcmode="lin" valueType="num">
                                      <p:cBhvr>
                                        <p:cTn id="1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7" end="17"/>
                                            </p:txEl>
                                          </p:spTgt>
                                        </p:tgtEl>
                                        <p:attrNameLst>
                                          <p:attrName>style.visibility</p:attrName>
                                        </p:attrNameLst>
                                      </p:cBhvr>
                                      <p:to>
                                        <p:strVal val="visible"/>
                                      </p:to>
                                    </p:set>
                                    <p:animEffect transition="in" filter="fade">
                                      <p:cBhvr>
                                        <p:cTn id="22" dur="1000"/>
                                        <p:tgtEl>
                                          <p:spTgt spid="3">
                                            <p:txEl>
                                              <p:pRg st="17" end="17"/>
                                            </p:txEl>
                                          </p:spTgt>
                                        </p:tgtEl>
                                      </p:cBhvr>
                                    </p:animEffect>
                                    <p:anim calcmode="lin" valueType="num">
                                      <p:cBhvr>
                                        <p:cTn id="2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6667" y="68839"/>
            <a:ext cx="2925801" cy="584775"/>
          </a:xfrm>
          <a:prstGeom prst="rect">
            <a:avLst/>
          </a:prstGeom>
        </p:spPr>
        <p:txBody>
          <a:bodyPr wrap="none">
            <a:spAutoFit/>
          </a:bodyPr>
          <a:lstStyle/>
          <a:p>
            <a:r>
              <a:rPr lang="en-GB" sz="3200" u="sng" dirty="0" smtClean="0">
                <a:solidFill>
                  <a:srgbClr val="FF0000"/>
                </a:solidFill>
                <a:latin typeface="Times New Roman" panose="02020603050405020304" pitchFamily="18" charset="0"/>
                <a:cs typeface="Times New Roman" panose="02020603050405020304" pitchFamily="18" charset="0"/>
              </a:rPr>
              <a:t>Espace Vectoriel</a:t>
            </a:r>
            <a:endParaRPr lang="en-GB" sz="3200"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94554" y="652635"/>
                <a:ext cx="12065540" cy="2031325"/>
              </a:xfrm>
              <a:prstGeom prst="rect">
                <a:avLst/>
              </a:prstGeom>
            </p:spPr>
            <p:txBody>
              <a:bodyPr wrap="square">
                <a:spAutoFit/>
              </a:bodyPr>
              <a:lstStyle/>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Les </a:t>
                </a:r>
                <a:r>
                  <a:rPr lang="fr-FR" dirty="0" smtClean="0">
                    <a:latin typeface="Times New Roman" panose="02020603050405020304" pitchFamily="18" charset="0"/>
                    <a:cs typeface="Times New Roman" panose="02020603050405020304" pitchFamily="18" charset="0"/>
                  </a:rPr>
                  <a:t>opérations </a:t>
                </a:r>
                <a:r>
                  <a:rPr lang="fr-FR" dirty="0">
                    <a:latin typeface="Times New Roman" panose="02020603050405020304" pitchFamily="18" charset="0"/>
                    <a:cs typeface="Times New Roman" panose="02020603050405020304" pitchFamily="18" charset="0"/>
                  </a:rPr>
                  <a:t>qu’on peut effectuer sur les vecteurs sont </a:t>
                </a:r>
                <a:r>
                  <a:rPr lang="fr-FR" dirty="0" smtClean="0">
                    <a:latin typeface="Times New Roman" panose="02020603050405020304" pitchFamily="18" charset="0"/>
                    <a:cs typeface="Times New Roman" panose="02020603050405020304" pitchFamily="18" charset="0"/>
                  </a:rPr>
                  <a:t>l’addition la soustraction, la multiplication  </a:t>
                </a:r>
                <a:r>
                  <a:rPr lang="fr-FR" dirty="0">
                    <a:latin typeface="Times New Roman" panose="02020603050405020304" pitchFamily="18" charset="0"/>
                    <a:cs typeface="Times New Roman" panose="02020603050405020304" pitchFamily="18" charset="0"/>
                  </a:rPr>
                  <a:t>et la </a:t>
                </a:r>
                <a:r>
                  <a:rPr lang="fr-FR" dirty="0" smtClean="0">
                    <a:latin typeface="Times New Roman" panose="02020603050405020304" pitchFamily="18" charset="0"/>
                    <a:cs typeface="Times New Roman" panose="02020603050405020304" pitchFamily="18" charset="0"/>
                  </a:rPr>
                  <a:t> multiplication </a:t>
                </a:r>
                <a:r>
                  <a:rPr lang="fr-FR" dirty="0">
                    <a:latin typeface="Times New Roman" panose="02020603050405020304" pitchFamily="18" charset="0"/>
                    <a:cs typeface="Times New Roman" panose="02020603050405020304" pitchFamily="18" charset="0"/>
                  </a:rPr>
                  <a:t>par un scalaire. Un ensemble de vecteurs munis de ces </a:t>
                </a:r>
                <a:r>
                  <a:rPr lang="fr-FR" dirty="0" smtClean="0">
                    <a:latin typeface="Times New Roman" panose="02020603050405020304" pitchFamily="18" charset="0"/>
                    <a:cs typeface="Times New Roman" panose="02020603050405020304" pitchFamily="18" charset="0"/>
                  </a:rPr>
                  <a:t>opérations peut former </a:t>
                </a:r>
                <a:r>
                  <a:rPr lang="fr-FR" dirty="0">
                    <a:latin typeface="Times New Roman" panose="02020603050405020304" pitchFamily="18" charset="0"/>
                    <a:cs typeface="Times New Roman" panose="02020603050405020304" pitchFamily="18" charset="0"/>
                  </a:rPr>
                  <a:t>donc des combinaisons linéaires. L’ensemble de toutes les combinaisons linéaires </a:t>
                </a:r>
                <a:r>
                  <a:rPr lang="fr-FR" dirty="0" smtClean="0">
                    <a:latin typeface="Times New Roman" panose="02020603050405020304" pitchFamily="18" charset="0"/>
                    <a:cs typeface="Times New Roman" panose="02020603050405020304" pitchFamily="18" charset="0"/>
                  </a:rPr>
                  <a:t>sera appelé </a:t>
                </a:r>
                <a:r>
                  <a:rPr lang="fr-FR" dirty="0">
                    <a:latin typeface="Times New Roman" panose="02020603050405020304" pitchFamily="18" charset="0"/>
                    <a:cs typeface="Times New Roman" panose="02020603050405020304" pitchFamily="18" charset="0"/>
                  </a:rPr>
                  <a:t>" </a:t>
                </a:r>
                <a:r>
                  <a:rPr lang="fr-FR" b="1" i="1" dirty="0">
                    <a:solidFill>
                      <a:srgbClr val="FFFF00"/>
                    </a:solidFill>
                    <a:latin typeface="Times New Roman" panose="02020603050405020304" pitchFamily="18" charset="0"/>
                    <a:cs typeface="Times New Roman" panose="02020603050405020304" pitchFamily="18" charset="0"/>
                  </a:rPr>
                  <a:t>Espace </a:t>
                </a:r>
                <a:r>
                  <a:rPr lang="fr-FR" b="1" i="1" dirty="0" smtClean="0">
                    <a:solidFill>
                      <a:srgbClr val="FFFF00"/>
                    </a:solidFill>
                    <a:latin typeface="Times New Roman" panose="02020603050405020304" pitchFamily="18" charset="0"/>
                    <a:cs typeface="Times New Roman" panose="02020603050405020304" pitchFamily="18" charset="0"/>
                  </a:rPr>
                  <a:t>vectoriel</a:t>
                </a:r>
                <a:r>
                  <a:rPr lang="fr-FR" dirty="0" smtClean="0">
                    <a:latin typeface="Times New Roman" panose="02020603050405020304" pitchFamily="18" charset="0"/>
                    <a:cs typeface="Times New Roman" panose="02020603050405020304" pitchFamily="18" charset="0"/>
                  </a:rPr>
                  <a:t>’’</a:t>
                </a:r>
              </a:p>
              <a:p>
                <a:r>
                  <a:rPr lang="fr-FR" dirty="0"/>
                  <a:t> </a:t>
                </a:r>
              </a:p>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La </a:t>
                </a:r>
                <a:r>
                  <a:rPr lang="fr-FR" dirty="0" smtClean="0">
                    <a:latin typeface="Times New Roman" panose="02020603050405020304" pitchFamily="18" charset="0"/>
                    <a:cs typeface="Times New Roman" panose="02020603050405020304" pitchFamily="18" charset="0"/>
                  </a:rPr>
                  <a:t>figure.1  </a:t>
                </a:r>
                <a:r>
                  <a:rPr lang="fr-FR" dirty="0">
                    <a:latin typeface="Times New Roman" panose="02020603050405020304" pitchFamily="18" charset="0"/>
                    <a:cs typeface="Times New Roman" panose="02020603050405020304" pitchFamily="18" charset="0"/>
                  </a:rPr>
                  <a:t>représente un espace vectoriel à deux dimensions, car si on applique les </a:t>
                </a:r>
                <a:r>
                  <a:rPr lang="fr-FR" dirty="0" smtClean="0">
                    <a:latin typeface="Times New Roman" panose="02020603050405020304" pitchFamily="18" charset="0"/>
                    <a:cs typeface="Times New Roman" panose="02020603050405020304" pitchFamily="18" charset="0"/>
                  </a:rPr>
                  <a:t>opérations (+,- et </a:t>
                </a:r>
                <a14:m>
                  <m:oMath xmlns:m="http://schemas.openxmlformats.org/officeDocument/2006/math">
                    <m:r>
                      <a:rPr lang="fr-FR"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sur un vecteur de cet espace, le résultat sera toujours dans le même espace. </a:t>
                </a:r>
                <a:r>
                  <a:rPr lang="fr-FR" dirty="0" smtClean="0">
                    <a:latin typeface="Times New Roman" panose="02020603050405020304" pitchFamily="18" charset="0"/>
                    <a:cs typeface="Times New Roman" panose="02020603050405020304" pitchFamily="18" charset="0"/>
                  </a:rPr>
                  <a:t>La figure. 2 n’est </a:t>
                </a:r>
                <a:r>
                  <a:rPr lang="fr-FR" dirty="0">
                    <a:latin typeface="Times New Roman" panose="02020603050405020304" pitchFamily="18" charset="0"/>
                    <a:cs typeface="Times New Roman" panose="02020603050405020304" pitchFamily="18" charset="0"/>
                  </a:rPr>
                  <a:t>pas un espace vectoriel, car si on multiplie un vecteur appartenant au </a:t>
                </a:r>
                <a:r>
                  <a:rPr lang="fr-FR" dirty="0" smtClean="0">
                    <a:latin typeface="Times New Roman" panose="02020603050405020304" pitchFamily="18" charset="0"/>
                    <a:cs typeface="Times New Roman" panose="02020603050405020304" pitchFamily="18" charset="0"/>
                  </a:rPr>
                  <a:t>premier quadrant </a:t>
                </a:r>
                <a:r>
                  <a:rPr lang="fr-FR" dirty="0">
                    <a:latin typeface="Times New Roman" panose="02020603050405020304" pitchFamily="18" charset="0"/>
                    <a:cs typeface="Times New Roman" panose="02020603050405020304" pitchFamily="18" charset="0"/>
                  </a:rPr>
                  <a:t>par (-1), le résultat sera alors à l’extérieur de ce quadrant. </a:t>
                </a:r>
              </a:p>
            </p:txBody>
          </p:sp>
        </mc:Choice>
        <mc:Fallback xmlns="">
          <p:sp>
            <p:nvSpPr>
              <p:cNvPr id="4" name="Rectangle 3"/>
              <p:cNvSpPr>
                <a:spLocks noRot="1" noChangeAspect="1" noMove="1" noResize="1" noEditPoints="1" noAdjustHandles="1" noChangeArrowheads="1" noChangeShapeType="1" noTextEdit="1"/>
              </p:cNvSpPr>
              <p:nvPr/>
            </p:nvSpPr>
            <p:spPr>
              <a:xfrm>
                <a:off x="194554" y="652635"/>
                <a:ext cx="12065540" cy="2031325"/>
              </a:xfrm>
              <a:prstGeom prst="rect">
                <a:avLst/>
              </a:prstGeom>
              <a:blipFill rotWithShape="0">
                <a:blip r:embed="rId2"/>
                <a:stretch>
                  <a:fillRect l="-354" t="-1502" r="-404" b="-3904"/>
                </a:stretch>
              </a:blipFill>
            </p:spPr>
            <p:txBody>
              <a:bodyPr/>
              <a:lstStyle/>
              <a:p>
                <a:r>
                  <a:rPr lang="fr-FR">
                    <a:noFill/>
                  </a:rPr>
                  <a:t> </a:t>
                </a:r>
              </a:p>
            </p:txBody>
          </p:sp>
        </mc:Fallback>
      </mc:AlternateContent>
      <p:cxnSp>
        <p:nvCxnSpPr>
          <p:cNvPr id="5" name="Connecteur droit avec flèche 4"/>
          <p:cNvCxnSpPr/>
          <p:nvPr/>
        </p:nvCxnSpPr>
        <p:spPr>
          <a:xfrm flipV="1">
            <a:off x="2665379" y="3083669"/>
            <a:ext cx="0" cy="31323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885212" y="4591455"/>
            <a:ext cx="3744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9529884" y="3099881"/>
            <a:ext cx="0" cy="31323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749717" y="4607667"/>
            <a:ext cx="3744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025692" y="2797660"/>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2</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14" name="ZoneTexte 13"/>
          <p:cNvSpPr txBox="1"/>
          <p:nvPr/>
        </p:nvSpPr>
        <p:spPr>
          <a:xfrm>
            <a:off x="4272673" y="4676086"/>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15" name="ZoneTexte 14"/>
          <p:cNvSpPr txBox="1"/>
          <p:nvPr/>
        </p:nvSpPr>
        <p:spPr>
          <a:xfrm>
            <a:off x="10797054" y="4666033"/>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16" name="ZoneTexte 15"/>
          <p:cNvSpPr txBox="1"/>
          <p:nvPr/>
        </p:nvSpPr>
        <p:spPr>
          <a:xfrm>
            <a:off x="8812373" y="2784688"/>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2</a:t>
            </a:r>
            <a:endParaRPr lang="fr-FR" sz="1600" dirty="0">
              <a:solidFill>
                <a:srgbClr val="FFFF00"/>
              </a:solidFill>
              <a:latin typeface="Times New Roman" panose="02020603050405020304" pitchFamily="18" charset="0"/>
              <a:cs typeface="Times New Roman" panose="02020603050405020304" pitchFamily="18" charset="0"/>
            </a:endParaRPr>
          </a:p>
        </p:txBody>
      </p:sp>
      <p:cxnSp>
        <p:nvCxnSpPr>
          <p:cNvPr id="18" name="Connecteur droit 17"/>
          <p:cNvCxnSpPr/>
          <p:nvPr/>
        </p:nvCxnSpPr>
        <p:spPr>
          <a:xfrm flipV="1">
            <a:off x="9543893" y="3326860"/>
            <a:ext cx="1555367" cy="12808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9497729" y="2997304"/>
            <a:ext cx="1555367" cy="12808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9497729" y="2528860"/>
            <a:ext cx="1555367" cy="12808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10101228" y="3304494"/>
            <a:ext cx="1555367" cy="12808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10613557" y="3324363"/>
            <a:ext cx="1555367" cy="12808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723483" y="3360177"/>
            <a:ext cx="3686676" cy="25783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551541" y="3065403"/>
            <a:ext cx="3686676" cy="25783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885212" y="3715390"/>
            <a:ext cx="3686676" cy="25783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293092" y="2797660"/>
            <a:ext cx="3686676" cy="25783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1098127" y="4021358"/>
            <a:ext cx="3686676" cy="25783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a:off x="1294826" y="4220729"/>
            <a:ext cx="3686676" cy="25783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101479" y="2578273"/>
            <a:ext cx="3686676" cy="25783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2325114" y="6293784"/>
            <a:ext cx="4236459" cy="369332"/>
          </a:xfrm>
          <a:prstGeom prst="rect">
            <a:avLst/>
          </a:prstGeom>
          <a:noFill/>
        </p:spPr>
        <p:txBody>
          <a:bodyPr wrap="square" rtlCol="0">
            <a:spAutoFit/>
          </a:bodyPr>
          <a:lstStyle/>
          <a:p>
            <a:r>
              <a:rPr lang="fr-FR" b="1" dirty="0" smtClean="0">
                <a:solidFill>
                  <a:srgbClr val="FFFF00"/>
                </a:solidFill>
                <a:latin typeface="Times New Roman" panose="02020603050405020304" pitchFamily="18" charset="0"/>
                <a:cs typeface="Times New Roman" panose="02020603050405020304" pitchFamily="18" charset="0"/>
              </a:rPr>
              <a:t>Figure. 1: </a:t>
            </a:r>
            <a:r>
              <a:rPr lang="fr-FR" dirty="0">
                <a:latin typeface="Times New Roman" panose="02020603050405020304" pitchFamily="18" charset="0"/>
                <a:cs typeface="Times New Roman" panose="02020603050405020304" pitchFamily="18" charset="0"/>
              </a:rPr>
              <a:t>Exemple d’un espace vectoriel</a:t>
            </a:r>
            <a:endParaRPr lang="fr-FR" b="1" dirty="0">
              <a:solidFill>
                <a:srgbClr val="FFFF00"/>
              </a:solidFill>
              <a:latin typeface="Times New Roman" panose="02020603050405020304" pitchFamily="18" charset="0"/>
              <a:cs typeface="Times New Roman" panose="02020603050405020304" pitchFamily="18" charset="0"/>
            </a:endParaRPr>
          </a:p>
        </p:txBody>
      </p:sp>
      <p:sp>
        <p:nvSpPr>
          <p:cNvPr id="33" name="ZoneTexte 32"/>
          <p:cNvSpPr txBox="1"/>
          <p:nvPr/>
        </p:nvSpPr>
        <p:spPr>
          <a:xfrm>
            <a:off x="7821562" y="6245523"/>
            <a:ext cx="4236459" cy="646331"/>
          </a:xfrm>
          <a:prstGeom prst="rect">
            <a:avLst/>
          </a:prstGeom>
          <a:noFill/>
        </p:spPr>
        <p:txBody>
          <a:bodyPr wrap="square" rtlCol="0">
            <a:spAutoFit/>
          </a:bodyPr>
          <a:lstStyle/>
          <a:p>
            <a:pPr algn="ctr"/>
            <a:r>
              <a:rPr lang="fr-FR" b="1" dirty="0" smtClean="0">
                <a:solidFill>
                  <a:srgbClr val="FFFF00"/>
                </a:solidFill>
                <a:latin typeface="Times New Roman" panose="02020603050405020304" pitchFamily="18" charset="0"/>
                <a:cs typeface="Times New Roman" panose="02020603050405020304" pitchFamily="18" charset="0"/>
              </a:rPr>
              <a:t>Figure. 2: Contre </a:t>
            </a:r>
            <a:r>
              <a:rPr lang="fr-FR" dirty="0" smtClean="0">
                <a:latin typeface="Times New Roman" panose="02020603050405020304" pitchFamily="18" charset="0"/>
                <a:cs typeface="Times New Roman" panose="02020603050405020304" pitchFamily="18" charset="0"/>
              </a:rPr>
              <a:t>Exemple </a:t>
            </a:r>
            <a:r>
              <a:rPr lang="fr-FR" dirty="0">
                <a:latin typeface="Times New Roman" panose="02020603050405020304" pitchFamily="18" charset="0"/>
                <a:cs typeface="Times New Roman" panose="02020603050405020304" pitchFamily="18" charset="0"/>
              </a:rPr>
              <a:t>d’un espace vectoriel</a:t>
            </a:r>
            <a:endParaRPr lang="fr-FR"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280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26456" y="202843"/>
                <a:ext cx="11994205" cy="669992"/>
              </a:xfrm>
              <a:prstGeom prst="rect">
                <a:avLst/>
              </a:prstGeom>
            </p:spPr>
            <p:txBody>
              <a:bodyPr wrap="square">
                <a:spAutoFit/>
              </a:bodyPr>
              <a:lstStyle/>
              <a:p>
                <a:pPr marL="285750" indent="-285750" algn="just">
                  <a:buFont typeface="Wingdings" panose="05000000000000000000" pitchFamily="2" charset="2"/>
                  <a:buChar char="§"/>
                </a:pPr>
                <a:r>
                  <a:rPr lang="fr-FR" dirty="0" smtClean="0"/>
                  <a:t> </a:t>
                </a:r>
                <a:r>
                  <a:rPr lang="fr-FR" dirty="0" smtClean="0">
                    <a:latin typeface="Times New Roman" panose="02020603050405020304" pitchFamily="18" charset="0"/>
                    <a:cs typeface="Times New Roman" panose="02020603050405020304" pitchFamily="18" charset="0"/>
                  </a:rPr>
                  <a:t>Un </a:t>
                </a:r>
                <a:r>
                  <a:rPr lang="fr-FR" dirty="0">
                    <a:latin typeface="Times New Roman" panose="02020603050405020304" pitchFamily="18" charset="0"/>
                    <a:cs typeface="Times New Roman" panose="02020603050405020304" pitchFamily="18" charset="0"/>
                  </a:rPr>
                  <a:t>espace vectoriel qui est une partie d’un autre sera appelé </a:t>
                </a:r>
                <a:r>
                  <a:rPr lang="fr-FR" b="1" i="1" dirty="0">
                    <a:solidFill>
                      <a:srgbClr val="FFFF00"/>
                    </a:solidFill>
                    <a:latin typeface="Times New Roman" panose="02020603050405020304" pitchFamily="18" charset="0"/>
                    <a:cs typeface="Times New Roman" panose="02020603050405020304" pitchFamily="18" charset="0"/>
                  </a:rPr>
                  <a:t>sous espace vectoriel</a:t>
                </a:r>
                <a:r>
                  <a:rPr lang="fr-FR" dirty="0">
                    <a:latin typeface="Times New Roman" panose="02020603050405020304" pitchFamily="18" charset="0"/>
                    <a:cs typeface="Times New Roman" panose="02020603050405020304" pitchFamily="18" charset="0"/>
                  </a:rPr>
                  <a:t>, comme </a:t>
                </a:r>
                <a:r>
                  <a:rPr lang="fr-FR" dirty="0" smtClean="0">
                    <a:latin typeface="Times New Roman" panose="02020603050405020304" pitchFamily="18" charset="0"/>
                    <a:cs typeface="Times New Roman" panose="02020603050405020304" pitchFamily="18" charset="0"/>
                  </a:rPr>
                  <a:t>le montre la figure ci-dessous. </a:t>
                </a:r>
                <a:r>
                  <a:rPr lang="fr-FR" dirty="0">
                    <a:latin typeface="Times New Roman" panose="02020603050405020304" pitchFamily="18" charset="0"/>
                    <a:cs typeface="Times New Roman" panose="02020603050405020304" pitchFamily="18" charset="0"/>
                  </a:rPr>
                  <a:t>La </a:t>
                </a:r>
                <a:r>
                  <a:rPr lang="fr-FR" dirty="0" smtClean="0">
                    <a:latin typeface="Times New Roman" panose="02020603050405020304" pitchFamily="18" charset="0"/>
                    <a:cs typeface="Times New Roman" panose="02020603050405020304" pitchFamily="18" charset="0"/>
                  </a:rPr>
                  <a:t>   ligne </a:t>
                </a:r>
                <a:r>
                  <a:rPr lang="fr-FR" dirty="0">
                    <a:latin typeface="Times New Roman" panose="02020603050405020304" pitchFamily="18" charset="0"/>
                    <a:cs typeface="Times New Roman" panose="02020603050405020304" pitchFamily="18" charset="0"/>
                  </a:rPr>
                  <a:t>passante par l’origine sera un sous espace vectoriel </a:t>
                </a:r>
                <a:r>
                  <a:rPr lang="fr-FR" dirty="0" smtClean="0">
                    <a:latin typeface="Times New Roman" panose="02020603050405020304" pitchFamily="18" charset="0"/>
                    <a:cs typeface="Times New Roman" panose="02020603050405020304" pitchFamily="18" charset="0"/>
                  </a:rPr>
                  <a:t> dans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2</m:t>
                        </m:r>
                      </m:sup>
                    </m:sSup>
                    <m:r>
                      <a:rPr lang="en-GB" b="0" i="1" smtClean="0">
                        <a:latin typeface="Cambria Math" panose="02040503050406030204" pitchFamily="18" charset="0"/>
                        <a:cs typeface="Times New Roman" panose="02020603050405020304" pitchFamily="18" charset="0"/>
                      </a:rPr>
                      <m:t>.</m:t>
                    </m:r>
                  </m:oMath>
                </a14:m>
                <a:endParaRPr lang="fr-FR"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6456" y="202843"/>
                <a:ext cx="11994205" cy="669992"/>
              </a:xfrm>
              <a:prstGeom prst="rect">
                <a:avLst/>
              </a:prstGeom>
              <a:blipFill rotWithShape="0">
                <a:blip r:embed="rId2"/>
                <a:stretch>
                  <a:fillRect l="-356" t="-5455" r="-458" b="-10000"/>
                </a:stretch>
              </a:blipFill>
            </p:spPr>
            <p:txBody>
              <a:bodyPr/>
              <a:lstStyle/>
              <a:p>
                <a:r>
                  <a:rPr lang="fr-FR">
                    <a:noFill/>
                  </a:rPr>
                  <a:t> </a:t>
                </a:r>
              </a:p>
            </p:txBody>
          </p:sp>
        </mc:Fallback>
      </mc:AlternateContent>
      <p:cxnSp>
        <p:nvCxnSpPr>
          <p:cNvPr id="4" name="Connecteur droit avec flèche 3"/>
          <p:cNvCxnSpPr/>
          <p:nvPr/>
        </p:nvCxnSpPr>
        <p:spPr>
          <a:xfrm flipV="1">
            <a:off x="6096021" y="1475362"/>
            <a:ext cx="0" cy="31323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4131027" y="2983148"/>
            <a:ext cx="3744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363191" y="2992874"/>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5378510" y="1160169"/>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2</a:t>
            </a:r>
            <a:endParaRPr lang="fr-FR" sz="1600" dirty="0">
              <a:solidFill>
                <a:srgbClr val="FFFF00"/>
              </a:solidFill>
              <a:latin typeface="Times New Roman" panose="02020603050405020304" pitchFamily="18" charset="0"/>
              <a:cs typeface="Times New Roman" panose="02020603050405020304" pitchFamily="18" charset="0"/>
            </a:endParaRPr>
          </a:p>
        </p:txBody>
      </p:sp>
      <p:cxnSp>
        <p:nvCxnSpPr>
          <p:cNvPr id="9" name="Connecteur droit 8"/>
          <p:cNvCxnSpPr/>
          <p:nvPr/>
        </p:nvCxnSpPr>
        <p:spPr>
          <a:xfrm flipV="1">
            <a:off x="4922196" y="1400783"/>
            <a:ext cx="2587557" cy="292802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6033171" y="2922534"/>
            <a:ext cx="150725" cy="11053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V="1">
            <a:off x="3947506" y="1475362"/>
            <a:ext cx="2587557" cy="2928026"/>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ZoneTexte 11"/>
              <p:cNvSpPr txBox="1"/>
              <p:nvPr/>
            </p:nvSpPr>
            <p:spPr>
              <a:xfrm>
                <a:off x="6096021" y="3894149"/>
                <a:ext cx="2072456" cy="338554"/>
              </a:xfrm>
              <a:prstGeom prst="rect">
                <a:avLst/>
              </a:prstGeom>
              <a:noFill/>
            </p:spPr>
            <p:txBody>
              <a:bodyPr wrap="square" rtlCol="0">
                <a:spAutoFit/>
              </a:bodyPr>
              <a:lstStyle/>
              <a:p>
                <a14:m>
                  <m:oMath xmlns:m="http://schemas.openxmlformats.org/officeDocument/2006/math">
                    <m:sSup>
                      <m:sSupPr>
                        <m:ctrlPr>
                          <a:rPr lang="fr-FR" sz="1600" i="1" smtClean="0">
                            <a:solidFill>
                              <a:srgbClr val="FFFF00"/>
                            </a:solidFill>
                            <a:latin typeface="Cambria Math" panose="02040503050406030204" pitchFamily="18" charset="0"/>
                            <a:cs typeface="Times New Roman" panose="02020603050405020304" pitchFamily="18" charset="0"/>
                          </a:rPr>
                        </m:ctrlPr>
                      </m:sSupPr>
                      <m:e>
                        <m:r>
                          <a:rPr lang="en-GB" sz="1600" b="0" i="1" smtClean="0">
                            <a:solidFill>
                              <a:srgbClr val="FFFF00"/>
                            </a:solidFill>
                            <a:latin typeface="Cambria Math" panose="02040503050406030204" pitchFamily="18" charset="0"/>
                            <a:cs typeface="Times New Roman" panose="02020603050405020304" pitchFamily="18" charset="0"/>
                          </a:rPr>
                          <m:t>𝑅</m:t>
                        </m:r>
                      </m:e>
                      <m:sup>
                        <m:r>
                          <a:rPr lang="en-GB" sz="1600" b="0" i="1" smtClean="0">
                            <a:solidFill>
                              <a:srgbClr val="FFFF00"/>
                            </a:solidFill>
                            <a:latin typeface="Cambria Math" panose="02040503050406030204" pitchFamily="18" charset="0"/>
                            <a:cs typeface="Times New Roman" panose="02020603050405020304" pitchFamily="18" charset="0"/>
                          </a:rPr>
                          <m:t>2</m:t>
                        </m:r>
                      </m:sup>
                    </m:sSup>
                    <m:r>
                      <a:rPr lang="en-GB" sz="1600" b="0" i="1" smtClean="0">
                        <a:solidFill>
                          <a:srgbClr val="FFFF00"/>
                        </a:solidFill>
                        <a:latin typeface="Cambria Math" panose="02040503050406030204" pitchFamily="18" charset="0"/>
                        <a:cs typeface="Times New Roman" panose="02020603050405020304" pitchFamily="18" charset="0"/>
                      </a:rPr>
                      <m:t>: </m:t>
                    </m:r>
                  </m:oMath>
                </a14:m>
                <a:r>
                  <a:rPr lang="fr-FR" sz="1600" dirty="0" smtClean="0">
                    <a:solidFill>
                      <a:srgbClr val="FFFF00"/>
                    </a:solidFill>
                    <a:latin typeface="Times New Roman" panose="02020603050405020304" pitchFamily="18" charset="0"/>
                    <a:cs typeface="Times New Roman" panose="02020603050405020304" pitchFamily="18" charset="0"/>
                  </a:rPr>
                  <a:t>Espace vectoriel </a:t>
                </a:r>
                <a:endParaRPr lang="fr-FR" sz="16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6096021" y="3894149"/>
                <a:ext cx="2072456" cy="338554"/>
              </a:xfrm>
              <a:prstGeom prst="rect">
                <a:avLst/>
              </a:prstGeom>
              <a:blipFill rotWithShape="0">
                <a:blip r:embed="rId3"/>
                <a:stretch>
                  <a:fillRect t="-5455" b="-2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8000874" y="1758714"/>
                <a:ext cx="3062361" cy="338554"/>
              </a:xfrm>
              <a:prstGeom prst="rect">
                <a:avLst/>
              </a:prstGeom>
              <a:noFill/>
            </p:spPr>
            <p:txBody>
              <a:bodyPr wrap="square" rtlCol="0">
                <a:spAutoFit/>
              </a:bodyPr>
              <a:lstStyle/>
              <a:p>
                <a:r>
                  <a:rPr lang="en-GB" sz="1600" b="0" i="1" dirty="0" smtClean="0">
                    <a:solidFill>
                      <a:srgbClr val="FFFF00"/>
                    </a:solidFill>
                    <a:latin typeface="Times New Roman" panose="02020603050405020304" pitchFamily="18" charset="0"/>
                    <a:cs typeface="Times New Roman" panose="02020603050405020304" pitchFamily="18" charset="0"/>
                  </a:rPr>
                  <a:t>R</a:t>
                </a:r>
                <a14:m>
                  <m:oMath xmlns:m="http://schemas.openxmlformats.org/officeDocument/2006/math">
                    <m:r>
                      <a:rPr lang="en-GB" sz="1600" b="0" i="1" smtClean="0">
                        <a:solidFill>
                          <a:srgbClr val="FFFF00"/>
                        </a:solidFill>
                        <a:latin typeface="Cambria Math" panose="02040503050406030204" pitchFamily="18" charset="0"/>
                        <a:cs typeface="Times New Roman" panose="02020603050405020304" pitchFamily="18" charset="0"/>
                      </a:rPr>
                      <m:t>: </m:t>
                    </m:r>
                  </m:oMath>
                </a14:m>
                <a:r>
                  <a:rPr lang="fr-FR" sz="1600" dirty="0" smtClean="0">
                    <a:solidFill>
                      <a:srgbClr val="FFFF00"/>
                    </a:solidFill>
                    <a:latin typeface="Times New Roman" panose="02020603050405020304" pitchFamily="18" charset="0"/>
                    <a:cs typeface="Times New Roman" panose="02020603050405020304" pitchFamily="18" charset="0"/>
                  </a:rPr>
                  <a:t>Sous espace vectoriel </a:t>
                </a:r>
                <a:endParaRPr lang="fr-FR" sz="16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8000874" y="1758714"/>
                <a:ext cx="3062361" cy="338554"/>
              </a:xfrm>
              <a:prstGeom prst="rect">
                <a:avLst/>
              </a:prstGeom>
              <a:blipFill rotWithShape="0">
                <a:blip r:embed="rId4"/>
                <a:stretch>
                  <a:fillRect l="-994" t="-5455" b="-23636"/>
                </a:stretch>
              </a:blipFill>
            </p:spPr>
            <p:txBody>
              <a:bodyPr/>
              <a:lstStyle/>
              <a:p>
                <a:r>
                  <a:rPr lang="fr-FR">
                    <a:noFill/>
                  </a:rPr>
                  <a:t> </a:t>
                </a:r>
              </a:p>
            </p:txBody>
          </p:sp>
        </mc:Fallback>
      </mc:AlternateContent>
      <p:cxnSp>
        <p:nvCxnSpPr>
          <p:cNvPr id="15" name="Connecteur droit avec flèche 14"/>
          <p:cNvCxnSpPr>
            <a:stCxn id="13" idx="1"/>
          </p:cNvCxnSpPr>
          <p:nvPr/>
        </p:nvCxnSpPr>
        <p:spPr>
          <a:xfrm flipH="1">
            <a:off x="7224765" y="1927991"/>
            <a:ext cx="776109"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143724" y="1853412"/>
            <a:ext cx="3062361" cy="338554"/>
          </a:xfrm>
          <a:prstGeom prst="rect">
            <a:avLst/>
          </a:prstGeom>
          <a:noFill/>
        </p:spPr>
        <p:txBody>
          <a:bodyPr wrap="square" rtlCol="0">
            <a:spAutoFit/>
          </a:bodyPr>
          <a:lstStyle/>
          <a:p>
            <a:r>
              <a:rPr lang="en-GB" sz="1600" i="1" dirty="0" err="1" smtClean="0">
                <a:solidFill>
                  <a:srgbClr val="FFFF00"/>
                </a:solidFill>
                <a:latin typeface="Times New Roman" panose="02020603050405020304" pitchFamily="18" charset="0"/>
                <a:cs typeface="Times New Roman" panose="02020603050405020304" pitchFamily="18" charset="0"/>
              </a:rPr>
              <a:t>n’est</a:t>
            </a:r>
            <a:r>
              <a:rPr lang="en-GB" sz="1600" i="1" dirty="0" smtClean="0">
                <a:solidFill>
                  <a:srgbClr val="FFFF00"/>
                </a:solidFill>
                <a:latin typeface="Times New Roman" panose="02020603050405020304" pitchFamily="18" charset="0"/>
                <a:cs typeface="Times New Roman" panose="02020603050405020304" pitchFamily="18" charset="0"/>
              </a:rPr>
              <a:t> pas un </a:t>
            </a:r>
            <a:r>
              <a:rPr lang="fr-FR" sz="1600" dirty="0">
                <a:solidFill>
                  <a:srgbClr val="FFFF00"/>
                </a:solidFill>
                <a:latin typeface="Times New Roman" panose="02020603050405020304" pitchFamily="18" charset="0"/>
                <a:cs typeface="Times New Roman" panose="02020603050405020304" pitchFamily="18" charset="0"/>
              </a:rPr>
              <a:t>s</a:t>
            </a:r>
            <a:r>
              <a:rPr lang="fr-FR" sz="1600" dirty="0" smtClean="0">
                <a:solidFill>
                  <a:srgbClr val="FFFF00"/>
                </a:solidFill>
                <a:latin typeface="Times New Roman" panose="02020603050405020304" pitchFamily="18" charset="0"/>
                <a:cs typeface="Times New Roman" panose="02020603050405020304" pitchFamily="18" charset="0"/>
              </a:rPr>
              <a:t>ous espace vectoriel </a:t>
            </a:r>
            <a:endParaRPr lang="fr-FR" sz="1600" dirty="0">
              <a:solidFill>
                <a:srgbClr val="FFFF00"/>
              </a:solidFill>
              <a:latin typeface="Times New Roman" panose="02020603050405020304" pitchFamily="18" charset="0"/>
              <a:cs typeface="Times New Roman" panose="02020603050405020304" pitchFamily="18" charset="0"/>
            </a:endParaRPr>
          </a:p>
        </p:txBody>
      </p:sp>
      <p:cxnSp>
        <p:nvCxnSpPr>
          <p:cNvPr id="20" name="Connecteur droit avec flèche 19"/>
          <p:cNvCxnSpPr>
            <a:stCxn id="16" idx="3"/>
          </p:cNvCxnSpPr>
          <p:nvPr/>
        </p:nvCxnSpPr>
        <p:spPr>
          <a:xfrm>
            <a:off x="4206085" y="2022689"/>
            <a:ext cx="1330557" cy="4190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57997" y="4848831"/>
            <a:ext cx="3283912" cy="369332"/>
          </a:xfrm>
          <a:prstGeom prst="rect">
            <a:avLst/>
          </a:prstGeom>
        </p:spPr>
        <p:txBody>
          <a:bodyPr wrap="none">
            <a:spAutoFit/>
          </a:bodyPr>
          <a:lstStyle/>
          <a:p>
            <a:r>
              <a:rPr lang="fr-FR" b="1" dirty="0">
                <a:solidFill>
                  <a:srgbClr val="FFFF00"/>
                </a:solidFill>
                <a:latin typeface="Times New Roman" panose="02020603050405020304" pitchFamily="18" charset="0"/>
                <a:cs typeface="Times New Roman" panose="02020603050405020304" pitchFamily="18" charset="0"/>
              </a:rPr>
              <a:t>Figure</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Sous espace vectoriel. </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153710" y="6052146"/>
                <a:ext cx="11909645" cy="669992"/>
              </a:xfrm>
              <a:prstGeom prst="rect">
                <a:avLst/>
              </a:prstGeom>
            </p:spPr>
            <p:txBody>
              <a:bodyPr wrap="square">
                <a:spAutoFit/>
              </a:bodyPr>
              <a:lstStyle/>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Les sous espaces vectoriels de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2</m:t>
                        </m:r>
                      </m:sup>
                    </m:sSup>
                  </m:oMath>
                </a14:m>
                <a:r>
                  <a:rPr lang="fr-FR" dirty="0" smtClean="0">
                    <a:latin typeface="Times New Roman" panose="02020603050405020304" pitchFamily="18" charset="0"/>
                    <a:cs typeface="Times New Roman" panose="02020603050405020304" pitchFamily="18" charset="0"/>
                  </a:rPr>
                  <a:t> sont  </a:t>
                </a:r>
                <a:r>
                  <a:rPr lang="fr-FR" dirty="0">
                    <a:latin typeface="Times New Roman" panose="02020603050405020304" pitchFamily="18" charset="0"/>
                    <a:cs typeface="Times New Roman" panose="02020603050405020304" pitchFamily="18" charset="0"/>
                  </a:rPr>
                  <a:t>tous les vecteurs </a:t>
                </a:r>
                <a:r>
                  <a:rPr lang="fr-FR" dirty="0" smtClean="0">
                    <a:latin typeface="Times New Roman" panose="02020603050405020304" pitchFamily="18" charset="0"/>
                    <a:cs typeface="Times New Roman" panose="02020603050405020304" pitchFamily="18" charset="0"/>
                  </a:rPr>
                  <a:t>dans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2</m:t>
                        </m:r>
                      </m:sup>
                    </m:sSup>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toutes les droites </a:t>
                </a:r>
                <a:r>
                  <a:rPr lang="fr-FR" dirty="0" smtClean="0">
                    <a:latin typeface="Times New Roman" panose="02020603050405020304" pitchFamily="18" charset="0"/>
                    <a:cs typeface="Times New Roman" panose="02020603050405020304" pitchFamily="18" charset="0"/>
                  </a:rPr>
                  <a:t>qui traversent </a:t>
                </a:r>
                <a:r>
                  <a:rPr lang="fr-FR" dirty="0">
                    <a:latin typeface="Times New Roman" panose="02020603050405020304" pitchFamily="18" charset="0"/>
                    <a:cs typeface="Times New Roman" panose="02020603050405020304" pitchFamily="18" charset="0"/>
                  </a:rPr>
                  <a:t>l’origine et finalement le point </a:t>
                </a:r>
                <a:r>
                  <a:rPr lang="fr-FR" dirty="0" smtClean="0">
                    <a:latin typeface="Times New Roman" panose="02020603050405020304" pitchFamily="18" charset="0"/>
                    <a:cs typeface="Times New Roman" panose="02020603050405020304" pitchFamily="18" charset="0"/>
                  </a:rPr>
                  <a:t>0. </a:t>
                </a:r>
                <a:endParaRPr lang="fr-FR" dirty="0">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53710" y="6052146"/>
                <a:ext cx="11909645" cy="669992"/>
              </a:xfrm>
              <a:prstGeom prst="rect">
                <a:avLst/>
              </a:prstGeom>
              <a:blipFill rotWithShape="0">
                <a:blip r:embed="rId5"/>
                <a:stretch>
                  <a:fillRect l="-307" t="-5455" r="-409" b="-10000"/>
                </a:stretch>
              </a:blipFill>
            </p:spPr>
            <p:txBody>
              <a:bodyPr/>
              <a:lstStyle/>
              <a:p>
                <a:r>
                  <a:rPr lang="fr-FR">
                    <a:noFill/>
                  </a:rPr>
                  <a:t> </a:t>
                </a:r>
              </a:p>
            </p:txBody>
          </p:sp>
        </mc:Fallback>
      </mc:AlternateContent>
    </p:spTree>
    <p:extLst>
      <p:ext uri="{BB962C8B-B14F-4D97-AF65-F5344CB8AC3E}">
        <p14:creationId xmlns:p14="http://schemas.microsoft.com/office/powerpoint/2010/main" val="2933545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3497" y="129344"/>
                <a:ext cx="11874137" cy="6510115"/>
              </a:xfrm>
              <a:prstGeom prst="rect">
                <a:avLst/>
              </a:prstGeom>
            </p:spPr>
            <p:txBody>
              <a:bodyPr wrap="square">
                <a:spAutoFit/>
              </a:bodyPr>
              <a:lstStyle/>
              <a:p>
                <a:pPr marL="285750" indent="-285750">
                  <a:buFont typeface="Wingdings" panose="05000000000000000000" pitchFamily="2" charset="2"/>
                  <a:buChar char="q"/>
                </a:pPr>
                <a:r>
                  <a:rPr lang="fr-FR" b="1" i="1" dirty="0" smtClean="0">
                    <a:solidFill>
                      <a:srgbClr val="FFFF00"/>
                    </a:solidFill>
                    <a:latin typeface="Times New Roman" panose="02020603050405020304" pitchFamily="18" charset="0"/>
                    <a:cs typeface="Times New Roman" panose="02020603050405020304" pitchFamily="18" charset="0"/>
                  </a:rPr>
                  <a:t>Exemple: </a:t>
                </a:r>
                <a:r>
                  <a:rPr lang="fr-FR" dirty="0" smtClean="0">
                    <a:latin typeface="Times New Roman" panose="02020603050405020304" pitchFamily="18" charset="0"/>
                    <a:cs typeface="Times New Roman" panose="02020603050405020304" pitchFamily="18" charset="0"/>
                  </a:rPr>
                  <a:t>Si </a:t>
                </a:r>
                <a:r>
                  <a:rPr lang="fr-FR" b="1" i="1" dirty="0" smtClean="0">
                    <a:solidFill>
                      <a:srgbClr val="FFFF00"/>
                    </a:solidFill>
                    <a:latin typeface="Times New Roman" panose="02020603050405020304" pitchFamily="18" charset="0"/>
                    <a:cs typeface="Times New Roman" panose="02020603050405020304" pitchFamily="18" charset="0"/>
                  </a:rPr>
                  <a:t>A</a:t>
                </a:r>
                <a:r>
                  <a:rPr lang="fr-FR" b="1" i="1" dirty="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une matrice dans l’espace </a:t>
                </a:r>
                <a:r>
                  <a:rPr lang="fr-FR" dirty="0" smtClean="0">
                    <a:latin typeface="Times New Roman" panose="02020603050405020304" pitchFamily="18" charset="0"/>
                    <a:cs typeface="Times New Roman" panose="02020603050405020304" pitchFamily="18" charset="0"/>
                  </a:rPr>
                  <a:t>vectoriel</a:t>
                </a:r>
                <a:r>
                  <a:rPr lang="fr-FR"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𝟑</m:t>
                        </m:r>
                      </m:sup>
                    </m:sSup>
                  </m:oMath>
                </a14:m>
                <a:r>
                  <a:rPr lang="fr-FR" i="1" dirty="0" smtClean="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 donnée par </a:t>
                </a:r>
                <a:r>
                  <a:rPr lang="fr-FR" i="1" dirty="0" smtClean="0">
                    <a:latin typeface="Times New Roman" panose="02020603050405020304" pitchFamily="18" charset="0"/>
                    <a:cs typeface="Times New Roman" panose="02020603050405020304" pitchFamily="18" charset="0"/>
                  </a:rPr>
                  <a:t>:</a:t>
                </a:r>
              </a:p>
              <a:p>
                <a:endParaRPr lang="fr-FR" i="1" dirty="0">
                  <a:latin typeface="Times New Roman" panose="02020603050405020304" pitchFamily="18" charset="0"/>
                  <a:cs typeface="Times New Roman" panose="02020603050405020304" pitchFamily="18" charset="0"/>
                </a:endParaRPr>
              </a:p>
              <a:p>
                <a:endParaRPr lang="fr-FR" sz="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1</m:t>
                                </m:r>
                              </m:e>
                              <m:e>
                                <m:r>
                                  <a:rPr lang="en-GB" b="0" i="1" smtClean="0">
                                    <a:latin typeface="Cambria Math" panose="02040503050406030204" pitchFamily="18" charset="0"/>
                                    <a:cs typeface="Times New Roman" panose="02020603050405020304" pitchFamily="18" charset="0"/>
                                  </a:rPr>
                                  <m:t>3</m:t>
                                </m:r>
                              </m:e>
                            </m:mr>
                            <m:mr>
                              <m:e>
                                <m:r>
                                  <a:rPr lang="en-GB" b="0" i="1" smtClean="0">
                                    <a:latin typeface="Cambria Math" panose="02040503050406030204" pitchFamily="18" charset="0"/>
                                    <a:cs typeface="Times New Roman" panose="02020603050405020304" pitchFamily="18" charset="0"/>
                                  </a:rPr>
                                  <m:t>2</m:t>
                                </m:r>
                              </m:e>
                              <m:e>
                                <m:r>
                                  <a:rPr lang="en-GB" b="0" i="1" smtClean="0">
                                    <a:latin typeface="Cambria Math" panose="02040503050406030204" pitchFamily="18" charset="0"/>
                                    <a:cs typeface="Times New Roman" panose="02020603050405020304" pitchFamily="18" charset="0"/>
                                  </a:rPr>
                                  <m:t>3</m:t>
                                </m:r>
                              </m:e>
                            </m:mr>
                            <m:mr>
                              <m:e>
                                <m:r>
                                  <a:rPr lang="en-GB" b="0" i="1" smtClean="0">
                                    <a:latin typeface="Cambria Math" panose="02040503050406030204" pitchFamily="18" charset="0"/>
                                    <a:cs typeface="Times New Roman" panose="02020603050405020304" pitchFamily="18" charset="0"/>
                                  </a:rPr>
                                  <m:t>4</m:t>
                                </m:r>
                              </m:e>
                              <m:e>
                                <m:r>
                                  <a:rPr lang="en-GB" b="0" i="1" smtClean="0">
                                    <a:latin typeface="Cambria Math" panose="02040503050406030204" pitchFamily="18" charset="0"/>
                                    <a:cs typeface="Times New Roman" panose="02020603050405020304" pitchFamily="18" charset="0"/>
                                  </a:rPr>
                                  <m:t>1</m:t>
                                </m:r>
                              </m:e>
                            </m:mr>
                          </m:m>
                        </m:e>
                      </m:d>
                    </m:oMath>
                  </m:oMathPara>
                </a14:m>
                <a:endParaRPr lang="fr-FR" i="1" dirty="0">
                  <a:latin typeface="Times New Roman" panose="02020603050405020304" pitchFamily="18" charset="0"/>
                  <a:cs typeface="Times New Roman" panose="02020603050405020304" pitchFamily="18" charset="0"/>
                </a:endParaRPr>
              </a:p>
              <a:p>
                <a:endParaRPr lang="fr-FR" i="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Les colonnes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sont </a:t>
                </a:r>
                <a:r>
                  <a:rPr lang="fr-FR" dirty="0">
                    <a:latin typeface="Times New Roman" panose="02020603050405020304" pitchFamily="18" charset="0"/>
                    <a:cs typeface="Times New Roman" panose="02020603050405020304" pitchFamily="18" charset="0"/>
                  </a:rPr>
                  <a:t>dans l’espace </a:t>
                </a:r>
                <a:r>
                  <a:rPr lang="fr-FR" dirty="0" smtClean="0">
                    <a:latin typeface="Times New Roman" panose="02020603050405020304" pitchFamily="18" charset="0"/>
                    <a:cs typeface="Times New Roman" panose="02020603050405020304" pitchFamily="18" charset="0"/>
                  </a:rPr>
                  <a:t>vectoriel</a:t>
                </a:r>
                <a:r>
                  <a:rPr lang="fr-FR"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𝟑</m:t>
                        </m:r>
                      </m:sup>
                    </m:sSup>
                  </m:oMath>
                </a14:m>
                <a:r>
                  <a:rPr lang="fr-FR" i="1" dirty="0" smtClean="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 mais elles forment un sous espace dans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𝟐</m:t>
                        </m:r>
                      </m:sup>
                    </m:sSup>
                  </m:oMath>
                </a14:m>
                <a:r>
                  <a:rPr lang="fr-FR" dirty="0" smtClean="0">
                    <a:latin typeface="Times New Roman" panose="02020603050405020304" pitchFamily="18" charset="0"/>
                    <a:cs typeface="Times New Roman" panose="02020603050405020304" pitchFamily="18" charset="0"/>
                  </a:rPr>
                  <a:t> de </a:t>
                </a:r>
                <a:r>
                  <a:rPr lang="fr-FR" dirty="0">
                    <a:latin typeface="Times New Roman" panose="02020603050405020304" pitchFamily="18" charset="0"/>
                    <a:cs typeface="Times New Roman" panose="02020603050405020304" pitchFamily="18" charset="0"/>
                  </a:rPr>
                  <a:t>dimension deux </a:t>
                </a:r>
                <a:r>
                  <a:rPr lang="fr-FR" dirty="0" smtClean="0">
                    <a:latin typeface="Times New Roman" panose="02020603050405020304" pitchFamily="18" charset="0"/>
                    <a:cs typeface="Times New Roman" panose="02020603050405020304" pitchFamily="18" charset="0"/>
                  </a:rPr>
                  <a:t>comme </a:t>
                </a:r>
                <a:r>
                  <a:rPr lang="fr-FR" dirty="0">
                    <a:latin typeface="Times New Roman" panose="02020603050405020304" pitchFamily="18" charset="0"/>
                    <a:cs typeface="Times New Roman" panose="02020603050405020304" pitchFamily="18" charset="0"/>
                  </a:rPr>
                  <a:t>le montre la figure  </a:t>
                </a:r>
                <a:r>
                  <a:rPr lang="fr-FR" dirty="0" smtClean="0">
                    <a:latin typeface="Times New Roman" panose="02020603050405020304" pitchFamily="18" charset="0"/>
                    <a:cs typeface="Times New Roman" panose="02020603050405020304" pitchFamily="18" charset="0"/>
                  </a:rPr>
                  <a:t>ci-dessous</a:t>
                </a:r>
                <a:endParaRPr lang="fr-FR" dirty="0">
                  <a:latin typeface="Times New Roman" panose="02020603050405020304" pitchFamily="18" charset="0"/>
                  <a:cs typeface="Times New Roman" panose="02020603050405020304" pitchFamily="18" charset="0"/>
                </a:endParaRPr>
              </a:p>
              <a:p>
                <a:endParaRPr lang="fr-FR" dirty="0"/>
              </a:p>
              <a:p>
                <a:endParaRPr lang="fr-FR" i="1" dirty="0">
                  <a:latin typeface="Times New Roman" panose="02020603050405020304" pitchFamily="18" charset="0"/>
                  <a:cs typeface="Times New Roman" panose="02020603050405020304" pitchFamily="18" charset="0"/>
                </a:endParaRPr>
              </a:p>
              <a:p>
                <a:endParaRPr lang="fr-FR" i="1" dirty="0" smtClean="0">
                  <a:latin typeface="Times New Roman" panose="02020603050405020304" pitchFamily="18" charset="0"/>
                  <a:cs typeface="Times New Roman" panose="02020603050405020304" pitchFamily="18" charset="0"/>
                </a:endParaRPr>
              </a:p>
              <a:p>
                <a:endParaRPr lang="fr-FR" i="1" dirty="0">
                  <a:latin typeface="Times New Roman" panose="02020603050405020304" pitchFamily="18" charset="0"/>
                  <a:cs typeface="Times New Roman" panose="02020603050405020304" pitchFamily="18" charset="0"/>
                </a:endParaRPr>
              </a:p>
              <a:p>
                <a:endParaRPr lang="fr-FR" i="1" dirty="0" smtClean="0">
                  <a:latin typeface="Times New Roman" panose="02020603050405020304" pitchFamily="18" charset="0"/>
                  <a:cs typeface="Times New Roman" panose="02020603050405020304" pitchFamily="18" charset="0"/>
                </a:endParaRPr>
              </a:p>
              <a:p>
                <a:endParaRPr lang="fr-FR" i="1" dirty="0">
                  <a:latin typeface="Times New Roman" panose="02020603050405020304" pitchFamily="18" charset="0"/>
                  <a:cs typeface="Times New Roman" panose="02020603050405020304" pitchFamily="18" charset="0"/>
                </a:endParaRPr>
              </a:p>
              <a:p>
                <a:endParaRPr lang="fr-FR" i="1" dirty="0" smtClean="0">
                  <a:latin typeface="Times New Roman" panose="02020603050405020304" pitchFamily="18" charset="0"/>
                  <a:cs typeface="Times New Roman" panose="02020603050405020304" pitchFamily="18" charset="0"/>
                </a:endParaRPr>
              </a:p>
              <a:p>
                <a:endParaRPr lang="fr-FR" i="1" dirty="0">
                  <a:latin typeface="Times New Roman" panose="02020603050405020304" pitchFamily="18" charset="0"/>
                  <a:cs typeface="Times New Roman" panose="02020603050405020304" pitchFamily="18" charset="0"/>
                </a:endParaRPr>
              </a:p>
              <a:p>
                <a:endParaRPr lang="fr-FR" i="1" dirty="0" smtClean="0">
                  <a:latin typeface="Times New Roman" panose="02020603050405020304" pitchFamily="18" charset="0"/>
                  <a:cs typeface="Times New Roman" panose="02020603050405020304" pitchFamily="18" charset="0"/>
                </a:endParaRPr>
              </a:p>
              <a:p>
                <a:endParaRPr lang="fr-FR" i="1" dirty="0">
                  <a:latin typeface="Times New Roman" panose="02020603050405020304" pitchFamily="18" charset="0"/>
                  <a:cs typeface="Times New Roman" panose="02020603050405020304" pitchFamily="18" charset="0"/>
                </a:endParaRPr>
              </a:p>
              <a:p>
                <a:endParaRPr lang="fr-FR" i="1" dirty="0" smtClean="0">
                  <a:latin typeface="Times New Roman" panose="02020603050405020304" pitchFamily="18" charset="0"/>
                  <a:cs typeface="Times New Roman" panose="02020603050405020304" pitchFamily="18" charset="0"/>
                </a:endParaRPr>
              </a:p>
              <a:p>
                <a:endParaRPr lang="fr-FR" i="1" dirty="0">
                  <a:latin typeface="Times New Roman" panose="02020603050405020304" pitchFamily="18" charset="0"/>
                  <a:cs typeface="Times New Roman" panose="02020603050405020304" pitchFamily="18" charset="0"/>
                </a:endParaRPr>
              </a:p>
              <a:p>
                <a:r>
                  <a:rPr lang="fr-FR" i="1" dirty="0" smtClean="0">
                    <a:latin typeface="Times New Roman" panose="02020603050405020304" pitchFamily="18" charset="0"/>
                    <a:cs typeface="Times New Roman" panose="02020603050405020304" pitchFamily="18" charset="0"/>
                  </a:rPr>
                  <a:t> </a:t>
                </a:r>
              </a:p>
              <a:p>
                <a:endParaRPr lang="fr-FR" i="1" dirty="0">
                  <a:latin typeface="Times New Roman" panose="02020603050405020304" pitchFamily="18" charset="0"/>
                  <a:cs typeface="Times New Roman" panose="02020603050405020304" pitchFamily="18" charset="0"/>
                </a:endParaRPr>
              </a:p>
              <a:p>
                <a:pPr algn="ctr"/>
                <a:r>
                  <a:rPr lang="fr-FR" b="1" dirty="0" smtClean="0">
                    <a:solidFill>
                      <a:srgbClr val="FFFF00"/>
                    </a:solidFill>
                    <a:latin typeface="Times New Roman" panose="02020603050405020304" pitchFamily="18" charset="0"/>
                    <a:cs typeface="Times New Roman" panose="02020603050405020304" pitchFamily="18" charset="0"/>
                  </a:rPr>
                  <a:t>Figure</a:t>
                </a:r>
                <a:r>
                  <a:rPr lang="fr-FR" dirty="0" smtClean="0">
                    <a:latin typeface="Times New Roman" panose="02020603050405020304" pitchFamily="18" charset="0"/>
                    <a:cs typeface="Times New Roman" panose="02020603050405020304" pitchFamily="18" charset="0"/>
                  </a:rPr>
                  <a:t>. Espace vectoriel </a:t>
                </a:r>
                <a:r>
                  <a:rPr lang="fr-FR" dirty="0">
                    <a:latin typeface="Times New Roman" panose="02020603050405020304" pitchFamily="18" charset="0"/>
                    <a:cs typeface="Times New Roman" panose="02020603050405020304" pitchFamily="18" charset="0"/>
                  </a:rPr>
                  <a:t>défini </a:t>
                </a:r>
                <a:r>
                  <a:rPr lang="fr-FR" dirty="0" smtClean="0">
                    <a:latin typeface="Times New Roman" panose="02020603050405020304" pitchFamily="18" charset="0"/>
                    <a:cs typeface="Times New Roman" panose="02020603050405020304" pitchFamily="18" charset="0"/>
                  </a:rPr>
                  <a:t>par </a:t>
                </a:r>
                <a:r>
                  <a:rPr lang="fr-FR" b="1" i="1" dirty="0" smtClean="0">
                    <a:solidFill>
                      <a:srgbClr val="FFFF00"/>
                    </a:solidFill>
                    <a:latin typeface="Times New Roman" panose="02020603050405020304" pitchFamily="18" charset="0"/>
                    <a:cs typeface="Times New Roman" panose="02020603050405020304" pitchFamily="18" charset="0"/>
                  </a:rPr>
                  <a:t>col1</a:t>
                </a:r>
                <a:r>
                  <a:rPr lang="fr-FR" dirty="0" smtClean="0">
                    <a:latin typeface="Times New Roman" panose="02020603050405020304" pitchFamily="18" charset="0"/>
                    <a:cs typeface="Times New Roman" panose="02020603050405020304" pitchFamily="18" charset="0"/>
                  </a:rPr>
                  <a:t>  et </a:t>
                </a:r>
                <a:r>
                  <a:rPr lang="fr-FR" b="1" i="1" dirty="0" smtClean="0">
                    <a:solidFill>
                      <a:srgbClr val="FFFF00"/>
                    </a:solidFill>
                    <a:latin typeface="Times New Roman" panose="02020603050405020304" pitchFamily="18" charset="0"/>
                    <a:cs typeface="Times New Roman" panose="02020603050405020304" pitchFamily="18" charset="0"/>
                  </a:rPr>
                  <a:t>col2</a:t>
                </a:r>
                <a:r>
                  <a:rPr lang="fr-FR" dirty="0" smtClean="0">
                    <a:latin typeface="Times New Roman" panose="02020603050405020304" pitchFamily="18" charset="0"/>
                    <a:cs typeface="Times New Roman" panose="02020603050405020304" pitchFamily="18" charset="0"/>
                  </a:rPr>
                  <a:t> et</a:t>
                </a:r>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représentant </a:t>
                </a:r>
                <a:r>
                  <a:rPr lang="fr-FR" dirty="0">
                    <a:latin typeface="Times New Roman" panose="02020603050405020304" pitchFamily="18" charset="0"/>
                    <a:cs typeface="Times New Roman" panose="02020603050405020304" pitchFamily="18" charset="0"/>
                  </a:rPr>
                  <a:t>un sous espace </a:t>
                </a:r>
                <a:r>
                  <a:rPr lang="fr-FR" dirty="0" smtClean="0">
                    <a:latin typeface="Times New Roman" panose="02020603050405020304" pitchFamily="18" charset="0"/>
                    <a:cs typeface="Times New Roman" panose="02020603050405020304" pitchFamily="18" charset="0"/>
                  </a:rPr>
                  <a:t>de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3</m:t>
                        </m:r>
                      </m:sup>
                    </m:sSup>
                  </m:oMath>
                </a14:m>
                <a:r>
                  <a:rPr lang="fr-FR" i="1" dirty="0" smtClean="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03497" y="129344"/>
                <a:ext cx="11874137" cy="6510115"/>
              </a:xfrm>
              <a:prstGeom prst="rect">
                <a:avLst/>
              </a:prstGeom>
              <a:blipFill rotWithShape="0">
                <a:blip r:embed="rId2"/>
                <a:stretch>
                  <a:fillRect l="-359" t="-375" r="-411"/>
                </a:stretch>
              </a:blipFill>
            </p:spPr>
            <p:txBody>
              <a:bodyPr/>
              <a:lstStyle/>
              <a:p>
                <a:r>
                  <a:rPr lang="fr-FR">
                    <a:noFill/>
                  </a:rPr>
                  <a:t> </a:t>
                </a:r>
              </a:p>
            </p:txBody>
          </p:sp>
        </mc:Fallback>
      </mc:AlternateContent>
      <p:cxnSp>
        <p:nvCxnSpPr>
          <p:cNvPr id="4" name="Connecteur droit avec flèche 3"/>
          <p:cNvCxnSpPr/>
          <p:nvPr/>
        </p:nvCxnSpPr>
        <p:spPr>
          <a:xfrm flipV="1">
            <a:off x="5647174" y="2552282"/>
            <a:ext cx="0" cy="209005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647174" y="4632290"/>
            <a:ext cx="2883877"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3476730" y="4642338"/>
            <a:ext cx="2170444" cy="8239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799531" y="4715766"/>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2</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14" name="ZoneTexte 13"/>
          <p:cNvSpPr txBox="1"/>
          <p:nvPr/>
        </p:nvSpPr>
        <p:spPr>
          <a:xfrm>
            <a:off x="5647174" y="2383005"/>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15" name="ZoneTexte 14"/>
          <p:cNvSpPr txBox="1"/>
          <p:nvPr/>
        </p:nvSpPr>
        <p:spPr>
          <a:xfrm>
            <a:off x="2833635" y="5476350"/>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Composante 3</a:t>
            </a:r>
            <a:endParaRPr lang="fr-FR" sz="1600" dirty="0">
              <a:solidFill>
                <a:srgbClr val="FFFF00"/>
              </a:solidFill>
              <a:latin typeface="Times New Roman" panose="02020603050405020304" pitchFamily="18" charset="0"/>
              <a:cs typeface="Times New Roman" panose="02020603050405020304" pitchFamily="18" charset="0"/>
            </a:endParaRPr>
          </a:p>
        </p:txBody>
      </p:sp>
      <p:cxnSp>
        <p:nvCxnSpPr>
          <p:cNvPr id="17" name="Connecteur droit avec flèche 16"/>
          <p:cNvCxnSpPr/>
          <p:nvPr/>
        </p:nvCxnSpPr>
        <p:spPr>
          <a:xfrm flipV="1">
            <a:off x="5647174" y="3597310"/>
            <a:ext cx="731520" cy="103498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647174" y="4632290"/>
            <a:ext cx="582804" cy="42203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378694" y="3507647"/>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col1</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22" name="ZoneTexte 21"/>
          <p:cNvSpPr txBox="1"/>
          <p:nvPr/>
        </p:nvSpPr>
        <p:spPr>
          <a:xfrm>
            <a:off x="5938576" y="5036260"/>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col2</a:t>
            </a:r>
            <a:endParaRPr lang="fr-FR" sz="1600" dirty="0">
              <a:solidFill>
                <a:srgbClr val="FFFF00"/>
              </a:solidFill>
              <a:latin typeface="Times New Roman" panose="02020603050405020304" pitchFamily="18" charset="0"/>
              <a:cs typeface="Times New Roman" panose="02020603050405020304" pitchFamily="18" charset="0"/>
            </a:endParaRPr>
          </a:p>
        </p:txBody>
      </p:sp>
      <p:sp>
        <p:nvSpPr>
          <p:cNvPr id="23" name="Rectangle 22"/>
          <p:cNvSpPr/>
          <p:nvPr/>
        </p:nvSpPr>
        <p:spPr>
          <a:xfrm rot="19088786">
            <a:off x="4747382" y="3682530"/>
            <a:ext cx="2562330" cy="16439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810145" y="4387130"/>
            <a:ext cx="1463040" cy="338554"/>
          </a:xfrm>
          <a:prstGeom prst="rect">
            <a:avLst/>
          </a:prstGeom>
          <a:noFill/>
        </p:spPr>
        <p:txBody>
          <a:bodyPr wrap="square" rtlCol="0">
            <a:spAutoFit/>
          </a:bodyPr>
          <a:lstStyle/>
          <a:p>
            <a:r>
              <a:rPr lang="fr-FR" sz="1600" dirty="0" smtClean="0">
                <a:solidFill>
                  <a:srgbClr val="FFFF00"/>
                </a:solidFill>
                <a:latin typeface="Times New Roman" panose="02020603050405020304" pitchFamily="18" charset="0"/>
                <a:cs typeface="Times New Roman" panose="02020603050405020304" pitchFamily="18" charset="0"/>
              </a:rPr>
              <a:t>C(A)</a:t>
            </a:r>
            <a:endParaRPr lang="fr-FR" sz="1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370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4785" y="179587"/>
                <a:ext cx="11953382" cy="12215524"/>
              </a:xfrm>
              <a:prstGeom prst="rect">
                <a:avLst/>
              </a:prstGeom>
            </p:spPr>
            <p:txBody>
              <a:bodyPr wrap="square">
                <a:spAutoFit/>
              </a:bodyPr>
              <a:lstStyle/>
              <a:p>
                <a:pPr marL="285750" indent="-285750">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Espace des colonnes d’une matrice: </a:t>
                </a:r>
                <a:r>
                  <a:rPr lang="fr-FR" dirty="0" smtClean="0">
                    <a:latin typeface="Times New Roman" panose="02020603050405020304" pitchFamily="18" charset="0"/>
                    <a:cs typeface="Times New Roman" panose="02020603050405020304" pitchFamily="18" charset="0"/>
                  </a:rPr>
                  <a:t>Soit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une </a:t>
                </a:r>
                <a:r>
                  <a:rPr lang="fr-FR" dirty="0" smtClean="0">
                    <a:latin typeface="Times New Roman" panose="02020603050405020304" pitchFamily="18" charset="0"/>
                    <a:cs typeface="Times New Roman" panose="02020603050405020304" pitchFamily="18" charset="0"/>
                  </a:rPr>
                  <a:t>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𝟒</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𝟑</m:t>
                    </m:r>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donnée </a:t>
                </a:r>
                <a:r>
                  <a:rPr lang="fr-FR" dirty="0">
                    <a:latin typeface="Times New Roman" panose="02020603050405020304" pitchFamily="18" charset="0"/>
                    <a:cs typeface="Times New Roman" panose="02020603050405020304" pitchFamily="18" charset="0"/>
                  </a:rPr>
                  <a:t>par </a:t>
                </a:r>
                <a:r>
                  <a:rPr lang="fr-FR" dirty="0" smtClean="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a:p>
                <a:pPr algn="ctr"/>
                <a14:m>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1</m:t>
                              </m:r>
                            </m:e>
                            <m:e>
                              <m:r>
                                <a:rPr lang="en-GB" b="0" i="1" smtClean="0">
                                  <a:latin typeface="Cambria Math" panose="02040503050406030204" pitchFamily="18" charset="0"/>
                                  <a:cs typeface="Times New Roman" panose="02020603050405020304" pitchFamily="18" charset="0"/>
                                </a:rPr>
                                <m:t>1</m:t>
                              </m:r>
                            </m:e>
                            <m:e>
                              <m:r>
                                <a:rPr lang="en-GB" b="0" i="1" smtClean="0">
                                  <a:latin typeface="Cambria Math" panose="02040503050406030204" pitchFamily="18" charset="0"/>
                                  <a:cs typeface="Times New Roman" panose="02020603050405020304" pitchFamily="18" charset="0"/>
                                </a:rPr>
                                <m:t>2</m:t>
                              </m:r>
                            </m:e>
                          </m:mr>
                          <m:mr>
                            <m:e>
                              <m:r>
                                <a:rPr lang="en-GB" b="0" i="1" smtClean="0">
                                  <a:latin typeface="Cambria Math" panose="02040503050406030204" pitchFamily="18" charset="0"/>
                                  <a:cs typeface="Times New Roman" panose="02020603050405020304" pitchFamily="18" charset="0"/>
                                </a:rPr>
                                <m:t>2</m:t>
                              </m:r>
                            </m:e>
                            <m:e>
                              <m:r>
                                <a:rPr lang="en-GB" b="0" i="1" smtClean="0">
                                  <a:latin typeface="Cambria Math" panose="02040503050406030204" pitchFamily="18" charset="0"/>
                                  <a:cs typeface="Times New Roman" panose="02020603050405020304" pitchFamily="18" charset="0"/>
                                </a:rPr>
                                <m:t>1</m:t>
                              </m:r>
                            </m:e>
                            <m:e>
                              <m:r>
                                <a:rPr lang="en-GB" b="0" i="1" smtClean="0">
                                  <a:latin typeface="Cambria Math" panose="02040503050406030204" pitchFamily="18" charset="0"/>
                                  <a:cs typeface="Times New Roman" panose="02020603050405020304" pitchFamily="18" charset="0"/>
                                </a:rPr>
                                <m:t>3</m:t>
                              </m:r>
                            </m:e>
                          </m:m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3</m:t>
                                    </m:r>
                                  </m:e>
                                </m:mr>
                                <m:mr>
                                  <m:e>
                                    <m:r>
                                      <a:rPr lang="en-GB" b="0" i="1" smtClean="0">
                                        <a:latin typeface="Cambria Math" panose="02040503050406030204" pitchFamily="18" charset="0"/>
                                        <a:cs typeface="Times New Roman" panose="02020603050405020304" pitchFamily="18" charset="0"/>
                                      </a:rPr>
                                      <m:t>4</m:t>
                                    </m:r>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1</m:t>
                                    </m:r>
                                  </m:e>
                                </m:mr>
                                <m:mr>
                                  <m:e>
                                    <m:r>
                                      <a:rPr lang="en-GB" b="0" i="1" smtClean="0">
                                        <a:latin typeface="Cambria Math" panose="02040503050406030204" pitchFamily="18" charset="0"/>
                                        <a:cs typeface="Times New Roman" panose="02020603050405020304" pitchFamily="18" charset="0"/>
                                      </a:rPr>
                                      <m:t>1</m:t>
                                    </m:r>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4</m:t>
                                    </m:r>
                                  </m:e>
                                </m:mr>
                                <m:mr>
                                  <m:e>
                                    <m:r>
                                      <a:rPr lang="en-GB" b="0" i="1" smtClean="0">
                                        <a:latin typeface="Cambria Math" panose="02040503050406030204" pitchFamily="18" charset="0"/>
                                        <a:cs typeface="Times New Roman" panose="02020603050405020304" pitchFamily="18" charset="0"/>
                                      </a:rPr>
                                      <m:t>5</m:t>
                                    </m:r>
                                  </m:e>
                                </m:mr>
                              </m:m>
                            </m:e>
                          </m:mr>
                        </m:m>
                      </m:e>
                    </m:d>
                  </m:oMath>
                </a14:m>
                <a:r>
                  <a:rPr lang="fr-FR" dirty="0" smtClean="0">
                    <a:latin typeface="Times New Roman" panose="02020603050405020304" pitchFamily="18" charset="0"/>
                    <a:cs typeface="Times New Roman" panose="02020603050405020304" pitchFamily="18" charset="0"/>
                  </a:rPr>
                  <a:t> </a:t>
                </a:r>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Les colonnes 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sont des vecteurs dans l’espace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𝟒</m:t>
                        </m:r>
                      </m:sup>
                    </m:sSup>
                    <m:r>
                      <a:rPr lang="en-GB" b="1" i="1" smtClean="0">
                        <a:solidFill>
                          <a:srgbClr val="FFFF00"/>
                        </a:solidFill>
                        <a:latin typeface="Cambria Math" panose="02040503050406030204" pitchFamily="18" charset="0"/>
                        <a:cs typeface="Times New Roman" panose="02020603050405020304" pitchFamily="18" charset="0"/>
                      </a:rPr>
                      <m:t> </m:t>
                    </m:r>
                  </m:oMath>
                </a14:m>
                <a:r>
                  <a:rPr lang="fr-FR" i="1" dirty="0" smtClean="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puisque elles </a:t>
                </a:r>
                <a:r>
                  <a:rPr lang="fr-FR" i="1" dirty="0" smtClean="0">
                    <a:latin typeface="Times New Roman" panose="02020603050405020304" pitchFamily="18" charset="0"/>
                    <a:cs typeface="Times New Roman" panose="02020603050405020304" pitchFamily="18" charset="0"/>
                  </a:rPr>
                  <a:t>ont </a:t>
                </a:r>
                <a:r>
                  <a:rPr lang="fr-FR" dirty="0" smtClean="0">
                    <a:latin typeface="Times New Roman" panose="02020603050405020304" pitchFamily="18" charset="0"/>
                    <a:cs typeface="Times New Roman" panose="02020603050405020304" pitchFamily="18" charset="0"/>
                  </a:rPr>
                  <a:t>quatre </a:t>
                </a:r>
                <a:r>
                  <a:rPr lang="fr-FR" dirty="0">
                    <a:latin typeface="Times New Roman" panose="02020603050405020304" pitchFamily="18" charset="0"/>
                    <a:cs typeface="Times New Roman" panose="02020603050405020304" pitchFamily="18" charset="0"/>
                  </a:rPr>
                  <a:t>composantes. Les trois colonnes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génèrent </a:t>
                </a:r>
                <a:r>
                  <a:rPr lang="fr-FR" dirty="0">
                    <a:latin typeface="Times New Roman" panose="02020603050405020304" pitchFamily="18" charset="0"/>
                    <a:cs typeface="Times New Roman" panose="02020603050405020304" pitchFamily="18" charset="0"/>
                  </a:rPr>
                  <a:t>donc un sous espace de dimension 3 </a:t>
                </a:r>
                <a14:m>
                  <m:oMath xmlns:m="http://schemas.openxmlformats.org/officeDocument/2006/math">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3</m:t>
                        </m:r>
                      </m:sup>
                    </m:sSup>
                    <m:r>
                      <a:rPr lang="en-GB" b="0" i="1" smtClean="0">
                        <a:latin typeface="Cambria Math" panose="02040503050406030204" pitchFamily="18" charset="0"/>
                        <a:cs typeface="Times New Roman" panose="02020603050405020304" pitchFamily="18" charset="0"/>
                      </a:rPr>
                      <m:t>)</m:t>
                    </m:r>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on </a:t>
                </a:r>
                <a:r>
                  <a:rPr lang="fr-FR" dirty="0">
                    <a:latin typeface="Times New Roman" panose="02020603050405020304" pitchFamily="18" charset="0"/>
                    <a:cs typeface="Times New Roman" panose="02020603050405020304" pitchFamily="18" charset="0"/>
                  </a:rPr>
                  <a:t>va appeler cet espace " </a:t>
                </a:r>
                <a:r>
                  <a:rPr lang="fr-FR" b="1" i="1" dirty="0">
                    <a:solidFill>
                      <a:srgbClr val="FFFF00"/>
                    </a:solidFill>
                    <a:latin typeface="Times New Roman" panose="02020603050405020304" pitchFamily="18" charset="0"/>
                    <a:cs typeface="Times New Roman" panose="02020603050405020304" pitchFamily="18" charset="0"/>
                  </a:rPr>
                  <a:t>espace des colonnes </a:t>
                </a:r>
                <a:r>
                  <a:rPr lang="fr-FR" dirty="0">
                    <a:latin typeface="Times New Roman" panose="02020603050405020304" pitchFamily="18" charset="0"/>
                    <a:cs typeface="Times New Roman" panose="02020603050405020304" pitchFamily="18" charset="0"/>
                  </a:rPr>
                  <a:t>", c’est </a:t>
                </a:r>
                <a:r>
                  <a:rPr lang="fr-FR" dirty="0" smtClean="0">
                    <a:latin typeface="Times New Roman" panose="02020603050405020304" pitchFamily="18" charset="0"/>
                    <a:cs typeface="Times New Roman" panose="02020603050405020304" pitchFamily="18" charset="0"/>
                  </a:rPr>
                  <a:t>un sous </a:t>
                </a:r>
                <a:r>
                  <a:rPr lang="fr-FR" dirty="0">
                    <a:latin typeface="Times New Roman" panose="02020603050405020304" pitchFamily="18" charset="0"/>
                    <a:cs typeface="Times New Roman" panose="02020603050405020304" pitchFamily="18" charset="0"/>
                  </a:rPr>
                  <a:t>espace </a:t>
                </a:r>
                <a:r>
                  <a:rPr lang="fr-FR" dirty="0" smtClean="0">
                    <a:latin typeface="Times New Roman" panose="02020603050405020304" pitchFamily="18" charset="0"/>
                    <a:cs typeface="Times New Roman" panose="02020603050405020304" pitchFamily="18" charset="0"/>
                  </a:rPr>
                  <a:t>de</a:t>
                </a:r>
                <a:r>
                  <a:rPr lang="fr-FR" b="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𝟒</m:t>
                        </m:r>
                      </m:sup>
                    </m:sSup>
                  </m:oMath>
                </a14:m>
                <a:r>
                  <a:rPr lang="fr-FR" i="1" dirty="0" smtClean="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 et il est </a:t>
                </a:r>
                <a:r>
                  <a:rPr lang="fr-FR" i="1" dirty="0" smtClean="0">
                    <a:latin typeface="Times New Roman" panose="02020603050405020304" pitchFamily="18" charset="0"/>
                    <a:cs typeface="Times New Roman" panose="02020603050405020304" pitchFamily="18" charset="0"/>
                  </a:rPr>
                  <a:t>noté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𝑪</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Le système </a:t>
                </a:r>
                <a:r>
                  <a:rPr lang="fr-FR" dirty="0" smtClean="0">
                    <a:latin typeface="Times New Roman" panose="02020603050405020304" pitchFamily="18" charset="0"/>
                    <a:cs typeface="Times New Roman" panose="02020603050405020304" pitchFamily="18" charset="0"/>
                  </a:rPr>
                  <a:t>linéaire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𝒃</m:t>
                    </m:r>
                  </m:oMath>
                </a14:m>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possèdera </a:t>
                </a:r>
                <a:r>
                  <a:rPr lang="fr-FR" dirty="0">
                    <a:latin typeface="Times New Roman" panose="02020603050405020304" pitchFamily="18" charset="0"/>
                    <a:cs typeface="Times New Roman" panose="02020603050405020304" pitchFamily="18" charset="0"/>
                  </a:rPr>
                  <a:t>des solutions que si le </a:t>
                </a:r>
                <a:r>
                  <a:rPr lang="fr-FR" dirty="0" smtClean="0">
                    <a:latin typeface="Times New Roman" panose="02020603050405020304" pitchFamily="18" charset="0"/>
                    <a:cs typeface="Times New Roman" panose="02020603050405020304" pitchFamily="18" charset="0"/>
                  </a:rPr>
                  <a:t>vecteur </a:t>
                </a:r>
                <a:r>
                  <a:rPr lang="fr-FR" b="1" i="1" dirty="0" smtClean="0">
                    <a:solidFill>
                      <a:srgbClr val="FFFF00"/>
                    </a:solidFill>
                    <a:latin typeface="Times New Roman" panose="02020603050405020304" pitchFamily="18" charset="0"/>
                    <a:cs typeface="Times New Roman" panose="02020603050405020304" pitchFamily="18" charset="0"/>
                  </a:rPr>
                  <a:t>b</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appartient </a:t>
                </a:r>
                <a:r>
                  <a:rPr lang="fr-FR" dirty="0">
                    <a:latin typeface="Times New Roman" panose="02020603050405020304" pitchFamily="18" charset="0"/>
                    <a:cs typeface="Times New Roman" panose="02020603050405020304" pitchFamily="18" charset="0"/>
                  </a:rPr>
                  <a:t>à </a:t>
                </a:r>
                <a:r>
                  <a:rPr lang="fr-FR" dirty="0" smtClean="0">
                    <a:latin typeface="Times New Roman" panose="02020603050405020304" pitchFamily="18" charset="0"/>
                    <a:cs typeface="Times New Roman" panose="02020603050405020304" pitchFamily="18" charset="0"/>
                  </a:rPr>
                  <a:t>l’espace des </a:t>
                </a:r>
                <a:r>
                  <a:rPr lang="fr-FR" dirty="0">
                    <a:latin typeface="Times New Roman" panose="02020603050405020304" pitchFamily="18" charset="0"/>
                    <a:cs typeface="Times New Roman" panose="02020603050405020304" pitchFamily="18" charset="0"/>
                  </a:rPr>
                  <a:t>colonnes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Dans le </a:t>
                </a:r>
                <a:r>
                  <a:rPr lang="fr-FR" dirty="0" smtClean="0">
                    <a:latin typeface="Times New Roman" panose="02020603050405020304" pitchFamily="18" charset="0"/>
                    <a:cs typeface="Times New Roman" panose="02020603050405020304" pitchFamily="18" charset="0"/>
                  </a:rPr>
                  <a:t>cas contraire</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si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𝒃</m:t>
                    </m:r>
                    <m:r>
                      <a:rPr lang="en-GB" b="1" i="1" smtClean="0">
                        <a:solidFill>
                          <a:srgbClr val="FFFF00"/>
                        </a:solidFill>
                        <a:latin typeface="Cambria Math" panose="02040503050406030204" pitchFamily="18" charset="0"/>
                        <a:cs typeface="Times New Roman" panose="02020603050405020304" pitchFamily="18" charset="0"/>
                      </a:rPr>
                      <m:t> ∉</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système d’équations ne possède pas de </a:t>
                </a:r>
                <a:r>
                  <a:rPr lang="fr-FR" dirty="0" smtClean="0">
                    <a:latin typeface="Times New Roman" panose="02020603050405020304" pitchFamily="18" charset="0"/>
                    <a:cs typeface="Times New Roman" panose="02020603050405020304" pitchFamily="18" charset="0"/>
                  </a:rPr>
                  <a:t> solutions</a:t>
                </a:r>
                <a:r>
                  <a:rPr lang="fr-FR" dirty="0">
                    <a:latin typeface="Times New Roman" panose="02020603050405020304" pitchFamily="18" charset="0"/>
                    <a:cs typeface="Times New Roman" panose="02020603050405020304" pitchFamily="18" charset="0"/>
                  </a:rPr>
                  <a:t>, car </a:t>
                </a:r>
                <a:r>
                  <a:rPr lang="fr-FR" dirty="0" smtClean="0">
                    <a:latin typeface="Times New Roman" panose="02020603050405020304" pitchFamily="18" charset="0"/>
                    <a:cs typeface="Times New Roman" panose="02020603050405020304" pitchFamily="18" charset="0"/>
                  </a:rPr>
                  <a:t>que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𝒃</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𝟒</m:t>
                        </m:r>
                      </m:sup>
                    </m:sSup>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𝑪</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sSup>
                      <m:sSupPr>
                        <m:ctrlP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𝟒</m:t>
                        </m:r>
                      </m:sup>
                    </m:sSup>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donc la seule condition pour l’existence d’une solution est  </a:t>
                </a:r>
                <a:r>
                  <a:rPr lang="fr-FR" dirty="0" smtClean="0">
                    <a:latin typeface="Times New Roman" panose="02020603050405020304" pitchFamily="18" charset="0"/>
                    <a:cs typeface="Times New Roman" panose="02020603050405020304" pitchFamily="18" charset="0"/>
                  </a:rPr>
                  <a:t>que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𝒃</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 (quatrième </a:t>
                </a:r>
                <a:r>
                  <a:rPr lang="fr-FR" dirty="0">
                    <a:latin typeface="Times New Roman" panose="02020603050405020304" pitchFamily="18" charset="0"/>
                    <a:cs typeface="Times New Roman" panose="02020603050405020304" pitchFamily="18" charset="0"/>
                  </a:rPr>
                  <a:t>composante soit nulle) qui veut dire aussi </a:t>
                </a:r>
                <a:r>
                  <a:rPr lang="fr-FR" dirty="0" smtClean="0">
                    <a:latin typeface="Times New Roman" panose="02020603050405020304" pitchFamily="18" charset="0"/>
                    <a:cs typeface="Times New Roman" panose="02020603050405020304" pitchFamily="18" charset="0"/>
                  </a:rPr>
                  <a:t>que </a:t>
                </a:r>
                <a:r>
                  <a:rPr lang="fr-FR" b="1" i="1" dirty="0" smtClean="0">
                    <a:solidFill>
                      <a:srgbClr val="FFFF00"/>
                    </a:solidFill>
                    <a:latin typeface="Times New Roman" panose="02020603050405020304" pitchFamily="18" charset="0"/>
                    <a:cs typeface="Times New Roman" panose="02020603050405020304" pitchFamily="18" charset="0"/>
                  </a:rPr>
                  <a:t>b</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doit </a:t>
                </a:r>
                <a:r>
                  <a:rPr lang="fr-FR" dirty="0">
                    <a:latin typeface="Times New Roman" panose="02020603050405020304" pitchFamily="18" charset="0"/>
                    <a:cs typeface="Times New Roman" panose="02020603050405020304" pitchFamily="18" charset="0"/>
                  </a:rPr>
                  <a:t>être une </a:t>
                </a:r>
                <a:r>
                  <a:rPr lang="fr-FR" dirty="0" smtClean="0">
                    <a:latin typeface="Times New Roman" panose="02020603050405020304" pitchFamily="18" charset="0"/>
                    <a:cs typeface="Times New Roman" panose="02020603050405020304" pitchFamily="18" charset="0"/>
                  </a:rPr>
                  <a:t>combinaison linéaire </a:t>
                </a:r>
                <a:r>
                  <a:rPr lang="fr-FR" dirty="0">
                    <a:latin typeface="Times New Roman" panose="02020603050405020304" pitchFamily="18" charset="0"/>
                    <a:cs typeface="Times New Roman" panose="02020603050405020304" pitchFamily="18" charset="0"/>
                  </a:rPr>
                  <a:t>des colonnes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Espace </a:t>
                </a:r>
                <a:r>
                  <a:rPr lang="fr-FR" b="1" dirty="0">
                    <a:solidFill>
                      <a:srgbClr val="FFFF00"/>
                    </a:solidFill>
                    <a:latin typeface="Times New Roman" panose="02020603050405020304" pitchFamily="18" charset="0"/>
                    <a:cs typeface="Times New Roman" panose="02020603050405020304" pitchFamily="18" charset="0"/>
                  </a:rPr>
                  <a:t>Nul d’une matrice </a:t>
                </a:r>
                <a:r>
                  <a:rPr lang="fr-FR" b="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Soit </a:t>
                </a:r>
                <a:r>
                  <a:rPr lang="fr-FR" dirty="0">
                    <a:latin typeface="Times New Roman" panose="02020603050405020304" pitchFamily="18" charset="0"/>
                    <a:cs typeface="Times New Roman" panose="02020603050405020304" pitchFamily="18" charset="0"/>
                  </a:rPr>
                  <a:t>toujours la </a:t>
                </a:r>
                <a:r>
                  <a:rPr lang="fr-FR" dirty="0" smtClean="0">
                    <a:latin typeface="Times New Roman" panose="02020603050405020304" pitchFamily="18" charset="0"/>
                    <a:cs typeface="Times New Roman" panose="02020603050405020304" pitchFamily="18" charset="0"/>
                  </a:rPr>
                  <a:t>matrice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définie </a:t>
                </a:r>
                <a:r>
                  <a:rPr lang="fr-FR" dirty="0">
                    <a:latin typeface="Times New Roman" panose="02020603050405020304" pitchFamily="18" charset="0"/>
                    <a:cs typeface="Times New Roman" panose="02020603050405020304" pitchFamily="18" charset="0"/>
                  </a:rPr>
                  <a:t>dans le paragraphe précédent. L’espace Nul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noté par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𝑵</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oMath>
                </a14:m>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ou</a:t>
                </a:r>
                <a:r>
                  <a:rPr lang="fr-FR"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GB" b="1" i="1" smtClean="0">
                            <a:solidFill>
                              <a:srgbClr val="FFFF00"/>
                            </a:solidFill>
                            <a:latin typeface="Cambria Math" panose="02040503050406030204" pitchFamily="18" charset="0"/>
                            <a:cs typeface="Times New Roman" panose="02020603050405020304" pitchFamily="18" charset="0"/>
                          </a:rPr>
                        </m:ctrlPr>
                      </m:funcPr>
                      <m:fName>
                        <m:r>
                          <a:rPr lang="en-GB" b="1" i="1" smtClean="0">
                            <a:solidFill>
                              <a:srgbClr val="FFFF00"/>
                            </a:solidFill>
                            <a:latin typeface="Cambria Math" panose="02040503050406030204" pitchFamily="18" charset="0"/>
                            <a:cs typeface="Times New Roman" panose="02020603050405020304" pitchFamily="18" charset="0"/>
                          </a:rPr>
                          <m:t>𝒌𝒆𝒓</m:t>
                        </m:r>
                      </m:fName>
                      <m:e>
                        <m:d>
                          <m:dPr>
                            <m:ctrlPr>
                              <a:rPr lang="en-GB" b="1" i="1" smtClean="0">
                                <a:solidFill>
                                  <a:srgbClr val="FFFF00"/>
                                </a:solidFill>
                                <a:latin typeface="Cambria Math" panose="02040503050406030204" pitchFamily="18" charset="0"/>
                                <a:cs typeface="Times New Roman" panose="02020603050405020304" pitchFamily="18" charset="0"/>
                              </a:rPr>
                            </m:ctrlPr>
                          </m:dPr>
                          <m:e>
                            <m:r>
                              <a:rPr lang="en-GB" b="1" i="1" smtClean="0">
                                <a:solidFill>
                                  <a:srgbClr val="FFFF00"/>
                                </a:solidFill>
                                <a:latin typeface="Cambria Math" panose="02040503050406030204" pitchFamily="18" charset="0"/>
                                <a:cs typeface="Times New Roman" panose="02020603050405020304" pitchFamily="18" charset="0"/>
                              </a:rPr>
                              <m:t>𝑨</m:t>
                            </m:r>
                          </m:e>
                        </m:d>
                      </m:e>
                    </m:func>
                    <m:r>
                      <a:rPr lang="en-GB" b="1" i="1" smtClean="0">
                        <a:solidFill>
                          <a:srgbClr val="FFFF00"/>
                        </a:solidFill>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 (</a:t>
                </a:r>
                <a:r>
                  <a:rPr lang="fr-FR" b="1" i="1" dirty="0" smtClean="0">
                    <a:solidFill>
                      <a:srgbClr val="92D050"/>
                    </a:solidFill>
                    <a:latin typeface="Times New Roman" panose="02020603050405020304" pitchFamily="18" charset="0"/>
                    <a:cs typeface="Times New Roman" panose="02020603050405020304" pitchFamily="18" charset="0"/>
                  </a:rPr>
                  <a:t>the </a:t>
                </a:r>
                <a:r>
                  <a:rPr lang="fr-FR" b="1" i="1" dirty="0" err="1" smtClean="0">
                    <a:solidFill>
                      <a:srgbClr val="92D050"/>
                    </a:solidFill>
                    <a:latin typeface="Times New Roman" panose="02020603050405020304" pitchFamily="18" charset="0"/>
                    <a:cs typeface="Times New Roman" panose="02020603050405020304" pitchFamily="18" charset="0"/>
                  </a:rPr>
                  <a:t>kernel</a:t>
                </a:r>
                <a:r>
                  <a:rPr lang="fr-FR" dirty="0" smtClean="0">
                    <a:latin typeface="Times New Roman" panose="02020603050405020304" pitchFamily="18" charset="0"/>
                    <a:cs typeface="Times New Roman" panose="02020603050405020304" pitchFamily="18" charset="0"/>
                  </a:rPr>
                  <a:t>) sera </a:t>
                </a:r>
                <a:r>
                  <a:rPr lang="fr-FR" dirty="0">
                    <a:latin typeface="Times New Roman" panose="02020603050405020304" pitchFamily="18" charset="0"/>
                    <a:cs typeface="Times New Roman" panose="02020603050405020304" pitchFamily="18" charset="0"/>
                  </a:rPr>
                  <a:t>formé par tous les </a:t>
                </a:r>
                <a:r>
                  <a:rPr lang="fr-FR" dirty="0" smtClean="0">
                    <a:latin typeface="Times New Roman" panose="02020603050405020304" pitchFamily="18" charset="0"/>
                    <a:cs typeface="Times New Roman" panose="02020603050405020304" pitchFamily="18" charset="0"/>
                  </a:rPr>
                  <a:t>vecteurs </a:t>
                </a:r>
                <a:r>
                  <a:rPr lang="fr-FR" b="1" i="1" dirty="0" smtClean="0">
                    <a:solidFill>
                      <a:srgbClr val="FFFF00"/>
                    </a:solidFill>
                    <a:latin typeface="Times New Roman" panose="02020603050405020304" pitchFamily="18" charset="0"/>
                    <a:cs typeface="Times New Roman" panose="02020603050405020304" pitchFamily="18" charset="0"/>
                  </a:rPr>
                  <a:t>x</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vérifiant</a:t>
                </a:r>
                <a:r>
                  <a:rPr lang="fr-FR" dirty="0">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𝟎</m:t>
                    </m:r>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dans cet exemple, le vecteur </a:t>
                </a:r>
                <a:r>
                  <a:rPr lang="fr-FR" dirty="0" smtClean="0">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x</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possède </a:t>
                </a:r>
                <a:r>
                  <a:rPr lang="fr-FR" dirty="0">
                    <a:latin typeface="Times New Roman" panose="02020603050405020304" pitchFamily="18" charset="0"/>
                    <a:cs typeface="Times New Roman" panose="02020603050405020304" pitchFamily="18" charset="0"/>
                  </a:rPr>
                  <a:t>trois composantes, donc notre espace nul sera inclus </a:t>
                </a:r>
                <a:r>
                  <a:rPr lang="fr-FR" dirty="0" smtClean="0">
                    <a:latin typeface="Times New Roman" panose="02020603050405020304" pitchFamily="18" charset="0"/>
                    <a:cs typeface="Times New Roman" panose="02020603050405020304" pitchFamily="18" charset="0"/>
                  </a:rPr>
                  <a:t>dans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𝟑</m:t>
                        </m:r>
                      </m:sup>
                    </m:sSup>
                    <m:r>
                      <a:rPr lang="en-GB" b="1" i="1" smtClean="0">
                        <a:solidFill>
                          <a:srgbClr val="FFFF00"/>
                        </a:solidFill>
                        <a:latin typeface="Cambria Math" panose="02040503050406030204" pitchFamily="18" charset="0"/>
                        <a:cs typeface="Times New Roman" panose="02020603050405020304" pitchFamily="18" charset="0"/>
                      </a:rPr>
                      <m:t>.</m:t>
                    </m:r>
                  </m:oMath>
                </a14:m>
                <a:endParaRPr lang="fr-FR" b="1" dirty="0" smtClean="0">
                  <a:solidFill>
                    <a:srgbClr val="FFFF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fr-FR" b="1" dirty="0">
                  <a:solidFill>
                    <a:srgbClr val="FFFF00"/>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fr-FR" b="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Pour la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𝟒</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𝟑</m:t>
                    </m:r>
                  </m:oMath>
                </a14:m>
                <a:r>
                  <a:rPr lang="fr-FR" dirty="0" smtClean="0">
                    <a:latin typeface="Times New Roman" panose="02020603050405020304" pitchFamily="18" charset="0"/>
                    <a:cs typeface="Times New Roman" panose="02020603050405020304" pitchFamily="18" charset="0"/>
                  </a:rPr>
                  <a:t>, l’espace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𝑪</m:t>
                    </m:r>
                    <m:d>
                      <m:dPr>
                        <m:ctrlPr>
                          <a:rPr lang="en-GB" b="1" i="1" smtClean="0">
                            <a:solidFill>
                              <a:srgbClr val="FFFF00"/>
                            </a:solidFill>
                            <a:latin typeface="Cambria Math" panose="02040503050406030204" pitchFamily="18" charset="0"/>
                            <a:cs typeface="Times New Roman" panose="02020603050405020304" pitchFamily="18" charset="0"/>
                          </a:rPr>
                        </m:ctrlPr>
                      </m:dPr>
                      <m:e>
                        <m:r>
                          <a:rPr lang="en-GB" b="1" i="1" smtClean="0">
                            <a:solidFill>
                              <a:srgbClr val="FFFF00"/>
                            </a:solidFill>
                            <a:latin typeface="Cambria Math" panose="02040503050406030204" pitchFamily="18" charset="0"/>
                            <a:cs typeface="Times New Roman" panose="02020603050405020304" pitchFamily="18" charset="0"/>
                          </a:rPr>
                          <m:t>𝑨</m:t>
                        </m:r>
                      </m:e>
                    </m:d>
                  </m:oMath>
                </a14:m>
                <a:r>
                  <a:rPr lang="fr-FR" dirty="0" smtClean="0">
                    <a:latin typeface="Times New Roman" panose="02020603050405020304" pitchFamily="18" charset="0"/>
                    <a:cs typeface="Times New Roman" panose="02020603050405020304" pitchFamily="18" charset="0"/>
                  </a:rPr>
                  <a:t> est </a:t>
                </a:r>
                <a:r>
                  <a:rPr lang="fr-FR" dirty="0">
                    <a:latin typeface="Times New Roman" panose="02020603050405020304" pitchFamily="18" charset="0"/>
                    <a:cs typeface="Times New Roman" panose="02020603050405020304" pitchFamily="18" charset="0"/>
                  </a:rPr>
                  <a:t>dans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4</m:t>
                        </m:r>
                      </m:sup>
                    </m:sSup>
                  </m:oMath>
                </a14:m>
                <a:r>
                  <a:rPr lang="fr-FR" i="1" dirty="0" smtClean="0">
                    <a:latin typeface="Times New Roman" panose="02020603050405020304" pitchFamily="18" charset="0"/>
                    <a:cs typeface="Times New Roman" panose="02020603050405020304" pitchFamily="18" charset="0"/>
                  </a:rPr>
                  <a:t>  et l’espace </a:t>
                </a:r>
                <a14:m>
                  <m:oMath xmlns:m="http://schemas.openxmlformats.org/officeDocument/2006/math">
                    <m:r>
                      <a:rPr lang="en-GB" b="0" i="1" smtClean="0">
                        <a:latin typeface="Cambria Math" panose="02040503050406030204" pitchFamily="18" charset="0"/>
                        <a:cs typeface="Times New Roman" panose="02020603050405020304" pitchFamily="18" charset="0"/>
                      </a:rPr>
                      <m:t>𝑁</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oMath>
                </a14:m>
                <a:r>
                  <a:rPr lang="fr-FR" i="1" dirty="0" smtClean="0">
                    <a:latin typeface="Times New Roman" panose="02020603050405020304" pitchFamily="18" charset="0"/>
                    <a:cs typeface="Times New Roman" panose="02020603050405020304" pitchFamily="18" charset="0"/>
                  </a:rPr>
                  <a:t> est </a:t>
                </a:r>
                <a:r>
                  <a:rPr lang="fr-FR" dirty="0" smtClean="0">
                    <a:latin typeface="Times New Roman" panose="02020603050405020304" pitchFamily="18" charset="0"/>
                    <a:cs typeface="Times New Roman" panose="02020603050405020304" pitchFamily="18" charset="0"/>
                  </a:rPr>
                  <a:t>dans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3</m:t>
                        </m:r>
                      </m:sup>
                    </m:sSup>
                  </m:oMath>
                </a14:m>
                <a:r>
                  <a:rPr lang="fr-FR" i="1" dirty="0" smtClean="0">
                    <a:latin typeface="Times New Roman" panose="02020603050405020304" pitchFamily="18" charset="0"/>
                    <a:cs typeface="Times New Roman" panose="02020603050405020304" pitchFamily="18" charset="0"/>
                  </a:rPr>
                  <a:t>  ; </a:t>
                </a:r>
                <a:r>
                  <a:rPr lang="fr-FR" dirty="0" smtClean="0">
                    <a:latin typeface="Times New Roman" panose="02020603050405020304" pitchFamily="18" charset="0"/>
                    <a:cs typeface="Times New Roman" panose="02020603050405020304" pitchFamily="18" charset="0"/>
                  </a:rPr>
                  <a:t>donc </a:t>
                </a:r>
                <a:r>
                  <a:rPr lang="fr-FR" dirty="0">
                    <a:latin typeface="Times New Roman" panose="02020603050405020304" pitchFamily="18" charset="0"/>
                    <a:cs typeface="Times New Roman" panose="02020603050405020304" pitchFamily="18" charset="0"/>
                  </a:rPr>
                  <a:t>généralement pour une </a:t>
                </a:r>
                <a:r>
                  <a:rPr lang="fr-FR" dirty="0" smtClean="0">
                    <a:latin typeface="Times New Roman" panose="02020603050405020304" pitchFamily="18" charset="0"/>
                    <a:cs typeface="Times New Roman" panose="02020603050405020304" pitchFamily="18" charset="0"/>
                  </a:rPr>
                  <a:t>matrice </a:t>
                </a:r>
                <a:r>
                  <a:rPr lang="fr-FR" i="1"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r>
                      <a:rPr lang="en-GB"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fr-FR" i="1"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dirty="0" smtClean="0">
                        <a:latin typeface="Cambria Math" panose="02040503050406030204" pitchFamily="18" charset="0"/>
                        <a:cs typeface="Times New Roman" panose="02020603050405020304" pitchFamily="18" charset="0"/>
                      </a:rPr>
                      <m:t>𝐶</m:t>
                    </m:r>
                    <m:d>
                      <m:dPr>
                        <m:ctrlPr>
                          <a:rPr lang="en-GB" b="0" i="1" dirty="0" smtClean="0">
                            <a:latin typeface="Cambria Math" panose="02040503050406030204" pitchFamily="18" charset="0"/>
                            <a:cs typeface="Times New Roman" panose="02020603050405020304" pitchFamily="18" charset="0"/>
                          </a:rPr>
                        </m:ctrlPr>
                      </m:dPr>
                      <m:e>
                        <m:r>
                          <a:rPr lang="en-GB" b="0" i="1" dirty="0" smtClean="0">
                            <a:latin typeface="Cambria Math" panose="02040503050406030204" pitchFamily="18" charset="0"/>
                            <a:cs typeface="Times New Roman" panose="02020603050405020304" pitchFamily="18" charset="0"/>
                          </a:rPr>
                          <m:t>𝐴</m:t>
                        </m:r>
                      </m:e>
                    </m:d>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sera dans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𝑚</m:t>
                        </m:r>
                      </m:sup>
                    </m:sSup>
                  </m:oMath>
                </a14:m>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a:t>
                </a:r>
                <a:r>
                  <a:rPr lang="fr-FR" i="1"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𝑁</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𝐴</m:t>
                        </m:r>
                      </m:e>
                    </m:d>
                    <m:r>
                      <a:rPr lang="en-GB" b="0" i="1" smtClean="0">
                        <a:latin typeface="Cambria Math" panose="02040503050406030204" pitchFamily="18" charset="0"/>
                        <a:cs typeface="Times New Roman" panose="02020603050405020304" pitchFamily="18" charset="0"/>
                      </a:rPr>
                      <m:t> </m:t>
                    </m:r>
                    <m:r>
                      <m:rPr>
                        <m:sty m:val="p"/>
                      </m:rPr>
                      <a:rPr lang="en-GB" b="0" i="0" smtClean="0">
                        <a:latin typeface="Cambria Math" panose="02040503050406030204" pitchFamily="18" charset="0"/>
                        <a:cs typeface="Times New Roman" panose="02020603050405020304" pitchFamily="18" charset="0"/>
                      </a:rPr>
                      <m:t>sera</m:t>
                    </m:r>
                    <m:r>
                      <a:rPr lang="en-GB" b="0" i="0" smtClean="0">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dans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𝑛</m:t>
                        </m:r>
                      </m:sup>
                    </m:sSup>
                  </m:oMath>
                </a14:m>
                <a:r>
                  <a:rPr lang="fr-FR" i="1" dirty="0" smtClean="0">
                    <a:latin typeface="Times New Roman" panose="02020603050405020304" pitchFamily="18" charset="0"/>
                    <a:cs typeface="Times New Roman" panose="02020603050405020304" pitchFamily="18" charset="0"/>
                  </a:rPr>
                  <a:t>.</a:t>
                </a:r>
              </a:p>
              <a:p>
                <a:pPr lvl="1"/>
                <a:endParaRPr lang="fr-FR" i="1"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Notons que  le vecteur nul appartient toujours à l’espace nul</a:t>
                </a:r>
                <a:endParaRPr lang="fr-FR" dirty="0">
                  <a:latin typeface="Times New Roman" panose="02020603050405020304" pitchFamily="18" charset="0"/>
                  <a:cs typeface="Times New Roman" panose="02020603050405020304" pitchFamily="18" charset="0"/>
                </a:endParaRPr>
              </a:p>
              <a:p>
                <a:endParaRPr lang="fr-FR" dirty="0"/>
              </a:p>
              <a:p>
                <a:pPr algn="just"/>
                <a:r>
                  <a:rPr lang="fr-FR" b="1" dirty="0" smtClean="0">
                    <a:solidFill>
                      <a:srgbClr val="FFFF00"/>
                    </a:solidFill>
                    <a:latin typeface="Times New Roman" panose="02020603050405020304" pitchFamily="18" charset="0"/>
                    <a:cs typeface="Times New Roman" panose="02020603050405020304" pitchFamily="18" charset="0"/>
                  </a:rPr>
                  <a:t>           </a:t>
                </a:r>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4785" y="179587"/>
                <a:ext cx="11953382" cy="12215524"/>
              </a:xfrm>
              <a:prstGeom prst="rect">
                <a:avLst/>
              </a:prstGeom>
              <a:blipFill rotWithShape="0">
                <a:blip r:embed="rId2"/>
                <a:stretch>
                  <a:fillRect l="-306" t="-250" r="-459"/>
                </a:stretch>
              </a:blipFill>
            </p:spPr>
            <p:txBody>
              <a:bodyPr/>
              <a:lstStyle/>
              <a:p>
                <a:r>
                  <a:rPr lang="fr-FR">
                    <a:noFill/>
                  </a:rPr>
                  <a:t> </a:t>
                </a:r>
              </a:p>
            </p:txBody>
          </p:sp>
        </mc:Fallback>
      </mc:AlternateContent>
    </p:spTree>
    <p:extLst>
      <p:ext uri="{BB962C8B-B14F-4D97-AF65-F5344CB8AC3E}">
        <p14:creationId xmlns:p14="http://schemas.microsoft.com/office/powerpoint/2010/main" val="25550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1000"/>
                                        <p:tgtEl>
                                          <p:spTgt spid="2">
                                            <p:txEl>
                                              <p:pRg st="10" end="10"/>
                                            </p:txEl>
                                          </p:spTgt>
                                        </p:tgtEl>
                                      </p:cBhvr>
                                    </p:animEffect>
                                    <p:anim calcmode="lin" valueType="num">
                                      <p:cBhvr>
                                        <p:cTn id="2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1000"/>
                                        <p:tgtEl>
                                          <p:spTgt spid="2">
                                            <p:txEl>
                                              <p:pRg st="12" end="12"/>
                                            </p:txEl>
                                          </p:spTgt>
                                        </p:tgtEl>
                                      </p:cBhvr>
                                    </p:animEffect>
                                    <p:anim calcmode="lin" valueType="num">
                                      <p:cBhvr>
                                        <p:cTn id="3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7549" y="0"/>
                <a:ext cx="12023387" cy="7848302"/>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Résolution </a:t>
                </a:r>
                <a:r>
                  <a:rPr lang="fr-FR" b="1" dirty="0">
                    <a:solidFill>
                      <a:srgbClr val="FFFF00"/>
                    </a:solidFill>
                    <a:latin typeface="Times New Roman" panose="02020603050405020304" pitchFamily="18" charset="0"/>
                    <a:cs typeface="Times New Roman" panose="02020603050405020304" pitchFamily="18" charset="0"/>
                  </a:rPr>
                  <a:t>d'équations linéaires par </a:t>
                </a:r>
                <a:r>
                  <a:rPr lang="fr-FR" b="1" dirty="0" smtClean="0">
                    <a:solidFill>
                      <a:srgbClr val="FFFF00"/>
                    </a:solidFill>
                    <a:latin typeface="Times New Roman" panose="02020603050405020304" pitchFamily="18" charset="0"/>
                    <a:cs typeface="Times New Roman" panose="02020603050405020304" pitchFamily="18" charset="0"/>
                  </a:rPr>
                  <a:t>élimination</a:t>
                </a:r>
              </a:p>
              <a:p>
                <a:pPr algn="just">
                  <a:lnSpc>
                    <a:spcPct val="150000"/>
                  </a:lnSpc>
                </a:pPr>
                <a:r>
                  <a:rPr lang="fr-FR" dirty="0" smtClean="0">
                    <a:latin typeface="Times New Roman" panose="02020603050405020304" pitchFamily="18" charset="0"/>
                    <a:cs typeface="Times New Roman" panose="02020603050405020304" pitchFamily="18" charset="0"/>
                  </a:rPr>
                  <a:t>          L’une </a:t>
                </a:r>
                <a:r>
                  <a:rPr lang="fr-FR" dirty="0">
                    <a:latin typeface="Times New Roman" panose="02020603050405020304" pitchFamily="18" charset="0"/>
                    <a:cs typeface="Times New Roman" panose="02020603050405020304" pitchFamily="18" charset="0"/>
                  </a:rPr>
                  <a:t>des meilleures façons de résoudre des équations linéaires consiste à utiliser une méthode systématique appelée </a:t>
                </a:r>
                <a:r>
                  <a:rPr lang="fr-FR" b="1" dirty="0">
                    <a:solidFill>
                      <a:srgbClr val="FF0000"/>
                    </a:solidFill>
                    <a:latin typeface="Times New Roman" panose="02020603050405020304" pitchFamily="18" charset="0"/>
                    <a:cs typeface="Times New Roman" panose="02020603050405020304" pitchFamily="18" charset="0"/>
                  </a:rPr>
                  <a:t>élimination</a:t>
                </a:r>
                <a:r>
                  <a:rPr lang="fr-FR" dirty="0">
                    <a:latin typeface="Times New Roman" panose="02020603050405020304" pitchFamily="18" charset="0"/>
                    <a:cs typeface="Times New Roman" panose="02020603050405020304" pitchFamily="18" charset="0"/>
                  </a:rPr>
                  <a:t>. Il s'agit d'une méthode qui nous permet d'éliminer systématiquement des variables et d'utiliser la substitution pour résoudre des équations</a:t>
                </a:r>
                <a:r>
                  <a:rPr lang="fr-FR" dirty="0" smtClean="0">
                    <a:latin typeface="Times New Roman" panose="02020603050405020304" pitchFamily="18" charset="0"/>
                    <a:cs typeface="Times New Roman" panose="02020603050405020304" pitchFamily="18" charset="0"/>
                  </a:rPr>
                  <a:t>.</a:t>
                </a:r>
              </a:p>
              <a:p>
                <a:pPr algn="just">
                  <a:lnSpc>
                    <a:spcPct val="150000"/>
                  </a:lnSpc>
                </a:pPr>
                <a:r>
                  <a:rPr lang="fr-FR" dirty="0" smtClean="0">
                    <a:latin typeface="Times New Roman" panose="02020603050405020304" pitchFamily="18" charset="0"/>
                    <a:cs typeface="Times New Roman" panose="02020603050405020304" pitchFamily="18" charset="0"/>
                  </a:rPr>
                  <a:t>Soit les deux </a:t>
                </a:r>
                <a:r>
                  <a:rPr lang="fr-FR" dirty="0">
                    <a:latin typeface="Times New Roman" panose="02020603050405020304" pitchFamily="18" charset="0"/>
                    <a:cs typeface="Times New Roman" panose="02020603050405020304" pitchFamily="18" charset="0"/>
                  </a:rPr>
                  <a:t>équations à deux </a:t>
                </a:r>
                <a:r>
                  <a:rPr lang="fr-FR" dirty="0" smtClean="0">
                    <a:latin typeface="Times New Roman" panose="02020603050405020304" pitchFamily="18" charset="0"/>
                    <a:cs typeface="Times New Roman" panose="02020603050405020304" pitchFamily="18" charset="0"/>
                  </a:rPr>
                  <a:t>variables</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suivantes:</a:t>
                </a:r>
              </a:p>
              <a:p>
                <a:pPr algn="just">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𝑦</m:t>
                      </m:r>
                      <m:r>
                        <a:rPr lang="en-GB" b="0" i="1" smtClean="0">
                          <a:latin typeface="Cambria Math" panose="02040503050406030204" pitchFamily="18" charset="0"/>
                          <a:cs typeface="Times New Roman" panose="02020603050405020304" pitchFamily="18" charset="0"/>
                        </a:rPr>
                        <m:t>=1</m:t>
                      </m:r>
                    </m:oMath>
                  </m:oMathPara>
                </a14:m>
                <a:endParaRPr lang="en-GB" b="0" dirty="0" smtClean="0">
                  <a:latin typeface="Times New Roman" panose="02020603050405020304" pitchFamily="18" charset="0"/>
                  <a:cs typeface="Times New Roman" panose="02020603050405020304" pitchFamily="18" charset="0"/>
                </a:endParaRPr>
              </a:p>
              <a:p>
                <a:pPr algn="just">
                  <a:lnSpc>
                    <a:spcPct val="150000"/>
                  </a:lnSpc>
                </a:pP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𝑦</m:t>
                    </m:r>
                    <m:r>
                      <a:rPr lang="en-GB" b="0" i="1" smtClean="0">
                        <a:latin typeface="Cambria Math" panose="02040503050406030204" pitchFamily="18" charset="0"/>
                        <a:cs typeface="Times New Roman" panose="02020603050405020304" pitchFamily="18" charset="0"/>
                      </a:rPr>
                      <m:t>=7</m:t>
                    </m:r>
                  </m:oMath>
                </a14:m>
                <a:endParaRPr lang="fr-FR" dirty="0" smtClean="0">
                  <a:latin typeface="Times New Roman" panose="02020603050405020304" pitchFamily="18" charset="0"/>
                  <a:cs typeface="Times New Roman" panose="02020603050405020304" pitchFamily="18" charset="0"/>
                </a:endParaRPr>
              </a:p>
              <a:p>
                <a:pPr algn="just">
                  <a:lnSpc>
                    <a:spcPct val="150000"/>
                  </a:lnSpc>
                </a:pPr>
                <a:r>
                  <a:rPr lang="fr-FR" dirty="0" smtClean="0">
                    <a:latin typeface="Times New Roman" panose="02020603050405020304" pitchFamily="18" charset="0"/>
                    <a:cs typeface="Times New Roman" panose="02020603050405020304" pitchFamily="18" charset="0"/>
                  </a:rPr>
                  <a:t>Après élimination on trouve:</a:t>
                </a:r>
              </a:p>
              <a:p>
                <a:pPr algn="just">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𝑦</m:t>
                      </m:r>
                      <m:r>
                        <a:rPr lang="en-GB" b="0" i="1" smtClean="0">
                          <a:latin typeface="Cambria Math" panose="02040503050406030204" pitchFamily="18" charset="0"/>
                          <a:cs typeface="Times New Roman" panose="02020603050405020304" pitchFamily="18" charset="0"/>
                        </a:rPr>
                        <m:t>=1</m:t>
                      </m:r>
                    </m:oMath>
                  </m:oMathPara>
                </a14:m>
                <a:endParaRPr lang="en-GB" b="0" dirty="0" smtClean="0">
                  <a:latin typeface="Times New Roman" panose="02020603050405020304" pitchFamily="18" charset="0"/>
                  <a:cs typeface="Times New Roman" panose="02020603050405020304" pitchFamily="18" charset="0"/>
                </a:endParaRPr>
              </a:p>
              <a:p>
                <a:pPr algn="just">
                  <a:lnSpc>
                    <a:spcPct val="150000"/>
                  </a:lnSpc>
                </a:pPr>
                <a:r>
                  <a:rPr lang="en-GB" b="0" dirty="0" smtClean="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5</m:t>
                    </m:r>
                    <m:r>
                      <a:rPr lang="en-GB" b="0" i="1" smtClean="0">
                        <a:latin typeface="Cambria Math" panose="02040503050406030204" pitchFamily="18" charset="0"/>
                        <a:cs typeface="Times New Roman" panose="02020603050405020304" pitchFamily="18" charset="0"/>
                      </a:rPr>
                      <m:t>𝑦</m:t>
                    </m:r>
                    <m:r>
                      <a:rPr lang="en-GB" b="0" i="1" smtClean="0">
                        <a:latin typeface="Cambria Math" panose="02040503050406030204" pitchFamily="18" charset="0"/>
                        <a:cs typeface="Times New Roman" panose="02020603050405020304" pitchFamily="18" charset="0"/>
                      </a:rPr>
                      <m:t>=5</m:t>
                    </m:r>
                  </m:oMath>
                </a14:m>
                <a:endParaRPr lang="fr-FR" dirty="0" smtClean="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La variable </a:t>
                </a:r>
                <a:r>
                  <a:rPr lang="fr-FR" b="1" i="1" dirty="0">
                    <a:solidFill>
                      <a:srgbClr val="FFFF00"/>
                    </a:solidFill>
                    <a:latin typeface="Times New Roman" panose="02020603050405020304" pitchFamily="18" charset="0"/>
                    <a:cs typeface="Times New Roman" panose="02020603050405020304" pitchFamily="18" charset="0"/>
                  </a:rPr>
                  <a:t>x</a:t>
                </a:r>
                <a:r>
                  <a:rPr lang="fr-FR" dirty="0">
                    <a:latin typeface="Times New Roman" panose="02020603050405020304" pitchFamily="18" charset="0"/>
                    <a:cs typeface="Times New Roman" panose="02020603050405020304" pitchFamily="18" charset="0"/>
                  </a:rPr>
                  <a:t> n'est plus dans la deuxième équation. Nous pouvons réinsérer la valeur </a:t>
                </a:r>
                <a:r>
                  <a:rPr lang="fr-FR" b="1" i="1" dirty="0">
                    <a:solidFill>
                      <a:srgbClr val="FFFF00"/>
                    </a:solidFill>
                    <a:latin typeface="Times New Roman" panose="02020603050405020304" pitchFamily="18" charset="0"/>
                    <a:cs typeface="Times New Roman" panose="02020603050405020304" pitchFamily="18" charset="0"/>
                  </a:rPr>
                  <a:t>y</a:t>
                </a:r>
                <a:r>
                  <a:rPr lang="fr-FR" dirty="0">
                    <a:latin typeface="Times New Roman" panose="02020603050405020304" pitchFamily="18" charset="0"/>
                    <a:cs typeface="Times New Roman" panose="02020603050405020304" pitchFamily="18" charset="0"/>
                  </a:rPr>
                  <a:t> dans la première équation et trouver la valeur de </a:t>
                </a:r>
                <a:r>
                  <a:rPr lang="fr-FR" b="1" i="1" dirty="0">
                    <a:solidFill>
                      <a:srgbClr val="FFFF00"/>
                    </a:solidFill>
                    <a:latin typeface="Times New Roman" panose="02020603050405020304" pitchFamily="18" charset="0"/>
                    <a:cs typeface="Times New Roman" panose="02020603050405020304" pitchFamily="18" charset="0"/>
                  </a:rPr>
                  <a:t>x</a:t>
                </a:r>
                <a:r>
                  <a:rPr lang="fr-FR" dirty="0">
                    <a:latin typeface="Times New Roman" panose="02020603050405020304" pitchFamily="18" charset="0"/>
                    <a:cs typeface="Times New Roman" panose="02020603050405020304" pitchFamily="18" charset="0"/>
                  </a:rPr>
                  <a:t>. En faisant cela, nous trouvons que </a:t>
                </a:r>
                <a:r>
                  <a:rPr lang="fr-FR" b="1" i="1" dirty="0">
                    <a:solidFill>
                      <a:srgbClr val="FFFF00"/>
                    </a:solidFill>
                    <a:latin typeface="Times New Roman" panose="02020603050405020304" pitchFamily="18" charset="0"/>
                    <a:cs typeface="Times New Roman" panose="02020603050405020304" pitchFamily="18" charset="0"/>
                  </a:rPr>
                  <a:t>x = 3</a:t>
                </a:r>
                <a:r>
                  <a:rPr lang="fr-FR" dirty="0">
                    <a:latin typeface="Times New Roman" panose="02020603050405020304" pitchFamily="18" charset="0"/>
                    <a:cs typeface="Times New Roman" panose="02020603050405020304" pitchFamily="18" charset="0"/>
                  </a:rPr>
                  <a:t> et </a:t>
                </a:r>
                <a:r>
                  <a:rPr lang="fr-FR" b="1" i="1" dirty="0">
                    <a:solidFill>
                      <a:srgbClr val="FFFF00"/>
                    </a:solidFill>
                    <a:latin typeface="Times New Roman" panose="02020603050405020304" pitchFamily="18" charset="0"/>
                    <a:cs typeface="Times New Roman" panose="02020603050405020304" pitchFamily="18" charset="0"/>
                  </a:rPr>
                  <a:t>y = 1</a:t>
                </a:r>
                <a:r>
                  <a:rPr lang="fr-FR" dirty="0" smtClean="0">
                    <a:latin typeface="Times New Roman" panose="02020603050405020304" pitchFamily="18" charset="0"/>
                    <a:cs typeface="Times New Roman" panose="02020603050405020304" pitchFamily="18" charset="0"/>
                  </a:rPr>
                  <a:t>.</a:t>
                </a:r>
              </a:p>
              <a:p>
                <a:pPr algn="just"/>
                <a:r>
                  <a:rPr lang="fr-FR" dirty="0">
                    <a:latin typeface="Times New Roman" panose="02020603050405020304" pitchFamily="18" charset="0"/>
                    <a:cs typeface="Times New Roman" panose="02020603050405020304" pitchFamily="18" charset="0"/>
                  </a:rPr>
                  <a:t>Nous appelons cela la factorisation triangulaire</a:t>
                </a:r>
                <a:r>
                  <a:rPr lang="en-GB" dirty="0">
                    <a:latin typeface="Times New Roman" panose="02020603050405020304" pitchFamily="18" charset="0"/>
                    <a:cs typeface="Times New Roman" panose="02020603050405020304" pitchFamily="18" charset="0"/>
                  </a:rPr>
                  <a:t> (</a:t>
                </a:r>
                <a:r>
                  <a:rPr lang="fr-FR" b="1" i="1" dirty="0">
                    <a:solidFill>
                      <a:srgbClr val="FFFF00"/>
                    </a:solidFill>
                    <a:latin typeface="Times New Roman" panose="02020603050405020304" pitchFamily="18" charset="0"/>
                    <a:cs typeface="Times New Roman" panose="02020603050405020304" pitchFamily="18" charset="0"/>
                  </a:rPr>
                  <a:t>triangular </a:t>
                </a:r>
                <a:r>
                  <a:rPr lang="fr-FR" b="1" i="1" dirty="0" err="1">
                    <a:solidFill>
                      <a:srgbClr val="FFFF00"/>
                    </a:solidFill>
                    <a:latin typeface="Times New Roman" panose="02020603050405020304" pitchFamily="18" charset="0"/>
                    <a:cs typeface="Times New Roman" panose="02020603050405020304" pitchFamily="18" charset="0"/>
                  </a:rPr>
                  <a:t>factorization</a:t>
                </a:r>
                <a:r>
                  <a:rPr lang="en-GB"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Il en existe deux types : </a:t>
                </a:r>
              </a:p>
              <a:p>
                <a:pPr marL="800100" lvl="1" indent="-342900" algn="just">
                  <a:buFont typeface="+mj-lt"/>
                  <a:buAutoNum type="arabicPeriod"/>
                </a:pPr>
                <a:r>
                  <a:rPr lang="fr-FR" dirty="0">
                    <a:latin typeface="Times New Roman" panose="02020603050405020304" pitchFamily="18" charset="0"/>
                    <a:cs typeface="Times New Roman" panose="02020603050405020304" pitchFamily="18" charset="0"/>
                  </a:rPr>
                  <a:t>Triangulaire inférieur (</a:t>
                </a:r>
                <a:r>
                  <a:rPr lang="fr-FR" i="1" dirty="0" err="1">
                    <a:solidFill>
                      <a:srgbClr val="FFFF00"/>
                    </a:solidFill>
                    <a:latin typeface="Times New Roman" panose="02020603050405020304" pitchFamily="18" charset="0"/>
                    <a:cs typeface="Times New Roman" panose="02020603050405020304" pitchFamily="18" charset="0"/>
                  </a:rPr>
                  <a:t>Lower</a:t>
                </a:r>
                <a:r>
                  <a:rPr lang="fr-FR" i="1" dirty="0">
                    <a:solidFill>
                      <a:srgbClr val="FFFF00"/>
                    </a:solidFill>
                    <a:latin typeface="Times New Roman" panose="02020603050405020304" pitchFamily="18" charset="0"/>
                    <a:cs typeface="Times New Roman" panose="02020603050405020304" pitchFamily="18" charset="0"/>
                  </a:rPr>
                  <a:t> triangular </a:t>
                </a:r>
                <a:r>
                  <a:rPr lang="fr-FR" dirty="0">
                    <a:latin typeface="Times New Roman" panose="02020603050405020304" pitchFamily="18" charset="0"/>
                    <a:cs typeface="Times New Roman" panose="02020603050405020304" pitchFamily="18" charset="0"/>
                  </a:rPr>
                  <a:t>);</a:t>
                </a:r>
              </a:p>
              <a:p>
                <a:pPr marL="800100" lvl="1" indent="-342900" algn="just">
                  <a:buFont typeface="+mj-lt"/>
                  <a:buAutoNum type="arabicPeriod"/>
                </a:pPr>
                <a:r>
                  <a:rPr lang="fr-FR" dirty="0">
                    <a:latin typeface="Times New Roman" panose="02020603050405020304" pitchFamily="18" charset="0"/>
                    <a:cs typeface="Times New Roman" panose="02020603050405020304" pitchFamily="18" charset="0"/>
                  </a:rPr>
                  <a:t>Triangulaire supérieur (</a:t>
                </a:r>
                <a:r>
                  <a:rPr lang="fr-FR" b="1" i="1" dirty="0">
                    <a:solidFill>
                      <a:srgbClr val="FFFF00"/>
                    </a:solidFill>
                    <a:latin typeface="Times New Roman" panose="02020603050405020304" pitchFamily="18" charset="0"/>
                    <a:cs typeface="Times New Roman" panose="02020603050405020304" pitchFamily="18" charset="0"/>
                  </a:rPr>
                  <a:t>Upper </a:t>
                </a:r>
                <a:r>
                  <a:rPr lang="fr-FR" b="1" i="1" dirty="0" smtClean="0">
                    <a:solidFill>
                      <a:srgbClr val="FFFF00"/>
                    </a:solidFill>
                    <a:latin typeface="Times New Roman" panose="02020603050405020304" pitchFamily="18" charset="0"/>
                    <a:cs typeface="Times New Roman" panose="02020603050405020304" pitchFamily="18" charset="0"/>
                  </a:rPr>
                  <a:t>triangular</a:t>
                </a:r>
                <a:r>
                  <a:rPr lang="fr-FR" dirty="0" smtClean="0">
                    <a:latin typeface="Times New Roman" panose="02020603050405020304" pitchFamily="18" charset="0"/>
                    <a:cs typeface="Times New Roman" panose="02020603050405020304" pitchFamily="18" charset="0"/>
                  </a:rPr>
                  <a:t>)</a:t>
                </a:r>
              </a:p>
              <a:p>
                <a:pPr lvl="1" algn="just"/>
                <a:endParaRPr lang="fr-F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Nous </a:t>
                </a:r>
                <a:r>
                  <a:rPr lang="fr-FR" dirty="0">
                    <a:latin typeface="Times New Roman" panose="02020603050405020304" pitchFamily="18" charset="0"/>
                    <a:cs typeface="Times New Roman" panose="02020603050405020304" pitchFamily="18" charset="0"/>
                  </a:rPr>
                  <a:t>résolvons le système triangulaire supérieur de haut en bas en utilisant un processus appelé substitution arrière (</a:t>
                </a:r>
                <a:r>
                  <a:rPr lang="fr-FR" b="1" i="1" dirty="0">
                    <a:solidFill>
                      <a:srgbClr val="FFFF00"/>
                    </a:solidFill>
                    <a:latin typeface="Times New Roman" panose="02020603050405020304" pitchFamily="18" charset="0"/>
                    <a:cs typeface="Times New Roman" panose="02020603050405020304" pitchFamily="18" charset="0"/>
                  </a:rPr>
                  <a:t>back substitution,</a:t>
                </a:r>
                <a:r>
                  <a:rPr lang="fr-FR" dirty="0">
                    <a:latin typeface="Times New Roman" panose="02020603050405020304" pitchFamily="18" charset="0"/>
                    <a:cs typeface="Times New Roman" panose="02020603050405020304" pitchFamily="18" charset="0"/>
                  </a:rPr>
                  <a:t>), et cela fonctionne pour les systèmes de toute taille.</a:t>
                </a:r>
                <a:endParaRPr lang="en-GB" dirty="0">
                  <a:latin typeface="Times New Roman" panose="02020603050405020304" pitchFamily="18" charset="0"/>
                  <a:cs typeface="Times New Roman" panose="02020603050405020304" pitchFamily="18" charset="0"/>
                </a:endParaRPr>
              </a:p>
              <a:p>
                <a:pPr lvl="1" algn="just"/>
                <a:endParaRPr lang="fr-FR" dirty="0">
                  <a:latin typeface="Times New Roman" panose="02020603050405020304" pitchFamily="18" charset="0"/>
                  <a:cs typeface="Times New Roman" panose="02020603050405020304" pitchFamily="18" charset="0"/>
                </a:endParaRP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endParaRPr lang="fr-FR"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7549" y="0"/>
                <a:ext cx="12023387" cy="7848302"/>
              </a:xfrm>
              <a:prstGeom prst="rect">
                <a:avLst/>
              </a:prstGeom>
              <a:blipFill rotWithShape="0">
                <a:blip r:embed="rId2"/>
                <a:stretch>
                  <a:fillRect l="-405" r="-405"/>
                </a:stretch>
              </a:blipFill>
            </p:spPr>
            <p:txBody>
              <a:bodyPr/>
              <a:lstStyle/>
              <a:p>
                <a:r>
                  <a:rPr lang="fr-FR">
                    <a:noFill/>
                  </a:rPr>
                  <a:t> </a:t>
                </a:r>
              </a:p>
            </p:txBody>
          </p:sp>
        </mc:Fallback>
      </mc:AlternateContent>
      <p:pic>
        <p:nvPicPr>
          <p:cNvPr id="3" name="Image 2"/>
          <p:cNvPicPr>
            <a:picLocks noChangeAspect="1"/>
          </p:cNvPicPr>
          <p:nvPr/>
        </p:nvPicPr>
        <p:blipFill>
          <a:blip r:embed="rId3"/>
          <a:stretch>
            <a:fillRect/>
          </a:stretch>
        </p:blipFill>
        <p:spPr>
          <a:xfrm>
            <a:off x="5208278" y="3448684"/>
            <a:ext cx="938865" cy="719390"/>
          </a:xfrm>
          <a:prstGeom prst="rect">
            <a:avLst/>
          </a:prstGeom>
        </p:spPr>
      </p:pic>
    </p:spTree>
    <p:extLst>
      <p:ext uri="{BB962C8B-B14F-4D97-AF65-F5344CB8AC3E}">
        <p14:creationId xmlns:p14="http://schemas.microsoft.com/office/powerpoint/2010/main" val="1645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1000"/>
                                        <p:tgtEl>
                                          <p:spTgt spid="2">
                                            <p:txEl>
                                              <p:pRg st="7" end="7"/>
                                            </p:txEl>
                                          </p:spTgt>
                                        </p:tgtEl>
                                      </p:cBhvr>
                                    </p:animEffect>
                                    <p:anim calcmode="lin" valueType="num">
                                      <p:cBhvr>
                                        <p:cTn id="4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10" end="10"/>
                                            </p:txEl>
                                          </p:spTgt>
                                        </p:tgtEl>
                                        <p:attrNameLst>
                                          <p:attrName>style.visibility</p:attrName>
                                        </p:attrNameLst>
                                      </p:cBhvr>
                                      <p:to>
                                        <p:strVal val="visible"/>
                                      </p:to>
                                    </p:set>
                                    <p:animEffect transition="in" filter="fade">
                                      <p:cBhvr>
                                        <p:cTn id="73" dur="1000"/>
                                        <p:tgtEl>
                                          <p:spTgt spid="2">
                                            <p:txEl>
                                              <p:pRg st="10" end="10"/>
                                            </p:txEl>
                                          </p:spTgt>
                                        </p:tgtEl>
                                      </p:cBhvr>
                                    </p:animEffect>
                                    <p:anim calcmode="lin" valueType="num">
                                      <p:cBhvr>
                                        <p:cTn id="7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11" end="11"/>
                                            </p:txEl>
                                          </p:spTgt>
                                        </p:tgtEl>
                                        <p:attrNameLst>
                                          <p:attrName>style.visibility</p:attrName>
                                        </p:attrNameLst>
                                      </p:cBhvr>
                                      <p:to>
                                        <p:strVal val="visible"/>
                                      </p:to>
                                    </p:set>
                                    <p:animEffect transition="in" filter="fade">
                                      <p:cBhvr>
                                        <p:cTn id="80" dur="1000"/>
                                        <p:tgtEl>
                                          <p:spTgt spid="2">
                                            <p:txEl>
                                              <p:pRg st="11" end="11"/>
                                            </p:txEl>
                                          </p:spTgt>
                                        </p:tgtEl>
                                      </p:cBhvr>
                                    </p:animEffect>
                                    <p:anim calcmode="lin" valueType="num">
                                      <p:cBhvr>
                                        <p:cTn id="8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3" end="13"/>
                                            </p:txEl>
                                          </p:spTgt>
                                        </p:tgtEl>
                                        <p:attrNameLst>
                                          <p:attrName>style.visibility</p:attrName>
                                        </p:attrNameLst>
                                      </p:cBhvr>
                                      <p:to>
                                        <p:strVal val="visible"/>
                                      </p:to>
                                    </p:set>
                                    <p:animEffect transition="in" filter="fade">
                                      <p:cBhvr>
                                        <p:cTn id="87" dur="1000"/>
                                        <p:tgtEl>
                                          <p:spTgt spid="2">
                                            <p:txEl>
                                              <p:pRg st="13" end="13"/>
                                            </p:txEl>
                                          </p:spTgt>
                                        </p:tgtEl>
                                      </p:cBhvr>
                                    </p:animEffect>
                                    <p:anim calcmode="lin" valueType="num">
                                      <p:cBhvr>
                                        <p:cTn id="8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66184"/>
                <a:ext cx="12120664" cy="7239289"/>
              </a:xfrm>
              <a:prstGeom prst="rect">
                <a:avLst/>
              </a:prstGeom>
            </p:spPr>
            <p:txBody>
              <a:bodyPr wrap="square">
                <a:spAutoFit/>
              </a:bodyPr>
              <a:lstStyle/>
              <a:p>
                <a:pPr marL="285750" indent="-285750" algn="just">
                  <a:buFont typeface="Wingdings" panose="05000000000000000000" pitchFamily="2" charset="2"/>
                  <a:buChar char="ü"/>
                </a:pPr>
                <a:r>
                  <a:rPr lang="fr-FR" b="1" i="1" dirty="0" smtClean="0">
                    <a:solidFill>
                      <a:srgbClr val="FFFF00"/>
                    </a:solidFill>
                    <a:latin typeface="Times New Roman" panose="02020603050405020304" pitchFamily="18" charset="0"/>
                    <a:cs typeface="Times New Roman" panose="02020603050405020304" pitchFamily="18" charset="0"/>
                  </a:rPr>
                  <a:t>Exemple</a:t>
                </a:r>
                <a:r>
                  <a:rPr lang="en-GB" b="1" i="1" dirty="0" smtClean="0">
                    <a:solidFill>
                      <a:srgbClr val="FFFF00"/>
                    </a:solidFill>
                    <a:latin typeface="Times New Roman" panose="02020603050405020304" pitchFamily="18" charset="0"/>
                    <a:cs typeface="Times New Roman" panose="02020603050405020304" pitchFamily="18" charset="0"/>
                  </a:rPr>
                  <a:t>:  </a:t>
                </a:r>
                <a:r>
                  <a:rPr lang="fr-FR" dirty="0" smtClean="0">
                    <a:solidFill>
                      <a:schemeClr val="tx1">
                        <a:lumMod val="95000"/>
                      </a:schemeClr>
                    </a:solidFill>
                    <a:latin typeface="Times New Roman" panose="02020603050405020304" pitchFamily="18" charset="0"/>
                    <a:cs typeface="Times New Roman" panose="02020603050405020304" pitchFamily="18" charset="0"/>
                  </a:rPr>
                  <a:t>Résoudre</a:t>
                </a:r>
                <a:r>
                  <a:rPr lang="en-GB" dirty="0" smtClean="0">
                    <a:solidFill>
                      <a:schemeClr val="tx1">
                        <a:lumMod val="95000"/>
                      </a:schemeClr>
                    </a:solidFill>
                    <a:latin typeface="Times New Roman" panose="02020603050405020304" pitchFamily="18" charset="0"/>
                    <a:cs typeface="Times New Roman" panose="02020603050405020304" pitchFamily="18" charset="0"/>
                  </a:rPr>
                  <a:t> le </a:t>
                </a:r>
                <a:r>
                  <a:rPr lang="fr-FR" dirty="0" smtClean="0">
                    <a:solidFill>
                      <a:schemeClr val="tx1">
                        <a:lumMod val="95000"/>
                      </a:schemeClr>
                    </a:solidFill>
                    <a:latin typeface="Times New Roman" panose="02020603050405020304" pitchFamily="18" charset="0"/>
                    <a:cs typeface="Times New Roman" panose="02020603050405020304" pitchFamily="18" charset="0"/>
                  </a:rPr>
                  <a:t>système</a:t>
                </a:r>
                <a:r>
                  <a:rPr lang="en-GB" dirty="0" smtClean="0">
                    <a:solidFill>
                      <a:schemeClr val="tx1">
                        <a:lumMod val="95000"/>
                      </a:schemeClr>
                    </a:solidFill>
                    <a:latin typeface="Times New Roman" panose="02020603050405020304" pitchFamily="18" charset="0"/>
                    <a:cs typeface="Times New Roman" panose="02020603050405020304" pitchFamily="18" charset="0"/>
                  </a:rPr>
                  <a:t> a trois </a:t>
                </a:r>
                <a:r>
                  <a:rPr lang="en-GB" dirty="0" err="1" smtClean="0">
                    <a:solidFill>
                      <a:schemeClr val="tx1">
                        <a:lumMod val="95000"/>
                      </a:schemeClr>
                    </a:solidFill>
                    <a:latin typeface="Times New Roman" panose="02020603050405020304" pitchFamily="18" charset="0"/>
                    <a:cs typeface="Times New Roman" panose="02020603050405020304" pitchFamily="18" charset="0"/>
                  </a:rPr>
                  <a:t>équations</a:t>
                </a:r>
                <a:r>
                  <a:rPr lang="en-GB" dirty="0" smtClean="0">
                    <a:solidFill>
                      <a:schemeClr val="tx1">
                        <a:lumMod val="95000"/>
                      </a:schemeClr>
                    </a:solidFill>
                    <a:latin typeface="Times New Roman" panose="02020603050405020304" pitchFamily="18" charset="0"/>
                    <a:cs typeface="Times New Roman" panose="02020603050405020304" pitchFamily="18" charset="0"/>
                  </a:rPr>
                  <a:t> et a trois variable suivant:                                 </a:t>
                </a:r>
              </a:p>
              <a:p>
                <a:pPr algn="ctr"/>
                <a14:m>
                  <m:oMath xmlns:m="http://schemas.openxmlformats.org/officeDocument/2006/math">
                    <m:r>
                      <a:rPr lang="en-GB" b="0" i="1" smtClean="0">
                        <a:solidFill>
                          <a:schemeClr val="tx1">
                            <a:lumMod val="95000"/>
                          </a:schemeClr>
                        </a:solidFill>
                        <a:latin typeface="Cambria Math" panose="02040503050406030204" pitchFamily="18" charset="0"/>
                        <a:cs typeface="Times New Roman" panose="02020603050405020304" pitchFamily="18" charset="0"/>
                      </a:rPr>
                      <m:t>2</m:t>
                    </m:r>
                    <m:r>
                      <a:rPr lang="en-GB" b="0" i="1" smtClean="0">
                        <a:solidFill>
                          <a:schemeClr val="tx1">
                            <a:lumMod val="95000"/>
                          </a:schemeClr>
                        </a:solidFill>
                        <a:latin typeface="Cambria Math" panose="02040503050406030204" pitchFamily="18" charset="0"/>
                        <a:cs typeface="Times New Roman" panose="02020603050405020304" pitchFamily="18" charset="0"/>
                      </a:rPr>
                      <m:t>𝑥</m:t>
                    </m:r>
                    <m:r>
                      <a:rPr lang="en-GB" b="0" i="1" smtClean="0">
                        <a:solidFill>
                          <a:schemeClr val="tx1">
                            <a:lumMod val="95000"/>
                          </a:schemeClr>
                        </a:solidFill>
                        <a:latin typeface="Cambria Math" panose="02040503050406030204" pitchFamily="18" charset="0"/>
                        <a:cs typeface="Times New Roman" panose="02020603050405020304" pitchFamily="18" charset="0"/>
                      </a:rPr>
                      <m:t>+2</m:t>
                    </m:r>
                    <m:r>
                      <a:rPr lang="en-GB" b="0" i="1" smtClean="0">
                        <a:solidFill>
                          <a:schemeClr val="tx1">
                            <a:lumMod val="95000"/>
                          </a:schemeClr>
                        </a:solidFill>
                        <a:latin typeface="Cambria Math" panose="02040503050406030204" pitchFamily="18" charset="0"/>
                        <a:cs typeface="Times New Roman" panose="02020603050405020304" pitchFamily="18" charset="0"/>
                      </a:rPr>
                      <m:t>𝑦</m:t>
                    </m:r>
                    <m:r>
                      <a:rPr lang="en-GB" b="0" i="1" smtClean="0">
                        <a:solidFill>
                          <a:schemeClr val="tx1">
                            <a:lumMod val="95000"/>
                          </a:schemeClr>
                        </a:solidFill>
                        <a:latin typeface="Cambria Math" panose="02040503050406030204" pitchFamily="18" charset="0"/>
                        <a:cs typeface="Times New Roman" panose="02020603050405020304" pitchFamily="18" charset="0"/>
                      </a:rPr>
                      <m:t>−4</m:t>
                    </m:r>
                    <m:r>
                      <a:rPr lang="en-GB" b="0" i="1" smtClean="0">
                        <a:solidFill>
                          <a:schemeClr val="tx1">
                            <a:lumMod val="95000"/>
                          </a:schemeClr>
                        </a:solidFill>
                        <a:latin typeface="Cambria Math" panose="02040503050406030204" pitchFamily="18" charset="0"/>
                        <a:cs typeface="Times New Roman" panose="02020603050405020304" pitchFamily="18" charset="0"/>
                      </a:rPr>
                      <m:t>𝑧</m:t>
                    </m:r>
                    <m:r>
                      <a:rPr lang="en-GB" b="0" i="1" smtClean="0">
                        <a:solidFill>
                          <a:schemeClr val="tx1">
                            <a:lumMod val="95000"/>
                          </a:schemeClr>
                        </a:solidFill>
                        <a:latin typeface="Cambria Math" panose="02040503050406030204" pitchFamily="18" charset="0"/>
                        <a:cs typeface="Times New Roman" panose="02020603050405020304" pitchFamily="18" charset="0"/>
                      </a:rPr>
                      <m:t>=−2</m:t>
                    </m:r>
                  </m:oMath>
                </a14:m>
                <a:r>
                  <a:rPr lang="en-GB" b="0" dirty="0" smtClean="0">
                    <a:solidFill>
                      <a:schemeClr val="tx1">
                        <a:lumMod val="95000"/>
                      </a:schemeClr>
                    </a:solidFill>
                    <a:latin typeface="Times New Roman" panose="02020603050405020304" pitchFamily="18" charset="0"/>
                    <a:cs typeface="Times New Roman" panose="02020603050405020304" pitchFamily="18" charset="0"/>
                  </a:rPr>
                  <a:t>                          (1)</a:t>
                </a:r>
              </a:p>
              <a:p>
                <a:pPr algn="ctr"/>
                <a14:m>
                  <m:oMath xmlns:m="http://schemas.openxmlformats.org/officeDocument/2006/math">
                    <m:r>
                      <a:rPr lang="en-GB" b="0" i="1" smtClean="0">
                        <a:solidFill>
                          <a:schemeClr val="tx1">
                            <a:lumMod val="95000"/>
                          </a:schemeClr>
                        </a:solidFill>
                        <a:latin typeface="Cambria Math" panose="02040503050406030204" pitchFamily="18" charset="0"/>
                        <a:cs typeface="Times New Roman" panose="02020603050405020304" pitchFamily="18" charset="0"/>
                      </a:rPr>
                      <m:t>3</m:t>
                    </m:r>
                    <m:r>
                      <a:rPr lang="en-GB" b="0" i="1" smtClean="0">
                        <a:solidFill>
                          <a:schemeClr val="tx1">
                            <a:lumMod val="95000"/>
                          </a:schemeClr>
                        </a:solidFill>
                        <a:latin typeface="Cambria Math" panose="02040503050406030204" pitchFamily="18" charset="0"/>
                        <a:cs typeface="Times New Roman" panose="02020603050405020304" pitchFamily="18" charset="0"/>
                      </a:rPr>
                      <m:t>𝑥</m:t>
                    </m:r>
                    <m:r>
                      <a:rPr lang="en-GB" b="0" i="1" smtClean="0">
                        <a:solidFill>
                          <a:schemeClr val="tx1">
                            <a:lumMod val="95000"/>
                          </a:schemeClr>
                        </a:solidFill>
                        <a:latin typeface="Cambria Math" panose="02040503050406030204" pitchFamily="18" charset="0"/>
                        <a:cs typeface="Times New Roman" panose="02020603050405020304" pitchFamily="18" charset="0"/>
                      </a:rPr>
                      <m:t>−9</m:t>
                    </m:r>
                    <m:r>
                      <a:rPr lang="en-GB" b="0" i="1" smtClean="0">
                        <a:solidFill>
                          <a:schemeClr val="tx1">
                            <a:lumMod val="95000"/>
                          </a:schemeClr>
                        </a:solidFill>
                        <a:latin typeface="Cambria Math" panose="02040503050406030204" pitchFamily="18" charset="0"/>
                        <a:cs typeface="Times New Roman" panose="02020603050405020304" pitchFamily="18" charset="0"/>
                      </a:rPr>
                      <m:t>𝑦</m:t>
                    </m:r>
                    <m:r>
                      <a:rPr lang="en-GB" b="0" i="1" smtClean="0">
                        <a:solidFill>
                          <a:schemeClr val="tx1">
                            <a:lumMod val="95000"/>
                          </a:schemeClr>
                        </a:solidFill>
                        <a:latin typeface="Cambria Math" panose="02040503050406030204" pitchFamily="18" charset="0"/>
                        <a:cs typeface="Times New Roman" panose="02020603050405020304" pitchFamily="18" charset="0"/>
                      </a:rPr>
                      <m:t>−5</m:t>
                    </m:r>
                    <m:r>
                      <a:rPr lang="en-GB" b="0" i="1" smtClean="0">
                        <a:solidFill>
                          <a:schemeClr val="tx1">
                            <a:lumMod val="95000"/>
                          </a:schemeClr>
                        </a:solidFill>
                        <a:latin typeface="Cambria Math" panose="02040503050406030204" pitchFamily="18" charset="0"/>
                        <a:cs typeface="Times New Roman" panose="02020603050405020304" pitchFamily="18" charset="0"/>
                      </a:rPr>
                      <m:t>𝑧</m:t>
                    </m:r>
                    <m:r>
                      <a:rPr lang="en-GB" b="0" i="1" smtClean="0">
                        <a:solidFill>
                          <a:schemeClr val="tx1">
                            <a:lumMod val="95000"/>
                          </a:schemeClr>
                        </a:solidFill>
                        <a:latin typeface="Cambria Math" panose="02040503050406030204" pitchFamily="18" charset="0"/>
                        <a:cs typeface="Times New Roman" panose="02020603050405020304" pitchFamily="18" charset="0"/>
                      </a:rPr>
                      <m:t>=10</m:t>
                    </m:r>
                  </m:oMath>
                </a14:m>
                <a:r>
                  <a:rPr lang="en-GB" b="0" dirty="0" smtClean="0">
                    <a:solidFill>
                      <a:schemeClr val="tx1">
                        <a:lumMod val="95000"/>
                      </a:schemeClr>
                    </a:solidFill>
                    <a:latin typeface="Times New Roman" panose="02020603050405020304" pitchFamily="18" charset="0"/>
                    <a:cs typeface="Times New Roman" panose="02020603050405020304" pitchFamily="18" charset="0"/>
                  </a:rPr>
                  <a:t>                           (2)</a:t>
                </a:r>
              </a:p>
              <a:p>
                <a:pPr algn="ctr"/>
                <a14:m>
                  <m:oMath xmlns:m="http://schemas.openxmlformats.org/officeDocument/2006/math">
                    <m:r>
                      <a:rPr lang="en-GB" b="0" i="1" smtClean="0">
                        <a:solidFill>
                          <a:schemeClr val="tx1">
                            <a:lumMod val="95000"/>
                          </a:schemeClr>
                        </a:solidFill>
                        <a:latin typeface="Cambria Math" panose="02040503050406030204" pitchFamily="18" charset="0"/>
                        <a:cs typeface="Times New Roman" panose="02020603050405020304" pitchFamily="18" charset="0"/>
                      </a:rPr>
                      <m:t>−2</m:t>
                    </m:r>
                    <m:r>
                      <a:rPr lang="en-GB" b="0" i="1" smtClean="0">
                        <a:solidFill>
                          <a:schemeClr val="tx1">
                            <a:lumMod val="95000"/>
                          </a:schemeClr>
                        </a:solidFill>
                        <a:latin typeface="Cambria Math" panose="02040503050406030204" pitchFamily="18" charset="0"/>
                        <a:cs typeface="Times New Roman" panose="02020603050405020304" pitchFamily="18" charset="0"/>
                      </a:rPr>
                      <m:t>𝑥</m:t>
                    </m:r>
                    <m:r>
                      <a:rPr lang="en-GB" b="0" i="1" smtClean="0">
                        <a:solidFill>
                          <a:schemeClr val="tx1">
                            <a:lumMod val="95000"/>
                          </a:schemeClr>
                        </a:solidFill>
                        <a:latin typeface="Cambria Math" panose="02040503050406030204" pitchFamily="18" charset="0"/>
                        <a:cs typeface="Times New Roman" panose="02020603050405020304" pitchFamily="18" charset="0"/>
                      </a:rPr>
                      <m:t>−4</m:t>
                    </m:r>
                    <m:r>
                      <a:rPr lang="en-GB" b="0" i="1" smtClean="0">
                        <a:solidFill>
                          <a:schemeClr val="tx1">
                            <a:lumMod val="95000"/>
                          </a:schemeClr>
                        </a:solidFill>
                        <a:latin typeface="Cambria Math" panose="02040503050406030204" pitchFamily="18" charset="0"/>
                        <a:cs typeface="Times New Roman" panose="02020603050405020304" pitchFamily="18" charset="0"/>
                      </a:rPr>
                      <m:t>𝑦</m:t>
                    </m:r>
                    <m:r>
                      <a:rPr lang="en-GB" b="0" i="1" smtClean="0">
                        <a:solidFill>
                          <a:schemeClr val="tx1">
                            <a:lumMod val="95000"/>
                          </a:schemeClr>
                        </a:solidFill>
                        <a:latin typeface="Cambria Math" panose="02040503050406030204" pitchFamily="18" charset="0"/>
                        <a:cs typeface="Times New Roman" panose="02020603050405020304" pitchFamily="18" charset="0"/>
                      </a:rPr>
                      <m:t>+6</m:t>
                    </m:r>
                    <m:r>
                      <a:rPr lang="en-GB" b="0" i="1" smtClean="0">
                        <a:solidFill>
                          <a:schemeClr val="tx1">
                            <a:lumMod val="95000"/>
                          </a:schemeClr>
                        </a:solidFill>
                        <a:latin typeface="Cambria Math" panose="02040503050406030204" pitchFamily="18" charset="0"/>
                        <a:cs typeface="Times New Roman" panose="02020603050405020304" pitchFamily="18" charset="0"/>
                      </a:rPr>
                      <m:t>𝑧</m:t>
                    </m:r>
                    <m:r>
                      <a:rPr lang="en-GB" b="0" i="1" smtClean="0">
                        <a:solidFill>
                          <a:schemeClr val="tx1">
                            <a:lumMod val="95000"/>
                          </a:schemeClr>
                        </a:solidFill>
                        <a:latin typeface="Cambria Math" panose="02040503050406030204" pitchFamily="18" charset="0"/>
                        <a:cs typeface="Times New Roman" panose="02020603050405020304" pitchFamily="18" charset="0"/>
                      </a:rPr>
                      <m:t>=6</m:t>
                    </m:r>
                  </m:oMath>
                </a14:m>
                <a:r>
                  <a:rPr lang="en-GB" dirty="0" smtClean="0">
                    <a:solidFill>
                      <a:schemeClr val="tx1">
                        <a:lumMod val="95000"/>
                      </a:schemeClr>
                    </a:solidFill>
                    <a:latin typeface="Times New Roman" panose="02020603050405020304" pitchFamily="18" charset="0"/>
                    <a:cs typeface="Times New Roman" panose="02020603050405020304" pitchFamily="18" charset="0"/>
                  </a:rPr>
                  <a:t>                          (3)</a:t>
                </a:r>
              </a:p>
              <a:p>
                <a:pPr algn="ctr"/>
                <a:endParaRPr lang="en-GB" sz="500" dirty="0" smtClean="0">
                  <a:solidFill>
                    <a:schemeClr val="tx1">
                      <a:lumMod val="95000"/>
                    </a:schemeClr>
                  </a:solidFill>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Nous utiliserons la factorisation triangulaire supérieure et éliminerons les variables, en commençant par </a:t>
                </a:r>
                <a:r>
                  <a:rPr lang="fr-FR" b="1" i="1" dirty="0">
                    <a:solidFill>
                      <a:srgbClr val="FFFF00"/>
                    </a:solidFill>
                    <a:latin typeface="Times New Roman" panose="02020603050405020304" pitchFamily="18" charset="0"/>
                    <a:cs typeface="Times New Roman" panose="02020603050405020304" pitchFamily="18" charset="0"/>
                  </a:rPr>
                  <a:t>y</a:t>
                </a:r>
                <a:r>
                  <a:rPr lang="fr-FR" dirty="0">
                    <a:latin typeface="Times New Roman" panose="02020603050405020304" pitchFamily="18" charset="0"/>
                    <a:cs typeface="Times New Roman" panose="02020603050405020304" pitchFamily="18" charset="0"/>
                  </a:rPr>
                  <a:t> puis par </a:t>
                </a:r>
                <a:r>
                  <a:rPr lang="fr-FR" b="1" i="1" dirty="0">
                    <a:solidFill>
                      <a:srgbClr val="FFFF00"/>
                    </a:solidFill>
                    <a:latin typeface="Times New Roman" panose="02020603050405020304" pitchFamily="18" charset="0"/>
                    <a:cs typeface="Times New Roman" panose="02020603050405020304" pitchFamily="18" charset="0"/>
                  </a:rPr>
                  <a:t>z</a:t>
                </a:r>
                <a:r>
                  <a:rPr lang="fr-FR" dirty="0" smtClean="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fr-FR" dirty="0">
                    <a:latin typeface="Times New Roman" panose="02020603050405020304" pitchFamily="18" charset="0"/>
                    <a:cs typeface="Times New Roman" panose="02020603050405020304" pitchFamily="18" charset="0"/>
                  </a:rPr>
                  <a:t>Commençons par mettre cela sous </a:t>
                </a:r>
                <a:r>
                  <a:rPr lang="fr-FR" dirty="0" smtClean="0">
                    <a:latin typeface="Times New Roman" panose="02020603050405020304" pitchFamily="18" charset="0"/>
                    <a:cs typeface="Times New Roman" panose="02020603050405020304" pitchFamily="18" charset="0"/>
                  </a:rPr>
                  <a:t>forme </a:t>
                </a:r>
                <a:r>
                  <a:rPr lang="fr-FR" dirty="0">
                    <a:latin typeface="Times New Roman" panose="02020603050405020304" pitchFamily="18" charset="0"/>
                    <a:cs typeface="Times New Roman" panose="02020603050405020304" pitchFamily="18" charset="0"/>
                  </a:rPr>
                  <a:t>matricielle, comme suit :</a:t>
                </a:r>
              </a:p>
              <a:p>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r>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
                        </m:e>
                      </m:d>
                      <m:d>
                        <m:dPr>
                          <m:begChr m:val="["/>
                          <m:endChr m:val="]"/>
                          <m:ctrlPr>
                            <a:rPr lang="fr-FR" i="1">
                              <a:latin typeface="Cambria Math" panose="02040503050406030204" pitchFamily="18" charset="0"/>
                              <a:cs typeface="Times New Roman" panose="02020603050405020304" pitchFamily="18" charset="0"/>
                            </a:rPr>
                          </m:ctrlPr>
                        </m:dPr>
                        <m:e>
                          <m:m>
                            <m:mPr>
                              <m:mcs>
                                <m:mc>
                                  <m:mcPr>
                                    <m:count m:val="1"/>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𝑥</m:t>
                                </m:r>
                              </m:e>
                            </m:mr>
                            <m:mr>
                              <m:e>
                                <m:r>
                                  <a:rPr lang="en-GB" i="1">
                                    <a:latin typeface="Cambria Math" panose="02040503050406030204" pitchFamily="18" charset="0"/>
                                    <a:cs typeface="Times New Roman" panose="02020603050405020304" pitchFamily="18" charset="0"/>
                                  </a:rPr>
                                  <m:t>𝑦</m:t>
                                </m:r>
                              </m:e>
                            </m:mr>
                            <m:mr>
                              <m:e>
                                <m:r>
                                  <a:rPr lang="en-GB" i="1">
                                    <a:latin typeface="Cambria Math" panose="02040503050406030204" pitchFamily="18" charset="0"/>
                                    <a:cs typeface="Times New Roman" panose="02020603050405020304" pitchFamily="18" charset="0"/>
                                  </a:rPr>
                                  <m:t>𝑧</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10</m:t>
                                </m:r>
                              </m:e>
                            </m:mr>
                            <m:mr>
                              <m:e>
                                <m:r>
                                  <a:rPr lang="en-GB" i="1">
                                    <a:latin typeface="Cambria Math" panose="02040503050406030204" pitchFamily="18" charset="0"/>
                                    <a:cs typeface="Times New Roman" panose="02020603050405020304" pitchFamily="18" charset="0"/>
                                  </a:rPr>
                                  <m:t>6</m:t>
                                </m:r>
                              </m:e>
                            </m:mr>
                          </m:m>
                        </m:e>
                      </m:d>
                    </m:oMath>
                  </m:oMathPara>
                </a14:m>
                <a:endParaRPr lang="en-GB" dirty="0" smtClean="0">
                  <a:solidFill>
                    <a:schemeClr val="tx1">
                      <a:lumMod val="95000"/>
                    </a:schemeClr>
                  </a:solidFill>
                  <a:latin typeface="Times New Roman" panose="02020603050405020304" pitchFamily="18" charset="0"/>
                  <a:cs typeface="Times New Roman" panose="02020603050405020304" pitchFamily="18" charset="0"/>
                </a:endParaRPr>
              </a:p>
              <a:p>
                <a:pPr marL="342900" indent="-342900">
                  <a:buAutoNum type="arabicPeriod" startAt="2"/>
                </a:pPr>
                <a:r>
                  <a:rPr lang="fr-FR" dirty="0" smtClean="0">
                    <a:latin typeface="Times New Roman" panose="02020603050405020304" pitchFamily="18" charset="0"/>
                    <a:cs typeface="Times New Roman" panose="02020603050405020304" pitchFamily="18" charset="0"/>
                  </a:rPr>
                  <a:t>Pour </a:t>
                </a:r>
                <a:r>
                  <a:rPr lang="fr-FR" dirty="0">
                    <a:latin typeface="Times New Roman" panose="02020603050405020304" pitchFamily="18" charset="0"/>
                    <a:cs typeface="Times New Roman" panose="02020603050405020304" pitchFamily="18" charset="0"/>
                  </a:rPr>
                  <a:t>simplifier les choses nous supprimons le vecteur colonne </a:t>
                </a:r>
                <a:r>
                  <a:rPr lang="fr-FR" i="1" dirty="0" smtClean="0">
                    <a:solidFill>
                      <a:srgbClr val="FFFF00"/>
                    </a:solidFill>
                    <a:latin typeface="Times New Roman" panose="02020603050405020304" pitchFamily="18" charset="0"/>
                    <a:cs typeface="Times New Roman" panose="02020603050405020304" pitchFamily="18" charset="0"/>
                  </a:rPr>
                  <a:t>des variables, </a:t>
                </a:r>
                <a:r>
                  <a:rPr lang="fr-FR" dirty="0">
                    <a:latin typeface="Times New Roman" panose="02020603050405020304" pitchFamily="18" charset="0"/>
                    <a:cs typeface="Times New Roman" panose="02020603050405020304" pitchFamily="18" charset="0"/>
                  </a:rPr>
                  <a:t>comme suit</a:t>
                </a:r>
                <a:r>
                  <a:rPr lang="fr-FR"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r>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10</m:t>
                                </m:r>
                              </m:e>
                            </m:mr>
                            <m:mr>
                              <m:e>
                                <m:r>
                                  <a:rPr lang="en-GB" i="1">
                                    <a:latin typeface="Cambria Math" panose="02040503050406030204" pitchFamily="18" charset="0"/>
                                    <a:cs typeface="Times New Roman" panose="02020603050405020304" pitchFamily="18" charset="0"/>
                                  </a:rPr>
                                  <m:t>6</m:t>
                                </m:r>
                              </m:e>
                            </m:mr>
                          </m:m>
                        </m:e>
                      </m:d>
                    </m:oMath>
                  </m:oMathPara>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3.   Ensuite</a:t>
                </a:r>
                <a:r>
                  <a:rPr lang="fr-FR" dirty="0">
                    <a:latin typeface="Times New Roman" panose="02020603050405020304" pitchFamily="18" charset="0"/>
                    <a:cs typeface="Times New Roman" panose="02020603050405020304" pitchFamily="18" charset="0"/>
                  </a:rPr>
                  <a:t>, échangez la ligne 2 et la ligne 3, comme ceci :</a:t>
                </a:r>
              </a:p>
              <a:p>
                <a:endParaRPr lang="fr-FR" sz="7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6</m:t>
                                </m:r>
                              </m:e>
                            </m:mr>
                            <m:mr>
                              <m:e>
                                <m:r>
                                  <a:rPr lang="en-GB" i="1">
                                    <a:latin typeface="Cambria Math" panose="02040503050406030204" pitchFamily="18" charset="0"/>
                                    <a:cs typeface="Times New Roman" panose="02020603050405020304" pitchFamily="18" charset="0"/>
                                  </a:rPr>
                                  <m:t>10</m:t>
                                </m:r>
                              </m:e>
                            </m:mr>
                          </m:m>
                        </m:e>
                      </m:d>
                    </m:oMath>
                  </m:oMathPara>
                </a14:m>
                <a:endParaRPr lang="en-GB" dirty="0">
                  <a:solidFill>
                    <a:schemeClr val="tx1">
                      <a:lumMod val="95000"/>
                    </a:schemeClr>
                  </a:solidFill>
                  <a:latin typeface="Times New Roman" panose="02020603050405020304" pitchFamily="18" charset="0"/>
                  <a:cs typeface="Times New Roman" panose="02020603050405020304" pitchFamily="18" charset="0"/>
                </a:endParaRPr>
              </a:p>
              <a:p>
                <a:pPr algn="ctr"/>
                <a:endParaRPr lang="en-GB" sz="1000" dirty="0" smtClean="0">
                  <a:latin typeface="Times New Roman" panose="02020603050405020304" pitchFamily="18" charset="0"/>
                  <a:cs typeface="Times New Roman" panose="02020603050405020304" pitchFamily="18" charset="0"/>
                </a:endParaRPr>
              </a:p>
              <a:p>
                <a:pPr marL="342900" indent="-342900" algn="just">
                  <a:buAutoNum type="arabicPeriod" startAt="4"/>
                </a:pPr>
                <a:r>
                  <a:rPr lang="fr-FR" dirty="0" smtClean="0">
                    <a:latin typeface="Times New Roman" panose="02020603050405020304" pitchFamily="18" charset="0"/>
                    <a:cs typeface="Times New Roman" panose="02020603050405020304" pitchFamily="18" charset="0"/>
                  </a:rPr>
                  <a:t>Ensuite</a:t>
                </a:r>
                <a:r>
                  <a:rPr lang="fr-FR" dirty="0">
                    <a:latin typeface="Times New Roman" panose="02020603050405020304" pitchFamily="18" charset="0"/>
                    <a:cs typeface="Times New Roman" panose="02020603050405020304" pitchFamily="18" charset="0"/>
                  </a:rPr>
                  <a:t>, ajoutez la ligne 2 et la ligne 1 ensemble pour éliminer la première valeur de la ligne 2, comme ceci </a:t>
                </a:r>
                <a:r>
                  <a:rPr lang="fr-FR" dirty="0" smtClean="0">
                    <a:latin typeface="Times New Roman" panose="02020603050405020304" pitchFamily="18" charset="0"/>
                    <a:cs typeface="Times New Roman" panose="02020603050405020304" pitchFamily="18" charset="0"/>
                  </a:rPr>
                  <a:t>:</a:t>
                </a:r>
              </a:p>
              <a:p>
                <a:pPr marL="342900" indent="-342900" algn="just">
                  <a:buAutoNum type="arabicPeriod" startAt="4"/>
                </a:pPr>
                <a:endParaRPr lang="fr-FR"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10</m:t>
                                </m:r>
                              </m:e>
                            </m:mr>
                          </m:m>
                        </m:e>
                      </m:d>
                    </m:oMath>
                  </m:oMathPara>
                </a14:m>
                <a:endParaRPr lang="fr-FR" dirty="0" smtClean="0">
                  <a:latin typeface="Times New Roman" panose="02020603050405020304" pitchFamily="18" charset="0"/>
                  <a:cs typeface="Times New Roman" panose="02020603050405020304" pitchFamily="18" charset="0"/>
                </a:endParaRPr>
              </a:p>
              <a:p>
                <a:pPr marL="342900" indent="-342900" algn="just">
                  <a:buAutoNum type="arabicPeriod" startAt="4"/>
                </a:pPr>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66184"/>
                <a:ext cx="12120664" cy="7239289"/>
              </a:xfrm>
              <a:prstGeom prst="rect">
                <a:avLst/>
              </a:prstGeom>
              <a:blipFill rotWithShape="0">
                <a:blip r:embed="rId2"/>
                <a:stretch>
                  <a:fillRect l="-402" t="-505"/>
                </a:stretch>
              </a:blipFill>
            </p:spPr>
            <p:txBody>
              <a:bodyPr/>
              <a:lstStyle/>
              <a:p>
                <a:r>
                  <a:rPr lang="fr-FR">
                    <a:noFill/>
                  </a:rPr>
                  <a:t> </a:t>
                </a:r>
              </a:p>
            </p:txBody>
          </p:sp>
        </mc:Fallback>
      </mc:AlternateContent>
    </p:spTree>
    <p:extLst>
      <p:ext uri="{BB962C8B-B14F-4D97-AF65-F5344CB8AC3E}">
        <p14:creationId xmlns:p14="http://schemas.microsoft.com/office/powerpoint/2010/main" val="38944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1000"/>
                                        <p:tgtEl>
                                          <p:spTgt spid="2">
                                            <p:txEl>
                                              <p:pRg st="9" end="9"/>
                                            </p:txEl>
                                          </p:spTgt>
                                        </p:tgtEl>
                                      </p:cBhvr>
                                    </p:animEffect>
                                    <p:anim calcmode="lin" valueType="num">
                                      <p:cBhvr>
                                        <p:cTn id="4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1000"/>
                                        <p:tgtEl>
                                          <p:spTgt spid="2">
                                            <p:txEl>
                                              <p:pRg st="10" end="10"/>
                                            </p:txEl>
                                          </p:spTgt>
                                        </p:tgtEl>
                                      </p:cBhvr>
                                    </p:animEffect>
                                    <p:anim calcmode="lin" valueType="num">
                                      <p:cBhvr>
                                        <p:cTn id="5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fade">
                                      <p:cBhvr>
                                        <p:cTn id="59" dur="1000"/>
                                        <p:tgtEl>
                                          <p:spTgt spid="2">
                                            <p:txEl>
                                              <p:pRg st="11" end="11"/>
                                            </p:txEl>
                                          </p:spTgt>
                                        </p:tgtEl>
                                      </p:cBhvr>
                                    </p:animEffect>
                                    <p:anim calcmode="lin" valueType="num">
                                      <p:cBhvr>
                                        <p:cTn id="6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1000"/>
                                        <p:tgtEl>
                                          <p:spTgt spid="2">
                                            <p:txEl>
                                              <p:pRg st="12" end="12"/>
                                            </p:txEl>
                                          </p:spTgt>
                                        </p:tgtEl>
                                      </p:cBhvr>
                                    </p:animEffect>
                                    <p:anim calcmode="lin" valueType="num">
                                      <p:cBhvr>
                                        <p:cTn id="6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14" end="14"/>
                                            </p:txEl>
                                          </p:spTgt>
                                        </p:tgtEl>
                                        <p:attrNameLst>
                                          <p:attrName>style.visibility</p:attrName>
                                        </p:attrNameLst>
                                      </p:cBhvr>
                                      <p:to>
                                        <p:strVal val="visible"/>
                                      </p:to>
                                    </p:set>
                                    <p:animEffect transition="in" filter="fade">
                                      <p:cBhvr>
                                        <p:cTn id="73" dur="1000"/>
                                        <p:tgtEl>
                                          <p:spTgt spid="2">
                                            <p:txEl>
                                              <p:pRg st="14" end="14"/>
                                            </p:txEl>
                                          </p:spTgt>
                                        </p:tgtEl>
                                      </p:cBhvr>
                                    </p:animEffect>
                                    <p:anim calcmode="lin" valueType="num">
                                      <p:cBhvr>
                                        <p:cTn id="74"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16" end="16"/>
                                            </p:txEl>
                                          </p:spTgt>
                                        </p:tgtEl>
                                        <p:attrNameLst>
                                          <p:attrName>style.visibility</p:attrName>
                                        </p:attrNameLst>
                                      </p:cBhvr>
                                      <p:to>
                                        <p:strVal val="visible"/>
                                      </p:to>
                                    </p:set>
                                    <p:animEffect transition="in" filter="fade">
                                      <p:cBhvr>
                                        <p:cTn id="80" dur="1000"/>
                                        <p:tgtEl>
                                          <p:spTgt spid="2">
                                            <p:txEl>
                                              <p:pRg st="16" end="16"/>
                                            </p:txEl>
                                          </p:spTgt>
                                        </p:tgtEl>
                                      </p:cBhvr>
                                    </p:animEffect>
                                    <p:anim calcmode="lin" valueType="num">
                                      <p:cBhvr>
                                        <p:cTn id="81"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8" end="18"/>
                                            </p:txEl>
                                          </p:spTgt>
                                        </p:tgtEl>
                                        <p:attrNameLst>
                                          <p:attrName>style.visibility</p:attrName>
                                        </p:attrNameLst>
                                      </p:cBhvr>
                                      <p:to>
                                        <p:strVal val="visible"/>
                                      </p:to>
                                    </p:set>
                                    <p:animEffect transition="in" filter="fade">
                                      <p:cBhvr>
                                        <p:cTn id="87" dur="1000"/>
                                        <p:tgtEl>
                                          <p:spTgt spid="2">
                                            <p:txEl>
                                              <p:pRg st="18" end="18"/>
                                            </p:txEl>
                                          </p:spTgt>
                                        </p:tgtEl>
                                      </p:cBhvr>
                                    </p:animEffect>
                                    <p:anim calcmode="lin" valueType="num">
                                      <p:cBhvr>
                                        <p:cTn id="88"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6402" y="131483"/>
            <a:ext cx="5227137" cy="584775"/>
          </a:xfrm>
          <a:prstGeom prst="rect">
            <a:avLst/>
          </a:prstGeom>
        </p:spPr>
        <p:txBody>
          <a:bodyPr wrap="none">
            <a:spAutoFit/>
          </a:bodyPr>
          <a:lstStyle/>
          <a:p>
            <a:r>
              <a:rPr lang="en-GB" sz="3200" u="sng" dirty="0" err="1" smtClean="0">
                <a:solidFill>
                  <a:srgbClr val="FF0000"/>
                </a:solidFill>
                <a:latin typeface="Times New Roman" panose="02020603050405020304" pitchFamily="18" charset="0"/>
                <a:cs typeface="Times New Roman" panose="02020603050405020304" pitchFamily="18" charset="0"/>
              </a:rPr>
              <a:t>Scalaires</a:t>
            </a:r>
            <a:r>
              <a:rPr lang="en-GB" sz="3200" u="sng" dirty="0" smtClean="0">
                <a:solidFill>
                  <a:srgbClr val="FF0000"/>
                </a:solidFill>
                <a:latin typeface="Times New Roman" panose="02020603050405020304" pitchFamily="18" charset="0"/>
                <a:cs typeface="Times New Roman" panose="02020603050405020304" pitchFamily="18" charset="0"/>
              </a:rPr>
              <a:t> </a:t>
            </a:r>
            <a:r>
              <a:rPr lang="en-GB" sz="3200" u="sng" dirty="0">
                <a:solidFill>
                  <a:srgbClr val="FF0000"/>
                </a:solidFill>
                <a:latin typeface="Times New Roman" panose="02020603050405020304" pitchFamily="18" charset="0"/>
                <a:cs typeface="Times New Roman" panose="02020603050405020304" pitchFamily="18" charset="0"/>
              </a:rPr>
              <a:t>,</a:t>
            </a:r>
            <a:r>
              <a:rPr lang="en-GB" sz="3200" u="sng" dirty="0" smtClean="0">
                <a:solidFill>
                  <a:srgbClr val="FF0000"/>
                </a:solidFill>
                <a:latin typeface="Times New Roman" panose="02020603050405020304" pitchFamily="18" charset="0"/>
                <a:cs typeface="Times New Roman" panose="02020603050405020304" pitchFamily="18" charset="0"/>
              </a:rPr>
              <a:t>Vecteurs et Matrices</a:t>
            </a:r>
            <a:endParaRPr lang="en-GB" sz="3200" u="sng"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1798" y="647044"/>
            <a:ext cx="12110202" cy="2923877"/>
          </a:xfrm>
          <a:prstGeom prst="rect">
            <a:avLst/>
          </a:prstGeom>
        </p:spPr>
        <p:txBody>
          <a:bodyPr wrap="square">
            <a:spAutoFit/>
          </a:bodyPr>
          <a:lstStyle/>
          <a:p>
            <a:pPr marL="457200" indent="-457200" algn="just">
              <a:buAutoNum type="alphaUcPeriod"/>
            </a:pPr>
            <a:r>
              <a:rPr lang="en-GB" sz="2400" b="1" dirty="0" smtClean="0">
                <a:solidFill>
                  <a:schemeClr val="accent2">
                    <a:lumMod val="75000"/>
                  </a:schemeClr>
                </a:solidFill>
                <a:latin typeface="Times New Roman" panose="02020603050405020304" pitchFamily="18" charset="0"/>
                <a:cs typeface="Times New Roman" panose="02020603050405020304" pitchFamily="18" charset="0"/>
              </a:rPr>
              <a:t>Scalaire:</a:t>
            </a:r>
            <a:r>
              <a:rPr lang=""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Un scalaire est une quantité qui est définie uniquement par sa valeur numérique et son unité de mesure. En d'autres termes, un scalaire est entièrement spécifié par un nombre réel et une unité de mesure. Les scalaires n'ont pas de direction spécifique. Ils sont utilisés pour représenter des grandeurs comme la masse, la température, le temps, l'énergie, etc. </a:t>
            </a:r>
            <a:endParaRPr lang="" sz="2000" i="1" dirty="0" smtClean="0">
              <a:solidFill>
                <a:srgbClr val="FFFF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 sz="2000" i="1" dirty="0" smtClean="0">
                <a:solidFill>
                  <a:srgbClr val="FFFF00"/>
                </a:solidFill>
                <a:latin typeface="Times New Roman" panose="02020603050405020304" pitchFamily="18" charset="0"/>
                <a:cs typeface="Times New Roman" panose="02020603050405020304" pitchFamily="18" charset="0"/>
              </a:rPr>
              <a:t>Exemple de scalaires:</a:t>
            </a:r>
          </a:p>
          <a:p>
            <a:pPr marL="800100" lvl="1" indent="-342900" algn="just">
              <a:buFont typeface="Wingdings" panose="05000000000000000000" pitchFamily="2" charset="2"/>
              <a:buChar char="ü"/>
            </a:pPr>
            <a:r>
              <a:rPr lang="" sz="2000" i="1" dirty="0" smtClean="0">
                <a:solidFill>
                  <a:srgbClr val="FFFF0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masse d'un objet (par exemple, 5 kg</a:t>
            </a:r>
            <a:r>
              <a:rPr lang="fr-FR" sz="2000" dirty="0" smtClean="0">
                <a:latin typeface="Times New Roman" panose="02020603050405020304" pitchFamily="18" charset="0"/>
                <a:cs typeface="Times New Roman" panose="02020603050405020304" pitchFamily="18" charset="0"/>
              </a:rPr>
              <a:t>).</a:t>
            </a:r>
            <a:endParaRPr lang="" sz="2000" dirty="0" smtClean="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ü"/>
            </a:pPr>
            <a:r>
              <a:rPr lang=""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température (par exemple, 25°C</a:t>
            </a:r>
            <a:r>
              <a:rPr lang="fr-FR" sz="2000" dirty="0" smtClean="0">
                <a:latin typeface="Times New Roman" panose="02020603050405020304" pitchFamily="18" charset="0"/>
                <a:cs typeface="Times New Roman" panose="02020603050405020304" pitchFamily="18" charset="0"/>
              </a:rPr>
              <a:t>).</a:t>
            </a:r>
            <a:endParaRPr lang="" sz="2000" dirty="0" smtClean="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ü"/>
            </a:pPr>
            <a:r>
              <a:rPr lang="fr-FR" sz="2000" dirty="0">
                <a:latin typeface="Times New Roman" panose="02020603050405020304" pitchFamily="18" charset="0"/>
                <a:cs typeface="Times New Roman" panose="02020603050405020304" pitchFamily="18" charset="0"/>
              </a:rPr>
              <a:t>Le temps (par exemple, 10 secondes).</a:t>
            </a:r>
          </a:p>
          <a:p>
            <a:pPr algn="just"/>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
        <p:nvSpPr>
          <p:cNvPr id="6" name="Rectangle à coins arrondis 5"/>
          <p:cNvSpPr/>
          <p:nvPr/>
        </p:nvSpPr>
        <p:spPr>
          <a:xfrm>
            <a:off x="418289" y="3341784"/>
            <a:ext cx="9056451" cy="34656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stretch>
            <a:fillRect/>
          </a:stretch>
        </p:blipFill>
        <p:spPr>
          <a:xfrm>
            <a:off x="2361706" y="3803449"/>
            <a:ext cx="6042992" cy="2785746"/>
          </a:xfrm>
          <a:prstGeom prst="rect">
            <a:avLst/>
          </a:prstGeom>
        </p:spPr>
      </p:pic>
      <p:sp>
        <p:nvSpPr>
          <p:cNvPr id="9" name="Rectangle 8"/>
          <p:cNvSpPr/>
          <p:nvPr/>
        </p:nvSpPr>
        <p:spPr>
          <a:xfrm>
            <a:off x="800391" y="3340088"/>
            <a:ext cx="6688653" cy="461665"/>
          </a:xfrm>
          <a:prstGeom prst="rect">
            <a:avLst/>
          </a:prstGeom>
        </p:spPr>
        <p:txBody>
          <a:bodyPr wrap="square">
            <a:spAutoFit/>
          </a:bodyPr>
          <a:lstStyle/>
          <a:p>
            <a:pPr marL="342900" indent="-342900">
              <a:buFont typeface="Wingdings" panose="05000000000000000000" pitchFamily="2" charset="2"/>
              <a:buChar char="v"/>
            </a:pPr>
            <a:r>
              <a:rPr lang="en-GB" sz="2400" b="1" dirty="0">
                <a:solidFill>
                  <a:schemeClr val="bg1"/>
                </a:solidFill>
                <a:latin typeface="Times New Roman" panose="02020603050405020304" pitchFamily="18" charset="0"/>
                <a:cs typeface="Times New Roman" panose="02020603050405020304" pitchFamily="18" charset="0"/>
              </a:rPr>
              <a:t>Comment déclarer un scalaire </a:t>
            </a:r>
            <a:r>
              <a:rPr lang="en-GB" sz="2400" b="1" dirty="0" smtClean="0">
                <a:solidFill>
                  <a:schemeClr val="bg1"/>
                </a:solidFill>
                <a:latin typeface="Times New Roman" panose="02020603050405020304" pitchFamily="18" charset="0"/>
                <a:cs typeface="Times New Roman" panose="02020603050405020304" pitchFamily="18" charset="0"/>
              </a:rPr>
              <a:t>sous MATLAB?</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10" name="Image 9"/>
          <p:cNvPicPr>
            <a:picLocks noChangeAspect="1"/>
          </p:cNvPicPr>
          <p:nvPr/>
        </p:nvPicPr>
        <p:blipFill>
          <a:blip r:embed="rId3"/>
          <a:stretch>
            <a:fillRect/>
          </a:stretch>
        </p:blipFill>
        <p:spPr>
          <a:xfrm>
            <a:off x="489885" y="4457416"/>
            <a:ext cx="1800225" cy="1009650"/>
          </a:xfrm>
          <a:prstGeom prst="rect">
            <a:avLst/>
          </a:prstGeom>
        </p:spPr>
      </p:pic>
    </p:spTree>
    <p:extLst>
      <p:ext uri="{BB962C8B-B14F-4D97-AF65-F5344CB8AC3E}">
        <p14:creationId xmlns:p14="http://schemas.microsoft.com/office/powerpoint/2010/main" val="2001484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00518" y="6196519"/>
            <a:ext cx="11990963" cy="593387"/>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00518" y="90261"/>
            <a:ext cx="12091481" cy="369332"/>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5.   Ensuite</a:t>
            </a:r>
            <a:r>
              <a:rPr lang="fr-FR" dirty="0">
                <a:latin typeface="Times New Roman" panose="02020603050405020304" pitchFamily="18" charset="0"/>
                <a:cs typeface="Times New Roman" panose="02020603050405020304" pitchFamily="18" charset="0"/>
              </a:rPr>
              <a:t>, multipliez la ligne 1 par 3/2 et soustrayez-la de la ligne 3, comme ceci :</a:t>
            </a:r>
          </a:p>
        </p:txBody>
      </p:sp>
      <mc:AlternateContent xmlns:mc="http://schemas.openxmlformats.org/markup-compatibility/2006" xmlns:a14="http://schemas.microsoft.com/office/drawing/2010/main">
        <mc:Choice Requires="a14">
          <p:sp>
            <p:nvSpPr>
              <p:cNvPr id="3" name="Rectangle 2"/>
              <p:cNvSpPr/>
              <p:nvPr/>
            </p:nvSpPr>
            <p:spPr>
              <a:xfrm>
                <a:off x="4157700" y="613785"/>
                <a:ext cx="252947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mr>
                            <m:mr>
                              <m:e>
                                <m:r>
                                  <a:rPr lang="en-GB" b="0" i="1" smtClean="0">
                                    <a:latin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12</m:t>
                                </m:r>
                              </m:e>
                              <m:e>
                                <m:r>
                                  <a:rPr lang="en-GB" b="0" i="1" smtClean="0">
                                    <a:latin typeface="Cambria Math" panose="02040503050406030204" pitchFamily="18" charset="0"/>
                                    <a:cs typeface="Times New Roman" panose="02020603050405020304" pitchFamily="18" charset="0"/>
                                  </a:rPr>
                                  <m:t>1</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1</m:t>
                                </m:r>
                                <m:r>
                                  <a:rPr lang="en-GB" b="0" i="1" smtClean="0">
                                    <a:latin typeface="Cambria Math" panose="02040503050406030204" pitchFamily="18" charset="0"/>
                                    <a:cs typeface="Times New Roman" panose="02020603050405020304" pitchFamily="18" charset="0"/>
                                  </a:rPr>
                                  <m:t>3</m:t>
                                </m:r>
                              </m:e>
                            </m:mr>
                          </m:m>
                        </m:e>
                      </m:d>
                    </m:oMath>
                  </m:oMathPara>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4157700" y="613785"/>
                <a:ext cx="2529474" cy="824906"/>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258" y="1438691"/>
                <a:ext cx="12060678" cy="5395388"/>
              </a:xfrm>
              <a:prstGeom prst="rect">
                <a:avLst/>
              </a:prstGeom>
            </p:spPr>
            <p:txBody>
              <a:bodyPr wrap="square">
                <a:spAutoFit/>
              </a:bodyPr>
              <a:lstStyle/>
              <a:p>
                <a:pPr algn="just"/>
                <a:r>
                  <a:rPr lang="fr-FR" dirty="0" smtClean="0">
                    <a:latin typeface="Times New Roman" panose="02020603050405020304" pitchFamily="18" charset="0"/>
                    <a:cs typeface="Times New Roman" panose="02020603050405020304" pitchFamily="18" charset="0"/>
                  </a:rPr>
                  <a:t>6. Finalement multipliez la ligne 2 par 6 et soustrayez-la de la ligne 3, comme ceci:</a:t>
                </a:r>
              </a:p>
              <a:p>
                <a:pPr algn="just"/>
                <a:endParaRPr lang="fr-FR" dirty="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a:t>
                </a: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Maintenant </a:t>
                </a:r>
                <a:r>
                  <a:rPr lang="fr-FR" dirty="0">
                    <a:latin typeface="Times New Roman" panose="02020603050405020304" pitchFamily="18" charset="0"/>
                    <a:cs typeface="Times New Roman" panose="02020603050405020304" pitchFamily="18" charset="0"/>
                  </a:rPr>
                  <a:t>les valeurs de la matrice forment désormais un triangle pointant vers le haut, c'est pourquoi nous l'appelons triangulaire </a:t>
                </a:r>
                <a:r>
                  <a:rPr lang="fr-FR" dirty="0" smtClean="0">
                    <a:latin typeface="Times New Roman" panose="02020603050405020304" pitchFamily="18" charset="0"/>
                    <a:cs typeface="Times New Roman" panose="02020603050405020304" pitchFamily="18" charset="0"/>
                  </a:rPr>
                  <a:t>supérieur. En </a:t>
                </a:r>
                <a:r>
                  <a:rPr lang="fr-FR" dirty="0">
                    <a:latin typeface="Times New Roman" panose="02020603050405020304" pitchFamily="18" charset="0"/>
                    <a:cs typeface="Times New Roman" panose="02020603050405020304" pitchFamily="18" charset="0"/>
                  </a:rPr>
                  <a:t>remplaçant les valeurs dans l'équation précédente à l'envers (de bas en haut), nous pouvons </a:t>
                </a:r>
                <a:r>
                  <a:rPr lang="fr-FR" dirty="0" smtClean="0">
                    <a:latin typeface="Times New Roman" panose="02020603050405020304" pitchFamily="18" charset="0"/>
                    <a:cs typeface="Times New Roman" panose="02020603050405020304" pitchFamily="18" charset="0"/>
                  </a:rPr>
                  <a:t>résoudre le système d’équations </a:t>
                </a:r>
                <a:r>
                  <a:rPr lang="fr-FR" dirty="0">
                    <a:latin typeface="Times New Roman" panose="02020603050405020304" pitchFamily="18" charset="0"/>
                    <a:cs typeface="Times New Roman" panose="02020603050405020304" pitchFamily="18" charset="0"/>
                  </a:rPr>
                  <a:t>et trouver que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𝑦</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𝑒𝑡</m:t>
                    </m:r>
                    <m:r>
                      <a:rPr lang="en-GB" b="0" i="1"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𝑧</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r>
                      <a:rPr lang="en-GB" b="0" i="1" smtClean="0">
                        <a:latin typeface="Cambria Math" panose="02040503050406030204" pitchFamily="18" charset="0"/>
                        <a:cs typeface="Times New Roman" panose="02020603050405020304" pitchFamily="18" charset="0"/>
                      </a:rPr>
                      <m:t>.</m:t>
                    </m:r>
                  </m:oMath>
                </a14:m>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En résumé</a:t>
                </a:r>
                <a:r>
                  <a:rPr lang="fr-FR" dirty="0" smtClean="0">
                    <a:latin typeface="Times New Roman" panose="02020603050405020304" pitchFamily="18" charset="0"/>
                    <a:cs typeface="Times New Roman" panose="02020603050405020304" pitchFamily="18" charset="0"/>
                  </a:rPr>
                  <a:t>, le système d’équation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𝒃</m:t>
                    </m:r>
                  </m:oMath>
                </a14:m>
                <a:r>
                  <a:rPr lang="fr-FR" dirty="0" smtClean="0">
                    <a:latin typeface="Times New Roman" panose="02020603050405020304" pitchFamily="18" charset="0"/>
                    <a:cs typeface="Times New Roman" panose="02020603050405020304" pitchFamily="18" charset="0"/>
                  </a:rPr>
                  <a:t> devient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𝑼𝒙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𝒄</m:t>
                    </m:r>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comme illustré </a:t>
                </a:r>
                <a:r>
                  <a:rPr lang="fr-FR" dirty="0" smtClean="0">
                    <a:latin typeface="Times New Roman" panose="02020603050405020304" pitchFamily="18" charset="0"/>
                    <a:cs typeface="Times New Roman" panose="02020603050405020304" pitchFamily="18" charset="0"/>
                  </a:rPr>
                  <a:t>ici :</a:t>
                </a:r>
              </a:p>
              <a:p>
                <a:pPr algn="just"/>
                <a:endParaRPr lang="fr-FR" dirty="0" smtClean="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ctr"/>
                <a14:m>
                  <m:oMath xmlns:m="http://schemas.openxmlformats.org/officeDocument/2006/math">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5</m:t>
                              </m:r>
                            </m:e>
                          </m:mr>
                          <m:mr>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
                      </m:e>
                    </m:d>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1"/>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𝑥</m:t>
                              </m:r>
                            </m:e>
                          </m:mr>
                          <m:mr>
                            <m:e>
                              <m:r>
                                <a:rPr lang="en-GB" i="1">
                                  <a:latin typeface="Cambria Math" panose="02040503050406030204" pitchFamily="18" charset="0"/>
                                  <a:cs typeface="Times New Roman" panose="02020603050405020304" pitchFamily="18" charset="0"/>
                                </a:rPr>
                                <m:t>𝑦</m:t>
                              </m:r>
                            </m:e>
                          </m:mr>
                          <m:mr>
                            <m:e>
                              <m:r>
                                <a:rPr lang="en-GB" i="1">
                                  <a:latin typeface="Cambria Math" panose="02040503050406030204" pitchFamily="18" charset="0"/>
                                  <a:cs typeface="Times New Roman" panose="02020603050405020304" pitchFamily="18" charset="0"/>
                                </a:rPr>
                                <m:t>𝑧</m:t>
                              </m:r>
                            </m:e>
                          </m:mr>
                        </m:m>
                      </m:e>
                    </m:d>
                    <m:r>
                      <a:rPr lang="en-GB" i="1" smtClean="0">
                        <a:latin typeface="Cambria Math" panose="02040503050406030204" pitchFamily="18" charset="0"/>
                        <a:cs typeface="Times New Roman" panose="02020603050405020304" pitchFamily="18" charset="0"/>
                      </a:rPr>
                      <m:t>=</m:t>
                    </m:r>
                    <m:d>
                      <m:dPr>
                        <m:begChr m:val="["/>
                        <m:endChr m:val="]"/>
                        <m:ctrlPr>
                          <a:rPr lang="en-GB"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m:rPr>
                                  <m:brk m:alnAt="7"/>
                                </m:rP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10</m:t>
                              </m:r>
                            </m:e>
                          </m:mr>
                          <m:mr>
                            <m:e>
                              <m:r>
                                <a:rPr lang="en-GB" i="1">
                                  <a:latin typeface="Cambria Math" panose="02040503050406030204" pitchFamily="18" charset="0"/>
                                  <a:cs typeface="Times New Roman" panose="02020603050405020304" pitchFamily="18" charset="0"/>
                                </a:rPr>
                                <m:t>6</m:t>
                              </m:r>
                            </m:e>
                          </m:mr>
                        </m:m>
                      </m:e>
                    </m:d>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11</m:t>
                              </m:r>
                            </m:e>
                          </m:mr>
                        </m:m>
                      </m:e>
                    </m:d>
                    <m:d>
                      <m:dPr>
                        <m:begChr m:val="["/>
                        <m:endChr m:val="]"/>
                        <m:ctrlPr>
                          <a:rPr lang="en-GB"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𝑥</m:t>
                              </m:r>
                            </m:e>
                          </m:mr>
                          <m:mr>
                            <m:e>
                              <m:r>
                                <a:rPr lang="en-GB" b="0" i="1" smtClean="0">
                                  <a:latin typeface="Cambria Math" panose="02040503050406030204" pitchFamily="18" charset="0"/>
                                  <a:cs typeface="Times New Roman" panose="02020603050405020304" pitchFamily="18" charset="0"/>
                                </a:rPr>
                                <m:t>𝑦</m:t>
                              </m:r>
                            </m:e>
                          </m:mr>
                          <m:mr>
                            <m:e>
                              <m:r>
                                <a:rPr lang="en-GB" b="0" i="1" smtClean="0">
                                  <a:latin typeface="Cambria Math" panose="02040503050406030204" pitchFamily="18" charset="0"/>
                                  <a:cs typeface="Times New Roman" panose="02020603050405020304" pitchFamily="18" charset="0"/>
                                </a:rPr>
                                <m:t>𝑧</m:t>
                              </m:r>
                            </m:e>
                          </m:mr>
                        </m:m>
                      </m:e>
                    </m:d>
                    <m:r>
                      <a:rPr lang="en-GB" i="1" smtClean="0">
                        <a:latin typeface="Cambria Math" panose="02040503050406030204" pitchFamily="18" charset="0"/>
                        <a:cs typeface="Times New Roman" panose="02020603050405020304" pitchFamily="18" charset="0"/>
                      </a:rPr>
                      <m:t>=</m:t>
                    </m:r>
                    <m:d>
                      <m:dPr>
                        <m:begChr m:val="["/>
                        <m:endChr m:val="]"/>
                        <m:ctrlPr>
                          <a:rPr lang="en-GB"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4</m:t>
                              </m:r>
                            </m:e>
                          </m:mr>
                          <m:mr>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11</m:t>
                              </m:r>
                            </m:e>
                          </m:mr>
                        </m:m>
                      </m:e>
                    </m:d>
                  </m:oMath>
                </a14:m>
                <a:endParaRPr lang="fr-FR" dirty="0" smtClean="0"/>
              </a:p>
              <a:p>
                <a:r>
                  <a:rPr lang="en-GB" b="1" dirty="0" smtClean="0">
                    <a:solidFill>
                      <a:srgbClr val="FFFF00"/>
                    </a:solidFill>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                 </m:t>
                    </m:r>
                    <m:r>
                      <a:rPr lang="en-GB" b="1" i="1" smtClean="0">
                        <a:solidFill>
                          <a:srgbClr val="FFFF00"/>
                        </a:solidFill>
                        <a:latin typeface="Cambria Math" panose="02040503050406030204" pitchFamily="18" charset="0"/>
                        <a:cs typeface="Times New Roman" panose="02020603050405020304" pitchFamily="18" charset="0"/>
                      </a:rPr>
                      <m:t>𝒙</m:t>
                    </m:r>
                    <m:r>
                      <a:rPr lang="en-GB" b="1" i="1" smtClean="0">
                        <a:solidFill>
                          <a:srgbClr val="FFFF00"/>
                        </a:solidFill>
                        <a:latin typeface="Cambria Math" panose="02040503050406030204" pitchFamily="18" charset="0"/>
                        <a:cs typeface="Times New Roman" panose="02020603050405020304" pitchFamily="18" charset="0"/>
                      </a:rPr>
                      <m:t> =    </m:t>
                    </m:r>
                    <m:r>
                      <a:rPr lang="en-GB" b="1" i="1" smtClean="0">
                        <a:solidFill>
                          <a:srgbClr val="FFFF00"/>
                        </a:solidFill>
                        <a:latin typeface="Cambria Math" panose="02040503050406030204" pitchFamily="18" charset="0"/>
                        <a:cs typeface="Times New Roman" panose="02020603050405020304" pitchFamily="18" charset="0"/>
                      </a:rPr>
                      <m:t>𝒃</m:t>
                    </m:r>
                  </m:oMath>
                </a14:m>
                <a:r>
                  <a:rPr lang="fr-FR" b="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GB" b="1" i="1" dirty="0" smtClean="0">
                        <a:solidFill>
                          <a:srgbClr val="FFFF00"/>
                        </a:solidFill>
                        <a:latin typeface="Cambria Math" panose="02040503050406030204" pitchFamily="18" charset="0"/>
                        <a:cs typeface="Times New Roman" panose="02020603050405020304" pitchFamily="18" charset="0"/>
                      </a:rPr>
                      <m:t>𝑼</m:t>
                    </m:r>
                    <m:r>
                      <a:rPr lang="en-GB" b="1" i="1" dirty="0" smtClean="0">
                        <a:solidFill>
                          <a:srgbClr val="FFFF00"/>
                        </a:solidFill>
                        <a:latin typeface="Cambria Math" panose="02040503050406030204" pitchFamily="18" charset="0"/>
                        <a:cs typeface="Times New Roman" panose="02020603050405020304" pitchFamily="18" charset="0"/>
                      </a:rPr>
                      <m:t>               </m:t>
                    </m:r>
                    <m:r>
                      <a:rPr lang="en-GB" b="1" i="1" dirty="0" smtClean="0">
                        <a:solidFill>
                          <a:srgbClr val="FFFF00"/>
                        </a:solidFill>
                        <a:latin typeface="Cambria Math" panose="02040503050406030204" pitchFamily="18" charset="0"/>
                        <a:cs typeface="Times New Roman" panose="02020603050405020304" pitchFamily="18" charset="0"/>
                      </a:rPr>
                      <m:t>𝒙</m:t>
                    </m:r>
                    <m:r>
                      <a:rPr lang="en-GB" b="1" i="1" dirty="0" smtClean="0">
                        <a:solidFill>
                          <a:srgbClr val="FFFF00"/>
                        </a:solidFill>
                        <a:latin typeface="Cambria Math" panose="02040503050406030204" pitchFamily="18" charset="0"/>
                        <a:cs typeface="Times New Roman" panose="02020603050405020304" pitchFamily="18" charset="0"/>
                      </a:rPr>
                      <m:t> =     </m:t>
                    </m:r>
                    <m:r>
                      <a:rPr lang="en-GB" b="1" i="1" dirty="0" smtClean="0">
                        <a:solidFill>
                          <a:srgbClr val="FFFF00"/>
                        </a:solidFill>
                        <a:latin typeface="Cambria Math" panose="02040503050406030204" pitchFamily="18" charset="0"/>
                        <a:cs typeface="Times New Roman" panose="02020603050405020304" pitchFamily="18" charset="0"/>
                      </a:rPr>
                      <m:t>𝒄</m:t>
                    </m:r>
                  </m:oMath>
                </a14:m>
                <a:endParaRPr lang="fr-FR" b="1" dirty="0">
                  <a:solidFill>
                    <a:srgbClr val="FFFF00"/>
                  </a:solidFill>
                  <a:latin typeface="Times New Roman" panose="02020603050405020304" pitchFamily="18" charset="0"/>
                  <a:cs typeface="Times New Roman" panose="02020603050405020304" pitchFamily="18" charset="0"/>
                </a:endParaRPr>
              </a:p>
              <a:p>
                <a:pPr algn="just"/>
                <a:endParaRPr lang="fr-FR" sz="900" dirty="0" smtClean="0">
                  <a:latin typeface="Times New Roman" panose="02020603050405020304" pitchFamily="18" charset="0"/>
                  <a:cs typeface="Times New Roman" panose="02020603050405020304" pitchFamily="18" charset="0"/>
                </a:endParaRPr>
              </a:p>
              <a:p>
                <a:pPr algn="just"/>
                <a:r>
                  <a:rPr lang="fr-FR" b="1" i="1" dirty="0" smtClean="0">
                    <a:solidFill>
                      <a:srgbClr val="FFFF00"/>
                    </a:solidFill>
                    <a:latin typeface="Times New Roman" panose="02020603050405020304" pitchFamily="18" charset="0"/>
                    <a:cs typeface="Times New Roman" panose="02020603050405020304" pitchFamily="18" charset="0"/>
                  </a:rPr>
                  <a:t>Note</a:t>
                </a:r>
                <a:r>
                  <a:rPr lang="fr-FR" i="1" dirty="0" smtClean="0">
                    <a:latin typeface="Times New Roman" panose="02020603050405020304" pitchFamily="18" charset="0"/>
                    <a:cs typeface="Times New Roman" panose="02020603050405020304" pitchFamily="18" charset="0"/>
                  </a:rPr>
                  <a:t> : </a:t>
                </a:r>
                <a:r>
                  <a:rPr lang="fr-FR" i="1" dirty="0" smtClean="0">
                    <a:solidFill>
                      <a:schemeClr val="bg1"/>
                    </a:solidFill>
                    <a:latin typeface="Times New Roman" panose="02020603050405020304" pitchFamily="18" charset="0"/>
                    <a:cs typeface="Times New Roman" panose="02020603050405020304" pitchFamily="18" charset="0"/>
                  </a:rPr>
                  <a:t>Les valeurs sur la diagonale dans la matrice factorisée triangulaire sont appelées pivots et, une fois factorisées, les valeurs situées en dessous de la diagonale sont toutes des zéros.</a:t>
                </a:r>
                <a:endParaRPr lang="fr-FR"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0258" y="1438691"/>
                <a:ext cx="12060678" cy="5395388"/>
              </a:xfrm>
              <a:prstGeom prst="rect">
                <a:avLst/>
              </a:prstGeom>
              <a:blipFill rotWithShape="0">
                <a:blip r:embed="rId3"/>
                <a:stretch>
                  <a:fillRect l="-404" t="-565" r="-404" b="-904"/>
                </a:stretch>
              </a:blipFill>
            </p:spPr>
            <p:txBody>
              <a:bodyPr/>
              <a:lstStyle/>
              <a:p>
                <a:r>
                  <a:rPr lang="fr-FR">
                    <a:noFill/>
                  </a:rPr>
                  <a:t> </a:t>
                </a:r>
              </a:p>
            </p:txBody>
          </p:sp>
        </mc:Fallback>
      </mc:AlternateContent>
      <p:sp>
        <p:nvSpPr>
          <p:cNvPr id="7" name="Triangle rectangle 6"/>
          <p:cNvSpPr/>
          <p:nvPr/>
        </p:nvSpPr>
        <p:spPr>
          <a:xfrm rot="10800000">
            <a:off x="4401780" y="1996406"/>
            <a:ext cx="1195755" cy="680796"/>
          </a:xfrm>
          <a:prstGeom prst="r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5260441" y="1731138"/>
            <a:ext cx="2542233" cy="568232"/>
          </a:xfrm>
          <a:custGeom>
            <a:avLst/>
            <a:gdLst>
              <a:gd name="connsiteX0" fmla="*/ 2542233 w 2542233"/>
              <a:gd name="connsiteY0" fmla="*/ 568232 h 568232"/>
              <a:gd name="connsiteX1" fmla="*/ 1818752 w 2542233"/>
              <a:gd name="connsiteY1" fmla="*/ 15573 h 568232"/>
              <a:gd name="connsiteX2" fmla="*/ 0 w 2542233"/>
              <a:gd name="connsiteY2" fmla="*/ 206492 h 568232"/>
            </a:gdLst>
            <a:ahLst/>
            <a:cxnLst>
              <a:cxn ang="0">
                <a:pos x="connsiteX0" y="connsiteY0"/>
              </a:cxn>
              <a:cxn ang="0">
                <a:pos x="connsiteX1" y="connsiteY1"/>
              </a:cxn>
              <a:cxn ang="0">
                <a:pos x="connsiteX2" y="connsiteY2"/>
              </a:cxn>
            </a:cxnLst>
            <a:rect l="l" t="t" r="r" b="b"/>
            <a:pathLst>
              <a:path w="2542233" h="568232">
                <a:moveTo>
                  <a:pt x="2542233" y="568232"/>
                </a:moveTo>
                <a:cubicBezTo>
                  <a:pt x="2392345" y="322047"/>
                  <a:pt x="2242457" y="75863"/>
                  <a:pt x="1818752" y="15573"/>
                </a:cubicBezTo>
                <a:cubicBezTo>
                  <a:pt x="1395046" y="-44717"/>
                  <a:pt x="697523" y="80887"/>
                  <a:pt x="0" y="206492"/>
                </a:cubicBezTo>
              </a:path>
            </a:pathLst>
          </a:custGeom>
          <a:noFill/>
          <a:ln w="3175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675997" y="2251887"/>
            <a:ext cx="1774845"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Upper triangular</a:t>
            </a:r>
            <a:endParaRPr lang="fr-FR" dirty="0"/>
          </a:p>
        </p:txBody>
      </p:sp>
      <p:cxnSp>
        <p:nvCxnSpPr>
          <p:cNvPr id="11" name="Connecteur droit avec flèche 10"/>
          <p:cNvCxnSpPr/>
          <p:nvPr/>
        </p:nvCxnSpPr>
        <p:spPr>
          <a:xfrm flipV="1">
            <a:off x="5503257" y="5358016"/>
            <a:ext cx="1386672"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5503257" y="5928705"/>
            <a:ext cx="1386672"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133036" y="1855896"/>
                <a:ext cx="265771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mr>
                            <m:mr>
                              <m:e>
                                <m:r>
                                  <a:rPr lang="en-GB" b="0" i="1" smtClean="0">
                                    <a:latin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11</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4</m:t>
                                </m:r>
                              </m:e>
                            </m:mr>
                            <m:mr>
                              <m:e>
                                <m:r>
                                  <a:rPr lang="en-GB" b="0" i="1" smtClean="0">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1</m:t>
                                </m:r>
                                <m:r>
                                  <a:rPr lang="en-GB" b="0" i="1" smtClean="0">
                                    <a:latin typeface="Cambria Math" panose="02040503050406030204" pitchFamily="18" charset="0"/>
                                    <a:cs typeface="Times New Roman" panose="02020603050405020304" pitchFamily="18" charset="0"/>
                                  </a:rPr>
                                  <m:t>1</m:t>
                                </m:r>
                              </m:e>
                            </m:mr>
                          </m:m>
                        </m:e>
                      </m:d>
                    </m:oMath>
                  </m:oMathPara>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4133036" y="1855896"/>
                <a:ext cx="2657714" cy="824906"/>
              </a:xfrm>
              <a:prstGeom prst="rect">
                <a:avLst/>
              </a:prstGeom>
              <a:blipFill rotWithShape="0">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2831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1000"/>
                                        <p:tgtEl>
                                          <p:spTgt spid="4">
                                            <p:txEl>
                                              <p:pRg st="11" end="11"/>
                                            </p:txEl>
                                          </p:spTgt>
                                        </p:tgtEl>
                                      </p:cBhvr>
                                    </p:animEffect>
                                    <p:anim calcmode="lin" valueType="num">
                                      <p:cBhvr>
                                        <p:cTn id="5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1000"/>
                                        <p:tgtEl>
                                          <p:spTgt spid="4">
                                            <p:txEl>
                                              <p:pRg st="12" end="12"/>
                                            </p:txEl>
                                          </p:spTgt>
                                        </p:tgtEl>
                                      </p:cBhvr>
                                    </p:animEffect>
                                    <p:anim calcmode="lin" valueType="num">
                                      <p:cBhvr>
                                        <p:cTn id="57"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Effect transition="in" filter="fade">
                                      <p:cBhvr>
                                        <p:cTn id="63" dur="1000"/>
                                        <p:tgtEl>
                                          <p:spTgt spid="4">
                                            <p:txEl>
                                              <p:pRg st="14" end="14"/>
                                            </p:txEl>
                                          </p:spTgt>
                                        </p:tgtEl>
                                      </p:cBhvr>
                                    </p:animEffect>
                                    <p:anim calcmode="lin" valueType="num">
                                      <p:cBhvr>
                                        <p:cTn id="64"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animEffect transition="in" filter="fade">
                                      <p:cBhvr>
                                        <p:cTn id="84" dur="1000"/>
                                        <p:tgtEl>
                                          <p:spTgt spid="9">
                                            <p:txEl>
                                              <p:pRg st="0" end="0"/>
                                            </p:txEl>
                                          </p:spTgt>
                                        </p:tgtEl>
                                      </p:cBhvr>
                                    </p:animEffect>
                                    <p:anim calcmode="lin" valueType="num">
                                      <p:cBhvr>
                                        <p:cTn id="8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000"/>
                                        <p:tgtEl>
                                          <p:spTgt spid="11"/>
                                        </p:tgtEl>
                                      </p:cBhvr>
                                    </p:animEffect>
                                    <p:anim calcmode="lin" valueType="num">
                                      <p:cBhvr>
                                        <p:cTn id="90" dur="1000" fill="hold"/>
                                        <p:tgtEl>
                                          <p:spTgt spid="11"/>
                                        </p:tgtEl>
                                        <p:attrNameLst>
                                          <p:attrName>ppt_x</p:attrName>
                                        </p:attrNameLst>
                                      </p:cBhvr>
                                      <p:tavLst>
                                        <p:tav tm="0">
                                          <p:val>
                                            <p:strVal val="#ppt_x"/>
                                          </p:val>
                                        </p:tav>
                                        <p:tav tm="100000">
                                          <p:val>
                                            <p:strVal val="#ppt_x"/>
                                          </p:val>
                                        </p:tav>
                                      </p:tavLst>
                                    </p:anim>
                                    <p:anim calcmode="lin" valueType="num">
                                      <p:cBhvr>
                                        <p:cTn id="91" dur="1000" fill="hold"/>
                                        <p:tgtEl>
                                          <p:spTgt spid="11"/>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14">
                                            <p:txEl>
                                              <p:pRg st="0" end="0"/>
                                            </p:txEl>
                                          </p:spTgt>
                                        </p:tgtEl>
                                        <p:attrNameLst>
                                          <p:attrName>style.visibility</p:attrName>
                                        </p:attrNameLst>
                                      </p:cBhvr>
                                      <p:to>
                                        <p:strVal val="visible"/>
                                      </p:to>
                                    </p:set>
                                    <p:animEffect transition="in" filter="fade">
                                      <p:cBhvr>
                                        <p:cTn id="101" dur="1000"/>
                                        <p:tgtEl>
                                          <p:spTgt spid="14">
                                            <p:txEl>
                                              <p:pRg st="0" end="0"/>
                                            </p:txEl>
                                          </p:spTgt>
                                        </p:tgtEl>
                                      </p:cBhvr>
                                    </p:animEffect>
                                    <p:anim calcmode="lin" valueType="num">
                                      <p:cBhvr>
                                        <p:cTn id="10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124" y="141572"/>
                <a:ext cx="11783366" cy="3605795"/>
              </a:xfrm>
              <a:prstGeom prst="rect">
                <a:avLst/>
              </a:prstGeom>
            </p:spPr>
            <p:txBody>
              <a:bodyPr wrap="square">
                <a:spAutoFit/>
              </a:bodyPr>
              <a:lstStyle/>
              <a:p>
                <a:pPr algn="just"/>
                <a:r>
                  <a:rPr lang="fr-FR" dirty="0" smtClean="0">
                    <a:latin typeface="Times New Roman" panose="02020603050405020304" pitchFamily="18" charset="0"/>
                    <a:cs typeface="Times New Roman" panose="02020603050405020304" pitchFamily="18" charset="0"/>
                  </a:rPr>
                  <a:t>	Il </a:t>
                </a:r>
                <a:r>
                  <a:rPr lang="fr-FR" dirty="0">
                    <a:latin typeface="Times New Roman" panose="02020603050405020304" pitchFamily="18" charset="0"/>
                    <a:cs typeface="Times New Roman" panose="02020603050405020304" pitchFamily="18" charset="0"/>
                  </a:rPr>
                  <a:t>existe une autre méthode de factorisation très importante appelée décomposition inférieure-supérieure </a:t>
                </a:r>
                <a:r>
                  <a:rPr lang="fr-FR" dirty="0" smtClean="0">
                    <a:latin typeface="Times New Roman" panose="02020603050405020304" pitchFamily="18" charset="0"/>
                    <a:cs typeface="Times New Roman" panose="02020603050405020304" pitchFamily="18" charset="0"/>
                  </a:rPr>
                  <a:t>(</a:t>
                </a:r>
                <a:r>
                  <a:rPr lang="fr-FR" b="1" i="1" dirty="0" err="1" smtClean="0">
                    <a:solidFill>
                      <a:srgbClr val="FFFF00"/>
                    </a:solidFill>
                    <a:latin typeface="Times New Roman" panose="02020603050405020304" pitchFamily="18" charset="0"/>
                    <a:cs typeface="Times New Roman" panose="02020603050405020304" pitchFamily="18" charset="0"/>
                  </a:rPr>
                  <a:t>Lower-Upper</a:t>
                </a:r>
                <a:r>
                  <a:rPr lang="fr-FR" b="1" i="1" dirty="0" smtClean="0">
                    <a:solidFill>
                      <a:srgbClr val="FFFF00"/>
                    </a:solidFill>
                    <a:latin typeface="Times New Roman" panose="02020603050405020304" pitchFamily="18" charset="0"/>
                    <a:cs typeface="Times New Roman" panose="02020603050405020304" pitchFamily="18" charset="0"/>
                  </a:rPr>
                  <a:t> </a:t>
                </a:r>
                <a:r>
                  <a:rPr lang="fr-FR" b="1" i="1" dirty="0">
                    <a:solidFill>
                      <a:srgbClr val="FFFF00"/>
                    </a:solidFill>
                    <a:latin typeface="Times New Roman" panose="02020603050405020304" pitchFamily="18" charset="0"/>
                    <a:cs typeface="Times New Roman" panose="02020603050405020304" pitchFamily="18" charset="0"/>
                  </a:rPr>
                  <a:t>(</a:t>
                </a:r>
                <a:r>
                  <a:rPr lang="fr-FR" b="1" i="1" dirty="0" smtClean="0">
                    <a:solidFill>
                      <a:srgbClr val="FFFF00"/>
                    </a:solidFill>
                    <a:latin typeface="Times New Roman" panose="02020603050405020304" pitchFamily="18" charset="0"/>
                    <a:cs typeface="Times New Roman" panose="02020603050405020304" pitchFamily="18" charset="0"/>
                  </a:rPr>
                  <a:t>LU) decomposition</a:t>
                </a:r>
                <a:r>
                  <a:rPr lang="fr-FR" dirty="0">
                    <a:latin typeface="Times New Roman" panose="02020603050405020304" pitchFamily="18" charset="0"/>
                    <a:cs typeface="Times New Roman" panose="02020603050405020304" pitchFamily="18" charset="0"/>
                  </a:rPr>
                  <a:t>). La façon dont cela fonctionne est que nous factorisons </a:t>
                </a:r>
                <a:r>
                  <a:rPr lang="fr-FR" b="1" i="1" dirty="0">
                    <a:solidFill>
                      <a:srgbClr val="FFFF00"/>
                    </a:solidFill>
                    <a:latin typeface="Times New Roman" panose="02020603050405020304" pitchFamily="18" charset="0"/>
                    <a:cs typeface="Times New Roman" panose="02020603050405020304" pitchFamily="18" charset="0"/>
                  </a:rPr>
                  <a:t>A </a:t>
                </a:r>
                <a:r>
                  <a:rPr lang="fr-FR" dirty="0">
                    <a:latin typeface="Times New Roman" panose="02020603050405020304" pitchFamily="18" charset="0"/>
                    <a:cs typeface="Times New Roman" panose="02020603050405020304" pitchFamily="18" charset="0"/>
                  </a:rPr>
                  <a:t>dans une matrice triangulaire supérieure </a:t>
                </a:r>
                <a:r>
                  <a:rPr lang="fr-FR" b="1" i="1" dirty="0">
                    <a:solidFill>
                      <a:srgbClr val="FFFF00"/>
                    </a:solidFill>
                    <a:latin typeface="Times New Roman" panose="02020603050405020304" pitchFamily="18" charset="0"/>
                    <a:cs typeface="Times New Roman" panose="02020603050405020304" pitchFamily="18" charset="0"/>
                  </a:rPr>
                  <a:t>U</a:t>
                </a:r>
                <a:r>
                  <a:rPr lang="fr-FR" dirty="0">
                    <a:latin typeface="Times New Roman" panose="02020603050405020304" pitchFamily="18" charset="0"/>
                    <a:cs typeface="Times New Roman" panose="02020603050405020304" pitchFamily="18" charset="0"/>
                  </a:rPr>
                  <a:t> et enregistrons les étapes de l'élimination </a:t>
                </a:r>
                <a:r>
                  <a:rPr lang="fr-FR" dirty="0" smtClean="0">
                    <a:latin typeface="Times New Roman" panose="02020603050405020304" pitchFamily="18" charset="0"/>
                    <a:cs typeface="Times New Roman" panose="02020603050405020304" pitchFamily="18" charset="0"/>
                  </a:rPr>
                  <a:t>dans </a:t>
                </a:r>
                <a:r>
                  <a:rPr lang="fr-FR" dirty="0">
                    <a:latin typeface="Times New Roman" panose="02020603050405020304" pitchFamily="18" charset="0"/>
                    <a:cs typeface="Times New Roman" panose="02020603050405020304" pitchFamily="18" charset="0"/>
                  </a:rPr>
                  <a:t>une matrice triangulaire inférieure </a:t>
                </a:r>
                <a:r>
                  <a:rPr lang="fr-FR" b="1" i="1" dirty="0">
                    <a:solidFill>
                      <a:srgbClr val="FFFF00"/>
                    </a:solidFill>
                    <a:latin typeface="Times New Roman" panose="02020603050405020304" pitchFamily="18" charset="0"/>
                    <a:cs typeface="Times New Roman" panose="02020603050405020304" pitchFamily="18" charset="0"/>
                  </a:rPr>
                  <a:t>L</a:t>
                </a:r>
                <a:r>
                  <a:rPr lang="fr-FR" dirty="0">
                    <a:latin typeface="Times New Roman" panose="02020603050405020304" pitchFamily="18" charset="0"/>
                    <a:cs typeface="Times New Roman" panose="02020603050405020304" pitchFamily="18" charset="0"/>
                  </a:rPr>
                  <a:t>, telle que </a:t>
                </a:r>
                <a:r>
                  <a:rPr lang="fr-FR" dirty="0" smtClean="0">
                    <a:latin typeface="Times New Roman" panose="02020603050405020304" pitchFamily="18" charset="0"/>
                    <a:cs typeface="Times New Roman" panose="02020603050405020304" pitchFamily="18" charset="0"/>
                  </a:rPr>
                  <a:t>:</a:t>
                </a:r>
              </a:p>
              <a:p>
                <a:pPr algn="just"/>
                <a:endParaRPr lang="fr-FR"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𝐿𝑈</m:t>
                      </m:r>
                    </m:oMath>
                  </m:oMathPara>
                </a14:m>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Reprenons la matrice que nous avons factorisée en triangle supérieur auparavant et mettons-la dans la forme de factorisation LU, comme ceci :</a:t>
                </a:r>
              </a:p>
              <a:p>
                <a:pPr algn="just"/>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mr>
                            <m:mr>
                              <m:e>
                                <m:f>
                                  <m:fPr>
                                    <m:ctrlPr>
                                      <a:rPr lang="en-GB" i="1">
                                        <a:latin typeface="Cambria Math" panose="02040503050406030204" pitchFamily="18" charset="0"/>
                                        <a:cs typeface="Times New Roman" panose="02020603050405020304" pitchFamily="18" charset="0"/>
                                      </a:rPr>
                                    </m:ctrlPr>
                                  </m:fPr>
                                  <m:num>
                                    <m:r>
                                      <a:rPr lang="en-GB" i="1">
                                        <a:latin typeface="Cambria Math" panose="02040503050406030204" pitchFamily="18" charset="0"/>
                                        <a:cs typeface="Times New Roman" panose="02020603050405020304" pitchFamily="18" charset="0"/>
                                      </a:rPr>
                                      <m:t>3</m:t>
                                    </m:r>
                                  </m:num>
                                  <m:den>
                                    <m:r>
                                      <a:rPr lang="en-GB" i="1">
                                        <a:latin typeface="Cambria Math" panose="02040503050406030204" pitchFamily="18" charset="0"/>
                                        <a:cs typeface="Times New Roman" panose="02020603050405020304" pitchFamily="18" charset="0"/>
                                      </a:rPr>
                                      <m:t>2</m:t>
                                    </m:r>
                                  </m:den>
                                </m:f>
                              </m:e>
                              <m:e>
                                <m:r>
                                  <a:rPr lang="en-GB" i="1">
                                    <a:latin typeface="Cambria Math" panose="02040503050406030204" pitchFamily="18" charset="0"/>
                                    <a:cs typeface="Times New Roman" panose="02020603050405020304" pitchFamily="18" charset="0"/>
                                  </a:rPr>
                                  <m:t>6</m:t>
                                </m:r>
                              </m:e>
                              <m:e>
                                <m:r>
                                  <a:rPr lang="en-GB" i="1">
                                    <a:latin typeface="Cambria Math" panose="02040503050406030204" pitchFamily="18" charset="0"/>
                                    <a:cs typeface="Times New Roman" panose="02020603050405020304" pitchFamily="18" charset="0"/>
                                  </a:rPr>
                                  <m:t>1</m:t>
                                </m:r>
                              </m:e>
                            </m:mr>
                          </m:m>
                        </m:e>
                      </m:d>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−11</m:t>
                                </m:r>
                              </m:e>
                            </m:mr>
                          </m:m>
                        </m:e>
                      </m:d>
                    </m:oMath>
                  </m:oMathPara>
                </a14:m>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124" y="141572"/>
                <a:ext cx="11783366" cy="3605795"/>
              </a:xfrm>
              <a:prstGeom prst="rect">
                <a:avLst/>
              </a:prstGeom>
              <a:blipFill rotWithShape="0">
                <a:blip r:embed="rId2"/>
                <a:stretch>
                  <a:fillRect l="-466" t="-845" r="-4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4124" y="3176174"/>
                <a:ext cx="9314822" cy="369332"/>
              </a:xfrm>
              <a:prstGeom prst="rect">
                <a:avLst/>
              </a:prstGeom>
            </p:spPr>
            <p:txBody>
              <a:bodyPr wrap="square">
                <a:spAutoFit/>
              </a:bodyPr>
              <a:lstStyle/>
              <a:p>
                <a:pPr marL="342900" indent="-342900" algn="just">
                  <a:buFont typeface="+mj-lt"/>
                  <a:buAutoNum type="arabicPeriod"/>
                </a:pPr>
                <a:r>
                  <a:rPr lang="fr-FR" dirty="0">
                    <a:latin typeface="Times New Roman" panose="02020603050405020304" pitchFamily="18" charset="0"/>
                    <a:cs typeface="Times New Roman" panose="02020603050405020304" pitchFamily="18" charset="0"/>
                  </a:rPr>
                  <a:t>Nous commençons par </a:t>
                </a:r>
                <a14:m>
                  <m:oMath xmlns:m="http://schemas.openxmlformats.org/officeDocument/2006/math">
                    <m:r>
                      <a:rPr lang="en-GB" b="1" i="1">
                        <a:solidFill>
                          <a:srgbClr val="FFFF00"/>
                        </a:solidFill>
                        <a:latin typeface="Cambria Math" panose="02040503050406030204" pitchFamily="18" charset="0"/>
                        <a:cs typeface="Times New Roman" panose="02020603050405020304" pitchFamily="18" charset="0"/>
                      </a:rPr>
                      <m:t>𝑨</m:t>
                    </m:r>
                    <m:r>
                      <a:rPr lang="en-GB" b="1" i="1">
                        <a:solidFill>
                          <a:srgbClr val="FFFF00"/>
                        </a:solidFill>
                        <a:latin typeface="Cambria Math" panose="02040503050406030204" pitchFamily="18" charset="0"/>
                        <a:cs typeface="Times New Roman" panose="02020603050405020304" pitchFamily="18" charset="0"/>
                      </a:rPr>
                      <m:t>=</m:t>
                    </m:r>
                    <m:r>
                      <a:rPr lang="en-GB" b="1" i="1">
                        <a:solidFill>
                          <a:srgbClr val="FFFF00"/>
                        </a:solidFill>
                        <a:latin typeface="Cambria Math" panose="02040503050406030204" pitchFamily="18" charset="0"/>
                        <a:cs typeface="Times New Roman" panose="02020603050405020304" pitchFamily="18" charset="0"/>
                      </a:rPr>
                      <m:t>𝑰𝑨</m:t>
                    </m:r>
                  </m:oMath>
                </a14:m>
                <a:r>
                  <a:rPr lang="fr-FR" dirty="0">
                    <a:latin typeface="Times New Roman" panose="02020603050405020304" pitchFamily="18" charset="0"/>
                    <a:cs typeface="Times New Roman" panose="02020603050405020304" pitchFamily="18" charset="0"/>
                  </a:rPr>
                  <a:t> , de sorte que ce qui suit s'applique :</a:t>
                </a:r>
              </a:p>
            </p:txBody>
          </p:sp>
        </mc:Choice>
        <mc:Fallback xmlns="">
          <p:sp>
            <p:nvSpPr>
              <p:cNvPr id="3" name="Rectangle 2"/>
              <p:cNvSpPr>
                <a:spLocks noRot="1" noChangeAspect="1" noMove="1" noResize="1" noEditPoints="1" noAdjustHandles="1" noChangeArrowheads="1" noChangeShapeType="1" noTextEdit="1"/>
              </p:cNvSpPr>
              <p:nvPr/>
            </p:nvSpPr>
            <p:spPr>
              <a:xfrm>
                <a:off x="164124" y="3176174"/>
                <a:ext cx="9314822" cy="369332"/>
              </a:xfrm>
              <a:prstGeom prst="rect">
                <a:avLst/>
              </a:prstGeom>
              <a:blipFill rotWithShape="0">
                <a:blip r:embed="rId3"/>
                <a:stretch>
                  <a:fillRect l="-458"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01925" y="3639514"/>
                <a:ext cx="4707764"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1</m:t>
                                </m:r>
                              </m:e>
                            </m:mr>
                          </m:m>
                        </m:e>
                      </m:d>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
                        </m:e>
                      </m:d>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3701925" y="3639514"/>
                <a:ext cx="4707764" cy="824969"/>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4559" y="4558491"/>
                <a:ext cx="12064720" cy="658514"/>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2.    On  ajoute </a:t>
                </a:r>
                <a:r>
                  <a:rPr lang="fr-FR" b="1" dirty="0">
                    <a:solidFill>
                      <a:srgbClr val="FFFF00"/>
                    </a:solidFill>
                    <a:latin typeface="Times New Roman" panose="02020603050405020304" pitchFamily="18" charset="0"/>
                    <a:cs typeface="Times New Roman" panose="02020603050405020304" pitchFamily="18" charset="0"/>
                  </a:rPr>
                  <a:t>-1 </a:t>
                </a:r>
                <a:r>
                  <a:rPr lang="fr-FR" dirty="0">
                    <a:latin typeface="Times New Roman" panose="02020603050405020304" pitchFamily="18" charset="0"/>
                    <a:cs typeface="Times New Roman" panose="02020603050405020304" pitchFamily="18" charset="0"/>
                  </a:rPr>
                  <a:t>à quelle était la matrice d'identité en</a:t>
                </a:r>
                <a:r>
                  <a:rPr lang="fr-FR"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b="1" i="1">
                            <a:solidFill>
                              <a:srgbClr val="FFFF00"/>
                            </a:solidFill>
                            <a:latin typeface="Cambria Math" panose="02040503050406030204" pitchFamily="18" charset="0"/>
                            <a:cs typeface="Times New Roman" panose="02020603050405020304" pitchFamily="18" charset="0"/>
                          </a:rPr>
                        </m:ctrlPr>
                      </m:sSubPr>
                      <m:e>
                        <m:r>
                          <a:rPr lang="en-GB" b="1" i="1">
                            <a:solidFill>
                              <a:srgbClr val="FFFF00"/>
                            </a:solidFill>
                            <a:latin typeface="Cambria Math" panose="02040503050406030204" pitchFamily="18" charset="0"/>
                            <a:cs typeface="Times New Roman" panose="02020603050405020304" pitchFamily="18" charset="0"/>
                          </a:rPr>
                          <m:t>𝒍</m:t>
                        </m:r>
                      </m:e>
                      <m:sub>
                        <m:r>
                          <a:rPr lang="en-GB" b="1" i="1">
                            <a:solidFill>
                              <a:srgbClr val="FFFF00"/>
                            </a:solidFill>
                            <a:latin typeface="Cambria Math" panose="02040503050406030204" pitchFamily="18" charset="0"/>
                            <a:cs typeface="Times New Roman" panose="02020603050405020304" pitchFamily="18" charset="0"/>
                          </a:rPr>
                          <m:t>𝟐</m:t>
                        </m:r>
                        <m:r>
                          <a:rPr lang="en-GB" b="1" i="1">
                            <a:solidFill>
                              <a:srgbClr val="FFFF00"/>
                            </a:solidFill>
                            <a:latin typeface="Cambria Math" panose="02040503050406030204" pitchFamily="18" charset="0"/>
                            <a:cs typeface="Times New Roman" panose="02020603050405020304" pitchFamily="18" charset="0"/>
                          </a:rPr>
                          <m:t>,</m:t>
                        </m:r>
                        <m:r>
                          <a:rPr lang="en-GB" b="1" i="1">
                            <a:solidFill>
                              <a:srgbClr val="FFFF00"/>
                            </a:solidFill>
                            <a:latin typeface="Cambria Math" panose="02040503050406030204" pitchFamily="18" charset="0"/>
                            <a:cs typeface="Times New Roman" panose="02020603050405020304" pitchFamily="18" charset="0"/>
                          </a:rPr>
                          <m:t>𝟏</m:t>
                        </m:r>
                      </m:sub>
                    </m:sSub>
                  </m:oMath>
                </a14:m>
                <a:r>
                  <a:rPr lang="fr-FR" dirty="0">
                    <a:latin typeface="Times New Roman" panose="02020603050405020304" pitchFamily="18" charset="0"/>
                    <a:cs typeface="Times New Roman" panose="02020603050405020304" pitchFamily="18" charset="0"/>
                  </a:rPr>
                  <a:t>  pour représenter l'opération </a:t>
                </a:r>
                <a:r>
                  <a:rPr lang="fr-FR" b="1" dirty="0">
                    <a:solidFill>
                      <a:srgbClr val="FFFF00"/>
                    </a:solidFill>
                    <a:latin typeface="Times New Roman" panose="02020603050405020304" pitchFamily="18" charset="0"/>
                    <a:cs typeface="Times New Roman" panose="02020603050405020304" pitchFamily="18" charset="0"/>
                  </a:rPr>
                  <a:t>(ligne2)-(-1)(ligne1)</a:t>
                </a:r>
                <a:r>
                  <a:rPr lang="fr-FR" dirty="0">
                    <a:latin typeface="Times New Roman" panose="02020603050405020304" pitchFamily="18" charset="0"/>
                    <a:cs typeface="Times New Roman" panose="02020603050405020304" pitchFamily="18" charset="0"/>
                  </a:rPr>
                  <a:t>, cela devient donc ce qui suit :</a:t>
                </a:r>
              </a:p>
            </p:txBody>
          </p:sp>
        </mc:Choice>
        <mc:Fallback xmlns="">
          <p:sp>
            <p:nvSpPr>
              <p:cNvPr id="5" name="Rectangle 4"/>
              <p:cNvSpPr>
                <a:spLocks noRot="1" noChangeAspect="1" noMove="1" noResize="1" noEditPoints="1" noAdjustHandles="1" noChangeArrowheads="1" noChangeShapeType="1" noTextEdit="1"/>
              </p:cNvSpPr>
              <p:nvPr/>
            </p:nvSpPr>
            <p:spPr>
              <a:xfrm>
                <a:off x="254559" y="4558491"/>
                <a:ext cx="12064720" cy="658514"/>
              </a:xfrm>
              <a:prstGeom prst="rect">
                <a:avLst/>
              </a:prstGeom>
              <a:blipFill rotWithShape="0">
                <a:blip r:embed="rId5"/>
                <a:stretch>
                  <a:fillRect l="-455" t="-5556" b="-13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701925" y="5311013"/>
                <a:ext cx="4707764"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1</m:t>
                                </m:r>
                              </m:e>
                            </m:mr>
                          </m:m>
                        </m:e>
                      </m:d>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−5</m:t>
                                </m:r>
                              </m:e>
                            </m:mr>
                          </m:m>
                        </m:e>
                      </m:d>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3701925" y="5311013"/>
                <a:ext cx="4707764" cy="824969"/>
              </a:xfrm>
              <a:prstGeom prst="rect">
                <a:avLst/>
              </a:prstGeom>
              <a:blipFill rotWithShape="0">
                <a:blip r:embed="rId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1669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1000"/>
                                        <p:tgtEl>
                                          <p:spTgt spid="6">
                                            <p:txEl>
                                              <p:pRg st="0" end="0"/>
                                            </p:txEl>
                                          </p:spTgt>
                                        </p:tgtEl>
                                      </p:cBhvr>
                                    </p:animEffect>
                                    <p:anim calcmode="lin" valueType="num">
                                      <p:cBhvr>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3687" y="153797"/>
                <a:ext cx="12024527" cy="2619563"/>
              </a:xfrm>
              <a:prstGeom prst="rect">
                <a:avLst/>
              </a:prstGeom>
            </p:spPr>
            <p:txBody>
              <a:bodyPr wrap="square">
                <a:spAutoFit/>
              </a:bodyPr>
              <a:lstStyle/>
              <a:p>
                <a:pPr algn="just"/>
                <a:r>
                  <a:rPr lang="fr-FR" dirty="0" smtClean="0">
                    <a:latin typeface="Times New Roman" panose="02020603050405020304" pitchFamily="18" charset="0"/>
                    <a:cs typeface="Times New Roman" panose="02020603050405020304" pitchFamily="18" charset="0"/>
                  </a:rPr>
                  <a:t>3. </a:t>
                </a:r>
                <a:r>
                  <a:rPr lang="fr-FR" dirty="0">
                    <a:latin typeface="Times New Roman" panose="02020603050405020304" pitchFamily="18" charset="0"/>
                    <a:cs typeface="Times New Roman" panose="02020603050405020304" pitchFamily="18" charset="0"/>
                  </a:rPr>
                  <a:t>On  ajoute </a:t>
                </a:r>
                <a14:m>
                  <m:oMath xmlns:m="http://schemas.openxmlformats.org/officeDocument/2006/math">
                    <m:f>
                      <m:fPr>
                        <m:ctrlPr>
                          <a:rPr lang="fr-FR"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3</m:t>
                        </m:r>
                      </m:num>
                      <m:den>
                        <m:r>
                          <a:rPr lang="en-GB" b="0" i="1" smtClean="0">
                            <a:latin typeface="Cambria Math" panose="02040503050406030204" pitchFamily="18" charset="0"/>
                            <a:cs typeface="Times New Roman" panose="02020603050405020304" pitchFamily="18" charset="0"/>
                          </a:rPr>
                          <m:t>2</m:t>
                        </m:r>
                      </m:den>
                    </m:f>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à quelle était la matrice d'identité en</a:t>
                </a:r>
                <a:r>
                  <a:rPr lang="fr-FR"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b="1" i="1">
                            <a:solidFill>
                              <a:srgbClr val="FFFF00"/>
                            </a:solidFill>
                            <a:latin typeface="Cambria Math" panose="02040503050406030204" pitchFamily="18" charset="0"/>
                            <a:cs typeface="Times New Roman" panose="02020603050405020304" pitchFamily="18" charset="0"/>
                          </a:rPr>
                        </m:ctrlPr>
                      </m:sSubPr>
                      <m:e>
                        <m:r>
                          <a:rPr lang="en-GB" b="1" i="1">
                            <a:solidFill>
                              <a:srgbClr val="FFFF00"/>
                            </a:solidFill>
                            <a:latin typeface="Cambria Math" panose="02040503050406030204" pitchFamily="18" charset="0"/>
                            <a:cs typeface="Times New Roman" panose="02020603050405020304" pitchFamily="18" charset="0"/>
                          </a:rPr>
                          <m:t>𝒍</m:t>
                        </m:r>
                      </m:e>
                      <m:sub>
                        <m:r>
                          <a:rPr lang="en-GB" b="1" i="1" smtClean="0">
                            <a:solidFill>
                              <a:srgbClr val="FFFF00"/>
                            </a:solidFill>
                            <a:latin typeface="Cambria Math" panose="02040503050406030204" pitchFamily="18" charset="0"/>
                            <a:cs typeface="Times New Roman" panose="02020603050405020304" pitchFamily="18" charset="0"/>
                          </a:rPr>
                          <m:t>𝟑</m:t>
                        </m:r>
                        <m:r>
                          <a:rPr lang="en-GB" b="1" i="1">
                            <a:solidFill>
                              <a:srgbClr val="FFFF00"/>
                            </a:solidFill>
                            <a:latin typeface="Cambria Math" panose="02040503050406030204" pitchFamily="18" charset="0"/>
                            <a:cs typeface="Times New Roman" panose="02020603050405020304" pitchFamily="18" charset="0"/>
                          </a:rPr>
                          <m:t>,</m:t>
                        </m:r>
                        <m:r>
                          <a:rPr lang="en-GB" b="1" i="1">
                            <a:solidFill>
                              <a:srgbClr val="FFFF00"/>
                            </a:solidFill>
                            <a:latin typeface="Cambria Math" panose="02040503050406030204" pitchFamily="18" charset="0"/>
                            <a:cs typeface="Times New Roman" panose="02020603050405020304" pitchFamily="18" charset="0"/>
                          </a:rPr>
                          <m:t>𝟏</m:t>
                        </m:r>
                      </m:sub>
                    </m:sSub>
                  </m:oMath>
                </a14:m>
                <a:r>
                  <a:rPr lang="fr-FR" dirty="0">
                    <a:latin typeface="Times New Roman" panose="02020603050405020304" pitchFamily="18" charset="0"/>
                    <a:cs typeface="Times New Roman" panose="02020603050405020304" pitchFamily="18" charset="0"/>
                  </a:rPr>
                  <a:t>  pour représenter l'opération </a:t>
                </a:r>
                <a:r>
                  <a:rPr lang="fr-FR" b="1" dirty="0">
                    <a:solidFill>
                      <a:srgbClr val="FFFF00"/>
                    </a:solidFill>
                    <a:latin typeface="Times New Roman" panose="02020603050405020304" pitchFamily="18" charset="0"/>
                    <a:cs typeface="Times New Roman" panose="02020603050405020304" pitchFamily="18" charset="0"/>
                  </a:rPr>
                  <a:t>(</a:t>
                </a:r>
                <a:r>
                  <a:rPr lang="fr-FR" b="1" dirty="0" smtClean="0">
                    <a:solidFill>
                      <a:srgbClr val="FFFF00"/>
                    </a:solidFill>
                    <a:latin typeface="Times New Roman" panose="02020603050405020304" pitchFamily="18" charset="0"/>
                    <a:cs typeface="Times New Roman" panose="02020603050405020304" pitchFamily="18" charset="0"/>
                  </a:rPr>
                  <a:t>ligne3)-(</a:t>
                </a:r>
                <a14:m>
                  <m:oMath xmlns:m="http://schemas.openxmlformats.org/officeDocument/2006/math">
                    <m:f>
                      <m:fPr>
                        <m:ctrlPr>
                          <a:rPr lang="fr-FR" b="1" i="1" smtClean="0">
                            <a:solidFill>
                              <a:srgbClr val="FFFF00"/>
                            </a:solidFill>
                            <a:latin typeface="Cambria Math" panose="02040503050406030204" pitchFamily="18" charset="0"/>
                            <a:cs typeface="Times New Roman" panose="02020603050405020304" pitchFamily="18" charset="0"/>
                          </a:rPr>
                        </m:ctrlPr>
                      </m:fPr>
                      <m:num>
                        <m:r>
                          <a:rPr lang="en-GB" b="1" i="1" smtClean="0">
                            <a:solidFill>
                              <a:srgbClr val="FFFF00"/>
                            </a:solidFill>
                            <a:latin typeface="Cambria Math" panose="02040503050406030204" pitchFamily="18" charset="0"/>
                            <a:cs typeface="Times New Roman" panose="02020603050405020304" pitchFamily="18" charset="0"/>
                          </a:rPr>
                          <m:t>𝟑</m:t>
                        </m:r>
                      </m:num>
                      <m:den>
                        <m:r>
                          <a:rPr lang="en-GB" b="1" i="1" smtClean="0">
                            <a:solidFill>
                              <a:srgbClr val="FFFF00"/>
                            </a:solidFill>
                            <a:latin typeface="Cambria Math" panose="02040503050406030204" pitchFamily="18" charset="0"/>
                            <a:cs typeface="Times New Roman" panose="02020603050405020304" pitchFamily="18" charset="0"/>
                          </a:rPr>
                          <m:t>𝟐</m:t>
                        </m:r>
                      </m:den>
                    </m:f>
                  </m:oMath>
                </a14:m>
                <a:r>
                  <a:rPr lang="fr-FR" b="1" dirty="0" smtClean="0">
                    <a:solidFill>
                      <a:srgbClr val="FFFF00"/>
                    </a:solidFill>
                    <a:latin typeface="Times New Roman" panose="02020603050405020304" pitchFamily="18" charset="0"/>
                    <a:cs typeface="Times New Roman" panose="02020603050405020304" pitchFamily="18" charset="0"/>
                  </a:rPr>
                  <a:t>)(ligne1)</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cela devient donc ce qui suit </a:t>
                </a:r>
                <a:r>
                  <a:rPr lang="fr-FR" dirty="0" smtClean="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cs typeface="Times New Roman" panose="02020603050405020304" pitchFamily="18" charset="0"/>
                            </a:rPr>
                          </m:ctrlPr>
                        </m:dPr>
                        <m:e>
                          <m:m>
                            <m:mPr>
                              <m:mcs>
                                <m:mc>
                                  <m:mcPr>
                                    <m:count m:val="3"/>
                                    <m:mcJc m:val="center"/>
                                  </m:mcPr>
                                </m:mc>
                              </m:mcs>
                              <m:ctrlPr>
                                <a:rPr lang="fr-FR"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e>
                                <m:r>
                                  <a:rPr lang="en-GB" i="1">
                                    <a:latin typeface="Cambria Math" panose="02040503050406030204" pitchFamily="18" charset="0"/>
                                    <a:cs typeface="Times New Roman" panose="02020603050405020304" pitchFamily="18" charset="0"/>
                                  </a:rPr>
                                  <m:t>6</m:t>
                                </m:r>
                              </m:e>
                            </m:mr>
                            <m:mr>
                              <m:e>
                                <m:r>
                                  <a:rPr lang="en-GB" i="1">
                                    <a:latin typeface="Cambria Math" panose="02040503050406030204" pitchFamily="18" charset="0"/>
                                    <a:cs typeface="Times New Roman" panose="02020603050405020304" pitchFamily="18" charset="0"/>
                                  </a:rPr>
                                  <m:t>3</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9</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5</m:t>
                                </m:r>
                              </m:e>
                            </m:mr>
                          </m:m>
                        </m:e>
                      </m:d>
                      <m:r>
                        <a:rPr lang="en-GB" i="1">
                          <a:latin typeface="Cambria Math" panose="02040503050406030204" pitchFamily="18" charset="0"/>
                          <a:cs typeface="Times New Roman" panose="02020603050405020304" pitchFamily="18" charset="0"/>
                        </a:rPr>
                        <m:t>=</m:t>
                      </m:r>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mr>
                            <m:mr>
                              <m:e>
                                <m:f>
                                  <m:fPr>
                                    <m:ctrlPr>
                                      <a:rPr lang="en-GB"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3</m:t>
                                    </m:r>
                                  </m:num>
                                  <m:den>
                                    <m:r>
                                      <a:rPr lang="en-GB" b="0" i="1" smtClean="0">
                                        <a:latin typeface="Cambria Math" panose="02040503050406030204" pitchFamily="18" charset="0"/>
                                        <a:cs typeface="Times New Roman" panose="02020603050405020304" pitchFamily="18" charset="0"/>
                                      </a:rPr>
                                      <m:t>2</m:t>
                                    </m:r>
                                  </m:den>
                                </m:f>
                              </m:e>
                              <m:e>
                                <m:r>
                                  <a:rPr lang="en-GB" b="0" i="1" smtClean="0">
                                    <a:latin typeface="Cambria Math" panose="02040503050406030204" pitchFamily="18" charset="0"/>
                                    <a:cs typeface="Times New Roman" panose="02020603050405020304" pitchFamily="18" charset="0"/>
                                  </a:rPr>
                                  <m:t>6</m:t>
                                </m:r>
                              </m:e>
                              <m:e>
                                <m:r>
                                  <a:rPr lang="en-GB" i="1">
                                    <a:latin typeface="Cambria Math" panose="02040503050406030204" pitchFamily="18" charset="0"/>
                                    <a:cs typeface="Times New Roman" panose="02020603050405020304" pitchFamily="18" charset="0"/>
                                  </a:rPr>
                                  <m:t>1</m:t>
                                </m:r>
                              </m:e>
                            </m:mr>
                          </m:m>
                        </m:e>
                      </m:d>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4</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2</m:t>
                                </m:r>
                              </m:e>
                              <m:e>
                                <m:r>
                                  <a:rPr lang="en-GB" i="1">
                                    <a:latin typeface="Cambria Math" panose="02040503050406030204" pitchFamily="18" charset="0"/>
                                    <a:cs typeface="Times New Roman" panose="02020603050405020304" pitchFamily="18" charset="0"/>
                                  </a:rPr>
                                  <m:t>2</m:t>
                                </m:r>
                              </m:e>
                            </m:mr>
                            <m:mr>
                              <m:e>
                                <m:r>
                                  <a:rPr lang="en-GB" b="0" i="1" smtClean="0">
                                    <a:latin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cs typeface="Times New Roman" panose="02020603050405020304" pitchFamily="18" charset="0"/>
                                  </a:rPr>
                                  <m:t>11</m:t>
                                </m:r>
                              </m:e>
                            </m:mr>
                          </m:m>
                        </m:e>
                      </m:d>
                    </m:oMath>
                  </m:oMathPara>
                </a14:m>
                <a:endParaRPr lang="fr-FR" dirty="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C’est la factorisation  </a:t>
                </a:r>
                <a:r>
                  <a:rPr lang="fr-FR" b="1" i="1" dirty="0" smtClean="0">
                    <a:solidFill>
                      <a:srgbClr val="FFFF00"/>
                    </a:solidFill>
                    <a:latin typeface="Times New Roman" panose="02020603050405020304" pitchFamily="18" charset="0"/>
                    <a:cs typeface="Times New Roman" panose="02020603050405020304" pitchFamily="18" charset="0"/>
                  </a:rPr>
                  <a:t>LU</a:t>
                </a:r>
                <a:r>
                  <a:rPr lang="fr-FR" dirty="0" smtClean="0">
                    <a:latin typeface="Times New Roman" panose="02020603050405020304" pitchFamily="18" charset="0"/>
                    <a:cs typeface="Times New Roman" panose="02020603050405020304" pitchFamily="18" charset="0"/>
                  </a:rPr>
                  <a:t>.</a:t>
                </a:r>
              </a:p>
              <a:p>
                <a:pPr algn="just"/>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3687" y="153797"/>
                <a:ext cx="12024527" cy="2619563"/>
              </a:xfrm>
              <a:prstGeom prst="rect">
                <a:avLst/>
              </a:prstGeom>
              <a:blipFill rotWithShape="0">
                <a:blip r:embed="rId2"/>
                <a:stretch>
                  <a:fillRect l="-405" r="-405"/>
                </a:stretch>
              </a:blipFill>
            </p:spPr>
            <p:txBody>
              <a:bodyPr/>
              <a:lstStyle/>
              <a:p>
                <a:r>
                  <a:rPr lang="fr-FR">
                    <a:noFill/>
                  </a:rPr>
                  <a:t> </a:t>
                </a:r>
              </a:p>
            </p:txBody>
          </p:sp>
        </mc:Fallback>
      </mc:AlternateContent>
    </p:spTree>
    <p:extLst>
      <p:ext uri="{BB962C8B-B14F-4D97-AF65-F5344CB8AC3E}">
        <p14:creationId xmlns:p14="http://schemas.microsoft.com/office/powerpoint/2010/main" val="17072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2183" y="112028"/>
                <a:ext cx="11911204" cy="7017306"/>
              </a:xfrm>
              <a:prstGeom prst="rect">
                <a:avLst/>
              </a:prstGeom>
            </p:spPr>
            <p:txBody>
              <a:bodyPr wrap="square">
                <a:spAutoFit/>
              </a:bodyPr>
              <a:lstStyle/>
              <a:p>
                <a:pPr marL="285750" indent="-285750">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Rang d’une matrice</a:t>
                </a:r>
              </a:p>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La résolution d’un système d’équations peut être faite par la méthode d’élimination qui va </a:t>
                </a:r>
                <a:r>
                  <a:rPr lang="fr-FR" dirty="0" smtClean="0">
                    <a:latin typeface="Times New Roman" panose="02020603050405020304" pitchFamily="18" charset="0"/>
                    <a:cs typeface="Times New Roman" panose="02020603050405020304" pitchFamily="18" charset="0"/>
                  </a:rPr>
                  <a:t> nous </a:t>
                </a:r>
                <a:r>
                  <a:rPr lang="fr-FR" dirty="0">
                    <a:latin typeface="Times New Roman" panose="02020603050405020304" pitchFamily="18" charset="0"/>
                    <a:cs typeface="Times New Roman" panose="02020603050405020304" pitchFamily="18" charset="0"/>
                  </a:rPr>
                  <a:t>donner le nombre de pivots. Ce nombre de pivots reflète une information très utile dans la </a:t>
                </a:r>
                <a:r>
                  <a:rPr lang="fr-FR" dirty="0" smtClean="0">
                    <a:latin typeface="Times New Roman" panose="02020603050405020304" pitchFamily="18" charset="0"/>
                    <a:cs typeface="Times New Roman" panose="02020603050405020304" pitchFamily="18" charset="0"/>
                  </a:rPr>
                  <a:t> théorie </a:t>
                </a:r>
                <a:r>
                  <a:rPr lang="fr-FR" dirty="0">
                    <a:latin typeface="Times New Roman" panose="02020603050405020304" pitchFamily="18" charset="0"/>
                    <a:cs typeface="Times New Roman" panose="02020603050405020304" pitchFamily="18" charset="0"/>
                  </a:rPr>
                  <a:t>des matrices, c’est </a:t>
                </a:r>
                <a:r>
                  <a:rPr lang="fr-FR" dirty="0" smtClean="0">
                    <a:latin typeface="Times New Roman" panose="02020603050405020304" pitchFamily="18" charset="0"/>
                    <a:cs typeface="Times New Roman" panose="02020603050405020304" pitchFamily="18" charset="0"/>
                  </a:rPr>
                  <a:t>un </a:t>
                </a:r>
                <a:r>
                  <a:rPr lang="fr-FR" dirty="0">
                    <a:latin typeface="Times New Roman" panose="02020603050405020304" pitchFamily="18" charset="0"/>
                    <a:cs typeface="Times New Roman" panose="02020603050405020304" pitchFamily="18" charset="0"/>
                  </a:rPr>
                  <a:t>grandeur qui nous donne le nombre des colonnes linéairement </a:t>
                </a:r>
                <a:r>
                  <a:rPr lang="fr-FR" dirty="0" smtClean="0">
                    <a:latin typeface="Times New Roman" panose="02020603050405020304" pitchFamily="18" charset="0"/>
                    <a:cs typeface="Times New Roman" panose="02020603050405020304" pitchFamily="18" charset="0"/>
                  </a:rPr>
                  <a:t> indépendantes</a:t>
                </a:r>
                <a:r>
                  <a:rPr lang="fr-FR" dirty="0">
                    <a:latin typeface="Times New Roman" panose="02020603050405020304" pitchFamily="18" charset="0"/>
                    <a:cs typeface="Times New Roman" panose="02020603050405020304" pitchFamily="18" charset="0"/>
                  </a:rPr>
                  <a:t>. On va appeler ce nombre " </a:t>
                </a:r>
                <a:r>
                  <a:rPr lang="fr-FR" b="1" i="1" dirty="0">
                    <a:solidFill>
                      <a:srgbClr val="FFFF00"/>
                    </a:solidFill>
                    <a:latin typeface="Times New Roman" panose="02020603050405020304" pitchFamily="18" charset="0"/>
                    <a:cs typeface="Times New Roman" panose="02020603050405020304" pitchFamily="18" charset="0"/>
                  </a:rPr>
                  <a:t>rang de la matrice </a:t>
                </a:r>
                <a:r>
                  <a:rPr lang="fr-FR" dirty="0">
                    <a:latin typeface="Times New Roman" panose="02020603050405020304" pitchFamily="18" charset="0"/>
                    <a:cs typeface="Times New Roman" panose="02020603050405020304" pitchFamily="18" charset="0"/>
                  </a:rPr>
                  <a:t>" qui sera noté </a:t>
                </a:r>
                <a:r>
                  <a:rPr lang="fr-FR" dirty="0" smtClean="0">
                    <a:latin typeface="Times New Roman" panose="02020603050405020304" pitchFamily="18" charset="0"/>
                    <a:cs typeface="Times New Roman" panose="02020603050405020304" pitchFamily="18" charset="0"/>
                  </a:rPr>
                  <a:t>par </a:t>
                </a:r>
                <a:r>
                  <a:rPr lang="fr-FR" b="1" i="1" dirty="0" smtClean="0">
                    <a:solidFill>
                      <a:srgbClr val="FFFF00"/>
                    </a:solidFill>
                    <a:latin typeface="Times New Roman" panose="02020603050405020304" pitchFamily="18" charset="0"/>
                    <a:cs typeface="Times New Roman" panose="02020603050405020304" pitchFamily="18" charset="0"/>
                  </a:rPr>
                  <a:t>r</a:t>
                </a:r>
                <a:r>
                  <a:rPr lang="fr-FR" i="1" dirty="0">
                    <a:latin typeface="Times New Roman" panose="02020603050405020304" pitchFamily="18" charset="0"/>
                    <a:cs typeface="Times New Roman" panose="02020603050405020304" pitchFamily="18" charset="0"/>
                  </a:rPr>
                  <a:t> </a:t>
                </a:r>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appelé aussi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𝑹𝒂𝒏𝒌</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oMath>
                </a14:m>
                <a:r>
                  <a:rPr lang="fr-FR" b="1" dirty="0" smtClean="0">
                    <a:solidFill>
                      <a:srgbClr val="FFFF0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Si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r>
                  <a:rPr lang="fr-FR" b="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une matrice de taille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𝒎</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 de rang</a:t>
                </a:r>
                <a:r>
                  <a:rPr lang="fr-FR" b="1" i="1" dirty="0" smtClean="0">
                    <a:solidFill>
                      <a:srgbClr val="FFFF00"/>
                    </a:solidFill>
                    <a:latin typeface="Times New Roman" panose="02020603050405020304" pitchFamily="18" charset="0"/>
                    <a:cs typeface="Times New Roman" panose="02020603050405020304" pitchFamily="18" charset="0"/>
                  </a:rPr>
                  <a:t> r:</a:t>
                </a:r>
              </a:p>
              <a:p>
                <a:pPr marL="1200150" lvl="2" indent="-285750" algn="just">
                  <a:buFont typeface="Wingdings" panose="05000000000000000000" pitchFamily="2" charset="2"/>
                  <a:buChar char="ü"/>
                </a:pPr>
                <a:r>
                  <a:rPr lang="fr-FR" b="1"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chemeClr val="tx1"/>
                        </a:solidFill>
                        <a:latin typeface="Cambria Math" panose="02040503050406030204" pitchFamily="18" charset="0"/>
                        <a:cs typeface="Times New Roman" panose="02020603050405020304" pitchFamily="18" charset="0"/>
                      </a:rPr>
                      <m:t>𝒓</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𝒎</m:t>
                    </m:r>
                  </m:oMath>
                </a14:m>
                <a:endParaRPr lang="fr-FR" b="1" i="1" dirty="0" smtClean="0">
                  <a:solidFill>
                    <a:schemeClr val="tx1"/>
                  </a:solidFill>
                  <a:latin typeface="Times New Roman" panose="02020603050405020304" pitchFamily="18" charset="0"/>
                  <a:cs typeface="Times New Roman" panose="02020603050405020304" pitchFamily="18" charset="0"/>
                </a:endParaRPr>
              </a:p>
              <a:p>
                <a:pPr marL="1200150" lvl="2" indent="-285750" algn="just">
                  <a:buFont typeface="Wingdings" panose="05000000000000000000" pitchFamily="2" charset="2"/>
                  <a:buChar char="ü"/>
                </a:pPr>
                <a:r>
                  <a:rPr lang="fr-FR" b="1"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chemeClr val="tx1"/>
                        </a:solidFill>
                        <a:latin typeface="Cambria Math" panose="02040503050406030204" pitchFamily="18" charset="0"/>
                        <a:cs typeface="Times New Roman" panose="02020603050405020304" pitchFamily="18" charset="0"/>
                      </a:rPr>
                      <m:t>𝒓</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b="1" i="1" dirty="0" smtClean="0">
                    <a:solidFill>
                      <a:schemeClr val="tx1"/>
                    </a:solidFill>
                    <a:latin typeface="Times New Roman" panose="02020603050405020304" pitchFamily="18" charset="0"/>
                    <a:cs typeface="Times New Roman" panose="02020603050405020304" pitchFamily="18" charset="0"/>
                  </a:rPr>
                  <a:t>    </a:t>
                </a:r>
              </a:p>
              <a:p>
                <a:pPr marL="1200150" lvl="2" indent="-285750" algn="just">
                  <a:buFont typeface="Wingdings" panose="05000000000000000000" pitchFamily="2" charset="2"/>
                  <a:buChar char="ü"/>
                </a:pPr>
                <a:r>
                  <a:rPr lang="fr-FR" dirty="0" smtClean="0">
                    <a:latin typeface="Times New Roman" panose="02020603050405020304" pitchFamily="18" charset="0"/>
                    <a:cs typeface="Times New Roman" panose="02020603050405020304" pitchFamily="18" charset="0"/>
                  </a:rPr>
                  <a:t>             Ou bien </a:t>
                </a:r>
                <a14:m>
                  <m:oMath xmlns:m="http://schemas.openxmlformats.org/officeDocument/2006/math">
                    <m:r>
                      <a:rPr lang="en-GB" b="0" i="0"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𝑟</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𝑚𝑖𝑛</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𝑛</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cs typeface="Times New Roman" panose="02020603050405020304" pitchFamily="18" charset="0"/>
                      </a:rPr>
                      <m:t>)</m:t>
                    </m:r>
                  </m:oMath>
                </a14:m>
                <a:r>
                  <a:rPr lang="fr-FR" i="1" dirty="0" smtClean="0">
                    <a:solidFill>
                      <a:schemeClr val="tx1"/>
                    </a:solidFill>
                    <a:latin typeface="Times New Roman" panose="02020603050405020304" pitchFamily="18" charset="0"/>
                    <a:cs typeface="Times New Roman" panose="02020603050405020304" pitchFamily="18" charset="0"/>
                  </a:rPr>
                  <a:t>     </a:t>
                </a:r>
                <a:r>
                  <a:rPr lang="fr-FR" b="1" i="1" dirty="0" smtClean="0">
                    <a:solidFill>
                      <a:schemeClr val="tx1"/>
                    </a:solidFill>
                    <a:latin typeface="Times New Roman" panose="02020603050405020304" pitchFamily="18" charset="0"/>
                    <a:cs typeface="Times New Roman" panose="02020603050405020304" pitchFamily="18" charset="0"/>
                  </a:rPr>
                  <a:t>  </a:t>
                </a:r>
              </a:p>
              <a:p>
                <a:pPr algn="just"/>
                <a:r>
                  <a:rPr lang="fr-FR" b="1" i="1" dirty="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Plusieurs cas peuvent être distingués </a:t>
                </a:r>
                <a:r>
                  <a:rPr lang="fr-FR" dirty="0" smtClean="0">
                    <a:latin typeface="Times New Roman" panose="02020603050405020304" pitchFamily="18" charset="0"/>
                    <a:cs typeface="Times New Roman" panose="02020603050405020304" pitchFamily="18" charset="0"/>
                  </a:rPr>
                  <a:t> selon la valeur de </a:t>
                </a:r>
                <a:r>
                  <a:rPr lang="fr-FR" b="1" i="1" dirty="0" smtClean="0">
                    <a:solidFill>
                      <a:srgbClr val="FFFF00"/>
                    </a:solidFill>
                    <a:latin typeface="Times New Roman" panose="02020603050405020304" pitchFamily="18" charset="0"/>
                    <a:cs typeface="Times New Roman" panose="02020603050405020304" pitchFamily="18" charset="0"/>
                  </a:rPr>
                  <a:t>r</a:t>
                </a:r>
                <a:r>
                  <a:rPr lang="fr-FR" dirty="0" smtClean="0">
                    <a:latin typeface="Times New Roman" panose="02020603050405020304" pitchFamily="18" charset="0"/>
                    <a:cs typeface="Times New Roman" panose="02020603050405020304" pitchFamily="18" charset="0"/>
                  </a:rPr>
                  <a:t>:</a:t>
                </a:r>
              </a:p>
              <a:p>
                <a:pPr algn="just"/>
                <a:endParaRPr lang="fr-FR" dirty="0" smtClean="0">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fr-FR" b="1" dirty="0" smtClean="0">
                    <a:solidFill>
                      <a:srgbClr val="00B050"/>
                    </a:solidFill>
                    <a:latin typeface="Times New Roman" panose="02020603050405020304" pitchFamily="18" charset="0"/>
                    <a:cs typeface="Times New Roman" panose="02020603050405020304" pitchFamily="18" charset="0"/>
                  </a:rPr>
                  <a:t> </a:t>
                </a:r>
                <a:r>
                  <a:rPr lang="fr-FR" b="1" dirty="0">
                    <a:solidFill>
                      <a:srgbClr val="00B050"/>
                    </a:solidFill>
                    <a:latin typeface="Times New Roman" panose="02020603050405020304" pitchFamily="18" charset="0"/>
                    <a:cs typeface="Times New Roman" panose="02020603050405020304" pitchFamily="18" charset="0"/>
                  </a:rPr>
                  <a:t>Rang complet en colonnes </a:t>
                </a:r>
                <a:r>
                  <a:rPr lang="fr-FR" b="1" dirty="0" smtClean="0">
                    <a:solidFill>
                      <a:srgbClr val="00B050"/>
                    </a:solidFill>
                    <a:latin typeface="Times New Roman" panose="02020603050405020304" pitchFamily="18" charset="0"/>
                    <a:cs typeface="Times New Roman" panose="02020603050405020304" pitchFamily="18" charset="0"/>
                  </a:rPr>
                  <a:t> </a:t>
                </a:r>
                <a14:m>
                  <m:oMath xmlns:m="http://schemas.openxmlformats.org/officeDocument/2006/math">
                    <m:r>
                      <a:rPr lang="en-GB" b="1" i="0" smtClean="0">
                        <a:solidFill>
                          <a:srgbClr val="00B050"/>
                        </a:solidFill>
                        <a:latin typeface="Cambria Math" panose="02040503050406030204" pitchFamily="18" charset="0"/>
                        <a:cs typeface="Times New Roman" panose="02020603050405020304" pitchFamily="18" charset="0"/>
                      </a:rPr>
                      <m:t>𝐫</m:t>
                    </m:r>
                    <m:r>
                      <a:rPr lang="en-GB" b="1" i="0" smtClean="0">
                        <a:solidFill>
                          <a:srgbClr val="00B050"/>
                        </a:solidFill>
                        <a:latin typeface="Cambria Math" panose="02040503050406030204" pitchFamily="18" charset="0"/>
                        <a:cs typeface="Times New Roman" panose="02020603050405020304" pitchFamily="18" charset="0"/>
                      </a:rPr>
                      <m:t>=</m:t>
                    </m:r>
                    <m:r>
                      <a:rPr lang="en-GB" b="1" i="0" smtClean="0">
                        <a:solidFill>
                          <a:srgbClr val="00B050"/>
                        </a:solidFill>
                        <a:latin typeface="Cambria Math" panose="02040503050406030204" pitchFamily="18" charset="0"/>
                        <a:cs typeface="Times New Roman" panose="02020603050405020304" pitchFamily="18" charset="0"/>
                      </a:rPr>
                      <m:t>𝐧</m:t>
                    </m:r>
                    <m:r>
                      <a:rPr lang="en-GB" b="1" i="0"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&lt;</m:t>
                    </m:r>
                    <m:r>
                      <a:rPr lang="en-GB" b="1" i="0"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𝐦</m:t>
                    </m:r>
                  </m:oMath>
                </a14:m>
                <a:r>
                  <a:rPr lang="fr-FR" dirty="0" smtClean="0">
                    <a:latin typeface="Times New Roman" panose="02020603050405020304" pitchFamily="18" charset="0"/>
                    <a:cs typeface="Times New Roman" panose="02020603050405020304" pitchFamily="18" charset="0"/>
                  </a:rPr>
                  <a:t>: dans </a:t>
                </a:r>
                <a:r>
                  <a:rPr lang="fr-FR" dirty="0">
                    <a:latin typeface="Times New Roman" panose="02020603050405020304" pitchFamily="18" charset="0"/>
                    <a:cs typeface="Times New Roman" panose="02020603050405020304" pitchFamily="18" charset="0"/>
                  </a:rPr>
                  <a:t>ce cas l’espace nul contient seulement le vecteur nul et le système possède </a:t>
                </a:r>
                <a:r>
                  <a:rPr lang="fr-FR" dirty="0" smtClean="0">
                    <a:latin typeface="Times New Roman" panose="02020603050405020304" pitchFamily="18" charset="0"/>
                    <a:cs typeface="Times New Roman" panose="02020603050405020304" pitchFamily="18" charset="0"/>
                  </a:rPr>
                  <a:t>une seule </a:t>
                </a:r>
                <a:r>
                  <a:rPr lang="fr-FR" dirty="0">
                    <a:latin typeface="Times New Roman" panose="02020603050405020304" pitchFamily="18" charset="0"/>
                    <a:cs typeface="Times New Roman" panose="02020603050405020304" pitchFamily="18" charset="0"/>
                  </a:rPr>
                  <a:t>solution </a:t>
                </a:r>
                <a:r>
                  <a:rPr lang="fr-FR" dirty="0" smtClean="0">
                    <a:latin typeface="Times New Roman" panose="02020603050405020304" pitchFamily="18" charset="0"/>
                    <a:cs typeface="Times New Roman" panose="02020603050405020304" pitchFamily="18" charset="0"/>
                  </a:rPr>
                  <a:t>si </a:t>
                </a:r>
                <a14:m>
                  <m:oMath xmlns:m="http://schemas.openxmlformats.org/officeDocument/2006/math">
                    <m:r>
                      <m:rPr>
                        <m:sty m:val="p"/>
                      </m:rPr>
                      <a:rPr lang="en-GB" b="0" i="0" smtClean="0">
                        <a:latin typeface="Cambria Math" panose="02040503050406030204" pitchFamily="18" charset="0"/>
                        <a:cs typeface="Times New Roman" panose="02020603050405020304" pitchFamily="18" charset="0"/>
                      </a:rPr>
                      <m:t>b</m:t>
                    </m:r>
                    <m:r>
                      <a:rPr lang="en-GB"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GB" b="0" i="0" smtClean="0">
                        <a:latin typeface="Cambria Math" panose="02040503050406030204" pitchFamily="18" charset="0"/>
                        <a:ea typeface="Cambria Math" panose="02040503050406030204" pitchFamily="18" charset="0"/>
                        <a:cs typeface="Times New Roman" panose="02020603050405020304" pitchFamily="18" charset="0"/>
                      </a:rPr>
                      <m:t>C</m:t>
                    </m:r>
                    <m:r>
                      <a:rPr lang="en-GB"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GB" b="0" i="0" smtClean="0">
                        <a:latin typeface="Cambria Math" panose="02040503050406030204" pitchFamily="18" charset="0"/>
                        <a:ea typeface="Cambria Math" panose="02040503050406030204" pitchFamily="18" charset="0"/>
                        <a:cs typeface="Times New Roman" panose="02020603050405020304" pitchFamily="18" charset="0"/>
                      </a:rPr>
                      <m:t>A</m:t>
                    </m:r>
                    <m:r>
                      <a:rPr lang="en-GB"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 </a:t>
                </a:r>
              </a:p>
              <a:p>
                <a:pPr marL="800100" lvl="1" indent="-342900" algn="just">
                  <a:buFont typeface="+mj-lt"/>
                  <a:buAutoNum type="arabicPeriod"/>
                </a:pPr>
                <a:r>
                  <a:rPr lang="fr-FR" b="1" dirty="0" smtClean="0">
                    <a:solidFill>
                      <a:srgbClr val="00B050"/>
                    </a:solidFill>
                    <a:latin typeface="Times New Roman" panose="02020603050405020304" pitchFamily="18" charset="0"/>
                    <a:cs typeface="Times New Roman" panose="02020603050405020304" pitchFamily="18" charset="0"/>
                  </a:rPr>
                  <a:t>Rang </a:t>
                </a:r>
                <a:r>
                  <a:rPr lang="fr-FR" b="1" dirty="0">
                    <a:solidFill>
                      <a:srgbClr val="00B050"/>
                    </a:solidFill>
                    <a:latin typeface="Times New Roman" panose="02020603050405020304" pitchFamily="18" charset="0"/>
                    <a:cs typeface="Times New Roman" panose="02020603050405020304" pitchFamily="18" charset="0"/>
                  </a:rPr>
                  <a:t>complet en lignes  </a:t>
                </a:r>
                <a14:m>
                  <m:oMath xmlns:m="http://schemas.openxmlformats.org/officeDocument/2006/math">
                    <m:r>
                      <a:rPr lang="en-GB" b="1">
                        <a:solidFill>
                          <a:srgbClr val="00B050"/>
                        </a:solidFill>
                        <a:latin typeface="Cambria Math" panose="02040503050406030204" pitchFamily="18" charset="0"/>
                        <a:cs typeface="Times New Roman" panose="02020603050405020304" pitchFamily="18" charset="0"/>
                      </a:rPr>
                      <m:t>𝑟</m:t>
                    </m:r>
                    <m:r>
                      <a:rPr lang="en-GB" b="1">
                        <a:solidFill>
                          <a:srgbClr val="00B050"/>
                        </a:solidFill>
                        <a:latin typeface="Cambria Math" panose="02040503050406030204" pitchFamily="18" charset="0"/>
                        <a:cs typeface="Times New Roman" panose="02020603050405020304" pitchFamily="18" charset="0"/>
                      </a:rPr>
                      <m:t>=</m:t>
                    </m:r>
                    <m:r>
                      <a:rPr lang="en-GB" b="1">
                        <a:solidFill>
                          <a:srgbClr val="00B050"/>
                        </a:solidFill>
                        <a:latin typeface="Cambria Math" panose="02040503050406030204" pitchFamily="18" charset="0"/>
                        <a:cs typeface="Times New Roman" panose="02020603050405020304" pitchFamily="18" charset="0"/>
                      </a:rPr>
                      <m:t>𝑚</m:t>
                    </m:r>
                    <m:r>
                      <a:rPr lang="en-GB" b="1">
                        <a:solidFill>
                          <a:srgbClr val="00B050"/>
                        </a:solidFill>
                        <a:latin typeface="Cambria Math" panose="02040503050406030204" pitchFamily="18" charset="0"/>
                        <a:cs typeface="Times New Roman" panose="02020603050405020304" pitchFamily="18" charset="0"/>
                      </a:rPr>
                      <m:t>&lt;</m:t>
                    </m:r>
                    <m:r>
                      <a:rPr lang="en-GB" b="1">
                        <a:solidFill>
                          <a:srgbClr val="00B050"/>
                        </a:solidFill>
                        <a:latin typeface="Cambria Math" panose="02040503050406030204" pitchFamily="18" charset="0"/>
                        <a:cs typeface="Times New Roman" panose="02020603050405020304" pitchFamily="18" charset="0"/>
                      </a:rPr>
                      <m:t>𝑛</m:t>
                    </m:r>
                  </m:oMath>
                </a14:m>
                <a:r>
                  <a:rPr lang="fr-FR" b="1" dirty="0">
                    <a:solidFill>
                      <a:srgbClr val="00B05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dans ce cas l’espace nul contient d’autres éléments que le vecteur 0, et le système aura une infinité de solution quelque soit </a:t>
                </a:r>
                <a:r>
                  <a:rPr lang="fr-FR" i="1" dirty="0">
                    <a:latin typeface="Times New Roman" panose="02020603050405020304" pitchFamily="18" charset="0"/>
                    <a:cs typeface="Times New Roman" panose="02020603050405020304" pitchFamily="18" charset="0"/>
                  </a:rPr>
                  <a:t>b</a:t>
                </a:r>
                <a:r>
                  <a:rPr lang="fr-FR" dirty="0">
                    <a:latin typeface="Times New Roman" panose="02020603050405020304" pitchFamily="18" charset="0"/>
                    <a:cs typeface="Times New Roman" panose="02020603050405020304" pitchFamily="18" charset="0"/>
                  </a:rPr>
                  <a:t>. </a:t>
                </a:r>
              </a:p>
              <a:p>
                <a:pPr marL="800100" lvl="1" indent="-342900" algn="just">
                  <a:buFont typeface="+mj-lt"/>
                  <a:buAutoNum type="arabicPeriod"/>
                </a:pPr>
                <a:r>
                  <a:rPr lang="fr-FR" b="1" dirty="0" smtClean="0">
                    <a:solidFill>
                      <a:srgbClr val="00B050"/>
                    </a:solidFill>
                    <a:latin typeface="Times New Roman" panose="02020603050405020304" pitchFamily="18" charset="0"/>
                    <a:cs typeface="Times New Roman" panose="02020603050405020304" pitchFamily="18" charset="0"/>
                  </a:rPr>
                  <a:t>Rang </a:t>
                </a:r>
                <a:r>
                  <a:rPr lang="fr-FR" b="1" dirty="0">
                    <a:solidFill>
                      <a:srgbClr val="00B050"/>
                    </a:solidFill>
                    <a:latin typeface="Times New Roman" panose="02020603050405020304" pitchFamily="18" charset="0"/>
                    <a:cs typeface="Times New Roman" panose="02020603050405020304" pitchFamily="18" charset="0"/>
                  </a:rPr>
                  <a:t>complet </a:t>
                </a:r>
                <a14:m>
                  <m:oMath xmlns:m="http://schemas.openxmlformats.org/officeDocument/2006/math">
                    <m:r>
                      <a:rPr lang="en-GB" b="1" i="1" smtClean="0">
                        <a:solidFill>
                          <a:srgbClr val="00B050"/>
                        </a:solidFill>
                        <a:latin typeface="Cambria Math" panose="02040503050406030204" pitchFamily="18" charset="0"/>
                        <a:cs typeface="Times New Roman" panose="02020603050405020304" pitchFamily="18" charset="0"/>
                      </a:rPr>
                      <m:t>𝒓</m:t>
                    </m:r>
                    <m:r>
                      <a:rPr lang="en-GB" b="1" i="1" smtClean="0">
                        <a:solidFill>
                          <a:srgbClr val="00B050"/>
                        </a:solidFill>
                        <a:latin typeface="Cambria Math" panose="02040503050406030204" pitchFamily="18" charset="0"/>
                        <a:cs typeface="Times New Roman" panose="02020603050405020304" pitchFamily="18" charset="0"/>
                      </a:rPr>
                      <m:t>=</m:t>
                    </m:r>
                    <m:r>
                      <a:rPr lang="en-GB" b="1" i="1" smtClean="0">
                        <a:solidFill>
                          <a:srgbClr val="00B050"/>
                        </a:solidFill>
                        <a:latin typeface="Cambria Math" panose="02040503050406030204" pitchFamily="18" charset="0"/>
                        <a:cs typeface="Times New Roman" panose="02020603050405020304" pitchFamily="18" charset="0"/>
                      </a:rPr>
                      <m:t>𝒏</m:t>
                    </m:r>
                    <m:r>
                      <a:rPr lang="en-GB" b="1" i="1" smtClean="0">
                        <a:solidFill>
                          <a:srgbClr val="00B050"/>
                        </a:solidFill>
                        <a:latin typeface="Cambria Math" panose="02040503050406030204" pitchFamily="18" charset="0"/>
                        <a:cs typeface="Times New Roman" panose="02020603050405020304" pitchFamily="18" charset="0"/>
                      </a:rPr>
                      <m:t>=</m:t>
                    </m:r>
                    <m:r>
                      <a:rPr lang="en-GB" b="1" i="1" smtClean="0">
                        <a:solidFill>
                          <a:srgbClr val="00B050"/>
                        </a:solidFill>
                        <a:latin typeface="Cambria Math" panose="02040503050406030204" pitchFamily="18" charset="0"/>
                        <a:cs typeface="Times New Roman" panose="02020603050405020304" pitchFamily="18" charset="0"/>
                      </a:rPr>
                      <m:t>𝒎</m:t>
                    </m:r>
                  </m:oMath>
                </a14:m>
                <a:r>
                  <a:rPr lang="fr-FR" b="1" dirty="0" smtClean="0">
                    <a:solidFill>
                      <a:srgbClr val="00B05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dans ce </a:t>
                </a:r>
                <a:r>
                  <a:rPr lang="fr-FR" dirty="0">
                    <a:latin typeface="Times New Roman" panose="02020603050405020304" pitchFamily="18" charset="0"/>
                    <a:cs typeface="Times New Roman" panose="02020603050405020304" pitchFamily="18" charset="0"/>
                  </a:rPr>
                  <a:t>cas, toutes les matrices sont carrées, et sont toutes inversibles, et le </a:t>
                </a:r>
                <a:r>
                  <a:rPr lang="fr-FR" dirty="0" smtClean="0">
                    <a:latin typeface="Times New Roman" panose="02020603050405020304" pitchFamily="18" charset="0"/>
                    <a:cs typeface="Times New Roman" panose="02020603050405020304" pitchFamily="18" charset="0"/>
                  </a:rPr>
                  <a:t>système aura </a:t>
                </a:r>
                <a:r>
                  <a:rPr lang="fr-FR" dirty="0">
                    <a:latin typeface="Times New Roman" panose="02020603050405020304" pitchFamily="18" charset="0"/>
                    <a:cs typeface="Times New Roman" panose="02020603050405020304" pitchFamily="18" charset="0"/>
                  </a:rPr>
                  <a:t>une seule solution car l’espace nul contient seulement le vecteur nul. </a:t>
                </a:r>
              </a:p>
              <a:p>
                <a:pPr marL="800100" lvl="1" indent="-342900" algn="just">
                  <a:buFont typeface="+mj-lt"/>
                  <a:buAutoNum type="arabicPeriod"/>
                </a:pPr>
                <a14:m>
                  <m:oMath xmlns:m="http://schemas.openxmlformats.org/officeDocument/2006/math">
                    <m:r>
                      <a:rPr lang="en-GB" b="1" i="1" smtClean="0">
                        <a:solidFill>
                          <a:srgbClr val="00B050"/>
                        </a:solidFill>
                        <a:latin typeface="Cambria Math" panose="02040503050406030204" pitchFamily="18" charset="0"/>
                        <a:cs typeface="Times New Roman" panose="02020603050405020304" pitchFamily="18" charset="0"/>
                      </a:rPr>
                      <m:t>𝒓</m:t>
                    </m:r>
                    <m:r>
                      <a:rPr lang="en-GB"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&lt;</m:t>
                    </m:r>
                    <m:r>
                      <a:rPr lang="en-GB"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b="1" i="1" dirty="0" smtClean="0">
                    <a:solidFill>
                      <a:srgbClr val="00B050"/>
                    </a:solidFill>
                    <a:latin typeface="Times New Roman" panose="02020603050405020304" pitchFamily="18" charset="0"/>
                    <a:cs typeface="Times New Roman" panose="02020603050405020304" pitchFamily="18" charset="0"/>
                  </a:rPr>
                  <a:t> et </a:t>
                </a:r>
                <a14:m>
                  <m:oMath xmlns:m="http://schemas.openxmlformats.org/officeDocument/2006/math">
                    <m:r>
                      <a:rPr lang="en-GB" b="1" i="1" smtClean="0">
                        <a:solidFill>
                          <a:srgbClr val="00B050"/>
                        </a:solidFill>
                        <a:latin typeface="Cambria Math" panose="02040503050406030204" pitchFamily="18" charset="0"/>
                        <a:cs typeface="Times New Roman" panose="02020603050405020304" pitchFamily="18" charset="0"/>
                      </a:rPr>
                      <m:t>𝒓</m:t>
                    </m:r>
                    <m:r>
                      <a:rPr lang="en-GB"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&lt;</m:t>
                    </m:r>
                    <m:r>
                      <a:rPr lang="en-GB"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𝒎</m:t>
                    </m:r>
                  </m:oMath>
                </a14:m>
                <a:r>
                  <a:rPr lang="fr-FR" b="1" i="1" dirty="0" smtClean="0">
                    <a:solidFill>
                      <a:srgbClr val="00B050"/>
                    </a:solidFill>
                    <a:latin typeface="Times New Roman" panose="02020603050405020304" pitchFamily="18" charset="0"/>
                    <a:cs typeface="Times New Roman" panose="02020603050405020304" pitchFamily="18" charset="0"/>
                  </a:rPr>
                  <a:t> :</a:t>
                </a:r>
                <a:r>
                  <a:rPr lang="fr-FR" b="1" i="1" dirty="0">
                    <a:solidFill>
                      <a:srgbClr val="00B05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dans </a:t>
                </a:r>
                <a:r>
                  <a:rPr lang="fr-FR" dirty="0">
                    <a:latin typeface="Times New Roman" panose="02020603050405020304" pitchFamily="18" charset="0"/>
                    <a:cs typeface="Times New Roman" panose="02020603050405020304" pitchFamily="18" charset="0"/>
                  </a:rPr>
                  <a:t>ce cas, soit on n’a pas de solution si </a:t>
                </a:r>
                <a14:m>
                  <m:oMath xmlns:m="http://schemas.openxmlformats.org/officeDocument/2006/math">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𝐶</m:t>
                    </m:r>
                    <m:d>
                      <m:d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e>
                    </m:d>
                  </m:oMath>
                </a14:m>
                <a:r>
                  <a:rPr lang="fr-FR" dirty="0" smtClean="0">
                    <a:latin typeface="Times New Roman" panose="02020603050405020304" pitchFamily="18" charset="0"/>
                    <a:cs typeface="Times New Roman" panose="02020603050405020304" pitchFamily="18" charset="0"/>
                  </a:rPr>
                  <a:t> soit </a:t>
                </a:r>
                <a:r>
                  <a:rPr lang="fr-FR" dirty="0">
                    <a:latin typeface="Times New Roman" panose="02020603050405020304" pitchFamily="18" charset="0"/>
                    <a:cs typeface="Times New Roman" panose="02020603050405020304" pitchFamily="18" charset="0"/>
                  </a:rPr>
                  <a:t>on a une infinité de solutions  si  </a:t>
                </a:r>
                <a14:m>
                  <m:oMath xmlns:m="http://schemas.openxmlformats.org/officeDocument/2006/math">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𝐶</m:t>
                    </m:r>
                    <m:d>
                      <m:d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e>
                    </m:d>
                    <m:r>
                      <a:rPr lang="en-GB"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p>
                <a:pPr lvl="1" algn="just"/>
                <a:endParaRPr lang="fr-FR" dirty="0" smtClean="0">
                  <a:latin typeface="Times New Roman" panose="02020603050405020304" pitchFamily="18" charset="0"/>
                  <a:cs typeface="Times New Roman" panose="02020603050405020304" pitchFamily="18" charset="0"/>
                </a:endParaRPr>
              </a:p>
              <a:p>
                <a:pPr marL="800100" lvl="1" indent="-342900" algn="just">
                  <a:buFont typeface="+mj-lt"/>
                  <a:buAutoNum type="arabicPeriod"/>
                </a:pPr>
                <a:endParaRPr lang="fr-FR" dirty="0" smtClean="0">
                  <a:latin typeface="Times New Roman" panose="02020603050405020304" pitchFamily="18" charset="0"/>
                  <a:cs typeface="Times New Roman" panose="02020603050405020304" pitchFamily="18" charset="0"/>
                </a:endParaRPr>
              </a:p>
              <a:p>
                <a:pPr lvl="1" algn="just"/>
                <a:endParaRPr lang="fr-FR" dirty="0" smtClean="0">
                  <a:latin typeface="Times New Roman" panose="02020603050405020304" pitchFamily="18" charset="0"/>
                  <a:cs typeface="Times New Roman" panose="02020603050405020304" pitchFamily="18" charset="0"/>
                </a:endParaRPr>
              </a:p>
              <a:p>
                <a:pPr algn="just"/>
                <a:endParaRPr lang="fr-FR" b="1" i="1" dirty="0" smtClean="0">
                  <a:solidFill>
                    <a:srgbClr val="FFFF00"/>
                  </a:solidFill>
                  <a:latin typeface="Times New Roman" panose="02020603050405020304" pitchFamily="18" charset="0"/>
                  <a:cs typeface="Times New Roman" panose="02020603050405020304" pitchFamily="18" charset="0"/>
                </a:endParaRPr>
              </a:p>
              <a:p>
                <a:pPr algn="just"/>
                <a:endParaRPr lang="fr-FR" b="1" i="1" dirty="0" smtClean="0">
                  <a:solidFill>
                    <a:srgbClr val="FFFF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2183" y="112028"/>
                <a:ext cx="11911204" cy="7017306"/>
              </a:xfrm>
              <a:prstGeom prst="rect">
                <a:avLst/>
              </a:prstGeom>
              <a:blipFill rotWithShape="0">
                <a:blip r:embed="rId2"/>
                <a:stretch>
                  <a:fillRect l="-307" t="-434" r="-461"/>
                </a:stretch>
              </a:blipFill>
            </p:spPr>
            <p:txBody>
              <a:bodyPr/>
              <a:lstStyle/>
              <a:p>
                <a:r>
                  <a:rPr lang="fr-FR">
                    <a:noFill/>
                  </a:rPr>
                  <a:t> </a:t>
                </a:r>
              </a:p>
            </p:txBody>
          </p:sp>
        </mc:Fallback>
      </mc:AlternateContent>
    </p:spTree>
    <p:extLst>
      <p:ext uri="{BB962C8B-B14F-4D97-AF65-F5344CB8AC3E}">
        <p14:creationId xmlns:p14="http://schemas.microsoft.com/office/powerpoint/2010/main" val="159638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1000"/>
                                        <p:tgtEl>
                                          <p:spTgt spid="2">
                                            <p:txEl>
                                              <p:pRg st="9" end="9"/>
                                            </p:txEl>
                                          </p:spTgt>
                                        </p:tgtEl>
                                      </p:cBhvr>
                                    </p:animEffect>
                                    <p:anim calcmode="lin" valueType="num">
                                      <p:cBhvr>
                                        <p:cTn id="4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1000"/>
                                        <p:tgtEl>
                                          <p:spTgt spid="2">
                                            <p:txEl>
                                              <p:pRg st="10" end="10"/>
                                            </p:txEl>
                                          </p:spTgt>
                                        </p:tgtEl>
                                      </p:cBhvr>
                                    </p:animEffect>
                                    <p:anim calcmode="lin" valueType="num">
                                      <p:cBhvr>
                                        <p:cTn id="5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fade">
                                      <p:cBhvr>
                                        <p:cTn id="59" dur="1000"/>
                                        <p:tgtEl>
                                          <p:spTgt spid="2">
                                            <p:txEl>
                                              <p:pRg st="11" end="11"/>
                                            </p:txEl>
                                          </p:spTgt>
                                        </p:tgtEl>
                                      </p:cBhvr>
                                    </p:animEffect>
                                    <p:anim calcmode="lin" valueType="num">
                                      <p:cBhvr>
                                        <p:cTn id="6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1000"/>
                                        <p:tgtEl>
                                          <p:spTgt spid="2">
                                            <p:txEl>
                                              <p:pRg st="12" end="12"/>
                                            </p:txEl>
                                          </p:spTgt>
                                        </p:tgtEl>
                                      </p:cBhvr>
                                    </p:animEffect>
                                    <p:anim calcmode="lin" valueType="num">
                                      <p:cBhvr>
                                        <p:cTn id="6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9072" y="121756"/>
                <a:ext cx="11983225" cy="3631763"/>
              </a:xfrm>
              <a:prstGeom prst="rect">
                <a:avLst/>
              </a:prstGeom>
            </p:spPr>
            <p:txBody>
              <a:bodyPr wrap="square">
                <a:spAutoFit/>
              </a:bodyPr>
              <a:lstStyle/>
              <a:p>
                <a:pPr marL="285750" indent="-285750" algn="just">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Indépendance: </a:t>
                </a:r>
                <a:r>
                  <a:rPr lang="fr-FR" dirty="0">
                    <a:latin typeface="Times New Roman" panose="02020603050405020304" pitchFamily="18" charset="0"/>
                    <a:cs typeface="Times New Roman" panose="02020603050405020304" pitchFamily="18" charset="0"/>
                  </a:rPr>
                  <a:t>Un ensemble de </a:t>
                </a:r>
                <a:r>
                  <a:rPr lang="fr-FR" dirty="0" smtClean="0">
                    <a:latin typeface="Times New Roman" panose="02020603050405020304" pitchFamily="18" charset="0"/>
                    <a:cs typeface="Times New Roman" panose="02020603050405020304" pitchFamily="18" charset="0"/>
                  </a:rPr>
                  <a:t>vecteurs </a:t>
                </a:r>
                <a14:m>
                  <m:oMath xmlns:m="http://schemas.openxmlformats.org/officeDocument/2006/math">
                    <m:sSub>
                      <m:sSubPr>
                        <m:ctrlPr>
                          <a:rPr lang="fr-FR"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𝑛</m:t>
                        </m:r>
                      </m:sub>
                    </m:sSub>
                  </m:oMath>
                </a14:m>
                <a:r>
                  <a:rPr lang="fr-FR" dirty="0" smtClean="0">
                    <a:latin typeface="Times New Roman" panose="02020603050405020304" pitchFamily="18" charset="0"/>
                    <a:cs typeface="Times New Roman" panose="02020603050405020304" pitchFamily="18" charset="0"/>
                  </a:rPr>
                  <a:t>  est </a:t>
                </a:r>
                <a:r>
                  <a:rPr lang="fr-FR" dirty="0">
                    <a:latin typeface="Times New Roman" panose="02020603050405020304" pitchFamily="18" charset="0"/>
                    <a:cs typeface="Times New Roman" panose="02020603050405020304" pitchFamily="18" charset="0"/>
                  </a:rPr>
                  <a:t>linéairement indépendant si aucune </a:t>
                </a:r>
                <a:r>
                  <a:rPr lang="fr-FR" dirty="0" smtClean="0">
                    <a:latin typeface="Times New Roman" panose="02020603050405020304" pitchFamily="18" charset="0"/>
                    <a:cs typeface="Times New Roman" panose="02020603050405020304" pitchFamily="18" charset="0"/>
                  </a:rPr>
                  <a:t>combinaison donne </a:t>
                </a:r>
                <a:r>
                  <a:rPr lang="fr-FR" dirty="0">
                    <a:latin typeface="Times New Roman" panose="02020603050405020304" pitchFamily="18" charset="0"/>
                    <a:cs typeface="Times New Roman" panose="02020603050405020304" pitchFamily="18" charset="0"/>
                  </a:rPr>
                  <a:t>le vecteur nul, c’est-à-dire : </a:t>
                </a:r>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𝑐</m:t>
                        </m:r>
                      </m:e>
                      <m:sub>
                        <m:r>
                          <a:rPr lang="en-GB" b="0" i="1" smtClean="0">
                            <a:latin typeface="Cambria Math" panose="02040503050406030204" pitchFamily="18" charset="0"/>
                            <a:cs typeface="Times New Roman" panose="02020603050405020304" pitchFamily="18" charset="0"/>
                          </a:rPr>
                          <m:t>1</m:t>
                        </m:r>
                      </m:sub>
                    </m:sSub>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𝑐</m:t>
                        </m:r>
                      </m:e>
                      <m:sub>
                        <m:r>
                          <a:rPr lang="en-GB" b="0" i="1" smtClean="0">
                            <a:latin typeface="Cambria Math" panose="02040503050406030204" pitchFamily="18" charset="0"/>
                            <a:cs typeface="Times New Roman" panose="02020603050405020304" pitchFamily="18" charset="0"/>
                          </a:rPr>
                          <m:t>1</m:t>
                        </m:r>
                      </m:sub>
                    </m:sSub>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𝑐</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b>
                    </m:sSub>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b>
                    </m:sSub>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0</m:t>
                    </m:r>
                  </m:oMath>
                </a14:m>
                <a:endParaRPr lang="fr-FR" dirty="0" smtClean="0">
                  <a:latin typeface="Times New Roman" panose="02020603050405020304" pitchFamily="18" charset="0"/>
                  <a:cs typeface="Times New Roman" panose="02020603050405020304" pitchFamily="18" charset="0"/>
                </a:endParaRPr>
              </a:p>
              <a:p>
                <a:pPr algn="just"/>
                <a:endParaRPr lang="fr-FR" sz="1400" dirty="0" smtClean="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A l’exception de la combinaison zéro ou tous les </a:t>
                </a:r>
                <a:r>
                  <a:rPr lang="fr-FR"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𝒄</m:t>
                        </m:r>
                      </m:e>
                      <m:sub>
                        <m:r>
                          <a:rPr lang="en-GB" b="1" i="1" smtClean="0">
                            <a:solidFill>
                              <a:srgbClr val="FFFF00"/>
                            </a:solidFill>
                            <a:latin typeface="Cambria Math" panose="02040503050406030204" pitchFamily="18" charset="0"/>
                            <a:cs typeface="Times New Roman" panose="02020603050405020304" pitchFamily="18" charset="0"/>
                          </a:rPr>
                          <m:t>𝒏</m:t>
                        </m:r>
                      </m:sub>
                    </m:sSub>
                    <m:r>
                      <a:rPr lang="en-GB" b="0" i="1" smtClean="0">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sont </a:t>
                </a:r>
                <a:r>
                  <a:rPr lang="fr-FR" dirty="0">
                    <a:latin typeface="Times New Roman" panose="02020603050405020304" pitchFamily="18" charset="0"/>
                    <a:cs typeface="Times New Roman" panose="02020603050405020304" pitchFamily="18" charset="0"/>
                  </a:rPr>
                  <a:t>nuls</a:t>
                </a:r>
                <a:r>
                  <a:rPr lang="fr-FR" dirty="0" smtClean="0">
                    <a:latin typeface="Times New Roman" panose="02020603050405020304" pitchFamily="18" charset="0"/>
                    <a:cs typeface="Times New Roman" panose="02020603050405020304" pitchFamily="18" charset="0"/>
                  </a:rPr>
                  <a:t>.</a:t>
                </a:r>
              </a:p>
              <a:p>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fr-FR" b="1" dirty="0"/>
                  <a:t> </a:t>
                </a:r>
                <a:r>
                  <a:rPr lang="fr-FR" b="1" dirty="0">
                    <a:solidFill>
                      <a:srgbClr val="FFFF00"/>
                    </a:solidFill>
                    <a:latin typeface="Times New Roman" panose="02020603050405020304" pitchFamily="18" charset="0"/>
                    <a:cs typeface="Times New Roman" panose="02020603050405020304" pitchFamily="18" charset="0"/>
                  </a:rPr>
                  <a:t>Générations d’un espace "</a:t>
                </a:r>
                <a:r>
                  <a:rPr lang="fr-FR" b="1" dirty="0" err="1" smtClean="0">
                    <a:solidFill>
                      <a:srgbClr val="FFFF00"/>
                    </a:solidFill>
                    <a:latin typeface="Times New Roman" panose="02020603050405020304" pitchFamily="18" charset="0"/>
                    <a:cs typeface="Times New Roman" panose="02020603050405020304" pitchFamily="18" charset="0"/>
                  </a:rPr>
                  <a:t>Span</a:t>
                </a:r>
                <a:r>
                  <a:rPr lang="fr-FR" b="1" dirty="0" smtClean="0">
                    <a:solidFill>
                      <a:srgbClr val="FFFF00"/>
                    </a:solidFill>
                    <a:latin typeface="Times New Roman" panose="02020603050405020304" pitchFamily="18" charset="0"/>
                    <a:cs typeface="Times New Roman" panose="02020603050405020304" pitchFamily="18" charset="0"/>
                  </a:rPr>
                  <a:t>’’</a:t>
                </a:r>
                <a:r>
                  <a:rPr lang="fr-FR" b="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Générer </a:t>
                </a:r>
                <a:r>
                  <a:rPr lang="fr-FR" dirty="0">
                    <a:latin typeface="Times New Roman" panose="02020603050405020304" pitchFamily="18" charset="0"/>
                    <a:cs typeface="Times New Roman" panose="02020603050405020304" pitchFamily="18" charset="0"/>
                  </a:rPr>
                  <a:t>ou </a:t>
                </a:r>
                <a:r>
                  <a:rPr lang="fr-FR" dirty="0" smtClean="0">
                    <a:latin typeface="Times New Roman" panose="02020603050405020304" pitchFamily="18" charset="0"/>
                    <a:cs typeface="Times New Roman" panose="02020603050405020304" pitchFamily="18" charset="0"/>
                  </a:rPr>
                  <a:t>‘’</a:t>
                </a:r>
                <a:r>
                  <a:rPr lang="fr-FR" b="1" dirty="0" err="1" smtClean="0">
                    <a:solidFill>
                      <a:srgbClr val="FFFF00"/>
                    </a:solidFill>
                    <a:latin typeface="Times New Roman" panose="02020603050405020304" pitchFamily="18" charset="0"/>
                    <a:cs typeface="Times New Roman" panose="02020603050405020304" pitchFamily="18" charset="0"/>
                  </a:rPr>
                  <a:t>spanner</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un espace par les vecteurs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fr-FR" dirty="0" smtClean="0">
                    <a:latin typeface="Times New Roman" panose="02020603050405020304" pitchFamily="18" charset="0"/>
                    <a:cs typeface="Times New Roman" panose="02020603050405020304" pitchFamily="18" charset="0"/>
                  </a:rPr>
                  <a:t>  veut dire obtenir l’espace de toutes les combinaisons des ces vecteurs. </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Comme </a:t>
                </a:r>
                <a:r>
                  <a:rPr lang="fr-FR" dirty="0">
                    <a:latin typeface="Times New Roman" panose="02020603050405020304" pitchFamily="18" charset="0"/>
                    <a:cs typeface="Times New Roman" panose="02020603050405020304" pitchFamily="18" charset="0"/>
                  </a:rPr>
                  <a:t>exemple, on peut dire que les colonnes d’une </a:t>
                </a:r>
                <a:r>
                  <a:rPr lang="fr-FR" dirty="0" smtClean="0">
                    <a:latin typeface="Times New Roman" panose="02020603050405020304" pitchFamily="18" charset="0"/>
                    <a:cs typeface="Times New Roman" panose="02020603050405020304" pitchFamily="18" charset="0"/>
                  </a:rPr>
                  <a:t>matrice A</a:t>
                </a:r>
                <a:r>
                  <a:rPr lang="fr-FR" dirty="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Span</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l’espace des colonnes. </a:t>
                </a:r>
                <a:endParaRPr lang="fr-FR" dirty="0" smtClean="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fr-FR" b="1" dirty="0">
                    <a:solidFill>
                      <a:srgbClr val="FFFF00"/>
                    </a:solidFill>
                    <a:latin typeface="Times New Roman" panose="02020603050405020304" pitchFamily="18" charset="0"/>
                    <a:cs typeface="Times New Roman" panose="02020603050405020304" pitchFamily="18" charset="0"/>
                  </a:rPr>
                  <a:t>Base </a:t>
                </a:r>
                <a:r>
                  <a:rPr lang="fr-FR" b="1" dirty="0" smtClean="0">
                    <a:solidFill>
                      <a:srgbClr val="FFFF00"/>
                    </a:solidFill>
                    <a:latin typeface="Times New Roman" panose="02020603050405020304" pitchFamily="18" charset="0"/>
                    <a:cs typeface="Times New Roman" panose="02020603050405020304" pitchFamily="18" charset="0"/>
                  </a:rPr>
                  <a:t>: </a:t>
                </a:r>
                <a:r>
                  <a:rPr lang="fr-FR" dirty="0"/>
                  <a:t> </a:t>
                </a:r>
                <a:r>
                  <a:rPr lang="fr-FR" dirty="0">
                    <a:latin typeface="Times New Roman" panose="02020603050405020304" pitchFamily="18" charset="0"/>
                    <a:cs typeface="Times New Roman" panose="02020603050405020304" pitchFamily="18" charset="0"/>
                  </a:rPr>
                  <a:t>Une base d’un espace vectoriel est une séquence de </a:t>
                </a:r>
                <a:r>
                  <a:rPr lang="fr-FR" dirty="0" smtClean="0">
                    <a:latin typeface="Times New Roman" panose="02020603050405020304" pitchFamily="18" charset="0"/>
                    <a:cs typeface="Times New Roman" panose="02020603050405020304" pitchFamily="18" charset="0"/>
                  </a:rPr>
                  <a:t>vecteurs </a:t>
                </a:r>
                <a14:m>
                  <m:oMath xmlns:m="http://schemas.openxmlformats.org/officeDocument/2006/math">
                    <m:sSub>
                      <m:sSubPr>
                        <m:ctrlPr>
                          <a:rPr lang="fr-FR"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cs typeface="Times New Roman" panose="02020603050405020304" pitchFamily="18" charset="0"/>
                          </a:rPr>
                          <m:t>𝑥</m:t>
                        </m:r>
                      </m:e>
                      <m:sub>
                        <m:r>
                          <a:rPr lang="en-GB" i="1">
                            <a:latin typeface="Cambria Math" panose="02040503050406030204" pitchFamily="18" charset="0"/>
                            <a:cs typeface="Times New Roman" panose="02020603050405020304" pitchFamily="18" charset="0"/>
                          </a:rPr>
                          <m:t>1</m:t>
                        </m:r>
                      </m:sub>
                    </m:sSub>
                    <m:r>
                      <a:rPr lang="en-GB" i="1">
                        <a:latin typeface="Cambria Math" panose="02040503050406030204" pitchFamily="18" charset="0"/>
                        <a:cs typeface="Times New Roman" panose="02020603050405020304" pitchFamily="18" charset="0"/>
                      </a:rPr>
                      <m:t>,</m:t>
                    </m:r>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cs typeface="Times New Roman" panose="02020603050405020304" pitchFamily="18" charset="0"/>
                          </a:rPr>
                          <m:t>𝑥</m:t>
                        </m:r>
                      </m:e>
                      <m:sub>
                        <m:r>
                          <a:rPr lang="en-GB" i="1">
                            <a:latin typeface="Cambria Math" panose="02040503050406030204" pitchFamily="18" charset="0"/>
                            <a:cs typeface="Times New Roman" panose="02020603050405020304" pitchFamily="18" charset="0"/>
                          </a:rPr>
                          <m:t>2</m:t>
                        </m:r>
                      </m:sub>
                    </m:sSub>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i="1">
                            <a:latin typeface="Cambria Math" panose="02040503050406030204" pitchFamily="18" charset="0"/>
                            <a:ea typeface="Cambria Math" panose="02040503050406030204" pitchFamily="18" charset="0"/>
                            <a:cs typeface="Times New Roman" panose="02020603050405020304" pitchFamily="18" charset="0"/>
                          </a:rPr>
                        </m:ctrlPr>
                      </m:sSubPr>
                      <m:e>
                        <m:r>
                          <a:rPr lang="en-GB" i="1">
                            <a:latin typeface="Cambria Math" panose="02040503050406030204" pitchFamily="18" charset="0"/>
                            <a:ea typeface="Cambria Math" panose="02040503050406030204" pitchFamily="18" charset="0"/>
                            <a:cs typeface="Times New Roman" panose="02020603050405020304" pitchFamily="18" charset="0"/>
                          </a:rPr>
                          <m:t>𝑥</m:t>
                        </m:r>
                      </m:e>
                      <m:sub>
                        <m:r>
                          <a:rPr lang="en-GB" i="1">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fr-FR" dirty="0" smtClean="0">
                    <a:latin typeface="Times New Roman" panose="02020603050405020304" pitchFamily="18" charset="0"/>
                    <a:cs typeface="Times New Roman" panose="02020603050405020304" pitchFamily="18" charset="0"/>
                  </a:rPr>
                  <a:t> avec deux  propriétés :</a:t>
                </a:r>
              </a:p>
              <a:p>
                <a:pPr marL="1714500" lvl="3" indent="-342900">
                  <a:buFont typeface="+mj-lt"/>
                  <a:buAutoNum type="arabicPeriod"/>
                </a:pPr>
                <a:r>
                  <a:rPr lang="fr-FR" dirty="0" smtClean="0">
                    <a:solidFill>
                      <a:srgbClr val="00B050"/>
                    </a:solidFill>
                  </a:rPr>
                  <a:t> </a:t>
                </a:r>
                <a:r>
                  <a:rPr lang="fr-FR" i="1" dirty="0" smtClean="0">
                    <a:solidFill>
                      <a:srgbClr val="00B050"/>
                    </a:solidFill>
                    <a:latin typeface="Times New Roman" panose="02020603050405020304" pitchFamily="18" charset="0"/>
                    <a:cs typeface="Times New Roman" panose="02020603050405020304" pitchFamily="18" charset="0"/>
                  </a:rPr>
                  <a:t>Ils </a:t>
                </a:r>
                <a:r>
                  <a:rPr lang="fr-FR" i="1" dirty="0">
                    <a:solidFill>
                      <a:srgbClr val="00B050"/>
                    </a:solidFill>
                    <a:latin typeface="Times New Roman" panose="02020603050405020304" pitchFamily="18" charset="0"/>
                    <a:cs typeface="Times New Roman" panose="02020603050405020304" pitchFamily="18" charset="0"/>
                  </a:rPr>
                  <a:t>sont indépendants </a:t>
                </a:r>
                <a:r>
                  <a:rPr lang="fr-FR" i="1" dirty="0" smtClean="0">
                    <a:solidFill>
                      <a:srgbClr val="00B050"/>
                    </a:solidFill>
                    <a:latin typeface="Times New Roman" panose="02020603050405020304" pitchFamily="18" charset="0"/>
                    <a:cs typeface="Times New Roman" panose="02020603050405020304" pitchFamily="18" charset="0"/>
                  </a:rPr>
                  <a:t>.</a:t>
                </a:r>
                <a:endParaRPr lang="fr-FR" i="1" dirty="0">
                  <a:solidFill>
                    <a:srgbClr val="00B050"/>
                  </a:solidFill>
                  <a:latin typeface="Times New Roman" panose="02020603050405020304" pitchFamily="18" charset="0"/>
                  <a:cs typeface="Times New Roman" panose="02020603050405020304" pitchFamily="18" charset="0"/>
                </a:endParaRPr>
              </a:p>
              <a:p>
                <a:pPr marL="1714500" lvl="3" indent="-342900">
                  <a:buFont typeface="+mj-lt"/>
                  <a:buAutoNum type="arabicPeriod"/>
                </a:pPr>
                <a:r>
                  <a:rPr lang="fr-FR" i="1" dirty="0" smtClean="0">
                    <a:solidFill>
                      <a:srgbClr val="00B050"/>
                    </a:solidFill>
                    <a:latin typeface="Times New Roman" panose="02020603050405020304" pitchFamily="18" charset="0"/>
                    <a:cs typeface="Times New Roman" panose="02020603050405020304" pitchFamily="18" charset="0"/>
                  </a:rPr>
                  <a:t>Ils </a:t>
                </a:r>
                <a:r>
                  <a:rPr lang="fr-FR" i="1" dirty="0" err="1">
                    <a:solidFill>
                      <a:srgbClr val="00B050"/>
                    </a:solidFill>
                    <a:latin typeface="Times New Roman" panose="02020603050405020304" pitchFamily="18" charset="0"/>
                    <a:cs typeface="Times New Roman" panose="02020603050405020304" pitchFamily="18" charset="0"/>
                  </a:rPr>
                  <a:t>span</a:t>
                </a:r>
                <a:r>
                  <a:rPr lang="fr-FR" i="1" dirty="0">
                    <a:solidFill>
                      <a:srgbClr val="00B050"/>
                    </a:solidFill>
                    <a:latin typeface="Times New Roman" panose="02020603050405020304" pitchFamily="18" charset="0"/>
                    <a:cs typeface="Times New Roman" panose="02020603050405020304" pitchFamily="18" charset="0"/>
                  </a:rPr>
                  <a:t> l’espace. </a:t>
                </a:r>
                <a:r>
                  <a:rPr lang="fr-FR" i="1" dirty="0" smtClean="0">
                    <a:solidFill>
                      <a:srgbClr val="00B050"/>
                    </a:solidFill>
                    <a:latin typeface="Times New Roman" panose="02020603050405020304" pitchFamily="18" charset="0"/>
                    <a:cs typeface="Times New Roman" panose="02020603050405020304" pitchFamily="18" charset="0"/>
                  </a:rPr>
                  <a:t> </a:t>
                </a:r>
                <a:endParaRPr lang="fr-FR"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9072" y="121756"/>
                <a:ext cx="11983225" cy="3631763"/>
              </a:xfrm>
              <a:prstGeom prst="rect">
                <a:avLst/>
              </a:prstGeom>
              <a:blipFill rotWithShape="0">
                <a:blip r:embed="rId2"/>
                <a:stretch>
                  <a:fillRect l="-458" t="-1007" r="-407" b="-16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9073" y="3695151"/>
                <a:ext cx="11983224" cy="3882922"/>
              </a:xfrm>
              <a:prstGeom prst="rect">
                <a:avLst/>
              </a:prstGeom>
            </p:spPr>
            <p:txBody>
              <a:bodyPr wrap="square">
                <a:spAutoFit/>
              </a:bodyPr>
              <a:lstStyle/>
              <a:p>
                <a:pPr marL="285750" indent="-285750" algn="just">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Dimension: </a:t>
                </a:r>
                <a:r>
                  <a:rPr lang="fr-FR" dirty="0">
                    <a:latin typeface="Times New Roman" panose="02020603050405020304" pitchFamily="18" charset="0"/>
                    <a:cs typeface="Times New Roman" panose="02020603050405020304" pitchFamily="18" charset="0"/>
                  </a:rPr>
                  <a:t>Etant donné un espace vectoriel, chaque base de cet espace possède le même nombre </a:t>
                </a:r>
                <a:r>
                  <a:rPr lang="fr-FR" dirty="0" smtClean="0">
                    <a:latin typeface="Times New Roman" panose="02020603050405020304" pitchFamily="18" charset="0"/>
                    <a:cs typeface="Times New Roman" panose="02020603050405020304" pitchFamily="18" charset="0"/>
                  </a:rPr>
                  <a:t>de vecteurs</a:t>
                </a:r>
                <a:r>
                  <a:rPr lang="fr-FR" dirty="0">
                    <a:latin typeface="Times New Roman" panose="02020603050405020304" pitchFamily="18" charset="0"/>
                    <a:cs typeface="Times New Roman" panose="02020603050405020304" pitchFamily="18" charset="0"/>
                  </a:rPr>
                  <a:t>. On appelle </a:t>
                </a:r>
                <a:r>
                  <a:rPr lang="fr-FR" dirty="0" smtClean="0">
                    <a:latin typeface="Times New Roman" panose="02020603050405020304" pitchFamily="18" charset="0"/>
                    <a:cs typeface="Times New Roman" panose="02020603050405020304" pitchFamily="18" charset="0"/>
                  </a:rPr>
                  <a:t>ce nombre </a:t>
                </a:r>
                <a:r>
                  <a:rPr lang="fr-FR" dirty="0">
                    <a:latin typeface="Times New Roman" panose="02020603050405020304" pitchFamily="18" charset="0"/>
                    <a:cs typeface="Times New Roman" panose="02020603050405020304" pitchFamily="18" charset="0"/>
                  </a:rPr>
                  <a:t>dimension de l’espace qui reflète la grandeur de l’espace</a:t>
                </a:r>
                <a:r>
                  <a:rPr lang="fr-FR" dirty="0" smtClean="0">
                    <a:latin typeface="Times New Roman" panose="02020603050405020304" pitchFamily="18" charset="0"/>
                    <a:cs typeface="Times New Roman" panose="02020603050405020304" pitchFamily="18" charset="0"/>
                  </a:rPr>
                  <a:t>.</a:t>
                </a:r>
              </a:p>
              <a:p>
                <a:pPr algn="just"/>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fr-FR" b="1" i="1" dirty="0" smtClean="0">
                    <a:solidFill>
                      <a:srgbClr val="FFFF00"/>
                    </a:solidFill>
                    <a:latin typeface="Times New Roman" panose="02020603050405020304" pitchFamily="18" charset="0"/>
                    <a:cs typeface="Times New Roman" panose="02020603050405020304" pitchFamily="18" charset="0"/>
                  </a:rPr>
                  <a:t>Exemple: </a:t>
                </a:r>
                <a:r>
                  <a:rPr lang="fr-FR" dirty="0" smtClean="0">
                    <a:latin typeface="Times New Roman" panose="02020603050405020304" pitchFamily="18" charset="0"/>
                    <a:cs typeface="Times New Roman" panose="02020603050405020304" pitchFamily="18" charset="0"/>
                  </a:rPr>
                  <a:t>Soit l’espace générer par les colonnes de la matrices </a:t>
                </a:r>
                <a:r>
                  <a:rPr lang="fr-FR" b="1" i="1" dirty="0" smtClean="0">
                    <a:solidFill>
                      <a:srgbClr val="FFFF00"/>
                    </a:solidFill>
                    <a:latin typeface="Times New Roman" panose="02020603050405020304" pitchFamily="18" charset="0"/>
                    <a:cs typeface="Times New Roman" panose="02020603050405020304" pitchFamily="18" charset="0"/>
                  </a:rPr>
                  <a:t>A</a:t>
                </a:r>
              </a:p>
              <a:p>
                <a:pPr algn="just"/>
                <a:endParaRPr lang="fr-FR" b="1" i="1" dirty="0">
                  <a:solidFill>
                    <a:srgbClr val="FFFF00"/>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GB" b="1" i="1" smtClean="0">
                          <a:solidFill>
                            <a:schemeClr val="tx1"/>
                          </a:solidFill>
                          <a:latin typeface="Cambria Math" panose="02040503050406030204" pitchFamily="18" charset="0"/>
                          <a:cs typeface="Times New Roman" panose="02020603050405020304" pitchFamily="18" charset="0"/>
                        </a:rPr>
                        <m:t>𝑨</m:t>
                      </m:r>
                      <m:r>
                        <a:rPr lang="en-GB" b="1" i="1" smtClean="0">
                          <a:solidFill>
                            <a:schemeClr val="tx1"/>
                          </a:solidFill>
                          <a:latin typeface="Cambria Math" panose="02040503050406030204" pitchFamily="18" charset="0"/>
                          <a:cs typeface="Times New Roman" panose="02020603050405020304" pitchFamily="18" charset="0"/>
                        </a:rPr>
                        <m:t>=</m:t>
                      </m:r>
                      <m:d>
                        <m:dPr>
                          <m:begChr m:val="["/>
                          <m:endChr m:val="]"/>
                          <m:ctrlPr>
                            <a:rPr lang="en-GB" b="1"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b="1" i="1" smtClean="0">
                                  <a:solidFill>
                                    <a:schemeClr val="tx1"/>
                                  </a:solidFill>
                                  <a:latin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cs typeface="Times New Roman" panose="02020603050405020304" pitchFamily="18" charset="0"/>
                                  </a:rPr>
                                  <m:t>𝟏</m:t>
                                </m:r>
                              </m:e>
                              <m:e>
                                <m:r>
                                  <a:rPr lang="en-GB" b="1" i="1" smtClean="0">
                                    <a:solidFill>
                                      <a:schemeClr val="tx1"/>
                                    </a:solidFill>
                                    <a:latin typeface="Cambria Math" panose="02040503050406030204" pitchFamily="18" charset="0"/>
                                    <a:cs typeface="Times New Roman" panose="02020603050405020304" pitchFamily="18" charset="0"/>
                                  </a:rPr>
                                  <m:t>𝟐</m:t>
                                </m:r>
                              </m:e>
                              <m:e>
                                <m:m>
                                  <m:mPr>
                                    <m:mcs>
                                      <m:mc>
                                        <m:mcPr>
                                          <m:count m:val="2"/>
                                          <m:mcJc m:val="center"/>
                                        </m:mcPr>
                                      </m:mc>
                                    </m:mcs>
                                    <m:ctrlPr>
                                      <a:rPr lang="en-GB" b="1" i="1" smtClean="0">
                                        <a:solidFill>
                                          <a:schemeClr val="tx1"/>
                                        </a:solidFill>
                                        <a:latin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cs typeface="Times New Roman" panose="02020603050405020304" pitchFamily="18" charset="0"/>
                                        </a:rPr>
                                        <m:t>𝟑</m:t>
                                      </m:r>
                                    </m:e>
                                    <m:e>
                                      <m:r>
                                        <a:rPr lang="en-GB" b="1" i="1" smtClean="0">
                                          <a:solidFill>
                                            <a:schemeClr val="tx1"/>
                                          </a:solidFill>
                                          <a:latin typeface="Cambria Math" panose="02040503050406030204" pitchFamily="18" charset="0"/>
                                          <a:cs typeface="Times New Roman" panose="02020603050405020304" pitchFamily="18" charset="0"/>
                                        </a:rPr>
                                        <m:t>𝟏</m:t>
                                      </m:r>
                                    </m:e>
                                  </m:mr>
                                </m:m>
                              </m:e>
                            </m:mr>
                            <m:mr>
                              <m:e>
                                <m:r>
                                  <a:rPr lang="en-GB" b="1" i="1" smtClean="0">
                                    <a:solidFill>
                                      <a:schemeClr val="tx1"/>
                                    </a:solidFill>
                                    <a:latin typeface="Cambria Math" panose="02040503050406030204" pitchFamily="18" charset="0"/>
                                    <a:cs typeface="Times New Roman" panose="02020603050405020304" pitchFamily="18" charset="0"/>
                                  </a:rPr>
                                  <m:t>𝟏</m:t>
                                </m:r>
                              </m:e>
                              <m:e>
                                <m:r>
                                  <a:rPr lang="en-GB" b="1" i="1" smtClean="0">
                                    <a:solidFill>
                                      <a:schemeClr val="tx1"/>
                                    </a:solidFill>
                                    <a:latin typeface="Cambria Math" panose="02040503050406030204" pitchFamily="18" charset="0"/>
                                    <a:cs typeface="Times New Roman" panose="02020603050405020304" pitchFamily="18" charset="0"/>
                                  </a:rPr>
                                  <m:t>𝟏</m:t>
                                </m:r>
                              </m:e>
                              <m:e>
                                <m:m>
                                  <m:mPr>
                                    <m:mcs>
                                      <m:mc>
                                        <m:mcPr>
                                          <m:count m:val="2"/>
                                          <m:mcJc m:val="center"/>
                                        </m:mcPr>
                                      </m:mc>
                                    </m:mcs>
                                    <m:ctrlPr>
                                      <a:rPr lang="en-GB" b="1" i="1" smtClean="0">
                                        <a:solidFill>
                                          <a:schemeClr val="tx1"/>
                                        </a:solidFill>
                                        <a:latin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cs typeface="Times New Roman" panose="02020603050405020304" pitchFamily="18" charset="0"/>
                                        </a:rPr>
                                        <m:t>𝟐</m:t>
                                      </m:r>
                                    </m:e>
                                    <m:e>
                                      <m:r>
                                        <a:rPr lang="en-GB" b="1" i="1" smtClean="0">
                                          <a:solidFill>
                                            <a:schemeClr val="tx1"/>
                                          </a:solidFill>
                                          <a:latin typeface="Cambria Math" panose="02040503050406030204" pitchFamily="18" charset="0"/>
                                          <a:cs typeface="Times New Roman" panose="02020603050405020304" pitchFamily="18" charset="0"/>
                                        </a:rPr>
                                        <m:t>𝟏</m:t>
                                      </m:r>
                                    </m:e>
                                  </m:mr>
                                </m:m>
                              </m:e>
                            </m:mr>
                            <m:mr>
                              <m:e>
                                <m:r>
                                  <a:rPr lang="en-GB" b="1" i="1" smtClean="0">
                                    <a:solidFill>
                                      <a:schemeClr val="tx1"/>
                                    </a:solidFill>
                                    <a:latin typeface="Cambria Math" panose="02040503050406030204" pitchFamily="18" charset="0"/>
                                    <a:cs typeface="Times New Roman" panose="02020603050405020304" pitchFamily="18" charset="0"/>
                                  </a:rPr>
                                  <m:t>𝟏</m:t>
                                </m:r>
                              </m:e>
                              <m:e>
                                <m:r>
                                  <a:rPr lang="en-GB" b="1" i="1" smtClean="0">
                                    <a:solidFill>
                                      <a:schemeClr val="tx1"/>
                                    </a:solidFill>
                                    <a:latin typeface="Cambria Math" panose="02040503050406030204" pitchFamily="18" charset="0"/>
                                    <a:cs typeface="Times New Roman" panose="02020603050405020304" pitchFamily="18" charset="0"/>
                                  </a:rPr>
                                  <m:t>𝟐</m:t>
                                </m:r>
                              </m:e>
                              <m:e>
                                <m:m>
                                  <m:mPr>
                                    <m:mcs>
                                      <m:mc>
                                        <m:mcPr>
                                          <m:count m:val="2"/>
                                          <m:mcJc m:val="center"/>
                                        </m:mcPr>
                                      </m:mc>
                                    </m:mcs>
                                    <m:ctrlPr>
                                      <a:rPr lang="en-GB" b="1" i="1" smtClean="0">
                                        <a:solidFill>
                                          <a:schemeClr val="tx1"/>
                                        </a:solidFill>
                                        <a:latin typeface="Cambria Math" panose="02040503050406030204" pitchFamily="18" charset="0"/>
                                        <a:cs typeface="Times New Roman" panose="02020603050405020304" pitchFamily="18" charset="0"/>
                                      </a:rPr>
                                    </m:ctrlPr>
                                  </m:mPr>
                                  <m:mr>
                                    <m:e>
                                      <m:r>
                                        <m:rPr>
                                          <m:brk m:alnAt="7"/>
                                        </m:rPr>
                                        <a:rPr lang="en-GB" b="1" i="1" smtClean="0">
                                          <a:solidFill>
                                            <a:schemeClr val="tx1"/>
                                          </a:solidFill>
                                          <a:latin typeface="Cambria Math" panose="02040503050406030204" pitchFamily="18" charset="0"/>
                                          <a:cs typeface="Times New Roman" panose="02020603050405020304" pitchFamily="18" charset="0"/>
                                        </a:rPr>
                                        <m:t>𝟑</m:t>
                                      </m:r>
                                    </m:e>
                                    <m:e>
                                      <m:r>
                                        <a:rPr lang="en-GB" b="1" i="1" smtClean="0">
                                          <a:solidFill>
                                            <a:schemeClr val="tx1"/>
                                          </a:solidFill>
                                          <a:latin typeface="Cambria Math" panose="02040503050406030204" pitchFamily="18" charset="0"/>
                                          <a:cs typeface="Times New Roman" panose="02020603050405020304" pitchFamily="18" charset="0"/>
                                        </a:rPr>
                                        <m:t>𝟏</m:t>
                                      </m:r>
                                    </m:e>
                                  </m:mr>
                                </m:m>
                              </m:e>
                            </m:mr>
                          </m:m>
                        </m:e>
                      </m:d>
                    </m:oMath>
                  </m:oMathPara>
                </a14:m>
                <a:endParaRPr lang="fr-FR" b="1" i="1" dirty="0" smtClean="0">
                  <a:solidFill>
                    <a:srgbClr val="FFFF00"/>
                  </a:solidFill>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Après élimination on trouve que le nombre de pivots est  2, qui veut dire que le rang de la matrice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est 2 (</a:t>
                </a:r>
                <a:r>
                  <a:rPr lang="fr-FR" b="1" i="1" dirty="0" smtClean="0">
                    <a:solidFill>
                      <a:srgbClr val="FFFF00"/>
                    </a:solidFill>
                    <a:latin typeface="Times New Roman" panose="02020603050405020304" pitchFamily="18" charset="0"/>
                    <a:cs typeface="Times New Roman" panose="02020603050405020304" pitchFamily="18" charset="0"/>
                  </a:rPr>
                  <a:t>Rank(A)=0</a:t>
                </a:r>
                <a:r>
                  <a:rPr lang="fr-FR" dirty="0" smtClean="0">
                    <a:latin typeface="Times New Roman" panose="02020603050405020304" pitchFamily="18" charset="0"/>
                    <a:cs typeface="Times New Roman" panose="02020603050405020304" pitchFamily="18" charset="0"/>
                  </a:rPr>
                  <a:t>). Le rang de la matrice </a:t>
                </a:r>
                <a:r>
                  <a:rPr lang="fr-FR" b="1" i="1" dirty="0" smtClean="0">
                    <a:solidFill>
                      <a:srgbClr val="FFFF00"/>
                    </a:solidFill>
                    <a:latin typeface="Times New Roman" panose="02020603050405020304" pitchFamily="18" charset="0"/>
                    <a:cs typeface="Times New Roman" panose="02020603050405020304" pitchFamily="18" charset="0"/>
                  </a:rPr>
                  <a:t>A </a:t>
                </a:r>
                <a:r>
                  <a:rPr lang="fr-FR" dirty="0" smtClean="0">
                    <a:latin typeface="Times New Roman" panose="02020603050405020304" pitchFamily="18" charset="0"/>
                    <a:cs typeface="Times New Roman" panose="02020603050405020304" pitchFamily="18" charset="0"/>
                  </a:rPr>
                  <a:t>est la dimension de l’espace générer par les colonnes de la matrice </a:t>
                </a:r>
                <a:r>
                  <a:rPr lang="fr-FR" b="1" i="1" dirty="0" smtClean="0">
                    <a:solidFill>
                      <a:srgbClr val="FFFF00"/>
                    </a:solidFill>
                    <a:latin typeface="Times New Roman" panose="02020603050405020304" pitchFamily="18" charset="0"/>
                    <a:cs typeface="Times New Roman" panose="02020603050405020304" pitchFamily="18" charset="0"/>
                  </a:rPr>
                  <a:t>A. </a:t>
                </a:r>
              </a:p>
              <a:p>
                <a:pPr algn="ctr"/>
                <a14:m>
                  <m:oMath xmlns:m="http://schemas.openxmlformats.org/officeDocument/2006/math">
                    <m:r>
                      <a:rPr lang="en-GB" i="1">
                        <a:solidFill>
                          <a:srgbClr val="FFFF00"/>
                        </a:solidFill>
                        <a:latin typeface="Cambria Math" panose="02040503050406030204" pitchFamily="18" charset="0"/>
                        <a:cs typeface="Times New Roman" panose="02020603050405020304" pitchFamily="18" charset="0"/>
                      </a:rPr>
                      <m:t>𝑑𝑖𝑚</m:t>
                    </m:r>
                    <m:r>
                      <a:rPr lang="en-GB" i="1">
                        <a:solidFill>
                          <a:srgbClr val="FFFF00"/>
                        </a:solidFill>
                        <a:latin typeface="Cambria Math" panose="02040503050406030204" pitchFamily="18" charset="0"/>
                        <a:cs typeface="Times New Roman" panose="02020603050405020304" pitchFamily="18" charset="0"/>
                      </a:rPr>
                      <m:t> </m:t>
                    </m:r>
                    <m:d>
                      <m:dPr>
                        <m:ctrlPr>
                          <a:rPr lang="en-GB" i="1">
                            <a:solidFill>
                              <a:srgbClr val="FFFF00"/>
                            </a:solidFill>
                            <a:latin typeface="Cambria Math" panose="02040503050406030204" pitchFamily="18" charset="0"/>
                            <a:cs typeface="Times New Roman" panose="02020603050405020304" pitchFamily="18" charset="0"/>
                          </a:rPr>
                        </m:ctrlPr>
                      </m:dPr>
                      <m:e>
                        <m:r>
                          <a:rPr lang="en-GB" i="1">
                            <a:solidFill>
                              <a:srgbClr val="FFFF00"/>
                            </a:solidFill>
                            <a:latin typeface="Cambria Math" panose="02040503050406030204" pitchFamily="18" charset="0"/>
                            <a:cs typeface="Times New Roman" panose="02020603050405020304" pitchFamily="18" charset="0"/>
                          </a:rPr>
                          <m:t>𝐶</m:t>
                        </m:r>
                        <m:d>
                          <m:dPr>
                            <m:ctrlPr>
                              <a:rPr lang="en-GB" i="1">
                                <a:solidFill>
                                  <a:srgbClr val="FFFF00"/>
                                </a:solidFill>
                                <a:latin typeface="Cambria Math" panose="02040503050406030204" pitchFamily="18" charset="0"/>
                                <a:cs typeface="Times New Roman" panose="02020603050405020304" pitchFamily="18" charset="0"/>
                              </a:rPr>
                            </m:ctrlPr>
                          </m:dPr>
                          <m:e>
                            <m:r>
                              <a:rPr lang="en-GB" i="1">
                                <a:solidFill>
                                  <a:srgbClr val="FFFF00"/>
                                </a:solidFill>
                                <a:latin typeface="Cambria Math" panose="02040503050406030204" pitchFamily="18" charset="0"/>
                                <a:cs typeface="Times New Roman" panose="02020603050405020304" pitchFamily="18" charset="0"/>
                              </a:rPr>
                              <m:t>𝐴</m:t>
                            </m:r>
                          </m:e>
                        </m:d>
                      </m:e>
                    </m:d>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𝑟𝑎𝑛𝑘</m:t>
                    </m:r>
                    <m:d>
                      <m:dPr>
                        <m:ctrlPr>
                          <a:rPr lang="en-GB" i="1" smtClean="0">
                            <a:solidFill>
                              <a:srgbClr val="FFFF00"/>
                            </a:solidFill>
                            <a:latin typeface="Cambria Math" panose="02040503050406030204" pitchFamily="18" charset="0"/>
                            <a:cs typeface="Times New Roman" panose="02020603050405020304" pitchFamily="18" charset="0"/>
                          </a:rPr>
                        </m:ctrlPr>
                      </m:dPr>
                      <m:e>
                        <m:r>
                          <a:rPr lang="en-GB" b="0" i="1" smtClean="0">
                            <a:solidFill>
                              <a:srgbClr val="FFFF00"/>
                            </a:solidFill>
                            <a:latin typeface="Cambria Math" panose="02040503050406030204" pitchFamily="18" charset="0"/>
                            <a:cs typeface="Times New Roman" panose="02020603050405020304" pitchFamily="18" charset="0"/>
                          </a:rPr>
                          <m:t>𝐴</m:t>
                        </m:r>
                      </m:e>
                    </m:d>
                    <m:r>
                      <a:rPr lang="en-GB" b="0" i="1" smtClean="0">
                        <a:solidFill>
                          <a:srgbClr val="FFFF00"/>
                        </a:solidFill>
                        <a:latin typeface="Cambria Math" panose="02040503050406030204" pitchFamily="18" charset="0"/>
                        <a:cs typeface="Times New Roman" panose="02020603050405020304" pitchFamily="18" charset="0"/>
                      </a:rPr>
                      <m:t>=</m:t>
                    </m:r>
                  </m:oMath>
                </a14:m>
                <a:r>
                  <a:rPr lang="fr-FR" i="1" dirty="0" smtClean="0">
                    <a:solidFill>
                      <a:srgbClr val="FFFF00"/>
                    </a:solidFill>
                    <a:latin typeface="Times New Roman" panose="02020603050405020304" pitchFamily="18" charset="0"/>
                    <a:cs typeface="Times New Roman" panose="02020603050405020304" pitchFamily="18" charset="0"/>
                  </a:rPr>
                  <a:t>nombre de pivots=2.</a:t>
                </a:r>
                <a:endParaRPr lang="fr-FR" i="1" dirty="0">
                  <a:solidFill>
                    <a:srgbClr val="FFFF00"/>
                  </a:solidFill>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r>
                  <a:rPr lang="fr-FR" b="1" dirty="0"/>
                  <a:t> </a:t>
                </a:r>
                <a:endParaRPr lang="fr-FR"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073" y="3695151"/>
                <a:ext cx="11983224" cy="3882922"/>
              </a:xfrm>
              <a:prstGeom prst="rect">
                <a:avLst/>
              </a:prstGeom>
              <a:blipFill rotWithShape="0">
                <a:blip r:embed="rId3"/>
                <a:stretch>
                  <a:fillRect l="-458" t="-785" r="-407"/>
                </a:stretch>
              </a:blipFill>
            </p:spPr>
            <p:txBody>
              <a:bodyPr/>
              <a:lstStyle/>
              <a:p>
                <a:r>
                  <a:rPr lang="fr-FR">
                    <a:noFill/>
                  </a:rPr>
                  <a:t> </a:t>
                </a:r>
              </a:p>
            </p:txBody>
          </p:sp>
        </mc:Fallback>
      </mc:AlternateContent>
    </p:spTree>
    <p:extLst>
      <p:ext uri="{BB962C8B-B14F-4D97-AF65-F5344CB8AC3E}">
        <p14:creationId xmlns:p14="http://schemas.microsoft.com/office/powerpoint/2010/main" val="22561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Effect transition="in" filter="fade">
                                      <p:cBhvr>
                                        <p:cTn id="54" dur="1000"/>
                                        <p:tgtEl>
                                          <p:spTgt spid="3">
                                            <p:txEl>
                                              <p:pRg st="0" end="0"/>
                                            </p:txEl>
                                          </p:spTgt>
                                        </p:tgtEl>
                                      </p:cBhvr>
                                    </p:animEffect>
                                    <p:anim calcmode="lin" valueType="num">
                                      <p:cBhvr>
                                        <p:cTn id="5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0"/>
                                        <p:tgtEl>
                                          <p:spTgt spid="3">
                                            <p:txEl>
                                              <p:pRg st="2" end="2"/>
                                            </p:txEl>
                                          </p:spTgt>
                                        </p:tgtEl>
                                      </p:cBhvr>
                                    </p:animEffect>
                                    <p:anim calcmode="lin" valueType="num">
                                      <p:cBhvr>
                                        <p:cTn id="6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fade">
                                      <p:cBhvr>
                                        <p:cTn id="68" dur="1000"/>
                                        <p:tgtEl>
                                          <p:spTgt spid="3">
                                            <p:txEl>
                                              <p:pRg st="4" end="4"/>
                                            </p:txEl>
                                          </p:spTgt>
                                        </p:tgtEl>
                                      </p:cBhvr>
                                    </p:animEffect>
                                    <p:anim calcmode="lin" valueType="num">
                                      <p:cBhvr>
                                        <p:cTn id="6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fade">
                                      <p:cBhvr>
                                        <p:cTn id="75" dur="1000"/>
                                        <p:tgtEl>
                                          <p:spTgt spid="3">
                                            <p:txEl>
                                              <p:pRg st="5" end="5"/>
                                            </p:txEl>
                                          </p:spTgt>
                                        </p:tgtEl>
                                      </p:cBhvr>
                                    </p:animEffect>
                                    <p:anim calcmode="lin" valueType="num">
                                      <p:cBhvr>
                                        <p:cTn id="7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fade">
                                      <p:cBhvr>
                                        <p:cTn id="80" dur="1000"/>
                                        <p:tgtEl>
                                          <p:spTgt spid="3">
                                            <p:txEl>
                                              <p:pRg st="6" end="6"/>
                                            </p:txEl>
                                          </p:spTgt>
                                        </p:tgtEl>
                                      </p:cBhvr>
                                    </p:animEffect>
                                    <p:anim calcmode="lin" valueType="num">
                                      <p:cBhvr>
                                        <p:cTn id="8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4257" y="121755"/>
                <a:ext cx="11987495" cy="1754326"/>
              </a:xfrm>
              <a:prstGeom prst="rect">
                <a:avLst/>
              </a:prstGeom>
            </p:spPr>
            <p:txBody>
              <a:bodyPr wrap="square">
                <a:spAutoFit/>
              </a:bodyPr>
              <a:lstStyle/>
              <a:p>
                <a:pPr algn="just"/>
                <a:r>
                  <a:rPr lang="fr-FR" b="1" dirty="0" smtClean="0">
                    <a:solidFill>
                      <a:srgbClr val="FFFF00"/>
                    </a:solidFill>
                    <a:latin typeface="Times New Roman" panose="02020603050405020304" pitchFamily="18" charset="0"/>
                    <a:cs typeface="Times New Roman" panose="02020603050405020304" pitchFamily="18" charset="0"/>
                  </a:rPr>
                  <a:t>QUATRE ESPACES FONDAMENTAUX: </a:t>
                </a:r>
                <a:r>
                  <a:rPr lang="fr-FR" dirty="0"/>
                  <a:t> </a:t>
                </a:r>
                <a:r>
                  <a:rPr lang="fr-FR" dirty="0">
                    <a:latin typeface="Times New Roman" panose="02020603050405020304" pitchFamily="18" charset="0"/>
                    <a:cs typeface="Times New Roman" panose="02020603050405020304" pitchFamily="18" charset="0"/>
                  </a:rPr>
                  <a:t>Les quatre espaces fondamentaux représentent vraiment le cœur de l’algèbre linéaire. </a:t>
                </a:r>
                <a:r>
                  <a:rPr lang="fr-FR" dirty="0" smtClean="0">
                    <a:latin typeface="Times New Roman" panose="02020603050405020304" pitchFamily="18" charset="0"/>
                    <a:cs typeface="Times New Roman" panose="02020603050405020304" pitchFamily="18" charset="0"/>
                  </a:rPr>
                  <a:t>Ces espaces </a:t>
                </a:r>
                <a:r>
                  <a:rPr lang="fr-FR" dirty="0">
                    <a:latin typeface="Times New Roman" panose="02020603050405020304" pitchFamily="18" charset="0"/>
                    <a:cs typeface="Times New Roman" panose="02020603050405020304" pitchFamily="18" charset="0"/>
                  </a:rPr>
                  <a:t>sont : </a:t>
                </a:r>
                <a:r>
                  <a:rPr lang="fr-FR" b="1" dirty="0" smtClean="0">
                    <a:solidFill>
                      <a:srgbClr val="FFFF00"/>
                    </a:solidFill>
                    <a:latin typeface="Times New Roman" panose="02020603050405020304" pitchFamily="18" charset="0"/>
                    <a:cs typeface="Times New Roman" panose="02020603050405020304" pitchFamily="18" charset="0"/>
                  </a:rPr>
                  <a:t> </a:t>
                </a:r>
              </a:p>
              <a:p>
                <a:pPr marL="1257300" lvl="2" indent="-342900">
                  <a:buFont typeface="+mj-lt"/>
                  <a:buAutoNum type="arabicPeriod"/>
                </a:pPr>
                <a:r>
                  <a:rPr lang="fr-FR" b="1" dirty="0">
                    <a:solidFill>
                      <a:srgbClr val="FFFF00"/>
                    </a:solidFill>
                    <a:latin typeface="Times New Roman" panose="02020603050405020304" pitchFamily="18" charset="0"/>
                    <a:cs typeface="Times New Roman" panose="02020603050405020304" pitchFamily="18" charset="0"/>
                  </a:rPr>
                  <a:t> </a:t>
                </a:r>
                <a:r>
                  <a:rPr lang="fr-FR" i="1" dirty="0" smtClean="0">
                    <a:solidFill>
                      <a:schemeClr val="tx1"/>
                    </a:solidFill>
                    <a:latin typeface="Times New Roman" panose="02020603050405020304" pitchFamily="18" charset="0"/>
                    <a:cs typeface="Times New Roman" panose="02020603050405020304" pitchFamily="18" charset="0"/>
                  </a:rPr>
                  <a:t>L’espace </a:t>
                </a:r>
                <a:r>
                  <a:rPr lang="fr-FR" i="1" dirty="0">
                    <a:solidFill>
                      <a:schemeClr val="tx1"/>
                    </a:solidFill>
                    <a:latin typeface="Times New Roman" panose="02020603050405020304" pitchFamily="18" charset="0"/>
                    <a:cs typeface="Times New Roman" panose="02020603050405020304" pitchFamily="18" charset="0"/>
                  </a:rPr>
                  <a:t>des </a:t>
                </a:r>
                <a:r>
                  <a:rPr lang="fr-FR" i="1" dirty="0" smtClean="0">
                    <a:solidFill>
                      <a:schemeClr val="tx1"/>
                    </a:solidFill>
                    <a:latin typeface="Times New Roman" panose="02020603050405020304" pitchFamily="18" charset="0"/>
                    <a:cs typeface="Times New Roman" panose="02020603050405020304" pitchFamily="18" charset="0"/>
                  </a:rPr>
                  <a:t>colonnes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𝐶</m:t>
                    </m:r>
                    <m:d>
                      <m:dPr>
                        <m:ctrlPr>
                          <a:rPr lang="en-GB" b="0" i="1" smtClean="0">
                            <a:solidFill>
                              <a:srgbClr val="FFFF00"/>
                            </a:solidFill>
                            <a:latin typeface="Cambria Math" panose="02040503050406030204" pitchFamily="18" charset="0"/>
                            <a:cs typeface="Times New Roman" panose="02020603050405020304" pitchFamily="18" charset="0"/>
                          </a:rPr>
                        </m:ctrlPr>
                      </m:dPr>
                      <m:e>
                        <m:r>
                          <a:rPr lang="en-GB" b="0" i="1" smtClean="0">
                            <a:solidFill>
                              <a:srgbClr val="FFFF00"/>
                            </a:solidFill>
                            <a:latin typeface="Cambria Math" panose="02040503050406030204" pitchFamily="18" charset="0"/>
                            <a:cs typeface="Times New Roman" panose="02020603050405020304" pitchFamily="18" charset="0"/>
                          </a:rPr>
                          <m:t>𝐴</m:t>
                        </m:r>
                      </m:e>
                    </m:d>
                  </m:oMath>
                </a14:m>
                <a:endParaRPr lang="en-GB" b="0" i="1" dirty="0" smtClean="0">
                  <a:solidFill>
                    <a:schemeClr val="tx1"/>
                  </a:solidFill>
                  <a:latin typeface="Times New Roman" panose="02020603050405020304" pitchFamily="18" charset="0"/>
                  <a:cs typeface="Times New Roman" panose="02020603050405020304" pitchFamily="18" charset="0"/>
                </a:endParaRPr>
              </a:p>
              <a:p>
                <a:pPr marL="1257300" lvl="2" indent="-342900">
                  <a:buFont typeface="+mj-lt"/>
                  <a:buAutoNum type="arabicPeriod"/>
                </a:pPr>
                <a:r>
                  <a:rPr lang="fr-FR" i="1" dirty="0" smtClean="0">
                    <a:solidFill>
                      <a:schemeClr val="tx1"/>
                    </a:solidFill>
                    <a:latin typeface="Times New Roman" panose="02020603050405020304" pitchFamily="18" charset="0"/>
                    <a:cs typeface="Times New Roman" panose="02020603050405020304" pitchFamily="18" charset="0"/>
                  </a:rPr>
                  <a:t> L’espace n</a:t>
                </a:r>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𝑢𝑙</m:t>
                    </m:r>
                    <m:r>
                      <a:rPr lang="en-GB" b="0" i="1" smtClean="0">
                        <a:solidFill>
                          <a:schemeClr val="tx1"/>
                        </a:solidFill>
                        <a:latin typeface="Cambria Math" panose="02040503050406030204" pitchFamily="18" charset="0"/>
                        <a:cs typeface="Times New Roman" panose="02020603050405020304" pitchFamily="18" charset="0"/>
                      </a:rPr>
                      <m:t> </m:t>
                    </m:r>
                    <m:r>
                      <a:rPr lang="en-GB" b="0" i="1" smtClean="0">
                        <a:solidFill>
                          <a:srgbClr val="FFFF00"/>
                        </a:solidFill>
                        <a:latin typeface="Cambria Math" panose="02040503050406030204" pitchFamily="18" charset="0"/>
                        <a:cs typeface="Times New Roman" panose="02020603050405020304" pitchFamily="18" charset="0"/>
                      </a:rPr>
                      <m:t>𝑁</m:t>
                    </m:r>
                    <m:d>
                      <m:dPr>
                        <m:ctrlPr>
                          <a:rPr lang="en-GB" b="0" i="1" smtClean="0">
                            <a:solidFill>
                              <a:srgbClr val="FFFF00"/>
                            </a:solidFill>
                            <a:latin typeface="Cambria Math" panose="02040503050406030204" pitchFamily="18" charset="0"/>
                            <a:cs typeface="Times New Roman" panose="02020603050405020304" pitchFamily="18" charset="0"/>
                          </a:rPr>
                        </m:ctrlPr>
                      </m:dPr>
                      <m:e>
                        <m:r>
                          <a:rPr lang="en-GB" i="1">
                            <a:solidFill>
                              <a:srgbClr val="FFFF00"/>
                            </a:solidFill>
                            <a:latin typeface="Cambria Math" panose="02040503050406030204" pitchFamily="18" charset="0"/>
                            <a:cs typeface="Times New Roman" panose="02020603050405020304" pitchFamily="18" charset="0"/>
                          </a:rPr>
                          <m:t>𝐴</m:t>
                        </m:r>
                      </m:e>
                    </m:d>
                  </m:oMath>
                </a14:m>
                <a:endParaRPr lang="en-GB" i="1" dirty="0" smtClean="0">
                  <a:solidFill>
                    <a:schemeClr val="tx1"/>
                  </a:solidFill>
                  <a:latin typeface="Times New Roman" panose="02020603050405020304" pitchFamily="18" charset="0"/>
                  <a:cs typeface="Times New Roman" panose="02020603050405020304" pitchFamily="18" charset="0"/>
                </a:endParaRPr>
              </a:p>
              <a:p>
                <a:pPr marL="1257300" lvl="2" indent="-342900">
                  <a:buFont typeface="+mj-lt"/>
                  <a:buAutoNum type="arabicPeriod"/>
                </a:pPr>
                <a:r>
                  <a:rPr lang="fr-FR" i="1" dirty="0" smtClean="0">
                    <a:solidFill>
                      <a:schemeClr val="tx1"/>
                    </a:solidFill>
                    <a:latin typeface="Times New Roman" panose="02020603050405020304" pitchFamily="18" charset="0"/>
                    <a:cs typeface="Times New Roman" panose="02020603050405020304" pitchFamily="18" charset="0"/>
                  </a:rPr>
                  <a:t>L’espace </a:t>
                </a:r>
                <a:r>
                  <a:rPr lang="fr-FR" i="1" dirty="0">
                    <a:solidFill>
                      <a:schemeClr val="tx1"/>
                    </a:solidFill>
                    <a:latin typeface="Times New Roman" panose="02020603050405020304" pitchFamily="18" charset="0"/>
                    <a:cs typeface="Times New Roman" panose="02020603050405020304" pitchFamily="18" charset="0"/>
                  </a:rPr>
                  <a:t>des lignes (combinaison linéaire des lignes de la matrice) </a:t>
                </a:r>
                <a:r>
                  <a:rPr lang="fr-FR" i="1" dirty="0" smtClean="0">
                    <a:solidFill>
                      <a:schemeClr val="tx1"/>
                    </a:solidFill>
                    <a:latin typeface="Times New Roman" panose="02020603050405020304" pitchFamily="18" charset="0"/>
                    <a:cs typeface="Times New Roman" panose="02020603050405020304" pitchFamily="18" charset="0"/>
                  </a:rPr>
                  <a:t>noté  </a:t>
                </a:r>
                <a14:m>
                  <m:oMath xmlns:m="http://schemas.openxmlformats.org/officeDocument/2006/math">
                    <m:r>
                      <a:rPr lang="en-GB" i="1" smtClean="0">
                        <a:solidFill>
                          <a:srgbClr val="FFFF00"/>
                        </a:solidFill>
                        <a:latin typeface="Cambria Math" panose="02040503050406030204" pitchFamily="18" charset="0"/>
                        <a:cs typeface="Times New Roman" panose="02020603050405020304" pitchFamily="18" charset="0"/>
                      </a:rPr>
                      <m:t>𝐶</m:t>
                    </m:r>
                    <m:d>
                      <m:dPr>
                        <m:ctrlPr>
                          <a:rPr lang="en-GB" i="1">
                            <a:solidFill>
                              <a:srgbClr val="FFFF00"/>
                            </a:solidFill>
                            <a:latin typeface="Cambria Math" panose="02040503050406030204" pitchFamily="18" charset="0"/>
                            <a:cs typeface="Times New Roman" panose="02020603050405020304" pitchFamily="18" charset="0"/>
                          </a:rPr>
                        </m:ctrlPr>
                      </m:dPr>
                      <m:e>
                        <m:sSup>
                          <m:sSupPr>
                            <m:ctrlPr>
                              <a:rPr lang="en-GB" i="1" smtClean="0">
                                <a:solidFill>
                                  <a:srgbClr val="FFFF00"/>
                                </a:solidFill>
                                <a:latin typeface="Cambria Math" panose="02040503050406030204" pitchFamily="18" charset="0"/>
                                <a:cs typeface="Times New Roman" panose="02020603050405020304" pitchFamily="18" charset="0"/>
                              </a:rPr>
                            </m:ctrlPr>
                          </m:sSupPr>
                          <m:e>
                            <m:r>
                              <a:rPr lang="en-GB" b="0" i="1" smtClean="0">
                                <a:solidFill>
                                  <a:srgbClr val="FFFF00"/>
                                </a:solidFill>
                                <a:latin typeface="Cambria Math" panose="02040503050406030204" pitchFamily="18" charset="0"/>
                                <a:cs typeface="Times New Roman" panose="02020603050405020304" pitchFamily="18" charset="0"/>
                              </a:rPr>
                              <m:t>𝐴</m:t>
                            </m:r>
                          </m:e>
                          <m:sup>
                            <m:r>
                              <a:rPr lang="en-GB" b="0" i="1" smtClean="0">
                                <a:solidFill>
                                  <a:srgbClr val="FFFF00"/>
                                </a:solidFill>
                                <a:latin typeface="Cambria Math" panose="02040503050406030204" pitchFamily="18" charset="0"/>
                                <a:cs typeface="Times New Roman" panose="02020603050405020304" pitchFamily="18" charset="0"/>
                              </a:rPr>
                              <m:t>𝑇</m:t>
                            </m:r>
                          </m:sup>
                        </m:sSup>
                      </m:e>
                    </m:d>
                  </m:oMath>
                </a14:m>
                <a:endParaRPr lang="en-GB" i="1" dirty="0" smtClean="0">
                  <a:solidFill>
                    <a:schemeClr val="tx1"/>
                  </a:solidFill>
                  <a:latin typeface="Times New Roman" panose="02020603050405020304" pitchFamily="18" charset="0"/>
                  <a:cs typeface="Times New Roman" panose="02020603050405020304" pitchFamily="18" charset="0"/>
                </a:endParaRPr>
              </a:p>
              <a:p>
                <a:pPr marL="1257300" lvl="2" indent="-342900">
                  <a:buFont typeface="+mj-lt"/>
                  <a:buAutoNum type="arabicPeriod"/>
                </a:pPr>
                <a:r>
                  <a:rPr lang="fr-FR" i="1" dirty="0" smtClean="0">
                    <a:solidFill>
                      <a:schemeClr val="tx1"/>
                    </a:solidFill>
                    <a:latin typeface="Times New Roman" panose="02020603050405020304" pitchFamily="18" charset="0"/>
                    <a:cs typeface="Times New Roman" panose="02020603050405020304" pitchFamily="18" charset="0"/>
                  </a:rPr>
                  <a:t>L’espace nul de </a:t>
                </a:r>
                <a14:m>
                  <m:oMath xmlns:m="http://schemas.openxmlformats.org/officeDocument/2006/math">
                    <m:sSup>
                      <m:sSupPr>
                        <m:ctrlPr>
                          <a:rPr lang="fr-FR" i="1" smtClean="0">
                            <a:solidFill>
                              <a:srgbClr val="FFFF00"/>
                            </a:solidFill>
                            <a:latin typeface="Cambria Math" panose="02040503050406030204" pitchFamily="18" charset="0"/>
                            <a:cs typeface="Times New Roman" panose="02020603050405020304" pitchFamily="18" charset="0"/>
                          </a:rPr>
                        </m:ctrlPr>
                      </m:sSupPr>
                      <m:e>
                        <m:r>
                          <a:rPr lang="en-GB" b="0" i="1" smtClean="0">
                            <a:solidFill>
                              <a:srgbClr val="FFFF00"/>
                            </a:solidFill>
                            <a:latin typeface="Cambria Math" panose="02040503050406030204" pitchFamily="18" charset="0"/>
                            <a:cs typeface="Times New Roman" panose="02020603050405020304" pitchFamily="18" charset="0"/>
                          </a:rPr>
                          <m:t>𝐴</m:t>
                        </m:r>
                      </m:e>
                      <m:sup>
                        <m:r>
                          <a:rPr lang="en-GB" b="0" i="1" smtClean="0">
                            <a:solidFill>
                              <a:srgbClr val="FFFF00"/>
                            </a:solidFill>
                            <a:latin typeface="Cambria Math" panose="02040503050406030204" pitchFamily="18" charset="0"/>
                            <a:cs typeface="Times New Roman" panose="02020603050405020304" pitchFamily="18" charset="0"/>
                          </a:rPr>
                          <m:t>𝑇</m:t>
                        </m:r>
                      </m:sup>
                    </m:sSup>
                  </m:oMath>
                </a14:m>
                <a:r>
                  <a:rPr lang="fr-FR" i="1" dirty="0" smtClean="0">
                    <a:solidFill>
                      <a:schemeClr val="tx1"/>
                    </a:solidFill>
                    <a:latin typeface="Times New Roman" panose="02020603050405020304" pitchFamily="18" charset="0"/>
                    <a:cs typeface="Times New Roman" panose="02020603050405020304" pitchFamily="18" charset="0"/>
                  </a:rPr>
                  <a:t>,  note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𝑁</m:t>
                    </m:r>
                    <m:r>
                      <a:rPr lang="en-GB" b="0" i="1" smtClean="0">
                        <a:solidFill>
                          <a:srgbClr val="FFFF00"/>
                        </a:solidFill>
                        <a:latin typeface="Cambria Math" panose="02040503050406030204" pitchFamily="18" charset="0"/>
                        <a:cs typeface="Times New Roman" panose="02020603050405020304" pitchFamily="18" charset="0"/>
                      </a:rPr>
                      <m:t>(</m:t>
                    </m:r>
                    <m:sSup>
                      <m:sSupPr>
                        <m:ctrlPr>
                          <a:rPr lang="en-GB" b="0" i="1" smtClean="0">
                            <a:solidFill>
                              <a:srgbClr val="FFFF00"/>
                            </a:solidFill>
                            <a:latin typeface="Cambria Math" panose="02040503050406030204" pitchFamily="18" charset="0"/>
                            <a:cs typeface="Times New Roman" panose="02020603050405020304" pitchFamily="18" charset="0"/>
                          </a:rPr>
                        </m:ctrlPr>
                      </m:sSupPr>
                      <m:e>
                        <m:r>
                          <a:rPr lang="en-GB" b="0" i="1" smtClean="0">
                            <a:solidFill>
                              <a:srgbClr val="FFFF00"/>
                            </a:solidFill>
                            <a:latin typeface="Cambria Math" panose="02040503050406030204" pitchFamily="18" charset="0"/>
                            <a:cs typeface="Times New Roman" panose="02020603050405020304" pitchFamily="18" charset="0"/>
                          </a:rPr>
                          <m:t>𝐴</m:t>
                        </m:r>
                      </m:e>
                      <m:sup>
                        <m:r>
                          <a:rPr lang="en-GB" b="0" i="1" smtClean="0">
                            <a:solidFill>
                              <a:srgbClr val="FFFF00"/>
                            </a:solidFill>
                            <a:latin typeface="Cambria Math" panose="02040503050406030204" pitchFamily="18" charset="0"/>
                            <a:cs typeface="Times New Roman" panose="02020603050405020304" pitchFamily="18" charset="0"/>
                          </a:rPr>
                          <m:t>𝑇</m:t>
                        </m:r>
                      </m:sup>
                    </m:sSup>
                    <m:r>
                      <a:rPr lang="en-GB" b="0" i="1" smtClean="0">
                        <a:solidFill>
                          <a:srgbClr val="FFFF00"/>
                        </a:solidFill>
                        <a:latin typeface="Cambria Math" panose="02040503050406030204" pitchFamily="18" charset="0"/>
                        <a:cs typeface="Times New Roman" panose="02020603050405020304" pitchFamily="18" charset="0"/>
                      </a:rPr>
                      <m:t>)</m:t>
                    </m:r>
                  </m:oMath>
                </a14:m>
                <a:r>
                  <a:rPr lang="fr-FR" i="1" dirty="0" smtClean="0">
                    <a:solidFill>
                      <a:schemeClr val="tx1"/>
                    </a:solidFill>
                    <a:latin typeface="Times New Roman" panose="02020603050405020304" pitchFamily="18" charset="0"/>
                    <a:cs typeface="Times New Roman" panose="02020603050405020304" pitchFamily="18" charset="0"/>
                  </a:rPr>
                  <a:t> </a:t>
                </a:r>
                <a:r>
                  <a:rPr lang="fr-FR" i="1" dirty="0">
                    <a:solidFill>
                      <a:schemeClr val="tx1"/>
                    </a:solidFill>
                    <a:latin typeface="Times New Roman" panose="02020603050405020304" pitchFamily="18" charset="0"/>
                    <a:cs typeface="Times New Roman" panose="02020603050405020304" pitchFamily="18" charset="0"/>
                  </a:rPr>
                  <a:t>est appelé espace nul gauche </a:t>
                </a:r>
                <a:r>
                  <a:rPr lang="fr-FR" i="1" dirty="0" smtClean="0">
                    <a:solidFill>
                      <a:schemeClr val="tx1"/>
                    </a:solidFill>
                    <a:latin typeface="Times New Roman" panose="02020603050405020304" pitchFamily="18" charset="0"/>
                    <a:cs typeface="Times New Roman" panose="02020603050405020304" pitchFamily="18" charset="0"/>
                  </a:rPr>
                  <a:t>de </a:t>
                </a:r>
                <a:r>
                  <a:rPr lang="fr-FR" i="1" dirty="0" smtClean="0">
                    <a:solidFill>
                      <a:srgbClr val="FFFF00"/>
                    </a:solidFill>
                    <a:latin typeface="Times New Roman" panose="02020603050405020304" pitchFamily="18" charset="0"/>
                    <a:cs typeface="Times New Roman" panose="02020603050405020304" pitchFamily="18" charset="0"/>
                  </a:rPr>
                  <a:t>A</a:t>
                </a:r>
                <a:r>
                  <a:rPr lang="fr-FR" i="1" dirty="0" smtClean="0">
                    <a:solidFill>
                      <a:schemeClr val="tx1"/>
                    </a:solidFill>
                    <a:latin typeface="Times New Roman" panose="02020603050405020304" pitchFamily="18" charset="0"/>
                    <a:cs typeface="Times New Roman" panose="02020603050405020304"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94257" y="121755"/>
                <a:ext cx="11987495" cy="1754326"/>
              </a:xfrm>
              <a:prstGeom prst="rect">
                <a:avLst/>
              </a:prstGeom>
              <a:blipFill rotWithShape="0">
                <a:blip r:embed="rId3"/>
                <a:stretch>
                  <a:fillRect l="-407" t="-2431" r="-407" b="-45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4257" y="1805118"/>
                <a:ext cx="11987495" cy="7294305"/>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Si la matrice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est  de taille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𝑚</m:t>
                    </m:r>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𝑛</m:t>
                    </m:r>
                  </m:oMath>
                </a14:m>
                <a:r>
                  <a:rPr lang="fr-FR"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alors </a:t>
                </a:r>
                <a:r>
                  <a:rPr lang="fr-FR" dirty="0" smtClean="0">
                    <a:latin typeface="Times New Roman" panose="02020603050405020304" pitchFamily="18" charset="0"/>
                    <a:cs typeface="Times New Roman" panose="02020603050405020304" pitchFamily="18" charset="0"/>
                  </a:rPr>
                  <a:t>:</a:t>
                </a:r>
              </a:p>
              <a:p>
                <a:pPr marL="1200150" lvl="2" indent="-285750">
                  <a:buFont typeface="Wingdings" panose="05000000000000000000" pitchFamily="2" charset="2"/>
                  <a:buChar char="Ø"/>
                </a:pPr>
                <a14:m>
                  <m:oMath xmlns:m="http://schemas.openxmlformats.org/officeDocument/2006/math">
                    <m:r>
                      <a:rPr lang="en-GB" b="0" i="1" smtClean="0">
                        <a:latin typeface="Cambria Math" panose="02040503050406030204" pitchFamily="18" charset="0"/>
                        <a:cs typeface="Times New Roman" panose="02020603050405020304" pitchFamily="18" charset="0"/>
                      </a:rPr>
                      <m:t>𝐶</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𝑚</m:t>
                        </m:r>
                      </m:sup>
                    </m:sSup>
                  </m:oMath>
                </a14:m>
                <a:r>
                  <a:rPr lang="fr-FR" dirty="0" smtClean="0">
                    <a:latin typeface="Times New Roman" panose="02020603050405020304" pitchFamily="18" charset="0"/>
                    <a:cs typeface="Times New Roman" panose="02020603050405020304" pitchFamily="18" charset="0"/>
                  </a:rPr>
                  <a:t> ,  </a:t>
                </a:r>
                <a:r>
                  <a:rPr lang="fr-FR" dirty="0" err="1" smtClean="0">
                    <a:latin typeface="Times New Roman" panose="02020603050405020304" pitchFamily="18" charset="0"/>
                    <a:cs typeface="Times New Roman" panose="02020603050405020304" pitchFamily="18" charset="0"/>
                  </a:rPr>
                  <a:t>dim</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𝐶</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𝐴</m:t>
                        </m:r>
                      </m:e>
                    </m:d>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𝑟</m:t>
                    </m:r>
                    <m:r>
                      <a:rPr lang="en-GB" b="0" i="1" smtClean="0">
                        <a:latin typeface="Cambria Math" panose="02040503050406030204" pitchFamily="18" charset="0"/>
                        <a:cs typeface="Times New Roman" panose="02020603050405020304" pitchFamily="18" charset="0"/>
                      </a:rPr>
                      <m:t>; </m:t>
                    </m:r>
                  </m:oMath>
                </a14:m>
                <a:r>
                  <a:rPr lang="fr-FR" dirty="0" err="1" smtClean="0">
                    <a:latin typeface="Times New Roman" panose="02020603050405020304" pitchFamily="18" charset="0"/>
                    <a:cs typeface="Times New Roman" panose="02020603050405020304" pitchFamily="18" charset="0"/>
                  </a:rPr>
                  <a:t>oú</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𝑟</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𝑟𝑎𝑛𝑔</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oMath>
                </a14:m>
                <a:endParaRPr lang="fr-FR"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14:m>
                  <m:oMath xmlns:m="http://schemas.openxmlformats.org/officeDocument/2006/math">
                    <m:r>
                      <a:rPr lang="en-GB" b="0" i="1" smtClean="0">
                        <a:latin typeface="Cambria Math" panose="02040503050406030204" pitchFamily="18" charset="0"/>
                        <a:cs typeface="Times New Roman" panose="02020603050405020304" pitchFamily="18" charset="0"/>
                      </a:rPr>
                      <m:t>𝑁</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fr-FR" dirty="0" smtClean="0">
                    <a:latin typeface="Times New Roman" panose="02020603050405020304" pitchFamily="18" charset="0"/>
                    <a:cs typeface="Times New Roman" panose="02020603050405020304" pitchFamily="18" charset="0"/>
                  </a:rPr>
                  <a:t> ,   </a:t>
                </a:r>
                <a:r>
                  <a:rPr lang="fr-FR" dirty="0" err="1" smtClean="0">
                    <a:latin typeface="Times New Roman" panose="02020603050405020304" pitchFamily="18" charset="0"/>
                    <a:cs typeface="Times New Roman" panose="02020603050405020304" pitchFamily="18" charset="0"/>
                  </a:rPr>
                  <a:t>dim</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𝑁</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𝐴</m:t>
                        </m:r>
                      </m:e>
                    </m:d>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𝑛</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𝑟</m:t>
                    </m:r>
                  </m:oMath>
                </a14:m>
                <a:r>
                  <a:rPr lang="fr-FR" dirty="0" smtClean="0">
                    <a:latin typeface="Times New Roman" panose="02020603050405020304" pitchFamily="18" charset="0"/>
                    <a:cs typeface="Times New Roman" panose="02020603050405020304" pitchFamily="18" charset="0"/>
                  </a:rPr>
                  <a:t> </a:t>
                </a:r>
              </a:p>
              <a:p>
                <a:pPr marL="1200150" lvl="2" indent="-285750">
                  <a:buFont typeface="Wingdings" panose="05000000000000000000" pitchFamily="2" charset="2"/>
                  <a:buChar char="Ø"/>
                </a:pPr>
                <a14:m>
                  <m:oMath xmlns:m="http://schemas.openxmlformats.org/officeDocument/2006/math">
                    <m:r>
                      <a:rPr lang="en-GB" i="1">
                        <a:latin typeface="Cambria Math" panose="02040503050406030204" pitchFamily="18" charset="0"/>
                        <a:cs typeface="Times New Roman" panose="02020603050405020304" pitchFamily="18" charset="0"/>
                      </a:rPr>
                      <m:t>𝐶</m:t>
                    </m:r>
                    <m:r>
                      <a:rPr lang="en-GB" i="1">
                        <a:latin typeface="Cambria Math" panose="02040503050406030204" pitchFamily="18" charset="0"/>
                        <a:cs typeface="Times New Roman" panose="02020603050405020304" pitchFamily="18" charset="0"/>
                      </a:rPr>
                      <m:t>(</m:t>
                    </m:r>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i="1">
                        <a:latin typeface="Cambria Math" panose="02040503050406030204" pitchFamily="18" charset="0"/>
                        <a:cs typeface="Times New Roman" panose="02020603050405020304" pitchFamily="18" charset="0"/>
                      </a:rPr>
                      <m:t>)⊆</m:t>
                    </m:r>
                    <m:sSup>
                      <m:sSupPr>
                        <m:ctrlPr>
                          <a:rPr lang="en-GB" i="1">
                            <a:latin typeface="Cambria Math" panose="02040503050406030204" pitchFamily="18" charset="0"/>
                            <a:ea typeface="Cambria Math" panose="02040503050406030204" pitchFamily="18" charset="0"/>
                            <a:cs typeface="Times New Roman" panose="02020603050405020304" pitchFamily="18" charset="0"/>
                          </a:rPr>
                        </m:ctrlPr>
                      </m:sSupPr>
                      <m:e>
                        <m:r>
                          <a:rPr lang="en-GB" i="1">
                            <a:latin typeface="Cambria Math" panose="02040503050406030204" pitchFamily="18" charset="0"/>
                            <a:ea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fr-FR" dirty="0">
                    <a:latin typeface="Times New Roman" panose="02020603050405020304" pitchFamily="18" charset="0"/>
                    <a:cs typeface="Times New Roman" panose="02020603050405020304" pitchFamily="18" charset="0"/>
                  </a:rPr>
                  <a:t> , </a:t>
                </a:r>
                <a:r>
                  <a:rPr lang="fr-FR" dirty="0" err="1" smtClean="0">
                    <a:latin typeface="Times New Roman" panose="02020603050405020304" pitchFamily="18" charset="0"/>
                    <a:cs typeface="Times New Roman" panose="02020603050405020304" pitchFamily="18" charset="0"/>
                  </a:rPr>
                  <a:t>dim</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i="1">
                        <a:latin typeface="Cambria Math" panose="02040503050406030204" pitchFamily="18" charset="0"/>
                        <a:cs typeface="Times New Roman" panose="02020603050405020304" pitchFamily="18" charset="0"/>
                      </a:rPr>
                      <m:t>𝐶</m:t>
                    </m:r>
                    <m:d>
                      <m:dPr>
                        <m:ctrlPr>
                          <a:rPr lang="en-GB" i="1">
                            <a:latin typeface="Cambria Math" panose="02040503050406030204" pitchFamily="18" charset="0"/>
                            <a:cs typeface="Times New Roman" panose="02020603050405020304" pitchFamily="18" charset="0"/>
                          </a:rPr>
                        </m:ctrlPr>
                      </m:dPr>
                      <m:e>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e>
                    </m:d>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𝑟</m:t>
                    </m:r>
                  </m:oMath>
                </a14:m>
                <a:endParaRPr lang="fr-FR" dirty="0" smtClean="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14:m>
                  <m:oMath xmlns:m="http://schemas.openxmlformats.org/officeDocument/2006/math">
                    <m:r>
                      <a:rPr lang="en-GB" i="1">
                        <a:latin typeface="Cambria Math" panose="02040503050406030204" pitchFamily="18" charset="0"/>
                        <a:cs typeface="Times New Roman" panose="02020603050405020304" pitchFamily="18" charset="0"/>
                      </a:rPr>
                      <m:t>𝑁</m:t>
                    </m:r>
                    <m:r>
                      <a:rPr lang="en-GB" i="1">
                        <a:latin typeface="Cambria Math" panose="02040503050406030204" pitchFamily="18" charset="0"/>
                        <a:cs typeface="Times New Roman" panose="02020603050405020304" pitchFamily="18" charset="0"/>
                      </a:rPr>
                      <m:t>(</m:t>
                    </m:r>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i="1">
                        <a:latin typeface="Cambria Math" panose="02040503050406030204" pitchFamily="18" charset="0"/>
                        <a:cs typeface="Times New Roman" panose="02020603050405020304" pitchFamily="18" charset="0"/>
                      </a:rPr>
                      <m:t>)⊆</m:t>
                    </m:r>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𝑅</m:t>
                        </m:r>
                      </m:e>
                      <m:sup>
                        <m:r>
                          <a:rPr lang="en-GB" b="0" i="1" smtClean="0">
                            <a:latin typeface="Cambria Math" panose="02040503050406030204" pitchFamily="18" charset="0"/>
                            <a:cs typeface="Times New Roman" panose="02020603050405020304" pitchFamily="18" charset="0"/>
                          </a:rPr>
                          <m:t>𝑚</m:t>
                        </m:r>
                      </m:sup>
                    </m:sSup>
                  </m:oMath>
                </a14:m>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dim</a:t>
                </a:r>
                <a:r>
                  <a:rPr lang="fr-FR" dirty="0">
                    <a:latin typeface="Times New Roman" panose="02020603050405020304" pitchFamily="18" charset="0"/>
                    <a:cs typeface="Times New Roman" panose="02020603050405020304" pitchFamily="18" charset="0"/>
                  </a:rPr>
                  <a:t> </a:t>
                </a:r>
                <a14:m>
                  <m:oMath xmlns:m="http://schemas.openxmlformats.org/officeDocument/2006/math">
                    <m:r>
                      <a:rPr lang="en-GB" i="1">
                        <a:latin typeface="Cambria Math" panose="02040503050406030204" pitchFamily="18" charset="0"/>
                        <a:cs typeface="Times New Roman" panose="02020603050405020304" pitchFamily="18" charset="0"/>
                      </a:rPr>
                      <m:t>𝑁</m:t>
                    </m:r>
                    <m:d>
                      <m:dPr>
                        <m:ctrlPr>
                          <a:rPr lang="en-GB" i="1">
                            <a:latin typeface="Cambria Math" panose="02040503050406030204" pitchFamily="18" charset="0"/>
                            <a:cs typeface="Times New Roman" panose="02020603050405020304" pitchFamily="18" charset="0"/>
                          </a:rPr>
                        </m:ctrlPr>
                      </m:dPr>
                      <m:e>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e>
                    </m:d>
                    <m:r>
                      <a:rPr lang="en-GB" i="1">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𝑚</m:t>
                    </m:r>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𝑟</m:t>
                    </m:r>
                  </m:oMath>
                </a14:m>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lvl="2"/>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r>
                  <a:rPr lang="fr-FR" b="1" dirty="0" smtClean="0">
                    <a:solidFill>
                      <a:srgbClr val="FFFF00"/>
                    </a:solidFill>
                    <a:latin typeface="Times New Roman" panose="02020603050405020304" pitchFamily="18" charset="0"/>
                    <a:cs typeface="Times New Roman" panose="02020603050405020304" pitchFamily="18" charset="0"/>
                  </a:rPr>
                  <a:t>Figure.</a:t>
                </a:r>
                <a:r>
                  <a:rPr lang="fr-FR" dirty="0" smtClean="0">
                    <a:latin typeface="Times New Roman" panose="02020603050405020304" pitchFamily="18" charset="0"/>
                    <a:cs typeface="Times New Roman" panose="02020603050405020304" pitchFamily="18" charset="0"/>
                  </a:rPr>
                  <a:t> Représentation </a:t>
                </a:r>
                <a:r>
                  <a:rPr lang="fr-FR" dirty="0">
                    <a:latin typeface="Times New Roman" panose="02020603050405020304" pitchFamily="18" charset="0"/>
                    <a:cs typeface="Times New Roman" panose="02020603050405020304" pitchFamily="18" charset="0"/>
                  </a:rPr>
                  <a:t>des </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espaces </a:t>
                </a:r>
                <a:r>
                  <a:rPr lang="fr-FR" dirty="0">
                    <a:latin typeface="Times New Roman" panose="02020603050405020304" pitchFamily="18" charset="0"/>
                    <a:cs typeface="Times New Roman" panose="02020603050405020304" pitchFamily="18" charset="0"/>
                  </a:rPr>
                  <a:t>fondamentaux.</a:t>
                </a: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257" y="1805118"/>
                <a:ext cx="11987495" cy="7294305"/>
              </a:xfrm>
              <a:prstGeom prst="rect">
                <a:avLst/>
              </a:prstGeom>
              <a:blipFill rotWithShape="0">
                <a:blip r:embed="rId4"/>
                <a:stretch>
                  <a:fillRect l="-407" t="-418"/>
                </a:stretch>
              </a:blipFill>
            </p:spPr>
            <p:txBody>
              <a:bodyPr/>
              <a:lstStyle/>
              <a:p>
                <a:r>
                  <a:rPr lang="fr-FR">
                    <a:noFill/>
                  </a:rPr>
                  <a:t> </a:t>
                </a:r>
              </a:p>
            </p:txBody>
          </p:sp>
        </mc:Fallback>
      </mc:AlternateContent>
      <p:sp>
        <p:nvSpPr>
          <p:cNvPr id="6" name="Rectangle 5"/>
          <p:cNvSpPr/>
          <p:nvPr/>
        </p:nvSpPr>
        <p:spPr>
          <a:xfrm rot="2502733">
            <a:off x="3619052" y="3571979"/>
            <a:ext cx="1072244" cy="161668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rot="2502733">
            <a:off x="3570411" y="5576124"/>
            <a:ext cx="1072244" cy="95528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2502733">
            <a:off x="6252020" y="3481187"/>
            <a:ext cx="1072244" cy="161668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rot="2502733">
            <a:off x="6203379" y="5485332"/>
            <a:ext cx="1072244" cy="95528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0" name="ZoneTexte 9"/>
              <p:cNvSpPr txBox="1"/>
              <p:nvPr/>
            </p:nvSpPr>
            <p:spPr>
              <a:xfrm>
                <a:off x="3684500" y="4070928"/>
                <a:ext cx="984738" cy="738664"/>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des lignes </a:t>
                </a:r>
                <a14:m>
                  <m:oMath xmlns:m="http://schemas.openxmlformats.org/officeDocument/2006/math">
                    <m:r>
                      <a:rPr lang="en-GB" sz="1400" b="0" i="1" smtClean="0">
                        <a:latin typeface="Cambria Math" panose="02040503050406030204" pitchFamily="18" charset="0"/>
                      </a:rPr>
                      <m:t>𝐶</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𝐴</m:t>
                        </m:r>
                      </m:e>
                      <m:sup>
                        <m:r>
                          <a:rPr lang="en-GB" sz="1400" b="0" i="1" smtClean="0">
                            <a:latin typeface="Cambria Math" panose="02040503050406030204" pitchFamily="18" charset="0"/>
                          </a:rPr>
                          <m:t>𝑇</m:t>
                        </m:r>
                      </m:sup>
                    </m:sSup>
                    <m:r>
                      <a:rPr lang="en-GB" sz="1400" b="0" i="1" smtClean="0">
                        <a:latin typeface="Cambria Math" panose="02040503050406030204" pitchFamily="18" charset="0"/>
                      </a:rPr>
                      <m:t>)</m:t>
                    </m:r>
                  </m:oMath>
                </a14:m>
                <a:endParaRPr lang="fr-FR" sz="1400" dirty="0"/>
              </a:p>
            </p:txBody>
          </p:sp>
        </mc:Choice>
        <mc:Fallback xmlns="">
          <p:sp>
            <p:nvSpPr>
              <p:cNvPr id="10" name="ZoneTexte 9"/>
              <p:cNvSpPr txBox="1">
                <a:spLocks noRot="1" noChangeAspect="1" noMove="1" noResize="1" noEditPoints="1" noAdjustHandles="1" noChangeArrowheads="1" noChangeShapeType="1" noTextEdit="1"/>
              </p:cNvSpPr>
              <p:nvPr/>
            </p:nvSpPr>
            <p:spPr>
              <a:xfrm>
                <a:off x="3684500" y="4070928"/>
                <a:ext cx="984738" cy="738664"/>
              </a:xfrm>
              <a:prstGeom prst="rect">
                <a:avLst/>
              </a:prstGeom>
              <a:blipFill rotWithShape="0">
                <a:blip r:embed="rId5"/>
                <a:stretch>
                  <a:fillRect l="-617" t="-1653" r="-5556" b="-33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6209888" y="3992214"/>
                <a:ext cx="1153990" cy="738664"/>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des </a:t>
                </a:r>
                <a14:m>
                  <m:oMath xmlns:m="http://schemas.openxmlformats.org/officeDocument/2006/math">
                    <m:r>
                      <m:rPr>
                        <m:sty m:val="p"/>
                      </m:rPr>
                      <a:rPr lang="en-GB" sz="1400" b="0" i="0" smtClean="0">
                        <a:latin typeface="Cambria Math" panose="02040503050406030204" pitchFamily="18" charset="0"/>
                      </a:rPr>
                      <m:t>colonnes</m:t>
                    </m:r>
                  </m:oMath>
                </a14:m>
                <a:endParaRPr lang="en-GB" sz="1400" b="0" i="0"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oMath>
                  </m:oMathPara>
                </a14:m>
                <a:endParaRPr lang="fr-FR" sz="1400" dirty="0"/>
              </a:p>
            </p:txBody>
          </p:sp>
        </mc:Choice>
        <mc:Fallback xmlns="">
          <p:sp>
            <p:nvSpPr>
              <p:cNvPr id="11" name="ZoneTexte 10"/>
              <p:cNvSpPr txBox="1">
                <a:spLocks noRot="1" noChangeAspect="1" noMove="1" noResize="1" noEditPoints="1" noAdjustHandles="1" noChangeArrowheads="1" noChangeShapeType="1" noTextEdit="1"/>
              </p:cNvSpPr>
              <p:nvPr/>
            </p:nvSpPr>
            <p:spPr>
              <a:xfrm>
                <a:off x="6209888" y="3992214"/>
                <a:ext cx="1153990" cy="738664"/>
              </a:xfrm>
              <a:prstGeom prst="rect">
                <a:avLst/>
              </a:prstGeom>
              <a:blipFill rotWithShape="0">
                <a:blip r:embed="rId6"/>
                <a:stretch>
                  <a:fillRect t="-1653" b="-24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3529538" y="5794483"/>
                <a:ext cx="1153990" cy="523220"/>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a:t>
                </a:r>
                <a:r>
                  <a:rPr lang="en-GB" sz="1400" dirty="0" err="1" smtClean="0">
                    <a:latin typeface="Times New Roman" panose="02020603050405020304" pitchFamily="18" charset="0"/>
                    <a:cs typeface="Times New Roman" panose="02020603050405020304" pitchFamily="18" charset="0"/>
                  </a:rPr>
                  <a:t>Nul</a:t>
                </a:r>
                <a:endParaRPr lang="en-GB" sz="1400" b="0" i="0"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𝑁</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oMath>
                  </m:oMathPara>
                </a14:m>
                <a:endParaRPr lang="fr-FR" sz="14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3529538" y="5794483"/>
                <a:ext cx="1153990" cy="523220"/>
              </a:xfrm>
              <a:prstGeom prst="rect">
                <a:avLst/>
              </a:prstGeom>
              <a:blipFill rotWithShape="0">
                <a:blip r:embed="rId7"/>
                <a:stretch>
                  <a:fillRect t="-2353" b="-47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6162506" y="5701602"/>
                <a:ext cx="1153990" cy="757067"/>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a:t>
                </a:r>
                <a:r>
                  <a:rPr lang="en-GB" sz="1400" dirty="0" err="1" smtClean="0">
                    <a:latin typeface="Times New Roman" panose="02020603050405020304" pitchFamily="18" charset="0"/>
                    <a:cs typeface="Times New Roman" panose="02020603050405020304" pitchFamily="18" charset="0"/>
                  </a:rPr>
                  <a:t>Nul</a:t>
                </a:r>
                <a:r>
                  <a:rPr lang="en-GB" sz="1400" dirty="0" smtClean="0">
                    <a:latin typeface="Times New Roman" panose="02020603050405020304" pitchFamily="18" charset="0"/>
                    <a:cs typeface="Times New Roman" panose="02020603050405020304" pitchFamily="18" charset="0"/>
                  </a:rPr>
                  <a:t> gauche</a:t>
                </a:r>
                <a:endParaRPr lang="en-GB" sz="1400" b="0" i="0"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𝑁</m:t>
                      </m:r>
                      <m:r>
                        <a:rPr lang="en-GB" sz="1400" b="0" i="1" smtClean="0">
                          <a:latin typeface="Cambria Math" panose="02040503050406030204" pitchFamily="18" charset="0"/>
                        </a:rPr>
                        <m:t>(</m:t>
                      </m:r>
                      <m:sSup>
                        <m:sSupPr>
                          <m:ctrlPr>
                            <a:rPr lang="fr-FR" sz="1400" i="1" dirty="0" smtClean="0">
                              <a:latin typeface="Cambria Math" panose="02040503050406030204" pitchFamily="18" charset="0"/>
                            </a:rPr>
                          </m:ctrlPr>
                        </m:sSupPr>
                        <m:e>
                          <m:r>
                            <a:rPr lang="en-GB" sz="1400" b="0" i="1" dirty="0" smtClean="0">
                              <a:latin typeface="Cambria Math" panose="02040503050406030204" pitchFamily="18" charset="0"/>
                            </a:rPr>
                            <m:t>𝐴</m:t>
                          </m:r>
                        </m:e>
                        <m:sup>
                          <m:r>
                            <a:rPr lang="en-GB" sz="1400" b="0" i="1" dirty="0" smtClean="0">
                              <a:latin typeface="Cambria Math" panose="02040503050406030204" pitchFamily="18" charset="0"/>
                            </a:rPr>
                            <m:t>𝑇</m:t>
                          </m:r>
                        </m:sup>
                      </m:sSup>
                      <m:r>
                        <a:rPr lang="en-GB" sz="1400" b="0" i="1" smtClean="0">
                          <a:latin typeface="Cambria Math" panose="02040503050406030204" pitchFamily="18" charset="0"/>
                        </a:rPr>
                        <m:t>)</m:t>
                      </m:r>
                    </m:oMath>
                  </m:oMathPara>
                </a14:m>
                <a:endParaRPr lang="fr-FR" sz="1400" dirty="0"/>
              </a:p>
            </p:txBody>
          </p:sp>
        </mc:Choice>
        <mc:Fallback xmlns="">
          <p:sp>
            <p:nvSpPr>
              <p:cNvPr id="13" name="ZoneTexte 12"/>
              <p:cNvSpPr txBox="1">
                <a:spLocks noRot="1" noChangeAspect="1" noMove="1" noResize="1" noEditPoints="1" noAdjustHandles="1" noChangeArrowheads="1" noChangeShapeType="1" noTextEdit="1"/>
              </p:cNvSpPr>
              <p:nvPr/>
            </p:nvSpPr>
            <p:spPr>
              <a:xfrm>
                <a:off x="6162506" y="5701602"/>
                <a:ext cx="1153990" cy="757067"/>
              </a:xfrm>
              <a:prstGeom prst="rect">
                <a:avLst/>
              </a:prstGeom>
              <a:blipFill rotWithShape="0">
                <a:blip r:embed="rId8"/>
                <a:stretch>
                  <a:fillRect t="-806" b="-8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1545891" y="3320671"/>
                <a:ext cx="2674486" cy="669992"/>
              </a:xfrm>
              <a:prstGeom prst="rect">
                <a:avLst/>
              </a:prstGeom>
              <a:noFill/>
            </p:spPr>
            <p:txBody>
              <a:bodyPr wrap="square" rtlCol="0">
                <a:spAutoFit/>
              </a:bodyPr>
              <a:lstStyle/>
              <a:p>
                <a:pPr algn="ctr"/>
                <a:r>
                  <a:rPr lang="fr-FR" b="1" i="1" dirty="0" smtClean="0">
                    <a:solidFill>
                      <a:srgbClr val="FFFF00"/>
                    </a:solidFill>
                    <a:latin typeface="Times New Roman" panose="02020603050405020304" pitchFamily="18" charset="0"/>
                    <a:cs typeface="Times New Roman" panose="02020603050405020304" pitchFamily="18" charset="0"/>
                  </a:rPr>
                  <a:t>Espace Entrée (Espace des Paramètres)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𝒏</m:t>
                        </m:r>
                      </m:sup>
                    </m:sSup>
                  </m:oMath>
                </a14:m>
                <a:endParaRPr lang="fr-FR" b="1" i="1" dirty="0">
                  <a:solidFill>
                    <a:srgbClr val="FFFF00"/>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545891" y="3320671"/>
                <a:ext cx="2674486" cy="669992"/>
              </a:xfrm>
              <a:prstGeom prst="rect">
                <a:avLst/>
              </a:prstGeom>
              <a:blipFill rotWithShape="0">
                <a:blip r:embed="rId9"/>
                <a:stretch>
                  <a:fillRect t="-5455" b="-909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7092575" y="3200785"/>
                <a:ext cx="2674486" cy="669992"/>
              </a:xfrm>
              <a:prstGeom prst="rect">
                <a:avLst/>
              </a:prstGeom>
              <a:noFill/>
            </p:spPr>
            <p:txBody>
              <a:bodyPr wrap="square" rtlCol="0">
                <a:spAutoFit/>
              </a:bodyPr>
              <a:lstStyle/>
              <a:p>
                <a:pPr algn="ctr"/>
                <a:r>
                  <a:rPr lang="fr-FR" b="1" i="1" dirty="0" smtClean="0">
                    <a:solidFill>
                      <a:srgbClr val="FFFF00"/>
                    </a:solidFill>
                    <a:latin typeface="Times New Roman" panose="02020603050405020304" pitchFamily="18" charset="0"/>
                    <a:cs typeface="Times New Roman" panose="02020603050405020304" pitchFamily="18" charset="0"/>
                  </a:rPr>
                  <a:t>Espace Sortie  (Espace des Mesures)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𝑹</m:t>
                        </m:r>
                      </m:e>
                      <m:sup>
                        <m:r>
                          <a:rPr lang="en-GB" b="1" i="1" smtClean="0">
                            <a:solidFill>
                              <a:srgbClr val="FFFF00"/>
                            </a:solidFill>
                            <a:latin typeface="Cambria Math" panose="02040503050406030204" pitchFamily="18" charset="0"/>
                            <a:cs typeface="Times New Roman" panose="02020603050405020304" pitchFamily="18" charset="0"/>
                          </a:rPr>
                          <m:t>𝒎</m:t>
                        </m:r>
                      </m:sup>
                    </m:sSup>
                  </m:oMath>
                </a14:m>
                <a:endParaRPr lang="fr-FR" b="1" i="1" dirty="0">
                  <a:solidFill>
                    <a:srgbClr val="FFFF00"/>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7092575" y="3200785"/>
                <a:ext cx="2674486" cy="669992"/>
              </a:xfrm>
              <a:prstGeom prst="rect">
                <a:avLst/>
              </a:prstGeom>
              <a:blipFill rotWithShape="0">
                <a:blip r:embed="rId10"/>
                <a:stretch>
                  <a:fillRect t="-4545" b="-9091"/>
                </a:stretch>
              </a:blipFill>
            </p:spPr>
            <p:txBody>
              <a:bodyPr/>
              <a:lstStyle/>
              <a:p>
                <a:r>
                  <a:rPr lang="fr-FR">
                    <a:noFill/>
                  </a:rPr>
                  <a:t> </a:t>
                </a:r>
              </a:p>
            </p:txBody>
          </p:sp>
        </mc:Fallback>
      </mc:AlternateContent>
      <p:sp>
        <p:nvSpPr>
          <p:cNvPr id="16" name="ZoneTexte 15"/>
          <p:cNvSpPr txBox="1"/>
          <p:nvPr/>
        </p:nvSpPr>
        <p:spPr>
          <a:xfrm>
            <a:off x="2671177" y="4346034"/>
            <a:ext cx="652184" cy="366235"/>
          </a:xfrm>
          <a:prstGeom prst="rect">
            <a:avLst/>
          </a:prstGeom>
          <a:noFill/>
        </p:spPr>
        <p:txBody>
          <a:bodyPr wrap="square" rtlCol="0">
            <a:spAutoFit/>
          </a:bodyPr>
          <a:lstStyle/>
          <a:p>
            <a:pPr algn="ctr"/>
            <a:r>
              <a:rPr lang="fr-FR" b="1" i="1" dirty="0" smtClean="0">
                <a:solidFill>
                  <a:srgbClr val="FFFF00"/>
                </a:solidFill>
              </a:rPr>
              <a:t>r</a:t>
            </a:r>
            <a:endParaRPr lang="fr-FR" b="1" i="1" dirty="0">
              <a:solidFill>
                <a:srgbClr val="FFFF00"/>
              </a:solidFill>
            </a:endParaRPr>
          </a:p>
        </p:txBody>
      </p:sp>
      <p:sp>
        <p:nvSpPr>
          <p:cNvPr id="17" name="ZoneTexte 16"/>
          <p:cNvSpPr txBox="1"/>
          <p:nvPr/>
        </p:nvSpPr>
        <p:spPr>
          <a:xfrm>
            <a:off x="5459723" y="5768440"/>
            <a:ext cx="652184" cy="366235"/>
          </a:xfrm>
          <a:prstGeom prst="rect">
            <a:avLst/>
          </a:prstGeom>
          <a:noFill/>
        </p:spPr>
        <p:txBody>
          <a:bodyPr wrap="square" rtlCol="0">
            <a:spAutoFit/>
          </a:bodyPr>
          <a:lstStyle/>
          <a:p>
            <a:pPr algn="ctr"/>
            <a:r>
              <a:rPr lang="fr-FR" b="1" i="1" dirty="0" smtClean="0">
                <a:solidFill>
                  <a:srgbClr val="FFFF00"/>
                </a:solidFill>
              </a:rPr>
              <a:t>m-r</a:t>
            </a:r>
            <a:endParaRPr lang="fr-FR" b="1" i="1" dirty="0">
              <a:solidFill>
                <a:srgbClr val="FFFF00"/>
              </a:solidFill>
            </a:endParaRPr>
          </a:p>
        </p:txBody>
      </p:sp>
      <p:sp>
        <p:nvSpPr>
          <p:cNvPr id="18" name="ZoneTexte 17"/>
          <p:cNvSpPr txBox="1"/>
          <p:nvPr/>
        </p:nvSpPr>
        <p:spPr>
          <a:xfrm>
            <a:off x="5361445" y="4289530"/>
            <a:ext cx="652184" cy="366235"/>
          </a:xfrm>
          <a:prstGeom prst="rect">
            <a:avLst/>
          </a:prstGeom>
          <a:noFill/>
        </p:spPr>
        <p:txBody>
          <a:bodyPr wrap="square" rtlCol="0">
            <a:spAutoFit/>
          </a:bodyPr>
          <a:lstStyle/>
          <a:p>
            <a:pPr algn="ctr"/>
            <a:r>
              <a:rPr lang="fr-FR" b="1" i="1" dirty="0" smtClean="0">
                <a:solidFill>
                  <a:srgbClr val="FFFF00"/>
                </a:solidFill>
              </a:rPr>
              <a:t>r</a:t>
            </a:r>
            <a:endParaRPr lang="fr-FR" b="1" i="1" dirty="0">
              <a:solidFill>
                <a:srgbClr val="FFFF00"/>
              </a:solidFill>
            </a:endParaRPr>
          </a:p>
        </p:txBody>
      </p:sp>
      <p:sp>
        <p:nvSpPr>
          <p:cNvPr id="19" name="ZoneTexte 18"/>
          <p:cNvSpPr txBox="1"/>
          <p:nvPr/>
        </p:nvSpPr>
        <p:spPr>
          <a:xfrm>
            <a:off x="2788414" y="5862276"/>
            <a:ext cx="652184" cy="366235"/>
          </a:xfrm>
          <a:prstGeom prst="rect">
            <a:avLst/>
          </a:prstGeom>
          <a:noFill/>
        </p:spPr>
        <p:txBody>
          <a:bodyPr wrap="square" rtlCol="0">
            <a:spAutoFit/>
          </a:bodyPr>
          <a:lstStyle/>
          <a:p>
            <a:pPr algn="ctr"/>
            <a:r>
              <a:rPr lang="fr-FR" b="1" i="1" dirty="0" smtClean="0">
                <a:solidFill>
                  <a:srgbClr val="FFFF00"/>
                </a:solidFill>
              </a:rPr>
              <a:t>n-r</a:t>
            </a:r>
            <a:endParaRPr lang="fr-FR" b="1" i="1" dirty="0">
              <a:solidFill>
                <a:srgbClr val="FFFF00"/>
              </a:solidFill>
            </a:endParaRPr>
          </a:p>
        </p:txBody>
      </p:sp>
      <mc:AlternateContent xmlns:mc="http://schemas.openxmlformats.org/markup-compatibility/2006" xmlns:a14="http://schemas.microsoft.com/office/drawing/2010/main">
        <mc:Choice Requires="a14">
          <p:sp>
            <p:nvSpPr>
              <p:cNvPr id="20" name="ZoneTexte 19"/>
              <p:cNvSpPr txBox="1"/>
              <p:nvPr/>
            </p:nvSpPr>
            <p:spPr>
              <a:xfrm>
                <a:off x="7726219" y="5289724"/>
                <a:ext cx="4264398" cy="1477328"/>
              </a:xfrm>
              <a:prstGeom prst="rect">
                <a:avLst/>
              </a:prstGeom>
              <a:noFill/>
            </p:spPr>
            <p:txBody>
              <a:bodyPr wrap="square" rtlCol="0">
                <a:spAutoFit/>
              </a:bodyPr>
              <a:lstStyle/>
              <a:p>
                <a:pPr algn="just"/>
                <a:r>
                  <a:rPr lang="fr-FR" b="1" dirty="0" smtClean="0">
                    <a:solidFill>
                      <a:srgbClr val="FFFF00"/>
                    </a:solidFill>
                    <a:latin typeface="Monotype Corsiva" panose="03010101010201010101" pitchFamily="66" charset="0"/>
                    <a:cs typeface="Times New Roman" panose="02020603050405020304" pitchFamily="18" charset="0"/>
                  </a:rPr>
                  <a:t>NB: </a:t>
                </a:r>
                <a:r>
                  <a:rPr lang="fr-FR" dirty="0" smtClean="0">
                    <a:latin typeface="Monotype Corsiva" panose="03010101010201010101" pitchFamily="66" charset="0"/>
                    <a:cs typeface="Times New Roman" panose="02020603050405020304" pitchFamily="18" charset="0"/>
                  </a:rPr>
                  <a:t>L’espace des lignes est orthogonal à l’espace </a:t>
                </a:r>
                <a:r>
                  <a:rPr lang="fr-FR" dirty="0">
                    <a:latin typeface="Monotype Corsiva" panose="03010101010201010101" pitchFamily="66" charset="0"/>
                    <a:cs typeface="Times New Roman" panose="02020603050405020304" pitchFamily="18" charset="0"/>
                  </a:rPr>
                  <a:t>nul, car </a:t>
                </a:r>
                <a:r>
                  <a:rPr lang="fr-FR" dirty="0" smtClean="0">
                    <a:latin typeface="Monotype Corsiva" panose="03010101010201010101" pitchFamily="66" charset="0"/>
                    <a:cs typeface="Times New Roman" panose="02020603050405020304" pitchFamily="18" charset="0"/>
                  </a:rPr>
                  <a:t>si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𝐴𝑥</m:t>
                    </m:r>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0</m:t>
                    </m:r>
                  </m:oMath>
                </a14:m>
                <a:r>
                  <a:rPr lang="fr-FR" i="1" dirty="0" smtClean="0">
                    <a:latin typeface="Monotype Corsiva" panose="03010101010201010101" pitchFamily="66" charset="0"/>
                    <a:cs typeface="Times New Roman" panose="02020603050405020304" pitchFamily="18" charset="0"/>
                  </a:rPr>
                  <a:t> </a:t>
                </a:r>
                <a:r>
                  <a:rPr lang="fr-FR" dirty="0" smtClean="0">
                    <a:latin typeface="Monotype Corsiva" panose="03010101010201010101" pitchFamily="66" charset="0"/>
                    <a:cs typeface="Times New Roman" panose="02020603050405020304" pitchFamily="18" charset="0"/>
                  </a:rPr>
                  <a:t>, </a:t>
                </a:r>
                <a:r>
                  <a:rPr lang="fr-FR" dirty="0">
                    <a:latin typeface="Monotype Corsiva" panose="03010101010201010101" pitchFamily="66" charset="0"/>
                    <a:cs typeface="Times New Roman" panose="02020603050405020304" pitchFamily="18" charset="0"/>
                  </a:rPr>
                  <a:t>cela veut dire que </a:t>
                </a:r>
                <a:r>
                  <a:rPr lang="fr-FR" dirty="0" smtClean="0">
                    <a:latin typeface="Monotype Corsiva" panose="03010101010201010101" pitchFamily="66" charset="0"/>
                    <a:cs typeface="Times New Roman" panose="02020603050405020304" pitchFamily="18" charset="0"/>
                  </a:rPr>
                  <a:t>chaque ligne dans </a:t>
                </a:r>
                <a:r>
                  <a:rPr lang="fr-FR" i="1" dirty="0" smtClean="0">
                    <a:solidFill>
                      <a:srgbClr val="FFFF00"/>
                    </a:solidFill>
                    <a:latin typeface="Monotype Corsiva" panose="03010101010201010101" pitchFamily="66" charset="0"/>
                    <a:cs typeface="Times New Roman" panose="02020603050405020304" pitchFamily="18" charset="0"/>
                  </a:rPr>
                  <a:t>A</a:t>
                </a:r>
                <a:r>
                  <a:rPr lang="fr-FR" i="1" dirty="0">
                    <a:latin typeface="Monotype Corsiva" panose="03010101010201010101" pitchFamily="66" charset="0"/>
                    <a:cs typeface="Times New Roman" panose="02020603050405020304" pitchFamily="18" charset="0"/>
                  </a:rPr>
                  <a:t> </a:t>
                </a:r>
                <a:r>
                  <a:rPr lang="fr-FR" dirty="0" smtClean="0">
                    <a:latin typeface="Monotype Corsiva" panose="03010101010201010101" pitchFamily="66" charset="0"/>
                    <a:cs typeface="Times New Roman" panose="02020603050405020304" pitchFamily="18" charset="0"/>
                  </a:rPr>
                  <a:t>est </a:t>
                </a:r>
                <a:r>
                  <a:rPr lang="fr-FR" dirty="0">
                    <a:latin typeface="Monotype Corsiva" panose="03010101010201010101" pitchFamily="66" charset="0"/>
                    <a:cs typeface="Times New Roman" panose="02020603050405020304" pitchFamily="18" charset="0"/>
                  </a:rPr>
                  <a:t>perpendiculaire au </a:t>
                </a:r>
                <a:r>
                  <a:rPr lang="fr-FR" dirty="0" smtClean="0">
                    <a:latin typeface="Monotype Corsiva" panose="03010101010201010101" pitchFamily="66" charset="0"/>
                    <a:cs typeface="Times New Roman" panose="02020603050405020304" pitchFamily="18" charset="0"/>
                  </a:rPr>
                  <a:t>vecteur </a:t>
                </a:r>
                <a:r>
                  <a:rPr lang="fr-FR" i="1" dirty="0" smtClean="0">
                    <a:solidFill>
                      <a:srgbClr val="FFFF00"/>
                    </a:solidFill>
                    <a:latin typeface="Monotype Corsiva" panose="03010101010201010101" pitchFamily="66" charset="0"/>
                    <a:cs typeface="Times New Roman" panose="02020603050405020304" pitchFamily="18" charset="0"/>
                  </a:rPr>
                  <a:t>x</a:t>
                </a:r>
                <a:r>
                  <a:rPr lang="fr-FR" dirty="0" smtClean="0">
                    <a:latin typeface="Monotype Corsiva" panose="03010101010201010101" pitchFamily="66" charset="0"/>
                    <a:cs typeface="Times New Roman" panose="02020603050405020304" pitchFamily="18" charset="0"/>
                  </a:rPr>
                  <a:t>. </a:t>
                </a:r>
                <a:r>
                  <a:rPr lang="fr-FR" dirty="0">
                    <a:latin typeface="Monotype Corsiva" panose="03010101010201010101" pitchFamily="66" charset="0"/>
                    <a:cs typeface="Times New Roman" panose="02020603050405020304" pitchFamily="18" charset="0"/>
                  </a:rPr>
                  <a:t>On constate la même remarque (perpendicularité) </a:t>
                </a:r>
                <a:r>
                  <a:rPr lang="fr-FR" dirty="0" smtClean="0">
                    <a:latin typeface="Monotype Corsiva" panose="03010101010201010101" pitchFamily="66" charset="0"/>
                    <a:cs typeface="Times New Roman" panose="02020603050405020304" pitchFamily="18" charset="0"/>
                  </a:rPr>
                  <a:t> pour </a:t>
                </a:r>
                <a:r>
                  <a:rPr lang="fr-FR" dirty="0">
                    <a:latin typeface="Monotype Corsiva" panose="03010101010201010101" pitchFamily="66" charset="0"/>
                    <a:cs typeface="Times New Roman" panose="02020603050405020304" pitchFamily="18" charset="0"/>
                  </a:rPr>
                  <a:t>les espaces colonnes </a:t>
                </a:r>
                <a:r>
                  <a:rPr lang="fr-FR" dirty="0" smtClean="0">
                    <a:latin typeface="Monotype Corsiva" panose="03010101010201010101" pitchFamily="66" charset="0"/>
                    <a:cs typeface="Times New Roman" panose="02020603050405020304" pitchFamily="18" charset="0"/>
                  </a:rPr>
                  <a:t>et</a:t>
                </a:r>
                <a:r>
                  <a:rPr lang="fr-FR" i="1" dirty="0">
                    <a:latin typeface="Monotype Corsiva" panose="03010101010201010101" pitchFamily="66" charset="0"/>
                    <a:cs typeface="Times New Roman" panose="02020603050405020304" pitchFamily="18" charset="0"/>
                  </a:rPr>
                  <a:t> </a:t>
                </a:r>
                <a:r>
                  <a:rPr lang="fr-FR" i="1" dirty="0" smtClean="0">
                    <a:latin typeface="Monotype Corsiva" panose="03010101010201010101" pitchFamily="66" charset="0"/>
                    <a:cs typeface="Times New Roman" panose="02020603050405020304" pitchFamily="18" charset="0"/>
                  </a:rPr>
                  <a:t>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𝑁</m:t>
                    </m:r>
                    <m:r>
                      <a:rPr lang="en-GB" b="0" i="1" smtClean="0">
                        <a:solidFill>
                          <a:srgbClr val="FFFF00"/>
                        </a:solidFill>
                        <a:latin typeface="Cambria Math" panose="02040503050406030204" pitchFamily="18" charset="0"/>
                        <a:cs typeface="Times New Roman" panose="02020603050405020304" pitchFamily="18" charset="0"/>
                      </a:rPr>
                      <m:t>(</m:t>
                    </m:r>
                    <m:sSup>
                      <m:sSupPr>
                        <m:ctrlPr>
                          <a:rPr lang="en-GB" b="0" i="1" smtClean="0">
                            <a:solidFill>
                              <a:srgbClr val="FFFF00"/>
                            </a:solidFill>
                            <a:latin typeface="Cambria Math" panose="02040503050406030204" pitchFamily="18" charset="0"/>
                            <a:cs typeface="Times New Roman" panose="02020603050405020304" pitchFamily="18" charset="0"/>
                          </a:rPr>
                        </m:ctrlPr>
                      </m:sSupPr>
                      <m:e>
                        <m:r>
                          <a:rPr lang="en-GB" b="0" i="1" smtClean="0">
                            <a:solidFill>
                              <a:srgbClr val="FFFF00"/>
                            </a:solidFill>
                            <a:latin typeface="Cambria Math" panose="02040503050406030204" pitchFamily="18" charset="0"/>
                            <a:cs typeface="Times New Roman" panose="02020603050405020304" pitchFamily="18" charset="0"/>
                          </a:rPr>
                          <m:t>𝐴</m:t>
                        </m:r>
                      </m:e>
                      <m:sup>
                        <m:r>
                          <a:rPr lang="en-GB" b="0" i="1" smtClean="0">
                            <a:solidFill>
                              <a:srgbClr val="FFFF00"/>
                            </a:solidFill>
                            <a:latin typeface="Cambria Math" panose="02040503050406030204" pitchFamily="18" charset="0"/>
                            <a:cs typeface="Times New Roman" panose="02020603050405020304" pitchFamily="18" charset="0"/>
                          </a:rPr>
                          <m:t>𝑇</m:t>
                        </m:r>
                      </m:sup>
                    </m:sSup>
                    <m:r>
                      <a:rPr lang="en-GB" b="0" i="1" smtClean="0">
                        <a:solidFill>
                          <a:srgbClr val="FFFF00"/>
                        </a:solidFill>
                        <a:latin typeface="Cambria Math" panose="02040503050406030204" pitchFamily="18" charset="0"/>
                        <a:cs typeface="Times New Roman" panose="02020603050405020304" pitchFamily="18" charset="0"/>
                      </a:rPr>
                      <m:t>)</m:t>
                    </m:r>
                  </m:oMath>
                </a14:m>
                <a:r>
                  <a:rPr lang="fr-FR" dirty="0" smtClean="0">
                    <a:latin typeface="Monotype Corsiva" panose="03010101010201010101" pitchFamily="66" charset="0"/>
                    <a:cs typeface="Times New Roman" panose="02020603050405020304" pitchFamily="18" charset="0"/>
                  </a:rPr>
                  <a:t>. </a:t>
                </a:r>
                <a:endParaRPr lang="fr-FR" dirty="0">
                  <a:latin typeface="Monotype Corsiva" panose="03010101010201010101" pitchFamily="66" charset="0"/>
                  <a:cs typeface="Times New Roman" panose="02020603050405020304" pitchFamily="18" charset="0"/>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7726219" y="5289724"/>
                <a:ext cx="4264398" cy="1477328"/>
              </a:xfrm>
              <a:prstGeom prst="rect">
                <a:avLst/>
              </a:prstGeom>
              <a:blipFill rotWithShape="0">
                <a:blip r:embed="rId11"/>
                <a:stretch>
                  <a:fillRect l="-1143" t="-2066" r="-1286" b="-6612"/>
                </a:stretch>
              </a:blipFill>
            </p:spPr>
            <p:txBody>
              <a:bodyPr/>
              <a:lstStyle/>
              <a:p>
                <a:r>
                  <a:rPr lang="fr-FR">
                    <a:noFill/>
                  </a:rPr>
                  <a:t> </a:t>
                </a:r>
              </a:p>
            </p:txBody>
          </p:sp>
        </mc:Fallback>
      </mc:AlternateContent>
    </p:spTree>
    <p:extLst>
      <p:ext uri="{BB962C8B-B14F-4D97-AF65-F5344CB8AC3E}">
        <p14:creationId xmlns:p14="http://schemas.microsoft.com/office/powerpoint/2010/main" val="3644664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0" y="109248"/>
                <a:ext cx="12068070" cy="8743163"/>
              </a:xfrm>
              <a:prstGeom prst="rect">
                <a:avLst/>
              </a:prstGeom>
            </p:spPr>
            <p:txBody>
              <a:bodyPr wrap="square">
                <a:spAutoFit/>
              </a:bodyPr>
              <a:lstStyle/>
              <a:p>
                <a:pPr marL="285750" indent="-285750" algn="just">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ORTHOGONALITE: </a:t>
                </a:r>
                <a:r>
                  <a:rPr lang="fr-FR" dirty="0" smtClean="0">
                    <a:solidFill>
                      <a:schemeClr val="tx1"/>
                    </a:solidFill>
                    <a:latin typeface="Times New Roman" panose="02020603050405020304" pitchFamily="18" charset="0"/>
                    <a:cs typeface="Times New Roman" panose="02020603050405020304" pitchFamily="18" charset="0"/>
                  </a:rPr>
                  <a:t>un ensemble de vecteurs </a:t>
                </a:r>
                <a14:m>
                  <m:oMath xmlns:m="http://schemas.openxmlformats.org/officeDocument/2006/math">
                    <m:sSub>
                      <m:sSubPr>
                        <m:ctrlPr>
                          <a:rPr lang="fr-FR"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cs typeface="Times New Roman" panose="02020603050405020304" pitchFamily="18" charset="0"/>
                          </a:rPr>
                          <m:t>𝑞</m:t>
                        </m:r>
                      </m:e>
                      <m:sub>
                        <m:r>
                          <a:rPr lang="en-GB" b="0" i="1" smtClean="0">
                            <a:solidFill>
                              <a:schemeClr val="tx1"/>
                            </a:solidFill>
                            <a:latin typeface="Cambria Math" panose="02040503050406030204" pitchFamily="18" charset="0"/>
                            <a:cs typeface="Times New Roman" panose="02020603050405020304" pitchFamily="18" charset="0"/>
                          </a:rPr>
                          <m:t>1</m:t>
                        </m:r>
                      </m:sub>
                    </m:sSub>
                    <m:r>
                      <a:rPr lang="en-GB" b="0" i="1" smtClean="0">
                        <a:solidFill>
                          <a:schemeClr val="tx1"/>
                        </a:solidFill>
                        <a:latin typeface="Cambria Math" panose="02040503050406030204" pitchFamily="18" charset="0"/>
                        <a:cs typeface="Times New Roman" panose="02020603050405020304" pitchFamily="18" charset="0"/>
                      </a:rPr>
                      <m:t>, </m:t>
                    </m:r>
                    <m:sSub>
                      <m:sSubPr>
                        <m:ctrlPr>
                          <a:rPr lang="en-GB"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cs typeface="Times New Roman" panose="02020603050405020304" pitchFamily="18" charset="0"/>
                          </a:rPr>
                          <m:t>𝑞</m:t>
                        </m:r>
                      </m:e>
                      <m:sub>
                        <m:r>
                          <a:rPr lang="en-GB" b="0" i="1" smtClean="0">
                            <a:solidFill>
                              <a:schemeClr val="tx1"/>
                            </a:solidFill>
                            <a:latin typeface="Cambria Math" panose="02040503050406030204" pitchFamily="18" charset="0"/>
                            <a:cs typeface="Times New Roman" panose="02020603050405020304" pitchFamily="18" charset="0"/>
                          </a:rPr>
                          <m:t>2</m:t>
                        </m:r>
                      </m:sub>
                    </m:sSub>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𝑞</m:t>
                        </m:r>
                      </m:e>
                      <m:sub>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fr-FR" dirty="0" smtClean="0">
                    <a:solidFill>
                      <a:schemeClr val="tx1"/>
                    </a:solidFill>
                    <a:latin typeface="Times New Roman" panose="02020603050405020304" pitchFamily="18" charset="0"/>
                    <a:cs typeface="Times New Roman" panose="02020603050405020304" pitchFamily="18" charset="0"/>
                  </a:rPr>
                  <a:t> sont dites ortho normal si: </a:t>
                </a:r>
              </a:p>
              <a:p>
                <a:pPr algn="just"/>
                <a:endParaRPr lang="fr-FR" dirty="0" smtClean="0">
                  <a:solidFill>
                    <a:schemeClr val="tx1"/>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Sup>
                        <m:sSubSupPr>
                          <m:ctrlPr>
                            <a:rPr lang="fr-FR" i="1" smtClean="0">
                              <a:solidFill>
                                <a:schemeClr val="tx1"/>
                              </a:solidFill>
                              <a:latin typeface="Cambria Math" panose="02040503050406030204" pitchFamily="18" charset="0"/>
                              <a:cs typeface="Times New Roman" panose="02020603050405020304" pitchFamily="18" charset="0"/>
                            </a:rPr>
                          </m:ctrlPr>
                        </m:sSubSupPr>
                        <m:e>
                          <m:r>
                            <a:rPr lang="en-GB" b="0" i="1" smtClean="0">
                              <a:solidFill>
                                <a:schemeClr val="tx1"/>
                              </a:solidFill>
                              <a:latin typeface="Cambria Math" panose="02040503050406030204" pitchFamily="18" charset="0"/>
                              <a:cs typeface="Times New Roman" panose="02020603050405020304" pitchFamily="18" charset="0"/>
                            </a:rPr>
                            <m:t>𝑞</m:t>
                          </m:r>
                        </m:e>
                        <m:sub>
                          <m:r>
                            <a:rPr lang="en-GB" b="0" i="1" smtClean="0">
                              <a:solidFill>
                                <a:schemeClr val="tx1"/>
                              </a:solidFill>
                              <a:latin typeface="Cambria Math" panose="02040503050406030204" pitchFamily="18" charset="0"/>
                              <a:cs typeface="Times New Roman" panose="02020603050405020304" pitchFamily="18" charset="0"/>
                            </a:rPr>
                            <m:t>𝑖</m:t>
                          </m:r>
                        </m:sub>
                        <m:sup>
                          <m:r>
                            <a:rPr lang="en-GB" b="0" i="1" smtClean="0">
                              <a:solidFill>
                                <a:schemeClr val="tx1"/>
                              </a:solidFill>
                              <a:latin typeface="Cambria Math" panose="02040503050406030204" pitchFamily="18" charset="0"/>
                              <a:cs typeface="Times New Roman" panose="02020603050405020304" pitchFamily="18" charset="0"/>
                            </a:rPr>
                            <m:t>𝑇</m:t>
                          </m:r>
                        </m:sup>
                      </m:sSubSup>
                      <m:r>
                        <a:rPr lang="en-GB" b="0" i="1" smtClean="0">
                          <a:solidFill>
                            <a:schemeClr val="tx1"/>
                          </a:solidFill>
                          <a:latin typeface="Cambria Math" panose="02040503050406030204" pitchFamily="18" charset="0"/>
                          <a:cs typeface="Times New Roman" panose="02020603050405020304" pitchFamily="18" charset="0"/>
                        </a:rPr>
                        <m:t>.</m:t>
                      </m:r>
                      <m:sSub>
                        <m:sSubPr>
                          <m:ctrlPr>
                            <a:rPr lang="fr-FR"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cs typeface="Times New Roman" panose="02020603050405020304" pitchFamily="18" charset="0"/>
                            </a:rPr>
                            <m:t>𝑞</m:t>
                          </m:r>
                        </m:e>
                        <m:sub>
                          <m:r>
                            <a:rPr lang="en-GB" b="0" i="1" smtClean="0">
                              <a:solidFill>
                                <a:schemeClr val="tx1"/>
                              </a:solidFill>
                              <a:latin typeface="Cambria Math" panose="02040503050406030204" pitchFamily="18" charset="0"/>
                              <a:cs typeface="Times New Roman" panose="02020603050405020304" pitchFamily="18" charset="0"/>
                            </a:rPr>
                            <m:t>𝑗</m:t>
                          </m:r>
                        </m:sub>
                      </m:sSub>
                      <m:r>
                        <a:rPr lang="en-GB"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b="0" i="1" smtClean="0">
                              <a:solidFill>
                                <a:schemeClr val="tx1"/>
                              </a:solidFill>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solidFill>
                                    <a:schemeClr val="tx1"/>
                                  </a:solidFill>
                                  <a:latin typeface="Cambria Math" panose="02040503050406030204" pitchFamily="18" charset="0"/>
                                  <a:cs typeface="Times New Roman" panose="02020603050405020304" pitchFamily="18" charset="0"/>
                                </a:rPr>
                              </m:ctrlPr>
                            </m:mPr>
                            <m:mr>
                              <m:e>
                                <m:r>
                                  <m:rPr>
                                    <m:brk m:alnAt="7"/>
                                  </m:rPr>
                                  <a:rPr lang="en-GB" b="0" i="1" smtClean="0">
                                    <a:solidFill>
                                      <a:schemeClr val="tx1"/>
                                    </a:solidFill>
                                    <a:latin typeface="Cambria Math" panose="02040503050406030204" pitchFamily="18" charset="0"/>
                                    <a:cs typeface="Times New Roman" panose="02020603050405020304" pitchFamily="18" charset="0"/>
                                  </a:rPr>
                                  <m:t>𝑜</m:t>
                                </m:r>
                                <m:r>
                                  <a:rPr lang="en-GB" b="0" i="1" smtClean="0">
                                    <a:solidFill>
                                      <a:schemeClr val="tx1"/>
                                    </a:solidFill>
                                    <a:latin typeface="Cambria Math" panose="02040503050406030204" pitchFamily="18" charset="0"/>
                                    <a:cs typeface="Times New Roman" panose="02020603050405020304" pitchFamily="18" charset="0"/>
                                  </a:rPr>
                                  <m:t>      </m:t>
                                </m:r>
                                <m:r>
                                  <a:rPr lang="en-GB" b="0" i="1" smtClean="0">
                                    <a:solidFill>
                                      <a:schemeClr val="tx1"/>
                                    </a:solidFill>
                                    <a:latin typeface="Cambria Math" panose="02040503050406030204" pitchFamily="18" charset="0"/>
                                    <a:cs typeface="Times New Roman" panose="02020603050405020304" pitchFamily="18" charset="0"/>
                                  </a:rPr>
                                  <m:t>𝑠𝑖</m:t>
                                </m:r>
                                <m:r>
                                  <a:rPr lang="en-GB" b="0" i="1" smtClean="0">
                                    <a:solidFill>
                                      <a:schemeClr val="tx1"/>
                                    </a:solidFill>
                                    <a:latin typeface="Cambria Math" panose="02040503050406030204" pitchFamily="18" charset="0"/>
                                    <a:cs typeface="Times New Roman" panose="02020603050405020304" pitchFamily="18" charset="0"/>
                                  </a:rPr>
                                  <m:t>        </m:t>
                                </m:r>
                                <m:r>
                                  <a:rPr lang="en-GB" b="0" i="1" smtClean="0">
                                    <a:solidFill>
                                      <a:schemeClr val="tx1"/>
                                    </a:solidFill>
                                    <a:latin typeface="Cambria Math" panose="02040503050406030204" pitchFamily="18" charset="0"/>
                                    <a:cs typeface="Times New Roman" panose="02020603050405020304" pitchFamily="18" charset="0"/>
                                  </a:rPr>
                                  <m:t>𝑖</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𝑗</m:t>
                                </m:r>
                              </m:e>
                            </m:mr>
                            <m:mr>
                              <m:e>
                                <m:r>
                                  <a:rPr lang="en-GB" b="0" i="1" smtClean="0">
                                    <a:solidFill>
                                      <a:schemeClr val="tx1"/>
                                    </a:solidFill>
                                    <a:latin typeface="Cambria Math" panose="02040503050406030204" pitchFamily="18" charset="0"/>
                                    <a:cs typeface="Times New Roman" panose="02020603050405020304" pitchFamily="18" charset="0"/>
                                  </a:rPr>
                                  <m:t>1     </m:t>
                                </m:r>
                                <m:r>
                                  <a:rPr lang="en-GB" b="0" i="1" smtClean="0">
                                    <a:solidFill>
                                      <a:schemeClr val="tx1"/>
                                    </a:solidFill>
                                    <a:latin typeface="Cambria Math" panose="02040503050406030204" pitchFamily="18" charset="0"/>
                                    <a:cs typeface="Times New Roman" panose="02020603050405020304" pitchFamily="18" charset="0"/>
                                  </a:rPr>
                                  <m:t>𝑠𝑖</m:t>
                                </m:r>
                                <m:r>
                                  <a:rPr lang="en-GB" b="0" i="1" smtClean="0">
                                    <a:solidFill>
                                      <a:schemeClr val="tx1"/>
                                    </a:solidFill>
                                    <a:latin typeface="Cambria Math" panose="02040503050406030204" pitchFamily="18" charset="0"/>
                                    <a:cs typeface="Times New Roman" panose="02020603050405020304" pitchFamily="18" charset="0"/>
                                  </a:rPr>
                                  <m:t>        </m:t>
                                </m:r>
                                <m:r>
                                  <a:rPr lang="en-GB" b="0" i="1" smtClean="0">
                                    <a:solidFill>
                                      <a:schemeClr val="tx1"/>
                                    </a:solidFill>
                                    <a:latin typeface="Cambria Math" panose="02040503050406030204" pitchFamily="18" charset="0"/>
                                    <a:cs typeface="Times New Roman" panose="02020603050405020304" pitchFamily="18" charset="0"/>
                                  </a:rPr>
                                  <m:t>𝑖</m:t>
                                </m:r>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cs typeface="Times New Roman" panose="02020603050405020304" pitchFamily="18" charset="0"/>
                                  </a:rPr>
                                  <m:t>𝑗</m:t>
                                </m:r>
                              </m:e>
                            </m:mr>
                          </m:m>
                        </m:e>
                      </m:d>
                    </m:oMath>
                  </m:oMathPara>
                </a14:m>
                <a:endParaRPr lang="fr-FR" b="1" dirty="0" smtClean="0">
                  <a:solidFill>
                    <a:srgbClr val="FFFF00"/>
                  </a:solidFill>
                  <a:latin typeface="Times New Roman" panose="02020603050405020304" pitchFamily="18" charset="0"/>
                  <a:cs typeface="Times New Roman" panose="02020603050405020304" pitchFamily="18" charset="0"/>
                </a:endParaRPr>
              </a:p>
              <a:p>
                <a:pPr algn="just"/>
                <a:endParaRPr lang="fr-FR" b="1" dirty="0">
                  <a:solidFill>
                    <a:srgbClr val="FFFF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PROJECTION: </a:t>
                </a:r>
                <a:r>
                  <a:rPr lang="fr-FR" dirty="0">
                    <a:latin typeface="Times New Roman" panose="02020603050405020304" pitchFamily="18" charset="0"/>
                    <a:cs typeface="Times New Roman" panose="02020603050405020304" pitchFamily="18" charset="0"/>
                  </a:rPr>
                  <a:t>Soit à projeter un </a:t>
                </a:r>
                <a:r>
                  <a:rPr lang="fr-FR" dirty="0" smtClean="0">
                    <a:latin typeface="Times New Roman" panose="02020603050405020304" pitchFamily="18" charset="0"/>
                    <a:cs typeface="Times New Roman" panose="02020603050405020304" pitchFamily="18" charset="0"/>
                  </a:rPr>
                  <a:t>vecteur</a:t>
                </a:r>
                <a:r>
                  <a:rPr lang="fr-FR" b="1" dirty="0" smtClean="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b</a:t>
                </a:r>
                <a:r>
                  <a:rPr lang="fr-FR" b="1" i="1" dirty="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sur </a:t>
                </a:r>
                <a:r>
                  <a:rPr lang="fr-FR" dirty="0">
                    <a:latin typeface="Times New Roman" panose="02020603050405020304" pitchFamily="18" charset="0"/>
                    <a:cs typeface="Times New Roman" panose="02020603050405020304" pitchFamily="18" charset="0"/>
                  </a:rPr>
                  <a:t>un autre </a:t>
                </a:r>
                <a:r>
                  <a:rPr lang="fr-FR" dirty="0" smtClean="0">
                    <a:latin typeface="Times New Roman" panose="02020603050405020304" pitchFamily="18" charset="0"/>
                    <a:cs typeface="Times New Roman" panose="02020603050405020304" pitchFamily="18" charset="0"/>
                  </a:rPr>
                  <a:t>vecteur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comme </a:t>
                </a:r>
                <a:r>
                  <a:rPr lang="fr-FR" dirty="0">
                    <a:latin typeface="Times New Roman" panose="02020603050405020304" pitchFamily="18" charset="0"/>
                    <a:cs typeface="Times New Roman" panose="02020603050405020304" pitchFamily="18" charset="0"/>
                  </a:rPr>
                  <a:t>le montre la figure  </a:t>
                </a:r>
                <a:r>
                  <a:rPr lang="fr-FR" dirty="0" smtClean="0">
                    <a:latin typeface="Times New Roman" panose="02020603050405020304" pitchFamily="18" charset="0"/>
                    <a:cs typeface="Times New Roman" panose="02020603050405020304" pitchFamily="18" charset="0"/>
                  </a:rPr>
                  <a:t>ci-dessous. </a:t>
                </a:r>
                <a:r>
                  <a:rPr lang="fr-FR" dirty="0">
                    <a:latin typeface="Times New Roman" panose="02020603050405020304" pitchFamily="18" charset="0"/>
                    <a:cs typeface="Times New Roman" panose="02020603050405020304" pitchFamily="18" charset="0"/>
                  </a:rPr>
                  <a:t>Le sens </a:t>
                </a:r>
                <a:r>
                  <a:rPr lang="fr-FR" dirty="0" smtClean="0">
                    <a:latin typeface="Times New Roman" panose="02020603050405020304" pitchFamily="18" charset="0"/>
                    <a:cs typeface="Times New Roman" panose="02020603050405020304" pitchFamily="18" charset="0"/>
                  </a:rPr>
                  <a:t>de cette </a:t>
                </a:r>
                <a:r>
                  <a:rPr lang="fr-FR" dirty="0">
                    <a:latin typeface="Times New Roman" panose="02020603050405020304" pitchFamily="18" charset="0"/>
                    <a:cs typeface="Times New Roman" panose="02020603050405020304" pitchFamily="18" charset="0"/>
                  </a:rPr>
                  <a:t>projection est de trouver un point sur la </a:t>
                </a:r>
                <a:r>
                  <a:rPr lang="fr-FR" dirty="0" smtClean="0">
                    <a:latin typeface="Times New Roman" panose="02020603050405020304" pitchFamily="18" charset="0"/>
                    <a:cs typeface="Times New Roman" panose="02020603050405020304" pitchFamily="18" charset="0"/>
                  </a:rPr>
                  <a:t>droite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qui </a:t>
                </a:r>
                <a:r>
                  <a:rPr lang="fr-FR" dirty="0">
                    <a:latin typeface="Times New Roman" panose="02020603050405020304" pitchFamily="18" charset="0"/>
                    <a:cs typeface="Times New Roman" panose="02020603050405020304" pitchFamily="18" charset="0"/>
                  </a:rPr>
                  <a:t>soit le plus proche possible </a:t>
                </a:r>
                <a:r>
                  <a:rPr lang="fr-FR" dirty="0" smtClean="0">
                    <a:latin typeface="Times New Roman" panose="02020603050405020304" pitchFamily="18" charset="0"/>
                    <a:cs typeface="Times New Roman" panose="02020603050405020304" pitchFamily="18" charset="0"/>
                  </a:rPr>
                  <a:t>de</a:t>
                </a:r>
                <a:r>
                  <a:rPr lang="fr-FR" b="1" dirty="0" smtClean="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b</a:t>
                </a:r>
                <a:r>
                  <a:rPr lang="fr-FR" dirty="0" smtClean="0">
                    <a:latin typeface="Times New Roman" panose="02020603050405020304" pitchFamily="18" charset="0"/>
                    <a:cs typeface="Times New Roman" panose="02020603050405020304" pitchFamily="18" charset="0"/>
                  </a:rPr>
                  <a:t>, ce point </a:t>
                </a:r>
                <a:r>
                  <a:rPr lang="fr-FR" dirty="0">
                    <a:latin typeface="Times New Roman" panose="02020603050405020304" pitchFamily="18" charset="0"/>
                    <a:cs typeface="Times New Roman" panose="02020603050405020304" pitchFamily="18" charset="0"/>
                  </a:rPr>
                  <a:t>sera donc la projection perpendiculaire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b</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sur</a:t>
                </a:r>
                <a:r>
                  <a:rPr lang="fr-FR" dirty="0">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a:t>
                </a: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a:t>
                </a:r>
              </a:p>
              <a:p>
                <a:pPr algn="just"/>
                <a:r>
                  <a:rPr lang="fr-FR" dirty="0" smtClean="0">
                    <a:latin typeface="Times New Roman" panose="02020603050405020304" pitchFamily="18" charset="0"/>
                    <a:cs typeface="Times New Roman" panose="02020603050405020304" pitchFamily="18" charset="0"/>
                  </a:rPr>
                  <a:t>                                                        </a:t>
                </a:r>
                <a:r>
                  <a:rPr lang="fr-FR" b="1" dirty="0" smtClean="0">
                    <a:solidFill>
                      <a:srgbClr val="FFFF00"/>
                    </a:solidFill>
                    <a:latin typeface="Times New Roman" panose="02020603050405020304" pitchFamily="18" charset="0"/>
                    <a:cs typeface="Times New Roman" panose="02020603050405020304" pitchFamily="18" charset="0"/>
                  </a:rPr>
                  <a:t>Figure</a:t>
                </a:r>
                <a:r>
                  <a:rPr lang="fr-FR" dirty="0" smtClean="0">
                    <a:latin typeface="Times New Roman" panose="02020603050405020304" pitchFamily="18" charset="0"/>
                    <a:cs typeface="Times New Roman" panose="02020603050405020304" pitchFamily="18" charset="0"/>
                  </a:rPr>
                  <a:t>: Projection</a:t>
                </a: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Le vecteur </a:t>
                </a:r>
                <a:r>
                  <a:rPr lang="fr-FR" b="1" i="1" dirty="0" smtClean="0">
                    <a:solidFill>
                      <a:srgbClr val="FFFF00"/>
                    </a:solidFill>
                    <a:latin typeface="Times New Roman" panose="02020603050405020304" pitchFamily="18" charset="0"/>
                    <a:cs typeface="Times New Roman" panose="02020603050405020304" pitchFamily="18" charset="0"/>
                  </a:rPr>
                  <a:t>e</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représente </a:t>
                </a:r>
                <a:r>
                  <a:rPr lang="fr-FR" dirty="0">
                    <a:latin typeface="Times New Roman" panose="02020603050405020304" pitchFamily="18" charset="0"/>
                    <a:cs typeface="Times New Roman" panose="02020603050405020304" pitchFamily="18" charset="0"/>
                  </a:rPr>
                  <a:t>l’erreur </a:t>
                </a:r>
                <a:r>
                  <a:rPr lang="fr-FR" dirty="0" smtClean="0">
                    <a:latin typeface="Times New Roman" panose="02020603050405020304" pitchFamily="18" charset="0"/>
                    <a:cs typeface="Times New Roman" panose="02020603050405020304" pitchFamily="18" charset="0"/>
                  </a:rPr>
                  <a:t>entre </a:t>
                </a:r>
                <a:r>
                  <a:rPr lang="fr-FR" i="1" dirty="0" smtClean="0">
                    <a:solidFill>
                      <a:srgbClr val="FFFF00"/>
                    </a:solidFill>
                    <a:latin typeface="Times New Roman" panose="02020603050405020304" pitchFamily="18" charset="0"/>
                    <a:cs typeface="Times New Roman" panose="02020603050405020304" pitchFamily="18" charset="0"/>
                  </a:rPr>
                  <a:t>b</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a:t>
                </a:r>
                <a:r>
                  <a:rPr lang="fr-FR" dirty="0">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 </a:t>
                </a:r>
                <a:endParaRPr lang="fr-FR"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109248"/>
                <a:ext cx="12068070" cy="8743163"/>
              </a:xfrm>
              <a:prstGeom prst="rect">
                <a:avLst/>
              </a:prstGeom>
              <a:blipFill rotWithShape="0">
                <a:blip r:embed="rId2"/>
                <a:stretch>
                  <a:fillRect l="-404" t="-418" r="-354"/>
                </a:stretch>
              </a:blipFill>
            </p:spPr>
            <p:txBody>
              <a:bodyPr/>
              <a:lstStyle/>
              <a:p>
                <a:r>
                  <a:rPr lang="fr-FR">
                    <a:noFill/>
                  </a:rPr>
                  <a:t> </a:t>
                </a:r>
              </a:p>
            </p:txBody>
          </p:sp>
        </mc:Fallback>
      </mc:AlternateContent>
      <p:cxnSp>
        <p:nvCxnSpPr>
          <p:cNvPr id="5" name="Connecteur droit avec flèche 4"/>
          <p:cNvCxnSpPr/>
          <p:nvPr/>
        </p:nvCxnSpPr>
        <p:spPr>
          <a:xfrm flipV="1">
            <a:off x="1592712" y="3386293"/>
            <a:ext cx="4973934" cy="234126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2940047" y="2959238"/>
            <a:ext cx="974690" cy="216039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3896036" y="2953920"/>
            <a:ext cx="872493" cy="1289288"/>
          </a:xfrm>
          <a:prstGeom prst="line">
            <a:avLst/>
          </a:prstGeom>
          <a:ln w="31750">
            <a:headEnd type="arrow"/>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2949240" y="4243208"/>
            <a:ext cx="1828800" cy="854110"/>
          </a:xfrm>
          <a:prstGeom prst="straightConnector1">
            <a:avLst/>
          </a:prstGeom>
          <a:ln w="317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616279" y="2756401"/>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b</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6385426" y="3414640"/>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a</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10" name="ZoneTexte 9"/>
          <p:cNvSpPr txBox="1"/>
          <p:nvPr/>
        </p:nvSpPr>
        <p:spPr>
          <a:xfrm>
            <a:off x="4341792" y="3254326"/>
            <a:ext cx="1189523"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e = b-p</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11" name="ZoneTexte 10"/>
          <p:cNvSpPr txBox="1"/>
          <p:nvPr/>
        </p:nvSpPr>
        <p:spPr>
          <a:xfrm>
            <a:off x="3888058" y="4567616"/>
            <a:ext cx="1189523"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p=</a:t>
            </a:r>
            <a:r>
              <a:rPr lang="fr-FR" b="1" i="1" dirty="0" err="1" smtClean="0">
                <a:solidFill>
                  <a:srgbClr val="FFFF00"/>
                </a:solidFill>
                <a:latin typeface="Times New Roman" panose="02020603050405020304" pitchFamily="18" charset="0"/>
                <a:cs typeface="Times New Roman" panose="02020603050405020304" pitchFamily="18" charset="0"/>
              </a:rPr>
              <a:t>x.a</a:t>
            </a:r>
            <a:endParaRPr lang="fr-FR" b="1" i="1" dirty="0">
              <a:solidFill>
                <a:srgbClr val="FFFF00"/>
              </a:solidFill>
              <a:latin typeface="Times New Roman" panose="02020603050405020304" pitchFamily="18" charset="0"/>
              <a:cs typeface="Times New Roman" panose="02020603050405020304" pitchFamily="18" charset="0"/>
            </a:endParaRPr>
          </a:p>
        </p:txBody>
      </p:sp>
      <p:cxnSp>
        <p:nvCxnSpPr>
          <p:cNvPr id="13" name="Connecteur droit 12"/>
          <p:cNvCxnSpPr/>
          <p:nvPr/>
        </p:nvCxnSpPr>
        <p:spPr>
          <a:xfrm flipV="1">
            <a:off x="4597109" y="3787053"/>
            <a:ext cx="393061" cy="2272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990170" y="3783972"/>
            <a:ext cx="186933" cy="2554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ZoneTexte 18"/>
              <p:cNvSpPr txBox="1"/>
              <p:nvPr/>
            </p:nvSpPr>
            <p:spPr>
              <a:xfrm>
                <a:off x="7243281" y="2756401"/>
                <a:ext cx="4118103" cy="3581558"/>
              </a:xfrm>
              <a:prstGeom prst="rect">
                <a:avLst/>
              </a:prstGeom>
              <a:noFill/>
            </p:spPr>
            <p:txBody>
              <a:bodyPr wrap="square" rtlCol="0">
                <a:spAutoFit/>
              </a:bodyPr>
              <a:lstStyle/>
              <a:p>
                <a:r>
                  <a:rPr lang="fr-FR" dirty="0" smtClean="0">
                    <a:latin typeface="Pristina" panose="03060402040406080204" pitchFamily="66" charset="0"/>
                    <a:cs typeface="Times New Roman" panose="02020603050405020304" pitchFamily="18" charset="0"/>
                  </a:rPr>
                  <a:t>On a :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𝒆</m:t>
                    </m:r>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𝒂</m:t>
                    </m:r>
                  </m:oMath>
                </a14:m>
                <a:r>
                  <a:rPr lang="fr-FR" b="1" dirty="0">
                    <a:solidFill>
                      <a:srgbClr val="FFFF00"/>
                    </a:solidFill>
                    <a:latin typeface="Pristina" panose="03060402040406080204" pitchFamily="66" charset="0"/>
                    <a:cs typeface="Times New Roman" panose="02020603050405020304" pitchFamily="18" charset="0"/>
                  </a:rPr>
                  <a:t>   </a:t>
                </a:r>
                <a:r>
                  <a:rPr lang="fr-FR" dirty="0" smtClean="0">
                    <a:latin typeface="Pristina" panose="03060402040406080204" pitchFamily="66" charset="0"/>
                    <a:cs typeface="Times New Roman" panose="02020603050405020304" pitchFamily="18" charset="0"/>
                  </a:rPr>
                  <a:t>donc:</a:t>
                </a:r>
              </a:p>
              <a:p>
                <a:r>
                  <a:rPr lang="fr-FR" dirty="0">
                    <a:latin typeface="Pristina" panose="03060402040406080204" pitchFamily="66" charset="0"/>
                    <a:cs typeface="Times New Roman" panose="02020603050405020304" pitchFamily="18" charset="0"/>
                  </a:rPr>
                  <a:t> </a:t>
                </a:r>
                <a:r>
                  <a:rPr lang="fr-FR" dirty="0" smtClean="0">
                    <a:latin typeface="Pristina" panose="03060402040406080204" pitchFamily="66" charset="0"/>
                    <a:cs typeface="Times New Roman" panose="02020603050405020304" pitchFamily="18" charset="0"/>
                  </a:rPr>
                  <a:t>              </a:t>
                </a:r>
                <a14:m>
                  <m:oMath xmlns:m="http://schemas.openxmlformats.org/officeDocument/2006/math">
                    <m:sSup>
                      <m:sSupPr>
                        <m:ctrlPr>
                          <a:rPr lang="fr-FR"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cs typeface="Times New Roman" panose="02020603050405020304" pitchFamily="18" charset="0"/>
                          </a:rPr>
                          <m:t>𝑎</m:t>
                        </m:r>
                      </m:e>
                      <m:sup>
                        <m:r>
                          <a:rPr lang="en-GB" i="1">
                            <a:latin typeface="Cambria Math" panose="02040503050406030204" pitchFamily="18" charset="0"/>
                            <a:cs typeface="Times New Roman" panose="02020603050405020304" pitchFamily="18" charset="0"/>
                          </a:rPr>
                          <m:t>𝑇</m:t>
                        </m:r>
                      </m:sup>
                    </m:sSup>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𝑒</m:t>
                    </m:r>
                    <m:r>
                      <a:rPr lang="en-GB" i="1">
                        <a:latin typeface="Cambria Math" panose="02040503050406030204" pitchFamily="18" charset="0"/>
                        <a:cs typeface="Times New Roman" panose="02020603050405020304" pitchFamily="18" charset="0"/>
                      </a:rPr>
                      <m:t>=0</m:t>
                    </m:r>
                  </m:oMath>
                </a14:m>
                <a:endParaRPr lang="en-GB" dirty="0" smtClean="0">
                  <a:latin typeface="Pristina" panose="03060402040406080204" pitchFamily="66" charset="0"/>
                  <a:cs typeface="Times New Roman" panose="02020603050405020304" pitchFamily="18" charset="0"/>
                </a:endParaRPr>
              </a:p>
              <a:p>
                <a:r>
                  <a:rPr lang="fr-FR" dirty="0" smtClean="0">
                    <a:latin typeface="Pristina" panose="03060402040406080204" pitchFamily="66" charset="0"/>
                    <a:cs typeface="Times New Roman" panose="02020603050405020304" pitchFamily="18" charset="0"/>
                  </a:rPr>
                  <a:t>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𝑝</m:t>
                        </m:r>
                      </m:e>
                    </m:d>
                    <m:r>
                      <a:rPr lang="en-GB" b="0" i="1" smtClean="0">
                        <a:latin typeface="Cambria Math" panose="02040503050406030204" pitchFamily="18" charset="0"/>
                        <a:cs typeface="Times New Roman" panose="02020603050405020304" pitchFamily="18" charset="0"/>
                      </a:rPr>
                      <m:t>=0</m:t>
                    </m:r>
                  </m:oMath>
                </a14:m>
                <a:endParaRPr lang="en-GB" b="0" dirty="0" smtClean="0">
                  <a:latin typeface="Pristina" panose="03060402040406080204" pitchFamily="66" charset="0"/>
                  <a:cs typeface="Times New Roman" panose="02020603050405020304" pitchFamily="18" charset="0"/>
                </a:endParaRPr>
              </a:p>
              <a:p>
                <a:r>
                  <a:rPr lang="fr-FR" dirty="0" smtClean="0">
                    <a:latin typeface="Pristina" panose="03060402040406080204" pitchFamily="66" charset="0"/>
                    <a:cs typeface="Times New Roman" panose="02020603050405020304" pitchFamily="18" charset="0"/>
                  </a:rPr>
                  <a:t>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𝑎</m:t>
                        </m:r>
                      </m:e>
                    </m:d>
                    <m:r>
                      <a:rPr lang="en-GB" b="0" i="1" smtClean="0">
                        <a:latin typeface="Cambria Math" panose="02040503050406030204" pitchFamily="18" charset="0"/>
                        <a:cs typeface="Times New Roman" panose="02020603050405020304" pitchFamily="18" charset="0"/>
                      </a:rPr>
                      <m:t>=0</m:t>
                    </m:r>
                  </m:oMath>
                </a14:m>
                <a:endParaRPr lang="en-GB" b="0" dirty="0" smtClean="0">
                  <a:latin typeface="Pristina" panose="03060402040406080204" pitchFamily="66" charset="0"/>
                  <a:cs typeface="Times New Roman" panose="02020603050405020304" pitchFamily="18" charset="0"/>
                </a:endParaRPr>
              </a:p>
              <a:p>
                <a:r>
                  <a:rPr lang="en-GB" b="0" i="1" dirty="0" smtClean="0">
                    <a:latin typeface="Cambria Math" panose="02040503050406030204" pitchFamily="18" charset="0"/>
                    <a:cs typeface="Times New Roman" panose="02020603050405020304" pitchFamily="18" charset="0"/>
                  </a:rPr>
                  <a:t>            </a:t>
                </a:r>
                <a14:m>
                  <m:oMath xmlns:m="http://schemas.openxmlformats.org/officeDocument/2006/math">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𝑎</m:t>
                    </m:r>
                    <m:r>
                      <a:rPr lang="en-GB" b="0" i="1" smtClean="0">
                        <a:latin typeface="Cambria Math" panose="02040503050406030204" pitchFamily="18" charset="0"/>
                        <a:cs typeface="Times New Roman" panose="02020603050405020304" pitchFamily="18" charset="0"/>
                      </a:rPr>
                      <m:t>=0</m:t>
                    </m:r>
                  </m:oMath>
                </a14:m>
                <a:endParaRPr lang="en-GB" b="0" i="1" dirty="0" smtClean="0">
                  <a:latin typeface="Cambria Math" panose="02040503050406030204" pitchFamily="18" charset="0"/>
                  <a:cs typeface="Times New Roman" panose="02020603050405020304" pitchFamily="18" charset="0"/>
                </a:endParaRPr>
              </a:p>
              <a:p>
                <a:r>
                  <a:rPr lang="en-GB" i="1" dirty="0">
                    <a:latin typeface="Cambria Math" panose="02040503050406030204" pitchFamily="18" charset="0"/>
                    <a:cs typeface="Times New Roman" panose="02020603050405020304" pitchFamily="18" charset="0"/>
                  </a:rPr>
                  <a:t> </a:t>
                </a:r>
                <a:r>
                  <a:rPr lang="en-GB" i="1" dirty="0" smtClean="0">
                    <a:latin typeface="Cambria Math" panose="02040503050406030204" pitchFamily="18" charset="0"/>
                    <a:cs typeface="Times New Roman" panose="02020603050405020304" pitchFamily="18" charset="0"/>
                  </a:rPr>
                  <a:t>           </a:t>
                </a:r>
                <a14:m>
                  <m:oMath xmlns:m="http://schemas.openxmlformats.org/officeDocument/2006/math">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𝑎</m:t>
                    </m:r>
                  </m:oMath>
                </a14:m>
                <a:endParaRPr lang="en-GB" b="0" i="1" dirty="0" smtClean="0">
                  <a:latin typeface="Cambria Math" panose="02040503050406030204" pitchFamily="18" charset="0"/>
                  <a:cs typeface="Times New Roman" panose="02020603050405020304" pitchFamily="18" charset="0"/>
                </a:endParaRPr>
              </a:p>
              <a:p>
                <a:r>
                  <a:rPr lang="en-GB" b="1" dirty="0" smtClean="0">
                    <a:solidFill>
                      <a:srgbClr val="FFFF00"/>
                    </a:solidFill>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𝒙</m:t>
                    </m:r>
                    <m:r>
                      <a:rPr lang="en-GB" b="1" i="1" smtClean="0">
                        <a:solidFill>
                          <a:srgbClr val="FFFF00"/>
                        </a:solidFill>
                        <a:latin typeface="Cambria Math" panose="02040503050406030204" pitchFamily="18" charset="0"/>
                        <a:cs typeface="Times New Roman" panose="02020603050405020304" pitchFamily="18" charset="0"/>
                      </a:rPr>
                      <m:t>=</m:t>
                    </m:r>
                    <m:f>
                      <m:fPr>
                        <m:ctrlPr>
                          <a:rPr lang="en-GB" b="1" i="1" smtClean="0">
                            <a:solidFill>
                              <a:srgbClr val="FFFF00"/>
                            </a:solidFill>
                            <a:latin typeface="Cambria Math" panose="02040503050406030204" pitchFamily="18" charset="0"/>
                            <a:cs typeface="Times New Roman" panose="02020603050405020304" pitchFamily="18" charset="0"/>
                          </a:rPr>
                        </m:ctrlPr>
                      </m:fPr>
                      <m:num>
                        <m:sSup>
                          <m:sSupPr>
                            <m:ctrlPr>
                              <a:rPr lang="en-GB"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𝒂</m:t>
                            </m:r>
                          </m:e>
                          <m:sup>
                            <m:r>
                              <a:rPr lang="en-GB" b="1" i="1" smtClean="0">
                                <a:solidFill>
                                  <a:srgbClr val="FFFF00"/>
                                </a:solidFill>
                                <a:latin typeface="Cambria Math" panose="02040503050406030204" pitchFamily="18" charset="0"/>
                                <a:cs typeface="Times New Roman" panose="02020603050405020304" pitchFamily="18" charset="0"/>
                              </a:rPr>
                              <m:t>𝑻</m:t>
                            </m:r>
                          </m:sup>
                        </m:sSup>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𝒃</m:t>
                        </m:r>
                      </m:num>
                      <m:den>
                        <m:sSup>
                          <m:sSupPr>
                            <m:ctrlPr>
                              <a:rPr lang="en-GB"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𝒂</m:t>
                            </m:r>
                          </m:e>
                          <m:sup>
                            <m:r>
                              <a:rPr lang="en-GB" b="1" i="1" smtClean="0">
                                <a:solidFill>
                                  <a:srgbClr val="FFFF00"/>
                                </a:solidFill>
                                <a:latin typeface="Cambria Math" panose="02040503050406030204" pitchFamily="18" charset="0"/>
                                <a:cs typeface="Times New Roman" panose="02020603050405020304" pitchFamily="18" charset="0"/>
                              </a:rPr>
                              <m:t>𝑻</m:t>
                            </m:r>
                          </m:sup>
                        </m:sSup>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𝒂</m:t>
                        </m:r>
                      </m:den>
                    </m:f>
                  </m:oMath>
                </a14:m>
                <a:endParaRPr lang="en-GB" b="1" i="1" dirty="0" smtClean="0">
                  <a:latin typeface="Cambria Math" panose="02040503050406030204" pitchFamily="18" charset="0"/>
                  <a:cs typeface="Times New Roman" panose="02020603050405020304" pitchFamily="18" charset="0"/>
                </a:endParaRPr>
              </a:p>
              <a:p>
                <a:endParaRPr lang="en-GB" b="1" i="1" dirty="0" smtClean="0">
                  <a:latin typeface="Cambria Math" panose="02040503050406030204" pitchFamily="18" charset="0"/>
                  <a:cs typeface="Times New Roman" panose="02020603050405020304" pitchFamily="18" charset="0"/>
                </a:endParaRPr>
              </a:p>
              <a:p>
                <a:r>
                  <a:rPr lang="en-GB" dirty="0" err="1">
                    <a:latin typeface="Pristina" panose="03060402040406080204" pitchFamily="66" charset="0"/>
                    <a:cs typeface="Times New Roman" panose="02020603050405020304" pitchFamily="18" charset="0"/>
                  </a:rPr>
                  <a:t>Donc</a:t>
                </a:r>
                <a:r>
                  <a:rPr lang="en-GB" dirty="0">
                    <a:latin typeface="Pristina" panose="03060402040406080204" pitchFamily="66" charset="0"/>
                    <a:cs typeface="Times New Roman" panose="02020603050405020304" pitchFamily="18" charset="0"/>
                  </a:rPr>
                  <a:t> la projection sera </a:t>
                </a:r>
                <a:r>
                  <a:rPr lang="en-GB" dirty="0" err="1">
                    <a:latin typeface="Pristina" panose="03060402040406080204" pitchFamily="66" charset="0"/>
                    <a:cs typeface="Times New Roman" panose="02020603050405020304" pitchFamily="18" charset="0"/>
                  </a:rPr>
                  <a:t>donnée</a:t>
                </a:r>
                <a:r>
                  <a:rPr lang="en-GB" dirty="0">
                    <a:latin typeface="Pristina" panose="03060402040406080204" pitchFamily="66" charset="0"/>
                    <a:cs typeface="Times New Roman" panose="02020603050405020304" pitchFamily="18" charset="0"/>
                  </a:rPr>
                  <a:t>  </a:t>
                </a:r>
                <a:r>
                  <a:rPr lang="en-GB" dirty="0" smtClean="0">
                    <a:latin typeface="Pristina" panose="03060402040406080204" pitchFamily="66" charset="0"/>
                    <a:cs typeface="Times New Roman" panose="02020603050405020304" pitchFamily="18" charset="0"/>
                  </a:rPr>
                  <a:t>par:</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cs typeface="Times New Roman" panose="02020603050405020304" pitchFamily="18" charset="0"/>
                        </a:rPr>
                        <m:t>𝑝</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𝑎</m:t>
                      </m:r>
                      <m:r>
                        <a:rPr lang="en-GB" b="0" i="1" smtClean="0">
                          <a:latin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cs typeface="Times New Roman" panose="02020603050405020304" pitchFamily="18" charset="0"/>
                            </a:rPr>
                          </m:ctrlPr>
                        </m:fPr>
                        <m:num>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num>
                        <m:den>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𝑎</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𝑎</m:t>
                          </m:r>
                        </m:den>
                      </m:f>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𝑎</m:t>
                      </m:r>
                    </m:oMath>
                  </m:oMathPara>
                </a14:m>
                <a:endParaRPr lang="en-GB" dirty="0" smtClean="0">
                  <a:latin typeface="Pristina" panose="03060402040406080204" pitchFamily="66" charset="0"/>
                  <a:cs typeface="Times New Roman" panose="02020603050405020304" pitchFamily="18" charset="0"/>
                </a:endParaRPr>
              </a:p>
              <a:p>
                <a:r>
                  <a:rPr lang="en-GB" dirty="0">
                    <a:latin typeface="Pristina" panose="03060402040406080204" pitchFamily="66" charset="0"/>
                    <a:cs typeface="Times New Roman" panose="02020603050405020304" pitchFamily="18" charset="0"/>
                  </a:rPr>
                  <a:t> </a:t>
                </a:r>
                <a:r>
                  <a:rPr lang="en-GB" dirty="0" smtClean="0">
                    <a:latin typeface="Pristina" panose="03060402040406080204" pitchFamily="66" charset="0"/>
                    <a:cs typeface="Times New Roman" panose="02020603050405020304" pitchFamily="18" charset="0"/>
                  </a:rPr>
                  <a:t>  </a:t>
                </a:r>
                <a:endParaRPr lang="en-GB" dirty="0">
                  <a:latin typeface="Pristina" panose="03060402040406080204" pitchFamily="66" charset="0"/>
                  <a:cs typeface="Times New Roman" panose="02020603050405020304" pitchFamily="18" charset="0"/>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7243281" y="2756401"/>
                <a:ext cx="4118103" cy="3581558"/>
              </a:xfrm>
              <a:prstGeom prst="rect">
                <a:avLst/>
              </a:prstGeom>
              <a:blipFill rotWithShape="0">
                <a:blip r:embed="rId3"/>
                <a:stretch>
                  <a:fillRect l="-1183" t="-510"/>
                </a:stretch>
              </a:blipFill>
            </p:spPr>
            <p:txBody>
              <a:bodyPr/>
              <a:lstStyle/>
              <a:p>
                <a:r>
                  <a:rPr lang="fr-FR">
                    <a:noFill/>
                  </a:rPr>
                  <a:t> </a:t>
                </a:r>
              </a:p>
            </p:txBody>
          </p:sp>
        </mc:Fallback>
      </mc:AlternateContent>
    </p:spTree>
    <p:extLst>
      <p:ext uri="{BB962C8B-B14F-4D97-AF65-F5344CB8AC3E}">
        <p14:creationId xmlns:p14="http://schemas.microsoft.com/office/powerpoint/2010/main" val="2057956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8890" y="120888"/>
                <a:ext cx="12123110" cy="6482865"/>
              </a:xfrm>
              <a:prstGeom prst="rect">
                <a:avLst/>
              </a:prstGeom>
            </p:spPr>
            <p:txBody>
              <a:bodyPr wrap="square">
                <a:spAutoFit/>
              </a:bodyPr>
              <a:lstStyle/>
              <a:p>
                <a:pPr algn="just"/>
                <a:r>
                  <a:rPr lang="fr-FR" b="1" dirty="0" smtClean="0">
                    <a:solidFill>
                      <a:srgbClr val="FFFF00"/>
                    </a:solidFill>
                    <a:latin typeface="Times New Roman" panose="02020603050405020304" pitchFamily="18" charset="0"/>
                    <a:cs typeface="Times New Roman" panose="02020603050405020304" pitchFamily="18" charset="0"/>
                  </a:rPr>
                  <a:t>METHODES DES MOINDRES CARREES: </a:t>
                </a:r>
                <a:r>
                  <a:rPr lang="fr-FR" dirty="0"/>
                  <a:t> </a:t>
                </a:r>
                <a:r>
                  <a:rPr lang="fr-FR" dirty="0">
                    <a:latin typeface="Times New Roman" panose="02020603050405020304" pitchFamily="18" charset="0"/>
                    <a:cs typeface="Times New Roman" panose="02020603050405020304" pitchFamily="18" charset="0"/>
                  </a:rPr>
                  <a:t>Puisque le </a:t>
                </a:r>
                <a:r>
                  <a:rPr lang="fr-FR" dirty="0" smtClean="0">
                    <a:latin typeface="Times New Roman" panose="02020603050405020304" pitchFamily="18" charset="0"/>
                    <a:cs typeface="Times New Roman" panose="02020603050405020304" pitchFamily="18" charset="0"/>
                  </a:rPr>
                  <a:t>système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𝒃</m:t>
                    </m:r>
                    <m:r>
                      <a:rPr lang="en-GB" b="1" i="1" smtClean="0">
                        <a:solidFill>
                          <a:srgbClr val="FFFF00"/>
                        </a:solidFill>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peut </a:t>
                </a:r>
                <a:r>
                  <a:rPr lang="fr-FR" dirty="0">
                    <a:latin typeface="Times New Roman" panose="02020603050405020304" pitchFamily="18" charset="0"/>
                    <a:cs typeface="Times New Roman" panose="02020603050405020304" pitchFamily="18" charset="0"/>
                  </a:rPr>
                  <a:t>ne pas avoir une solution, nous sommes amenés alors </a:t>
                </a:r>
                <a:r>
                  <a:rPr lang="fr-FR" dirty="0" smtClean="0">
                    <a:latin typeface="Times New Roman" panose="02020603050405020304" pitchFamily="18" charset="0"/>
                    <a:cs typeface="Times New Roman" panose="02020603050405020304" pitchFamily="18" charset="0"/>
                  </a:rPr>
                  <a:t>à approximer</a:t>
                </a:r>
                <a:r>
                  <a:rPr lang="fr-FR" dirty="0">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b</a:t>
                </a:r>
                <a:r>
                  <a:rPr lang="fr-FR" b="1" i="1" dirty="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par </a:t>
                </a:r>
                <a:r>
                  <a:rPr lang="fr-FR" dirty="0">
                    <a:latin typeface="Times New Roman" panose="02020603050405020304" pitchFamily="18" charset="0"/>
                    <a:cs typeface="Times New Roman" panose="02020603050405020304" pitchFamily="18" charset="0"/>
                  </a:rPr>
                  <a:t>sa projection dans l’espace des colonnes, ce qui nous donne le </a:t>
                </a:r>
                <a:r>
                  <a:rPr lang="fr-FR" dirty="0" smtClean="0">
                    <a:latin typeface="Times New Roman" panose="02020603050405020304" pitchFamily="18" charset="0"/>
                    <a:cs typeface="Times New Roman" panose="02020603050405020304" pitchFamily="18" charset="0"/>
                  </a:rPr>
                  <a:t>vecteur </a:t>
                </a:r>
                <a:r>
                  <a:rPr lang="fr-FR" b="1" i="1" dirty="0" smtClean="0">
                    <a:solidFill>
                      <a:srgbClr val="FFFF00"/>
                    </a:solidFill>
                    <a:latin typeface="Times New Roman" panose="02020603050405020304" pitchFamily="18" charset="0"/>
                    <a:cs typeface="Times New Roman" panose="02020603050405020304" pitchFamily="18" charset="0"/>
                  </a:rPr>
                  <a:t>p</a:t>
                </a:r>
                <a:r>
                  <a:rPr lang="fr-FR" dirty="0" smtClean="0">
                    <a:latin typeface="Times New Roman" panose="02020603050405020304" pitchFamily="18" charset="0"/>
                    <a:cs typeface="Times New Roman" panose="02020603050405020304" pitchFamily="18" charset="0"/>
                  </a:rPr>
                  <a:t>. </a:t>
                </a:r>
              </a:p>
              <a:p>
                <a:pPr algn="just"/>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Alors on a : </a:t>
                </a:r>
                <a:r>
                  <a:rPr lang="fr-FR" dirty="0" smtClean="0">
                    <a:latin typeface="Times New Roman" panose="02020603050405020304" pitchFamily="18" charset="0"/>
                    <a:cs typeface="Times New Roman" panose="02020603050405020304" pitchFamily="18" charset="0"/>
                  </a:rPr>
                  <a:t>   </a:t>
                </a:r>
              </a:p>
              <a:p>
                <a:r>
                  <a:rPr lang="fr-FR" b="1" dirty="0">
                    <a:solidFill>
                      <a:srgbClr val="FFFF00"/>
                    </a:solidFill>
                    <a:latin typeface="Times New Roman" panose="02020603050405020304" pitchFamily="18" charset="0"/>
                    <a:cs typeface="Times New Roman" panose="02020603050405020304" pitchFamily="18" charset="0"/>
                  </a:rPr>
                  <a:t> </a:t>
                </a:r>
                <a:r>
                  <a:rPr lang="fr-FR" b="1" dirty="0" smtClean="0">
                    <a:solidFill>
                      <a:srgbClr val="FFFF00"/>
                    </a:solidFill>
                    <a:latin typeface="Times New Roman" panose="02020603050405020304" pitchFamily="18" charset="0"/>
                    <a:cs typeface="Times New Roman" panose="02020603050405020304" pitchFamily="18" charset="0"/>
                  </a:rPr>
                  <a:t>                                </a:t>
                </a:r>
              </a:p>
              <a:p>
                <a:r>
                  <a:rPr lang="fr-FR" b="1" dirty="0">
                    <a:solidFill>
                      <a:srgbClr val="FFFF00"/>
                    </a:solidFill>
                    <a:latin typeface="Times New Roman" panose="02020603050405020304" pitchFamily="18" charset="0"/>
                    <a:cs typeface="Times New Roman" panose="02020603050405020304" pitchFamily="18" charset="0"/>
                  </a:rPr>
                  <a:t> </a:t>
                </a:r>
                <a:r>
                  <a:rPr lang="fr-FR" b="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𝐴</m:t>
                    </m:r>
                    <m:r>
                      <a:rPr lang="en-GB" b="0" i="1" smtClean="0">
                        <a:solidFill>
                          <a:schemeClr val="tx1"/>
                        </a:solidFill>
                        <a:latin typeface="Cambria Math" panose="02040503050406030204" pitchFamily="18" charset="0"/>
                        <a:cs typeface="Times New Roman" panose="02020603050405020304" pitchFamily="18" charset="0"/>
                      </a:rPr>
                      <m:t>.</m:t>
                    </m:r>
                    <m:acc>
                      <m:accPr>
                        <m:chr m:val="̂"/>
                        <m:ctrlPr>
                          <a:rPr lang="en-GB" i="1" smtClean="0">
                            <a:solidFill>
                              <a:schemeClr val="tx1"/>
                            </a:solidFill>
                            <a:latin typeface="Cambria Math" panose="02040503050406030204" pitchFamily="18" charset="0"/>
                            <a:cs typeface="Times New Roman" panose="02020603050405020304" pitchFamily="18" charset="0"/>
                          </a:rPr>
                        </m:ctrlPr>
                      </m:accPr>
                      <m:e>
                        <m:r>
                          <a:rPr lang="en-GB" b="0" i="1" smtClean="0">
                            <a:solidFill>
                              <a:schemeClr val="tx1"/>
                            </a:solidFill>
                            <a:latin typeface="Cambria Math" panose="02040503050406030204" pitchFamily="18" charset="0"/>
                            <a:cs typeface="Times New Roman" panose="02020603050405020304" pitchFamily="18" charset="0"/>
                          </a:rPr>
                          <m:t>𝑥</m:t>
                        </m:r>
                      </m:e>
                    </m:acc>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cs typeface="Times New Roman" panose="02020603050405020304" pitchFamily="18" charset="0"/>
                      </a:rPr>
                      <m:t>𝑝</m:t>
                    </m:r>
                  </m:oMath>
                </a14:m>
                <a:endParaRPr lang="fr-FR" dirty="0" smtClean="0">
                  <a:solidFill>
                    <a:srgbClr val="FFFF00"/>
                  </a:solidFill>
                  <a:latin typeface="Times New Roman" panose="02020603050405020304" pitchFamily="18" charset="0"/>
                  <a:cs typeface="Times New Roman" panose="02020603050405020304" pitchFamily="18" charset="0"/>
                </a:endParaRPr>
              </a:p>
              <a:p>
                <a:endParaRPr lang="fr-FR" dirty="0" smtClean="0">
                  <a:solidFill>
                    <a:srgbClr val="FFFF00"/>
                  </a:solidFill>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Avec :  </a:t>
                </a:r>
                <a14:m>
                  <m:oMath xmlns:m="http://schemas.openxmlformats.org/officeDocument/2006/math">
                    <m:r>
                      <a:rPr lang="en-GB" b="0" i="1" smtClean="0">
                        <a:latin typeface="Cambria Math" panose="02040503050406030204" pitchFamily="18" charset="0"/>
                        <a:cs typeface="Times New Roman" panose="02020603050405020304" pitchFamily="18" charset="0"/>
                      </a:rPr>
                      <m:t>𝑝</m:t>
                    </m:r>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𝑝𝑟𝑜𝑗</m:t>
                        </m:r>
                      </m:e>
                      <m:sub>
                        <m:r>
                          <a:rPr lang="en-GB" b="0" i="1" smtClean="0">
                            <a:latin typeface="Cambria Math" panose="02040503050406030204" pitchFamily="18" charset="0"/>
                            <a:cs typeface="Times New Roman" panose="02020603050405020304" pitchFamily="18" charset="0"/>
                          </a:rPr>
                          <m:t>𝐶</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𝐴</m:t>
                            </m:r>
                          </m:e>
                        </m:d>
                      </m:sub>
                    </m:sSub>
                    <m:r>
                      <a:rPr lang="en-GB" b="0" i="1" smtClean="0">
                        <a:latin typeface="Cambria Math" panose="02040503050406030204" pitchFamily="18" charset="0"/>
                        <a:cs typeface="Times New Roman" panose="02020603050405020304" pitchFamily="18" charset="0"/>
                      </a:rPr>
                      <m:t>𝑏</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r>
                      <a:rPr lang="en-GB" b="0" i="1" smtClean="0">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est la valeur approximée de </a:t>
                </a:r>
                <a14:m>
                  <m:oMath xmlns:m="http://schemas.openxmlformats.org/officeDocument/2006/math">
                    <m:r>
                      <a:rPr lang="en-GB" b="0" i="1" smtClean="0">
                        <a:latin typeface="Cambria Math" panose="02040503050406030204" pitchFamily="18" charset="0"/>
                        <a:cs typeface="Times New Roman" panose="02020603050405020304" pitchFamily="18" charset="0"/>
                      </a:rPr>
                      <m:t>𝑥</m:t>
                    </m:r>
                  </m:oMath>
                </a14:m>
                <a:r>
                  <a:rPr lang="fr-FR" dirty="0" smtClean="0">
                    <a:latin typeface="Times New Roman" panose="02020603050405020304" pitchFamily="18" charset="0"/>
                    <a:cs typeface="Times New Roman" panose="02020603050405020304" pitchFamily="18" charset="0"/>
                  </a:rPr>
                  <a:t>.         </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Cette situation est clairement illustrée dans la figure suivante : </a:t>
                </a:r>
                <a:endParaRPr lang="fr-F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fr-FR" b="1" dirty="0">
                  <a:solidFill>
                    <a:srgbClr val="FFFF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pPr algn="ctr"/>
                <a:r>
                  <a:rPr lang="fr-FR" b="1" dirty="0" smtClean="0">
                    <a:solidFill>
                      <a:srgbClr val="FFFF00"/>
                    </a:solidFill>
                    <a:latin typeface="Times New Roman" panose="02020603050405020304" pitchFamily="18" charset="0"/>
                    <a:cs typeface="Times New Roman" panose="02020603050405020304" pitchFamily="18" charset="0"/>
                  </a:rPr>
                  <a:t>Figure: </a:t>
                </a:r>
                <a:r>
                  <a:rPr lang="fr-FR" dirty="0" smtClean="0">
                    <a:latin typeface="Times New Roman" panose="02020603050405020304" pitchFamily="18" charset="0"/>
                    <a:cs typeface="Times New Roman" panose="02020603050405020304" pitchFamily="18" charset="0"/>
                  </a:rPr>
                  <a:t>Projection de vecteur </a:t>
                </a:r>
                <a:r>
                  <a:rPr lang="fr-FR" b="1" i="1" dirty="0" smtClean="0">
                    <a:solidFill>
                      <a:srgbClr val="FFFF00"/>
                    </a:solidFill>
                    <a:latin typeface="Times New Roman" panose="02020603050405020304" pitchFamily="18" charset="0"/>
                    <a:cs typeface="Times New Roman" panose="02020603050405020304" pitchFamily="18" charset="0"/>
                  </a:rPr>
                  <a:t>b</a:t>
                </a:r>
                <a:r>
                  <a:rPr lang="fr-FR" dirty="0" smtClean="0">
                    <a:latin typeface="Times New Roman" panose="02020603050405020304" pitchFamily="18" charset="0"/>
                    <a:cs typeface="Times New Roman" panose="02020603050405020304" pitchFamily="18" charset="0"/>
                  </a:rPr>
                  <a:t> dans l’espace des colonnes </a:t>
                </a:r>
                <a:r>
                  <a:rPr lang="fr-FR" b="1" dirty="0" smtClean="0">
                    <a:solidFill>
                      <a:srgbClr val="FFFF00"/>
                    </a:solidFill>
                    <a:latin typeface="Times New Roman" panose="02020603050405020304" pitchFamily="18" charset="0"/>
                    <a:cs typeface="Times New Roman" panose="02020603050405020304" pitchFamily="18" charset="0"/>
                  </a:rPr>
                  <a:t>C(A) (</a:t>
                </a:r>
                <a:r>
                  <a:rPr lang="fr-FR" b="1" dirty="0" err="1" smtClean="0">
                    <a:solidFill>
                      <a:srgbClr val="FFFF00"/>
                    </a:solidFill>
                    <a:latin typeface="Times New Roman" panose="02020603050405020304" pitchFamily="18" charset="0"/>
                    <a:cs typeface="Times New Roman" panose="02020603050405020304" pitchFamily="18" charset="0"/>
                  </a:rPr>
                  <a:t>bidimensionel</a:t>
                </a:r>
                <a:r>
                  <a:rPr lang="fr-FR" b="1" dirty="0" smtClean="0">
                    <a:solidFill>
                      <a:srgbClr val="FFFF00"/>
                    </a:solidFill>
                    <a:latin typeface="Times New Roman" panose="02020603050405020304" pitchFamily="18" charset="0"/>
                    <a:cs typeface="Times New Roman" panose="02020603050405020304" pitchFamily="18" charset="0"/>
                  </a:rPr>
                  <a:t>)</a:t>
                </a:r>
                <a:endParaRPr lang="fr-FR"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8890" y="120888"/>
                <a:ext cx="12123110" cy="6482865"/>
              </a:xfrm>
              <a:prstGeom prst="rect">
                <a:avLst/>
              </a:prstGeom>
              <a:blipFill rotWithShape="0">
                <a:blip r:embed="rId2"/>
                <a:stretch>
                  <a:fillRect l="-402" t="-659" r="-452" b="-564"/>
                </a:stretch>
              </a:blipFill>
            </p:spPr>
            <p:txBody>
              <a:bodyPr/>
              <a:lstStyle/>
              <a:p>
                <a:r>
                  <a:rPr lang="fr-FR">
                    <a:noFill/>
                  </a:rPr>
                  <a:t> </a:t>
                </a:r>
              </a:p>
            </p:txBody>
          </p:sp>
        </mc:Fallback>
      </mc:AlternateContent>
      <p:sp>
        <p:nvSpPr>
          <p:cNvPr id="4" name="Rectangle 3"/>
          <p:cNvSpPr/>
          <p:nvPr/>
        </p:nvSpPr>
        <p:spPr>
          <a:xfrm rot="20434925">
            <a:off x="4001631" y="3911097"/>
            <a:ext cx="3938257" cy="139423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H="1" flipV="1">
            <a:off x="5205743" y="4318503"/>
            <a:ext cx="0" cy="69711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5205743" y="5015620"/>
            <a:ext cx="1050202"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5205743" y="3168713"/>
            <a:ext cx="923453" cy="1846907"/>
          </a:xfrm>
          <a:prstGeom prst="straightConnector1">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5205743" y="4128380"/>
            <a:ext cx="1575303" cy="887241"/>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129196" y="3168712"/>
            <a:ext cx="651850" cy="995882"/>
          </a:xfrm>
          <a:prstGeom prst="straightConnector1">
            <a:avLst/>
          </a:prstGeom>
          <a:ln w="31750">
            <a:solidFill>
              <a:schemeClr val="accent2">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6255945" y="3924677"/>
            <a:ext cx="344031" cy="20370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6255945" y="4128380"/>
            <a:ext cx="126748" cy="20381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741477" y="3001112"/>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b</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21" name="ZoneTexte 20"/>
          <p:cNvSpPr txBox="1"/>
          <p:nvPr/>
        </p:nvSpPr>
        <p:spPr>
          <a:xfrm>
            <a:off x="6585195" y="4209311"/>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p</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22" name="ZoneTexte 21"/>
          <p:cNvSpPr txBox="1"/>
          <p:nvPr/>
        </p:nvSpPr>
        <p:spPr>
          <a:xfrm>
            <a:off x="6427959" y="3195414"/>
            <a:ext cx="772537"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e=b-p</a:t>
            </a:r>
            <a:endParaRPr lang="fr-FR" b="1" i="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ZoneTexte 22"/>
              <p:cNvSpPr txBox="1"/>
              <p:nvPr/>
            </p:nvSpPr>
            <p:spPr>
              <a:xfrm>
                <a:off x="4656302" y="4179805"/>
                <a:ext cx="6153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𝒂</m:t>
                          </m:r>
                        </m:e>
                        <m:sub>
                          <m:r>
                            <a:rPr lang="en-GB" b="1" i="1" smtClean="0">
                              <a:solidFill>
                                <a:srgbClr val="FFFF00"/>
                              </a:solidFill>
                              <a:latin typeface="Cambria Math" panose="02040503050406030204" pitchFamily="18" charset="0"/>
                              <a:cs typeface="Times New Roman" panose="02020603050405020304" pitchFamily="18" charset="0"/>
                            </a:rPr>
                            <m:t>𝟏</m:t>
                          </m:r>
                        </m:sub>
                      </m:sSub>
                    </m:oMath>
                  </m:oMathPara>
                </a14:m>
                <a:endParaRPr lang="fr-FR"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4656302" y="4179805"/>
                <a:ext cx="615302" cy="369332"/>
              </a:xfrm>
              <a:prstGeom prst="rect">
                <a:avLst/>
              </a:prstGeom>
              <a:blipFill rotWithShape="0">
                <a:blip r:embed="rId3"/>
                <a:stretch>
                  <a:fillRect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p:cNvSpPr txBox="1"/>
              <p:nvPr/>
            </p:nvSpPr>
            <p:spPr>
              <a:xfrm>
                <a:off x="5669483" y="4899353"/>
                <a:ext cx="6153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𝒂</m:t>
                          </m:r>
                        </m:e>
                        <m:sub>
                          <m:r>
                            <a:rPr lang="en-GB" b="1" i="1" smtClean="0">
                              <a:solidFill>
                                <a:srgbClr val="FFFF00"/>
                              </a:solidFill>
                              <a:latin typeface="Cambria Math" panose="02040503050406030204" pitchFamily="18" charset="0"/>
                              <a:cs typeface="Times New Roman" panose="02020603050405020304" pitchFamily="18" charset="0"/>
                            </a:rPr>
                            <m:t>𝟐</m:t>
                          </m:r>
                        </m:sub>
                      </m:sSub>
                    </m:oMath>
                  </m:oMathPara>
                </a14:m>
                <a:endParaRPr lang="fr-FR"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4" name="ZoneTexte 23"/>
              <p:cNvSpPr txBox="1">
                <a:spLocks noRot="1" noChangeAspect="1" noMove="1" noResize="1" noEditPoints="1" noAdjustHandles="1" noChangeArrowheads="1" noChangeShapeType="1" noTextEdit="1"/>
              </p:cNvSpPr>
              <p:nvPr/>
            </p:nvSpPr>
            <p:spPr>
              <a:xfrm>
                <a:off x="5669483" y="4899353"/>
                <a:ext cx="615302" cy="369332"/>
              </a:xfrm>
              <a:prstGeom prst="rect">
                <a:avLst/>
              </a:prstGeom>
              <a:blipFill rotWithShape="0">
                <a:blip r:embed="rId4"/>
                <a:stretch>
                  <a:fillRect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p:cNvSpPr txBox="1"/>
              <p:nvPr/>
            </p:nvSpPr>
            <p:spPr>
              <a:xfrm>
                <a:off x="4327385" y="5344485"/>
                <a:ext cx="6153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𝑪</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oMath>
                  </m:oMathPara>
                </a14:m>
                <a:endParaRPr lang="fr-FR"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5" name="ZoneTexte 24"/>
              <p:cNvSpPr txBox="1">
                <a:spLocks noRot="1" noChangeAspect="1" noMove="1" noResize="1" noEditPoints="1" noAdjustHandles="1" noChangeArrowheads="1" noChangeShapeType="1" noTextEdit="1"/>
              </p:cNvSpPr>
              <p:nvPr/>
            </p:nvSpPr>
            <p:spPr>
              <a:xfrm>
                <a:off x="4327385" y="5344485"/>
                <a:ext cx="615302" cy="369332"/>
              </a:xfrm>
              <a:prstGeom prst="rect">
                <a:avLst/>
              </a:prstGeom>
              <a:blipFill rotWithShape="0">
                <a:blip r:embed="rId5"/>
                <a:stretch>
                  <a:fillRect r="-11881" b="-15000"/>
                </a:stretch>
              </a:blipFill>
            </p:spPr>
            <p:txBody>
              <a:bodyPr/>
              <a:lstStyle/>
              <a:p>
                <a:r>
                  <a:rPr lang="fr-FR">
                    <a:noFill/>
                  </a:rPr>
                  <a:t> </a:t>
                </a:r>
              </a:p>
            </p:txBody>
          </p:sp>
        </mc:Fallback>
      </mc:AlternateContent>
    </p:spTree>
    <p:extLst>
      <p:ext uri="{BB962C8B-B14F-4D97-AF65-F5344CB8AC3E}">
        <p14:creationId xmlns:p14="http://schemas.microsoft.com/office/powerpoint/2010/main" val="514843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58368" y="38911"/>
                <a:ext cx="12091481" cy="11796371"/>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Suivant la figure  précédente,  </a:t>
                </a:r>
                <a:r>
                  <a:rPr lang="fr-FR" dirty="0">
                    <a:latin typeface="Times New Roman" panose="02020603050405020304" pitchFamily="18" charset="0"/>
                    <a:cs typeface="Times New Roman" panose="02020603050405020304" pitchFamily="18" charset="0"/>
                  </a:rPr>
                  <a:t>la </a:t>
                </a:r>
                <a:r>
                  <a:rPr lang="fr-FR" dirty="0" smtClean="0">
                    <a:latin typeface="Times New Roman" panose="02020603050405020304" pitchFamily="18" charset="0"/>
                    <a:cs typeface="Times New Roman" panose="02020603050405020304" pitchFamily="18" charset="0"/>
                  </a:rPr>
                  <a:t>matrice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𝐴</m:t>
                    </m:r>
                    <m:r>
                      <a:rPr lang="en-GB" b="0" i="1" smtClean="0">
                        <a:solidFill>
                          <a:srgbClr val="FFFF00"/>
                        </a:solidFill>
                        <a:latin typeface="Cambria Math" panose="02040503050406030204" pitchFamily="18" charset="0"/>
                        <a:cs typeface="Times New Roman" panose="02020603050405020304" pitchFamily="18" charset="0"/>
                      </a:rPr>
                      <m:t>=</m:t>
                    </m:r>
                    <m:d>
                      <m:dPr>
                        <m:begChr m:val="["/>
                        <m:endChr m:val="]"/>
                        <m:ctrlPr>
                          <a:rPr lang="en-GB" b="0" i="1" smtClean="0">
                            <a:solidFill>
                              <a:srgbClr val="FFFF00"/>
                            </a:solidFill>
                            <a:latin typeface="Cambria Math" panose="02040503050406030204" pitchFamily="18" charset="0"/>
                            <a:cs typeface="Times New Roman" panose="02020603050405020304" pitchFamily="18" charset="0"/>
                          </a:rPr>
                        </m:ctrlPr>
                      </m:dPr>
                      <m:e>
                        <m:sSub>
                          <m:sSubPr>
                            <m:ctrlPr>
                              <a:rPr lang="en-GB" b="0" i="1" smtClean="0">
                                <a:solidFill>
                                  <a:srgbClr val="FFFF00"/>
                                </a:solidFill>
                                <a:latin typeface="Cambria Math" panose="02040503050406030204" pitchFamily="18" charset="0"/>
                                <a:cs typeface="Times New Roman" panose="02020603050405020304" pitchFamily="18" charset="0"/>
                              </a:rPr>
                            </m:ctrlPr>
                          </m:sSubPr>
                          <m:e>
                            <m:r>
                              <a:rPr lang="en-GB" b="0" i="1" smtClean="0">
                                <a:solidFill>
                                  <a:srgbClr val="FFFF00"/>
                                </a:solidFill>
                                <a:latin typeface="Cambria Math" panose="02040503050406030204" pitchFamily="18" charset="0"/>
                                <a:cs typeface="Times New Roman" panose="02020603050405020304" pitchFamily="18" charset="0"/>
                              </a:rPr>
                              <m:t>𝑎</m:t>
                            </m:r>
                          </m:e>
                          <m:sub>
                            <m:r>
                              <a:rPr lang="en-GB" b="0" i="1" smtClean="0">
                                <a:solidFill>
                                  <a:srgbClr val="FFFF00"/>
                                </a:solidFill>
                                <a:latin typeface="Cambria Math" panose="02040503050406030204" pitchFamily="18" charset="0"/>
                                <a:cs typeface="Times New Roman" panose="02020603050405020304" pitchFamily="18" charset="0"/>
                              </a:rPr>
                              <m:t>1</m:t>
                            </m:r>
                          </m:sub>
                        </m:sSub>
                        <m:r>
                          <a:rPr lang="en-GB" b="0" i="1" smtClean="0">
                            <a:solidFill>
                              <a:srgbClr val="FFFF00"/>
                            </a:solidFill>
                            <a:latin typeface="Cambria Math" panose="02040503050406030204" pitchFamily="18" charset="0"/>
                            <a:cs typeface="Times New Roman" panose="02020603050405020304" pitchFamily="18" charset="0"/>
                          </a:rPr>
                          <m:t>  </m:t>
                        </m:r>
                        <m:sSub>
                          <m:sSubPr>
                            <m:ctrlPr>
                              <a:rPr lang="en-GB" b="0" i="1" smtClean="0">
                                <a:solidFill>
                                  <a:srgbClr val="FFFF00"/>
                                </a:solidFill>
                                <a:latin typeface="Cambria Math" panose="02040503050406030204" pitchFamily="18" charset="0"/>
                                <a:cs typeface="Times New Roman" panose="02020603050405020304" pitchFamily="18" charset="0"/>
                              </a:rPr>
                            </m:ctrlPr>
                          </m:sSubPr>
                          <m:e>
                            <m:r>
                              <a:rPr lang="en-GB" b="0" i="1" smtClean="0">
                                <a:solidFill>
                                  <a:srgbClr val="FFFF00"/>
                                </a:solidFill>
                                <a:latin typeface="Cambria Math" panose="02040503050406030204" pitchFamily="18" charset="0"/>
                                <a:cs typeface="Times New Roman" panose="02020603050405020304" pitchFamily="18" charset="0"/>
                              </a:rPr>
                              <m:t>𝑎</m:t>
                            </m:r>
                          </m:e>
                          <m:sub>
                            <m:r>
                              <a:rPr lang="en-GB" b="0" i="1" smtClean="0">
                                <a:solidFill>
                                  <a:srgbClr val="FFFF00"/>
                                </a:solidFill>
                                <a:latin typeface="Cambria Math" panose="02040503050406030204" pitchFamily="18" charset="0"/>
                                <a:cs typeface="Times New Roman" panose="02020603050405020304" pitchFamily="18" charset="0"/>
                              </a:rPr>
                              <m:t>2</m:t>
                            </m:r>
                          </m:sub>
                        </m:sSub>
                      </m:e>
                    </m:d>
                  </m:oMath>
                </a14:m>
                <a:r>
                  <a:rPr lang="fr-FR" dirty="0" smtClean="0">
                    <a:latin typeface="Times New Roman" panose="02020603050405020304" pitchFamily="18" charset="0"/>
                    <a:cs typeface="Times New Roman" panose="02020603050405020304" pitchFamily="18" charset="0"/>
                  </a:rPr>
                  <a:t>  , </a:t>
                </a:r>
                <a:r>
                  <a:rPr lang="fr-FR" dirty="0" err="1" smtClean="0">
                    <a:latin typeface="Times New Roman" panose="02020603050405020304" pitchFamily="18" charset="0"/>
                    <a:cs typeface="Times New Roman" panose="02020603050405020304" pitchFamily="18" charset="0"/>
                  </a:rPr>
                  <a:t>oú</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sub>
                    </m:sSub>
                  </m:oMath>
                </a14:m>
                <a:r>
                  <a:rPr lang="fr-FR" dirty="0" smtClean="0">
                    <a:latin typeface="Times New Roman" panose="02020603050405020304" pitchFamily="18" charset="0"/>
                    <a:cs typeface="Times New Roman" panose="02020603050405020304" pitchFamily="18" charset="0"/>
                  </a:rPr>
                  <a:t>  sont les colonnes de la matrice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On a :</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𝑝</m:t>
                    </m:r>
                  </m:oMath>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Donc:</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  </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𝑝</m:t>
                    </m:r>
                  </m:oMath>
                </a14:m>
                <a:endParaRPr lang="en-GB" b="0"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m:t>
                        </m:r>
                      </m:sub>
                    </m:sSub>
                    <m:acc>
                      <m:accPr>
                        <m:chr m:val="̂"/>
                        <m:ctrlPr>
                          <a:rPr lang="fr-FR"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sub>
                    </m:sSub>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𝑝</m:t>
                    </m:r>
                  </m:oMath>
                </a14:m>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Le problème maintenant est de déterminer </a:t>
                </a:r>
                <a14:m>
                  <m:oMath xmlns:m="http://schemas.openxmlformats.org/officeDocument/2006/math">
                    <m:acc>
                      <m:accPr>
                        <m:chr m:val="̂"/>
                        <m:ctrlPr>
                          <a:rPr lang="fr-FR"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r>
                      <a:rPr lang="en-GB" b="0" i="0" smtClean="0">
                        <a:latin typeface="Cambria Math" panose="02040503050406030204" pitchFamily="18" charset="0"/>
                        <a:cs typeface="Times New Roman" panose="02020603050405020304" pitchFamily="18" charset="0"/>
                      </a:rPr>
                      <m:t>?</m:t>
                    </m:r>
                  </m:oMath>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Le vecteur d’erreur </a:t>
                </a:r>
                <a14:m>
                  <m:oMath xmlns:m="http://schemas.openxmlformats.org/officeDocument/2006/math">
                    <m:r>
                      <a:rPr lang="en-GB" b="0" i="1" smtClean="0">
                        <a:latin typeface="Cambria Math" panose="02040503050406030204" pitchFamily="18" charset="0"/>
                        <a:cs typeface="Times New Roman" panose="02020603050405020304" pitchFamily="18" charset="0"/>
                      </a:rPr>
                      <m:t>𝑒</m:t>
                    </m:r>
                  </m:oMath>
                </a14:m>
                <a:r>
                  <a:rPr lang="fr-FR" dirty="0" smtClean="0">
                    <a:latin typeface="Times New Roman" panose="02020603050405020304" pitchFamily="18" charset="0"/>
                    <a:cs typeface="Times New Roman" panose="02020603050405020304" pitchFamily="18" charset="0"/>
                  </a:rPr>
                  <a:t> est  perpendiculaire á l’espace des colonnes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𝑪</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   donc:</a:t>
                </a: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𝑒</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𝐶</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fr-FR" i="1" dirty="0" smtClean="0">
                            <a:latin typeface="Cambria Math" panose="02040503050406030204" pitchFamily="18" charset="0"/>
                            <a:cs typeface="Times New Roman" panose="02020603050405020304" pitchFamily="18" charset="0"/>
                          </a:rPr>
                        </m:ctrlPr>
                      </m:sSubSupPr>
                      <m:e>
                        <m:r>
                          <a:rPr lang="en-GB" b="0" i="1" dirty="0" smtClean="0">
                            <a:latin typeface="Cambria Math" panose="02040503050406030204" pitchFamily="18" charset="0"/>
                            <a:cs typeface="Times New Roman" panose="02020603050405020304" pitchFamily="18" charset="0"/>
                          </a:rPr>
                          <m:t>𝑎</m:t>
                        </m:r>
                      </m:e>
                      <m:sub>
                        <m:r>
                          <a:rPr lang="en-GB" b="0" i="1" dirty="0" smtClean="0">
                            <a:latin typeface="Cambria Math" panose="02040503050406030204" pitchFamily="18" charset="0"/>
                            <a:cs typeface="Times New Roman" panose="02020603050405020304" pitchFamily="18" charset="0"/>
                          </a:rPr>
                          <m:t>1</m:t>
                        </m:r>
                      </m:sub>
                      <m:sup>
                        <m:r>
                          <a:rPr lang="en-GB" b="0" i="1" dirty="0" smtClean="0">
                            <a:latin typeface="Cambria Math" panose="02040503050406030204" pitchFamily="18" charset="0"/>
                            <a:cs typeface="Times New Roman" panose="02020603050405020304" pitchFamily="18" charset="0"/>
                          </a:rPr>
                          <m:t>𝑇</m:t>
                        </m:r>
                      </m:sup>
                    </m:sSubSup>
                    <m:r>
                      <a:rPr lang="en-GB" b="0" i="1" dirty="0" smtClean="0">
                        <a:latin typeface="Cambria Math" panose="02040503050406030204" pitchFamily="18" charset="0"/>
                        <a:cs typeface="Times New Roman" panose="02020603050405020304" pitchFamily="18" charset="0"/>
                      </a:rPr>
                      <m:t>.</m:t>
                    </m:r>
                    <m:r>
                      <a:rPr lang="en-GB" b="0" i="1" dirty="0" smtClean="0">
                        <a:latin typeface="Cambria Math" panose="02040503050406030204" pitchFamily="18" charset="0"/>
                        <a:cs typeface="Times New Roman" panose="02020603050405020304" pitchFamily="18" charset="0"/>
                      </a:rPr>
                      <m:t>𝑒</m:t>
                    </m:r>
                    <m:r>
                      <a:rPr lang="en-GB" b="0" i="1" dirty="0" smtClean="0">
                        <a:latin typeface="Cambria Math" panose="02040503050406030204" pitchFamily="18" charset="0"/>
                        <a:cs typeface="Times New Roman" panose="02020603050405020304" pitchFamily="18" charset="0"/>
                      </a:rPr>
                      <m:t>=</m:t>
                    </m:r>
                    <m:r>
                      <a:rPr lang="en-GB" b="0" i="1" dirty="0" smtClean="0">
                        <a:latin typeface="Cambria Math" panose="02040503050406030204" pitchFamily="18" charset="0"/>
                        <a:cs typeface="Times New Roman" panose="02020603050405020304" pitchFamily="18" charset="0"/>
                      </a:rPr>
                      <m:t>0</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sub>
                      <m:sup>
                        <m:r>
                          <a:rPr lang="en-GB" b="0" i="1" smtClean="0">
                            <a:latin typeface="Cambria Math" panose="02040503050406030204" pitchFamily="18" charset="0"/>
                            <a:cs typeface="Times New Roman" panose="02020603050405020304" pitchFamily="18" charset="0"/>
                          </a:rPr>
                          <m:t>𝑇</m:t>
                        </m:r>
                      </m:sup>
                    </m:sSub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𝑒</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0</m:t>
                    </m:r>
                  </m:oMath>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Alors:</a:t>
                </a: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m:t>
                        </m:r>
                      </m:sub>
                      <m:sup>
                        <m:r>
                          <a:rPr lang="en-GB" b="0" i="1" smtClean="0">
                            <a:latin typeface="Cambria Math" panose="02040503050406030204" pitchFamily="18" charset="0"/>
                            <a:cs typeface="Times New Roman" panose="02020603050405020304" pitchFamily="18" charset="0"/>
                          </a:rPr>
                          <m:t>𝑇</m:t>
                        </m:r>
                      </m:sup>
                    </m:sSubSup>
                    <m:r>
                      <a:rPr lang="en-GB" b="0" i="1" smtClean="0">
                        <a:latin typeface="Cambria Math" panose="02040503050406030204" pitchFamily="18" charset="0"/>
                        <a:cs typeface="Times New Roman" panose="02020603050405020304" pitchFamily="18" charset="0"/>
                      </a:rPr>
                      <m:t>.</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e>
                    </m:d>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0</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sub>
                      <m:sup>
                        <m:r>
                          <a:rPr lang="en-GB" b="0" i="1" smtClean="0">
                            <a:latin typeface="Cambria Math" panose="02040503050406030204" pitchFamily="18" charset="0"/>
                            <a:cs typeface="Times New Roman" panose="02020603050405020304" pitchFamily="18" charset="0"/>
                          </a:rPr>
                          <m:t>𝑇</m:t>
                        </m:r>
                      </m:sup>
                    </m:sSubSup>
                    <m:r>
                      <a:rPr lang="en-GB" b="0" i="1" smtClean="0">
                        <a:latin typeface="Cambria Math" panose="02040503050406030204" pitchFamily="18" charset="0"/>
                        <a:cs typeface="Times New Roman" panose="02020603050405020304" pitchFamily="18" charset="0"/>
                      </a:rPr>
                      <m:t>.</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e>
                    </m:d>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0</m:t>
                    </m:r>
                  </m:oMath>
                </a14:m>
                <a:endParaRPr lang="fr-FR" dirty="0" smtClean="0">
                  <a:latin typeface="Times New Roman" panose="02020603050405020304" pitchFamily="18" charset="0"/>
                  <a:cs typeface="Times New Roman" panose="02020603050405020304" pitchFamily="18" charset="0"/>
                </a:endParaRPr>
              </a:p>
              <a:p>
                <a:pPr algn="ct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i="1" smtClean="0">
                            <a:latin typeface="Cambria Math" panose="02040503050406030204" pitchFamily="18" charset="0"/>
                            <a:cs typeface="Times New Roman" panose="02020603050405020304" pitchFamily="18" charset="0"/>
                          </a:rPr>
                        </m:ctrlPr>
                      </m:dPr>
                      <m:e>
                        <m:m>
                          <m:mPr>
                            <m:mcs>
                              <m:mc>
                                <m:mcPr>
                                  <m:count m:val="1"/>
                                  <m:mcJc m:val="center"/>
                                </m:mcPr>
                              </m:mc>
                            </m:mcs>
                            <m:ctrlPr>
                              <a:rPr lang="fr-FR" i="1" smtClean="0">
                                <a:latin typeface="Cambria Math" panose="02040503050406030204" pitchFamily="18" charset="0"/>
                                <a:cs typeface="Times New Roman" panose="02020603050405020304" pitchFamily="18" charset="0"/>
                              </a:rPr>
                            </m:ctrlPr>
                          </m:mPr>
                          <m:mr>
                            <m:e>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1</m:t>
                                  </m:r>
                                </m:sub>
                                <m:sup>
                                  <m:r>
                                    <a:rPr lang="en-GB" b="0" i="1" smtClean="0">
                                      <a:latin typeface="Cambria Math" panose="02040503050406030204" pitchFamily="18" charset="0"/>
                                      <a:cs typeface="Times New Roman" panose="02020603050405020304" pitchFamily="18" charset="0"/>
                                    </a:rPr>
                                    <m:t>𝑇</m:t>
                                  </m:r>
                                </m:sup>
                              </m:sSubSup>
                            </m:e>
                          </m:mr>
                          <m:mr>
                            <m:e>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𝑎</m:t>
                                  </m:r>
                                </m:e>
                                <m:sub>
                                  <m:r>
                                    <a:rPr lang="en-GB" b="0" i="1" smtClean="0">
                                      <a:latin typeface="Cambria Math" panose="02040503050406030204" pitchFamily="18" charset="0"/>
                                      <a:cs typeface="Times New Roman" panose="02020603050405020304" pitchFamily="18" charset="0"/>
                                    </a:rPr>
                                    <m:t>2</m:t>
                                  </m:r>
                                </m:sub>
                                <m:sup>
                                  <m:r>
                                    <a:rPr lang="en-GB" b="0" i="1" smtClean="0">
                                      <a:latin typeface="Cambria Math" panose="02040503050406030204" pitchFamily="18" charset="0"/>
                                      <a:cs typeface="Times New Roman" panose="02020603050405020304" pitchFamily="18" charset="0"/>
                                    </a:rPr>
                                    <m:t>𝑇</m:t>
                                  </m:r>
                                </m:sup>
                              </m:sSubSup>
                            </m:e>
                          </m:mr>
                        </m:m>
                      </m:e>
                    </m:d>
                    <m:r>
                      <a:rPr lang="en-GB" b="0" i="1" smtClean="0">
                        <a:latin typeface="Cambria Math" panose="02040503050406030204" pitchFamily="18" charset="0"/>
                        <a:cs typeface="Times New Roman" panose="02020603050405020304" pitchFamily="18" charset="0"/>
                      </a:rPr>
                      <m:t>.</m:t>
                    </m:r>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e>
                    </m:d>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cs typeface="Times New Roman" panose="02020603050405020304" pitchFamily="18" charset="0"/>
                                </a:rPr>
                                <m:t>0</m:t>
                              </m:r>
                            </m:e>
                          </m:mr>
                        </m:m>
                      </m:e>
                    </m:d>
                  </m:oMath>
                </a14:m>
                <a:endParaRPr lang="fr-FR" dirty="0" smtClean="0">
                  <a:latin typeface="Times New Roman" panose="02020603050405020304" pitchFamily="18" charset="0"/>
                  <a:cs typeface="Times New Roman" panose="02020603050405020304" pitchFamily="18" charset="0"/>
                </a:endParaRPr>
              </a:p>
              <a:p>
                <a:pPr algn="ctr"/>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0" smtClean="0">
                          <a:latin typeface="Cambria Math" panose="02040503050406030204" pitchFamily="18" charset="0"/>
                          <a:cs typeface="Times New Roman" panose="02020603050405020304" pitchFamily="18" charset="0"/>
                        </a:rPr>
                        <m:t>.</m:t>
                      </m:r>
                      <m:d>
                        <m:dPr>
                          <m:ctrlPr>
                            <a:rPr lang="en-GB" b="0" i="1" smtClean="0">
                              <a:latin typeface="Cambria Math" panose="02040503050406030204" pitchFamily="18" charset="0"/>
                              <a:cs typeface="Times New Roman" panose="02020603050405020304" pitchFamily="18" charset="0"/>
                            </a:rPr>
                          </m:ctrlPr>
                        </m:dPr>
                        <m:e>
                          <m:r>
                            <m:rPr>
                              <m:sty m:val="p"/>
                            </m:rPr>
                            <a:rPr lang="en-GB" b="0" i="0" smtClean="0">
                              <a:latin typeface="Cambria Math" panose="02040503050406030204" pitchFamily="18" charset="0"/>
                              <a:cs typeface="Times New Roman" panose="02020603050405020304" pitchFamily="18" charset="0"/>
                            </a:rPr>
                            <m:t>b</m:t>
                          </m:r>
                          <m:r>
                            <a:rPr lang="en-GB" b="0" i="0" smtClean="0">
                              <a:latin typeface="Cambria Math" panose="02040503050406030204" pitchFamily="18" charset="0"/>
                              <a:cs typeface="Times New Roman" panose="02020603050405020304" pitchFamily="18" charset="0"/>
                            </a:rPr>
                            <m:t>−</m:t>
                          </m:r>
                          <m:r>
                            <m:rPr>
                              <m:sty m:val="p"/>
                            </m:rPr>
                            <a:rPr lang="en-GB" b="0" i="0" smtClean="0">
                              <a:latin typeface="Cambria Math" panose="02040503050406030204" pitchFamily="18" charset="0"/>
                              <a:cs typeface="Times New Roman" panose="02020603050405020304" pitchFamily="18" charset="0"/>
                            </a:rPr>
                            <m:t>A</m:t>
                          </m:r>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e>
                      </m:d>
                      <m:r>
                        <a:rPr lang="en-GB" b="0" i="0" smtClean="0">
                          <a:latin typeface="Cambria Math" panose="02040503050406030204" pitchFamily="18" charset="0"/>
                          <a:cs typeface="Times New Roman" panose="02020603050405020304" pitchFamily="18" charset="0"/>
                        </a:rPr>
                        <m:t>=</m:t>
                      </m:r>
                      <m:r>
                        <a:rPr lang="en-GB" b="0" i="0" smtClean="0">
                          <a:latin typeface="Cambria Math" panose="02040503050406030204" pitchFamily="18" charset="0"/>
                          <a:cs typeface="Times New Roman" panose="02020603050405020304" pitchFamily="18" charset="0"/>
                        </a:rPr>
                        <m:t>0</m:t>
                      </m:r>
                    </m:oMath>
                  </m:oMathPara>
                </a14:m>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acc>
                        <m:accPr>
                          <m:chr m:val="̂"/>
                          <m:ctrlPr>
                            <a:rPr lang="en-GB" b="0"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oMath>
                  </m:oMathPara>
                </a14:m>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acc>
                        <m:accPr>
                          <m:chr m:val="̂"/>
                          <m:ctrlPr>
                            <a:rPr lang="fr-FR" i="1" smtClean="0">
                              <a:solidFill>
                                <a:srgbClr val="FFFF00"/>
                              </a:solidFill>
                              <a:latin typeface="Cambria Math" panose="02040503050406030204" pitchFamily="18" charset="0"/>
                              <a:cs typeface="Times New Roman" panose="02020603050405020304" pitchFamily="18" charset="0"/>
                            </a:rPr>
                          </m:ctrlPr>
                        </m:accPr>
                        <m:e>
                          <m:r>
                            <a:rPr lang="en-GB" b="0" i="1" smtClean="0">
                              <a:solidFill>
                                <a:srgbClr val="FFFF00"/>
                              </a:solidFill>
                              <a:latin typeface="Cambria Math" panose="02040503050406030204" pitchFamily="18" charset="0"/>
                              <a:cs typeface="Times New Roman" panose="02020603050405020304" pitchFamily="18" charset="0"/>
                            </a:rPr>
                            <m:t>𝑥</m:t>
                          </m:r>
                        </m:e>
                      </m:acc>
                      <m:r>
                        <a:rPr lang="en-GB" b="0" i="1" smtClean="0">
                          <a:solidFill>
                            <a:srgbClr val="FFFF00"/>
                          </a:solidFill>
                          <a:latin typeface="Cambria Math" panose="02040503050406030204" pitchFamily="18" charset="0"/>
                          <a:cs typeface="Times New Roman" panose="02020603050405020304" pitchFamily="18" charset="0"/>
                        </a:rPr>
                        <m:t>=</m:t>
                      </m:r>
                      <m:sSup>
                        <m:sSupPr>
                          <m:ctrlPr>
                            <a:rPr lang="en-GB" b="0" i="1" smtClean="0">
                              <a:solidFill>
                                <a:srgbClr val="FFFF00"/>
                              </a:solidFill>
                              <a:latin typeface="Cambria Math" panose="02040503050406030204" pitchFamily="18" charset="0"/>
                              <a:cs typeface="Times New Roman" panose="02020603050405020304" pitchFamily="18" charset="0"/>
                            </a:rPr>
                          </m:ctrlPr>
                        </m:sSupPr>
                        <m:e>
                          <m:r>
                            <a:rPr lang="en-GB" b="0" i="1" smtClean="0">
                              <a:solidFill>
                                <a:srgbClr val="FFFF00"/>
                              </a:solidFill>
                              <a:latin typeface="Cambria Math" panose="02040503050406030204" pitchFamily="18" charset="0"/>
                              <a:cs typeface="Times New Roman" panose="02020603050405020304" pitchFamily="18" charset="0"/>
                            </a:rPr>
                            <m:t>(</m:t>
                          </m:r>
                          <m:sSup>
                            <m:sSupPr>
                              <m:ctrlPr>
                                <a:rPr lang="en-GB" b="0" i="1" smtClean="0">
                                  <a:solidFill>
                                    <a:srgbClr val="FFFF00"/>
                                  </a:solidFill>
                                  <a:latin typeface="Cambria Math" panose="02040503050406030204" pitchFamily="18" charset="0"/>
                                  <a:cs typeface="Times New Roman" panose="02020603050405020304" pitchFamily="18" charset="0"/>
                                </a:rPr>
                              </m:ctrlPr>
                            </m:sSupPr>
                            <m:e>
                              <m:r>
                                <a:rPr lang="en-GB" b="0" i="1" smtClean="0">
                                  <a:solidFill>
                                    <a:srgbClr val="FFFF00"/>
                                  </a:solidFill>
                                  <a:latin typeface="Cambria Math" panose="02040503050406030204" pitchFamily="18" charset="0"/>
                                  <a:cs typeface="Times New Roman" panose="02020603050405020304" pitchFamily="18" charset="0"/>
                                </a:rPr>
                                <m:t>𝐴</m:t>
                              </m:r>
                            </m:e>
                            <m:sup>
                              <m:r>
                                <a:rPr lang="en-GB" b="0" i="1" smtClean="0">
                                  <a:solidFill>
                                    <a:srgbClr val="FFFF00"/>
                                  </a:solidFill>
                                  <a:latin typeface="Cambria Math" panose="02040503050406030204" pitchFamily="18" charset="0"/>
                                  <a:cs typeface="Times New Roman" panose="02020603050405020304" pitchFamily="18" charset="0"/>
                                </a:rPr>
                                <m:t>𝑇</m:t>
                              </m:r>
                            </m:sup>
                          </m:sSup>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𝐴</m:t>
                          </m:r>
                          <m:r>
                            <a:rPr lang="en-GB" b="0" i="1" smtClean="0">
                              <a:solidFill>
                                <a:srgbClr val="FFFF00"/>
                              </a:solidFill>
                              <a:latin typeface="Cambria Math" panose="02040503050406030204" pitchFamily="18" charset="0"/>
                              <a:cs typeface="Times New Roman" panose="02020603050405020304" pitchFamily="18" charset="0"/>
                            </a:rPr>
                            <m:t>)</m:t>
                          </m:r>
                        </m:e>
                        <m:sup>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1</m:t>
                          </m:r>
                        </m:sup>
                      </m:sSup>
                      <m:r>
                        <a:rPr lang="en-GB" b="0" i="1" smtClean="0">
                          <a:solidFill>
                            <a:srgbClr val="FFFF00"/>
                          </a:solidFill>
                          <a:latin typeface="Cambria Math" panose="02040503050406030204" pitchFamily="18" charset="0"/>
                          <a:cs typeface="Times New Roman" panose="02020603050405020304" pitchFamily="18" charset="0"/>
                        </a:rPr>
                        <m:t>.</m:t>
                      </m:r>
                      <m:sSup>
                        <m:sSupPr>
                          <m:ctrlPr>
                            <a:rPr lang="en-GB" b="0" i="1" smtClean="0">
                              <a:solidFill>
                                <a:srgbClr val="FFFF00"/>
                              </a:solidFill>
                              <a:latin typeface="Cambria Math" panose="02040503050406030204" pitchFamily="18" charset="0"/>
                              <a:cs typeface="Times New Roman" panose="02020603050405020304" pitchFamily="18" charset="0"/>
                            </a:rPr>
                          </m:ctrlPr>
                        </m:sSupPr>
                        <m:e>
                          <m:r>
                            <a:rPr lang="en-GB" b="0" i="1" smtClean="0">
                              <a:solidFill>
                                <a:srgbClr val="FFFF00"/>
                              </a:solidFill>
                              <a:latin typeface="Cambria Math" panose="02040503050406030204" pitchFamily="18" charset="0"/>
                              <a:cs typeface="Times New Roman" panose="02020603050405020304" pitchFamily="18" charset="0"/>
                            </a:rPr>
                            <m:t>𝐴</m:t>
                          </m:r>
                        </m:e>
                        <m:sup>
                          <m:r>
                            <a:rPr lang="en-GB" b="0" i="1" smtClean="0">
                              <a:solidFill>
                                <a:srgbClr val="FFFF00"/>
                              </a:solidFill>
                              <a:latin typeface="Cambria Math" panose="02040503050406030204" pitchFamily="18" charset="0"/>
                              <a:cs typeface="Times New Roman" panose="02020603050405020304" pitchFamily="18" charset="0"/>
                            </a:rPr>
                            <m:t>𝑇</m:t>
                          </m:r>
                        </m:sup>
                      </m:sSup>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𝑏</m:t>
                      </m:r>
                    </m:oMath>
                  </m:oMathPara>
                </a14:m>
                <a:endParaRPr lang="fr-FR" dirty="0" smtClean="0">
                  <a:solidFill>
                    <a:srgbClr val="FFFF00"/>
                  </a:solidFill>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err="1" smtClean="0">
                    <a:latin typeface="Times New Roman" panose="02020603050405020304" pitchFamily="18" charset="0"/>
                    <a:cs typeface="Times New Roman" panose="02020603050405020304" pitchFamily="18" charset="0"/>
                  </a:rPr>
                  <a:t>Danc</a:t>
                </a:r>
                <a:r>
                  <a:rPr lang="fr-FR" dirty="0" smtClean="0">
                    <a:latin typeface="Times New Roman" panose="02020603050405020304" pitchFamily="18" charset="0"/>
                    <a:cs typeface="Times New Roman" panose="02020603050405020304" pitchFamily="18" charset="0"/>
                  </a:rPr>
                  <a:t> cette équation représente la solution du système </a:t>
                </a:r>
                <a14:m>
                  <m:oMath xmlns:m="http://schemas.openxmlformats.org/officeDocument/2006/math">
                    <m:r>
                      <a:rPr lang="en-GB" b="0" i="1" smtClean="0">
                        <a:latin typeface="Cambria Math" panose="02040503050406030204" pitchFamily="18" charset="0"/>
                        <a:cs typeface="Times New Roman" panose="02020603050405020304" pitchFamily="18" charset="0"/>
                      </a:rPr>
                      <m:t>𝐴𝑥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oMath>
                </a14:m>
                <a:r>
                  <a:rPr lang="fr-FR" dirty="0" smtClean="0">
                    <a:latin typeface="Times New Roman" panose="02020603050405020304" pitchFamily="18" charset="0"/>
                    <a:cs typeface="Times New Roman" panose="02020603050405020304" pitchFamily="18" charset="0"/>
                  </a:rPr>
                  <a:t> au sens des moindres carrées.</a:t>
                </a: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8368" y="38911"/>
                <a:ext cx="12091481" cy="11796371"/>
              </a:xfrm>
              <a:prstGeom prst="rect">
                <a:avLst/>
              </a:prstGeom>
              <a:blipFill rotWithShape="0">
                <a:blip r:embed="rId2"/>
                <a:stretch>
                  <a:fillRect l="-454" t="-258"/>
                </a:stretch>
              </a:blipFill>
            </p:spPr>
            <p:txBody>
              <a:bodyPr/>
              <a:lstStyle/>
              <a:p>
                <a:r>
                  <a:rPr lang="fr-FR">
                    <a:noFill/>
                  </a:rPr>
                  <a:t> </a:t>
                </a:r>
              </a:p>
            </p:txBody>
          </p:sp>
        </mc:Fallback>
      </mc:AlternateContent>
    </p:spTree>
    <p:extLst>
      <p:ext uri="{BB962C8B-B14F-4D97-AF65-F5344CB8AC3E}">
        <p14:creationId xmlns:p14="http://schemas.microsoft.com/office/powerpoint/2010/main" val="3862189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702" y="58763"/>
            <a:ext cx="11955293" cy="646331"/>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Géométriquement, les principes des moindres carrés sont représentés dans les quatre </a:t>
            </a:r>
            <a:r>
              <a:rPr lang="fr-FR" dirty="0" smtClean="0">
                <a:latin typeface="Times New Roman" panose="02020603050405020304" pitchFamily="18" charset="0"/>
                <a:cs typeface="Times New Roman" panose="02020603050405020304" pitchFamily="18" charset="0"/>
              </a:rPr>
              <a:t>espaces fondamentaux </a:t>
            </a:r>
            <a:r>
              <a:rPr lang="fr-FR" dirty="0">
                <a:latin typeface="Times New Roman" panose="02020603050405020304" pitchFamily="18" charset="0"/>
                <a:cs typeface="Times New Roman" panose="02020603050405020304" pitchFamily="18" charset="0"/>
              </a:rPr>
              <a:t>par la figure </a:t>
            </a:r>
            <a:r>
              <a:rPr lang="fr-FR" dirty="0" smtClean="0">
                <a:latin typeface="Times New Roman" panose="02020603050405020304" pitchFamily="18" charset="0"/>
                <a:cs typeface="Times New Roman" panose="02020603050405020304" pitchFamily="18" charset="0"/>
              </a:rPr>
              <a:t>ci-dessous </a:t>
            </a:r>
            <a:r>
              <a:rPr lang="fr-FR" dirty="0">
                <a:latin typeface="Times New Roman" panose="02020603050405020304" pitchFamily="18" charset="0"/>
                <a:cs typeface="Times New Roman" panose="02020603050405020304" pitchFamily="18" charset="0"/>
              </a:rPr>
              <a:t>: </a:t>
            </a:r>
          </a:p>
        </p:txBody>
      </p:sp>
      <p:sp>
        <p:nvSpPr>
          <p:cNvPr id="5" name="Rectangle 4"/>
          <p:cNvSpPr/>
          <p:nvPr/>
        </p:nvSpPr>
        <p:spPr>
          <a:xfrm rot="8437874">
            <a:off x="7769537" y="2129041"/>
            <a:ext cx="1072244" cy="161668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rot="8302807">
            <a:off x="7740353" y="4143368"/>
            <a:ext cx="1072244" cy="95528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 name="ZoneTexte 6"/>
              <p:cNvSpPr txBox="1"/>
              <p:nvPr/>
            </p:nvSpPr>
            <p:spPr>
              <a:xfrm>
                <a:off x="8655869" y="2160714"/>
                <a:ext cx="1153990" cy="738664"/>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des </a:t>
                </a:r>
                <a14:m>
                  <m:oMath xmlns:m="http://schemas.openxmlformats.org/officeDocument/2006/math">
                    <m:r>
                      <m:rPr>
                        <m:sty m:val="p"/>
                      </m:rPr>
                      <a:rPr lang="en-GB" sz="1400" b="0" i="0" smtClean="0">
                        <a:latin typeface="Cambria Math" panose="02040503050406030204" pitchFamily="18" charset="0"/>
                      </a:rPr>
                      <m:t>colonnes</m:t>
                    </m:r>
                  </m:oMath>
                </a14:m>
                <a:endParaRPr lang="en-GB" sz="1400" b="0" i="0"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oMath>
                  </m:oMathPara>
                </a14:m>
                <a:endParaRPr lang="fr-FR" sz="1400" dirty="0"/>
              </a:p>
            </p:txBody>
          </p:sp>
        </mc:Choice>
        <mc:Fallback xmlns="">
          <p:sp>
            <p:nvSpPr>
              <p:cNvPr id="7" name="ZoneTexte 6"/>
              <p:cNvSpPr txBox="1">
                <a:spLocks noRot="1" noChangeAspect="1" noMove="1" noResize="1" noEditPoints="1" noAdjustHandles="1" noChangeArrowheads="1" noChangeShapeType="1" noTextEdit="1"/>
              </p:cNvSpPr>
              <p:nvPr/>
            </p:nvSpPr>
            <p:spPr>
              <a:xfrm>
                <a:off x="8655869" y="2160714"/>
                <a:ext cx="1153990" cy="738664"/>
              </a:xfrm>
              <a:prstGeom prst="rect">
                <a:avLst/>
              </a:prstGeom>
              <a:blipFill rotWithShape="0">
                <a:blip r:embed="rId2"/>
                <a:stretch>
                  <a:fillRect t="-820" b="-1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8655869" y="4796337"/>
                <a:ext cx="1153990" cy="757067"/>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a:t>
                </a:r>
                <a:r>
                  <a:rPr lang="en-GB" sz="1400" dirty="0" err="1" smtClean="0">
                    <a:latin typeface="Times New Roman" panose="02020603050405020304" pitchFamily="18" charset="0"/>
                    <a:cs typeface="Times New Roman" panose="02020603050405020304" pitchFamily="18" charset="0"/>
                  </a:rPr>
                  <a:t>Nul</a:t>
                </a:r>
                <a:r>
                  <a:rPr lang="en-GB" sz="1400" dirty="0" smtClean="0">
                    <a:latin typeface="Times New Roman" panose="02020603050405020304" pitchFamily="18" charset="0"/>
                    <a:cs typeface="Times New Roman" panose="02020603050405020304" pitchFamily="18" charset="0"/>
                  </a:rPr>
                  <a:t> gauche</a:t>
                </a:r>
                <a:endParaRPr lang="en-GB" sz="1400" b="0" i="0"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𝑁</m:t>
                      </m:r>
                      <m:r>
                        <a:rPr lang="en-GB" sz="1400" b="0" i="1" smtClean="0">
                          <a:latin typeface="Cambria Math" panose="02040503050406030204" pitchFamily="18" charset="0"/>
                        </a:rPr>
                        <m:t>(</m:t>
                      </m:r>
                      <m:sSup>
                        <m:sSupPr>
                          <m:ctrlPr>
                            <a:rPr lang="fr-FR" sz="1400" i="1" dirty="0" smtClean="0">
                              <a:latin typeface="Cambria Math" panose="02040503050406030204" pitchFamily="18" charset="0"/>
                            </a:rPr>
                          </m:ctrlPr>
                        </m:sSupPr>
                        <m:e>
                          <m:r>
                            <a:rPr lang="en-GB" sz="1400" b="0" i="1" dirty="0" smtClean="0">
                              <a:latin typeface="Cambria Math" panose="02040503050406030204" pitchFamily="18" charset="0"/>
                            </a:rPr>
                            <m:t>𝐴</m:t>
                          </m:r>
                        </m:e>
                        <m:sup>
                          <m:r>
                            <a:rPr lang="en-GB" sz="1400" b="0" i="1" dirty="0" smtClean="0">
                              <a:latin typeface="Cambria Math" panose="02040503050406030204" pitchFamily="18" charset="0"/>
                            </a:rPr>
                            <m:t>𝑇</m:t>
                          </m:r>
                        </m:sup>
                      </m:sSup>
                      <m:r>
                        <a:rPr lang="en-GB" sz="1400" b="0" i="1" smtClean="0">
                          <a:latin typeface="Cambria Math" panose="02040503050406030204" pitchFamily="18" charset="0"/>
                        </a:rPr>
                        <m:t>)</m:t>
                      </m:r>
                    </m:oMath>
                  </m:oMathPara>
                </a14:m>
                <a:endParaRPr lang="fr-FR" sz="1400" dirty="0"/>
              </a:p>
            </p:txBody>
          </p:sp>
        </mc:Choice>
        <mc:Fallback xmlns="">
          <p:sp>
            <p:nvSpPr>
              <p:cNvPr id="9" name="ZoneTexte 8"/>
              <p:cNvSpPr txBox="1">
                <a:spLocks noRot="1" noChangeAspect="1" noMove="1" noResize="1" noEditPoints="1" noAdjustHandles="1" noChangeArrowheads="1" noChangeShapeType="1" noTextEdit="1"/>
              </p:cNvSpPr>
              <p:nvPr/>
            </p:nvSpPr>
            <p:spPr>
              <a:xfrm>
                <a:off x="8655869" y="4796337"/>
                <a:ext cx="1153990" cy="757067"/>
              </a:xfrm>
              <a:prstGeom prst="rect">
                <a:avLst/>
              </a:prstGeom>
              <a:blipFill rotWithShape="0">
                <a:blip r:embed="rId3"/>
                <a:stretch>
                  <a:fillRect t="-1613" b="-8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2203172" y="2943864"/>
                <a:ext cx="984738" cy="738664"/>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des lignes </a:t>
                </a:r>
                <a14:m>
                  <m:oMath xmlns:m="http://schemas.openxmlformats.org/officeDocument/2006/math">
                    <m:r>
                      <a:rPr lang="en-GB" sz="1400" b="0" i="1" smtClean="0">
                        <a:latin typeface="Cambria Math" panose="02040503050406030204" pitchFamily="18" charset="0"/>
                      </a:rPr>
                      <m:t>𝐶</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𝐴</m:t>
                        </m:r>
                      </m:e>
                      <m:sup>
                        <m:r>
                          <a:rPr lang="en-GB" sz="1400" b="0" i="1" smtClean="0">
                            <a:latin typeface="Cambria Math" panose="02040503050406030204" pitchFamily="18" charset="0"/>
                          </a:rPr>
                          <m:t>𝑇</m:t>
                        </m:r>
                      </m:sup>
                    </m:sSup>
                    <m:r>
                      <a:rPr lang="en-GB" sz="1400" b="0" i="1" smtClean="0">
                        <a:latin typeface="Cambria Math" panose="02040503050406030204" pitchFamily="18" charset="0"/>
                      </a:rPr>
                      <m:t>)</m:t>
                    </m:r>
                  </m:oMath>
                </a14:m>
                <a:endParaRPr lang="fr-FR" sz="1400" dirty="0"/>
              </a:p>
            </p:txBody>
          </p:sp>
        </mc:Choice>
        <mc:Fallback xmlns="">
          <p:sp>
            <p:nvSpPr>
              <p:cNvPr id="10" name="ZoneTexte 9"/>
              <p:cNvSpPr txBox="1">
                <a:spLocks noRot="1" noChangeAspect="1" noMove="1" noResize="1" noEditPoints="1" noAdjustHandles="1" noChangeArrowheads="1" noChangeShapeType="1" noTextEdit="1"/>
              </p:cNvSpPr>
              <p:nvPr/>
            </p:nvSpPr>
            <p:spPr>
              <a:xfrm>
                <a:off x="2203172" y="2943864"/>
                <a:ext cx="984738" cy="738664"/>
              </a:xfrm>
              <a:prstGeom prst="rect">
                <a:avLst/>
              </a:prstGeom>
              <a:blipFill rotWithShape="0">
                <a:blip r:embed="rId4"/>
                <a:stretch>
                  <a:fillRect l="-617" t="-1653" r="-5556" b="-33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2118546" y="4796337"/>
                <a:ext cx="1153990" cy="523220"/>
              </a:xfrm>
              <a:prstGeom prst="rect">
                <a:avLst/>
              </a:prstGeom>
              <a:noFill/>
            </p:spPr>
            <p:txBody>
              <a:bodyPr wrap="square" rtlCol="0">
                <a:spAutoFit/>
              </a:bodyPr>
              <a:lstStyle/>
              <a:p>
                <a:pPr algn="ctr"/>
                <a:r>
                  <a:rPr lang="fr-FR" sz="1400" dirty="0" smtClean="0">
                    <a:latin typeface="Times New Roman" panose="02020603050405020304" pitchFamily="18" charset="0"/>
                    <a:cs typeface="Times New Roman" panose="02020603050405020304" pitchFamily="18" charset="0"/>
                  </a:rPr>
                  <a:t>Espace </a:t>
                </a:r>
                <a:r>
                  <a:rPr lang="en-GB" sz="1400" dirty="0" err="1" smtClean="0">
                    <a:latin typeface="Times New Roman" panose="02020603050405020304" pitchFamily="18" charset="0"/>
                    <a:cs typeface="Times New Roman" panose="02020603050405020304" pitchFamily="18" charset="0"/>
                  </a:rPr>
                  <a:t>Nul</a:t>
                </a:r>
                <a:endParaRPr lang="en-GB" sz="1400" b="0" i="0"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𝑁</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oMath>
                  </m:oMathPara>
                </a14:m>
                <a:endParaRPr lang="fr-FR" sz="1400" dirty="0"/>
              </a:p>
            </p:txBody>
          </p:sp>
        </mc:Choice>
        <mc:Fallback xmlns="">
          <p:sp>
            <p:nvSpPr>
              <p:cNvPr id="11" name="ZoneTexte 10"/>
              <p:cNvSpPr txBox="1">
                <a:spLocks noRot="1" noChangeAspect="1" noMove="1" noResize="1" noEditPoints="1" noAdjustHandles="1" noChangeArrowheads="1" noChangeShapeType="1" noTextEdit="1"/>
              </p:cNvSpPr>
              <p:nvPr/>
            </p:nvSpPr>
            <p:spPr>
              <a:xfrm>
                <a:off x="2118546" y="4796337"/>
                <a:ext cx="1153990" cy="523220"/>
              </a:xfrm>
              <a:prstGeom prst="rect">
                <a:avLst/>
              </a:prstGeom>
              <a:blipFill rotWithShape="0">
                <a:blip r:embed="rId5"/>
                <a:stretch>
                  <a:fillRect t="-2326" b="-3488"/>
                </a:stretch>
              </a:blipFill>
            </p:spPr>
            <p:txBody>
              <a:bodyPr/>
              <a:lstStyle/>
              <a:p>
                <a:r>
                  <a:rPr lang="fr-FR">
                    <a:noFill/>
                  </a:rPr>
                  <a:t> </a:t>
                </a:r>
              </a:p>
            </p:txBody>
          </p:sp>
        </mc:Fallback>
      </mc:AlternateContent>
      <p:sp>
        <p:nvSpPr>
          <p:cNvPr id="12" name="Rectangle 11"/>
          <p:cNvSpPr/>
          <p:nvPr/>
        </p:nvSpPr>
        <p:spPr>
          <a:xfrm rot="8437874">
            <a:off x="3223461" y="2135521"/>
            <a:ext cx="1072244" cy="161668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8459778">
            <a:off x="3194277" y="4139800"/>
            <a:ext cx="1072244" cy="95528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a:stCxn id="25" idx="0"/>
          </p:cNvCxnSpPr>
          <p:nvPr/>
        </p:nvCxnSpPr>
        <p:spPr>
          <a:xfrm flipH="1">
            <a:off x="6976013" y="2562330"/>
            <a:ext cx="1203345" cy="103134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7788342" y="3872852"/>
            <a:ext cx="615565" cy="56452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8189407" y="2530046"/>
            <a:ext cx="214500" cy="135670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flipV="1">
            <a:off x="6976012" y="3593675"/>
            <a:ext cx="1427895" cy="279177"/>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3842426" y="2684834"/>
            <a:ext cx="0" cy="1217531"/>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a:xfrm>
            <a:off x="3868615" y="1627220"/>
            <a:ext cx="4310743" cy="1055690"/>
          </a:xfrm>
          <a:custGeom>
            <a:avLst/>
            <a:gdLst>
              <a:gd name="connsiteX0" fmla="*/ 4310743 w 4310743"/>
              <a:gd name="connsiteY0" fmla="*/ 935110 h 1055690"/>
              <a:gd name="connsiteX1" fmla="*/ 2321170 w 4310743"/>
              <a:gd name="connsiteY1" fmla="*/ 613 h 1055690"/>
              <a:gd name="connsiteX2" fmla="*/ 0 w 4310743"/>
              <a:gd name="connsiteY2" fmla="*/ 1055690 h 1055690"/>
            </a:gdLst>
            <a:ahLst/>
            <a:cxnLst>
              <a:cxn ang="0">
                <a:pos x="connsiteX0" y="connsiteY0"/>
              </a:cxn>
              <a:cxn ang="0">
                <a:pos x="connsiteX1" y="connsiteY1"/>
              </a:cxn>
              <a:cxn ang="0">
                <a:pos x="connsiteX2" y="connsiteY2"/>
              </a:cxn>
            </a:cxnLst>
            <a:rect l="l" t="t" r="r" b="b"/>
            <a:pathLst>
              <a:path w="4310743" h="1055690">
                <a:moveTo>
                  <a:pt x="4310743" y="935110"/>
                </a:moveTo>
                <a:cubicBezTo>
                  <a:pt x="3675185" y="457813"/>
                  <a:pt x="3039627" y="-19484"/>
                  <a:pt x="2321170" y="613"/>
                </a:cubicBezTo>
                <a:cubicBezTo>
                  <a:pt x="1602713" y="20710"/>
                  <a:pt x="801356" y="538200"/>
                  <a:pt x="0" y="1055690"/>
                </a:cubicBezTo>
              </a:path>
            </a:pathLst>
          </a:custGeom>
          <a:noFill/>
          <a:ln>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7719662" y="2187508"/>
            <a:ext cx="1153990" cy="369332"/>
          </a:xfrm>
          <a:prstGeom prst="rect">
            <a:avLst/>
          </a:prstGeom>
          <a:noFill/>
        </p:spPr>
        <p:txBody>
          <a:bodyPr wrap="square" rtlCol="0">
            <a:spAutoFit/>
          </a:bodyPr>
          <a:lstStyle/>
          <a:p>
            <a:pPr algn="ctr"/>
            <a:r>
              <a:rPr lang="en-GB" b="1" i="1" dirty="0" smtClean="0">
                <a:solidFill>
                  <a:srgbClr val="FFFF00"/>
                </a:solidFill>
                <a:latin typeface="Times New Roman" panose="02020603050405020304" pitchFamily="18" charset="0"/>
                <a:cs typeface="Times New Roman" panose="02020603050405020304" pitchFamily="18" charset="0"/>
              </a:rPr>
              <a:t>p</a:t>
            </a:r>
            <a:endParaRPr lang="fr-FR" sz="1400" b="1" i="1" dirty="0">
              <a:solidFill>
                <a:srgbClr val="FFFF00"/>
              </a:solidFill>
            </a:endParaRPr>
          </a:p>
        </p:txBody>
      </p:sp>
      <p:sp>
        <p:nvSpPr>
          <p:cNvPr id="28" name="ZoneTexte 27"/>
          <p:cNvSpPr txBox="1"/>
          <p:nvPr/>
        </p:nvSpPr>
        <p:spPr>
          <a:xfrm>
            <a:off x="6479212" y="3615084"/>
            <a:ext cx="1153990" cy="369332"/>
          </a:xfrm>
          <a:prstGeom prst="rect">
            <a:avLst/>
          </a:prstGeom>
          <a:noFill/>
        </p:spPr>
        <p:txBody>
          <a:bodyPr wrap="square" rtlCol="0">
            <a:spAutoFit/>
          </a:bodyPr>
          <a:lstStyle/>
          <a:p>
            <a:pPr algn="ctr"/>
            <a:r>
              <a:rPr lang="en-GB" b="1" i="1" dirty="0" smtClean="0">
                <a:solidFill>
                  <a:srgbClr val="FFFF00"/>
                </a:solidFill>
                <a:latin typeface="Times New Roman" panose="02020603050405020304" pitchFamily="18" charset="0"/>
                <a:cs typeface="Times New Roman" panose="02020603050405020304" pitchFamily="18" charset="0"/>
              </a:rPr>
              <a:t>b</a:t>
            </a:r>
            <a:endParaRPr lang="fr-FR" sz="1400" b="1" i="1" dirty="0">
              <a:solidFill>
                <a:srgbClr val="FFFF00"/>
              </a:solidFill>
            </a:endParaRPr>
          </a:p>
        </p:txBody>
      </p:sp>
      <p:sp>
        <p:nvSpPr>
          <p:cNvPr id="29" name="ZoneTexte 28"/>
          <p:cNvSpPr txBox="1"/>
          <p:nvPr/>
        </p:nvSpPr>
        <p:spPr>
          <a:xfrm>
            <a:off x="6909436" y="2830967"/>
            <a:ext cx="1153990" cy="369332"/>
          </a:xfrm>
          <a:prstGeom prst="rect">
            <a:avLst/>
          </a:prstGeom>
          <a:noFill/>
        </p:spPr>
        <p:txBody>
          <a:bodyPr wrap="square" rtlCol="0">
            <a:spAutoFit/>
          </a:bodyPr>
          <a:lstStyle/>
          <a:p>
            <a:pPr algn="ctr"/>
            <a:r>
              <a:rPr lang="en-GB" b="1" i="1" dirty="0" smtClean="0">
                <a:solidFill>
                  <a:srgbClr val="FFFF00"/>
                </a:solidFill>
                <a:latin typeface="Times New Roman" panose="02020603050405020304" pitchFamily="18" charset="0"/>
                <a:cs typeface="Times New Roman" panose="02020603050405020304" pitchFamily="18" charset="0"/>
              </a:rPr>
              <a:t>e</a:t>
            </a:r>
            <a:endParaRPr lang="fr-FR" sz="1400" b="1" i="1" dirty="0">
              <a:solidFill>
                <a:srgbClr val="FFFF00"/>
              </a:solidFill>
            </a:endParaRPr>
          </a:p>
        </p:txBody>
      </p:sp>
      <p:sp>
        <p:nvSpPr>
          <p:cNvPr id="30" name="ZoneTexte 29"/>
          <p:cNvSpPr txBox="1"/>
          <p:nvPr/>
        </p:nvSpPr>
        <p:spPr>
          <a:xfrm>
            <a:off x="7599084" y="4067154"/>
            <a:ext cx="1153990" cy="369332"/>
          </a:xfrm>
          <a:prstGeom prst="rect">
            <a:avLst/>
          </a:prstGeom>
          <a:noFill/>
        </p:spPr>
        <p:txBody>
          <a:bodyPr wrap="square" rtlCol="0">
            <a:spAutoFit/>
          </a:bodyPr>
          <a:lstStyle/>
          <a:p>
            <a:pPr algn="ctr"/>
            <a:r>
              <a:rPr lang="en-GB" b="1" i="1" dirty="0" smtClean="0">
                <a:solidFill>
                  <a:srgbClr val="FFFF00"/>
                </a:solidFill>
                <a:latin typeface="Times New Roman" panose="02020603050405020304" pitchFamily="18" charset="0"/>
                <a:cs typeface="Times New Roman" panose="02020603050405020304" pitchFamily="18" charset="0"/>
              </a:rPr>
              <a:t>e</a:t>
            </a:r>
            <a:endParaRPr lang="fr-FR" sz="1400" b="1" i="1" dirty="0">
              <a:solidFill>
                <a:srgbClr val="FFFF00"/>
              </a:solidFill>
            </a:endParaRPr>
          </a:p>
        </p:txBody>
      </p:sp>
      <mc:AlternateContent xmlns:mc="http://schemas.openxmlformats.org/markup-compatibility/2006" xmlns:a14="http://schemas.microsoft.com/office/drawing/2010/main">
        <mc:Choice Requires="a14">
          <p:sp>
            <p:nvSpPr>
              <p:cNvPr id="31" name="ZoneTexte 30"/>
              <p:cNvSpPr txBox="1"/>
              <p:nvPr/>
            </p:nvSpPr>
            <p:spPr>
              <a:xfrm>
                <a:off x="3194059" y="2372174"/>
                <a:ext cx="115399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rPr>
                          </m:ctrlPr>
                        </m:accPr>
                        <m:e>
                          <m:r>
                            <a:rPr lang="en-GB" b="1" i="1" smtClean="0">
                              <a:solidFill>
                                <a:srgbClr val="FFFF00"/>
                              </a:solidFill>
                              <a:latin typeface="Cambria Math" panose="02040503050406030204" pitchFamily="18" charset="0"/>
                            </a:rPr>
                            <m:t>𝒙</m:t>
                          </m:r>
                        </m:e>
                      </m:acc>
                    </m:oMath>
                  </m:oMathPara>
                </a14:m>
                <a:endParaRPr lang="fr-FR" sz="1400" dirty="0"/>
              </a:p>
            </p:txBody>
          </p:sp>
        </mc:Choice>
        <mc:Fallback xmlns="">
          <p:sp>
            <p:nvSpPr>
              <p:cNvPr id="31" name="ZoneTexte 30"/>
              <p:cNvSpPr txBox="1">
                <a:spLocks noRot="1" noChangeAspect="1" noMove="1" noResize="1" noEditPoints="1" noAdjustHandles="1" noChangeArrowheads="1" noChangeShapeType="1" noTextEdit="1"/>
              </p:cNvSpPr>
              <p:nvPr/>
            </p:nvSpPr>
            <p:spPr>
              <a:xfrm>
                <a:off x="3194059" y="2372174"/>
                <a:ext cx="1153990" cy="369332"/>
              </a:xfrm>
              <a:prstGeom prst="rect">
                <a:avLst/>
              </a:prstGeom>
              <a:blipFill rotWithShape="0">
                <a:blip r:embed="rId6"/>
                <a:stretch>
                  <a:fillRect t="-6557"/>
                </a:stretch>
              </a:blipFill>
            </p:spPr>
            <p:txBody>
              <a:bodyPr/>
              <a:lstStyle/>
              <a:p>
                <a:r>
                  <a:rPr lang="fr-FR">
                    <a:noFill/>
                  </a:rPr>
                  <a:t> </a:t>
                </a:r>
              </a:p>
            </p:txBody>
          </p:sp>
        </mc:Fallback>
      </mc:AlternateContent>
      <p:sp>
        <p:nvSpPr>
          <p:cNvPr id="33" name="Rectangle 32"/>
          <p:cNvSpPr/>
          <p:nvPr/>
        </p:nvSpPr>
        <p:spPr>
          <a:xfrm>
            <a:off x="3518981" y="5505271"/>
            <a:ext cx="4957447" cy="369332"/>
          </a:xfrm>
          <a:prstGeom prst="rect">
            <a:avLst/>
          </a:prstGeom>
        </p:spPr>
        <p:txBody>
          <a:bodyPr wrap="none">
            <a:spAutoFit/>
          </a:bodyPr>
          <a:lstStyle/>
          <a:p>
            <a:r>
              <a:rPr lang="fr-FR" b="1" dirty="0" smtClean="0">
                <a:solidFill>
                  <a:srgbClr val="FFFF00"/>
                </a:solidFill>
                <a:latin typeface="Times New Roman" panose="02020603050405020304" pitchFamily="18" charset="0"/>
                <a:cs typeface="Times New Roman" panose="02020603050405020304" pitchFamily="18" charset="0"/>
              </a:rPr>
              <a:t>Figure:</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Principe géométrique des moindres carrés. </a:t>
            </a:r>
          </a:p>
        </p:txBody>
      </p:sp>
      <mc:AlternateContent xmlns:mc="http://schemas.openxmlformats.org/markup-compatibility/2006" xmlns:a14="http://schemas.microsoft.com/office/drawing/2010/main">
        <mc:Choice Requires="a14">
          <p:sp>
            <p:nvSpPr>
              <p:cNvPr id="34" name="ZoneTexte 33"/>
              <p:cNvSpPr txBox="1"/>
              <p:nvPr/>
            </p:nvSpPr>
            <p:spPr>
              <a:xfrm>
                <a:off x="9539140" y="3236550"/>
                <a:ext cx="2652860" cy="1114408"/>
              </a:xfrm>
              <a:prstGeom prst="rect">
                <a:avLst/>
              </a:prstGeom>
              <a:noFill/>
            </p:spPr>
            <p:txBody>
              <a:bodyPr wrap="square" rtlCol="0">
                <a:spAutoFit/>
              </a:bodyPr>
              <a:lstStyle/>
              <a:p>
                <a:pPr algn="ctr"/>
                <a:r>
                  <a:rPr lang="en-GB" sz="2000" i="1" dirty="0" smtClean="0">
                    <a:latin typeface="Times New Roman" panose="02020603050405020304" pitchFamily="18" charset="0"/>
                    <a:cs typeface="Times New Roman" panose="02020603050405020304" pitchFamily="18" charset="0"/>
                  </a:rPr>
                  <a:t>p+e=b</a:t>
                </a: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𝑒</m:t>
                      </m:r>
                      <m:r>
                        <a:rPr lang="en-GB" sz="1400" b="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𝑁</m:t>
                      </m:r>
                      <m:d>
                        <m:dPr>
                          <m:ctrlPr>
                            <a:rPr lang="en-GB" sz="1400" b="0" i="1" smtClean="0">
                              <a:latin typeface="Cambria Math" panose="02040503050406030204" pitchFamily="18" charset="0"/>
                              <a:ea typeface="Cambria Math" panose="02040503050406030204" pitchFamily="18" charset="0"/>
                            </a:rPr>
                          </m:ctrlPr>
                        </m:dPr>
                        <m:e>
                          <m:sSup>
                            <m:sSupPr>
                              <m:ctrlPr>
                                <a:rPr lang="en-GB" sz="1400" b="0" i="1" smtClean="0">
                                  <a:latin typeface="Cambria Math" panose="02040503050406030204" pitchFamily="18" charset="0"/>
                                  <a:ea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𝐴</m:t>
                              </m:r>
                            </m:e>
                            <m:sup>
                              <m:r>
                                <a:rPr lang="en-GB" sz="1400" b="0" i="1" smtClean="0">
                                  <a:latin typeface="Cambria Math" panose="02040503050406030204" pitchFamily="18" charset="0"/>
                                  <a:ea typeface="Cambria Math" panose="02040503050406030204" pitchFamily="18" charset="0"/>
                                </a:rPr>
                                <m:t>𝑇</m:t>
                              </m:r>
                            </m:sup>
                          </m:sSup>
                        </m:e>
                      </m:d>
                    </m:oMath>
                  </m:oMathPara>
                </a14:m>
                <a:endParaRPr lang="en-GB" sz="1400" b="0" i="1"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𝑒</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𝑝𝑟𝑜𝑗</m:t>
                          </m:r>
                        </m:e>
                        <m:sub>
                          <m:r>
                            <a:rPr lang="en-GB" sz="1400" b="0" i="1" smtClean="0">
                              <a:latin typeface="Cambria Math" panose="02040503050406030204" pitchFamily="18" charset="0"/>
                            </a:rPr>
                            <m:t>𝑁</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𝐴</m:t>
                              </m:r>
                            </m:e>
                            <m:sup>
                              <m:r>
                                <a:rPr lang="en-GB" sz="1400" b="0" i="1" smtClean="0">
                                  <a:latin typeface="Cambria Math" panose="02040503050406030204" pitchFamily="18" charset="0"/>
                                </a:rPr>
                                <m:t>𝑇</m:t>
                              </m:r>
                            </m:sup>
                          </m:sSup>
                          <m:r>
                            <a:rPr lang="en-GB" sz="1400" b="0" i="1" smtClean="0">
                              <a:latin typeface="Cambria Math" panose="02040503050406030204" pitchFamily="18" charset="0"/>
                            </a:rPr>
                            <m:t>)</m:t>
                          </m:r>
                        </m:sub>
                      </m:sSub>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𝐼</m:t>
                          </m:r>
                          <m:r>
                            <a:rPr lang="en-GB" sz="1400" b="0" i="1" smtClean="0">
                              <a:latin typeface="Cambria Math" panose="02040503050406030204" pitchFamily="18" charset="0"/>
                            </a:rPr>
                            <m:t>−</m:t>
                          </m:r>
                          <m:r>
                            <a:rPr lang="en-GB" sz="1400" b="1" i="1" smtClean="0">
                              <a:solidFill>
                                <a:srgbClr val="FFFF00"/>
                              </a:solidFill>
                              <a:latin typeface="Cambria Math" panose="02040503050406030204" pitchFamily="18" charset="0"/>
                            </a:rPr>
                            <m:t>𝑷</m:t>
                          </m:r>
                        </m:e>
                      </m:d>
                      <m:r>
                        <a:rPr lang="en-GB" sz="1400" b="0" i="1" smtClean="0">
                          <a:latin typeface="Cambria Math" panose="02040503050406030204" pitchFamily="18" charset="0"/>
                        </a:rPr>
                        <m:t>𝑏</m:t>
                      </m:r>
                    </m:oMath>
                  </m:oMathPara>
                </a14:m>
                <a:endParaRPr lang="fr-FR" sz="1400" i="1" dirty="0" smtClean="0"/>
              </a:p>
              <a:p>
                <a:pPr algn="ctr"/>
                <a:r>
                  <a:rPr lang="fr-FR" sz="1400" i="1" dirty="0" smtClean="0">
                    <a:solidFill>
                      <a:srgbClr val="FFFF00"/>
                    </a:solidFill>
                    <a:latin typeface="Times New Roman" panose="02020603050405020304" pitchFamily="18" charset="0"/>
                    <a:cs typeface="Times New Roman" panose="02020603050405020304" pitchFamily="18" charset="0"/>
                  </a:rPr>
                  <a:t>P : opérateur de projection</a:t>
                </a:r>
                <a:endParaRPr lang="fr-FR" sz="1100"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4" name="ZoneTexte 33"/>
              <p:cNvSpPr txBox="1">
                <a:spLocks noRot="1" noChangeAspect="1" noMove="1" noResize="1" noEditPoints="1" noAdjustHandles="1" noChangeArrowheads="1" noChangeShapeType="1" noTextEdit="1"/>
              </p:cNvSpPr>
              <p:nvPr/>
            </p:nvSpPr>
            <p:spPr>
              <a:xfrm>
                <a:off x="9539140" y="3236550"/>
                <a:ext cx="2652860" cy="1114408"/>
              </a:xfrm>
              <a:prstGeom prst="rect">
                <a:avLst/>
              </a:prstGeom>
              <a:blipFill rotWithShape="0">
                <a:blip r:embed="rId7"/>
                <a:stretch>
                  <a:fillRect t="-3279" b="-1639"/>
                </a:stretch>
              </a:blipFill>
            </p:spPr>
            <p:txBody>
              <a:bodyPr/>
              <a:lstStyle/>
              <a:p>
                <a:r>
                  <a:rPr lang="fr-FR">
                    <a:noFill/>
                  </a:rPr>
                  <a:t> </a:t>
                </a:r>
              </a:p>
            </p:txBody>
          </p:sp>
        </mc:Fallback>
      </mc:AlternateContent>
    </p:spTree>
    <p:extLst>
      <p:ext uri="{BB962C8B-B14F-4D97-AF65-F5344CB8AC3E}">
        <p14:creationId xmlns:p14="http://schemas.microsoft.com/office/powerpoint/2010/main" val="101595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671"/>
            <a:ext cx="12110202" cy="1384995"/>
          </a:xfrm>
          <a:prstGeom prst="rect">
            <a:avLst/>
          </a:prstGeom>
        </p:spPr>
        <p:txBody>
          <a:bodyPr wrap="square">
            <a:spAutoFit/>
          </a:bodyPr>
          <a:lstStyle/>
          <a:p>
            <a:pPr algn="just"/>
            <a:r>
              <a:rPr lang="en-GB" sz="2400" b="1" dirty="0" smtClean="0">
                <a:solidFill>
                  <a:schemeClr val="accent2">
                    <a:lumMod val="75000"/>
                  </a:schemeClr>
                </a:solidFill>
                <a:latin typeface="Times New Roman" panose="02020603050405020304" pitchFamily="18" charset="0"/>
                <a:cs typeface="Times New Roman" panose="02020603050405020304" pitchFamily="18" charset="0"/>
              </a:rPr>
              <a:t>B. Vecteur:</a:t>
            </a:r>
            <a:r>
              <a:rPr lang="fr-FR" sz="2000" dirty="0" smtClean="0"/>
              <a:t>​</a:t>
            </a:r>
            <a:r>
              <a:rPr lang="" sz="2000" dirty="0" smtClean="0"/>
              <a:t> </a:t>
            </a:r>
            <a:r>
              <a:rPr lang="fr-FR" sz="2000" dirty="0">
                <a:latin typeface="Times New Roman" panose="02020603050405020304" pitchFamily="18" charset="0"/>
                <a:cs typeface="Times New Roman" panose="02020603050405020304" pitchFamily="18" charset="0"/>
              </a:rPr>
              <a:t>Un vecteur est une quantité qui a à la fois une magnitude (ou une valeur numérique) et une direction spécifique dans l'espace. Les vecteurs sont souvent représentés par des flèches dans lesquelles la longueur de la flèche représente la magnitude du vecteur, et la direction de la flèche représente la direction du </a:t>
            </a:r>
            <a:r>
              <a:rPr lang="fr-FR" sz="2000" dirty="0" smtClean="0">
                <a:latin typeface="Times New Roman" panose="02020603050405020304" pitchFamily="18" charset="0"/>
                <a:cs typeface="Times New Roman" panose="02020603050405020304" pitchFamily="18" charset="0"/>
              </a:rPr>
              <a:t>vecteur. </a:t>
            </a:r>
            <a:r>
              <a:rPr lang="fr-FR" sz="2000" dirty="0">
                <a:latin typeface="Times New Roman" panose="02020603050405020304" pitchFamily="18" charset="0"/>
                <a:cs typeface="Times New Roman" panose="02020603050405020304" pitchFamily="18" charset="0"/>
              </a:rPr>
              <a:t>Ils sont utilisés pour représenter des grandeurs comme la force, la vitesse, la déplacement, </a:t>
            </a:r>
            <a:r>
              <a:rPr lang="fr-FR" sz="2000" dirty="0" err="1" smtClean="0">
                <a:latin typeface="Times New Roman" panose="02020603050405020304" pitchFamily="18" charset="0"/>
                <a:cs typeface="Times New Roman" panose="02020603050405020304" pitchFamily="18" charset="0"/>
              </a:rPr>
              <a:t>etc</a:t>
            </a:r>
            <a:r>
              <a:rPr lang=""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271750" y="1652666"/>
            <a:ext cx="11838452" cy="1323439"/>
          </a:xfrm>
          <a:prstGeom prst="rect">
            <a:avLst/>
          </a:prstGeom>
        </p:spPr>
        <p:txBody>
          <a:bodyPr wrap="square">
            <a:spAutoFit/>
          </a:bodyPr>
          <a:lstStyle/>
          <a:p>
            <a:pPr marL="342900" indent="-342900">
              <a:buFont typeface="Wingdings" panose="05000000000000000000" pitchFamily="2" charset="2"/>
              <a:buChar char="q"/>
            </a:pPr>
            <a:r>
              <a:rPr lang="fr-FR" sz="2000" i="1" dirty="0">
                <a:solidFill>
                  <a:srgbClr val="FFFF00"/>
                </a:solidFill>
                <a:latin typeface="Times New Roman" panose="02020603050405020304" pitchFamily="18" charset="0"/>
                <a:cs typeface="Times New Roman" panose="02020603050405020304" pitchFamily="18" charset="0"/>
              </a:rPr>
              <a:t>Exemple de vecteurs </a:t>
            </a:r>
            <a:r>
              <a:rPr lang="fr-FR" sz="2000" i="1" dirty="0" smtClean="0">
                <a:solidFill>
                  <a:srgbClr val="FFFF00"/>
                </a:solidFill>
                <a:latin typeface="Times New Roman" panose="02020603050405020304" pitchFamily="18" charset="0"/>
                <a:cs typeface="Times New Roman" panose="02020603050405020304" pitchFamily="18" charset="0"/>
              </a:rPr>
              <a:t>:</a:t>
            </a:r>
            <a:endParaRPr lang="" sz="2000" i="1" dirty="0" smtClean="0">
              <a:solidFill>
                <a:srgbClr val="FFFF00"/>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 sz="2000" i="1" dirty="0">
                <a:latin typeface="Times New Roman" panose="02020603050405020304" pitchFamily="18" charset="0"/>
                <a:cs typeface="Times New Roman" panose="02020603050405020304" pitchFamily="18" charset="0"/>
              </a:rPr>
              <a:t> </a:t>
            </a:r>
            <a:r>
              <a:rPr lang="" sz="2000" i="1"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La force exercée sur un objet (par exemple, 10 Newtons vers l'est</a:t>
            </a:r>
            <a:r>
              <a:rPr lang="fr-FR" sz="2000" dirty="0" smtClean="0">
                <a:latin typeface="Times New Roman" panose="02020603050405020304" pitchFamily="18" charset="0"/>
                <a:cs typeface="Times New Roman" panose="02020603050405020304" pitchFamily="18" charset="0"/>
              </a:rPr>
              <a:t>)</a:t>
            </a:r>
            <a:r>
              <a:rPr lang="" sz="2000" dirty="0" smtClean="0">
                <a:latin typeface="Times New Roman" panose="02020603050405020304" pitchFamily="18" charset="0"/>
                <a:cs typeface="Times New Roman" panose="02020603050405020304" pitchFamily="18" charset="0"/>
              </a:rPr>
              <a:t>.</a:t>
            </a:r>
            <a:endParaRPr lang=""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vitesse d'un véhicule (par exemple, 50 km/h vers le nord</a:t>
            </a:r>
            <a:r>
              <a:rPr lang="fr-FR" sz="2000" dirty="0" smtClean="0">
                <a:latin typeface="Times New Roman" panose="02020603050405020304" pitchFamily="18" charset="0"/>
                <a:cs typeface="Times New Roman" panose="02020603050405020304" pitchFamily="18" charset="0"/>
              </a:rPr>
              <a:t>)</a:t>
            </a:r>
            <a:r>
              <a:rPr lang="" sz="2000" dirty="0" smtClean="0">
                <a:latin typeface="Times New Roman" panose="02020603050405020304" pitchFamily="18" charset="0"/>
                <a:cs typeface="Times New Roman" panose="02020603050405020304" pitchFamily="18" charset="0"/>
              </a:rPr>
              <a:t>.</a:t>
            </a:r>
            <a:endParaRPr lang=""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déplacement d'un objet (par exemple, 20 mètres vers le bas</a:t>
            </a:r>
            <a:r>
              <a:rPr lang="fr-FR" sz="2000" dirty="0" smtClean="0">
                <a:latin typeface="Times New Roman" panose="02020603050405020304" pitchFamily="18" charset="0"/>
                <a:cs typeface="Times New Roman" panose="02020603050405020304" pitchFamily="18" charset="0"/>
              </a:rPr>
              <a:t>)</a:t>
            </a:r>
            <a:r>
              <a:rPr lang=""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71750" y="3063177"/>
                <a:ext cx="11838452" cy="400110"/>
              </a:xfrm>
              <a:prstGeom prst="rect">
                <a:avLst/>
              </a:prstGeom>
            </p:spPr>
            <p:txBody>
              <a:bodyPr wrap="square">
                <a:spAutoFit/>
              </a:bodyPr>
              <a:lstStyle/>
              <a:p>
                <a:pPr marL="342900" indent="-342900">
                  <a:buFont typeface="Wingdings" panose="05000000000000000000" pitchFamily="2" charset="2"/>
                  <a:buChar char="q"/>
                </a:pPr>
                <a:r>
                  <a:rPr lang="" sz="2000" i="1" dirty="0" smtClean="0">
                    <a:solidFill>
                      <a:srgbClr val="FFFF00"/>
                    </a:solidFill>
                    <a:latin typeface="Times New Roman" panose="02020603050405020304" pitchFamily="18" charset="0"/>
                    <a:cs typeface="Times New Roman" panose="02020603050405020304" pitchFamily="18" charset="0"/>
                  </a:rPr>
                  <a:t>Notation</a:t>
                </a:r>
                <a:r>
                  <a:rPr lang="fr-FR" sz="2000" i="1" dirty="0" smtClean="0">
                    <a:solidFill>
                      <a:srgbClr val="FFFF00"/>
                    </a:solidFill>
                    <a:latin typeface="Times New Roman" panose="02020603050405020304" pitchFamily="18" charset="0"/>
                    <a:cs typeface="Times New Roman" panose="02020603050405020304" pitchFamily="18" charset="0"/>
                  </a:rPr>
                  <a:t>:</a:t>
                </a:r>
                <a:r>
                  <a:rPr lang="" sz="2000" i="1" dirty="0" smtClean="0">
                    <a:solidFill>
                      <a:srgbClr val="FFFF00"/>
                    </a:solidFill>
                    <a:latin typeface="Times New Roman" panose="02020603050405020304" pitchFamily="18" charset="0"/>
                    <a:cs typeface="Times New Roman" panose="02020603050405020304" pitchFamily="18" charset="0"/>
                  </a:rPr>
                  <a:t> </a:t>
                </a:r>
                <a:r>
                  <a:rPr lang="" sz="2000" dirty="0" smtClean="0">
                    <a:latin typeface="Times New Roman" panose="02020603050405020304" pitchFamily="18" charset="0"/>
                    <a:cs typeface="Times New Roman" panose="02020603050405020304" pitchFamily="18" charset="0"/>
                  </a:rPr>
                  <a:t>soit des letters en gras </a:t>
                </a:r>
                <a:r>
                  <a:rPr lang="" sz="2000" b="1" dirty="0" smtClean="0">
                    <a:latin typeface="Times New Roman" panose="02020603050405020304" pitchFamily="18" charset="0"/>
                    <a:cs typeface="Times New Roman" panose="02020603050405020304" pitchFamily="18" charset="0"/>
                  </a:rPr>
                  <a:t>X</a:t>
                </a:r>
                <a:r>
                  <a:rPr lang="" sz="2000" dirty="0" smtClean="0">
                    <a:latin typeface="Times New Roman" panose="02020603050405020304" pitchFamily="18" charset="0"/>
                    <a:cs typeface="Times New Roman" panose="02020603050405020304" pitchFamily="18" charset="0"/>
                  </a:rPr>
                  <a:t>, V , soit un petit signe vectoriel </a:t>
                </a:r>
                <a14:m>
                  <m:oMath xmlns:m="http://schemas.openxmlformats.org/officeDocument/2006/math">
                    <m:acc>
                      <m:accPr>
                        <m:chr m:val="⃗"/>
                        <m:ctrlPr>
                          <a:rPr lang="fr-FR" sz="2000" i="1" smtClean="0">
                            <a:latin typeface="Cambria Math" panose="02040503050406030204" pitchFamily="18" charset="0"/>
                            <a:cs typeface="Times New Roman" panose="02020603050405020304" pitchFamily="18" charset="0"/>
                          </a:rPr>
                        </m:ctrlPr>
                      </m:accPr>
                      <m:e>
                        <m:r>
                          <a:rPr lang="" sz="2000" b="0" i="1" smtClean="0">
                            <a:latin typeface="Cambria Math" panose="02040503050406030204" pitchFamily="18" charset="0"/>
                            <a:cs typeface="Times New Roman" panose="02020603050405020304" pitchFamily="18" charset="0"/>
                          </a:rPr>
                          <m:t>𝑥</m:t>
                        </m:r>
                      </m:e>
                    </m:acc>
                    <m:r>
                      <a:rPr lang="" sz="2000" b="0" i="0" smtClean="0">
                        <a:latin typeface="Cambria Math" panose="02040503050406030204" pitchFamily="18" charset="0"/>
                        <a:cs typeface="Times New Roman" panose="02020603050405020304" pitchFamily="18" charset="0"/>
                      </a:rPr>
                      <m:t>.</m:t>
                    </m:r>
                  </m:oMath>
                </a14:m>
                <a:endParaRPr lang="" sz="2000" dirty="0" smtClean="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71750" y="3063177"/>
                <a:ext cx="11838452" cy="400110"/>
              </a:xfrm>
              <a:prstGeom prst="rect">
                <a:avLst/>
              </a:prstGeom>
              <a:blipFill rotWithShape="0">
                <a:blip r:embed="rId2"/>
                <a:stretch>
                  <a:fillRect l="-463" t="-16667" b="-2575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1750" y="3481462"/>
                <a:ext cx="11838452" cy="400110"/>
              </a:xfrm>
              <a:prstGeom prst="rect">
                <a:avLst/>
              </a:prstGeom>
            </p:spPr>
            <p:txBody>
              <a:bodyPr wrap="square">
                <a:spAutoFit/>
              </a:bodyPr>
              <a:lstStyle/>
              <a:p>
                <a:pPr marL="342900" indent="-342900">
                  <a:buFont typeface="Wingdings" panose="05000000000000000000" pitchFamily="2" charset="2"/>
                  <a:buChar char="q"/>
                </a:pPr>
                <a:r>
                  <a:rPr lang="" sz="2000" i="1" dirty="0" smtClean="0">
                    <a:solidFill>
                      <a:srgbClr val="FFFF00"/>
                    </a:solidFill>
                    <a:latin typeface="Times New Roman" panose="02020603050405020304" pitchFamily="18" charset="0"/>
                    <a:cs typeface="Times New Roman" panose="02020603050405020304" pitchFamily="18" charset="0"/>
                  </a:rPr>
                  <a:t>Magnitude d’un vecteur</a:t>
                </a:r>
                <a:r>
                  <a:rPr lang="fr-FR" sz="2000" i="1" dirty="0" smtClean="0">
                    <a:solidFill>
                      <a:srgbClr val="FFFF00"/>
                    </a:solidFill>
                    <a:latin typeface="Times New Roman" panose="02020603050405020304" pitchFamily="18" charset="0"/>
                    <a:cs typeface="Times New Roman" panose="02020603050405020304" pitchFamily="18" charset="0"/>
                  </a:rPr>
                  <a:t>:</a:t>
                </a:r>
                <a:r>
                  <a:rPr lang="" sz="2000" i="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 sz="2000" b="0" i="1" smtClean="0">
                        <a:solidFill>
                          <a:schemeClr val="tx1"/>
                        </a:solidFill>
                        <a:latin typeface="Cambria Math" panose="02040503050406030204" pitchFamily="18" charset="0"/>
                        <a:cs typeface="Times New Roman" panose="02020603050405020304" pitchFamily="18" charset="0"/>
                      </a:rPr>
                      <m:t>𝐴</m:t>
                    </m:r>
                    <m:r>
                      <a:rPr lang="fr-FR"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fr-FR"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d>
                  </m:oMath>
                </a14:m>
                <a:r>
                  <a:rPr lang="" sz="2000" dirty="0" smtClean="0">
                    <a:solidFill>
                      <a:schemeClr val="tx1"/>
                    </a:solidFill>
                    <a:latin typeface="Times New Roman" panose="02020603050405020304" pitchFamily="18"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71750" y="3481462"/>
                <a:ext cx="11838452" cy="400110"/>
              </a:xfrm>
              <a:prstGeom prst="rect">
                <a:avLst/>
              </a:prstGeom>
              <a:blipFill rotWithShape="0">
                <a:blip r:embed="rId3"/>
                <a:stretch>
                  <a:fillRect l="-463" t="-7576" b="-25758"/>
                </a:stretch>
              </a:blipFill>
            </p:spPr>
            <p:txBody>
              <a:bodyPr/>
              <a:lstStyle/>
              <a:p>
                <a:r>
                  <a:rPr lang="fr-FR">
                    <a:noFill/>
                  </a:rPr>
                  <a:t> </a:t>
                </a:r>
              </a:p>
            </p:txBody>
          </p:sp>
        </mc:Fallback>
      </mc:AlternateContent>
      <p:sp>
        <p:nvSpPr>
          <p:cNvPr id="6" name="Rectangle 5"/>
          <p:cNvSpPr/>
          <p:nvPr/>
        </p:nvSpPr>
        <p:spPr>
          <a:xfrm>
            <a:off x="271750" y="3880302"/>
            <a:ext cx="11838452" cy="707886"/>
          </a:xfrm>
          <a:prstGeom prst="rect">
            <a:avLst/>
          </a:prstGeom>
        </p:spPr>
        <p:txBody>
          <a:bodyPr wrap="square">
            <a:spAutoFit/>
          </a:bodyPr>
          <a:lstStyle/>
          <a:p>
            <a:pPr marL="342900" indent="-342900" algn="just">
              <a:buFont typeface="Wingdings" panose="05000000000000000000" pitchFamily="2" charset="2"/>
              <a:buChar char="q"/>
            </a:pPr>
            <a:r>
              <a:rPr lang="" sz="2000" i="1" dirty="0" smtClean="0">
                <a:solidFill>
                  <a:srgbClr val="FFFF00"/>
                </a:solidFill>
                <a:latin typeface="Times New Roman" panose="02020603050405020304" pitchFamily="18" charset="0"/>
                <a:cs typeface="Times New Roman" panose="02020603050405020304" pitchFamily="18" charset="0"/>
              </a:rPr>
              <a:t>Position d’un vecteur</a:t>
            </a:r>
            <a:r>
              <a:rPr lang="fr-FR" sz="2000" i="1" dirty="0" smtClean="0">
                <a:solidFill>
                  <a:srgbClr val="FFFF00"/>
                </a:solidFill>
                <a:latin typeface="Times New Roman" panose="02020603050405020304" pitchFamily="18" charset="0"/>
                <a:cs typeface="Times New Roman" panose="02020603050405020304" pitchFamily="18" charset="0"/>
              </a:rPr>
              <a:t>:</a:t>
            </a:r>
            <a:r>
              <a:rPr lang="" sz="2000" i="1" dirty="0" smtClean="0">
                <a:solidFill>
                  <a:srgbClr val="FFFF00"/>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Le vecteur </a:t>
            </a:r>
            <a:r>
              <a:rPr lang="" sz="2000" b="1" dirty="0" smtClean="0">
                <a:latin typeface="Times New Roman" panose="02020603050405020304" pitchFamily="18" charset="0"/>
                <a:cs typeface="Times New Roman" panose="02020603050405020304" pitchFamily="18" charset="0"/>
              </a:rPr>
              <a:t>A</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est le vecteur reliant l'origine (généralement noté O) à l'emplacement P  d'un point donné.</a:t>
            </a:r>
            <a:endParaRPr lang="" sz="2000" dirty="0" smtClean="0">
              <a:latin typeface="Times New Roman" panose="02020603050405020304" pitchFamily="18" charset="0"/>
              <a:cs typeface="Times New Roman" panose="02020603050405020304" pitchFamily="18" charset="0"/>
            </a:endParaRPr>
          </a:p>
        </p:txBody>
      </p:sp>
      <p:cxnSp>
        <p:nvCxnSpPr>
          <p:cNvPr id="8" name="Connecteur droit avec flèche 7"/>
          <p:cNvCxnSpPr/>
          <p:nvPr/>
        </p:nvCxnSpPr>
        <p:spPr>
          <a:xfrm flipV="1">
            <a:off x="4774463" y="4708768"/>
            <a:ext cx="1614792" cy="1167319"/>
          </a:xfrm>
          <a:prstGeom prst="straightConnector1">
            <a:avLst/>
          </a:prstGeom>
          <a:ln w="666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700147" y="5844337"/>
            <a:ext cx="110532" cy="882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437913" y="5779657"/>
            <a:ext cx="387350"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O</a:t>
            </a:r>
            <a:endParaRPr lang="fr-FR" b="1"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6338455" y="4535901"/>
            <a:ext cx="387350" cy="369332"/>
          </a:xfrm>
          <a:prstGeom prst="rect">
            <a:avLst/>
          </a:prstGeom>
          <a:noFill/>
        </p:spPr>
        <p:txBody>
          <a:bodyPr wrap="square" rtlCol="0">
            <a:spAutoFit/>
          </a:bodyPr>
          <a:lstStyle/>
          <a:p>
            <a:r>
              <a:rPr lang="" b="1" dirty="0">
                <a:latin typeface="Times New Roman" panose="02020603050405020304" pitchFamily="18" charset="0"/>
                <a:cs typeface="Times New Roman" panose="02020603050405020304" pitchFamily="18" charset="0"/>
              </a:rPr>
              <a:t>P</a:t>
            </a:r>
            <a:endParaRPr lang="fr-FR" b="1" dirty="0">
              <a:latin typeface="Times New Roman" panose="02020603050405020304" pitchFamily="18" charset="0"/>
              <a:cs typeface="Times New Roman" panose="02020603050405020304" pitchFamily="18" charset="0"/>
            </a:endParaRPr>
          </a:p>
        </p:txBody>
      </p:sp>
      <p:sp>
        <p:nvSpPr>
          <p:cNvPr id="14" name="ZoneTexte 13"/>
          <p:cNvSpPr txBox="1"/>
          <p:nvPr/>
        </p:nvSpPr>
        <p:spPr>
          <a:xfrm>
            <a:off x="5144655" y="5037828"/>
            <a:ext cx="387350"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A</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747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8136" y="0"/>
                <a:ext cx="12062298" cy="7787260"/>
              </a:xfrm>
              <a:prstGeom prst="rect">
                <a:avLst/>
              </a:prstGeom>
            </p:spPr>
            <p:txBody>
              <a:bodyPr wrap="square">
                <a:spAutoFit/>
              </a:bodyPr>
              <a:lstStyle/>
              <a:p>
                <a:pPr marL="285750" indent="-285750">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Valeurs Propres </a:t>
                </a:r>
                <a:r>
                  <a:rPr lang="fr-FR" b="1" dirty="0">
                    <a:solidFill>
                      <a:srgbClr val="FFFF00"/>
                    </a:solidFill>
                    <a:latin typeface="Times New Roman" panose="02020603050405020304" pitchFamily="18" charset="0"/>
                    <a:cs typeface="Times New Roman" panose="02020603050405020304" pitchFamily="18" charset="0"/>
                  </a:rPr>
                  <a:t>et </a:t>
                </a:r>
                <a:r>
                  <a:rPr lang="fr-FR" b="1" dirty="0" smtClean="0">
                    <a:solidFill>
                      <a:srgbClr val="FFFF00"/>
                    </a:solidFill>
                    <a:latin typeface="Times New Roman" panose="02020603050405020304" pitchFamily="18" charset="0"/>
                    <a:cs typeface="Times New Roman" panose="02020603050405020304" pitchFamily="18" charset="0"/>
                  </a:rPr>
                  <a:t>Vecteurs Propres</a:t>
                </a:r>
                <a:r>
                  <a:rPr lang="fr-FR" b="1" dirty="0" smtClean="0">
                    <a:solidFill>
                      <a:schemeClr val="tx1">
                        <a:lumMod val="95000"/>
                      </a:schemeClr>
                    </a:solidFill>
                    <a:latin typeface="Times New Roman" panose="02020603050405020304" pitchFamily="18" charset="0"/>
                    <a:cs typeface="Times New Roman" panose="02020603050405020304" pitchFamily="18" charset="0"/>
                  </a:rPr>
                  <a:t>: </a:t>
                </a:r>
                <a:r>
                  <a:rPr lang="fr-FR" dirty="0" smtClean="0">
                    <a:solidFill>
                      <a:schemeClr val="tx1">
                        <a:lumMod val="95000"/>
                      </a:schemeClr>
                    </a:solidFill>
                    <a:latin typeface="Times New Roman" panose="02020603050405020304" pitchFamily="18" charset="0"/>
                    <a:cs typeface="Times New Roman" panose="02020603050405020304" pitchFamily="18" charset="0"/>
                  </a:rPr>
                  <a:t>Soit </a:t>
                </a:r>
                <a14:m>
                  <m:oMath xmlns:m="http://schemas.openxmlformats.org/officeDocument/2006/math">
                    <m:r>
                      <a:rPr lang="en-GB" b="0" i="1" smtClean="0">
                        <a:solidFill>
                          <a:schemeClr val="tx1">
                            <a:lumMod val="95000"/>
                          </a:schemeClr>
                        </a:solidFill>
                        <a:latin typeface="Cambria Math" panose="02040503050406030204" pitchFamily="18" charset="0"/>
                        <a:cs typeface="Times New Roman" panose="02020603050405020304" pitchFamily="18" charset="0"/>
                      </a:rPr>
                      <m:t>𝐴</m:t>
                    </m:r>
                    <m:r>
                      <a:rPr lang="en-GB" b="0" i="1" smtClean="0">
                        <a:solidFill>
                          <a:schemeClr val="tx1">
                            <a:lumMod val="95000"/>
                          </a:schemeClr>
                        </a:solidFill>
                        <a:latin typeface="Cambria Math" panose="02040503050406030204" pitchFamily="18" charset="0"/>
                        <a:cs typeface="Times New Roman" panose="02020603050405020304" pitchFamily="18" charset="0"/>
                      </a:rPr>
                      <m:t>=</m:t>
                    </m:r>
                    <m:d>
                      <m:dPr>
                        <m:begChr m:val="["/>
                        <m:endChr m:val="]"/>
                        <m:ctrlPr>
                          <a:rPr lang="en-GB" i="1" smtClean="0">
                            <a:solidFill>
                              <a:schemeClr val="tx1">
                                <a:lumMod val="95000"/>
                              </a:schemeClr>
                            </a:solidFill>
                            <a:latin typeface="Cambria Math" panose="02040503050406030204" pitchFamily="18" charset="0"/>
                            <a:cs typeface="Times New Roman" panose="02020603050405020304" pitchFamily="18" charset="0"/>
                          </a:rPr>
                        </m:ctrlPr>
                      </m:dPr>
                      <m:e>
                        <m:m>
                          <m:mPr>
                            <m:mcs>
                              <m:mc>
                                <m:mcPr>
                                  <m:count m:val="2"/>
                                  <m:mcJc m:val="center"/>
                                </m:mcPr>
                              </m:mc>
                            </m:mcs>
                            <m:ctrlPr>
                              <a:rPr lang="en-GB" i="1" smtClean="0">
                                <a:solidFill>
                                  <a:schemeClr val="tx1">
                                    <a:lumMod val="95000"/>
                                  </a:schemeClr>
                                </a:solidFill>
                                <a:latin typeface="Cambria Math" panose="02040503050406030204" pitchFamily="18" charset="0"/>
                                <a:cs typeface="Times New Roman" panose="02020603050405020304" pitchFamily="18" charset="0"/>
                              </a:rPr>
                            </m:ctrlPr>
                          </m:mPr>
                          <m:mr>
                            <m:e>
                              <m:r>
                                <m:rPr>
                                  <m:brk m:alnAt="7"/>
                                </m:rPr>
                                <a:rPr lang="en-GB" b="0" i="1" smtClean="0">
                                  <a:solidFill>
                                    <a:schemeClr val="tx1">
                                      <a:lumMod val="95000"/>
                                    </a:schemeClr>
                                  </a:solidFill>
                                  <a:latin typeface="Cambria Math" panose="02040503050406030204" pitchFamily="18" charset="0"/>
                                  <a:cs typeface="Times New Roman" panose="02020603050405020304" pitchFamily="18" charset="0"/>
                                </a:rPr>
                                <m:t>3</m:t>
                              </m:r>
                            </m:e>
                            <m:e>
                              <m:r>
                                <a:rPr lang="en-GB" b="0" i="1" smtClean="0">
                                  <a:solidFill>
                                    <a:schemeClr val="tx1">
                                      <a:lumMod val="95000"/>
                                    </a:schemeClr>
                                  </a:solidFill>
                                  <a:latin typeface="Cambria Math" panose="02040503050406030204" pitchFamily="18" charset="0"/>
                                  <a:cs typeface="Times New Roman" panose="02020603050405020304" pitchFamily="18" charset="0"/>
                                </a:rPr>
                                <m:t>−2</m:t>
                              </m:r>
                            </m:e>
                          </m:mr>
                          <m:mr>
                            <m:e>
                              <m:r>
                                <a:rPr lang="en-GB" b="0" i="1" smtClean="0">
                                  <a:solidFill>
                                    <a:schemeClr val="tx1">
                                      <a:lumMod val="95000"/>
                                    </a:schemeClr>
                                  </a:solidFill>
                                  <a:latin typeface="Cambria Math" panose="02040503050406030204" pitchFamily="18" charset="0"/>
                                  <a:cs typeface="Times New Roman" panose="02020603050405020304" pitchFamily="18" charset="0"/>
                                </a:rPr>
                                <m:t>1</m:t>
                              </m:r>
                            </m:e>
                            <m:e>
                              <m:r>
                                <a:rPr lang="en-GB" b="0" i="1" smtClean="0">
                                  <a:solidFill>
                                    <a:schemeClr val="tx1">
                                      <a:lumMod val="95000"/>
                                    </a:schemeClr>
                                  </a:solidFill>
                                  <a:latin typeface="Cambria Math" panose="02040503050406030204" pitchFamily="18" charset="0"/>
                                  <a:cs typeface="Times New Roman" panose="02020603050405020304" pitchFamily="18" charset="0"/>
                                </a:rPr>
                                <m:t>0</m:t>
                              </m:r>
                            </m:e>
                          </m:mr>
                        </m:m>
                      </m:e>
                    </m:d>
                    <m:r>
                      <a:rPr lang="en-GB" b="0" i="1" smtClean="0">
                        <a:solidFill>
                          <a:schemeClr val="tx1">
                            <a:lumMod val="95000"/>
                          </a:schemeClr>
                        </a:solidFill>
                        <a:latin typeface="Cambria Math" panose="02040503050406030204" pitchFamily="18" charset="0"/>
                        <a:cs typeface="Times New Roman" panose="02020603050405020304" pitchFamily="18" charset="0"/>
                      </a:rPr>
                      <m:t> </m:t>
                    </m:r>
                  </m:oMath>
                </a14:m>
                <a:r>
                  <a:rPr lang="fr-FR" dirty="0" smtClean="0">
                    <a:solidFill>
                      <a:schemeClr val="tx1">
                        <a:lumMod val="9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GB" b="0" i="1" smtClean="0">
                        <a:solidFill>
                          <a:schemeClr val="tx1">
                            <a:lumMod val="95000"/>
                          </a:schemeClr>
                        </a:solidFill>
                        <a:latin typeface="Cambria Math" panose="02040503050406030204" pitchFamily="18" charset="0"/>
                        <a:cs typeface="Times New Roman" panose="02020603050405020304" pitchFamily="18" charset="0"/>
                      </a:rPr>
                      <m:t>𝑢</m:t>
                    </m:r>
                    <m:r>
                      <a:rPr lang="en-GB" b="0" i="1" smtClean="0">
                        <a:solidFill>
                          <a:schemeClr val="tx1">
                            <a:lumMod val="95000"/>
                          </a:schemeClr>
                        </a:solidFill>
                        <a:latin typeface="Cambria Math" panose="02040503050406030204" pitchFamily="18" charset="0"/>
                        <a:cs typeface="Times New Roman" panose="02020603050405020304" pitchFamily="18" charset="0"/>
                      </a:rPr>
                      <m:t>=</m:t>
                    </m:r>
                    <m:d>
                      <m:dPr>
                        <m:begChr m:val="["/>
                        <m:endChr m:val="]"/>
                        <m:ctrlPr>
                          <a:rPr lang="en-GB" b="0" i="1" smtClean="0">
                            <a:solidFill>
                              <a:schemeClr val="tx1">
                                <a:lumMod val="95000"/>
                              </a:schemeClr>
                            </a:solidFill>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solidFill>
                                  <a:schemeClr val="tx1">
                                    <a:lumMod val="95000"/>
                                  </a:schemeClr>
                                </a:solidFill>
                                <a:latin typeface="Cambria Math" panose="02040503050406030204" pitchFamily="18" charset="0"/>
                                <a:cs typeface="Times New Roman" panose="02020603050405020304" pitchFamily="18" charset="0"/>
                              </a:rPr>
                            </m:ctrlPr>
                          </m:mPr>
                          <m:mr>
                            <m:e>
                              <m:r>
                                <m:rPr>
                                  <m:brk m:alnAt="7"/>
                                </m:rPr>
                                <a:rPr lang="en-GB" b="0" i="1" smtClean="0">
                                  <a:solidFill>
                                    <a:schemeClr val="tx1">
                                      <a:lumMod val="95000"/>
                                    </a:schemeClr>
                                  </a:solidFill>
                                  <a:latin typeface="Cambria Math" panose="02040503050406030204" pitchFamily="18" charset="0"/>
                                  <a:cs typeface="Times New Roman" panose="02020603050405020304" pitchFamily="18" charset="0"/>
                                </a:rPr>
                                <m:t>−1</m:t>
                              </m:r>
                            </m:e>
                          </m:mr>
                          <m:mr>
                            <m:e>
                              <m:r>
                                <a:rPr lang="en-GB" b="0" i="1" smtClean="0">
                                  <a:solidFill>
                                    <a:schemeClr val="tx1">
                                      <a:lumMod val="95000"/>
                                    </a:schemeClr>
                                  </a:solidFill>
                                  <a:latin typeface="Cambria Math" panose="02040503050406030204" pitchFamily="18" charset="0"/>
                                  <a:cs typeface="Times New Roman" panose="02020603050405020304" pitchFamily="18" charset="0"/>
                                </a:rPr>
                                <m:t>1</m:t>
                              </m:r>
                            </m:e>
                          </m:mr>
                        </m:m>
                      </m:e>
                    </m:d>
                  </m:oMath>
                </a14:m>
                <a:r>
                  <a:rPr lang="fr-FR" dirty="0" smtClean="0">
                    <a:solidFill>
                      <a:schemeClr val="tx1">
                        <a:lumMod val="95000"/>
                      </a:schemeClr>
                    </a:solidFill>
                    <a:latin typeface="Times New Roman" panose="02020603050405020304" pitchFamily="18" charset="0"/>
                    <a:cs typeface="Times New Roman" panose="02020603050405020304" pitchFamily="18" charset="0"/>
                  </a:rPr>
                  <a:t>  et  </a:t>
                </a:r>
                <a14:m>
                  <m:oMath xmlns:m="http://schemas.openxmlformats.org/officeDocument/2006/math">
                    <m:r>
                      <a:rPr lang="en-GB" b="0" i="1" smtClean="0">
                        <a:solidFill>
                          <a:schemeClr val="tx1">
                            <a:lumMod val="95000"/>
                          </a:schemeClr>
                        </a:solidFill>
                        <a:latin typeface="Cambria Math" panose="02040503050406030204" pitchFamily="18" charset="0"/>
                        <a:cs typeface="Times New Roman" panose="02020603050405020304" pitchFamily="18" charset="0"/>
                      </a:rPr>
                      <m:t>𝑣</m:t>
                    </m:r>
                    <m:r>
                      <a:rPr lang="en-GB" b="0" i="1" smtClean="0">
                        <a:solidFill>
                          <a:schemeClr val="tx1">
                            <a:lumMod val="95000"/>
                          </a:schemeClr>
                        </a:solidFill>
                        <a:latin typeface="Cambria Math" panose="02040503050406030204" pitchFamily="18" charset="0"/>
                        <a:cs typeface="Times New Roman" panose="02020603050405020304" pitchFamily="18" charset="0"/>
                      </a:rPr>
                      <m:t>=</m:t>
                    </m:r>
                    <m:d>
                      <m:dPr>
                        <m:begChr m:val="["/>
                        <m:endChr m:val="]"/>
                        <m:ctrlPr>
                          <a:rPr lang="en-GB" b="0" i="1" smtClean="0">
                            <a:solidFill>
                              <a:schemeClr val="tx1">
                                <a:lumMod val="95000"/>
                              </a:schemeClr>
                            </a:solidFill>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solidFill>
                                  <a:schemeClr val="tx1">
                                    <a:lumMod val="95000"/>
                                  </a:schemeClr>
                                </a:solidFill>
                                <a:latin typeface="Cambria Math" panose="02040503050406030204" pitchFamily="18" charset="0"/>
                                <a:cs typeface="Times New Roman" panose="02020603050405020304" pitchFamily="18" charset="0"/>
                              </a:rPr>
                            </m:ctrlPr>
                          </m:mPr>
                          <m:mr>
                            <m:e>
                              <m:r>
                                <m:rPr>
                                  <m:brk m:alnAt="7"/>
                                </m:rPr>
                                <a:rPr lang="en-GB" b="0" i="1" smtClean="0">
                                  <a:solidFill>
                                    <a:schemeClr val="tx1">
                                      <a:lumMod val="95000"/>
                                    </a:schemeClr>
                                  </a:solidFill>
                                  <a:latin typeface="Cambria Math" panose="02040503050406030204" pitchFamily="18" charset="0"/>
                                  <a:cs typeface="Times New Roman" panose="02020603050405020304" pitchFamily="18" charset="0"/>
                                </a:rPr>
                                <m:t>2</m:t>
                              </m:r>
                            </m:e>
                          </m:mr>
                          <m:mr>
                            <m:e>
                              <m:r>
                                <a:rPr lang="en-GB" b="0" i="1" smtClean="0">
                                  <a:solidFill>
                                    <a:schemeClr val="tx1">
                                      <a:lumMod val="95000"/>
                                    </a:schemeClr>
                                  </a:solidFill>
                                  <a:latin typeface="Cambria Math" panose="02040503050406030204" pitchFamily="18" charset="0"/>
                                  <a:cs typeface="Times New Roman" panose="02020603050405020304" pitchFamily="18" charset="0"/>
                                </a:rPr>
                                <m:t>1</m:t>
                              </m:r>
                            </m:e>
                          </m:mr>
                        </m:m>
                      </m:e>
                    </m:d>
                  </m:oMath>
                </a14:m>
                <a:r>
                  <a:rPr lang="fr-FR" dirty="0" smtClean="0">
                    <a:solidFill>
                      <a:schemeClr val="tx1">
                        <a:lumMod val="95000"/>
                      </a:schemeClr>
                    </a:solidFill>
                    <a:latin typeface="Times New Roman" panose="02020603050405020304" pitchFamily="18" charset="0"/>
                    <a:cs typeface="Times New Roman" panose="02020603050405020304" pitchFamily="18" charset="0"/>
                  </a:rPr>
                  <a:t> . Quelles sont les images  de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𝒖</m:t>
                    </m:r>
                  </m:oMath>
                </a14:m>
                <a:r>
                  <a:rPr lang="fr-FR" dirty="0" smtClean="0">
                    <a:solidFill>
                      <a:schemeClr val="tx1">
                        <a:lumMod val="95000"/>
                      </a:schemeClr>
                    </a:solidFill>
                    <a:latin typeface="Times New Roman" panose="02020603050405020304" pitchFamily="18" charset="0"/>
                    <a:cs typeface="Times New Roman" panose="02020603050405020304" pitchFamily="18" charset="0"/>
                  </a:rPr>
                  <a:t> et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𝒗</m:t>
                    </m:r>
                  </m:oMath>
                </a14:m>
                <a:r>
                  <a:rPr lang="fr-FR" dirty="0" smtClean="0">
                    <a:solidFill>
                      <a:schemeClr val="tx1">
                        <a:lumMod val="95000"/>
                      </a:schemeClr>
                    </a:solidFill>
                    <a:latin typeface="Times New Roman" panose="02020603050405020304" pitchFamily="18" charset="0"/>
                    <a:cs typeface="Times New Roman" panose="02020603050405020304" pitchFamily="18" charset="0"/>
                  </a:rPr>
                  <a:t>  par multiplication par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r>
                  <a:rPr lang="fr-FR" dirty="0" smtClean="0">
                    <a:solidFill>
                      <a:schemeClr val="tx1">
                        <a:lumMod val="95000"/>
                      </a:schemeClr>
                    </a:solidFill>
                    <a:latin typeface="Times New Roman" panose="02020603050405020304" pitchFamily="18" charset="0"/>
                    <a:cs typeface="Times New Roman" panose="02020603050405020304" pitchFamily="18" charset="0"/>
                  </a:rPr>
                  <a:t>?</a:t>
                </a:r>
              </a:p>
              <a:p>
                <a:endParaRPr lang="fr-FR" dirty="0" smtClean="0">
                  <a:solidFill>
                    <a:schemeClr val="tx1">
                      <a:lumMod val="95000"/>
                    </a:schemeClr>
                  </a:solidFill>
                  <a:latin typeface="Times New Roman" panose="02020603050405020304" pitchFamily="18" charset="0"/>
                  <a:cs typeface="Times New Roman" panose="02020603050405020304" pitchFamily="18" charset="0"/>
                </a:endParaRPr>
              </a:p>
              <a:p>
                <a:r>
                  <a:rPr lang="fr-FR" b="1" dirty="0">
                    <a:solidFill>
                      <a:schemeClr val="tx1">
                        <a:lumMod val="95000"/>
                      </a:schemeClr>
                    </a:solidFill>
                    <a:latin typeface="Times New Roman" panose="02020603050405020304" pitchFamily="18" charset="0"/>
                    <a:cs typeface="Times New Roman" panose="02020603050405020304" pitchFamily="18" charset="0"/>
                  </a:rPr>
                  <a:t> </a:t>
                </a:r>
                <a:r>
                  <a:rPr lang="fr-FR" b="1" dirty="0" smtClean="0">
                    <a:solidFill>
                      <a:schemeClr val="tx1">
                        <a:lumMod val="95000"/>
                      </a:schemeClr>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endParaRPr lang="fr-FR" b="1" dirty="0">
                  <a:solidFill>
                    <a:schemeClr val="tx1">
                      <a:lumMod val="95000"/>
                    </a:schemeClr>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i="1" dirty="0" smtClean="0">
                    <a:solidFill>
                      <a:srgbClr val="FFFF00"/>
                    </a:solidFill>
                    <a:latin typeface="Times New Roman" panose="02020603050405020304" pitchFamily="18" charset="0"/>
                    <a:cs typeface="Times New Roman" panose="02020603050405020304" pitchFamily="18" charset="0"/>
                  </a:rPr>
                  <a:t> Définition: </a:t>
                </a:r>
                <a:r>
                  <a:rPr lang="fr-FR" dirty="0" smtClean="0">
                    <a:latin typeface="Times New Roman" panose="02020603050405020304" pitchFamily="18" charset="0"/>
                    <a:cs typeface="Times New Roman" panose="02020603050405020304" pitchFamily="18" charset="0"/>
                  </a:rPr>
                  <a:t>Un vecteur  </a:t>
                </a:r>
                <a14:m>
                  <m:oMath xmlns:m="http://schemas.openxmlformats.org/officeDocument/2006/math">
                    <m:r>
                      <m:rPr>
                        <m:sty m:val="p"/>
                      </m:rPr>
                      <a:rPr lang="en-GB" b="0" i="0" smtClean="0">
                        <a:latin typeface="Cambria Math" panose="02040503050406030204" pitchFamily="18" charset="0"/>
                        <a:cs typeface="Times New Roman" panose="02020603050405020304" pitchFamily="18" charset="0"/>
                      </a:rPr>
                      <m:t>x</m:t>
                    </m:r>
                  </m:oMath>
                </a14:m>
                <a:r>
                  <a:rPr lang="fr-FR" dirty="0" smtClean="0">
                    <a:latin typeface="Times New Roman" panose="02020603050405020304" pitchFamily="18" charset="0"/>
                    <a:cs typeface="Times New Roman" panose="02020603050405020304" pitchFamily="18" charset="0"/>
                  </a:rPr>
                  <a:t> est vecteur propre de la matrice </a:t>
                </a:r>
                <a14:m>
                  <m:oMath xmlns:m="http://schemas.openxmlformats.org/officeDocument/2006/math">
                    <m:r>
                      <m:rPr>
                        <m:sty m:val="p"/>
                      </m:rPr>
                      <a:rPr lang="en-GB" b="0" i="0" smtClean="0">
                        <a:latin typeface="Cambria Math" panose="02040503050406030204" pitchFamily="18" charset="0"/>
                        <a:cs typeface="Times New Roman" panose="02020603050405020304" pitchFamily="18" charset="0"/>
                      </a:rPr>
                      <m:t>A</m:t>
                    </m:r>
                  </m:oMath>
                </a14:m>
                <a:r>
                  <a:rPr lang="fr-FR" dirty="0" smtClean="0">
                    <a:latin typeface="Times New Roman" panose="02020603050405020304" pitchFamily="18" charset="0"/>
                    <a:cs typeface="Times New Roman" panose="02020603050405020304" pitchFamily="18" charset="0"/>
                  </a:rPr>
                  <a:t>  si :</a:t>
                </a:r>
              </a:p>
              <a:p>
                <a:r>
                  <a:rPr lang="fr-FR" i="1" dirty="0">
                    <a:latin typeface="Times New Roman" panose="02020603050405020304" pitchFamily="18" charset="0"/>
                    <a:cs typeface="Times New Roman" panose="02020603050405020304" pitchFamily="18" charset="0"/>
                  </a:rPr>
                  <a:t> </a:t>
                </a:r>
                <a:endParaRPr lang="fr-FR" i="1" dirty="0" smtClean="0">
                  <a:latin typeface="Times New Roman" panose="02020603050405020304" pitchFamily="18" charset="0"/>
                  <a:cs typeface="Times New Roman" panose="02020603050405020304" pitchFamily="18" charset="0"/>
                </a:endParaRPr>
              </a:p>
              <a:p>
                <a:r>
                  <a:rPr lang="fr-FR" b="1" i="1" dirty="0" smtClean="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𝝀</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𝒙</m:t>
                    </m:r>
                  </m:oMath>
                </a14:m>
                <a:endParaRPr lang="fr-FR" b="1" i="1" dirty="0" smtClean="0">
                  <a:solidFill>
                    <a:srgbClr val="FFFF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i="1"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Un réel </a:t>
                </a:r>
                <a14:m>
                  <m:oMath xmlns:m="http://schemas.openxmlformats.org/officeDocument/2006/math">
                    <m:r>
                      <a:rPr lang="fr-FR"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𝝀</m:t>
                    </m:r>
                  </m:oMath>
                </a14:m>
                <a:r>
                  <a:rPr lang="fr-FR" dirty="0" smtClean="0">
                    <a:solidFill>
                      <a:schemeClr val="tx1"/>
                    </a:solidFill>
                    <a:latin typeface="Times New Roman" panose="02020603050405020304" pitchFamily="18" charset="0"/>
                    <a:cs typeface="Times New Roman" panose="02020603050405020304" pitchFamily="18" charset="0"/>
                  </a:rPr>
                  <a:t>  est une valeur propre de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 si il y a une solution non-trivial  (autre que 0)  de l’équation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𝑨𝒙</m:t>
                    </m:r>
                    <m:r>
                      <a:rPr lang="en-GB" b="1" i="1" smtClean="0">
                        <a:solidFill>
                          <a:srgbClr val="FFFF00"/>
                        </a:solidFill>
                        <a:latin typeface="Cambria Math" panose="02040503050406030204" pitchFamily="18" charset="0"/>
                        <a:cs typeface="Times New Roman" panose="02020603050405020304" pitchFamily="18" charset="0"/>
                      </a:rPr>
                      <m:t>=</m:t>
                    </m:r>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𝝀</m:t>
                    </m:r>
                    <m:r>
                      <a:rPr lang="en-GB"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𝒙</m:t>
                    </m:r>
                  </m:oMath>
                </a14:m>
                <a:r>
                  <a:rPr lang="fr-FR" dirty="0" smtClean="0">
                    <a:solidFill>
                      <a:schemeClr val="tx1"/>
                    </a:solidFill>
                    <a:latin typeface="Times New Roman" panose="02020603050405020304" pitchFamily="18" charset="0"/>
                    <a:cs typeface="Times New Roman" panose="02020603050405020304" pitchFamily="18" charset="0"/>
                  </a:rPr>
                  <a:t>. Une telle solution est alors appelée </a:t>
                </a:r>
                <a:r>
                  <a:rPr lang="fr-FR" b="1" u="sng" dirty="0" smtClean="0">
                    <a:solidFill>
                      <a:srgbClr val="FFFF00"/>
                    </a:solidFill>
                    <a:latin typeface="Times New Roman" panose="02020603050405020304" pitchFamily="18" charset="0"/>
                    <a:cs typeface="Times New Roman" panose="02020603050405020304" pitchFamily="18" charset="0"/>
                  </a:rPr>
                  <a:t>vecteur propre </a:t>
                </a:r>
                <a:r>
                  <a:rPr lang="fr-FR" dirty="0" smtClean="0">
                    <a:solidFill>
                      <a:schemeClr val="tx1"/>
                    </a:solidFill>
                    <a:latin typeface="Times New Roman" panose="02020603050405020304" pitchFamily="18" charset="0"/>
                    <a:cs typeface="Times New Roman" panose="02020603050405020304" pitchFamily="18" charset="0"/>
                  </a:rPr>
                  <a:t>associé á la </a:t>
                </a:r>
                <a:r>
                  <a:rPr lang="fr-FR" b="1" u="sng" dirty="0" smtClean="0">
                    <a:solidFill>
                      <a:srgbClr val="FFFF00"/>
                    </a:solidFill>
                    <a:latin typeface="Times New Roman" panose="02020603050405020304" pitchFamily="18" charset="0"/>
                    <a:cs typeface="Times New Roman" panose="02020603050405020304" pitchFamily="18" charset="0"/>
                  </a:rPr>
                  <a:t>valeur propre </a:t>
                </a:r>
                <a14:m>
                  <m:oMath xmlns:m="http://schemas.openxmlformats.org/officeDocument/2006/math">
                    <m:r>
                      <a:rPr lang="fr-FR" b="1" i="0" u="sng"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𝛌</m:t>
                    </m:r>
                  </m:oMath>
                </a14:m>
                <a:r>
                  <a:rPr lang="fr-FR" b="1" u="sng" dirty="0" smtClean="0">
                    <a:solidFill>
                      <a:srgbClr val="FFFF00"/>
                    </a:solidFill>
                    <a:latin typeface="Times New Roman" panose="02020603050405020304" pitchFamily="18" charset="0"/>
                    <a:cs typeface="Times New Roman" panose="02020603050405020304" pitchFamily="18" charset="0"/>
                  </a:rPr>
                  <a:t>.</a:t>
                </a:r>
                <a:endParaRPr lang="fr-FR" b="1" u="sng" dirty="0">
                  <a:solidFill>
                    <a:srgbClr val="FFFF00"/>
                  </a:solidFill>
                  <a:latin typeface="Times New Roman" panose="02020603050405020304" pitchFamily="18" charset="0"/>
                  <a:cs typeface="Times New Roman" panose="02020603050405020304" pitchFamily="18" charset="0"/>
                </a:endParaRPr>
              </a:p>
              <a:p>
                <a:endParaRPr lang="fr-FR" b="1" i="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a:p>
                <a:endParaRPr lang="fr-FR" b="1" dirty="0" smtClean="0">
                  <a:solidFill>
                    <a:schemeClr val="tx1">
                      <a:lumMod val="95000"/>
                    </a:schemeClr>
                  </a:solidFill>
                  <a:latin typeface="Times New Roman" panose="02020603050405020304" pitchFamily="18" charset="0"/>
                  <a:cs typeface="Times New Roman" panose="02020603050405020304" pitchFamily="18" charset="0"/>
                </a:endParaRPr>
              </a:p>
              <a:p>
                <a:endParaRPr lang="fr-FR" b="1" dirty="0">
                  <a:solidFill>
                    <a:schemeClr val="tx1">
                      <a:lumMod val="95000"/>
                    </a:schemeClr>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136" y="0"/>
                <a:ext cx="12062298" cy="7787260"/>
              </a:xfrm>
              <a:prstGeom prst="rect">
                <a:avLst/>
              </a:prstGeom>
              <a:blipFill rotWithShape="0">
                <a:blip r:embed="rId2"/>
                <a:stretch>
                  <a:fillRect l="-303"/>
                </a:stretch>
              </a:blipFill>
            </p:spPr>
            <p:txBody>
              <a:bodyPr/>
              <a:lstStyle/>
              <a:p>
                <a:r>
                  <a:rPr lang="fr-FR">
                    <a:noFill/>
                  </a:rPr>
                  <a:t> </a:t>
                </a:r>
              </a:p>
            </p:txBody>
          </p:sp>
        </mc:Fallback>
      </mc:AlternateContent>
      <p:cxnSp>
        <p:nvCxnSpPr>
          <p:cNvPr id="5" name="Connecteur droit avec flèche 4"/>
          <p:cNvCxnSpPr/>
          <p:nvPr/>
        </p:nvCxnSpPr>
        <p:spPr>
          <a:xfrm flipV="1">
            <a:off x="5385916" y="1254869"/>
            <a:ext cx="0" cy="37090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2898955" y="3094892"/>
            <a:ext cx="496891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ZoneTexte 9"/>
              <p:cNvSpPr txBox="1"/>
              <p:nvPr/>
            </p:nvSpPr>
            <p:spPr>
              <a:xfrm>
                <a:off x="5134494" y="949459"/>
                <a:ext cx="6153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𝒙</m:t>
                          </m:r>
                        </m:e>
                        <m:sub>
                          <m:r>
                            <a:rPr lang="en-GB" b="1" i="1" smtClean="0">
                              <a:solidFill>
                                <a:srgbClr val="FFFF00"/>
                              </a:solidFill>
                              <a:latin typeface="Cambria Math" panose="02040503050406030204" pitchFamily="18" charset="0"/>
                              <a:cs typeface="Times New Roman" panose="02020603050405020304" pitchFamily="18" charset="0"/>
                            </a:rPr>
                            <m:t>𝟐</m:t>
                          </m:r>
                        </m:sub>
                      </m:sSub>
                    </m:oMath>
                  </m:oMathPara>
                </a14:m>
                <a:endParaRPr lang="fr-FR"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5134494" y="949459"/>
                <a:ext cx="615302" cy="369332"/>
              </a:xfrm>
              <a:prstGeom prst="rect">
                <a:avLst/>
              </a:prstGeom>
              <a:blipFill rotWithShape="0">
                <a:blip r:embed="rId3"/>
                <a:stretch>
                  <a:fillRect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7712011" y="2874593"/>
                <a:ext cx="6153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𝒙</m:t>
                          </m:r>
                        </m:e>
                        <m:sub>
                          <m:r>
                            <a:rPr lang="en-GB" b="1" i="1" smtClean="0">
                              <a:solidFill>
                                <a:srgbClr val="FFFF00"/>
                              </a:solidFill>
                              <a:latin typeface="Cambria Math" panose="02040503050406030204" pitchFamily="18" charset="0"/>
                              <a:cs typeface="Times New Roman" panose="02020603050405020304" pitchFamily="18" charset="0"/>
                            </a:rPr>
                            <m:t>𝟏</m:t>
                          </m:r>
                        </m:sub>
                      </m:sSub>
                    </m:oMath>
                  </m:oMathPara>
                </a14:m>
                <a:endParaRPr lang="fr-FR"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7712011" y="2874593"/>
                <a:ext cx="615302" cy="369332"/>
              </a:xfrm>
              <a:prstGeom prst="rect">
                <a:avLst/>
              </a:prstGeom>
              <a:blipFill rotWithShape="0">
                <a:blip r:embed="rId4"/>
                <a:stretch>
                  <a:fillRect b="-1667"/>
                </a:stretch>
              </a:blipFill>
            </p:spPr>
            <p:txBody>
              <a:bodyPr/>
              <a:lstStyle/>
              <a:p>
                <a:r>
                  <a:rPr lang="fr-FR">
                    <a:noFill/>
                  </a:rPr>
                  <a:t> </a:t>
                </a:r>
              </a:p>
            </p:txBody>
          </p:sp>
        </mc:Fallback>
      </mc:AlternateContent>
      <p:cxnSp>
        <p:nvCxnSpPr>
          <p:cNvPr id="13" name="Connecteur droit 12"/>
          <p:cNvCxnSpPr/>
          <p:nvPr/>
        </p:nvCxnSpPr>
        <p:spPr>
          <a:xfrm>
            <a:off x="6139543" y="3004457"/>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69439" y="3016198"/>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512999" y="3016184"/>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142895" y="3027925"/>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514677" y="3017876"/>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888133" y="3029603"/>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861954" y="2997782"/>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35410" y="3009509"/>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607192" y="2999460"/>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980648" y="3011187"/>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5287964" y="2773344"/>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279596" y="2443439"/>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279596" y="2101802"/>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5271228" y="1771897"/>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5299692" y="4463128"/>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291324" y="4133223"/>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5291324" y="3791586"/>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5282956" y="3461681"/>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515692" y="2773344"/>
            <a:ext cx="11664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6139543" y="2443439"/>
            <a:ext cx="0" cy="6514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5385916" y="2773344"/>
            <a:ext cx="753627" cy="321548"/>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4521758" y="2773344"/>
            <a:ext cx="7779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4980648" y="2361363"/>
            <a:ext cx="0" cy="649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flipV="1">
            <a:off x="4980648" y="2773344"/>
            <a:ext cx="405268" cy="32154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5894191" y="2444206"/>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v</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52" name="ZoneTexte 51"/>
          <p:cNvSpPr txBox="1"/>
          <p:nvPr/>
        </p:nvSpPr>
        <p:spPr>
          <a:xfrm>
            <a:off x="4944646" y="2480631"/>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u</a:t>
            </a:r>
            <a:endParaRPr lang="fr-FR" b="1" i="1" dirty="0">
              <a:solidFill>
                <a:srgbClr val="FFFF00"/>
              </a:solidFill>
              <a:latin typeface="Times New Roman" panose="02020603050405020304" pitchFamily="18" charset="0"/>
              <a:cs typeface="Times New Roman" panose="02020603050405020304" pitchFamily="18" charset="0"/>
            </a:endParaRPr>
          </a:p>
        </p:txBody>
      </p:sp>
      <p:cxnSp>
        <p:nvCxnSpPr>
          <p:cNvPr id="53" name="Connecteur droit avec flèche 52"/>
          <p:cNvCxnSpPr/>
          <p:nvPr/>
        </p:nvCxnSpPr>
        <p:spPr>
          <a:xfrm flipV="1">
            <a:off x="6143235" y="2447432"/>
            <a:ext cx="753627" cy="321548"/>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6092468" y="2739682"/>
            <a:ext cx="77372" cy="9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6865210" y="2395843"/>
            <a:ext cx="77372" cy="9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orme libre 55"/>
          <p:cNvSpPr/>
          <p:nvPr/>
        </p:nvSpPr>
        <p:spPr>
          <a:xfrm>
            <a:off x="6147582" y="2489982"/>
            <a:ext cx="766689" cy="422972"/>
          </a:xfrm>
          <a:custGeom>
            <a:avLst/>
            <a:gdLst>
              <a:gd name="connsiteX0" fmla="*/ 0 w 766689"/>
              <a:gd name="connsiteY0" fmla="*/ 295421 h 422972"/>
              <a:gd name="connsiteX1" fmla="*/ 555673 w 766689"/>
              <a:gd name="connsiteY1" fmla="*/ 407963 h 422972"/>
              <a:gd name="connsiteX2" fmla="*/ 766689 w 766689"/>
              <a:gd name="connsiteY2" fmla="*/ 0 h 422972"/>
              <a:gd name="connsiteX3" fmla="*/ 766689 w 766689"/>
              <a:gd name="connsiteY3" fmla="*/ 0 h 422972"/>
            </a:gdLst>
            <a:ahLst/>
            <a:cxnLst>
              <a:cxn ang="0">
                <a:pos x="connsiteX0" y="connsiteY0"/>
              </a:cxn>
              <a:cxn ang="0">
                <a:pos x="connsiteX1" y="connsiteY1"/>
              </a:cxn>
              <a:cxn ang="0">
                <a:pos x="connsiteX2" y="connsiteY2"/>
              </a:cxn>
              <a:cxn ang="0">
                <a:pos x="connsiteX3" y="connsiteY3"/>
              </a:cxn>
            </a:cxnLst>
            <a:rect l="l" t="t" r="r" b="b"/>
            <a:pathLst>
              <a:path w="766689" h="422972">
                <a:moveTo>
                  <a:pt x="0" y="295421"/>
                </a:moveTo>
                <a:cubicBezTo>
                  <a:pt x="213946" y="376310"/>
                  <a:pt x="427892" y="457200"/>
                  <a:pt x="555673" y="407963"/>
                </a:cubicBezTo>
                <a:cubicBezTo>
                  <a:pt x="683454" y="358726"/>
                  <a:pt x="766689" y="0"/>
                  <a:pt x="766689" y="0"/>
                </a:cubicBezTo>
                <a:lnTo>
                  <a:pt x="766689" y="0"/>
                </a:lnTo>
              </a:path>
            </a:pathLst>
          </a:custGeom>
          <a:noFill/>
          <a:ln>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56"/>
          <p:cNvCxnSpPr/>
          <p:nvPr/>
        </p:nvCxnSpPr>
        <p:spPr>
          <a:xfrm>
            <a:off x="3557144" y="2995434"/>
            <a:ext cx="0" cy="216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2679895" y="3461681"/>
            <a:ext cx="261979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3557144" y="3211434"/>
            <a:ext cx="0" cy="580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a:off x="3557144" y="3119187"/>
            <a:ext cx="1822084" cy="3424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3147491" y="3369534"/>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Au</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66" name="ZoneTexte 65"/>
          <p:cNvSpPr txBox="1"/>
          <p:nvPr/>
        </p:nvSpPr>
        <p:spPr>
          <a:xfrm>
            <a:off x="6709065" y="2060467"/>
            <a:ext cx="615302" cy="369332"/>
          </a:xfrm>
          <a:prstGeom prst="rect">
            <a:avLst/>
          </a:prstGeom>
          <a:noFill/>
        </p:spPr>
        <p:txBody>
          <a:bodyPr wrap="square" rtlCol="0">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Av</a:t>
            </a:r>
            <a:endParaRPr lang="fr-FR" b="1" i="1" dirty="0">
              <a:solidFill>
                <a:srgbClr val="FFFF00"/>
              </a:solidFill>
              <a:latin typeface="Times New Roman" panose="02020603050405020304" pitchFamily="18" charset="0"/>
              <a:cs typeface="Times New Roman" panose="02020603050405020304" pitchFamily="18" charset="0"/>
            </a:endParaRPr>
          </a:p>
        </p:txBody>
      </p:sp>
      <p:sp>
        <p:nvSpPr>
          <p:cNvPr id="67" name="Ellipse 66"/>
          <p:cNvSpPr/>
          <p:nvPr/>
        </p:nvSpPr>
        <p:spPr>
          <a:xfrm>
            <a:off x="4935546" y="2717059"/>
            <a:ext cx="77372" cy="9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477160" y="3425145"/>
            <a:ext cx="77372" cy="91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orme libre 68"/>
          <p:cNvSpPr/>
          <p:nvPr/>
        </p:nvSpPr>
        <p:spPr>
          <a:xfrm>
            <a:off x="3516923" y="2649541"/>
            <a:ext cx="1456006" cy="790010"/>
          </a:xfrm>
          <a:custGeom>
            <a:avLst/>
            <a:gdLst>
              <a:gd name="connsiteX0" fmla="*/ 1456006 w 1456006"/>
              <a:gd name="connsiteY0" fmla="*/ 121794 h 790010"/>
              <a:gd name="connsiteX1" fmla="*/ 640080 w 1456006"/>
              <a:gd name="connsiteY1" fmla="*/ 51456 h 790010"/>
              <a:gd name="connsiteX2" fmla="*/ 0 w 1456006"/>
              <a:gd name="connsiteY2" fmla="*/ 790010 h 790010"/>
              <a:gd name="connsiteX3" fmla="*/ 0 w 1456006"/>
              <a:gd name="connsiteY3" fmla="*/ 790010 h 790010"/>
              <a:gd name="connsiteX4" fmla="*/ 0 w 1456006"/>
              <a:gd name="connsiteY4" fmla="*/ 790010 h 79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006" h="790010">
                <a:moveTo>
                  <a:pt x="1456006" y="121794"/>
                </a:moveTo>
                <a:cubicBezTo>
                  <a:pt x="1169377" y="30940"/>
                  <a:pt x="882748" y="-59913"/>
                  <a:pt x="640080" y="51456"/>
                </a:cubicBezTo>
                <a:cubicBezTo>
                  <a:pt x="397412" y="162825"/>
                  <a:pt x="0" y="790010"/>
                  <a:pt x="0" y="790010"/>
                </a:cubicBezTo>
                <a:lnTo>
                  <a:pt x="0" y="790010"/>
                </a:lnTo>
                <a:lnTo>
                  <a:pt x="0" y="790010"/>
                </a:lnTo>
              </a:path>
            </a:pathLst>
          </a:custGeom>
          <a:noFill/>
          <a:ln>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0" name="ZoneTexte 69"/>
              <p:cNvSpPr txBox="1"/>
              <p:nvPr/>
            </p:nvSpPr>
            <p:spPr>
              <a:xfrm>
                <a:off x="5649660" y="3541275"/>
                <a:ext cx="4124701" cy="1477328"/>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latin typeface="Bradley Hand ITC" panose="03070402050302030203" pitchFamily="66" charset="0"/>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𝒗</m:t>
                    </m:r>
                  </m:oMath>
                </a14:m>
                <a:r>
                  <a:rPr lang="fr-FR" dirty="0" smtClean="0">
                    <a:latin typeface="Bradley Hand ITC" panose="03070402050302030203" pitchFamily="66" charset="0"/>
                    <a:cs typeface="Times New Roman" panose="02020603050405020304" pitchFamily="18" charset="0"/>
                  </a:rPr>
                  <a:t>  est </a:t>
                </a:r>
                <a:r>
                  <a:rPr lang="fr-FR" dirty="0">
                    <a:latin typeface="Bradley Hand ITC" panose="03070402050302030203" pitchFamily="66" charset="0"/>
                    <a:cs typeface="Times New Roman" panose="02020603050405020304" pitchFamily="18" charset="0"/>
                  </a:rPr>
                  <a:t>un vecteur propre </a:t>
                </a:r>
                <a:r>
                  <a:rPr lang="fr-FR" dirty="0" smtClean="0">
                    <a:latin typeface="Bradley Hand ITC" panose="03070402050302030203" pitchFamily="66" charset="0"/>
                    <a:cs typeface="Times New Roman" panose="02020603050405020304" pitchFamily="18" charset="0"/>
                  </a:rPr>
                  <a:t>de </a:t>
                </a:r>
                <a:r>
                  <a:rPr lang="fr-FR" b="1" i="1" dirty="0" smtClean="0">
                    <a:solidFill>
                      <a:srgbClr val="FFFF00"/>
                    </a:solidFill>
                    <a:latin typeface="Bradley Hand ITC" panose="03070402050302030203" pitchFamily="66" charset="0"/>
                    <a:cs typeface="Times New Roman" panose="02020603050405020304" pitchFamily="18" charset="0"/>
                  </a:rPr>
                  <a:t>A</a:t>
                </a:r>
                <a:r>
                  <a:rPr lang="fr-FR" dirty="0" smtClean="0">
                    <a:latin typeface="Bradley Hand ITC" panose="03070402050302030203" pitchFamily="66" charset="0"/>
                    <a:cs typeface="Times New Roman" panose="02020603050405020304" pitchFamily="18" charset="0"/>
                  </a:rPr>
                  <a:t>.</a:t>
                </a:r>
              </a:p>
              <a:p>
                <a:pPr algn="just"/>
                <a:endParaRPr lang="fr-FR" dirty="0" smtClean="0">
                  <a:latin typeface="Bradley Hand ITC" panose="03070402050302030203" pitchFamily="66" charset="0"/>
                  <a:cs typeface="Times New Roman" panose="02020603050405020304" pitchFamily="18" charset="0"/>
                </a:endParaRPr>
              </a:p>
              <a:p>
                <a:pPr marL="285750" indent="-285750" algn="just">
                  <a:buFont typeface="Wingdings" panose="05000000000000000000" pitchFamily="2" charset="2"/>
                  <a:buChar char="Ø"/>
                </a:pP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𝑢</m:t>
                    </m:r>
                  </m:oMath>
                </a14:m>
                <a:r>
                  <a:rPr lang="fr-FR" dirty="0" smtClean="0">
                    <a:latin typeface="Bradley Hand ITC" panose="03070402050302030203" pitchFamily="66" charset="0"/>
                    <a:cs typeface="Times New Roman" panose="02020603050405020304" pitchFamily="18" charset="0"/>
                  </a:rPr>
                  <a:t> n’est pas un vecteur propre de </a:t>
                </a:r>
                <a:r>
                  <a:rPr lang="fr-FR" dirty="0" smtClean="0">
                    <a:solidFill>
                      <a:srgbClr val="FFFF00"/>
                    </a:solidFill>
                    <a:latin typeface="Bradley Hand ITC" panose="03070402050302030203" pitchFamily="66" charset="0"/>
                    <a:cs typeface="Times New Roman" panose="02020603050405020304" pitchFamily="18" charset="0"/>
                  </a:rPr>
                  <a:t>A</a:t>
                </a:r>
                <a:r>
                  <a:rPr lang="fr-FR" dirty="0" smtClean="0">
                    <a:latin typeface="Bradley Hand ITC" panose="03070402050302030203" pitchFamily="66" charset="0"/>
                    <a:cs typeface="Times New Roman" panose="02020603050405020304" pitchFamily="18" charset="0"/>
                  </a:rPr>
                  <a:t> car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𝐴</m:t>
                    </m:r>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𝑢</m:t>
                    </m:r>
                  </m:oMath>
                </a14:m>
                <a:r>
                  <a:rPr lang="fr-FR" dirty="0" smtClean="0">
                    <a:latin typeface="Bradley Hand ITC" panose="03070402050302030203" pitchFamily="66" charset="0"/>
                    <a:cs typeface="Times New Roman" panose="02020603050405020304" pitchFamily="18" charset="0"/>
                  </a:rPr>
                  <a:t> n’est pas un multiple de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𝒖</m:t>
                    </m:r>
                  </m:oMath>
                </a14:m>
                <a:r>
                  <a:rPr lang="fr-FR" b="1" dirty="0" smtClean="0">
                    <a:latin typeface="Bradley Hand ITC" panose="03070402050302030203" pitchFamily="66" charset="0"/>
                    <a:cs typeface="Times New Roman" panose="02020603050405020304" pitchFamily="18" charset="0"/>
                  </a:rPr>
                  <a:t>.</a:t>
                </a:r>
                <a:endParaRPr lang="fr-FR" b="1" i="1" dirty="0">
                  <a:solidFill>
                    <a:srgbClr val="FFFF00"/>
                  </a:solidFill>
                  <a:latin typeface="Times New Roman" panose="02020603050405020304" pitchFamily="18" charset="0"/>
                  <a:cs typeface="Times New Roman" panose="02020603050405020304" pitchFamily="18" charset="0"/>
                </a:endParaRPr>
              </a:p>
              <a:p>
                <a:endParaRPr lang="fr-FR"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70" name="ZoneTexte 69"/>
              <p:cNvSpPr txBox="1">
                <a:spLocks noRot="1" noChangeAspect="1" noMove="1" noResize="1" noEditPoints="1" noAdjustHandles="1" noChangeArrowheads="1" noChangeShapeType="1" noTextEdit="1"/>
              </p:cNvSpPr>
              <p:nvPr/>
            </p:nvSpPr>
            <p:spPr>
              <a:xfrm>
                <a:off x="5649660" y="3541275"/>
                <a:ext cx="4124701" cy="1477328"/>
              </a:xfrm>
              <a:prstGeom prst="rect">
                <a:avLst/>
              </a:prstGeom>
              <a:blipFill rotWithShape="0">
                <a:blip r:embed="rId5"/>
                <a:stretch>
                  <a:fillRect l="-1036" t="-2479" r="-1331"/>
                </a:stretch>
              </a:blipFill>
            </p:spPr>
            <p:txBody>
              <a:bodyPr/>
              <a:lstStyle/>
              <a:p>
                <a:r>
                  <a:rPr lang="fr-FR">
                    <a:noFill/>
                  </a:rPr>
                  <a:t> </a:t>
                </a:r>
              </a:p>
            </p:txBody>
          </p:sp>
        </mc:Fallback>
      </mc:AlternateContent>
    </p:spTree>
    <p:extLst>
      <p:ext uri="{BB962C8B-B14F-4D97-AF65-F5344CB8AC3E}">
        <p14:creationId xmlns:p14="http://schemas.microsoft.com/office/powerpoint/2010/main" val="308199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87549" y="29184"/>
                <a:ext cx="12013659" cy="3416320"/>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On a:</a:t>
                </a:r>
              </a:p>
              <a:p>
                <a:r>
                  <a:rPr lang="fr-FR"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𝐴𝑥</m:t>
                    </m:r>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𝑥</m:t>
                    </m:r>
                  </m:oMath>
                </a14:m>
                <a:endParaRPr lang="fr-FR" dirty="0" smtClean="0">
                  <a:solidFill>
                    <a:schemeClr val="tx1"/>
                  </a:solidFill>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De cette équation on :</a:t>
                </a:r>
              </a:p>
              <a:p>
                <a:endParaRPr lang="fr-FR" dirty="0" smtClean="0">
                  <a:latin typeface="Times New Roman" panose="02020603050405020304" pitchFamily="18" charset="0"/>
                  <a:cs typeface="Times New Roman" panose="02020603050405020304" pitchFamily="18" charset="0"/>
                </a:endParaRPr>
              </a:p>
              <a:p>
                <a:r>
                  <a:rPr lang="fr-FR" dirty="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GB" b="0" i="1" smtClean="0">
                            <a:solidFill>
                              <a:schemeClr val="tx1"/>
                            </a:solidFill>
                            <a:latin typeface="Cambria Math" panose="02040503050406030204" pitchFamily="18" charset="0"/>
                            <a:cs typeface="Times New Roman" panose="02020603050405020304" pitchFamily="18" charset="0"/>
                          </a:rPr>
                        </m:ctrlPr>
                      </m:dPr>
                      <m:e>
                        <m:r>
                          <a:rPr lang="en-GB" b="0" i="1" smtClean="0">
                            <a:solidFill>
                              <a:schemeClr val="tx1"/>
                            </a:solidFill>
                            <a:latin typeface="Cambria Math" panose="02040503050406030204" pitchFamily="18" charset="0"/>
                            <a:cs typeface="Times New Roman" panose="02020603050405020304" pitchFamily="18" charset="0"/>
                          </a:rPr>
                          <m:t>𝐴</m:t>
                        </m:r>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𝐼</m:t>
                        </m:r>
                      </m:e>
                    </m:d>
                    <m:r>
                      <a:rPr lang="en-GB" b="0" i="1" smtClean="0">
                        <a:solidFill>
                          <a:schemeClr val="tx1"/>
                        </a:solidFill>
                        <a:latin typeface="Cambria Math" panose="02040503050406030204" pitchFamily="18" charset="0"/>
                        <a:cs typeface="Times New Roman" panose="02020603050405020304" pitchFamily="18" charset="0"/>
                      </a:rPr>
                      <m:t>𝑥</m:t>
                    </m:r>
                  </m:oMath>
                </a14:m>
                <a:r>
                  <a:rPr lang="fr-FR" dirty="0" smtClean="0">
                    <a:solidFill>
                      <a:schemeClr val="tx1"/>
                    </a:solidFill>
                    <a:latin typeface="Times New Roman" panose="02020603050405020304" pitchFamily="18" charset="0"/>
                    <a:cs typeface="Times New Roman" panose="02020603050405020304" pitchFamily="18" charset="0"/>
                  </a:rPr>
                  <a:t>=0</a:t>
                </a:r>
              </a:p>
              <a:p>
                <a:endParaRPr lang="fr-FR" dirty="0" smtClean="0">
                  <a:solidFill>
                    <a:schemeClr val="tx1"/>
                  </a:solidFill>
                  <a:latin typeface="Times New Roman" panose="02020603050405020304" pitchFamily="18" charset="0"/>
                  <a:cs typeface="Times New Roman" panose="02020603050405020304" pitchFamily="18" charset="0"/>
                </a:endParaRPr>
              </a:p>
              <a:p>
                <a:r>
                  <a:rPr lang="fr-FR" dirty="0" smtClean="0">
                    <a:solidFill>
                      <a:schemeClr val="tx1"/>
                    </a:solidFill>
                    <a:latin typeface="Times New Roman" panose="02020603050405020304" pitchFamily="18" charset="0"/>
                    <a:cs typeface="Times New Roman" panose="02020603050405020304" pitchFamily="18" charset="0"/>
                  </a:rPr>
                  <a:t>Cela veut dire que les colonnes de </a:t>
                </a:r>
                <a14:m>
                  <m:oMath xmlns:m="http://schemas.openxmlformats.org/officeDocument/2006/math">
                    <m:r>
                      <m:rPr>
                        <m:sty m:val="p"/>
                      </m:rPr>
                      <a:rPr lang="en-GB" b="0" i="0" smtClean="0">
                        <a:solidFill>
                          <a:schemeClr val="tx1"/>
                        </a:solidFill>
                        <a:latin typeface="Cambria Math" panose="02040503050406030204" pitchFamily="18" charset="0"/>
                        <a:cs typeface="Times New Roman" panose="02020603050405020304" pitchFamily="18" charset="0"/>
                      </a:rPr>
                      <m:t>A</m:t>
                    </m:r>
                    <m:r>
                      <a:rPr lang="en-GB" b="0" i="0" smtClean="0">
                        <a:solidFill>
                          <a:schemeClr val="tx1"/>
                        </a:solidFill>
                        <a:latin typeface="Cambria Math" panose="02040503050406030204" pitchFamily="18" charset="0"/>
                        <a:cs typeface="Times New Roman" panose="02020603050405020304" pitchFamily="18" charset="0"/>
                      </a:rPr>
                      <m:t>−</m:t>
                    </m:r>
                    <m:r>
                      <m:rPr>
                        <m:sty m:val="p"/>
                      </m:rPr>
                      <a:rPr lang="en-GB"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λI</m:t>
                    </m:r>
                  </m:oMath>
                </a14:m>
                <a:r>
                  <a:rPr lang="fr-FR" dirty="0" smtClean="0">
                    <a:solidFill>
                      <a:schemeClr val="tx1"/>
                    </a:solidFill>
                    <a:latin typeface="Times New Roman" panose="02020603050405020304" pitchFamily="18" charset="0"/>
                    <a:cs typeface="Times New Roman" panose="02020603050405020304" pitchFamily="18" charset="0"/>
                  </a:rPr>
                  <a:t> sont linéairement dépendants, donc la matrice </a:t>
                </a:r>
                <a14:m>
                  <m:oMath xmlns:m="http://schemas.openxmlformats.org/officeDocument/2006/math">
                    <m:r>
                      <m:rPr>
                        <m:sty m:val="p"/>
                      </m:rPr>
                      <a:rPr lang="en-GB" b="0" i="0" smtClean="0">
                        <a:solidFill>
                          <a:schemeClr val="tx1"/>
                        </a:solidFill>
                        <a:latin typeface="Cambria Math" panose="02040503050406030204" pitchFamily="18" charset="0"/>
                        <a:cs typeface="Times New Roman" panose="02020603050405020304" pitchFamily="18" charset="0"/>
                      </a:rPr>
                      <m:t>A</m:t>
                    </m:r>
                    <m:r>
                      <a:rPr lang="en-GB" b="0" i="0" smtClean="0">
                        <a:solidFill>
                          <a:schemeClr val="tx1"/>
                        </a:solidFill>
                        <a:latin typeface="Cambria Math" panose="02040503050406030204" pitchFamily="18" charset="0"/>
                        <a:cs typeface="Times New Roman" panose="02020603050405020304" pitchFamily="18" charset="0"/>
                      </a:rPr>
                      <m:t>−</m:t>
                    </m:r>
                    <m:r>
                      <m:rPr>
                        <m:sty m:val="p"/>
                      </m:rPr>
                      <a:rPr lang="en-GB"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λI</m:t>
                    </m:r>
                    <m:r>
                      <a:rPr lang="en-GB"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fr-FR" dirty="0" smtClean="0">
                    <a:solidFill>
                      <a:schemeClr val="tx1"/>
                    </a:solidFill>
                    <a:latin typeface="Times New Roman" panose="02020603050405020304" pitchFamily="18" charset="0"/>
                    <a:cs typeface="Times New Roman" panose="02020603050405020304" pitchFamily="18" charset="0"/>
                  </a:rPr>
                  <a:t> est singulière, alors: </a:t>
                </a:r>
              </a:p>
              <a:p>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r>
                  <a:rPr lang="fr-FR" dirty="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unc>
                      <m:funcPr>
                        <m:ctrlPr>
                          <a:rPr lang="en-GB" b="0" i="1" smtClean="0">
                            <a:solidFill>
                              <a:schemeClr val="tx1"/>
                            </a:solidFill>
                            <a:latin typeface="Cambria Math" panose="02040503050406030204" pitchFamily="18" charset="0"/>
                            <a:cs typeface="Times New Roman" panose="02020603050405020304" pitchFamily="18" charset="0"/>
                          </a:rPr>
                        </m:ctrlPr>
                      </m:funcPr>
                      <m:fName>
                        <m:r>
                          <m:rPr>
                            <m:sty m:val="p"/>
                          </m:rPr>
                          <a:rPr lang="en-GB" b="0" i="0" smtClean="0">
                            <a:solidFill>
                              <a:schemeClr val="tx1"/>
                            </a:solidFill>
                            <a:latin typeface="Cambria Math" panose="02040503050406030204" pitchFamily="18" charset="0"/>
                            <a:cs typeface="Times New Roman" panose="02020603050405020304" pitchFamily="18" charset="0"/>
                          </a:rPr>
                          <m:t>det</m:t>
                        </m:r>
                      </m:fName>
                      <m:e>
                        <m:d>
                          <m:dPr>
                            <m:ctrlPr>
                              <a:rPr lang="en-GB" b="0" i="1" smtClean="0">
                                <a:solidFill>
                                  <a:schemeClr val="tx1"/>
                                </a:solidFill>
                                <a:latin typeface="Cambria Math" panose="02040503050406030204" pitchFamily="18" charset="0"/>
                                <a:cs typeface="Times New Roman" panose="02020603050405020304" pitchFamily="18" charset="0"/>
                              </a:rPr>
                            </m:ctrlPr>
                          </m:dPr>
                          <m:e>
                            <m:r>
                              <a:rPr lang="en-GB" b="0" i="1" smtClean="0">
                                <a:solidFill>
                                  <a:schemeClr val="tx1"/>
                                </a:solidFill>
                                <a:latin typeface="Cambria Math" panose="02040503050406030204" pitchFamily="18" charset="0"/>
                                <a:cs typeface="Times New Roman" panose="02020603050405020304" pitchFamily="18" charset="0"/>
                              </a:rPr>
                              <m:t>𝐴</m:t>
                            </m:r>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𝐼</m:t>
                            </m:r>
                          </m:e>
                        </m:d>
                      </m:e>
                    </m:func>
                    <m:r>
                      <a:rPr lang="en-GB" b="0" i="1" smtClean="0">
                        <a:solidFill>
                          <a:schemeClr val="tx1"/>
                        </a:solidFill>
                        <a:latin typeface="Cambria Math" panose="02040503050406030204" pitchFamily="18" charset="0"/>
                        <a:cs typeface="Times New Roman" panose="02020603050405020304" pitchFamily="18" charset="0"/>
                      </a:rPr>
                      <m:t>=0</m:t>
                    </m:r>
                  </m:oMath>
                </a14:m>
                <a:endParaRPr lang="fr-FR" dirty="0" smtClean="0">
                  <a:solidFill>
                    <a:schemeClr val="tx1"/>
                  </a:solidFill>
                  <a:latin typeface="Times New Roman" panose="02020603050405020304" pitchFamily="18" charset="0"/>
                  <a:cs typeface="Times New Roman" panose="02020603050405020304" pitchFamily="18" charset="0"/>
                </a:endParaRPr>
              </a:p>
              <a:p>
                <a:endParaRPr lang="fr-FR" dirty="0" smtClean="0">
                  <a:solidFill>
                    <a:schemeClr val="tx1"/>
                  </a:solidFill>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cette équation nous permet de calculer les valeurs propres. En remplaçant les valeurs propres dans l’équation </a:t>
                </a:r>
                <a14:m>
                  <m:oMath xmlns:m="http://schemas.openxmlformats.org/officeDocument/2006/math">
                    <m:r>
                      <a:rPr lang="en-GB" b="0" i="1" smtClean="0">
                        <a:latin typeface="Cambria Math" panose="02040503050406030204" pitchFamily="18" charset="0"/>
                        <a:cs typeface="Times New Roman" panose="02020603050405020304" pitchFamily="18" charset="0"/>
                      </a:rPr>
                      <m:t>𝐴𝑥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𝑥</m:t>
                    </m:r>
                  </m:oMath>
                </a14:m>
                <a:r>
                  <a:rPr lang="fr-FR" b="1" dirty="0" smtClean="0">
                    <a:latin typeface="Times New Roman" panose="02020603050405020304" pitchFamily="18" charset="0"/>
                    <a:cs typeface="Times New Roman" panose="02020603050405020304" pitchFamily="18" charset="0"/>
                  </a:rPr>
                  <a:t>,</a:t>
                </a:r>
                <a:r>
                  <a:rPr lang="fr-FR" b="1" dirty="0" smtClean="0">
                    <a:solidFill>
                      <a:srgbClr val="FFFF00"/>
                    </a:solidFill>
                    <a:latin typeface="Times New Roman" panose="02020603050405020304" pitchFamily="18" charset="0"/>
                    <a:cs typeface="Times New Roman" panose="02020603050405020304" pitchFamily="18" charset="0"/>
                  </a:rPr>
                  <a:t> </a:t>
                </a:r>
                <a:r>
                  <a:rPr lang="fr-FR" sz="1600" dirty="0" smtClean="0">
                    <a:latin typeface="Times New Roman" panose="02020603050405020304" pitchFamily="18" charset="0"/>
                    <a:cs typeface="Times New Roman" panose="02020603050405020304" pitchFamily="18" charset="0"/>
                  </a:rPr>
                  <a:t>on peut trouver les vecteurs propres de la matrice A .</a:t>
                </a:r>
              </a:p>
            </p:txBody>
          </p:sp>
        </mc:Choice>
        <mc:Fallback xmlns="">
          <p:sp>
            <p:nvSpPr>
              <p:cNvPr id="3" name="Rectangle 2"/>
              <p:cNvSpPr>
                <a:spLocks noRot="1" noChangeAspect="1" noMove="1" noResize="1" noEditPoints="1" noAdjustHandles="1" noChangeArrowheads="1" noChangeShapeType="1" noTextEdit="1"/>
              </p:cNvSpPr>
              <p:nvPr/>
            </p:nvSpPr>
            <p:spPr>
              <a:xfrm>
                <a:off x="87549" y="29184"/>
                <a:ext cx="12013659" cy="3416320"/>
              </a:xfrm>
              <a:prstGeom prst="rect">
                <a:avLst/>
              </a:prstGeom>
              <a:blipFill rotWithShape="0">
                <a:blip r:embed="rId2"/>
                <a:stretch>
                  <a:fillRect l="-406" t="-1071" r="-304" b="-536"/>
                </a:stretch>
              </a:blipFill>
            </p:spPr>
            <p:txBody>
              <a:bodyPr/>
              <a:lstStyle/>
              <a:p>
                <a:r>
                  <a:rPr lang="fr-FR">
                    <a:noFill/>
                  </a:rPr>
                  <a:t> </a:t>
                </a:r>
              </a:p>
            </p:txBody>
          </p:sp>
        </mc:Fallback>
      </mc:AlternateContent>
    </p:spTree>
    <p:extLst>
      <p:ext uri="{BB962C8B-B14F-4D97-AF65-F5344CB8AC3E}">
        <p14:creationId xmlns:p14="http://schemas.microsoft.com/office/powerpoint/2010/main" val="2890733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94554" y="120879"/>
                <a:ext cx="11887200" cy="7196329"/>
              </a:xfrm>
              <a:prstGeom prst="rect">
                <a:avLst/>
              </a:prstGeom>
            </p:spPr>
            <p:txBody>
              <a:bodyPr wrap="square">
                <a:spAutoFit/>
              </a:bodyPr>
              <a:lstStyle/>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Soit </a:t>
                </a:r>
                <a:r>
                  <a:rPr lang="fr-FR"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une matrice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𝑛</m:t>
                    </m:r>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𝑛</m:t>
                    </m:r>
                  </m:oMath>
                </a14:m>
                <a:r>
                  <a:rPr lang="fr-FR" dirty="0" smtClean="0">
                    <a:latin typeface="Times New Roman" panose="02020603050405020304" pitchFamily="18" charset="0"/>
                    <a:cs typeface="Times New Roman" panose="02020603050405020304" pitchFamily="18" charset="0"/>
                  </a:rPr>
                  <a:t>, avec </a:t>
                </a:r>
                <a:r>
                  <a:rPr lang="fr-FR" i="1" dirty="0" smtClean="0">
                    <a:solidFill>
                      <a:srgbClr val="FFFF00"/>
                    </a:solidFill>
                    <a:latin typeface="Times New Roman" panose="02020603050405020304" pitchFamily="18" charset="0"/>
                    <a:cs typeface="Times New Roman" panose="02020603050405020304" pitchFamily="18" charset="0"/>
                  </a:rPr>
                  <a:t>n</a:t>
                </a:r>
                <a:r>
                  <a:rPr lang="fr-FR" dirty="0" smtClean="0">
                    <a:latin typeface="Times New Roman" panose="02020603050405020304" pitchFamily="18" charset="0"/>
                    <a:cs typeface="Times New Roman" panose="02020603050405020304" pitchFamily="18" charset="0"/>
                  </a:rPr>
                  <a:t> valeurs </a:t>
                </a:r>
                <a:r>
                  <a:rPr lang="fr-FR" dirty="0">
                    <a:latin typeface="Times New Roman" panose="02020603050405020304" pitchFamily="18" charset="0"/>
                    <a:cs typeface="Times New Roman" panose="02020603050405020304" pitchFamily="18" charset="0"/>
                  </a:rPr>
                  <a:t>et vecteurs </a:t>
                </a:r>
                <a:r>
                  <a:rPr lang="fr-FR" dirty="0" smtClean="0">
                    <a:latin typeface="Times New Roman" panose="02020603050405020304" pitchFamily="18" charset="0"/>
                    <a:cs typeface="Times New Roman" panose="02020603050405020304" pitchFamily="18" charset="0"/>
                  </a:rPr>
                  <a:t>propres. En multipliant </a:t>
                </a:r>
                <a:r>
                  <a:rPr lang="fr-FR"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par </a:t>
                </a:r>
                <a:r>
                  <a:rPr lang="fr-FR" dirty="0" smtClean="0">
                    <a:latin typeface="Times New Roman" panose="02020603050405020304" pitchFamily="18" charset="0"/>
                    <a:cs typeface="Times New Roman" panose="02020603050405020304" pitchFamily="18" charset="0"/>
                  </a:rPr>
                  <a:t>une  matrice </a:t>
                </a:r>
                <a:r>
                  <a:rPr lang="fr-FR" i="1" dirty="0" smtClean="0">
                    <a:solidFill>
                      <a:srgbClr val="FFFF00"/>
                    </a:solidFill>
                    <a:latin typeface="Times New Roman" panose="02020603050405020304" pitchFamily="18" charset="0"/>
                    <a:cs typeface="Times New Roman" panose="02020603050405020304" pitchFamily="18" charset="0"/>
                  </a:rPr>
                  <a:t>S</a:t>
                </a:r>
                <a:r>
                  <a:rPr lang="fr-FR" dirty="0" smtClean="0">
                    <a:latin typeface="Times New Roman" panose="02020603050405020304" pitchFamily="18" charset="0"/>
                    <a:cs typeface="Times New Roman" panose="02020603050405020304" pitchFamily="18" charset="0"/>
                  </a:rPr>
                  <a:t> formée </a:t>
                </a:r>
                <a:r>
                  <a:rPr lang="fr-FR" dirty="0">
                    <a:latin typeface="Times New Roman" panose="02020603050405020304" pitchFamily="18" charset="0"/>
                    <a:cs typeface="Times New Roman" panose="02020603050405020304" pitchFamily="18" charset="0"/>
                  </a:rPr>
                  <a:t>par les vecteurs propres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latin typeface="Times New Roman" panose="02020603050405020304" pitchFamily="18" charset="0"/>
                    <a:cs typeface="Times New Roman" panose="02020603050405020304" pitchFamily="18" charset="0"/>
                  </a:rPr>
                  <a:t>, on trouve:</a:t>
                </a:r>
              </a:p>
              <a:p>
                <a:pPr algn="just"/>
                <a:endParaRPr lang="fr-FR"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𝑆</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e>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𝑛</m:t>
                                    </m:r>
                                  </m:sub>
                                </m:sSub>
                              </m:e>
                            </m:mr>
                          </m:m>
                        </m:e>
                      </m:mr>
                    </m:m>
                    <m:r>
                      <a:rPr lang="en-GB" b="0" i="1" smtClean="0">
                        <a:latin typeface="Cambria Math" panose="02040503050406030204" pitchFamily="18" charset="0"/>
                        <a:cs typeface="Times New Roman" panose="02020603050405020304" pitchFamily="18" charset="0"/>
                      </a:rPr>
                      <m:t>]</m:t>
                    </m:r>
                  </m:oMath>
                </a14:m>
                <a:r>
                  <a:rPr lang="fr-FR" dirty="0" smtClean="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fr-FR" i="1" dirty="0" smtClean="0">
                            <a:latin typeface="Cambria Math" panose="02040503050406030204" pitchFamily="18" charset="0"/>
                            <a:cs typeface="Times New Roman" panose="02020603050405020304" pitchFamily="18" charset="0"/>
                          </a:rPr>
                        </m:ctrlPr>
                      </m:dPr>
                      <m:e>
                        <m:m>
                          <m:mPr>
                            <m:mcs>
                              <m:mc>
                                <m:mcPr>
                                  <m:count m:val="3"/>
                                  <m:mcJc m:val="center"/>
                                </m:mcPr>
                              </m:mc>
                            </m:mcs>
                            <m:ctrlPr>
                              <a:rPr lang="fr-FR" i="1" dirty="0" smtClean="0">
                                <a:latin typeface="Cambria Math" panose="02040503050406030204" pitchFamily="18" charset="0"/>
                                <a:cs typeface="Times New Roman" panose="02020603050405020304" pitchFamily="18" charset="0"/>
                              </a:rPr>
                            </m:ctrlPr>
                          </m:mPr>
                          <m:mr>
                            <m:e>
                              <m:sSub>
                                <m:sSubPr>
                                  <m:ctrlPr>
                                    <a:rPr lang="fr-FR" i="1" dirty="0" smtClean="0">
                                      <a:latin typeface="Cambria Math" panose="02040503050406030204" pitchFamily="18" charset="0"/>
                                      <a:cs typeface="Times New Roman" panose="02020603050405020304" pitchFamily="18" charset="0"/>
                                    </a:rPr>
                                  </m:ctrlPr>
                                </m:sSubPr>
                                <m:e>
                                  <m:r>
                                    <a:rPr lang="fr-FR" i="1" dirty="0"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dirty="0" smtClean="0">
                                      <a:latin typeface="Cambria Math" panose="02040503050406030204" pitchFamily="18" charset="0"/>
                                      <a:cs typeface="Times New Roman" panose="02020603050405020304" pitchFamily="18" charset="0"/>
                                    </a:rPr>
                                    <m:t>1</m:t>
                                  </m:r>
                                </m:sub>
                              </m:sSub>
                              <m:sSub>
                                <m:sSubPr>
                                  <m:ctrlPr>
                                    <a:rPr lang="fr-FR" i="1" dirty="0" smtClean="0">
                                      <a:latin typeface="Cambria Math" panose="02040503050406030204" pitchFamily="18" charset="0"/>
                                      <a:cs typeface="Times New Roman" panose="02020603050405020304" pitchFamily="18" charset="0"/>
                                    </a:rPr>
                                  </m:ctrlPr>
                                </m:sSubPr>
                                <m:e>
                                  <m:r>
                                    <a:rPr lang="en-GB" b="0" i="1" dirty="0" smtClean="0">
                                      <a:latin typeface="Cambria Math" panose="02040503050406030204" pitchFamily="18" charset="0"/>
                                      <a:cs typeface="Times New Roman" panose="02020603050405020304" pitchFamily="18" charset="0"/>
                                    </a:rPr>
                                    <m:t>𝑥</m:t>
                                  </m:r>
                                </m:e>
                                <m:sub>
                                  <m:r>
                                    <a:rPr lang="en-GB" b="0" i="1" dirty="0" smtClean="0">
                                      <a:latin typeface="Cambria Math" panose="02040503050406030204" pitchFamily="18" charset="0"/>
                                      <a:cs typeface="Times New Roman" panose="02020603050405020304" pitchFamily="18" charset="0"/>
                                    </a:rPr>
                                    <m:t>1</m:t>
                                  </m:r>
                                </m:sub>
                              </m:sSub>
                            </m:e>
                            <m:e>
                              <m:sSub>
                                <m:sSubPr>
                                  <m:ctrlPr>
                                    <a:rPr lang="fr-FR" i="1" dirty="0" smtClean="0">
                                      <a:latin typeface="Cambria Math" panose="02040503050406030204" pitchFamily="18" charset="0"/>
                                      <a:cs typeface="Times New Roman" panose="02020603050405020304" pitchFamily="18" charset="0"/>
                                    </a:rPr>
                                  </m:ctrlPr>
                                </m:sSubPr>
                                <m:e>
                                  <m:r>
                                    <a:rPr lang="fr-FR" i="1" dirty="0"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dirty="0" smtClean="0">
                                      <a:latin typeface="Cambria Math" panose="02040503050406030204" pitchFamily="18" charset="0"/>
                                      <a:cs typeface="Times New Roman" panose="02020603050405020304" pitchFamily="18" charset="0"/>
                                    </a:rPr>
                                    <m:t>2</m:t>
                                  </m:r>
                                </m:sub>
                              </m:sSub>
                              <m:sSub>
                                <m:sSubPr>
                                  <m:ctrlPr>
                                    <a:rPr lang="fr-FR" i="1" dirty="0" smtClean="0">
                                      <a:latin typeface="Cambria Math" panose="02040503050406030204" pitchFamily="18" charset="0"/>
                                      <a:cs typeface="Times New Roman" panose="02020603050405020304" pitchFamily="18" charset="0"/>
                                    </a:rPr>
                                  </m:ctrlPr>
                                </m:sSubPr>
                                <m:e>
                                  <m:r>
                                    <a:rPr lang="en-GB" b="0" i="1" dirty="0" smtClean="0">
                                      <a:latin typeface="Cambria Math" panose="02040503050406030204" pitchFamily="18" charset="0"/>
                                      <a:cs typeface="Times New Roman" panose="02020603050405020304" pitchFamily="18" charset="0"/>
                                    </a:rPr>
                                    <m:t>𝑥</m:t>
                                  </m:r>
                                </m:e>
                                <m:sub>
                                  <m:r>
                                    <a:rPr lang="en-GB" b="0" i="1" dirty="0" smtClean="0">
                                      <a:latin typeface="Cambria Math" panose="02040503050406030204" pitchFamily="18" charset="0"/>
                                      <a:cs typeface="Times New Roman" panose="02020603050405020304" pitchFamily="18" charset="0"/>
                                    </a:rPr>
                                    <m:t>2</m:t>
                                  </m:r>
                                </m:sub>
                              </m:sSub>
                            </m:e>
                            <m:e>
                              <m:m>
                                <m:mPr>
                                  <m:mcs>
                                    <m:mc>
                                      <m:mcPr>
                                        <m:count m:val="2"/>
                                        <m:mcJc m:val="center"/>
                                      </m:mcPr>
                                    </m:mc>
                                  </m:mcs>
                                  <m:ctrlPr>
                                    <a:rPr lang="fr-FR" i="1" dirty="0" smtClean="0">
                                      <a:latin typeface="Cambria Math" panose="02040503050406030204" pitchFamily="18" charset="0"/>
                                      <a:cs typeface="Times New Roman" panose="02020603050405020304" pitchFamily="18" charset="0"/>
                                    </a:rPr>
                                  </m:ctrlPr>
                                </m:mPr>
                                <m:mr>
                                  <m:e>
                                    <m:r>
                                      <m:rPr>
                                        <m:brk m:alnAt="7"/>
                                      </m:rPr>
                                      <a:rPr lang="fr-FR" i="1" dirty="0" smtClean="0">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fr-FR" i="1" dirty="0" smtClean="0">
                                            <a:latin typeface="Cambria Math" panose="02040503050406030204" pitchFamily="18" charset="0"/>
                                            <a:cs typeface="Times New Roman" panose="02020603050405020304" pitchFamily="18" charset="0"/>
                                          </a:rPr>
                                        </m:ctrlPr>
                                      </m:sSubPr>
                                      <m:e>
                                        <m:r>
                                          <a:rPr lang="fr-FR" i="1" dirty="0"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dirty="0" smtClean="0">
                                            <a:latin typeface="Cambria Math" panose="02040503050406030204" pitchFamily="18" charset="0"/>
                                            <a:cs typeface="Times New Roman" panose="02020603050405020304" pitchFamily="18" charset="0"/>
                                          </a:rPr>
                                          <m:t>𝑛</m:t>
                                        </m:r>
                                      </m:sub>
                                    </m:sSub>
                                    <m:sSub>
                                      <m:sSubPr>
                                        <m:ctrlPr>
                                          <a:rPr lang="fr-FR" i="1" dirty="0" smtClean="0">
                                            <a:latin typeface="Cambria Math" panose="02040503050406030204" pitchFamily="18" charset="0"/>
                                            <a:cs typeface="Times New Roman" panose="02020603050405020304" pitchFamily="18" charset="0"/>
                                          </a:rPr>
                                        </m:ctrlPr>
                                      </m:sSubPr>
                                      <m:e>
                                        <m:r>
                                          <a:rPr lang="en-GB" b="0" i="1" dirty="0" smtClean="0">
                                            <a:latin typeface="Cambria Math" panose="02040503050406030204" pitchFamily="18" charset="0"/>
                                            <a:cs typeface="Times New Roman" panose="02020603050405020304" pitchFamily="18" charset="0"/>
                                          </a:rPr>
                                          <m:t>𝑥</m:t>
                                        </m:r>
                                      </m:e>
                                      <m:sub>
                                        <m:r>
                                          <a:rPr lang="en-GB" b="0" i="1" dirty="0" smtClean="0">
                                            <a:latin typeface="Cambria Math" panose="02040503050406030204" pitchFamily="18" charset="0"/>
                                            <a:cs typeface="Times New Roman" panose="02020603050405020304" pitchFamily="18" charset="0"/>
                                          </a:rPr>
                                          <m:t>𝑛</m:t>
                                        </m:r>
                                      </m:sub>
                                    </m:sSub>
                                  </m:e>
                                </m:mr>
                              </m:m>
                            </m:e>
                          </m:mr>
                        </m:m>
                      </m:e>
                    </m:d>
                  </m:oMath>
                </a14:m>
                <a:r>
                  <a:rPr lang="fr-FR" dirty="0" smtClean="0">
                    <a:latin typeface="Times New Roman" panose="02020603050405020304" pitchFamily="18" charset="0"/>
                    <a:cs typeface="Times New Roman" panose="02020603050405020304" pitchFamily="18" charset="0"/>
                  </a:rPr>
                  <a:t> </a:t>
                </a:r>
              </a:p>
              <a:p>
                <a:pPr algn="ctr"/>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1</m:t>
                                    </m:r>
                                  </m:sub>
                                </m:sSub>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2</m:t>
                                    </m:r>
                                  </m:sub>
                                </m:sSub>
                              </m:e>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𝑛</m:t>
                                          </m:r>
                                        </m:sub>
                                      </m:sSub>
                                    </m:e>
                                  </m:mr>
                                </m:m>
                              </m:e>
                            </m:mr>
                          </m:m>
                        </m:e>
                      </m:d>
                      <m:limLow>
                        <m:limLowPr>
                          <m:ctrlPr>
                            <a:rPr lang="en-GB" b="0" i="1" smtClean="0">
                              <a:latin typeface="Cambria Math" panose="02040503050406030204" pitchFamily="18" charset="0"/>
                              <a:cs typeface="Times New Roman" panose="02020603050405020304" pitchFamily="18" charset="0"/>
                            </a:rPr>
                          </m:ctrlPr>
                        </m:limLowPr>
                        <m:e>
                          <m:groupChr>
                            <m:groupChrPr>
                              <m:chr m:val="⏟"/>
                              <m:ctrlPr>
                                <a:rPr lang="en-GB" b="0" i="1" smtClean="0">
                                  <a:latin typeface="Cambria Math" panose="02040503050406030204" pitchFamily="18" charset="0"/>
                                  <a:cs typeface="Times New Roman" panose="02020603050405020304" pitchFamily="18" charset="0"/>
                                </a:rPr>
                              </m:ctrlPr>
                            </m:groupChrPr>
                            <m:e>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ea typeface="Cambria Math" panose="02040503050406030204" pitchFamily="18" charset="0"/>
                                                <a:cs typeface="Times New Roman" panose="02020603050405020304" pitchFamily="18" charset="0"/>
                                              </a:rPr>
                                              <m:t>𝜆</m:t>
                                            </m:r>
                                          </m:e>
                                          <m:sub>
                                            <m:r>
                                              <a:rPr lang="en-GB" i="1">
                                                <a:latin typeface="Cambria Math" panose="02040503050406030204" pitchFamily="18" charset="0"/>
                                                <a:cs typeface="Times New Roman" panose="02020603050405020304" pitchFamily="18" charset="0"/>
                                              </a:rPr>
                                              <m:t>1</m:t>
                                            </m:r>
                                          </m:sub>
                                        </m:sSub>
                                      </m:e>
                                      <m:e>
                                        <m:r>
                                          <a:rPr lang="en-GB" i="1">
                                            <a:latin typeface="Cambria Math" panose="02040503050406030204" pitchFamily="18" charset="0"/>
                                            <a:cs typeface="Times New Roman" panose="02020603050405020304" pitchFamily="18" charset="0"/>
                                          </a:rPr>
                                          <m:t>0</m:t>
                                        </m:r>
                                      </m:e>
                                      <m:e>
                                        <m:m>
                                          <m:mPr>
                                            <m:mcs>
                                              <m:mc>
                                                <m:mcPr>
                                                  <m:count m:val="2"/>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mr>
                                        </m:m>
                                      </m:e>
                                    </m:mr>
                                    <m:mr>
                                      <m:e>
                                        <m:r>
                                          <a:rPr lang="en-GB" i="1">
                                            <a:latin typeface="Cambria Math" panose="02040503050406030204" pitchFamily="18" charset="0"/>
                                            <a:cs typeface="Times New Roman" panose="02020603050405020304" pitchFamily="18" charset="0"/>
                                          </a:rPr>
                                          <m:t>0</m:t>
                                        </m:r>
                                      </m:e>
                                      <m:e>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ea typeface="Cambria Math" panose="02040503050406030204" pitchFamily="18" charset="0"/>
                                                <a:cs typeface="Times New Roman" panose="02020603050405020304" pitchFamily="18" charset="0"/>
                                              </a:rPr>
                                              <m:t>𝜆</m:t>
                                            </m:r>
                                          </m:e>
                                          <m:sub>
                                            <m:r>
                                              <a:rPr lang="en-GB" i="1">
                                                <a:latin typeface="Cambria Math" panose="02040503050406030204" pitchFamily="18" charset="0"/>
                                                <a:cs typeface="Times New Roman" panose="02020603050405020304" pitchFamily="18" charset="0"/>
                                              </a:rPr>
                                              <m:t>2</m:t>
                                            </m:r>
                                          </m:sub>
                                        </m:sSub>
                                      </m:e>
                                      <m:e>
                                        <m:m>
                                          <m:mPr>
                                            <m:mcs>
                                              <m:mc>
                                                <m:mcPr>
                                                  <m:count m:val="2"/>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mr>
                                        </m:m>
                                      </m:e>
                                    </m:mr>
                                    <m:mr>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ea typeface="Cambria Math" panose="02040503050406030204" pitchFamily="18" charset="0"/>
                                                  <a:cs typeface="Times New Roman" panose="02020603050405020304" pitchFamily="18" charset="0"/>
                                                </a:rPr>
                                                <m:t>⋮</m:t>
                                              </m:r>
                                            </m:e>
                                          </m:mr>
                                          <m:mr>
                                            <m:e>
                                              <m:r>
                                                <a:rPr lang="en-GB" i="1">
                                                  <a:latin typeface="Cambria Math" panose="02040503050406030204" pitchFamily="18" charset="0"/>
                                                  <a:cs typeface="Times New Roman" panose="02020603050405020304" pitchFamily="18" charset="0"/>
                                                </a:rPr>
                                                <m:t>0</m:t>
                                              </m:r>
                                            </m:e>
                                          </m:mr>
                                        </m:m>
                                      </m:e>
                                      <m:e>
                                        <m:m>
                                          <m:mPr>
                                            <m:mcs>
                                              <m:mc>
                                                <m:mcPr>
                                                  <m:count m:val="1"/>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ea typeface="Cambria Math" panose="02040503050406030204" pitchFamily="18" charset="0"/>
                                                  <a:cs typeface="Times New Roman" panose="02020603050405020304" pitchFamily="18" charset="0"/>
                                                </a:rPr>
                                                <m:t>⋮</m:t>
                                              </m:r>
                                            </m:e>
                                          </m:mr>
                                          <m:mr>
                                            <m:e>
                                              <m:r>
                                                <a:rPr lang="en-GB" i="1">
                                                  <a:latin typeface="Cambria Math" panose="02040503050406030204" pitchFamily="18" charset="0"/>
                                                  <a:cs typeface="Times New Roman" panose="02020603050405020304" pitchFamily="18" charset="0"/>
                                                </a:rPr>
                                                <m:t>0</m:t>
                                              </m:r>
                                            </m:e>
                                          </m:mr>
                                        </m:m>
                                      </m:e>
                                      <m:e>
                                        <m:m>
                                          <m:mPr>
                                            <m:mcs>
                                              <m:mc>
                                                <m:mcPr>
                                                  <m:count m:val="1"/>
                                                  <m:mcJc m:val="center"/>
                                                </m:mcPr>
                                              </m:mc>
                                            </m:mcs>
                                            <m:ctrlPr>
                                              <a:rPr lang="en-GB" i="1">
                                                <a:latin typeface="Cambria Math" panose="02040503050406030204" pitchFamily="18" charset="0"/>
                                                <a:cs typeface="Times New Roman" panose="02020603050405020304" pitchFamily="18" charset="0"/>
                                              </a:rPr>
                                            </m:ctrlPr>
                                          </m:mPr>
                                          <m:mr>
                                            <m:e>
                                              <m:m>
                                                <m:mPr>
                                                  <m:mcs>
                                                    <m:mc>
                                                      <m:mcPr>
                                                        <m:count m:val="2"/>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ea typeface="Cambria Math" panose="02040503050406030204" pitchFamily="18" charset="0"/>
                                                        <a:cs typeface="Times New Roman" panose="02020603050405020304" pitchFamily="18" charset="0"/>
                                                      </a:rPr>
                                                      <m:t>⋱</m:t>
                                                    </m:r>
                                                  </m:e>
                                                  <m:e>
                                                    <m:r>
                                                      <a:rPr lang="en-GB" i="1">
                                                        <a:latin typeface="Cambria Math" panose="02040503050406030204" pitchFamily="18" charset="0"/>
                                                        <a:ea typeface="Cambria Math" panose="02040503050406030204" pitchFamily="18" charset="0"/>
                                                        <a:cs typeface="Times New Roman" panose="02020603050405020304" pitchFamily="18" charset="0"/>
                                                      </a:rPr>
                                                      <m:t>⋮</m:t>
                                                    </m:r>
                                                  </m:e>
                                                </m:mr>
                                              </m:m>
                                            </m:e>
                                          </m:mr>
                                          <m:mr>
                                            <m:e>
                                              <m:m>
                                                <m:mPr>
                                                  <m:mcs>
                                                    <m:mc>
                                                      <m:mcPr>
                                                        <m:count m:val="2"/>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0</m:t>
                                                    </m:r>
                                                  </m:e>
                                                  <m:e>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ea typeface="Cambria Math" panose="02040503050406030204" pitchFamily="18" charset="0"/>
                                                            <a:cs typeface="Times New Roman" panose="02020603050405020304" pitchFamily="18" charset="0"/>
                                                          </a:rPr>
                                                          <m:t>𝜆</m:t>
                                                        </m:r>
                                                      </m:e>
                                                      <m:sub>
                                                        <m:r>
                                                          <a:rPr lang="en-GB" i="1">
                                                            <a:latin typeface="Cambria Math" panose="02040503050406030204" pitchFamily="18" charset="0"/>
                                                            <a:cs typeface="Times New Roman" panose="02020603050405020304" pitchFamily="18" charset="0"/>
                                                          </a:rPr>
                                                          <m:t>𝑛</m:t>
                                                        </m:r>
                                                      </m:sub>
                                                    </m:sSub>
                                                  </m:e>
                                                </m:mr>
                                              </m:m>
                                            </m:e>
                                          </m:mr>
                                        </m:m>
                                      </m:e>
                                    </m:mr>
                                  </m:m>
                                </m:e>
                              </m:d>
                            </m:e>
                          </m:groupChr>
                        </m:e>
                        <m:lim>
                          <m:r>
                            <a:rPr lang="en-GB" b="0" i="1" smtClean="0">
                              <a:latin typeface="Cambria Math" panose="02040503050406030204" pitchFamily="18" charset="0"/>
                              <a:cs typeface="Times New Roman" panose="02020603050405020304" pitchFamily="18" charset="0"/>
                            </a:rPr>
                            <m:t>𝐾</m:t>
                          </m:r>
                        </m:lim>
                      </m:limLow>
                    </m:oMath>
                  </m:oMathPara>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Donc:</a:t>
                </a:r>
              </a:p>
              <a:p>
                <a:endParaRPr lang="fr-FR" dirty="0">
                  <a:latin typeface="Times New Roman" panose="02020603050405020304" pitchFamily="18" charset="0"/>
                  <a:cs typeface="Times New Roman" panose="02020603050405020304" pitchFamily="18" charset="0"/>
                </a:endParaRPr>
              </a:p>
              <a:p>
                <a:pPr algn="ct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𝑆</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𝑆</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𝐾</m:t>
                    </m:r>
                  </m:oMath>
                </a14:m>
                <a:endParaRPr lang="fr-FR" dirty="0" smtClean="0">
                  <a:latin typeface="Times New Roman" panose="02020603050405020304" pitchFamily="18" charset="0"/>
                  <a:cs typeface="Times New Roman" panose="02020603050405020304" pitchFamily="18" charset="0"/>
                </a:endParaRPr>
              </a:p>
              <a:p>
                <a:pPr algn="ctr"/>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  </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𝑺𝑲</m:t>
                      </m:r>
                      <m:sSup>
                        <m:sSupPr>
                          <m:ctrlP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𝑺</m:t>
                          </m:r>
                        </m:e>
                        <m:sup>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m:t>
                          </m:r>
                        </m:sup>
                      </m:sSup>
                    </m:oMath>
                  </m:oMathPara>
                </a14:m>
                <a:endParaRPr lang="fr-FR" b="1"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Cette méthode nous permet de diagonaliser la matrice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𝐴</m:t>
                    </m:r>
                    <m:r>
                      <a:rPr lang="en-GB" b="0" i="0" smtClean="0">
                        <a:solidFill>
                          <a:srgbClr val="FFFF00"/>
                        </a:solidFill>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 puisque la matrice </a:t>
                </a:r>
                <a:r>
                  <a:rPr lang="fr-FR" b="1" i="1" dirty="0" smtClean="0">
                    <a:solidFill>
                      <a:srgbClr val="FFFF00"/>
                    </a:solidFill>
                    <a:latin typeface="Times New Roman" panose="02020603050405020304" pitchFamily="18" charset="0"/>
                    <a:cs typeface="Times New Roman" panose="02020603050405020304" pitchFamily="18" charset="0"/>
                  </a:rPr>
                  <a:t>K</a:t>
                </a:r>
                <a:r>
                  <a:rPr lang="fr-FR" dirty="0" smtClean="0">
                    <a:latin typeface="Times New Roman" panose="02020603050405020304" pitchFamily="18" charset="0"/>
                    <a:cs typeface="Times New Roman" panose="02020603050405020304" pitchFamily="18" charset="0"/>
                  </a:rPr>
                  <a:t> est diagonale </a:t>
                </a:r>
              </a:p>
              <a:p>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Soit </a:t>
                </a:r>
                <a:r>
                  <a:rPr lang="fr-FR" b="1" i="1" dirty="0" smtClean="0">
                    <a:solidFill>
                      <a:srgbClr val="FFFF00"/>
                    </a:solidFill>
                    <a:latin typeface="Times New Roman" panose="02020603050405020304" pitchFamily="18" charset="0"/>
                    <a:cs typeface="Times New Roman" panose="02020603050405020304" pitchFamily="18" charset="0"/>
                  </a:rPr>
                  <a:t>A </a:t>
                </a:r>
                <a:r>
                  <a:rPr lang="fr-FR" dirty="0" smtClean="0">
                    <a:latin typeface="Times New Roman" panose="02020603050405020304" pitchFamily="18" charset="0"/>
                    <a:cs typeface="Times New Roman" panose="02020603050405020304" pitchFamily="18" charset="0"/>
                  </a:rPr>
                  <a:t>une matrice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𝑛</m:t>
                    </m:r>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𝑛</m:t>
                    </m:r>
                  </m:oMath>
                </a14:m>
                <a:r>
                  <a:rPr lang="fr-FR" dirty="0">
                    <a:latin typeface="Times New Roman" panose="02020603050405020304" pitchFamily="18" charset="0"/>
                    <a:cs typeface="Times New Roman" panose="02020603050405020304" pitchFamily="18" charset="0"/>
                  </a:rPr>
                  <a:t>, avec </a:t>
                </a:r>
                <a:r>
                  <a:rPr lang="fr-FR" i="1" dirty="0">
                    <a:solidFill>
                      <a:srgbClr val="FFFF00"/>
                    </a:solidFill>
                    <a:latin typeface="Times New Roman" panose="02020603050405020304" pitchFamily="18" charset="0"/>
                    <a:cs typeface="Times New Roman" panose="02020603050405020304" pitchFamily="18" charset="0"/>
                  </a:rPr>
                  <a:t>n</a:t>
                </a:r>
                <a:r>
                  <a:rPr lang="fr-FR" dirty="0">
                    <a:latin typeface="Times New Roman" panose="02020603050405020304" pitchFamily="18" charset="0"/>
                    <a:cs typeface="Times New Roman" panose="02020603050405020304" pitchFamily="18" charset="0"/>
                  </a:rPr>
                  <a:t> valeurs et vecteurs </a:t>
                </a:r>
                <a:r>
                  <a:rPr lang="fr-FR" dirty="0" smtClean="0">
                    <a:latin typeface="Times New Roman" panose="02020603050405020304" pitchFamily="18" charset="0"/>
                    <a:cs typeface="Times New Roman" panose="02020603050405020304" pitchFamily="18" charset="0"/>
                  </a:rPr>
                  <a:t>propres,  la matrice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est dite symétrique si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sSup>
                      <m:sSupPr>
                        <m:ctrlPr>
                          <a:rPr lang="en-GB"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𝑨</m:t>
                        </m:r>
                      </m:e>
                      <m:sup>
                        <m:r>
                          <a:rPr lang="en-GB" b="1" i="1" smtClean="0">
                            <a:solidFill>
                              <a:srgbClr val="FFFF00"/>
                            </a:solidFill>
                            <a:latin typeface="Cambria Math" panose="02040503050406030204" pitchFamily="18" charset="0"/>
                            <a:cs typeface="Times New Roman" panose="02020603050405020304" pitchFamily="18" charset="0"/>
                          </a:rPr>
                          <m:t>𝑻</m:t>
                        </m:r>
                      </m:sup>
                    </m:sSup>
                  </m:oMath>
                </a14:m>
                <a:r>
                  <a:rPr lang="fr-FR" b="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Pour ce type de</a:t>
                </a:r>
                <a:r>
                  <a:rPr lang="fr-FR" b="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matrices on a  </a:t>
                </a:r>
                <a:r>
                  <a:rPr lang="fr-FR" dirty="0">
                    <a:latin typeface="Times New Roman" panose="02020603050405020304" pitchFamily="18" charset="0"/>
                    <a:cs typeface="Times New Roman" panose="02020603050405020304" pitchFamily="18" charset="0"/>
                  </a:rPr>
                  <a:t>deux propriétés </a:t>
                </a:r>
                <a:r>
                  <a:rPr lang="fr-FR" dirty="0" smtClean="0">
                    <a:latin typeface="Times New Roman" panose="02020603050405020304" pitchFamily="18" charset="0"/>
                    <a:cs typeface="Times New Roman" panose="02020603050405020304" pitchFamily="18" charset="0"/>
                  </a:rPr>
                  <a:t>principales:</a:t>
                </a:r>
              </a:p>
              <a:p>
                <a:pPr marL="1257300" lvl="2" indent="-342900">
                  <a:buFont typeface="+mj-lt"/>
                  <a:buAutoNum type="arabicPeriod"/>
                </a:pPr>
                <a:r>
                  <a:rPr lang="fr-FR" dirty="0" smtClean="0">
                    <a:latin typeface="Times New Roman" panose="02020603050405020304" pitchFamily="18" charset="0"/>
                    <a:cs typeface="Times New Roman" panose="02020603050405020304" pitchFamily="18" charset="0"/>
                  </a:rPr>
                  <a:t>Toutes </a:t>
                </a:r>
                <a:r>
                  <a:rPr lang="fr-FR" dirty="0">
                    <a:latin typeface="Times New Roman" panose="02020603050405020304" pitchFamily="18" charset="0"/>
                    <a:cs typeface="Times New Roman" panose="02020603050405020304" pitchFamily="18" charset="0"/>
                  </a:rPr>
                  <a:t>les valeurs propres de </a:t>
                </a:r>
                <a:r>
                  <a:rPr lang="fr-FR" i="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sont </a:t>
                </a:r>
                <a:r>
                  <a:rPr lang="fr-FR" dirty="0" smtClean="0">
                    <a:latin typeface="Times New Roman" panose="02020603050405020304" pitchFamily="18" charset="0"/>
                    <a:cs typeface="Times New Roman" panose="02020603050405020304" pitchFamily="18" charset="0"/>
                  </a:rPr>
                  <a:t>réelles;</a:t>
                </a:r>
              </a:p>
              <a:p>
                <a:pPr marL="1257300" lvl="2" indent="-342900">
                  <a:buFont typeface="+mj-lt"/>
                  <a:buAutoNum type="arabicPeriod"/>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vecteurs propres peuvent être choisis perpendiculaires. </a:t>
                </a:r>
                <a:endParaRPr lang="fr-FR" dirty="0" smtClean="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Pour la deuxième remarque, si les vecteurs propres sont </a:t>
                </a:r>
                <a:r>
                  <a:rPr lang="fr-FR" dirty="0" smtClean="0">
                    <a:latin typeface="Times New Roman" panose="02020603050405020304" pitchFamily="18" charset="0"/>
                    <a:cs typeface="Times New Roman" panose="02020603050405020304" pitchFamily="18" charset="0"/>
                  </a:rPr>
                  <a:t>ortho normaux, </a:t>
                </a:r>
                <a:r>
                  <a:rPr lang="fr-FR" dirty="0">
                    <a:latin typeface="Times New Roman" panose="02020603050405020304" pitchFamily="18" charset="0"/>
                    <a:cs typeface="Times New Roman" panose="02020603050405020304" pitchFamily="18" charset="0"/>
                  </a:rPr>
                  <a:t>alors </a:t>
                </a:r>
                <a:r>
                  <a:rPr lang="fr-FR" i="1" dirty="0">
                    <a:solidFill>
                      <a:srgbClr val="FFFF00"/>
                    </a:solidFill>
                    <a:latin typeface="Times New Roman" panose="02020603050405020304" pitchFamily="18" charset="0"/>
                    <a:cs typeface="Times New Roman" panose="02020603050405020304" pitchFamily="18" charset="0"/>
                  </a:rPr>
                  <a:t>S</a:t>
                </a:r>
                <a:r>
                  <a:rPr lang="fr-FR" dirty="0">
                    <a:latin typeface="Times New Roman" panose="02020603050405020304" pitchFamily="18" charset="0"/>
                    <a:cs typeface="Times New Roman" panose="02020603050405020304" pitchFamily="18" charset="0"/>
                  </a:rPr>
                  <a:t> devient </a:t>
                </a:r>
                <a:r>
                  <a:rPr lang="fr-FR" i="1" dirty="0">
                    <a:solidFill>
                      <a:srgbClr val="FFFF00"/>
                    </a:solidFill>
                    <a:latin typeface="Times New Roman" panose="02020603050405020304" pitchFamily="18" charset="0"/>
                    <a:cs typeface="Times New Roman" panose="02020603050405020304" pitchFamily="18" charset="0"/>
                  </a:rPr>
                  <a:t>Q</a:t>
                </a:r>
                <a:r>
                  <a:rPr lang="fr-FR" dirty="0">
                    <a:latin typeface="Times New Roman" panose="02020603050405020304" pitchFamily="18" charset="0"/>
                    <a:cs typeface="Times New Roman" panose="02020603050405020304" pitchFamily="18" charset="0"/>
                  </a:rPr>
                  <a:t> et on obtient alors </a:t>
                </a:r>
                <a:r>
                  <a:rPr lang="fr-FR" dirty="0" smtClean="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a:t>
                </a:r>
                <a14:m>
                  <m:oMath xmlns:m="http://schemas.openxmlformats.org/officeDocument/2006/math">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𝑄𝐾</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𝑄</m:t>
                        </m:r>
                      </m:e>
                      <m:sup>
                        <m:r>
                          <a:rPr lang="en-GB" b="0" i="1" smtClean="0">
                            <a:latin typeface="Cambria Math" panose="02040503050406030204" pitchFamily="18" charset="0"/>
                            <a:cs typeface="Times New Roman" panose="02020603050405020304" pitchFamily="18" charset="0"/>
                          </a:rPr>
                          <m:t>𝑇</m:t>
                        </m:r>
                      </m:sup>
                    </m:sSup>
                  </m:oMath>
                </a14:m>
                <a:endParaRPr lang="fr-FR" dirty="0">
                  <a:latin typeface="Times New Roman" panose="02020603050405020304" pitchFamily="18" charset="0"/>
                  <a:cs typeface="Times New Roman" panose="02020603050405020304" pitchFamily="18" charset="0"/>
                </a:endParaRPr>
              </a:p>
              <a:p>
                <a:pPr lvl="4" algn="just"/>
                <a:r>
                  <a:rPr lang="fr-FR" dirty="0" smtClean="0">
                    <a:latin typeface="Times New Roman" panose="02020603050405020304" pitchFamily="18" charset="0"/>
                    <a:cs typeface="Times New Roman" panose="02020603050405020304" pitchFamily="18" charset="0"/>
                  </a:rPr>
                  <a:t>            </a:t>
                </a:r>
                <a:endParaRPr lang="fr-FR" b="1"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4554" y="120879"/>
                <a:ext cx="11887200" cy="7196329"/>
              </a:xfrm>
              <a:prstGeom prst="rect">
                <a:avLst/>
              </a:prstGeom>
              <a:blipFill rotWithShape="0">
                <a:blip r:embed="rId2"/>
                <a:stretch>
                  <a:fillRect l="-462" t="-508" r="-410"/>
                </a:stretch>
              </a:blipFill>
            </p:spPr>
            <p:txBody>
              <a:bodyPr/>
              <a:lstStyle/>
              <a:p>
                <a:r>
                  <a:rPr lang="fr-FR">
                    <a:noFill/>
                  </a:rPr>
                  <a:t> </a:t>
                </a:r>
              </a:p>
            </p:txBody>
          </p:sp>
        </mc:Fallback>
      </mc:AlternateContent>
    </p:spTree>
    <p:extLst>
      <p:ext uri="{BB962C8B-B14F-4D97-AF65-F5344CB8AC3E}">
        <p14:creationId xmlns:p14="http://schemas.microsoft.com/office/powerpoint/2010/main" val="3970058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8096" y="34206"/>
                <a:ext cx="12042842" cy="9468554"/>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                                                                                               A</a:t>
                </a:r>
                <a14:m>
                  <m:oMath xmlns:m="http://schemas.openxmlformats.org/officeDocument/2006/math">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𝑄𝐾</m:t>
                    </m:r>
                    <m:sSup>
                      <m:sSupPr>
                        <m:ctrlPr>
                          <a:rPr lang="en-GB"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cs typeface="Times New Roman" panose="02020603050405020304" pitchFamily="18" charset="0"/>
                          </a:rPr>
                          <m:t>𝑄</m:t>
                        </m:r>
                      </m:e>
                      <m:sup>
                        <m:r>
                          <a:rPr lang="en-GB" i="1">
                            <a:latin typeface="Cambria Math" panose="02040503050406030204" pitchFamily="18" charset="0"/>
                            <a:cs typeface="Times New Roman" panose="02020603050405020304" pitchFamily="18" charset="0"/>
                          </a:rPr>
                          <m:t>𝑇</m:t>
                        </m:r>
                      </m:sup>
                    </m:sSup>
                  </m:oMath>
                </a14:m>
                <a:endParaRPr lang="fr-FR" dirty="0" smtClean="0"/>
              </a:p>
              <a:p>
                <a:r>
                  <a:rPr lang="fr-FR" dirty="0" smtClean="0">
                    <a:latin typeface="Times New Roman" panose="02020603050405020304" pitchFamily="18" charset="0"/>
                    <a:cs typeface="Times New Roman" panose="02020603050405020304" pitchFamily="18" charset="0"/>
                  </a:rPr>
                  <a:t>Donc cette décomposition nous donne :</a:t>
                </a:r>
              </a:p>
              <a:p>
                <a:endParaRPr lang="fr-FR"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𝑄𝐾</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𝑄</m:t>
                          </m:r>
                        </m:e>
                        <m:sup>
                          <m:r>
                            <a:rPr lang="en-GB" b="0" i="1" smtClean="0">
                              <a:latin typeface="Cambria Math" panose="02040503050406030204" pitchFamily="18" charset="0"/>
                              <a:cs typeface="Times New Roman" panose="02020603050405020304" pitchFamily="18" charset="0"/>
                            </a:rPr>
                            <m:t>𝑇</m:t>
                          </m:r>
                        </m:sup>
                      </m:sSup>
                      <m:r>
                        <a:rPr lang="en-GB" b="0" i="0"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1</m:t>
                                    </m:r>
                                  </m:sub>
                                </m:sSub>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2</m:t>
                                    </m:r>
                                  </m:sub>
                                </m:sSub>
                              </m:e>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𝑛</m:t>
                                          </m:r>
                                        </m:sub>
                                      </m:sSub>
                                    </m:e>
                                  </m:mr>
                                </m:m>
                              </m:e>
                            </m:mr>
                          </m:m>
                        </m:e>
                      </m:d>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1</m:t>
                                    </m:r>
                                  </m:sub>
                                </m:sSub>
                              </m:e>
                              <m:e>
                                <m:r>
                                  <a:rPr lang="en-GB" b="0" i="1" smtClean="0">
                                    <a:latin typeface="Cambria Math" panose="02040503050406030204" pitchFamily="18" charset="0"/>
                                    <a:cs typeface="Times New Roman" panose="02020603050405020304" pitchFamily="18" charset="0"/>
                                  </a:rPr>
                                  <m:t>0</m:t>
                                </m:r>
                              </m:e>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e>
                                      <m:r>
                                        <a:rPr lang="en-GB" b="0" i="1" smtClean="0">
                                          <a:latin typeface="Cambria Math" panose="02040503050406030204" pitchFamily="18" charset="0"/>
                                          <a:cs typeface="Times New Roman" panose="02020603050405020304" pitchFamily="18" charset="0"/>
                                        </a:rPr>
                                        <m:t>0</m:t>
                                      </m:r>
                                    </m:e>
                                  </m:mr>
                                </m:m>
                              </m:e>
                            </m:m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cs typeface="Times New Roman" panose="02020603050405020304" pitchFamily="18" charset="0"/>
                                        </a:rPr>
                                        <m:t>0</m:t>
                                      </m:r>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2</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cs typeface="Times New Roman" panose="02020603050405020304" pitchFamily="18" charset="0"/>
                                        </a:rPr>
                                        <m:t>0</m:t>
                                      </m:r>
                                    </m:e>
                                  </m:mr>
                                </m:m>
                              </m:e>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latin typeface="Cambria Math" panose="02040503050406030204" pitchFamily="18" charset="0"/>
                                                <a:cs typeface="Times New Roman" panose="02020603050405020304" pitchFamily="18" charset="0"/>
                                              </a:rPr>
                                              <m:t>0</m:t>
                                            </m:r>
                                          </m:e>
                                        </m:mr>
                                      </m:m>
                                    </m:e>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𝑛</m:t>
                                                </m:r>
                                              </m:sub>
                                            </m:sSub>
                                          </m:e>
                                        </m:mr>
                                      </m:m>
                                    </m:e>
                                  </m:mr>
                                </m:m>
                              </m:e>
                            </m:mr>
                          </m:m>
                        </m:e>
                      </m:d>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1</m:t>
                                    </m:r>
                                  </m:sub>
                                  <m:sup>
                                    <m:r>
                                      <a:rPr lang="en-GB" b="0" i="1" smtClean="0">
                                        <a:latin typeface="Cambria Math" panose="02040503050406030204" pitchFamily="18" charset="0"/>
                                        <a:cs typeface="Times New Roman" panose="02020603050405020304" pitchFamily="18" charset="0"/>
                                      </a:rPr>
                                      <m:t>𝑇</m:t>
                                    </m:r>
                                  </m:sup>
                                </m:sSubSup>
                              </m:e>
                            </m:mr>
                            <m:mr>
                              <m:e>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2</m:t>
                                    </m:r>
                                  </m:sub>
                                  <m:sup>
                                    <m:r>
                                      <a:rPr lang="en-GB" b="0" i="1" smtClean="0">
                                        <a:latin typeface="Cambria Math" panose="02040503050406030204" pitchFamily="18" charset="0"/>
                                        <a:cs typeface="Times New Roman" panose="02020603050405020304" pitchFamily="18" charset="0"/>
                                      </a:rPr>
                                      <m:t>𝑇</m:t>
                                    </m:r>
                                  </m:sup>
                                </m:sSubSup>
                              </m:e>
                            </m:mr>
                            <m:m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mr>
                                  <m:mr>
                                    <m:e>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𝑛</m:t>
                                          </m:r>
                                        </m:sub>
                                        <m:sup>
                                          <m:r>
                                            <a:rPr lang="en-GB" b="0" i="1" smtClean="0">
                                              <a:latin typeface="Cambria Math" panose="02040503050406030204" pitchFamily="18" charset="0"/>
                                              <a:cs typeface="Times New Roman" panose="02020603050405020304" pitchFamily="18" charset="0"/>
                                            </a:rPr>
                                            <m:t>𝑇</m:t>
                                          </m:r>
                                        </m:sup>
                                      </m:sSubSup>
                                    </m:e>
                                  </m:mr>
                                </m:m>
                              </m:e>
                            </m:mr>
                          </m:m>
                        </m:e>
                      </m:d>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1</m:t>
                          </m:r>
                        </m:sub>
                      </m:sSub>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1</m:t>
                          </m:r>
                        </m:sub>
                      </m:sSub>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1</m:t>
                          </m:r>
                        </m:sub>
                        <m:sup>
                          <m:r>
                            <a:rPr lang="en-GB" b="0" i="1" smtClean="0">
                              <a:latin typeface="Cambria Math" panose="02040503050406030204" pitchFamily="18" charset="0"/>
                              <a:cs typeface="Times New Roman" panose="02020603050405020304" pitchFamily="18" charset="0"/>
                            </a:rPr>
                            <m:t>𝑇</m:t>
                          </m:r>
                        </m:sup>
                      </m:sSubSup>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1</m:t>
                          </m:r>
                        </m:sub>
                      </m:sSub>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1</m:t>
                          </m:r>
                        </m:sub>
                      </m:sSub>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1</m:t>
                          </m:r>
                        </m:sub>
                        <m:sup>
                          <m:r>
                            <a:rPr lang="en-GB" b="0" i="1" smtClean="0">
                              <a:latin typeface="Cambria Math" panose="02040503050406030204" pitchFamily="18" charset="0"/>
                              <a:cs typeface="Times New Roman" panose="02020603050405020304" pitchFamily="18" charset="0"/>
                            </a:rPr>
                            <m:t>𝑇</m:t>
                          </m:r>
                        </m:sup>
                      </m:sSub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b>
                      </m:sSub>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b>
                      </m:sSub>
                      <m:sSubSup>
                        <m:sSubSup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b>
                        <m:sup>
                          <m:r>
                            <a:rPr lang="en-GB" b="0" i="1" smtClean="0">
                              <a:latin typeface="Cambria Math" panose="02040503050406030204" pitchFamily="18" charset="0"/>
                              <a:ea typeface="Cambria Math" panose="02040503050406030204" pitchFamily="18" charset="0"/>
                              <a:cs typeface="Times New Roman" panose="02020603050405020304" pitchFamily="18" charset="0"/>
                            </a:rPr>
                            <m:t>𝑇</m:t>
                          </m:r>
                        </m:sup>
                      </m:sSubSup>
                    </m:oMath>
                  </m:oMathPara>
                </a14:m>
                <a:endParaRPr lang="fr-FR"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nary>
                        <m:naryPr>
                          <m:chr m:val="∑"/>
                          <m:ctrlPr>
                            <a:rPr lang="en-GB" b="0" i="1" smtClean="0">
                              <a:latin typeface="Cambria Math" panose="02040503050406030204" pitchFamily="18" charset="0"/>
                              <a:cs typeface="Times New Roman" panose="02020603050405020304" pitchFamily="18" charset="0"/>
                            </a:rPr>
                          </m:ctrlPr>
                        </m:naryPr>
                        <m:sub>
                          <m:r>
                            <m:rPr>
                              <m:brk m:alnAt="23"/>
                            </m:rPr>
                            <a:rPr lang="en-GB" b="0" i="1" smtClean="0">
                              <a:latin typeface="Cambria Math" panose="02040503050406030204" pitchFamily="18" charset="0"/>
                              <a:cs typeface="Times New Roman" panose="02020603050405020304" pitchFamily="18" charset="0"/>
                            </a:rPr>
                            <m:t>𝑖</m:t>
                          </m:r>
                          <m:r>
                            <a:rPr lang="en-GB" b="0" i="1" smtClean="0">
                              <a:latin typeface="Cambria Math" panose="02040503050406030204" pitchFamily="18" charset="0"/>
                              <a:cs typeface="Times New Roman" panose="02020603050405020304" pitchFamily="18" charset="0"/>
                            </a:rPr>
                            <m:t>=</m:t>
                          </m:r>
                          <m:r>
                            <m:rPr>
                              <m:brk m:alnAt="23"/>
                            </m:rPr>
                            <a:rPr lang="en-GB" b="0" i="1" smtClean="0">
                              <a:latin typeface="Cambria Math" panose="02040503050406030204" pitchFamily="18" charset="0"/>
                              <a:cs typeface="Times New Roman" panose="02020603050405020304" pitchFamily="18" charset="0"/>
                            </a:rPr>
                            <m:t>1</m:t>
                          </m:r>
                        </m:sub>
                        <m:sup>
                          <m:r>
                            <a:rPr lang="en-GB" b="0" i="1" smtClean="0">
                              <a:latin typeface="Cambria Math" panose="02040503050406030204" pitchFamily="18" charset="0"/>
                              <a:cs typeface="Times New Roman" panose="02020603050405020304" pitchFamily="18" charset="0"/>
                            </a:rPr>
                            <m:t>𝑛</m:t>
                          </m:r>
                        </m:sup>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𝑖</m:t>
                              </m:r>
                            </m:sub>
                          </m:sSub>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𝑖</m:t>
                              </m:r>
                            </m:sub>
                          </m:sSub>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𝑞</m:t>
                              </m:r>
                            </m:e>
                            <m:sub>
                              <m:r>
                                <a:rPr lang="en-GB" b="0" i="1" smtClean="0">
                                  <a:latin typeface="Cambria Math" panose="02040503050406030204" pitchFamily="18" charset="0"/>
                                  <a:cs typeface="Times New Roman" panose="02020603050405020304" pitchFamily="18" charset="0"/>
                                </a:rPr>
                                <m:t>𝑖</m:t>
                              </m:r>
                            </m:sub>
                            <m:sup>
                              <m:r>
                                <a:rPr lang="en-GB" b="0" i="1" smtClean="0">
                                  <a:latin typeface="Cambria Math" panose="02040503050406030204" pitchFamily="18" charset="0"/>
                                  <a:cs typeface="Times New Roman" panose="02020603050405020304" pitchFamily="18" charset="0"/>
                                </a:rPr>
                                <m:t>𝑇</m:t>
                              </m:r>
                            </m:sup>
                          </m:sSubSup>
                        </m:e>
                      </m:nary>
                    </m:oMath>
                  </m:oMathPara>
                </a14:m>
                <a:endParaRPr lang="fr-FR" dirty="0" smtClean="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Chaque quantité </a:t>
                </a:r>
                <a14:m>
                  <m:oMath xmlns:m="http://schemas.openxmlformats.org/officeDocument/2006/math">
                    <m:sSub>
                      <m:sSubPr>
                        <m:ctrlPr>
                          <a:rPr lang="fr-FR" i="1" smtClean="0">
                            <a:solidFill>
                              <a:srgbClr val="FFFF00"/>
                            </a:solidFill>
                            <a:latin typeface="Cambria Math" panose="02040503050406030204" pitchFamily="18" charset="0"/>
                            <a:cs typeface="Times New Roman" panose="02020603050405020304" pitchFamily="18" charset="0"/>
                          </a:rPr>
                        </m:ctrlPr>
                      </m:sSubPr>
                      <m:e>
                        <m:r>
                          <a:rPr lang="en-GB" b="0" i="1" smtClean="0">
                            <a:solidFill>
                              <a:srgbClr val="FFFF00"/>
                            </a:solidFill>
                            <a:latin typeface="Cambria Math" panose="02040503050406030204" pitchFamily="18" charset="0"/>
                            <a:cs typeface="Times New Roman" panose="02020603050405020304" pitchFamily="18" charset="0"/>
                          </a:rPr>
                          <m:t>𝑞</m:t>
                        </m:r>
                      </m:e>
                      <m:sub>
                        <m:r>
                          <a:rPr lang="en-GB" b="0" i="1" smtClean="0">
                            <a:solidFill>
                              <a:srgbClr val="FFFF00"/>
                            </a:solidFill>
                            <a:latin typeface="Cambria Math" panose="02040503050406030204" pitchFamily="18" charset="0"/>
                            <a:cs typeface="Times New Roman" panose="02020603050405020304" pitchFamily="18" charset="0"/>
                          </a:rPr>
                          <m:t>𝑖</m:t>
                        </m:r>
                      </m:sub>
                    </m:sSub>
                    <m:sSubSup>
                      <m:sSubSupPr>
                        <m:ctrlPr>
                          <a:rPr lang="fr-FR" i="1" smtClean="0">
                            <a:solidFill>
                              <a:srgbClr val="FFFF00"/>
                            </a:solidFill>
                            <a:latin typeface="Cambria Math" panose="02040503050406030204" pitchFamily="18" charset="0"/>
                            <a:cs typeface="Times New Roman" panose="02020603050405020304" pitchFamily="18" charset="0"/>
                          </a:rPr>
                        </m:ctrlPr>
                      </m:sSubSupPr>
                      <m:e>
                        <m:r>
                          <a:rPr lang="en-GB" b="0" i="1" smtClean="0">
                            <a:solidFill>
                              <a:srgbClr val="FFFF00"/>
                            </a:solidFill>
                            <a:latin typeface="Cambria Math" panose="02040503050406030204" pitchFamily="18" charset="0"/>
                            <a:cs typeface="Times New Roman" panose="02020603050405020304" pitchFamily="18" charset="0"/>
                          </a:rPr>
                          <m:t>𝑞</m:t>
                        </m:r>
                      </m:e>
                      <m:sub>
                        <m:r>
                          <a:rPr lang="en-GB" b="0" i="1" smtClean="0">
                            <a:solidFill>
                              <a:srgbClr val="FFFF00"/>
                            </a:solidFill>
                            <a:latin typeface="Cambria Math" panose="02040503050406030204" pitchFamily="18" charset="0"/>
                            <a:cs typeface="Times New Roman" panose="02020603050405020304" pitchFamily="18" charset="0"/>
                          </a:rPr>
                          <m:t>𝑖</m:t>
                        </m:r>
                      </m:sub>
                      <m:sup>
                        <m:r>
                          <a:rPr lang="en-GB" b="0" i="1" smtClean="0">
                            <a:solidFill>
                              <a:srgbClr val="FFFF00"/>
                            </a:solidFill>
                            <a:latin typeface="Cambria Math" panose="02040503050406030204" pitchFamily="18" charset="0"/>
                            <a:cs typeface="Times New Roman" panose="02020603050405020304" pitchFamily="18" charset="0"/>
                          </a:rPr>
                          <m:t>𝑇</m:t>
                        </m:r>
                        <m:r>
                          <a:rPr lang="en-GB" b="0" i="1" smtClean="0">
                            <a:solidFill>
                              <a:srgbClr val="FFFF00"/>
                            </a:solidFill>
                            <a:latin typeface="Cambria Math" panose="02040503050406030204" pitchFamily="18" charset="0"/>
                            <a:cs typeface="Times New Roman" panose="02020603050405020304" pitchFamily="18" charset="0"/>
                          </a:rPr>
                          <m:t> </m:t>
                        </m:r>
                      </m:sup>
                    </m:sSubSup>
                  </m:oMath>
                </a14:m>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une matrice de projection, donc, si </a:t>
                </a:r>
                <a:r>
                  <a:rPr lang="fr-FR" b="1" i="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est </a:t>
                </a:r>
                <a:r>
                  <a:rPr lang="fr-FR" dirty="0">
                    <a:latin typeface="Times New Roman" panose="02020603050405020304" pitchFamily="18" charset="0"/>
                    <a:cs typeface="Times New Roman" panose="02020603050405020304" pitchFamily="18" charset="0"/>
                  </a:rPr>
                  <a:t>symétrique, alors </a:t>
                </a:r>
                <a:r>
                  <a:rPr lang="fr-FR" b="1" i="1" dirty="0">
                    <a:solidFill>
                      <a:srgbClr val="FFFF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est  une combinaison linéaire de </a:t>
                </a:r>
                <a:r>
                  <a:rPr lang="fr-FR" b="1" i="1" dirty="0" smtClean="0">
                    <a:solidFill>
                      <a:srgbClr val="FFFF00"/>
                    </a:solidFill>
                    <a:latin typeface="Times New Roman" panose="02020603050405020304" pitchFamily="18" charset="0"/>
                    <a:cs typeface="Times New Roman" panose="02020603050405020304" pitchFamily="18" charset="0"/>
                  </a:rPr>
                  <a:t>n</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matrices </a:t>
                </a:r>
                <a:r>
                  <a:rPr lang="fr-FR" dirty="0">
                    <a:latin typeface="Times New Roman" panose="02020603050405020304" pitchFamily="18" charset="0"/>
                    <a:cs typeface="Times New Roman" panose="02020603050405020304" pitchFamily="18" charset="0"/>
                  </a:rPr>
                  <a:t>de projection (théorème de la décomposition spectrale).  </a:t>
                </a:r>
              </a:p>
              <a:p>
                <a:r>
                  <a:rPr lang="fr-FR" b="1" dirty="0"/>
                  <a:t> </a:t>
                </a:r>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r>
                  <a:rPr lang="fr-FR" dirty="0" smtClean="0"/>
                  <a:t>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68096" y="34206"/>
                <a:ext cx="12042842" cy="9468554"/>
              </a:xfrm>
              <a:prstGeom prst="rect">
                <a:avLst/>
              </a:prstGeom>
              <a:blipFill rotWithShape="0">
                <a:blip r:embed="rId2"/>
                <a:stretch>
                  <a:fillRect l="-405" t="-451" r="-405"/>
                </a:stretch>
              </a:blipFill>
            </p:spPr>
            <p:txBody>
              <a:bodyPr/>
              <a:lstStyle/>
              <a:p>
                <a:r>
                  <a:rPr lang="fr-FR">
                    <a:noFill/>
                  </a:rPr>
                  <a:t> </a:t>
                </a:r>
              </a:p>
            </p:txBody>
          </p:sp>
        </mc:Fallback>
      </mc:AlternateContent>
    </p:spTree>
    <p:extLst>
      <p:ext uri="{BB962C8B-B14F-4D97-AF65-F5344CB8AC3E}">
        <p14:creationId xmlns:p14="http://schemas.microsoft.com/office/powerpoint/2010/main" val="2159997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8368" y="14750"/>
                <a:ext cx="12023387" cy="6146106"/>
              </a:xfrm>
              <a:prstGeom prst="rect">
                <a:avLst/>
              </a:prstGeom>
            </p:spPr>
            <p:txBody>
              <a:bodyPr wrap="square">
                <a:spAutoFit/>
              </a:bodyPr>
              <a:lstStyle/>
              <a:p>
                <a:pPr marL="285750" indent="-285750">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DECOMPOSITION EN VALEURS SINGULIERES (SVD): </a:t>
                </a:r>
                <a:r>
                  <a:rPr lang="fr-FR" dirty="0" smtClean="0">
                    <a:solidFill>
                      <a:schemeClr val="tx1"/>
                    </a:solidFill>
                    <a:latin typeface="Times New Roman" panose="02020603050405020304" pitchFamily="18" charset="0"/>
                    <a:cs typeface="Times New Roman" panose="02020603050405020304" pitchFamily="18" charset="0"/>
                  </a:rPr>
                  <a:t>c’est la plus importante décomposition des matrices que nous allons présenter dans ce chapitre. La décomposition propre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𝑺𝑲</m:t>
                    </m:r>
                    <m:sSup>
                      <m:sSupPr>
                        <m:ctrlPr>
                          <a:rPr lang="en-GB"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𝑺</m:t>
                        </m:r>
                      </m:e>
                      <m:sup>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𝟏</m:t>
                        </m:r>
                      </m:sup>
                    </m:sSup>
                  </m:oMath>
                </a14:m>
                <a:r>
                  <a:rPr lang="fr-FR" dirty="0" smtClean="0">
                    <a:solidFill>
                      <a:schemeClr val="tx1"/>
                    </a:solidFill>
                    <a:latin typeface="Times New Roman" panose="02020603050405020304" pitchFamily="18" charset="0"/>
                    <a:cs typeface="Times New Roman" panose="02020603050405020304" pitchFamily="18" charset="0"/>
                  </a:rPr>
                  <a:t> et la décomposition orthogonale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𝑸𝑲</m:t>
                    </m:r>
                    <m:sSup>
                      <m:sSupPr>
                        <m:ctrlPr>
                          <a:rPr lang="en-GB"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𝑸</m:t>
                        </m:r>
                      </m:e>
                      <m:sup>
                        <m:r>
                          <a:rPr lang="en-GB" b="1" i="1" smtClean="0">
                            <a:solidFill>
                              <a:srgbClr val="FFFF00"/>
                            </a:solidFill>
                            <a:latin typeface="Cambria Math" panose="02040503050406030204" pitchFamily="18" charset="0"/>
                            <a:cs typeface="Times New Roman" panose="02020603050405020304" pitchFamily="18" charset="0"/>
                          </a:rPr>
                          <m:t>𝑻</m:t>
                        </m:r>
                      </m:sup>
                    </m:sSup>
                  </m:oMath>
                </a14:m>
                <a:r>
                  <a:rPr lang="fr-FR" dirty="0" smtClean="0">
                    <a:solidFill>
                      <a:schemeClr val="tx1"/>
                    </a:solidFill>
                    <a:latin typeface="Times New Roman" panose="02020603050405020304" pitchFamily="18" charset="0"/>
                    <a:cs typeface="Times New Roman" panose="02020603050405020304" pitchFamily="18" charset="0"/>
                  </a:rPr>
                  <a:t> ont l’inconvénient  qu'elles exigent  que </a:t>
                </a:r>
                <a:r>
                  <a:rPr lang="fr-FR" b="1" i="1" dirty="0" smtClean="0">
                    <a:solidFill>
                      <a:srgbClr val="FFFF00"/>
                    </a:solidFill>
                    <a:latin typeface="Times New Roman" panose="02020603050405020304" pitchFamily="18" charset="0"/>
                    <a:cs typeface="Times New Roman" panose="02020603050405020304" pitchFamily="18" charset="0"/>
                  </a:rPr>
                  <a:t>A</a:t>
                </a:r>
                <a:r>
                  <a:rPr lang="fr-FR" dirty="0" smtClean="0">
                    <a:solidFill>
                      <a:schemeClr val="tx1"/>
                    </a:solidFill>
                    <a:latin typeface="Times New Roman" panose="02020603050405020304" pitchFamily="18" charset="0"/>
                    <a:cs typeface="Times New Roman" panose="02020603050405020304" pitchFamily="18" charset="0"/>
                  </a:rPr>
                  <a:t> soit une matrice carrée. La </a:t>
                </a:r>
                <a:r>
                  <a:rPr lang="fr-FR" dirty="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décomposition en valeurs singulières est plus générale et concerne même la décomposition des matrices rectangulaires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𝒎</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dirty="0" smtClean="0">
                    <a:solidFill>
                      <a:schemeClr val="tx1"/>
                    </a:solidFill>
                    <a:latin typeface="Times New Roman" panose="02020603050405020304" pitchFamily="18" charset="0"/>
                    <a:cs typeface="Times New Roman" panose="02020603050405020304" pitchFamily="18" charset="0"/>
                  </a:rPr>
                  <a:t>) .</a:t>
                </a:r>
              </a:p>
              <a:p>
                <a:endParaRPr lang="fr-FR" dirty="0">
                  <a:latin typeface="Times New Roman" panose="02020603050405020304" pitchFamily="18" charset="0"/>
                  <a:cs typeface="Times New Roman" panose="02020603050405020304" pitchFamily="18" charset="0"/>
                </a:endParaRPr>
              </a:p>
              <a:p>
                <a:r>
                  <a:rPr lang="fr-FR" dirty="0" smtClean="0">
                    <a:solidFill>
                      <a:schemeClr val="tx1"/>
                    </a:solidFill>
                    <a:latin typeface="Times New Roman" panose="02020603050405020304" pitchFamily="18" charset="0"/>
                    <a:cs typeface="Times New Roman" panose="02020603050405020304" pitchFamily="18" charset="0"/>
                  </a:rPr>
                  <a:t>La décomposition en SVD d’une matrice </a:t>
                </a:r>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𝐴</m:t>
                    </m:r>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cs typeface="Times New Roman" panose="02020603050405020304" pitchFamily="18" charset="0"/>
                      </a:rPr>
                      <m:t>𝑚</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oMath>
                </a14:m>
                <a:r>
                  <a:rPr lang="fr-FR" dirty="0" smtClean="0">
                    <a:solidFill>
                      <a:schemeClr val="tx1"/>
                    </a:solidFill>
                    <a:latin typeface="Times New Roman" panose="02020603050405020304" pitchFamily="18" charset="0"/>
                    <a:cs typeface="Times New Roman" panose="02020603050405020304" pitchFamily="18" charset="0"/>
                  </a:rPr>
                  <a:t> est donnée par: </a:t>
                </a:r>
              </a:p>
              <a:p>
                <a:endParaRPr lang="fr-FR" dirty="0" smtClean="0">
                  <a:solidFill>
                    <a:schemeClr val="tx1"/>
                  </a:solidFill>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𝑈𝑊</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𝑉</m:t>
                        </m:r>
                      </m:e>
                      <m:sup>
                        <m:r>
                          <a:rPr lang="en-GB" b="0" i="1" smtClean="0">
                            <a:latin typeface="Cambria Math" panose="02040503050406030204" pitchFamily="18" charset="0"/>
                            <a:cs typeface="Times New Roman" panose="02020603050405020304" pitchFamily="18" charset="0"/>
                          </a:rPr>
                          <m:t>𝑇</m:t>
                        </m:r>
                      </m:sup>
                    </m:sSup>
                  </m:oMath>
                </a14:m>
                <a:endParaRPr lang="fr-FR" dirty="0" smtClean="0">
                  <a:solidFill>
                    <a:schemeClr val="tx1"/>
                  </a:solidFill>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Avec:</a:t>
                </a:r>
              </a:p>
              <a:p>
                <a:pPr algn="just"/>
                <a14:m>
                  <m:oMath xmlns:m="http://schemas.openxmlformats.org/officeDocument/2006/math">
                    <m:r>
                      <a:rPr lang="en-GB" b="0" i="0"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𝑉</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1</m:t>
                                  </m:r>
                                </m:sub>
                              </m:sSub>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2</m:t>
                                  </m:r>
                                </m:sub>
                              </m:sSub>
                            </m:e>
                            <m:e>
                              <m:m>
                                <m:mPr>
                                  <m:mcs>
                                    <m:mc>
                                      <m:mcPr>
                                        <m:count m:val="2"/>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𝑛</m:t>
                                        </m:r>
                                      </m:sub>
                                    </m:sSub>
                                  </m:e>
                                </m:mr>
                              </m:m>
                            </m:e>
                          </m:mr>
                        </m:m>
                      </m:e>
                    </m:d>
                  </m:oMath>
                </a14:m>
                <a:r>
                  <a:rPr lang="en-GB" b="0" dirty="0" smtClean="0">
                    <a:latin typeface="Times New Roman" panose="02020603050405020304" pitchFamily="18" charset="0"/>
                    <a:cs typeface="Times New Roman" panose="02020603050405020304" pitchFamily="18" charset="0"/>
                  </a:rPr>
                  <a:t>  est une matrice orthogonale  dont les colonnes sont les vecteurs de base de l’espace d’entrée  (espace lignes) (</a:t>
                </a:r>
                <a14:m>
                  <m:oMath xmlns:m="http://schemas.openxmlformats.org/officeDocument/2006/math">
                    <m:r>
                      <a:rPr lang="en-GB" b="0" i="1" smtClean="0">
                        <a:latin typeface="Cambria Math" panose="02040503050406030204" pitchFamily="18" charset="0"/>
                        <a:cs typeface="Times New Roman" panose="02020603050405020304" pitchFamily="18" charset="0"/>
                      </a:rPr>
                      <m:t>𝑉</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𝑛</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oMath>
                </a14:m>
                <a:r>
                  <a:rPr lang="en-GB" b="0" dirty="0" smtClean="0">
                    <a:latin typeface="Times New Roman" panose="02020603050405020304" pitchFamily="18" charset="0"/>
                    <a:cs typeface="Times New Roman" panose="02020603050405020304" pitchFamily="18" charset="0"/>
                  </a:rPr>
                  <a: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𝑽</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𝒏</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en-GB" b="0" dirty="0" smtClean="0">
                    <a:latin typeface="Times New Roman" panose="02020603050405020304" pitchFamily="18" charset="0"/>
                    <a:cs typeface="Times New Roman" panose="02020603050405020304" pitchFamily="18" charset="0"/>
                  </a:rPr>
                  <a:t>) ,  avec </a:t>
                </a:r>
                <a14:m>
                  <m:oMath xmlns:m="http://schemas.openxmlformats.org/officeDocument/2006/math">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 </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2</m:t>
                        </m:r>
                      </m:sub>
                    </m:sSub>
                    <m:r>
                      <a:rPr lang="en-GB" b="0" i="0"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GB" b="0" dirty="0" smtClean="0">
                    <a:latin typeface="Times New Roman" panose="02020603050405020304" pitchFamily="18" charset="0"/>
                    <a:cs typeface="Times New Roman" panose="02020603050405020304" pitchFamily="18" charset="0"/>
                  </a:rPr>
                  <a:t> sont les  vecteurs propres de la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endParaRPr lang="en-GB" b="1" dirty="0" smtClean="0">
                  <a:latin typeface="Times New Roman" panose="02020603050405020304" pitchFamily="18" charset="0"/>
                  <a:cs typeface="Times New Roman" panose="02020603050405020304" pitchFamily="18" charset="0"/>
                </a:endParaRPr>
              </a:p>
              <a:p>
                <a:pPr algn="just"/>
                <a:endParaRPr lang="en-GB" i="1" dirty="0">
                  <a:solidFill>
                    <a:schemeClr val="tx1"/>
                  </a:solidFill>
                  <a:latin typeface="Times New Roman" panose="02020603050405020304" pitchFamily="18" charset="0"/>
                  <a:cs typeface="Times New Roman" panose="02020603050405020304" pitchFamily="18" charset="0"/>
                </a:endParaRPr>
              </a:p>
              <a:p>
                <a:pPr algn="just"/>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𝑈</m:t>
                    </m:r>
                    <m:r>
                      <a:rPr lang="en-GB"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b="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solidFill>
                                  <a:schemeClr val="tx1"/>
                                </a:solidFill>
                                <a:latin typeface="Cambria Math" panose="02040503050406030204" pitchFamily="18" charset="0"/>
                                <a:cs typeface="Times New Roman" panose="02020603050405020304" pitchFamily="18" charset="0"/>
                              </a:rPr>
                            </m:ctrlPr>
                          </m:mPr>
                          <m:mr>
                            <m:e>
                              <m:sSub>
                                <m:sSubPr>
                                  <m:ctrlPr>
                                    <a:rPr lang="en-GB" b="0"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cs typeface="Times New Roman" panose="02020603050405020304" pitchFamily="18" charset="0"/>
                                    </a:rPr>
                                    <m:t>𝑢</m:t>
                                  </m:r>
                                </m:e>
                                <m:sub>
                                  <m:r>
                                    <a:rPr lang="en-GB" b="0" i="1" smtClean="0">
                                      <a:solidFill>
                                        <a:schemeClr val="tx1"/>
                                      </a:solidFill>
                                      <a:latin typeface="Cambria Math" panose="02040503050406030204" pitchFamily="18" charset="0"/>
                                      <a:cs typeface="Times New Roman" panose="02020603050405020304" pitchFamily="18" charset="0"/>
                                    </a:rPr>
                                    <m:t>1</m:t>
                                  </m:r>
                                </m:sub>
                              </m:sSub>
                            </m:e>
                            <m:e>
                              <m:sSub>
                                <m:sSubPr>
                                  <m:ctrlPr>
                                    <a:rPr lang="en-GB" b="0"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cs typeface="Times New Roman" panose="02020603050405020304" pitchFamily="18" charset="0"/>
                                    </a:rPr>
                                    <m:t>𝑢</m:t>
                                  </m:r>
                                </m:e>
                                <m:sub>
                                  <m:r>
                                    <a:rPr lang="en-GB" b="0" i="1" smtClean="0">
                                      <a:solidFill>
                                        <a:schemeClr val="tx1"/>
                                      </a:solidFill>
                                      <a:latin typeface="Cambria Math" panose="02040503050406030204" pitchFamily="18" charset="0"/>
                                      <a:cs typeface="Times New Roman" panose="02020603050405020304" pitchFamily="18" charset="0"/>
                                    </a:rPr>
                                    <m:t>2</m:t>
                                  </m:r>
                                </m:sub>
                              </m:sSub>
                            </m:e>
                            <m:e>
                              <m:m>
                                <m:mPr>
                                  <m:mcs>
                                    <m:mc>
                                      <m:mcPr>
                                        <m:count m:val="2"/>
                                        <m:mcJc m:val="center"/>
                                      </m:mcPr>
                                    </m:mc>
                                  </m:mcs>
                                  <m:ctrlPr>
                                    <a:rPr lang="en-GB" b="0" i="1" smtClean="0">
                                      <a:solidFill>
                                        <a:schemeClr val="tx1"/>
                                      </a:solidFill>
                                      <a:latin typeface="Cambria Math" panose="02040503050406030204" pitchFamily="18" charset="0"/>
                                      <a:cs typeface="Times New Roman" panose="02020603050405020304" pitchFamily="18" charset="0"/>
                                    </a:rPr>
                                  </m:ctrlPr>
                                </m:mPr>
                                <m:mr>
                                  <m:e>
                                    <m:r>
                                      <m:rPr>
                                        <m:brk m:alnAt="7"/>
                                      </m:r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GB" b="0"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cs typeface="Times New Roman" panose="02020603050405020304" pitchFamily="18" charset="0"/>
                                          </a:rPr>
                                          <m:t>𝑢</m:t>
                                        </m:r>
                                      </m:e>
                                      <m:sub>
                                        <m:r>
                                          <a:rPr lang="en-GB" b="0" i="1" smtClean="0">
                                            <a:solidFill>
                                              <a:schemeClr val="tx1"/>
                                            </a:solidFill>
                                            <a:latin typeface="Cambria Math" panose="02040503050406030204" pitchFamily="18" charset="0"/>
                                            <a:cs typeface="Times New Roman" panose="02020603050405020304" pitchFamily="18" charset="0"/>
                                          </a:rPr>
                                          <m:t>𝑚</m:t>
                                        </m:r>
                                      </m:sub>
                                    </m:sSub>
                                  </m:e>
                                </m:mr>
                              </m:m>
                            </m:e>
                          </m:mr>
                        </m:m>
                      </m:e>
                    </m:d>
                  </m:oMath>
                </a14:m>
                <a:r>
                  <a:rPr lang="fr-FR" dirty="0" smtClean="0">
                    <a:solidFill>
                      <a:schemeClr val="tx1"/>
                    </a:solidFill>
                    <a:latin typeface="Times New Roman" panose="02020603050405020304" pitchFamily="18" charset="0"/>
                    <a:cs typeface="Times New Roman" panose="02020603050405020304" pitchFamily="18" charset="0"/>
                  </a:rPr>
                  <a:t> est une matrice orthogonale dont les colonnes sont les vecteurs de base de l’espace de sortie  (espace des colonnes)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𝑼</m:t>
                    </m:r>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𝒎</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𝒎</m:t>
                    </m:r>
                  </m:oMath>
                </a14:m>
                <a:r>
                  <a:rPr lang="fr-FR" dirty="0" smtClean="0">
                    <a:solidFill>
                      <a:schemeClr val="tx1"/>
                    </a:solidFill>
                    <a:latin typeface="Times New Roman" panose="02020603050405020304" pitchFamily="18" charset="0"/>
                    <a:cs typeface="Times New Roman" panose="02020603050405020304" pitchFamily="18" charset="0"/>
                  </a:rPr>
                  <a:t>)</a:t>
                </a:r>
              </a:p>
              <a:p>
                <a:endParaRPr lang="fr-FR"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𝑊</m:t>
                    </m:r>
                    <m:r>
                      <a:rPr lang="en-GB" b="0" i="1" smtClean="0">
                        <a:solidFill>
                          <a:schemeClr val="tx1"/>
                        </a:solidFill>
                        <a:latin typeface="Cambria Math" panose="02040503050406030204" pitchFamily="18" charset="0"/>
                        <a:cs typeface="Times New Roman" panose="02020603050405020304" pitchFamily="18" charset="0"/>
                      </a:rPr>
                      <m:t>=</m:t>
                    </m:r>
                    <m:d>
                      <m:dPr>
                        <m:begChr m:val="["/>
                        <m:endChr m:val="]"/>
                        <m:ctrlPr>
                          <a:rPr lang="fr-FR"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sSub>
                                <m:sSubPr>
                                  <m:ctrlPr>
                                    <a:rPr lang="fr-FR" i="1" smtClean="0">
                                      <a:solidFill>
                                        <a:schemeClr val="tx1"/>
                                      </a:solidFill>
                                      <a:latin typeface="Cambria Math" panose="02040503050406030204" pitchFamily="18" charset="0"/>
                                      <a:cs typeface="Times New Roman" panose="02020603050405020304" pitchFamily="18" charset="0"/>
                                    </a:rPr>
                                  </m:ctrlPr>
                                </m:sSubPr>
                                <m:e>
                                  <m: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cs typeface="Times New Roman" panose="02020603050405020304" pitchFamily="18" charset="0"/>
                                    </a:rPr>
                                    <m:t>1</m:t>
                                  </m:r>
                                </m:sub>
                              </m:sSub>
                            </m:e>
                            <m:e>
                              <m:r>
                                <a:rPr lang="en-GB" b="0" i="1" smtClean="0">
                                  <a:solidFill>
                                    <a:schemeClr val="tx1"/>
                                  </a:solidFill>
                                  <a:latin typeface="Cambria Math" panose="02040503050406030204" pitchFamily="18" charset="0"/>
                                  <a:cs typeface="Times New Roman" panose="02020603050405020304" pitchFamily="18" charset="0"/>
                                </a:rPr>
                                <m:t>0</m:t>
                              </m:r>
                            </m:e>
                            <m:e>
                              <m:m>
                                <m:mPr>
                                  <m:mcs>
                                    <m:mc>
                                      <m:mcPr>
                                        <m:count m:val="2"/>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e>
                                  <m:e>
                                    <m:r>
                                      <a:rPr lang="en-GB" b="0" i="1" smtClean="0">
                                        <a:solidFill>
                                          <a:schemeClr val="tx1"/>
                                        </a:solidFill>
                                        <a:latin typeface="Cambria Math" panose="02040503050406030204" pitchFamily="18" charset="0"/>
                                        <a:cs typeface="Times New Roman" panose="02020603050405020304" pitchFamily="18" charset="0"/>
                                      </a:rPr>
                                      <m:t>0</m:t>
                                    </m:r>
                                  </m:e>
                                </m:mr>
                              </m:m>
                            </m:e>
                          </m:mr>
                          <m:mr>
                            <m:e>
                              <m:r>
                                <a:rPr lang="en-GB" b="0" i="1" smtClean="0">
                                  <a:solidFill>
                                    <a:schemeClr val="tx1"/>
                                  </a:solidFill>
                                  <a:latin typeface="Cambria Math" panose="02040503050406030204" pitchFamily="18" charset="0"/>
                                  <a:cs typeface="Times New Roman" panose="02020603050405020304" pitchFamily="18" charset="0"/>
                                </a:rPr>
                                <m:t>0</m:t>
                              </m:r>
                            </m:e>
                            <m:e>
                              <m:sSub>
                                <m:sSubPr>
                                  <m:ctrlPr>
                                    <a:rPr lang="fr-FR" i="1" smtClean="0">
                                      <a:solidFill>
                                        <a:schemeClr val="tx1"/>
                                      </a:solidFill>
                                      <a:latin typeface="Cambria Math" panose="02040503050406030204" pitchFamily="18" charset="0"/>
                                      <a:cs typeface="Times New Roman" panose="02020603050405020304" pitchFamily="18" charset="0"/>
                                    </a:rPr>
                                  </m:ctrlPr>
                                </m:sSubPr>
                                <m:e>
                                  <m: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cs typeface="Times New Roman" panose="02020603050405020304" pitchFamily="18" charset="0"/>
                                    </a:rPr>
                                    <m:t>2</m:t>
                                  </m:r>
                                </m:sub>
                              </m:sSub>
                            </m:e>
                            <m:e>
                              <m:m>
                                <m:mPr>
                                  <m:mcs>
                                    <m:mc>
                                      <m:mcPr>
                                        <m:count m:val="2"/>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e>
                                  <m:e>
                                    <m:r>
                                      <a:rPr lang="en-GB" b="0" i="1" smtClean="0">
                                        <a:solidFill>
                                          <a:schemeClr val="tx1"/>
                                        </a:solidFill>
                                        <a:latin typeface="Cambria Math" panose="02040503050406030204" pitchFamily="18" charset="0"/>
                                        <a:cs typeface="Times New Roman" panose="02020603050405020304" pitchFamily="18" charset="0"/>
                                      </a:rPr>
                                      <m:t>0</m:t>
                                    </m:r>
                                  </m:e>
                                </m:mr>
                              </m:m>
                            </m:e>
                          </m:mr>
                          <m:mr>
                            <m:e>
                              <m:m>
                                <m:mPr>
                                  <m:mcs>
                                    <m:mc>
                                      <m:mcPr>
                                        <m:count m:val="1"/>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solidFill>
                                          <a:schemeClr val="tx1"/>
                                        </a:solidFill>
                                        <a:latin typeface="Cambria Math" panose="02040503050406030204" pitchFamily="18" charset="0"/>
                                        <a:cs typeface="Times New Roman" panose="02020603050405020304" pitchFamily="18" charset="0"/>
                                      </a:rPr>
                                      <m:t>0</m:t>
                                    </m:r>
                                  </m:e>
                                </m:mr>
                              </m:m>
                            </m:e>
                            <m:e>
                              <m:m>
                                <m:mPr>
                                  <m:mcs>
                                    <m:mc>
                                      <m:mcPr>
                                        <m:count m:val="1"/>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e>
                                </m:mr>
                                <m:mr>
                                  <m:e>
                                    <m:r>
                                      <a:rPr lang="en-GB" b="0" i="1" smtClean="0">
                                        <a:solidFill>
                                          <a:schemeClr val="tx1"/>
                                        </a:solidFill>
                                        <a:latin typeface="Cambria Math" panose="02040503050406030204" pitchFamily="18" charset="0"/>
                                        <a:cs typeface="Times New Roman" panose="02020603050405020304" pitchFamily="18" charset="0"/>
                                      </a:rPr>
                                      <m:t>0</m:t>
                                    </m:r>
                                  </m:e>
                                </m:mr>
                              </m:m>
                            </m:e>
                            <m:e>
                              <m:m>
                                <m:mPr>
                                  <m:mcs>
                                    <m:mc>
                                      <m:mcPr>
                                        <m:count m:val="2"/>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m>
                                      <m:mPr>
                                        <m:mcs>
                                          <m:mc>
                                            <m:mcPr>
                                              <m:count m:val="1"/>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e>
                                      </m:mr>
                                      <m:mr>
                                        <m:e>
                                          <m: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e>
                                      </m:mr>
                                    </m:m>
                                  </m:e>
                                  <m:e>
                                    <m:m>
                                      <m:mPr>
                                        <m:mcs>
                                          <m:mc>
                                            <m:mcPr>
                                              <m:count m:val="1"/>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en-GB" b="0" i="1" smtClean="0">
                                              <a:solidFill>
                                                <a:schemeClr val="tx1"/>
                                              </a:solidFill>
                                              <a:latin typeface="Cambria Math" panose="02040503050406030204" pitchFamily="18" charset="0"/>
                                              <a:cs typeface="Times New Roman" panose="02020603050405020304" pitchFamily="18" charset="0"/>
                                            </a:rPr>
                                            <m:t>0</m:t>
                                          </m:r>
                                        </m:e>
                                      </m:mr>
                                      <m:mr>
                                        <m:e>
                                          <m:sSub>
                                            <m:sSubPr>
                                              <m:ctrlPr>
                                                <a:rPr lang="fr-FR" i="1" smtClean="0">
                                                  <a:solidFill>
                                                    <a:schemeClr val="tx1"/>
                                                  </a:solidFill>
                                                  <a:latin typeface="Cambria Math" panose="02040503050406030204" pitchFamily="18" charset="0"/>
                                                  <a:cs typeface="Times New Roman" panose="02020603050405020304" pitchFamily="18" charset="0"/>
                                                </a:rPr>
                                              </m:ctrlPr>
                                            </m:sSubPr>
                                            <m:e>
                                              <m: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cs typeface="Times New Roman" panose="02020603050405020304" pitchFamily="18" charset="0"/>
                                                </a:rPr>
                                                <m:t>𝑛</m:t>
                                              </m:r>
                                            </m:sub>
                                          </m:sSub>
                                        </m:e>
                                      </m:mr>
                                    </m:m>
                                  </m:e>
                                </m:mr>
                              </m:m>
                            </m:e>
                          </m:mr>
                        </m:m>
                      </m:e>
                    </m:d>
                  </m:oMath>
                </a14:m>
                <a:r>
                  <a:rPr lang="fr-FR" dirty="0" smtClean="0">
                    <a:solidFill>
                      <a:schemeClr val="tx1"/>
                    </a:solidFill>
                    <a:latin typeface="Times New Roman" panose="02020603050405020304" pitchFamily="18" charset="0"/>
                    <a:cs typeface="Times New Roman" panose="02020603050405020304" pitchFamily="18" charset="0"/>
                  </a:rPr>
                  <a:t> est matrice diagonale d’ordre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𝒎</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Avec </a:t>
                </a:r>
                <a14:m>
                  <m:oMath xmlns:m="http://schemas.openxmlformats.org/officeDocument/2006/math">
                    <m:sSub>
                      <m:sSubPr>
                        <m:ctrlPr>
                          <a:rPr lang="fr-FR" i="1" smtClean="0">
                            <a:solidFill>
                              <a:schemeClr val="tx1"/>
                            </a:solidFill>
                            <a:latin typeface="Cambria Math" panose="02040503050406030204" pitchFamily="18" charset="0"/>
                            <a:cs typeface="Times New Roman" panose="02020603050405020304" pitchFamily="18" charset="0"/>
                          </a:rPr>
                        </m:ctrlPr>
                      </m:sSubPr>
                      <m:e>
                        <m:r>
                          <a:rPr lang="fr-FR"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cs typeface="Times New Roman" panose="02020603050405020304" pitchFamily="18" charset="0"/>
                          </a:rPr>
                          <m:t>1</m:t>
                        </m:r>
                      </m:sub>
                    </m:sSub>
                    <m:r>
                      <a:rPr lang="en-GB" b="0" i="1" smtClean="0">
                        <a:solidFill>
                          <a:schemeClr val="tx1"/>
                        </a:solidFill>
                        <a:latin typeface="Cambria Math" panose="02040503050406030204" pitchFamily="18" charset="0"/>
                        <a:cs typeface="Times New Roman" panose="02020603050405020304" pitchFamily="18" charset="0"/>
                      </a:rPr>
                      <m:t>,</m:t>
                    </m:r>
                    <m:sSub>
                      <m:sSubPr>
                        <m:ctrlPr>
                          <a:rPr lang="en-GB"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cs typeface="Times New Roman" panose="02020603050405020304" pitchFamily="18" charset="0"/>
                          </a:rPr>
                          <m:t>2</m:t>
                        </m:r>
                      </m:sub>
                    </m:sSub>
                    <m:r>
                      <a:rPr lang="en-GB" b="0" i="1" smtClean="0">
                        <a:solidFill>
                          <a:schemeClr val="tx1"/>
                        </a:solidFill>
                        <a:latin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fr-FR" dirty="0" smtClean="0">
                    <a:solidFill>
                      <a:schemeClr val="tx1"/>
                    </a:solidFill>
                    <a:latin typeface="Times New Roman" panose="02020603050405020304" pitchFamily="18" charset="0"/>
                    <a:cs typeface="Times New Roman" panose="02020603050405020304" pitchFamily="18" charset="0"/>
                  </a:rPr>
                  <a:t> sont les valeurs singulières de la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r>
                  <a:rPr lang="fr-FR" b="1" dirty="0" smtClean="0">
                    <a:solidFill>
                      <a:srgbClr val="FFFF00"/>
                    </a:solidFill>
                    <a:latin typeface="Times New Roman" panose="02020603050405020304" pitchFamily="18" charset="0"/>
                    <a:cs typeface="Times New Roman" panose="02020603050405020304" pitchFamily="18" charset="0"/>
                  </a:rPr>
                  <a:t>.</a:t>
                </a:r>
              </a:p>
              <a:p>
                <a:endParaRPr lang="fr-FR" b="1" dirty="0">
                  <a:solidFill>
                    <a:srgbClr val="FFFF00"/>
                  </a:solidFill>
                  <a:latin typeface="Times New Roman" panose="02020603050405020304" pitchFamily="18" charset="0"/>
                  <a:cs typeface="Times New Roman" panose="02020603050405020304" pitchFamily="18" charset="0"/>
                </a:endParaRPr>
              </a:p>
              <a:p>
                <a:endParaRPr lang="fr-FR" b="1" dirty="0" smtClean="0">
                  <a:solidFill>
                    <a:srgbClr val="FFFF00"/>
                  </a:solidFill>
                  <a:latin typeface="Times New Roman" panose="02020603050405020304" pitchFamily="18" charset="0"/>
                  <a:cs typeface="Times New Roman" panose="02020603050405020304" pitchFamily="18" charset="0"/>
                </a:endParaRPr>
              </a:p>
              <a:p>
                <a:r>
                  <a:rPr lang="fr-FR" b="1" dirty="0" smtClean="0">
                    <a:solidFill>
                      <a:srgbClr val="FF0000"/>
                    </a:solidFill>
                    <a:latin typeface="Times New Roman" panose="02020603050405020304" pitchFamily="18" charset="0"/>
                    <a:cs typeface="Times New Roman" panose="02020603050405020304" pitchFamily="18" charset="0"/>
                  </a:rPr>
                  <a:t>Comment calculer V, U et W ?</a:t>
                </a:r>
              </a:p>
            </p:txBody>
          </p:sp>
        </mc:Choice>
        <mc:Fallback xmlns="">
          <p:sp>
            <p:nvSpPr>
              <p:cNvPr id="4" name="Rectangle 3"/>
              <p:cNvSpPr>
                <a:spLocks noRot="1" noChangeAspect="1" noMove="1" noResize="1" noEditPoints="1" noAdjustHandles="1" noChangeArrowheads="1" noChangeShapeType="1" noTextEdit="1"/>
              </p:cNvSpPr>
              <p:nvPr/>
            </p:nvSpPr>
            <p:spPr>
              <a:xfrm>
                <a:off x="58368" y="14750"/>
                <a:ext cx="12023387" cy="6146106"/>
              </a:xfrm>
              <a:prstGeom prst="rect">
                <a:avLst/>
              </a:prstGeom>
              <a:blipFill rotWithShape="0">
                <a:blip r:embed="rId2"/>
                <a:stretch>
                  <a:fillRect l="-456" t="-496" r="-1014" b="-595"/>
                </a:stretch>
              </a:blipFill>
            </p:spPr>
            <p:txBody>
              <a:bodyPr/>
              <a:lstStyle/>
              <a:p>
                <a:r>
                  <a:rPr lang="fr-FR">
                    <a:noFill/>
                  </a:rPr>
                  <a:t> </a:t>
                </a:r>
              </a:p>
            </p:txBody>
          </p:sp>
        </mc:Fallback>
      </mc:AlternateContent>
    </p:spTree>
    <p:extLst>
      <p:ext uri="{BB962C8B-B14F-4D97-AF65-F5344CB8AC3E}">
        <p14:creationId xmlns:p14="http://schemas.microsoft.com/office/powerpoint/2010/main" val="115171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1"/>
                <a:ext cx="12052570" cy="8678658"/>
              </a:xfrm>
              <a:prstGeom prst="rect">
                <a:avLst/>
              </a:prstGeom>
            </p:spPr>
            <p:txBody>
              <a:bodyPr wrap="square">
                <a:spAutoFit/>
              </a:bodyPr>
              <a:lstStyle/>
              <a:p>
                <a:pPr marL="285750" indent="-285750">
                  <a:buFont typeface="Wingdings" panose="05000000000000000000" pitchFamily="2" charset="2"/>
                  <a:buChar char="Ø"/>
                </a:pPr>
                <a14:m>
                  <m:oMath xmlns:m="http://schemas.openxmlformats.org/officeDocument/2006/math">
                    <m:r>
                      <a:rPr lang="en-GB" b="1" i="1" u="sng" smtClean="0">
                        <a:solidFill>
                          <a:srgbClr val="FFFF00"/>
                        </a:solidFill>
                        <a:latin typeface="Cambria Math" panose="02040503050406030204" pitchFamily="18" charset="0"/>
                        <a:cs typeface="Times New Roman" panose="02020603050405020304" pitchFamily="18" charset="0"/>
                      </a:rPr>
                      <m:t>𝒎</m:t>
                    </m:r>
                    <m:r>
                      <a:rPr lang="en-GB" b="1" i="1" u="sng"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&lt;</m:t>
                    </m:r>
                    <m:r>
                      <a:rPr lang="en-GB" b="1" i="1" u="sng"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r>
                      <a:rPr lang="en-GB" b="1" i="1" u="sng"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GB" b="1" u="sng"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r>
                  <a:rPr lang="fr-FR" dirty="0" smtClean="0">
                    <a:solidFill>
                      <a:schemeClr val="tx1"/>
                    </a:solidFill>
                    <a:latin typeface="Times New Roman" panose="02020603050405020304" pitchFamily="18" charset="0"/>
                    <a:cs typeface="Times New Roman" panose="02020603050405020304" pitchFamily="18" charset="0"/>
                  </a:rPr>
                  <a:t>Soit la matrice </a:t>
                </a:r>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𝐴</m:t>
                    </m:r>
                    <m:r>
                      <a:rPr lang="en-GB" b="0" i="1" smtClean="0">
                        <a:solidFill>
                          <a:schemeClr val="tx1"/>
                        </a:solidFill>
                        <a:latin typeface="Cambria Math" panose="02040503050406030204" pitchFamily="18" charset="0"/>
                        <a:cs typeface="Times New Roman" panose="02020603050405020304" pitchFamily="18" charset="0"/>
                      </a:rPr>
                      <m:t>=</m:t>
                    </m:r>
                    <m:limLow>
                      <m:limLowPr>
                        <m:ctrlPr>
                          <a:rPr lang="en-GB" i="1" smtClean="0">
                            <a:solidFill>
                              <a:schemeClr val="tx1"/>
                            </a:solidFill>
                            <a:latin typeface="Cambria Math" panose="02040503050406030204" pitchFamily="18" charset="0"/>
                            <a:cs typeface="Times New Roman" panose="02020603050405020304" pitchFamily="18" charset="0"/>
                          </a:rPr>
                        </m:ctrlPr>
                      </m:limLowPr>
                      <m:e>
                        <m:groupChr>
                          <m:groupChrPr>
                            <m:chr m:val="⏟"/>
                            <m:ctrlPr>
                              <a:rPr lang="en-GB" i="1" smtClean="0">
                                <a:solidFill>
                                  <a:schemeClr val="tx1"/>
                                </a:solidFill>
                                <a:latin typeface="Cambria Math" panose="02040503050406030204" pitchFamily="18" charset="0"/>
                                <a:cs typeface="Times New Roman" panose="02020603050405020304" pitchFamily="18" charset="0"/>
                              </a:rPr>
                            </m:ctrlPr>
                          </m:groupChrPr>
                          <m:e>
                            <m:d>
                              <m:dPr>
                                <m:begChr m:val="["/>
                                <m:endChr m:val="]"/>
                                <m:ctrlPr>
                                  <a:rPr lang="en-GB" i="1">
                                    <a:latin typeface="Cambria Math" panose="02040503050406030204" pitchFamily="18" charset="0"/>
                                    <a:cs typeface="Times New Roman" panose="02020603050405020304" pitchFamily="18" charset="0"/>
                                  </a:rPr>
                                </m:ctrlPr>
                              </m:dPr>
                              <m:e>
                                <m:m>
                                  <m:mPr>
                                    <m:mcs>
                                      <m:mc>
                                        <m:mcPr>
                                          <m:count m:val="3"/>
                                          <m:mcJc m:val="center"/>
                                        </m:mcPr>
                                      </m:mc>
                                    </m:mcs>
                                    <m:ctrlPr>
                                      <a:rPr lang="en-GB" i="1">
                                        <a:latin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1</m:t>
                                      </m:r>
                                    </m:e>
                                    <m:e>
                                      <m:r>
                                        <a:rPr lang="en-GB" i="1">
                                          <a:latin typeface="Cambria Math" panose="02040503050406030204" pitchFamily="18" charset="0"/>
                                          <a:cs typeface="Times New Roman" panose="02020603050405020304" pitchFamily="18" charset="0"/>
                                        </a:rPr>
                                        <m:t>0</m:t>
                                      </m:r>
                                    </m:e>
                                  </m:mr>
                                  <m:mr>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0</m:t>
                                      </m:r>
                                    </m:e>
                                    <m:e>
                                      <m:r>
                                        <a:rPr lang="en-GB" i="1">
                                          <a:latin typeface="Cambria Math" panose="02040503050406030204" pitchFamily="18" charset="0"/>
                                          <a:cs typeface="Times New Roman" panose="02020603050405020304" pitchFamily="18" charset="0"/>
                                        </a:rPr>
                                        <m:t>1</m:t>
                                      </m:r>
                                    </m:e>
                                  </m:mr>
                                </m:m>
                              </m:e>
                            </m:d>
                          </m:e>
                        </m:groupChr>
                      </m:e>
                      <m:lim>
                        <m:r>
                          <a:rPr lang="en-GB" b="0" i="1" smtClean="0">
                            <a:solidFill>
                              <a:schemeClr val="tx1"/>
                            </a:solidFill>
                            <a:latin typeface="Cambria Math" panose="02040503050406030204" pitchFamily="18" charset="0"/>
                            <a:cs typeface="Times New Roman" panose="02020603050405020304" pitchFamily="18" charset="0"/>
                          </a:rPr>
                          <m:t>𝑚𝑎𝑡𝑟𝑖𝑐𝑒</m:t>
                        </m:r>
                        <m:r>
                          <a:rPr lang="en-GB" b="0" i="1" smtClean="0">
                            <a:solidFill>
                              <a:schemeClr val="tx1"/>
                            </a:solidFill>
                            <a:latin typeface="Cambria Math" panose="02040503050406030204" pitchFamily="18" charset="0"/>
                            <a:cs typeface="Times New Roman" panose="02020603050405020304" pitchFamily="18" charset="0"/>
                          </a:rPr>
                          <m:t> </m:t>
                        </m:r>
                        <m:r>
                          <a:rPr lang="en-GB" b="0" i="1" smtClean="0">
                            <a:solidFill>
                              <a:schemeClr val="tx1"/>
                            </a:solidFill>
                            <a:latin typeface="Cambria Math" panose="02040503050406030204" pitchFamily="18" charset="0"/>
                            <a:cs typeface="Times New Roman" panose="02020603050405020304" pitchFamily="18" charset="0"/>
                          </a:rPr>
                          <m:t>𝑑𝑒</m:t>
                        </m:r>
                        <m:r>
                          <a:rPr lang="en-GB" b="0" i="1" smtClean="0">
                            <a:solidFill>
                              <a:schemeClr val="tx1"/>
                            </a:solidFill>
                            <a:latin typeface="Cambria Math" panose="02040503050406030204" pitchFamily="18" charset="0"/>
                            <a:cs typeface="Times New Roman" panose="02020603050405020304" pitchFamily="18" charset="0"/>
                          </a:rPr>
                          <m:t> </m:t>
                        </m:r>
                        <m:r>
                          <a:rPr lang="en-GB" b="0" i="1" smtClean="0">
                            <a:solidFill>
                              <a:schemeClr val="tx1"/>
                            </a:solidFill>
                            <a:latin typeface="Cambria Math" panose="02040503050406030204" pitchFamily="18" charset="0"/>
                            <a:cs typeface="Times New Roman" panose="02020603050405020304" pitchFamily="18" charset="0"/>
                          </a:rPr>
                          <m:t>2</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lim>
                    </m:limLow>
                  </m:oMath>
                </a14:m>
                <a:r>
                  <a:rPr lang="fr-FR" dirty="0" smtClean="0">
                    <a:solidFill>
                      <a:schemeClr val="tx1"/>
                    </a:solidFill>
                    <a:latin typeface="Times New Roman" panose="02020603050405020304" pitchFamily="18" charset="0"/>
                    <a:cs typeface="Times New Roman" panose="02020603050405020304" pitchFamily="18" charset="0"/>
                  </a:rPr>
                  <a:t> , donc décomposer A en SVD </a:t>
                </a:r>
                <a14:m>
                  <m:oMath xmlns:m="http://schemas.openxmlformats.org/officeDocument/2006/math">
                    <m:r>
                      <a:rPr lang="fr-F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fr-FR"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GB" b="0" i="1" dirty="0" smtClean="0">
                        <a:solidFill>
                          <a:schemeClr val="tx1"/>
                        </a:solidFill>
                        <a:latin typeface="Cambria Math" panose="02040503050406030204" pitchFamily="18" charset="0"/>
                        <a:cs typeface="Times New Roman" panose="02020603050405020304" pitchFamily="18" charset="0"/>
                      </a:rPr>
                      <m:t>𝐴</m:t>
                    </m:r>
                    <m:r>
                      <a:rPr lang="en-GB" b="0" i="1" dirty="0" smtClean="0">
                        <a:solidFill>
                          <a:schemeClr val="tx1"/>
                        </a:solidFill>
                        <a:latin typeface="Cambria Math" panose="02040503050406030204" pitchFamily="18" charset="0"/>
                        <a:cs typeface="Times New Roman" panose="02020603050405020304" pitchFamily="18" charset="0"/>
                      </a:rPr>
                      <m:t>=</m:t>
                    </m:r>
                    <m:limLow>
                      <m:limLowPr>
                        <m:ctrlPr>
                          <a:rPr lang="en-GB" b="0" i="1" dirty="0" smtClean="0">
                            <a:solidFill>
                              <a:schemeClr val="tx1"/>
                            </a:solidFill>
                            <a:latin typeface="Cambria Math" panose="02040503050406030204" pitchFamily="18" charset="0"/>
                            <a:cs typeface="Times New Roman" panose="02020603050405020304" pitchFamily="18" charset="0"/>
                          </a:rPr>
                        </m:ctrlPr>
                      </m:limLowPr>
                      <m:e>
                        <m:groupChr>
                          <m:groupChrPr>
                            <m:chr m:val="⏟"/>
                            <m:ctrlPr>
                              <a:rPr lang="en-GB" b="0" i="1" dirty="0" smtClean="0">
                                <a:solidFill>
                                  <a:schemeClr val="tx1"/>
                                </a:solidFill>
                                <a:latin typeface="Cambria Math" panose="02040503050406030204" pitchFamily="18" charset="0"/>
                                <a:cs typeface="Times New Roman" panose="02020603050405020304" pitchFamily="18" charset="0"/>
                              </a:rPr>
                            </m:ctrlPr>
                          </m:groupChrPr>
                          <m:e>
                            <m:r>
                              <a:rPr lang="en-GB" b="0" i="1" dirty="0" smtClean="0">
                                <a:solidFill>
                                  <a:schemeClr val="tx1"/>
                                </a:solidFill>
                                <a:latin typeface="Cambria Math" panose="02040503050406030204" pitchFamily="18" charset="0"/>
                                <a:cs typeface="Times New Roman" panose="02020603050405020304" pitchFamily="18" charset="0"/>
                              </a:rPr>
                              <m:t>𝑈</m:t>
                            </m:r>
                          </m:e>
                        </m:groupChr>
                      </m:e>
                      <m:lim>
                        <m:r>
                          <a:rPr lang="en-GB" b="1" i="1" dirty="0" smtClean="0">
                            <a:solidFill>
                              <a:srgbClr val="92D050"/>
                            </a:solidFill>
                            <a:latin typeface="Cambria Math" panose="02040503050406030204" pitchFamily="18" charset="0"/>
                            <a:cs typeface="Times New Roman" panose="02020603050405020304" pitchFamily="18" charset="0"/>
                          </a:rPr>
                          <m:t>𝟐</m:t>
                        </m:r>
                        <m:r>
                          <a:rPr lang="en-GB" b="1" i="1" dirty="0" smtClean="0">
                            <a:solidFill>
                              <a:srgbClr val="92D05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dirty="0" smtClean="0">
                            <a:solidFill>
                              <a:srgbClr val="92D050"/>
                            </a:solidFill>
                            <a:latin typeface="Cambria Math" panose="02040503050406030204" pitchFamily="18" charset="0"/>
                            <a:ea typeface="Cambria Math" panose="02040503050406030204" pitchFamily="18" charset="0"/>
                            <a:cs typeface="Times New Roman" panose="02020603050405020304" pitchFamily="18" charset="0"/>
                          </a:rPr>
                          <m:t>𝟐</m:t>
                        </m:r>
                      </m:lim>
                    </m:limLow>
                    <m:r>
                      <a:rPr lang="en-GB" b="0" i="1" dirty="0" smtClean="0">
                        <a:solidFill>
                          <a:schemeClr val="tx1"/>
                        </a:solidFill>
                        <a:latin typeface="Cambria Math" panose="02040503050406030204" pitchFamily="18" charset="0"/>
                        <a:cs typeface="Times New Roman" panose="02020603050405020304" pitchFamily="18" charset="0"/>
                      </a:rPr>
                      <m:t>    </m:t>
                    </m:r>
                    <m:limLow>
                      <m:limLowPr>
                        <m:ctrlPr>
                          <a:rPr lang="en-GB" b="0" i="1" dirty="0" smtClean="0">
                            <a:solidFill>
                              <a:schemeClr val="tx1"/>
                            </a:solidFill>
                            <a:latin typeface="Cambria Math" panose="02040503050406030204" pitchFamily="18" charset="0"/>
                            <a:cs typeface="Times New Roman" panose="02020603050405020304" pitchFamily="18" charset="0"/>
                          </a:rPr>
                        </m:ctrlPr>
                      </m:limLowPr>
                      <m:e>
                        <m:groupChr>
                          <m:groupChrPr>
                            <m:chr m:val="⏟"/>
                            <m:ctrlPr>
                              <a:rPr lang="en-GB" b="0" i="1" dirty="0" smtClean="0">
                                <a:solidFill>
                                  <a:schemeClr val="tx1"/>
                                </a:solidFill>
                                <a:latin typeface="Cambria Math" panose="02040503050406030204" pitchFamily="18" charset="0"/>
                                <a:cs typeface="Times New Roman" panose="02020603050405020304" pitchFamily="18" charset="0"/>
                              </a:rPr>
                            </m:ctrlPr>
                          </m:groupChrPr>
                          <m:e>
                            <m:r>
                              <a:rPr lang="en-GB" b="0" i="1" dirty="0" smtClean="0">
                                <a:solidFill>
                                  <a:schemeClr val="tx1"/>
                                </a:solidFill>
                                <a:latin typeface="Cambria Math" panose="02040503050406030204" pitchFamily="18" charset="0"/>
                                <a:cs typeface="Times New Roman" panose="02020603050405020304" pitchFamily="18" charset="0"/>
                              </a:rPr>
                              <m:t>𝑊</m:t>
                            </m:r>
                          </m:e>
                        </m:groupChr>
                      </m:e>
                      <m:lim>
                        <m:r>
                          <a:rPr lang="en-GB" b="1" i="1" dirty="0" smtClean="0">
                            <a:solidFill>
                              <a:srgbClr val="FF0000"/>
                            </a:solidFill>
                            <a:latin typeface="Cambria Math" panose="02040503050406030204" pitchFamily="18" charset="0"/>
                            <a:cs typeface="Times New Roman" panose="02020603050405020304" pitchFamily="18" charset="0"/>
                          </a:rPr>
                          <m:t>𝟐</m:t>
                        </m:r>
                        <m:r>
                          <a:rPr lang="en-GB"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𝟑</m:t>
                        </m:r>
                      </m:lim>
                    </m:limLow>
                    <m:r>
                      <a:rPr lang="en-GB" b="0" i="1" dirty="0" smtClean="0">
                        <a:solidFill>
                          <a:schemeClr val="tx1"/>
                        </a:solidFill>
                        <a:latin typeface="Cambria Math" panose="02040503050406030204" pitchFamily="18" charset="0"/>
                        <a:cs typeface="Times New Roman" panose="02020603050405020304" pitchFamily="18" charset="0"/>
                      </a:rPr>
                      <m:t>    </m:t>
                    </m:r>
                    <m:limLow>
                      <m:limLowPr>
                        <m:ctrlPr>
                          <a:rPr lang="en-GB" b="0" i="1" dirty="0" smtClean="0">
                            <a:solidFill>
                              <a:schemeClr val="tx1"/>
                            </a:solidFill>
                            <a:latin typeface="Cambria Math" panose="02040503050406030204" pitchFamily="18" charset="0"/>
                            <a:cs typeface="Times New Roman" panose="02020603050405020304" pitchFamily="18" charset="0"/>
                          </a:rPr>
                        </m:ctrlPr>
                      </m:limLowPr>
                      <m:e>
                        <m:groupChr>
                          <m:groupChrPr>
                            <m:chr m:val="⏟"/>
                            <m:ctrlPr>
                              <a:rPr lang="en-GB" b="0" i="1" dirty="0" smtClean="0">
                                <a:solidFill>
                                  <a:schemeClr val="tx1"/>
                                </a:solidFill>
                                <a:latin typeface="Cambria Math" panose="02040503050406030204" pitchFamily="18" charset="0"/>
                                <a:cs typeface="Times New Roman" panose="02020603050405020304" pitchFamily="18" charset="0"/>
                              </a:rPr>
                            </m:ctrlPr>
                          </m:groupChrPr>
                          <m:e>
                            <m:sSup>
                              <m:sSupPr>
                                <m:ctrlPr>
                                  <a:rPr lang="en-GB" b="0" i="1" dirty="0" smtClean="0">
                                    <a:solidFill>
                                      <a:schemeClr val="tx1"/>
                                    </a:solidFill>
                                    <a:latin typeface="Cambria Math" panose="02040503050406030204" pitchFamily="18" charset="0"/>
                                    <a:cs typeface="Times New Roman" panose="02020603050405020304" pitchFamily="18" charset="0"/>
                                  </a:rPr>
                                </m:ctrlPr>
                              </m:sSupPr>
                              <m:e>
                                <m:r>
                                  <a:rPr lang="en-GB" b="0" i="1" dirty="0" smtClean="0">
                                    <a:solidFill>
                                      <a:schemeClr val="tx1"/>
                                    </a:solidFill>
                                    <a:latin typeface="Cambria Math" panose="02040503050406030204" pitchFamily="18" charset="0"/>
                                    <a:cs typeface="Times New Roman" panose="02020603050405020304" pitchFamily="18" charset="0"/>
                                  </a:rPr>
                                  <m:t>𝑉</m:t>
                                </m:r>
                              </m:e>
                              <m:sup>
                                <m:r>
                                  <a:rPr lang="en-GB" b="0" i="1" dirty="0" smtClean="0">
                                    <a:solidFill>
                                      <a:schemeClr val="tx1"/>
                                    </a:solidFill>
                                    <a:latin typeface="Cambria Math" panose="02040503050406030204" pitchFamily="18" charset="0"/>
                                    <a:cs typeface="Times New Roman" panose="02020603050405020304" pitchFamily="18" charset="0"/>
                                  </a:rPr>
                                  <m:t>𝑇</m:t>
                                </m:r>
                              </m:sup>
                            </m:sSup>
                          </m:e>
                        </m:groupChr>
                      </m:e>
                      <m:lim>
                        <m:r>
                          <a:rPr lang="en-GB" b="1" i="1" dirty="0" smtClean="0">
                            <a:solidFill>
                              <a:srgbClr val="FFFF00"/>
                            </a:solidFill>
                            <a:latin typeface="Cambria Math" panose="02040503050406030204" pitchFamily="18" charset="0"/>
                            <a:cs typeface="Times New Roman" panose="02020603050405020304" pitchFamily="18" charset="0"/>
                          </a:rPr>
                          <m:t>𝟑</m:t>
                        </m:r>
                        <m:r>
                          <a:rPr lang="en-GB" b="1" i="1" dirty="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𝟑</m:t>
                        </m:r>
                      </m:lim>
                    </m:limLow>
                  </m:oMath>
                </a14:m>
                <a:endParaRPr lang="fr-FR" dirty="0" smtClean="0">
                  <a:solidFill>
                    <a:schemeClr val="tx1"/>
                  </a:solidFill>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smtClean="0">
                    <a:solidFill>
                      <a:schemeClr val="tx1"/>
                    </a:solidFill>
                    <a:latin typeface="Times New Roman" panose="02020603050405020304" pitchFamily="18" charset="0"/>
                    <a:cs typeface="Times New Roman" panose="02020603050405020304" pitchFamily="18" charset="0"/>
                  </a:rPr>
                  <a:t>Les étapes á suivre:</a:t>
                </a:r>
              </a:p>
              <a:p>
                <a:pPr marL="342900" indent="-342900">
                  <a:buAutoNum type="arabicPeriod"/>
                </a:pPr>
                <a:r>
                  <a:rPr lang="fr-FR" dirty="0" smtClean="0">
                    <a:latin typeface="Times New Roman" panose="02020603050405020304" pitchFamily="18" charset="0"/>
                    <a:cs typeface="Times New Roman" panose="02020603050405020304" pitchFamily="18" charset="0"/>
                  </a:rPr>
                  <a:t>Calculer </a:t>
                </a:r>
                <a14:m>
                  <m:oMath xmlns:m="http://schemas.openxmlformats.org/officeDocument/2006/math">
                    <m:r>
                      <a:rPr lang="en-GB" b="0" i="1" smtClean="0">
                        <a:latin typeface="Cambria Math" panose="02040503050406030204" pitchFamily="18" charset="0"/>
                        <a:cs typeface="Times New Roman" panose="02020603050405020304" pitchFamily="18" charset="0"/>
                      </a:rPr>
                      <m:t>𝐵</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𝑡</m:t>
                        </m:r>
                      </m:sup>
                    </m:sSup>
                    <m:r>
                      <a:rPr lang="en-GB" b="0" i="1" smtClean="0">
                        <a:latin typeface="Cambria Math" panose="02040503050406030204" pitchFamily="18" charset="0"/>
                        <a:cs typeface="Times New Roman" panose="02020603050405020304" pitchFamily="18" charset="0"/>
                      </a:rPr>
                      <m:t>𝐴</m:t>
                    </m:r>
                  </m:oMath>
                </a14:m>
                <a:r>
                  <a:rPr lang="fr-FR"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GB" b="0" i="1" dirty="0" smtClean="0">
                        <a:solidFill>
                          <a:schemeClr val="tx1"/>
                        </a:solidFill>
                        <a:latin typeface="Cambria Math" panose="02040503050406030204" pitchFamily="18" charset="0"/>
                        <a:cs typeface="Times New Roman" panose="02020603050405020304" pitchFamily="18" charset="0"/>
                      </a:rPr>
                      <m:t>𝐵</m:t>
                    </m:r>
                    <m:r>
                      <a:rPr lang="en-GB" b="0" i="1" dirty="0" smtClean="0">
                        <a:solidFill>
                          <a:schemeClr val="tx1"/>
                        </a:solidFill>
                        <a:latin typeface="Cambria Math" panose="02040503050406030204" pitchFamily="18" charset="0"/>
                        <a:cs typeface="Times New Roman" panose="02020603050405020304" pitchFamily="18" charset="0"/>
                      </a:rPr>
                      <m:t>=</m:t>
                    </m:r>
                    <m:d>
                      <m:dPr>
                        <m:begChr m:val="["/>
                        <m:endChr m:val="]"/>
                        <m:ctrlPr>
                          <a:rPr lang="en-GB" b="0" i="1" dirty="0"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b="0" i="1" dirty="0" smtClean="0">
                                <a:solidFill>
                                  <a:schemeClr val="tx1"/>
                                </a:solidFill>
                                <a:latin typeface="Cambria Math" panose="02040503050406030204" pitchFamily="18" charset="0"/>
                                <a:cs typeface="Times New Roman" panose="02020603050405020304" pitchFamily="18" charset="0"/>
                              </a:rPr>
                            </m:ctrlPr>
                          </m:mPr>
                          <m:mr>
                            <m:e>
                              <m:r>
                                <m:rPr>
                                  <m:brk m:alnAt="7"/>
                                </m:rPr>
                                <a:rPr lang="en-GB" b="0" i="1" dirty="0" smtClean="0">
                                  <a:solidFill>
                                    <a:schemeClr val="tx1"/>
                                  </a:solidFill>
                                  <a:latin typeface="Cambria Math" panose="02040503050406030204" pitchFamily="18" charset="0"/>
                                  <a:cs typeface="Times New Roman" panose="02020603050405020304" pitchFamily="18" charset="0"/>
                                </a:rPr>
                                <m:t>1</m:t>
                              </m:r>
                            </m:e>
                            <m:e>
                              <m:r>
                                <a:rPr lang="en-GB" b="0" i="1" dirty="0" smtClean="0">
                                  <a:solidFill>
                                    <a:schemeClr val="tx1"/>
                                  </a:solidFill>
                                  <a:latin typeface="Cambria Math" panose="02040503050406030204" pitchFamily="18" charset="0"/>
                                  <a:cs typeface="Times New Roman" panose="02020603050405020304" pitchFamily="18" charset="0"/>
                                </a:rPr>
                                <m:t>1</m:t>
                              </m:r>
                            </m:e>
                            <m:e>
                              <m:r>
                                <a:rPr lang="en-GB" b="0" i="1" dirty="0" smtClean="0">
                                  <a:solidFill>
                                    <a:schemeClr val="tx1"/>
                                  </a:solidFill>
                                  <a:latin typeface="Cambria Math" panose="02040503050406030204" pitchFamily="18" charset="0"/>
                                  <a:cs typeface="Times New Roman" panose="02020603050405020304" pitchFamily="18" charset="0"/>
                                </a:rPr>
                                <m:t>0</m:t>
                              </m:r>
                            </m:e>
                          </m:mr>
                          <m:mr>
                            <m:e>
                              <m:r>
                                <a:rPr lang="en-GB" b="0" i="1" dirty="0" smtClean="0">
                                  <a:solidFill>
                                    <a:schemeClr val="tx1"/>
                                  </a:solidFill>
                                  <a:latin typeface="Cambria Math" panose="02040503050406030204" pitchFamily="18" charset="0"/>
                                  <a:cs typeface="Times New Roman" panose="02020603050405020304" pitchFamily="18" charset="0"/>
                                </a:rPr>
                                <m:t>1</m:t>
                              </m:r>
                            </m:e>
                            <m:e>
                              <m:r>
                                <a:rPr lang="en-GB" b="0" i="1" dirty="0" smtClean="0">
                                  <a:solidFill>
                                    <a:schemeClr val="tx1"/>
                                  </a:solidFill>
                                  <a:latin typeface="Cambria Math" panose="02040503050406030204" pitchFamily="18" charset="0"/>
                                  <a:cs typeface="Times New Roman" panose="02020603050405020304" pitchFamily="18" charset="0"/>
                                </a:rPr>
                                <m:t>1</m:t>
                              </m:r>
                            </m:e>
                            <m:e>
                              <m:r>
                                <a:rPr lang="en-GB" b="0" i="1" dirty="0" smtClean="0">
                                  <a:solidFill>
                                    <a:schemeClr val="tx1"/>
                                  </a:solidFill>
                                  <a:latin typeface="Cambria Math" panose="02040503050406030204" pitchFamily="18" charset="0"/>
                                  <a:cs typeface="Times New Roman" panose="02020603050405020304" pitchFamily="18" charset="0"/>
                                </a:rPr>
                                <m:t>0</m:t>
                              </m:r>
                            </m:e>
                          </m:mr>
                          <m:mr>
                            <m:e>
                              <m:r>
                                <a:rPr lang="en-GB" b="0" i="1" dirty="0" smtClean="0">
                                  <a:solidFill>
                                    <a:schemeClr val="tx1"/>
                                  </a:solidFill>
                                  <a:latin typeface="Cambria Math" panose="02040503050406030204" pitchFamily="18" charset="0"/>
                                  <a:cs typeface="Times New Roman" panose="02020603050405020304" pitchFamily="18" charset="0"/>
                                </a:rPr>
                                <m:t>0</m:t>
                              </m:r>
                            </m:e>
                            <m:e>
                              <m:r>
                                <a:rPr lang="en-GB" b="0" i="1" dirty="0" smtClean="0">
                                  <a:solidFill>
                                    <a:schemeClr val="tx1"/>
                                  </a:solidFill>
                                  <a:latin typeface="Cambria Math" panose="02040503050406030204" pitchFamily="18" charset="0"/>
                                  <a:cs typeface="Times New Roman" panose="02020603050405020304" pitchFamily="18" charset="0"/>
                                </a:rPr>
                                <m:t>0</m:t>
                              </m:r>
                            </m:e>
                            <m:e>
                              <m:r>
                                <a:rPr lang="en-GB" b="0" i="1" dirty="0" smtClean="0">
                                  <a:solidFill>
                                    <a:schemeClr val="tx1"/>
                                  </a:solidFill>
                                  <a:latin typeface="Cambria Math" panose="02040503050406030204" pitchFamily="18" charset="0"/>
                                  <a:cs typeface="Times New Roman" panose="02020603050405020304" pitchFamily="18" charset="0"/>
                                </a:rPr>
                                <m:t>1</m:t>
                              </m:r>
                            </m:e>
                          </m:mr>
                        </m:m>
                      </m:e>
                    </m:d>
                  </m:oMath>
                </a14:m>
                <a:endParaRPr lang="fr-FR" dirty="0" smtClean="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r>
                  <a:rPr lang="fr-FR" dirty="0" smtClean="0">
                    <a:latin typeface="Times New Roman" panose="02020603050405020304" pitchFamily="18" charset="0"/>
                    <a:cs typeface="Times New Roman" panose="02020603050405020304" pitchFamily="18" charset="0"/>
                  </a:rPr>
                  <a:t>Trouver les valeurs propres et les vecteurs propres de la matrices </a:t>
                </a:r>
                <a:r>
                  <a:rPr lang="fr-FR" b="1" i="1" dirty="0" smtClean="0">
                    <a:solidFill>
                      <a:srgbClr val="FFFF00"/>
                    </a:solidFill>
                    <a:latin typeface="Times New Roman" panose="02020603050405020304" pitchFamily="18" charset="0"/>
                    <a:cs typeface="Times New Roman" panose="02020603050405020304" pitchFamily="18" charset="0"/>
                  </a:rPr>
                  <a:t>B.</a:t>
                </a:r>
              </a:p>
              <a:p>
                <a:pPr marL="342900" indent="-342900">
                  <a:buAutoNum type="arabicPeriod"/>
                </a:pPr>
                <a:r>
                  <a:rPr lang="fr-FR" dirty="0" smtClean="0">
                    <a:latin typeface="Times New Roman" panose="02020603050405020304" pitchFamily="18" charset="0"/>
                    <a:cs typeface="Times New Roman" panose="02020603050405020304" pitchFamily="18" charset="0"/>
                  </a:rPr>
                  <a:t>Les  vecteurs propres </a:t>
                </a:r>
                <a14:m>
                  <m:oMath xmlns:m="http://schemas.openxmlformats.org/officeDocument/2006/math">
                    <m:d>
                      <m:dPr>
                        <m:ctrlPr>
                          <a:rPr lang="en-GB" b="1" i="1" smtClean="0">
                            <a:solidFill>
                              <a:srgbClr val="FFFF00"/>
                            </a:solidFill>
                            <a:latin typeface="Cambria Math" panose="02040503050406030204" pitchFamily="18" charset="0"/>
                            <a:cs typeface="Times New Roman" panose="02020603050405020304" pitchFamily="18" charset="0"/>
                          </a:rPr>
                        </m:ctrlPr>
                      </m:dPr>
                      <m:e>
                        <m:sSub>
                          <m:sSubPr>
                            <m:ctrlPr>
                              <a:rPr lang="en-GB"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𝒗</m:t>
                            </m:r>
                          </m:e>
                          <m:sub>
                            <m:r>
                              <a:rPr lang="en-GB" b="1" i="1" smtClean="0">
                                <a:solidFill>
                                  <a:srgbClr val="FFFF00"/>
                                </a:solidFill>
                                <a:latin typeface="Cambria Math" panose="02040503050406030204" pitchFamily="18" charset="0"/>
                                <a:cs typeface="Times New Roman" panose="02020603050405020304" pitchFamily="18" charset="0"/>
                              </a:rPr>
                              <m:t>𝟏</m:t>
                            </m:r>
                          </m:sub>
                        </m:sSub>
                        <m:r>
                          <a:rPr lang="en-GB" b="1" i="1" smtClean="0">
                            <a:solidFill>
                              <a:srgbClr val="FFFF00"/>
                            </a:solidFill>
                            <a:latin typeface="Cambria Math" panose="02040503050406030204" pitchFamily="18" charset="0"/>
                            <a:cs typeface="Times New Roman" panose="02020603050405020304" pitchFamily="18" charset="0"/>
                          </a:rPr>
                          <m:t>,  </m:t>
                        </m:r>
                        <m:sSub>
                          <m:sSubPr>
                            <m:ctrlPr>
                              <a:rPr lang="en-GB"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𝒗</m:t>
                            </m:r>
                          </m:e>
                          <m:sub>
                            <m:r>
                              <a:rPr lang="en-GB" b="1" i="1" smtClean="0">
                                <a:solidFill>
                                  <a:srgbClr val="FFFF00"/>
                                </a:solidFill>
                                <a:latin typeface="Cambria Math" panose="02040503050406030204" pitchFamily="18" charset="0"/>
                                <a:cs typeface="Times New Roman" panose="02020603050405020304" pitchFamily="18" charset="0"/>
                              </a:rPr>
                              <m:t>𝟐</m:t>
                            </m:r>
                          </m:sub>
                        </m:sSub>
                        <m:r>
                          <a:rPr lang="en-GB" b="1" i="1" smtClean="0">
                            <a:solidFill>
                              <a:srgbClr val="FFFF00"/>
                            </a:solidFill>
                            <a:latin typeface="Cambria Math" panose="02040503050406030204" pitchFamily="18" charset="0"/>
                            <a:cs typeface="Times New Roman" panose="02020603050405020304" pitchFamily="18" charset="0"/>
                          </a:rPr>
                          <m:t>,  </m:t>
                        </m:r>
                        <m:sSub>
                          <m:sSubPr>
                            <m:ctrlPr>
                              <a:rPr lang="en-GB"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𝒗</m:t>
                            </m:r>
                          </m:e>
                          <m:sub>
                            <m:r>
                              <a:rPr lang="en-GB" b="1" i="1" smtClean="0">
                                <a:solidFill>
                                  <a:srgbClr val="FFFF00"/>
                                </a:solidFill>
                                <a:latin typeface="Cambria Math" panose="02040503050406030204" pitchFamily="18" charset="0"/>
                                <a:cs typeface="Times New Roman" panose="02020603050405020304" pitchFamily="18" charset="0"/>
                              </a:rPr>
                              <m:t>𝟑</m:t>
                            </m:r>
                          </m:sub>
                        </m:sSub>
                      </m:e>
                    </m:d>
                  </m:oMath>
                </a14:m>
                <a:r>
                  <a:rPr lang="fr-FR" dirty="0" smtClean="0">
                    <a:latin typeface="Times New Roman" panose="02020603050405020304" pitchFamily="18" charset="0"/>
                    <a:cs typeface="Times New Roman" panose="02020603050405020304" pitchFamily="18" charset="0"/>
                  </a:rPr>
                  <a:t> forment la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𝑽</m:t>
                    </m:r>
                  </m:oMath>
                </a14:m>
                <a:r>
                  <a:rPr lang="fr-FR" b="1" dirty="0" smtClean="0">
                    <a:latin typeface="Times New Roman" panose="02020603050405020304" pitchFamily="18" charset="0"/>
                    <a:cs typeface="Times New Roman" panose="02020603050405020304" pitchFamily="18" charset="0"/>
                  </a:rPr>
                  <a:t>.</a:t>
                </a:r>
              </a:p>
              <a:p>
                <a:pPr marL="342900" indent="-342900">
                  <a:buAutoNum type="arabicPeriod"/>
                </a:pPr>
                <a:r>
                  <a:rPr lang="fr-FR" dirty="0" smtClean="0">
                    <a:latin typeface="Times New Roman" panose="02020603050405020304" pitchFamily="18" charset="0"/>
                    <a:cs typeface="Times New Roman" panose="02020603050405020304" pitchFamily="18" charset="0"/>
                  </a:rPr>
                  <a:t>Les valeurs propres </a:t>
                </a:r>
                <a14:m>
                  <m:oMath xmlns:m="http://schemas.openxmlformats.org/officeDocument/2006/math">
                    <m:r>
                      <a:rPr lang="en-GB" b="1" i="1" smtClean="0">
                        <a:solidFill>
                          <a:srgbClr val="00B0F0"/>
                        </a:solidFill>
                        <a:latin typeface="Cambria Math" panose="02040503050406030204" pitchFamily="18" charset="0"/>
                        <a:cs typeface="Times New Roman" panose="02020603050405020304" pitchFamily="18" charset="0"/>
                      </a:rPr>
                      <m:t>(</m:t>
                    </m:r>
                    <m:sSub>
                      <m:sSubPr>
                        <m:ctrlPr>
                          <a:rPr lang="en-GB" b="1" i="1" smtClean="0">
                            <a:solidFill>
                              <a:srgbClr val="00B0F0"/>
                            </a:solidFill>
                            <a:latin typeface="Cambria Math" panose="02040503050406030204" pitchFamily="18" charset="0"/>
                            <a:cs typeface="Times New Roman" panose="02020603050405020304" pitchFamily="18" charset="0"/>
                          </a:rPr>
                        </m:ctrlPr>
                      </m:sSubPr>
                      <m:e>
                        <m:r>
                          <a:rPr lang="en-GB" b="1"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𝝀</m:t>
                        </m:r>
                      </m:e>
                      <m:sub>
                        <m:r>
                          <a:rPr lang="en-GB" b="1" i="1" smtClean="0">
                            <a:solidFill>
                              <a:srgbClr val="00B0F0"/>
                            </a:solidFill>
                            <a:latin typeface="Cambria Math" panose="02040503050406030204" pitchFamily="18" charset="0"/>
                            <a:cs typeface="Times New Roman" panose="02020603050405020304" pitchFamily="18" charset="0"/>
                          </a:rPr>
                          <m:t>𝟏</m:t>
                        </m:r>
                      </m:sub>
                    </m:sSub>
                    <m:r>
                      <a:rPr lang="en-GB" b="1" i="1" smtClean="0">
                        <a:solidFill>
                          <a:srgbClr val="00B0F0"/>
                        </a:solidFill>
                        <a:latin typeface="Cambria Math" panose="02040503050406030204" pitchFamily="18" charset="0"/>
                        <a:cs typeface="Times New Roman" panose="02020603050405020304" pitchFamily="18" charset="0"/>
                      </a:rPr>
                      <m:t>, </m:t>
                    </m:r>
                    <m:sSub>
                      <m:sSubPr>
                        <m:ctrlPr>
                          <a:rPr lang="en-GB" b="1" i="1" smtClean="0">
                            <a:solidFill>
                              <a:srgbClr val="00B0F0"/>
                            </a:solidFill>
                            <a:latin typeface="Cambria Math" panose="02040503050406030204" pitchFamily="18" charset="0"/>
                            <a:cs typeface="Times New Roman" panose="02020603050405020304" pitchFamily="18" charset="0"/>
                          </a:rPr>
                        </m:ctrlPr>
                      </m:sSubPr>
                      <m:e>
                        <m:r>
                          <a:rPr lang="en-GB" b="1"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𝝀</m:t>
                        </m:r>
                      </m:e>
                      <m:sub>
                        <m:r>
                          <a:rPr lang="en-GB" b="1" i="1" smtClean="0">
                            <a:solidFill>
                              <a:srgbClr val="00B0F0"/>
                            </a:solidFill>
                            <a:latin typeface="Cambria Math" panose="02040503050406030204" pitchFamily="18" charset="0"/>
                            <a:cs typeface="Times New Roman" panose="02020603050405020304" pitchFamily="18" charset="0"/>
                          </a:rPr>
                          <m:t>𝟐</m:t>
                        </m:r>
                      </m:sub>
                    </m:sSub>
                    <m:r>
                      <a:rPr lang="en-GB" b="1" i="1" smtClean="0">
                        <a:solidFill>
                          <a:srgbClr val="00B0F0"/>
                        </a:solidFill>
                        <a:latin typeface="Cambria Math" panose="02040503050406030204" pitchFamily="18" charset="0"/>
                        <a:cs typeface="Times New Roman" panose="02020603050405020304" pitchFamily="18" charset="0"/>
                      </a:rPr>
                      <m:t>,</m:t>
                    </m:r>
                    <m:sSub>
                      <m:sSubPr>
                        <m:ctrlPr>
                          <a:rPr lang="en-GB" b="1" i="1" smtClean="0">
                            <a:solidFill>
                              <a:srgbClr val="00B0F0"/>
                            </a:solidFill>
                            <a:latin typeface="Cambria Math" panose="02040503050406030204" pitchFamily="18" charset="0"/>
                            <a:cs typeface="Times New Roman" panose="02020603050405020304" pitchFamily="18" charset="0"/>
                          </a:rPr>
                        </m:ctrlPr>
                      </m:sSubPr>
                      <m:e>
                        <m:r>
                          <a:rPr lang="en-GB" b="1"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𝝀</m:t>
                        </m:r>
                      </m:e>
                      <m:sub>
                        <m:r>
                          <a:rPr lang="en-GB" b="1" i="1" smtClean="0">
                            <a:solidFill>
                              <a:srgbClr val="00B0F0"/>
                            </a:solidFill>
                            <a:latin typeface="Cambria Math" panose="02040503050406030204" pitchFamily="18" charset="0"/>
                            <a:cs typeface="Times New Roman" panose="02020603050405020304" pitchFamily="18" charset="0"/>
                          </a:rPr>
                          <m:t>𝟑</m:t>
                        </m:r>
                      </m:sub>
                    </m:sSub>
                    <m:r>
                      <a:rPr lang="en-GB" b="1" i="1" smtClean="0">
                        <a:solidFill>
                          <a:srgbClr val="00B0F0"/>
                        </a:solidFill>
                        <a:latin typeface="Cambria Math" panose="02040503050406030204" pitchFamily="18" charset="0"/>
                        <a:cs typeface="Times New Roman" panose="02020603050405020304" pitchFamily="18" charset="0"/>
                      </a:rPr>
                      <m:t>)</m:t>
                    </m:r>
                  </m:oMath>
                </a14:m>
                <a:r>
                  <a:rPr lang="fr-FR" b="1" dirty="0" smtClean="0">
                    <a:solidFill>
                      <a:srgbClr val="00B0F0"/>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permettent de trouver </a:t>
                </a:r>
                <a14:m>
                  <m:oMath xmlns:m="http://schemas.openxmlformats.org/officeDocument/2006/math">
                    <m:r>
                      <a:rPr lang="en-GB" b="0" i="1" smtClean="0">
                        <a:solidFill>
                          <a:srgbClr val="00B0F0"/>
                        </a:solidFill>
                        <a:latin typeface="Cambria Math" panose="02040503050406030204" pitchFamily="18" charset="0"/>
                        <a:cs typeface="Times New Roman" panose="02020603050405020304" pitchFamily="18" charset="0"/>
                      </a:rPr>
                      <m:t>𝑊</m:t>
                    </m:r>
                  </m:oMath>
                </a14:m>
                <a:r>
                  <a:rPr lang="fr-FR" dirty="0" smtClean="0">
                    <a:solidFill>
                      <a:schemeClr val="tx1"/>
                    </a:solidFill>
                    <a:latin typeface="Times New Roman" panose="02020603050405020304" pitchFamily="18" charset="0"/>
                    <a:cs typeface="Times New Roman" panose="02020603050405020304" pitchFamily="18" charset="0"/>
                  </a:rPr>
                  <a:t> tel que: </a:t>
                </a:r>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𝑊</m:t>
                    </m:r>
                    <m:r>
                      <a:rPr lang="en-GB"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b="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solidFill>
                                  <a:schemeClr val="tx1"/>
                                </a:solidFill>
                                <a:latin typeface="Cambria Math" panose="02040503050406030204" pitchFamily="18" charset="0"/>
                                <a:cs typeface="Times New Roman" panose="02020603050405020304" pitchFamily="18" charset="0"/>
                              </a:rPr>
                            </m:ctrlPr>
                          </m:mPr>
                          <m:mr>
                            <m:e>
                              <m:sSub>
                                <m:sSubPr>
                                  <m:ctrlPr>
                                    <a:rPr lang="en-GB" b="1" i="1" smtClean="0">
                                      <a:solidFill>
                                        <a:srgbClr val="00B0F0"/>
                                      </a:solidFill>
                                      <a:latin typeface="Cambria Math" panose="02040503050406030204" pitchFamily="18" charset="0"/>
                                      <a:cs typeface="Times New Roman" panose="02020603050405020304" pitchFamily="18" charset="0"/>
                                    </a:rPr>
                                  </m:ctrlPr>
                                </m:sSubPr>
                                <m:e>
                                  <m:r>
                                    <a:rPr lang="en-GB" b="1"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𝝈</m:t>
                                  </m:r>
                                </m:e>
                                <m:sub>
                                  <m:r>
                                    <a:rPr lang="en-GB" b="1" i="1" smtClean="0">
                                      <a:solidFill>
                                        <a:srgbClr val="00B0F0"/>
                                      </a:solidFill>
                                      <a:latin typeface="Cambria Math" panose="02040503050406030204" pitchFamily="18" charset="0"/>
                                      <a:cs typeface="Times New Roman" panose="02020603050405020304" pitchFamily="18" charset="0"/>
                                    </a:rPr>
                                    <m:t>𝟏</m:t>
                                  </m:r>
                                </m:sub>
                              </m:sSub>
                            </m:e>
                            <m:e>
                              <m:r>
                                <a:rPr lang="en-GB" b="0" i="1" smtClean="0">
                                  <a:solidFill>
                                    <a:schemeClr val="tx1"/>
                                  </a:solidFill>
                                  <a:latin typeface="Cambria Math" panose="02040503050406030204" pitchFamily="18" charset="0"/>
                                  <a:cs typeface="Times New Roman" panose="02020603050405020304" pitchFamily="18" charset="0"/>
                                </a:rPr>
                                <m:t>0</m:t>
                              </m:r>
                            </m:e>
                            <m:e>
                              <m:r>
                                <a:rPr lang="en-GB" b="1" i="1" smtClean="0">
                                  <a:solidFill>
                                    <a:srgbClr val="FF0000"/>
                                  </a:solidFill>
                                  <a:latin typeface="Cambria Math" panose="02040503050406030204" pitchFamily="18" charset="0"/>
                                  <a:cs typeface="Times New Roman" panose="02020603050405020304" pitchFamily="18" charset="0"/>
                                </a:rPr>
                                <m:t>𝟎</m:t>
                              </m:r>
                            </m:e>
                          </m:mr>
                          <m:mr>
                            <m:e>
                              <m:r>
                                <a:rPr lang="en-GB" b="0" i="1" smtClean="0">
                                  <a:solidFill>
                                    <a:schemeClr val="tx1"/>
                                  </a:solidFill>
                                  <a:latin typeface="Cambria Math" panose="02040503050406030204" pitchFamily="18" charset="0"/>
                                  <a:cs typeface="Times New Roman" panose="02020603050405020304" pitchFamily="18" charset="0"/>
                                </a:rPr>
                                <m:t>0</m:t>
                              </m:r>
                            </m:e>
                            <m:e>
                              <m:sSub>
                                <m:sSubPr>
                                  <m:ctrlPr>
                                    <a:rPr lang="en-GB" b="1" i="1" smtClean="0">
                                      <a:solidFill>
                                        <a:srgbClr val="00B0F0"/>
                                      </a:solidFill>
                                      <a:latin typeface="Cambria Math" panose="02040503050406030204" pitchFamily="18" charset="0"/>
                                      <a:cs typeface="Times New Roman" panose="02020603050405020304" pitchFamily="18" charset="0"/>
                                    </a:rPr>
                                  </m:ctrlPr>
                                </m:sSubPr>
                                <m:e>
                                  <m:r>
                                    <a:rPr lang="en-GB" b="1"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𝝈</m:t>
                                  </m:r>
                                </m:e>
                                <m:sub>
                                  <m:r>
                                    <a:rPr lang="en-GB" b="1" i="1" smtClean="0">
                                      <a:solidFill>
                                        <a:srgbClr val="00B0F0"/>
                                      </a:solidFill>
                                      <a:latin typeface="Cambria Math" panose="02040503050406030204" pitchFamily="18" charset="0"/>
                                      <a:cs typeface="Times New Roman" panose="02020603050405020304" pitchFamily="18" charset="0"/>
                                    </a:rPr>
                                    <m:t>𝟐</m:t>
                                  </m:r>
                                </m:sub>
                              </m:sSub>
                            </m:e>
                            <m:e>
                              <m:r>
                                <a:rPr lang="en-GB" b="1" i="1" smtClean="0">
                                  <a:solidFill>
                                    <a:srgbClr val="FF0000"/>
                                  </a:solidFill>
                                  <a:latin typeface="Cambria Math" panose="02040503050406030204" pitchFamily="18" charset="0"/>
                                  <a:cs typeface="Times New Roman" panose="02020603050405020304" pitchFamily="18" charset="0"/>
                                </a:rPr>
                                <m:t>𝟎</m:t>
                              </m:r>
                            </m:e>
                          </m:mr>
                        </m:m>
                      </m:e>
                    </m:d>
                  </m:oMath>
                </a14:m>
                <a:r>
                  <a:rPr lang="fr-FR" dirty="0" smtClean="0">
                    <a:solidFill>
                      <a:srgbClr val="00B0F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avec</a:t>
                </a:r>
                <a:r>
                  <a:rPr lang="fr-FR"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solidFill>
                              <a:srgbClr val="00B0F0"/>
                            </a:solidFill>
                            <a:latin typeface="Cambria Math" panose="02040503050406030204" pitchFamily="18" charset="0"/>
                            <a:cs typeface="Times New Roman" panose="02020603050405020304" pitchFamily="18" charset="0"/>
                          </a:rPr>
                        </m:ctrlPr>
                      </m:sSubPr>
                      <m:e>
                        <m:r>
                          <a:rPr lang="fr-FR"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rgbClr val="00B0F0"/>
                            </a:solidFill>
                            <a:latin typeface="Cambria Math" panose="02040503050406030204" pitchFamily="18" charset="0"/>
                            <a:cs typeface="Times New Roman" panose="02020603050405020304" pitchFamily="18" charset="0"/>
                          </a:rPr>
                          <m:t>1</m:t>
                        </m:r>
                      </m:sub>
                    </m:sSub>
                    <m:r>
                      <a:rPr lang="en-GB" b="0" i="1" smtClean="0">
                        <a:solidFill>
                          <a:srgbClr val="00B0F0"/>
                        </a:solidFill>
                        <a:latin typeface="Cambria Math" panose="02040503050406030204" pitchFamily="18" charset="0"/>
                        <a:cs typeface="Times New Roman" panose="02020603050405020304" pitchFamily="18" charset="0"/>
                      </a:rPr>
                      <m:t>=</m:t>
                    </m:r>
                    <m:rad>
                      <m:radPr>
                        <m:degHide m:val="on"/>
                        <m:ctrlPr>
                          <a:rPr lang="en-GB" b="0" i="1" smtClean="0">
                            <a:solidFill>
                              <a:srgbClr val="00B0F0"/>
                            </a:solidFill>
                            <a:latin typeface="Cambria Math" panose="02040503050406030204" pitchFamily="18" charset="0"/>
                            <a:cs typeface="Times New Roman" panose="02020603050405020304" pitchFamily="18" charset="0"/>
                          </a:rPr>
                        </m:ctrlPr>
                      </m:radPr>
                      <m:deg/>
                      <m:e>
                        <m:sSub>
                          <m:sSubPr>
                            <m:ctrlPr>
                              <a:rPr lang="en-GB" b="0" i="1" smtClean="0">
                                <a:solidFill>
                                  <a:srgbClr val="00B0F0"/>
                                </a:solidFill>
                                <a:latin typeface="Cambria Math" panose="02040503050406030204" pitchFamily="18" charset="0"/>
                                <a:cs typeface="Times New Roman" panose="02020603050405020304" pitchFamily="18" charset="0"/>
                              </a:rPr>
                            </m:ctrlPr>
                          </m:sSubPr>
                          <m:e>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00B0F0"/>
                                </a:solidFill>
                                <a:latin typeface="Cambria Math" panose="02040503050406030204" pitchFamily="18" charset="0"/>
                                <a:cs typeface="Times New Roman" panose="02020603050405020304" pitchFamily="18" charset="0"/>
                              </a:rPr>
                              <m:t>1</m:t>
                            </m:r>
                          </m:sub>
                        </m:sSub>
                      </m:e>
                    </m:rad>
                  </m:oMath>
                </a14:m>
                <a:r>
                  <a:rPr lang="fr-FR" dirty="0" smtClean="0">
                    <a:solidFill>
                      <a:srgbClr val="00B0F0"/>
                    </a:solidFill>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i="1" smtClean="0">
                            <a:solidFill>
                              <a:srgbClr val="00B0F0"/>
                            </a:solidFill>
                            <a:latin typeface="Cambria Math" panose="02040503050406030204" pitchFamily="18" charset="0"/>
                            <a:cs typeface="Times New Roman" panose="02020603050405020304" pitchFamily="18" charset="0"/>
                          </a:rPr>
                        </m:ctrlPr>
                      </m:sSubPr>
                      <m:e>
                        <m:r>
                          <a:rPr lang="fr-FR"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rgbClr val="00B0F0"/>
                            </a:solidFill>
                            <a:latin typeface="Cambria Math" panose="02040503050406030204" pitchFamily="18" charset="0"/>
                            <a:cs typeface="Times New Roman" panose="02020603050405020304" pitchFamily="18" charset="0"/>
                          </a:rPr>
                          <m:t>2</m:t>
                        </m:r>
                      </m:sub>
                    </m:sSub>
                    <m:r>
                      <a:rPr lang="en-GB" b="0" i="1" smtClean="0">
                        <a:solidFill>
                          <a:srgbClr val="00B0F0"/>
                        </a:solidFill>
                        <a:latin typeface="Cambria Math" panose="02040503050406030204" pitchFamily="18" charset="0"/>
                        <a:cs typeface="Times New Roman" panose="02020603050405020304" pitchFamily="18" charset="0"/>
                      </a:rPr>
                      <m:t>=</m:t>
                    </m:r>
                    <m:rad>
                      <m:radPr>
                        <m:degHide m:val="on"/>
                        <m:ctrlPr>
                          <a:rPr lang="en-GB" b="0" i="1" smtClean="0">
                            <a:solidFill>
                              <a:srgbClr val="00B0F0"/>
                            </a:solidFill>
                            <a:latin typeface="Cambria Math" panose="02040503050406030204" pitchFamily="18" charset="0"/>
                            <a:cs typeface="Times New Roman" panose="02020603050405020304" pitchFamily="18" charset="0"/>
                          </a:rPr>
                        </m:ctrlPr>
                      </m:radPr>
                      <m:deg/>
                      <m:e>
                        <m:sSub>
                          <m:sSubPr>
                            <m:ctrlPr>
                              <a:rPr lang="en-GB" b="0" i="1" smtClean="0">
                                <a:solidFill>
                                  <a:srgbClr val="00B0F0"/>
                                </a:solidFill>
                                <a:latin typeface="Cambria Math" panose="02040503050406030204" pitchFamily="18" charset="0"/>
                                <a:cs typeface="Times New Roman" panose="02020603050405020304" pitchFamily="18" charset="0"/>
                              </a:rPr>
                            </m:ctrlPr>
                          </m:sSubPr>
                          <m:e>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00B0F0"/>
                                </a:solidFill>
                                <a:latin typeface="Cambria Math" panose="02040503050406030204" pitchFamily="18" charset="0"/>
                                <a:cs typeface="Times New Roman" panose="02020603050405020304" pitchFamily="18" charset="0"/>
                              </a:rPr>
                              <m:t>2</m:t>
                            </m:r>
                          </m:sub>
                        </m:sSub>
                      </m:e>
                    </m:rad>
                  </m:oMath>
                </a14:m>
                <a:endParaRPr lang="fr-FR" dirty="0" smtClean="0">
                  <a:solidFill>
                    <a:srgbClr val="00B0F0"/>
                  </a:solidFill>
                  <a:latin typeface="Times New Roman" panose="02020603050405020304" pitchFamily="18" charset="0"/>
                  <a:cs typeface="Times New Roman" panose="02020603050405020304" pitchFamily="18" charset="0"/>
                </a:endParaRPr>
              </a:p>
              <a:p>
                <a:pPr marL="342900" indent="-342900">
                  <a:buAutoNum type="arabicPeriod"/>
                </a:pPr>
                <a:r>
                  <a:rPr lang="fr-FR" dirty="0" smtClean="0">
                    <a:solidFill>
                      <a:schemeClr val="tx1"/>
                    </a:solidFill>
                    <a:latin typeface="Times New Roman" panose="02020603050405020304" pitchFamily="18" charset="0"/>
                    <a:cs typeface="Times New Roman" panose="02020603050405020304" pitchFamily="18" charset="0"/>
                  </a:rPr>
                  <a:t>La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𝑼</m:t>
                    </m:r>
                    <m:r>
                      <a:rPr lang="en-GB" b="0" i="1" smtClean="0">
                        <a:solidFill>
                          <a:schemeClr val="tx1"/>
                        </a:solidFill>
                        <a:latin typeface="Cambria Math" panose="02040503050406030204" pitchFamily="18" charset="0"/>
                        <a:cs typeface="Times New Roman" panose="02020603050405020304" pitchFamily="18" charset="0"/>
                      </a:rPr>
                      <m:t> </m:t>
                    </m:r>
                  </m:oMath>
                </a14:m>
                <a:r>
                  <a:rPr lang="fr-FR" dirty="0" smtClean="0">
                    <a:solidFill>
                      <a:schemeClr val="tx1"/>
                    </a:solidFill>
                    <a:latin typeface="Times New Roman" panose="02020603050405020304" pitchFamily="18" charset="0"/>
                    <a:cs typeface="Times New Roman" panose="02020603050405020304" pitchFamily="18" charset="0"/>
                  </a:rPr>
                  <a:t>contient seulement </a:t>
                </a:r>
                <a14:m>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𝒖</m:t>
                        </m:r>
                      </m:e>
                      <m:sub>
                        <m:r>
                          <a:rPr lang="en-GB" b="1" i="1" smtClean="0">
                            <a:solidFill>
                              <a:srgbClr val="FFFF00"/>
                            </a:solidFill>
                            <a:latin typeface="Cambria Math" panose="02040503050406030204" pitchFamily="18" charset="0"/>
                            <a:cs typeface="Times New Roman" panose="02020603050405020304" pitchFamily="18" charset="0"/>
                          </a:rPr>
                          <m:t>𝟏</m:t>
                        </m:r>
                      </m:sub>
                    </m:sSub>
                  </m:oMath>
                </a14:m>
                <a:r>
                  <a:rPr lang="fr-FR" dirty="0" smtClean="0">
                    <a:solidFill>
                      <a:schemeClr val="tx1"/>
                    </a:solidFill>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b="1" i="1" smtClean="0">
                            <a:solidFill>
                              <a:srgbClr val="FFFF00"/>
                            </a:solidFill>
                            <a:latin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cs typeface="Times New Roman" panose="02020603050405020304" pitchFamily="18" charset="0"/>
                          </a:rPr>
                          <m:t>𝒖</m:t>
                        </m:r>
                      </m:e>
                      <m:sub>
                        <m:r>
                          <a:rPr lang="en-GB" b="1" i="1" smtClean="0">
                            <a:solidFill>
                              <a:srgbClr val="FFFF00"/>
                            </a:solidFill>
                            <a:latin typeface="Cambria Math" panose="02040503050406030204" pitchFamily="18" charset="0"/>
                            <a:cs typeface="Times New Roman" panose="02020603050405020304" pitchFamily="18" charset="0"/>
                          </a:rPr>
                          <m:t>𝟐</m:t>
                        </m:r>
                      </m:sub>
                    </m:sSub>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tel que : </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𝑘</m:t>
                        </m:r>
                      </m:sub>
                    </m:sSub>
                    <m:r>
                      <a:rPr lang="en-GB" b="0" i="1" smtClean="0">
                        <a:latin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latin typeface="Cambria Math" panose="02040503050406030204" pitchFamily="18" charset="0"/>
                                <a:cs typeface="Times New Roman" panose="02020603050405020304" pitchFamily="18" charset="0"/>
                              </a:rPr>
                              <m:t>𝑘</m:t>
                            </m:r>
                          </m:sub>
                        </m:sSub>
                      </m:den>
                    </m:f>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𝑘</m:t>
                        </m:r>
                      </m:sub>
                    </m:sSub>
                  </m:oMath>
                </a14:m>
                <a:r>
                  <a:rPr lang="fr-FR" dirty="0" smtClean="0">
                    <a:latin typeface="Times New Roman" panose="02020603050405020304" pitchFamily="18" charset="0"/>
                    <a:cs typeface="Times New Roman" panose="02020603050405020304" pitchFamily="18" charset="0"/>
                  </a:rPr>
                  <a:t> pour </a:t>
                </a:r>
                <a14:m>
                  <m:oMath xmlns:m="http://schemas.openxmlformats.org/officeDocument/2006/math">
                    <m:r>
                      <a:rPr lang="en-GB" b="0" i="1" smtClean="0">
                        <a:latin typeface="Cambria Math" panose="02040503050406030204" pitchFamily="18" charset="0"/>
                        <a:cs typeface="Times New Roman" panose="02020603050405020304" pitchFamily="18" charset="0"/>
                      </a:rPr>
                      <m:t>𝑘</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r>
                      <a:rPr lang="en-GB" b="0" i="1"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m:t>
                    </m:r>
                  </m:oMath>
                </a14:m>
                <a:endParaRPr lang="fr-FR"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fr-FR" i="1" smtClean="0">
                          <a:latin typeface="Cambria Math" panose="02040503050406030204" pitchFamily="18" charset="0"/>
                          <a:ea typeface="Cambria Math" panose="02040503050406030204" pitchFamily="18" charset="0"/>
                          <a:cs typeface="Times New Roman" panose="02020603050405020304" pitchFamily="18" charset="0"/>
                        </a:rPr>
                        <m:t>=&gt;</m:t>
                      </m:r>
                    </m:oMath>
                  </m:oMathPara>
                </a14:m>
                <a:endParaRPr lang="fr-FR" dirty="0" smtClean="0">
                  <a:latin typeface="Times New Roman" panose="02020603050405020304" pitchFamily="18" charset="0"/>
                  <a:cs typeface="Times New Roman" panose="02020603050405020304" pitchFamily="18" charset="0"/>
                </a:endParaRPr>
              </a:p>
              <a:p>
                <a14:m>
                  <m:oMath xmlns:m="http://schemas.openxmlformats.org/officeDocument/2006/math">
                    <m:r>
                      <a:rPr lang="en-GB" i="1" dirty="0">
                        <a:latin typeface="Cambria Math" panose="02040503050406030204" pitchFamily="18" charset="0"/>
                        <a:cs typeface="Times New Roman" panose="02020603050405020304" pitchFamily="18" charset="0"/>
                      </a:rPr>
                      <m:t>𝐵</m:t>
                    </m:r>
                    <m:r>
                      <a:rPr lang="en-GB" i="1" dirty="0">
                        <a:latin typeface="Cambria Math" panose="02040503050406030204" pitchFamily="18" charset="0"/>
                        <a:cs typeface="Times New Roman" panose="02020603050405020304" pitchFamily="18" charset="0"/>
                      </a:rPr>
                      <m:t>=</m:t>
                    </m:r>
                    <m:d>
                      <m:dPr>
                        <m:begChr m:val="["/>
                        <m:endChr m:val="]"/>
                        <m:ctrlPr>
                          <a:rPr lang="en-GB" i="1" dirty="0">
                            <a:latin typeface="Cambria Math" panose="02040503050406030204" pitchFamily="18" charset="0"/>
                            <a:cs typeface="Times New Roman" panose="02020603050405020304" pitchFamily="18" charset="0"/>
                          </a:rPr>
                        </m:ctrlPr>
                      </m:dPr>
                      <m:e>
                        <m:m>
                          <m:mPr>
                            <m:mcs>
                              <m:mc>
                                <m:mcPr>
                                  <m:count m:val="3"/>
                                  <m:mcJc m:val="center"/>
                                </m:mcPr>
                              </m:mc>
                            </m:mcs>
                            <m:ctrlPr>
                              <a:rPr lang="en-GB" i="1" dirty="0">
                                <a:latin typeface="Cambria Math" panose="02040503050406030204" pitchFamily="18" charset="0"/>
                                <a:cs typeface="Times New Roman" panose="02020603050405020304" pitchFamily="18" charset="0"/>
                              </a:rPr>
                            </m:ctrlPr>
                          </m:mPr>
                          <m:mr>
                            <m:e>
                              <m:r>
                                <m:rPr>
                                  <m:brk m:alnAt="7"/>
                                </m:rPr>
                                <a:rPr lang="en-GB" i="1" dirty="0">
                                  <a:latin typeface="Cambria Math" panose="02040503050406030204" pitchFamily="18" charset="0"/>
                                  <a:cs typeface="Times New Roman" panose="02020603050405020304" pitchFamily="18" charset="0"/>
                                </a:rPr>
                                <m:t>1</m:t>
                              </m:r>
                            </m:e>
                            <m:e>
                              <m:r>
                                <a:rPr lang="en-GB" i="1" dirty="0">
                                  <a:latin typeface="Cambria Math" panose="02040503050406030204" pitchFamily="18" charset="0"/>
                                  <a:cs typeface="Times New Roman" panose="02020603050405020304" pitchFamily="18" charset="0"/>
                                </a:rPr>
                                <m:t>1</m:t>
                              </m:r>
                            </m:e>
                            <m:e>
                              <m:r>
                                <a:rPr lang="en-GB" i="1" dirty="0">
                                  <a:latin typeface="Cambria Math" panose="02040503050406030204" pitchFamily="18" charset="0"/>
                                  <a:cs typeface="Times New Roman" panose="02020603050405020304" pitchFamily="18" charset="0"/>
                                </a:rPr>
                                <m:t>0</m:t>
                              </m:r>
                            </m:e>
                          </m:mr>
                          <m:mr>
                            <m:e>
                              <m:r>
                                <a:rPr lang="en-GB" i="1" dirty="0">
                                  <a:latin typeface="Cambria Math" panose="02040503050406030204" pitchFamily="18" charset="0"/>
                                  <a:cs typeface="Times New Roman" panose="02020603050405020304" pitchFamily="18" charset="0"/>
                                </a:rPr>
                                <m:t>1</m:t>
                              </m:r>
                            </m:e>
                            <m:e>
                              <m:r>
                                <a:rPr lang="en-GB" i="1" dirty="0">
                                  <a:latin typeface="Cambria Math" panose="02040503050406030204" pitchFamily="18" charset="0"/>
                                  <a:cs typeface="Times New Roman" panose="02020603050405020304" pitchFamily="18" charset="0"/>
                                </a:rPr>
                                <m:t>1</m:t>
                              </m:r>
                            </m:e>
                            <m:e>
                              <m:r>
                                <a:rPr lang="en-GB" i="1" dirty="0">
                                  <a:latin typeface="Cambria Math" panose="02040503050406030204" pitchFamily="18" charset="0"/>
                                  <a:cs typeface="Times New Roman" panose="02020603050405020304" pitchFamily="18" charset="0"/>
                                </a:rPr>
                                <m:t>0</m:t>
                              </m:r>
                            </m:e>
                          </m:mr>
                          <m:mr>
                            <m:e>
                              <m:r>
                                <a:rPr lang="en-GB" i="1" dirty="0">
                                  <a:latin typeface="Cambria Math" panose="02040503050406030204" pitchFamily="18" charset="0"/>
                                  <a:cs typeface="Times New Roman" panose="02020603050405020304" pitchFamily="18" charset="0"/>
                                </a:rPr>
                                <m:t>0</m:t>
                              </m:r>
                            </m:e>
                            <m:e>
                              <m:r>
                                <a:rPr lang="en-GB" i="1" dirty="0">
                                  <a:latin typeface="Cambria Math" panose="02040503050406030204" pitchFamily="18" charset="0"/>
                                  <a:cs typeface="Times New Roman" panose="02020603050405020304" pitchFamily="18" charset="0"/>
                                </a:rPr>
                                <m:t>0</m:t>
                              </m:r>
                            </m:e>
                            <m:e>
                              <m:r>
                                <a:rPr lang="en-GB" i="1" dirty="0">
                                  <a:latin typeface="Cambria Math" panose="02040503050406030204" pitchFamily="18" charset="0"/>
                                  <a:cs typeface="Times New Roman" panose="02020603050405020304" pitchFamily="18" charset="0"/>
                                </a:rPr>
                                <m:t>1</m:t>
                              </m:r>
                            </m:e>
                          </m:mr>
                        </m:m>
                      </m:e>
                    </m:d>
                  </m:oMath>
                </a14:m>
                <a:r>
                  <a:rPr lang="fr-FR" dirty="0" smtClean="0">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fr-FR"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2</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fr-FR"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fr-FR"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latin typeface="Cambria Math" panose="02040503050406030204" pitchFamily="18" charset="0"/>
                            <a:cs typeface="Times New Roman" panose="02020603050405020304" pitchFamily="18" charset="0"/>
                          </a:rPr>
                          <m:t>3</m:t>
                        </m:r>
                      </m:sub>
                    </m:sSub>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0</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latin typeface="Cambria Math" panose="02040503050406030204" pitchFamily="18" charset="0"/>
                            <a:cs typeface="Times New Roman" panose="02020603050405020304" pitchFamily="18" charset="0"/>
                          </a:rPr>
                        </m:ctrlPr>
                      </m:sSubPr>
                      <m:e>
                        <m:r>
                          <a:rPr lang="en-GB" b="0" i="1" dirty="0" smtClean="0">
                            <a:latin typeface="Cambria Math" panose="02040503050406030204" pitchFamily="18" charset="0"/>
                            <a:cs typeface="Times New Roman" panose="02020603050405020304" pitchFamily="18" charset="0"/>
                          </a:rPr>
                          <m:t>𝑣</m:t>
                        </m:r>
                      </m:e>
                      <m:sub>
                        <m:r>
                          <a:rPr lang="en-GB" b="0" i="1" dirty="0" smtClean="0">
                            <a:latin typeface="Cambria Math" panose="02040503050406030204" pitchFamily="18" charset="0"/>
                            <a:cs typeface="Times New Roman" panose="02020603050405020304" pitchFamily="18" charset="0"/>
                          </a:rPr>
                          <m:t>1</m:t>
                        </m:r>
                      </m:sub>
                    </m:sSub>
                    <m:r>
                      <a:rPr lang="en-GB" b="0" i="1" dirty="0" smtClean="0">
                        <a:latin typeface="Cambria Math" panose="02040503050406030204" pitchFamily="18" charset="0"/>
                        <a:cs typeface="Times New Roman" panose="02020603050405020304" pitchFamily="18" charset="0"/>
                      </a:rPr>
                      <m:t>=</m:t>
                    </m:r>
                    <m:d>
                      <m:dPr>
                        <m:begChr m:val="["/>
                        <m:endChr m:val="]"/>
                        <m:ctrlPr>
                          <a:rPr lang="en-GB" b="0" i="1" dirty="0"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dirty="0" smtClean="0">
                                <a:latin typeface="Cambria Math" panose="02040503050406030204" pitchFamily="18" charset="0"/>
                                <a:cs typeface="Times New Roman" panose="02020603050405020304" pitchFamily="18" charset="0"/>
                              </a:rPr>
                            </m:ctrlPr>
                          </m:mPr>
                          <m:mr>
                            <m:e>
                              <m:f>
                                <m:fPr>
                                  <m:ctrlPr>
                                    <a:rPr lang="en-GB" b="0" i="1" dirty="0" smtClean="0">
                                      <a:latin typeface="Cambria Math" panose="02040503050406030204" pitchFamily="18" charset="0"/>
                                      <a:cs typeface="Times New Roman" panose="02020603050405020304" pitchFamily="18" charset="0"/>
                                    </a:rPr>
                                  </m:ctrlPr>
                                </m:fPr>
                                <m:num>
                                  <m:r>
                                    <a:rPr lang="en-GB" b="0" i="1" dirty="0" smtClean="0">
                                      <a:latin typeface="Cambria Math" panose="02040503050406030204" pitchFamily="18" charset="0"/>
                                      <a:cs typeface="Times New Roman" panose="02020603050405020304" pitchFamily="18" charset="0"/>
                                    </a:rPr>
                                    <m:t>1</m:t>
                                  </m:r>
                                </m:num>
                                <m:den>
                                  <m:rad>
                                    <m:radPr>
                                      <m:degHide m:val="on"/>
                                      <m:ctrlPr>
                                        <a:rPr lang="en-GB" b="0" i="1" dirty="0" smtClean="0">
                                          <a:latin typeface="Cambria Math" panose="02040503050406030204" pitchFamily="18" charset="0"/>
                                          <a:cs typeface="Times New Roman" panose="02020603050405020304" pitchFamily="18" charset="0"/>
                                        </a:rPr>
                                      </m:ctrlPr>
                                    </m:radPr>
                                    <m:deg/>
                                    <m:e>
                                      <m:r>
                                        <a:rPr lang="en-GB" b="0" i="1" dirty="0" smtClean="0">
                                          <a:latin typeface="Cambria Math" panose="02040503050406030204" pitchFamily="18" charset="0"/>
                                          <a:cs typeface="Times New Roman" panose="02020603050405020304" pitchFamily="18" charset="0"/>
                                        </a:rPr>
                                        <m:t>2</m:t>
                                      </m:r>
                                    </m:e>
                                  </m:rad>
                                </m:den>
                              </m:f>
                            </m:e>
                          </m:mr>
                          <m:mr>
                            <m:e>
                              <m:f>
                                <m:fPr>
                                  <m:ctrlPr>
                                    <a:rPr lang="en-GB" b="0" i="1" dirty="0" smtClean="0">
                                      <a:latin typeface="Cambria Math" panose="02040503050406030204" pitchFamily="18" charset="0"/>
                                      <a:cs typeface="Times New Roman" panose="02020603050405020304" pitchFamily="18" charset="0"/>
                                    </a:rPr>
                                  </m:ctrlPr>
                                </m:fPr>
                                <m:num>
                                  <m:r>
                                    <a:rPr lang="en-GB" b="0" i="1" dirty="0" smtClean="0">
                                      <a:latin typeface="Cambria Math" panose="02040503050406030204" pitchFamily="18" charset="0"/>
                                      <a:cs typeface="Times New Roman" panose="02020603050405020304" pitchFamily="18" charset="0"/>
                                    </a:rPr>
                                    <m:t>1</m:t>
                                  </m:r>
                                </m:num>
                                <m:den>
                                  <m:rad>
                                    <m:radPr>
                                      <m:degHide m:val="on"/>
                                      <m:ctrlPr>
                                        <a:rPr lang="en-GB" b="0" i="1" dirty="0" smtClean="0">
                                          <a:latin typeface="Cambria Math" panose="02040503050406030204" pitchFamily="18" charset="0"/>
                                          <a:cs typeface="Times New Roman" panose="02020603050405020304" pitchFamily="18" charset="0"/>
                                        </a:rPr>
                                      </m:ctrlPr>
                                    </m:radPr>
                                    <m:deg/>
                                    <m:e>
                                      <m:r>
                                        <a:rPr lang="en-GB" b="0" i="1" dirty="0" smtClean="0">
                                          <a:latin typeface="Cambria Math" panose="02040503050406030204" pitchFamily="18" charset="0"/>
                                          <a:cs typeface="Times New Roman" panose="02020603050405020304" pitchFamily="18" charset="0"/>
                                        </a:rPr>
                                        <m:t>2</m:t>
                                      </m:r>
                                    </m:e>
                                  </m:rad>
                                </m:den>
                              </m:f>
                            </m:e>
                          </m:mr>
                          <m:mr>
                            <m:e>
                              <m:r>
                                <a:rPr lang="en-GB" b="0" i="1" dirty="0" smtClean="0">
                                  <a:latin typeface="Cambria Math" panose="02040503050406030204" pitchFamily="18" charset="0"/>
                                  <a:cs typeface="Times New Roman" panose="02020603050405020304" pitchFamily="18" charset="0"/>
                                </a:rPr>
                                <m:t>0</m:t>
                              </m:r>
                            </m:e>
                          </m:mr>
                        </m:m>
                      </m:e>
                    </m:d>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cs typeface="Times New Roman" panose="02020603050405020304" pitchFamily="18" charset="0"/>
                                </a:rPr>
                                <m:t>1</m:t>
                              </m:r>
                            </m:e>
                          </m:mr>
                        </m:m>
                      </m:e>
                    </m:d>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3</m:t>
                        </m:r>
                      </m:sub>
                    </m:sSub>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2</m:t>
                                      </m:r>
                                    </m:e>
                                  </m:rad>
                                </m:den>
                              </m:f>
                            </m:e>
                          </m:mr>
                          <m:mr>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2</m:t>
                                      </m:r>
                                    </m:e>
                                  </m:rad>
                                </m:den>
                              </m:f>
                            </m:e>
                          </m:mr>
                          <m:mr>
                            <m:e>
                              <m:r>
                                <a:rPr lang="en-GB" b="0" i="1" smtClean="0">
                                  <a:latin typeface="Cambria Math" panose="02040503050406030204" pitchFamily="18" charset="0"/>
                                  <a:cs typeface="Times New Roman" panose="02020603050405020304" pitchFamily="18" charset="0"/>
                                </a:rPr>
                                <m:t>0</m:t>
                              </m:r>
                            </m:e>
                          </m:mr>
                        </m:m>
                      </m:e>
                    </m:d>
                  </m:oMath>
                </a14:m>
                <a:r>
                  <a:rPr lang="fr-FR" dirty="0" smtClean="0">
                    <a:latin typeface="Times New Roman" panose="02020603050405020304" pitchFamily="18" charset="0"/>
                    <a:cs typeface="Times New Roman" panose="02020603050405020304" pitchFamily="18" charset="0"/>
                  </a:rPr>
                  <a:t>      donc     </a:t>
                </a:r>
                <a14:m>
                  <m:oMath xmlns:m="http://schemas.openxmlformats.org/officeDocument/2006/math">
                    <m:r>
                      <a:rPr lang="en-GB" b="0" i="1" smtClean="0">
                        <a:latin typeface="Cambria Math" panose="02040503050406030204" pitchFamily="18" charset="0"/>
                        <a:cs typeface="Times New Roman" panose="02020603050405020304" pitchFamily="18" charset="0"/>
                      </a:rPr>
                      <m:t>𝑉</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2</m:t>
                                      </m:r>
                                    </m:e>
                                  </m:rad>
                                </m:den>
                              </m:f>
                            </m:e>
                            <m:e>
                              <m:r>
                                <a:rPr lang="en-GB" b="0" i="1" smtClean="0">
                                  <a:latin typeface="Cambria Math" panose="02040503050406030204" pitchFamily="18" charset="0"/>
                                  <a:cs typeface="Times New Roman" panose="02020603050405020304" pitchFamily="18" charset="0"/>
                                </a:rPr>
                                <m:t>0</m:t>
                              </m:r>
                            </m:e>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2</m:t>
                                      </m:r>
                                    </m:e>
                                  </m:rad>
                                </m:den>
                              </m:f>
                            </m:e>
                          </m:mr>
                          <m:mr>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2</m:t>
                                      </m:r>
                                    </m:e>
                                  </m:rad>
                                </m:den>
                              </m:f>
                            </m:e>
                            <m:e>
                              <m:r>
                                <a:rPr lang="en-GB" b="0" i="1" smtClean="0">
                                  <a:latin typeface="Cambria Math" panose="02040503050406030204" pitchFamily="18" charset="0"/>
                                  <a:cs typeface="Times New Roman" panose="02020603050405020304" pitchFamily="18" charset="0"/>
                                </a:rPr>
                                <m:t>0</m:t>
                              </m:r>
                            </m:e>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2</m:t>
                                      </m:r>
                                    </m:e>
                                  </m:rad>
                                </m:den>
                              </m:f>
                            </m:e>
                          </m:mr>
                          <m:mr>
                            <m:e>
                              <m:r>
                                <a:rPr lang="en-GB" b="0" i="1" smtClean="0">
                                  <a:latin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cs typeface="Times New Roman" panose="02020603050405020304" pitchFamily="18" charset="0"/>
                                </a:rPr>
                                <m:t>1</m:t>
                              </m:r>
                            </m:e>
                            <m:e>
                              <m:r>
                                <a:rPr lang="en-GB" b="0" i="1" smtClean="0">
                                  <a:latin typeface="Cambria Math" panose="02040503050406030204" pitchFamily="18" charset="0"/>
                                  <a:cs typeface="Times New Roman" panose="02020603050405020304" pitchFamily="18" charset="0"/>
                                </a:rPr>
                                <m:t>0</m:t>
                              </m:r>
                            </m:e>
                          </m:mr>
                        </m:m>
                      </m:e>
                    </m:d>
                  </m:oMath>
                </a14:m>
                <a:endParaRPr lang="fr-FR"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fr-FR" b="1" i="1" smtClean="0">
                            <a:solidFill>
                              <a:srgbClr val="00B0F0"/>
                            </a:solidFill>
                            <a:latin typeface="Cambria Math" panose="02040503050406030204" pitchFamily="18" charset="0"/>
                            <a:cs typeface="Times New Roman" panose="02020603050405020304" pitchFamily="18" charset="0"/>
                          </a:rPr>
                        </m:ctrlPr>
                      </m:sSubPr>
                      <m:e>
                        <m:r>
                          <a:rPr lang="fr-FR" b="1"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𝝈</m:t>
                        </m:r>
                      </m:e>
                      <m:sub>
                        <m:r>
                          <a:rPr lang="en-GB" b="1" i="1" smtClean="0">
                            <a:solidFill>
                              <a:srgbClr val="00B0F0"/>
                            </a:solidFill>
                            <a:latin typeface="Cambria Math" panose="02040503050406030204" pitchFamily="18" charset="0"/>
                            <a:cs typeface="Times New Roman" panose="02020603050405020304" pitchFamily="18" charset="0"/>
                          </a:rPr>
                          <m:t>𝟏</m:t>
                        </m:r>
                      </m:sub>
                    </m:sSub>
                    <m:r>
                      <a:rPr lang="en-GB" b="1" i="1" smtClean="0">
                        <a:solidFill>
                          <a:srgbClr val="00B0F0"/>
                        </a:solidFill>
                        <a:latin typeface="Cambria Math" panose="02040503050406030204" pitchFamily="18" charset="0"/>
                        <a:cs typeface="Times New Roman" panose="02020603050405020304" pitchFamily="18" charset="0"/>
                      </a:rPr>
                      <m:t>=</m:t>
                    </m:r>
                    <m:rad>
                      <m:radPr>
                        <m:degHide m:val="on"/>
                        <m:ctrlPr>
                          <a:rPr lang="en-GB" b="1" i="1" smtClean="0">
                            <a:solidFill>
                              <a:srgbClr val="00B0F0"/>
                            </a:solidFill>
                            <a:latin typeface="Cambria Math" panose="02040503050406030204" pitchFamily="18" charset="0"/>
                            <a:cs typeface="Times New Roman" panose="02020603050405020304" pitchFamily="18" charset="0"/>
                          </a:rPr>
                        </m:ctrlPr>
                      </m:radPr>
                      <m:deg/>
                      <m:e>
                        <m:r>
                          <a:rPr lang="en-GB" b="1" i="1" smtClean="0">
                            <a:solidFill>
                              <a:srgbClr val="00B0F0"/>
                            </a:solidFill>
                            <a:latin typeface="Cambria Math" panose="02040503050406030204" pitchFamily="18" charset="0"/>
                            <a:cs typeface="Times New Roman" panose="02020603050405020304" pitchFamily="18" charset="0"/>
                          </a:rPr>
                          <m:t>𝟐</m:t>
                        </m:r>
                      </m:e>
                    </m:rad>
                  </m:oMath>
                </a14:m>
                <a:r>
                  <a:rPr lang="fr-FR" dirty="0" smtClean="0">
                    <a:latin typeface="Times New Roman" panose="02020603050405020304" pitchFamily="18" charset="0"/>
                    <a:cs typeface="Times New Roman" panose="02020603050405020304" pitchFamily="18" charset="0"/>
                  </a:rPr>
                  <a:t>  et   </a:t>
                </a:r>
                <a:r>
                  <a:rPr lang="fr-FR"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smtClean="0">
                            <a:solidFill>
                              <a:srgbClr val="00B0F0"/>
                            </a:solidFill>
                            <a:latin typeface="Cambria Math" panose="02040503050406030204" pitchFamily="18" charset="0"/>
                            <a:cs typeface="Times New Roman" panose="02020603050405020304" pitchFamily="18" charset="0"/>
                          </a:rPr>
                        </m:ctrlPr>
                      </m:sSubPr>
                      <m:e>
                        <m:r>
                          <a:rPr lang="fr-FR"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rgbClr val="00B0F0"/>
                            </a:solidFill>
                            <a:latin typeface="Cambria Math" panose="02040503050406030204" pitchFamily="18" charset="0"/>
                            <a:cs typeface="Times New Roman" panose="02020603050405020304" pitchFamily="18" charset="0"/>
                          </a:rPr>
                          <m:t>1</m:t>
                        </m:r>
                      </m:sub>
                    </m:sSub>
                    <m:r>
                      <a:rPr lang="en-GB" b="0" i="1" smtClean="0">
                        <a:solidFill>
                          <a:srgbClr val="00B0F0"/>
                        </a:solidFill>
                        <a:latin typeface="Cambria Math" panose="02040503050406030204" pitchFamily="18" charset="0"/>
                        <a:cs typeface="Times New Roman" panose="02020603050405020304" pitchFamily="18" charset="0"/>
                      </a:rPr>
                      <m:t>=</m:t>
                    </m:r>
                    <m:r>
                      <a:rPr lang="en-GB" b="0" i="1" smtClean="0">
                        <a:solidFill>
                          <a:srgbClr val="00B0F0"/>
                        </a:solidFill>
                        <a:latin typeface="Cambria Math" panose="02040503050406030204" pitchFamily="18" charset="0"/>
                        <a:cs typeface="Times New Roman" panose="02020603050405020304" pitchFamily="18" charset="0"/>
                      </a:rPr>
                      <m:t>1</m:t>
                    </m:r>
                    <m:r>
                      <a:rPr lang="en-GB" b="0" i="1" smtClean="0">
                        <a:solidFill>
                          <a:srgbClr val="00B0F0"/>
                        </a:solidFill>
                        <a:latin typeface="Cambria Math" panose="02040503050406030204" pitchFamily="18" charset="0"/>
                        <a:cs typeface="Times New Roman" panose="02020603050405020304" pitchFamily="18" charset="0"/>
                      </a:rPr>
                      <m:t> </m:t>
                    </m:r>
                  </m:oMath>
                </a14:m>
                <a:r>
                  <a:rPr lang="fr-FR" dirty="0" smtClean="0">
                    <a:latin typeface="Times New Roman" panose="02020603050405020304" pitchFamily="18" charset="0"/>
                    <a:cs typeface="Times New Roman" panose="02020603050405020304" pitchFamily="18" charset="0"/>
                  </a:rPr>
                  <a:t>   donc      </a:t>
                </a:r>
                <a14:m>
                  <m:oMath xmlns:m="http://schemas.openxmlformats.org/officeDocument/2006/math">
                    <m:r>
                      <a:rPr lang="en-GB" b="0" i="1" smtClean="0">
                        <a:latin typeface="Cambria Math" panose="02040503050406030204" pitchFamily="18" charset="0"/>
                        <a:cs typeface="Times New Roman" panose="02020603050405020304" pitchFamily="18" charset="0"/>
                      </a:rPr>
                      <m:t>𝑊</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rad>
                                <m:radPr>
                                  <m:degHide m:val="on"/>
                                  <m:ctrlPr>
                                    <a:rPr lang="en-GB" b="1" i="1" smtClean="0">
                                      <a:solidFill>
                                        <a:srgbClr val="00B0F0"/>
                                      </a:solidFill>
                                      <a:latin typeface="Cambria Math" panose="02040503050406030204" pitchFamily="18" charset="0"/>
                                      <a:cs typeface="Times New Roman" panose="02020603050405020304" pitchFamily="18" charset="0"/>
                                    </a:rPr>
                                  </m:ctrlPr>
                                </m:radPr>
                                <m:deg/>
                                <m:e>
                                  <m:r>
                                    <a:rPr lang="en-GB" b="1" i="1" smtClean="0">
                                      <a:solidFill>
                                        <a:srgbClr val="00B0F0"/>
                                      </a:solidFill>
                                      <a:latin typeface="Cambria Math" panose="02040503050406030204" pitchFamily="18" charset="0"/>
                                      <a:cs typeface="Times New Roman" panose="02020603050405020304" pitchFamily="18" charset="0"/>
                                    </a:rPr>
                                    <m:t>𝟐</m:t>
                                  </m:r>
                                </m:e>
                              </m:rad>
                            </m:e>
                            <m:e>
                              <m:r>
                                <a:rPr lang="en-GB" b="0" i="1" smtClean="0">
                                  <a:latin typeface="Cambria Math" panose="02040503050406030204" pitchFamily="18" charset="0"/>
                                  <a:cs typeface="Times New Roman" panose="02020603050405020304" pitchFamily="18" charset="0"/>
                                </a:rPr>
                                <m:t>0</m:t>
                              </m:r>
                            </m:e>
                            <m:e>
                              <m:r>
                                <a:rPr lang="en-GB" b="1" i="1" smtClean="0">
                                  <a:solidFill>
                                    <a:srgbClr val="FF0000"/>
                                  </a:solidFill>
                                  <a:latin typeface="Cambria Math" panose="02040503050406030204" pitchFamily="18" charset="0"/>
                                  <a:cs typeface="Times New Roman" panose="02020603050405020304" pitchFamily="18" charset="0"/>
                                </a:rPr>
                                <m:t>𝟎</m:t>
                              </m:r>
                            </m:e>
                          </m:mr>
                          <m:mr>
                            <m:e>
                              <m:r>
                                <a:rPr lang="en-GB" b="0" i="1" smtClean="0">
                                  <a:latin typeface="Cambria Math" panose="02040503050406030204" pitchFamily="18" charset="0"/>
                                  <a:cs typeface="Times New Roman" panose="02020603050405020304" pitchFamily="18" charset="0"/>
                                </a:rPr>
                                <m:t>0</m:t>
                              </m:r>
                            </m:e>
                            <m:e>
                              <m:r>
                                <a:rPr lang="en-GB" b="1" i="1" smtClean="0">
                                  <a:solidFill>
                                    <a:srgbClr val="00B0F0"/>
                                  </a:solidFill>
                                  <a:latin typeface="Cambria Math" panose="02040503050406030204" pitchFamily="18" charset="0"/>
                                  <a:cs typeface="Times New Roman" panose="02020603050405020304" pitchFamily="18" charset="0"/>
                                </a:rPr>
                                <m:t>𝟏</m:t>
                              </m:r>
                            </m:e>
                            <m:e>
                              <m:r>
                                <a:rPr lang="en-GB" b="1" i="1" smtClean="0">
                                  <a:solidFill>
                                    <a:srgbClr val="FF0000"/>
                                  </a:solidFill>
                                  <a:latin typeface="Cambria Math" panose="02040503050406030204" pitchFamily="18" charset="0"/>
                                  <a:cs typeface="Times New Roman" panose="02020603050405020304" pitchFamily="18" charset="0"/>
                                </a:rPr>
                                <m:t>𝟎</m:t>
                              </m:r>
                            </m:e>
                          </m:mr>
                        </m:m>
                      </m:e>
                    </m:d>
                  </m:oMath>
                </a14:m>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1"/>
                <a:ext cx="12052570" cy="8678658"/>
              </a:xfrm>
              <a:prstGeom prst="rect">
                <a:avLst/>
              </a:prstGeom>
              <a:blipFill rotWithShape="0">
                <a:blip r:embed="rId2"/>
                <a:stretch>
                  <a:fillRect l="-405" t="-70"/>
                </a:stretch>
              </a:blipFill>
            </p:spPr>
            <p:txBody>
              <a:bodyPr/>
              <a:lstStyle/>
              <a:p>
                <a:r>
                  <a:rPr lang="fr-FR">
                    <a:noFill/>
                  </a:rPr>
                  <a:t> </a:t>
                </a:r>
              </a:p>
            </p:txBody>
          </p:sp>
        </mc:Fallback>
      </mc:AlternateContent>
    </p:spTree>
    <p:extLst>
      <p:ext uri="{BB962C8B-B14F-4D97-AF65-F5344CB8AC3E}">
        <p14:creationId xmlns:p14="http://schemas.microsoft.com/office/powerpoint/2010/main" val="3301772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456" y="77821"/>
                <a:ext cx="12091480" cy="40558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𝑈</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   </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2</m:t>
                              </m:r>
                            </m:sub>
                          </m:sSub>
                        </m:e>
                      </m:d>
                      <m:r>
                        <a:rPr lang="en-GB" b="0" i="1" smtClean="0">
                          <a:latin typeface="Cambria Math" panose="02040503050406030204" pitchFamily="18" charset="0"/>
                          <a:cs typeface="Times New Roman" panose="02020603050405020304" pitchFamily="18" charset="0"/>
                        </a:rPr>
                        <m:t> </m:t>
                      </m:r>
                    </m:oMath>
                  </m:oMathPara>
                </a14:m>
                <a:endParaRPr lang="en-GB" b="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latin typeface="Cambria Math" panose="02040503050406030204" pitchFamily="18" charset="0"/>
                                <a:cs typeface="Times New Roman" panose="02020603050405020304" pitchFamily="18" charset="0"/>
                              </a:rPr>
                              <m:t>1</m:t>
                            </m:r>
                          </m:sub>
                        </m:sSub>
                      </m:den>
                    </m:f>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1</m:t>
                        </m:r>
                      </m:sub>
                    </m:sSub>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fr-FR" i="1" dirty="0" smtClean="0">
                        <a:latin typeface="Cambria Math" panose="02040503050406030204" pitchFamily="18" charset="0"/>
                        <a:ea typeface="Cambria Math" panose="02040503050406030204" pitchFamily="18" charset="0"/>
                        <a:cs typeface="Times New Roman" panose="02020603050405020304" pitchFamily="18" charset="0"/>
                      </a:rPr>
                      <m:t>=&gt;</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latin typeface="Cambria Math" panose="02040503050406030204" pitchFamily="18" charset="0"/>
                            <a:cs typeface="Times New Roman" panose="02020603050405020304" pitchFamily="18" charset="0"/>
                          </a:rPr>
                        </m:ctrlPr>
                      </m:sSubPr>
                      <m:e>
                        <m:r>
                          <a:rPr lang="en-GB" b="0" i="1" dirty="0" smtClean="0">
                            <a:latin typeface="Cambria Math" panose="02040503050406030204" pitchFamily="18" charset="0"/>
                            <a:cs typeface="Times New Roman" panose="02020603050405020304" pitchFamily="18" charset="0"/>
                          </a:rPr>
                          <m:t>𝑢</m:t>
                        </m:r>
                      </m:e>
                      <m:sub>
                        <m:r>
                          <a:rPr lang="en-GB" b="0" i="1" dirty="0" smtClean="0">
                            <a:latin typeface="Cambria Math" panose="02040503050406030204" pitchFamily="18" charset="0"/>
                            <a:cs typeface="Times New Roman" panose="02020603050405020304" pitchFamily="18" charset="0"/>
                          </a:rPr>
                          <m:t>1</m:t>
                        </m:r>
                      </m:sub>
                    </m:sSub>
                    <m:r>
                      <a:rPr lang="en-GB" b="0" i="1" dirty="0" smtClean="0">
                        <a:latin typeface="Cambria Math" panose="02040503050406030204" pitchFamily="18" charset="0"/>
                        <a:cs typeface="Times New Roman" panose="02020603050405020304" pitchFamily="18" charset="0"/>
                      </a:rPr>
                      <m:t>=</m:t>
                    </m:r>
                    <m:d>
                      <m:dPr>
                        <m:begChr m:val="["/>
                        <m:endChr m:val="]"/>
                        <m:ctrlPr>
                          <a:rPr lang="en-GB" b="0" i="1" dirty="0"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dirty="0" smtClean="0">
                                <a:latin typeface="Cambria Math" panose="02040503050406030204" pitchFamily="18" charset="0"/>
                                <a:cs typeface="Times New Roman" panose="02020603050405020304" pitchFamily="18" charset="0"/>
                              </a:rPr>
                            </m:ctrlPr>
                          </m:mPr>
                          <m:mr>
                            <m:e>
                              <m:r>
                                <m:rPr>
                                  <m:brk m:alnAt="7"/>
                                </m:rPr>
                                <a:rPr lang="en-GB" b="0" i="1" dirty="0" smtClean="0">
                                  <a:latin typeface="Cambria Math" panose="02040503050406030204" pitchFamily="18" charset="0"/>
                                  <a:cs typeface="Times New Roman" panose="02020603050405020304" pitchFamily="18" charset="0"/>
                                </a:rPr>
                                <m:t>1</m:t>
                              </m:r>
                            </m:e>
                          </m:mr>
                          <m:mr>
                            <m:e>
                              <m:r>
                                <a:rPr lang="en-GB" b="0" i="1" dirty="0" smtClean="0">
                                  <a:latin typeface="Cambria Math" panose="02040503050406030204" pitchFamily="18" charset="0"/>
                                  <a:cs typeface="Times New Roman" panose="02020603050405020304" pitchFamily="18" charset="0"/>
                                </a:rPr>
                                <m:t>0</m:t>
                              </m:r>
                            </m:e>
                          </m:mr>
                        </m:m>
                      </m:e>
                    </m:d>
                  </m:oMath>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fr-FR" i="1" smtClean="0">
                        <a:latin typeface="Cambria Math" panose="02040503050406030204" pitchFamily="18" charset="0"/>
                        <a:ea typeface="Cambria Math" panose="02040503050406030204" pitchFamily="18" charset="0"/>
                        <a:cs typeface="Times New Roman" panose="02020603050405020304" pitchFamily="18" charset="0"/>
                      </a:rPr>
                      <m:t>==&gt;</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dirty="0" smtClean="0">
                        <a:latin typeface="Cambria Math" panose="02040503050406030204" pitchFamily="18" charset="0"/>
                        <a:cs typeface="Times New Roman" panose="02020603050405020304" pitchFamily="18" charset="0"/>
                      </a:rPr>
                      <m:t>𝑈</m:t>
                    </m:r>
                    <m:r>
                      <a:rPr lang="en-GB" b="0" i="1" dirty="0" smtClean="0">
                        <a:latin typeface="Cambria Math" panose="02040503050406030204" pitchFamily="18" charset="0"/>
                        <a:cs typeface="Times New Roman" panose="02020603050405020304" pitchFamily="18" charset="0"/>
                      </a:rPr>
                      <m:t>=</m:t>
                    </m:r>
                    <m:d>
                      <m:dPr>
                        <m:begChr m:val="["/>
                        <m:endChr m:val="]"/>
                        <m:ctrlPr>
                          <a:rPr lang="en-GB" b="0" i="1" dirty="0" smtClean="0">
                            <a:latin typeface="Cambria Math" panose="02040503050406030204" pitchFamily="18" charset="0"/>
                            <a:cs typeface="Times New Roman" panose="02020603050405020304" pitchFamily="18" charset="0"/>
                          </a:rPr>
                        </m:ctrlPr>
                      </m:dPr>
                      <m:e>
                        <m:m>
                          <m:mPr>
                            <m:mcs>
                              <m:mc>
                                <m:mcPr>
                                  <m:count m:val="2"/>
                                  <m:mcJc m:val="center"/>
                                </m:mcPr>
                              </m:mc>
                            </m:mcs>
                            <m:ctrlPr>
                              <a:rPr lang="en-GB" b="0" i="1" dirty="0" smtClean="0">
                                <a:latin typeface="Cambria Math" panose="02040503050406030204" pitchFamily="18" charset="0"/>
                                <a:cs typeface="Times New Roman" panose="02020603050405020304" pitchFamily="18" charset="0"/>
                              </a:rPr>
                            </m:ctrlPr>
                          </m:mPr>
                          <m:mr>
                            <m:e>
                              <m:r>
                                <m:rPr>
                                  <m:brk m:alnAt="7"/>
                                </m:rPr>
                                <a:rPr lang="en-GB" b="0" i="1" dirty="0" smtClean="0">
                                  <a:latin typeface="Cambria Math" panose="02040503050406030204" pitchFamily="18" charset="0"/>
                                  <a:cs typeface="Times New Roman" panose="02020603050405020304" pitchFamily="18" charset="0"/>
                                </a:rPr>
                                <m:t>1</m:t>
                              </m:r>
                            </m:e>
                            <m:e>
                              <m:r>
                                <a:rPr lang="en-GB" b="0" i="1" dirty="0" smtClean="0">
                                  <a:latin typeface="Cambria Math" panose="02040503050406030204" pitchFamily="18" charset="0"/>
                                  <a:cs typeface="Times New Roman" panose="02020603050405020304" pitchFamily="18" charset="0"/>
                                </a:rPr>
                                <m:t>0</m:t>
                              </m:r>
                            </m:e>
                          </m:mr>
                          <m:mr>
                            <m:e>
                              <m:r>
                                <a:rPr lang="en-GB" b="0" i="1" dirty="0" smtClean="0">
                                  <a:latin typeface="Cambria Math" panose="02040503050406030204" pitchFamily="18" charset="0"/>
                                  <a:cs typeface="Times New Roman" panose="02020603050405020304" pitchFamily="18" charset="0"/>
                                </a:rPr>
                                <m:t>0</m:t>
                              </m:r>
                            </m:e>
                            <m:e>
                              <m:r>
                                <a:rPr lang="en-GB" b="0" i="1" dirty="0" smtClean="0">
                                  <a:latin typeface="Cambria Math" panose="02040503050406030204" pitchFamily="18" charset="0"/>
                                  <a:cs typeface="Times New Roman" panose="02020603050405020304" pitchFamily="18" charset="0"/>
                                </a:rPr>
                                <m:t>1</m:t>
                              </m:r>
                            </m:e>
                          </m:mr>
                        </m:m>
                      </m:e>
                    </m:d>
                  </m:oMath>
                </a14:m>
                <a:endParaRPr lang="fr-FR"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2</m:t>
                        </m:r>
                      </m:sub>
                    </m:sSub>
                    <m:r>
                      <a:rPr lang="en-GB" b="0" i="1" smtClean="0">
                        <a:latin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latin typeface="Cambria Math" panose="02040503050406030204" pitchFamily="18" charset="0"/>
                                <a:cs typeface="Times New Roman" panose="02020603050405020304" pitchFamily="18" charset="0"/>
                              </a:rPr>
                              <m:t>2</m:t>
                            </m:r>
                          </m:sub>
                        </m:sSub>
                      </m:den>
                    </m:f>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cs typeface="Times New Roman" panose="02020603050405020304" pitchFamily="18" charset="0"/>
                          </a:rPr>
                          <m:t>2</m:t>
                        </m:r>
                      </m:sub>
                    </m:sSub>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fr-FR" i="1" dirty="0" smtClean="0">
                        <a:latin typeface="Cambria Math" panose="02040503050406030204" pitchFamily="18" charset="0"/>
                        <a:ea typeface="Cambria Math" panose="02040503050406030204" pitchFamily="18" charset="0"/>
                        <a:cs typeface="Times New Roman" panose="02020603050405020304" pitchFamily="18" charset="0"/>
                      </a:rPr>
                      <m:t>=&gt;</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latin typeface="Cambria Math" panose="02040503050406030204" pitchFamily="18" charset="0"/>
                            <a:cs typeface="Times New Roman" panose="02020603050405020304" pitchFamily="18" charset="0"/>
                          </a:rPr>
                        </m:ctrlPr>
                      </m:sSubPr>
                      <m:e>
                        <m:r>
                          <a:rPr lang="en-GB" b="0" i="1" dirty="0" smtClean="0">
                            <a:latin typeface="Cambria Math" panose="02040503050406030204" pitchFamily="18" charset="0"/>
                            <a:cs typeface="Times New Roman" panose="02020603050405020304" pitchFamily="18" charset="0"/>
                          </a:rPr>
                          <m:t>𝑢</m:t>
                        </m:r>
                      </m:e>
                      <m:sub>
                        <m:r>
                          <a:rPr lang="en-GB" b="0" i="1" dirty="0" smtClean="0">
                            <a:latin typeface="Cambria Math" panose="02040503050406030204" pitchFamily="18" charset="0"/>
                            <a:cs typeface="Times New Roman" panose="02020603050405020304" pitchFamily="18" charset="0"/>
                          </a:rPr>
                          <m:t>2</m:t>
                        </m:r>
                      </m:sub>
                    </m:sSub>
                    <m:r>
                      <a:rPr lang="en-GB" b="0" i="1" dirty="0" smtClean="0">
                        <a:latin typeface="Cambria Math" panose="02040503050406030204" pitchFamily="18" charset="0"/>
                        <a:cs typeface="Times New Roman" panose="02020603050405020304" pitchFamily="18" charset="0"/>
                      </a:rPr>
                      <m:t>=</m:t>
                    </m:r>
                    <m:d>
                      <m:dPr>
                        <m:begChr m:val="["/>
                        <m:endChr m:val="]"/>
                        <m:ctrlPr>
                          <a:rPr lang="en-GB" b="0" i="1" dirty="0"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dirty="0" smtClean="0">
                                <a:latin typeface="Cambria Math" panose="02040503050406030204" pitchFamily="18" charset="0"/>
                                <a:cs typeface="Times New Roman" panose="02020603050405020304" pitchFamily="18" charset="0"/>
                              </a:rPr>
                            </m:ctrlPr>
                          </m:mPr>
                          <m:mr>
                            <m:e>
                              <m:r>
                                <m:rPr>
                                  <m:brk m:alnAt="7"/>
                                </m:rPr>
                                <a:rPr lang="en-GB" b="0" i="1" dirty="0" smtClean="0">
                                  <a:latin typeface="Cambria Math" panose="02040503050406030204" pitchFamily="18" charset="0"/>
                                  <a:cs typeface="Times New Roman" panose="02020603050405020304" pitchFamily="18" charset="0"/>
                                </a:rPr>
                                <m:t>0</m:t>
                              </m:r>
                            </m:e>
                          </m:mr>
                          <m:mr>
                            <m:e>
                              <m:r>
                                <a:rPr lang="en-GB" b="0" i="1" dirty="0" smtClean="0">
                                  <a:latin typeface="Cambria Math" panose="02040503050406030204" pitchFamily="18" charset="0"/>
                                  <a:cs typeface="Times New Roman" panose="02020603050405020304" pitchFamily="18" charset="0"/>
                                </a:rPr>
                                <m:t>1</m:t>
                              </m:r>
                            </m:e>
                          </m:mr>
                        </m:m>
                      </m:e>
                    </m:d>
                  </m:oMath>
                </a14:m>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r>
                        <a:rPr lang="en-GB" b="0" i="1" smtClean="0">
                          <a:latin typeface="Cambria Math" panose="02040503050406030204" pitchFamily="18" charset="0"/>
                          <a:cs typeface="Times New Roman" panose="02020603050405020304" pitchFamily="18" charset="0"/>
                        </a:rPr>
                        <m:t>=</m:t>
                      </m:r>
                      <m:d>
                        <m:dPr>
                          <m:begChr m:val="["/>
                          <m:endChr m:val="]"/>
                          <m:ctrlPr>
                            <a:rPr lang="en-GB" b="0" i="1" smtClean="0">
                              <a:solidFill>
                                <a:srgbClr val="92D050"/>
                              </a:solidFill>
                              <a:latin typeface="Cambria Math" panose="02040503050406030204" pitchFamily="18" charset="0"/>
                              <a:cs typeface="Times New Roman" panose="02020603050405020304" pitchFamily="18" charset="0"/>
                            </a:rPr>
                          </m:ctrlPr>
                        </m:dPr>
                        <m:e>
                          <m:m>
                            <m:mPr>
                              <m:mcs>
                                <m:mc>
                                  <m:mcPr>
                                    <m:count m:val="2"/>
                                    <m:mcJc m:val="center"/>
                                  </m:mcPr>
                                </m:mc>
                              </m:mcs>
                              <m:ctrlPr>
                                <a:rPr lang="en-GB" b="0" i="1" smtClean="0">
                                  <a:solidFill>
                                    <a:srgbClr val="92D050"/>
                                  </a:solidFill>
                                  <a:latin typeface="Cambria Math" panose="02040503050406030204" pitchFamily="18" charset="0"/>
                                  <a:cs typeface="Times New Roman" panose="02020603050405020304" pitchFamily="18" charset="0"/>
                                </a:rPr>
                              </m:ctrlPr>
                            </m:mPr>
                            <m:mr>
                              <m:e>
                                <m:r>
                                  <m:rPr>
                                    <m:brk m:alnAt="7"/>
                                  </m:rPr>
                                  <a:rPr lang="en-GB" b="0" i="1" smtClean="0">
                                    <a:solidFill>
                                      <a:srgbClr val="92D050"/>
                                    </a:solidFill>
                                    <a:latin typeface="Cambria Math" panose="02040503050406030204" pitchFamily="18" charset="0"/>
                                    <a:cs typeface="Times New Roman" panose="02020603050405020304" pitchFamily="18" charset="0"/>
                                  </a:rPr>
                                  <m:t>1</m:t>
                                </m:r>
                              </m:e>
                              <m:e>
                                <m:r>
                                  <a:rPr lang="en-GB" b="0" i="1" smtClean="0">
                                    <a:solidFill>
                                      <a:srgbClr val="92D050"/>
                                    </a:solidFill>
                                    <a:latin typeface="Cambria Math" panose="02040503050406030204" pitchFamily="18" charset="0"/>
                                    <a:cs typeface="Times New Roman" panose="02020603050405020304" pitchFamily="18" charset="0"/>
                                  </a:rPr>
                                  <m:t>0</m:t>
                                </m:r>
                              </m:e>
                            </m:mr>
                            <m:mr>
                              <m:e>
                                <m:r>
                                  <a:rPr lang="en-GB" b="0" i="1" smtClean="0">
                                    <a:solidFill>
                                      <a:srgbClr val="92D050"/>
                                    </a:solidFill>
                                    <a:latin typeface="Cambria Math" panose="02040503050406030204" pitchFamily="18" charset="0"/>
                                    <a:cs typeface="Times New Roman" panose="02020603050405020304" pitchFamily="18" charset="0"/>
                                  </a:rPr>
                                  <m:t>0</m:t>
                                </m:r>
                              </m:e>
                              <m:e>
                                <m:r>
                                  <a:rPr lang="en-GB" b="0" i="1" smtClean="0">
                                    <a:solidFill>
                                      <a:srgbClr val="92D050"/>
                                    </a:solidFill>
                                    <a:latin typeface="Cambria Math" panose="02040503050406030204" pitchFamily="18" charset="0"/>
                                    <a:cs typeface="Times New Roman" panose="02020603050405020304" pitchFamily="18" charset="0"/>
                                  </a:rPr>
                                  <m:t>1</m:t>
                                </m:r>
                              </m:e>
                            </m:mr>
                          </m:m>
                        </m:e>
                      </m:d>
                      <m:d>
                        <m:dPr>
                          <m:begChr m:val="["/>
                          <m:endChr m:val="]"/>
                          <m:ctrlPr>
                            <a:rPr lang="en-GB" b="0" i="1" smtClean="0">
                              <a:solidFill>
                                <a:srgbClr val="00B0F0"/>
                              </a:solidFill>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solidFill>
                                    <a:srgbClr val="00B0F0"/>
                                  </a:solidFill>
                                  <a:latin typeface="Cambria Math" panose="02040503050406030204" pitchFamily="18" charset="0"/>
                                  <a:cs typeface="Times New Roman" panose="02020603050405020304" pitchFamily="18" charset="0"/>
                                </a:rPr>
                              </m:ctrlPr>
                            </m:mPr>
                            <m:mr>
                              <m:e>
                                <m:rad>
                                  <m:radPr>
                                    <m:degHide m:val="on"/>
                                    <m:ctrlPr>
                                      <a:rPr lang="en-GB" b="0" i="1" smtClean="0">
                                        <a:solidFill>
                                          <a:srgbClr val="00B0F0"/>
                                        </a:solidFill>
                                        <a:latin typeface="Cambria Math" panose="02040503050406030204" pitchFamily="18" charset="0"/>
                                        <a:cs typeface="Times New Roman" panose="02020603050405020304" pitchFamily="18" charset="0"/>
                                      </a:rPr>
                                    </m:ctrlPr>
                                  </m:radPr>
                                  <m:deg/>
                                  <m:e>
                                    <m:r>
                                      <a:rPr lang="en-GB" b="0" i="1" smtClean="0">
                                        <a:solidFill>
                                          <a:srgbClr val="00B0F0"/>
                                        </a:solidFill>
                                        <a:latin typeface="Cambria Math" panose="02040503050406030204" pitchFamily="18" charset="0"/>
                                        <a:cs typeface="Times New Roman" panose="02020603050405020304" pitchFamily="18" charset="0"/>
                                      </a:rPr>
                                      <m:t>2</m:t>
                                    </m:r>
                                  </m:e>
                                </m:rad>
                              </m:e>
                              <m:e>
                                <m:r>
                                  <a:rPr lang="en-GB" b="0" i="1" smtClean="0">
                                    <a:solidFill>
                                      <a:srgbClr val="00B0F0"/>
                                    </a:solidFill>
                                    <a:latin typeface="Cambria Math" panose="02040503050406030204" pitchFamily="18" charset="0"/>
                                    <a:cs typeface="Times New Roman" panose="02020603050405020304" pitchFamily="18" charset="0"/>
                                  </a:rPr>
                                  <m:t>0</m:t>
                                </m:r>
                              </m:e>
                              <m:e>
                                <m:r>
                                  <a:rPr lang="en-GB" b="0" i="1" smtClean="0">
                                    <a:solidFill>
                                      <a:srgbClr val="00B0F0"/>
                                    </a:solidFill>
                                    <a:latin typeface="Cambria Math" panose="02040503050406030204" pitchFamily="18" charset="0"/>
                                    <a:cs typeface="Times New Roman" panose="02020603050405020304" pitchFamily="18" charset="0"/>
                                  </a:rPr>
                                  <m:t>0</m:t>
                                </m:r>
                              </m:e>
                            </m:mr>
                            <m:mr>
                              <m:e>
                                <m:r>
                                  <a:rPr lang="en-GB" b="0" i="1" smtClean="0">
                                    <a:solidFill>
                                      <a:srgbClr val="00B0F0"/>
                                    </a:solidFill>
                                    <a:latin typeface="Cambria Math" panose="02040503050406030204" pitchFamily="18" charset="0"/>
                                    <a:cs typeface="Times New Roman" panose="02020603050405020304" pitchFamily="18" charset="0"/>
                                  </a:rPr>
                                  <m:t>0</m:t>
                                </m:r>
                              </m:e>
                              <m:e>
                                <m:r>
                                  <a:rPr lang="en-GB" b="0" i="1" smtClean="0">
                                    <a:solidFill>
                                      <a:srgbClr val="00B0F0"/>
                                    </a:solidFill>
                                    <a:latin typeface="Cambria Math" panose="02040503050406030204" pitchFamily="18" charset="0"/>
                                    <a:cs typeface="Times New Roman" panose="02020603050405020304" pitchFamily="18" charset="0"/>
                                  </a:rPr>
                                  <m:t>1</m:t>
                                </m:r>
                              </m:e>
                              <m:e>
                                <m:r>
                                  <a:rPr lang="en-GB" b="0" i="1" smtClean="0">
                                    <a:solidFill>
                                      <a:srgbClr val="00B0F0"/>
                                    </a:solidFill>
                                    <a:latin typeface="Cambria Math" panose="02040503050406030204" pitchFamily="18" charset="0"/>
                                    <a:cs typeface="Times New Roman" panose="02020603050405020304" pitchFamily="18" charset="0"/>
                                  </a:rPr>
                                  <m:t>0</m:t>
                                </m:r>
                              </m:e>
                            </m:mr>
                          </m:m>
                        </m:e>
                      </m:d>
                      <m:d>
                        <m:dPr>
                          <m:begChr m:val="["/>
                          <m:endChr m:val="]"/>
                          <m:ctrlPr>
                            <a:rPr lang="en-GB" b="0" i="1" smtClean="0">
                              <a:solidFill>
                                <a:srgbClr val="FFC000"/>
                              </a:solidFill>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solidFill>
                                    <a:srgbClr val="FFC000"/>
                                  </a:solidFill>
                                  <a:latin typeface="Cambria Math" panose="02040503050406030204" pitchFamily="18" charset="0"/>
                                  <a:cs typeface="Times New Roman" panose="02020603050405020304" pitchFamily="18" charset="0"/>
                                </a:rPr>
                              </m:ctrlPr>
                            </m:mPr>
                            <m:mr>
                              <m:e>
                                <m:f>
                                  <m:fPr>
                                    <m:ctrlPr>
                                      <a:rPr lang="en-GB" b="0" i="1" smtClean="0">
                                        <a:solidFill>
                                          <a:srgbClr val="FFC000"/>
                                        </a:solidFill>
                                        <a:latin typeface="Cambria Math" panose="02040503050406030204" pitchFamily="18" charset="0"/>
                                        <a:cs typeface="Times New Roman" panose="02020603050405020304" pitchFamily="18" charset="0"/>
                                      </a:rPr>
                                    </m:ctrlPr>
                                  </m:fPr>
                                  <m:num>
                                    <m:r>
                                      <a:rPr lang="en-GB" b="0" i="1" smtClean="0">
                                        <a:solidFill>
                                          <a:srgbClr val="FFC000"/>
                                        </a:solidFill>
                                        <a:latin typeface="Cambria Math" panose="02040503050406030204" pitchFamily="18" charset="0"/>
                                        <a:cs typeface="Times New Roman" panose="02020603050405020304" pitchFamily="18" charset="0"/>
                                      </a:rPr>
                                      <m:t>1</m:t>
                                    </m:r>
                                  </m:num>
                                  <m:den>
                                    <m:rad>
                                      <m:radPr>
                                        <m:degHide m:val="on"/>
                                        <m:ctrlPr>
                                          <a:rPr lang="en-GB" b="0" i="1" smtClean="0">
                                            <a:solidFill>
                                              <a:srgbClr val="FFC000"/>
                                            </a:solidFill>
                                            <a:latin typeface="Cambria Math" panose="02040503050406030204" pitchFamily="18" charset="0"/>
                                            <a:cs typeface="Times New Roman" panose="02020603050405020304" pitchFamily="18" charset="0"/>
                                          </a:rPr>
                                        </m:ctrlPr>
                                      </m:radPr>
                                      <m:deg/>
                                      <m:e>
                                        <m:r>
                                          <a:rPr lang="en-GB" b="0" i="1" smtClean="0">
                                            <a:solidFill>
                                              <a:srgbClr val="FFC000"/>
                                            </a:solidFill>
                                            <a:latin typeface="Cambria Math" panose="02040503050406030204" pitchFamily="18" charset="0"/>
                                            <a:cs typeface="Times New Roman" panose="02020603050405020304" pitchFamily="18" charset="0"/>
                                          </a:rPr>
                                          <m:t>2</m:t>
                                        </m:r>
                                      </m:e>
                                    </m:rad>
                                  </m:den>
                                </m:f>
                              </m:e>
                              <m:e>
                                <m:f>
                                  <m:fPr>
                                    <m:ctrlPr>
                                      <a:rPr lang="en-GB" b="0" i="1" smtClean="0">
                                        <a:solidFill>
                                          <a:srgbClr val="FFC000"/>
                                        </a:solidFill>
                                        <a:latin typeface="Cambria Math" panose="02040503050406030204" pitchFamily="18" charset="0"/>
                                        <a:cs typeface="Times New Roman" panose="02020603050405020304" pitchFamily="18" charset="0"/>
                                      </a:rPr>
                                    </m:ctrlPr>
                                  </m:fPr>
                                  <m:num>
                                    <m:r>
                                      <a:rPr lang="en-GB" b="0" i="1" smtClean="0">
                                        <a:solidFill>
                                          <a:srgbClr val="FFC000"/>
                                        </a:solidFill>
                                        <a:latin typeface="Cambria Math" panose="02040503050406030204" pitchFamily="18" charset="0"/>
                                        <a:cs typeface="Times New Roman" panose="02020603050405020304" pitchFamily="18" charset="0"/>
                                      </a:rPr>
                                      <m:t>1</m:t>
                                    </m:r>
                                  </m:num>
                                  <m:den>
                                    <m:rad>
                                      <m:radPr>
                                        <m:degHide m:val="on"/>
                                        <m:ctrlPr>
                                          <a:rPr lang="en-GB" b="0" i="1" smtClean="0">
                                            <a:solidFill>
                                              <a:srgbClr val="FFC000"/>
                                            </a:solidFill>
                                            <a:latin typeface="Cambria Math" panose="02040503050406030204" pitchFamily="18" charset="0"/>
                                            <a:cs typeface="Times New Roman" panose="02020603050405020304" pitchFamily="18" charset="0"/>
                                          </a:rPr>
                                        </m:ctrlPr>
                                      </m:radPr>
                                      <m:deg/>
                                      <m:e>
                                        <m:r>
                                          <a:rPr lang="en-GB" b="0" i="1" smtClean="0">
                                            <a:solidFill>
                                              <a:srgbClr val="FFC000"/>
                                            </a:solidFill>
                                            <a:latin typeface="Cambria Math" panose="02040503050406030204" pitchFamily="18" charset="0"/>
                                            <a:cs typeface="Times New Roman" panose="02020603050405020304" pitchFamily="18" charset="0"/>
                                          </a:rPr>
                                          <m:t>2</m:t>
                                        </m:r>
                                      </m:e>
                                    </m:rad>
                                  </m:den>
                                </m:f>
                              </m:e>
                              <m:e>
                                <m:r>
                                  <a:rPr lang="en-GB" b="0" i="1" smtClean="0">
                                    <a:solidFill>
                                      <a:srgbClr val="FFC000"/>
                                    </a:solidFill>
                                    <a:latin typeface="Cambria Math" panose="02040503050406030204" pitchFamily="18" charset="0"/>
                                    <a:cs typeface="Times New Roman" panose="02020603050405020304" pitchFamily="18" charset="0"/>
                                  </a:rPr>
                                  <m:t>0</m:t>
                                </m:r>
                              </m:e>
                            </m:mr>
                            <m:mr>
                              <m:e>
                                <m:r>
                                  <a:rPr lang="en-GB" b="0" i="1" smtClean="0">
                                    <a:solidFill>
                                      <a:srgbClr val="FFC000"/>
                                    </a:solidFill>
                                    <a:latin typeface="Cambria Math" panose="02040503050406030204" pitchFamily="18" charset="0"/>
                                    <a:cs typeface="Times New Roman" panose="02020603050405020304" pitchFamily="18" charset="0"/>
                                  </a:rPr>
                                  <m:t>0</m:t>
                                </m:r>
                              </m:e>
                              <m:e>
                                <m:r>
                                  <a:rPr lang="en-GB" b="0" i="1" smtClean="0">
                                    <a:solidFill>
                                      <a:srgbClr val="FFC000"/>
                                    </a:solidFill>
                                    <a:latin typeface="Cambria Math" panose="02040503050406030204" pitchFamily="18" charset="0"/>
                                    <a:cs typeface="Times New Roman" panose="02020603050405020304" pitchFamily="18" charset="0"/>
                                  </a:rPr>
                                  <m:t>0</m:t>
                                </m:r>
                              </m:e>
                              <m:e>
                                <m:r>
                                  <a:rPr lang="en-GB" b="0" i="1" smtClean="0">
                                    <a:solidFill>
                                      <a:srgbClr val="FFC000"/>
                                    </a:solidFill>
                                    <a:latin typeface="Cambria Math" panose="02040503050406030204" pitchFamily="18" charset="0"/>
                                    <a:cs typeface="Times New Roman" panose="02020603050405020304" pitchFamily="18" charset="0"/>
                                  </a:rPr>
                                  <m:t>1</m:t>
                                </m:r>
                              </m:e>
                            </m:mr>
                            <m:mr>
                              <m:e>
                                <m:f>
                                  <m:fPr>
                                    <m:ctrlPr>
                                      <a:rPr lang="en-GB" b="0" i="1" smtClean="0">
                                        <a:solidFill>
                                          <a:srgbClr val="FFC000"/>
                                        </a:solidFill>
                                        <a:latin typeface="Cambria Math" panose="02040503050406030204" pitchFamily="18" charset="0"/>
                                        <a:cs typeface="Times New Roman" panose="02020603050405020304" pitchFamily="18" charset="0"/>
                                      </a:rPr>
                                    </m:ctrlPr>
                                  </m:fPr>
                                  <m:num>
                                    <m:r>
                                      <a:rPr lang="en-GB" b="0" i="1" smtClean="0">
                                        <a:solidFill>
                                          <a:srgbClr val="FFC000"/>
                                        </a:solidFill>
                                        <a:latin typeface="Cambria Math" panose="02040503050406030204" pitchFamily="18" charset="0"/>
                                        <a:cs typeface="Times New Roman" panose="02020603050405020304" pitchFamily="18" charset="0"/>
                                      </a:rPr>
                                      <m:t>−</m:t>
                                    </m:r>
                                    <m:r>
                                      <a:rPr lang="en-GB" b="0" i="1" smtClean="0">
                                        <a:solidFill>
                                          <a:srgbClr val="FFC000"/>
                                        </a:solidFill>
                                        <a:latin typeface="Cambria Math" panose="02040503050406030204" pitchFamily="18" charset="0"/>
                                        <a:cs typeface="Times New Roman" panose="02020603050405020304" pitchFamily="18" charset="0"/>
                                      </a:rPr>
                                      <m:t>1</m:t>
                                    </m:r>
                                  </m:num>
                                  <m:den>
                                    <m:rad>
                                      <m:radPr>
                                        <m:degHide m:val="on"/>
                                        <m:ctrlPr>
                                          <a:rPr lang="en-GB" b="0" i="1" smtClean="0">
                                            <a:solidFill>
                                              <a:srgbClr val="FFC000"/>
                                            </a:solidFill>
                                            <a:latin typeface="Cambria Math" panose="02040503050406030204" pitchFamily="18" charset="0"/>
                                            <a:cs typeface="Times New Roman" panose="02020603050405020304" pitchFamily="18" charset="0"/>
                                          </a:rPr>
                                        </m:ctrlPr>
                                      </m:radPr>
                                      <m:deg/>
                                      <m:e>
                                        <m:r>
                                          <a:rPr lang="en-GB" b="0" i="1" smtClean="0">
                                            <a:solidFill>
                                              <a:srgbClr val="FFC000"/>
                                            </a:solidFill>
                                            <a:latin typeface="Cambria Math" panose="02040503050406030204" pitchFamily="18" charset="0"/>
                                            <a:cs typeface="Times New Roman" panose="02020603050405020304" pitchFamily="18" charset="0"/>
                                          </a:rPr>
                                          <m:t>2</m:t>
                                        </m:r>
                                      </m:e>
                                    </m:rad>
                                  </m:den>
                                </m:f>
                              </m:e>
                              <m:e>
                                <m:f>
                                  <m:fPr>
                                    <m:ctrlPr>
                                      <a:rPr lang="en-GB" b="0" i="1" smtClean="0">
                                        <a:solidFill>
                                          <a:srgbClr val="FFC000"/>
                                        </a:solidFill>
                                        <a:latin typeface="Cambria Math" panose="02040503050406030204" pitchFamily="18" charset="0"/>
                                        <a:cs typeface="Times New Roman" panose="02020603050405020304" pitchFamily="18" charset="0"/>
                                      </a:rPr>
                                    </m:ctrlPr>
                                  </m:fPr>
                                  <m:num>
                                    <m:r>
                                      <a:rPr lang="en-GB" b="0" i="1" smtClean="0">
                                        <a:solidFill>
                                          <a:srgbClr val="FFC000"/>
                                        </a:solidFill>
                                        <a:latin typeface="Cambria Math" panose="02040503050406030204" pitchFamily="18" charset="0"/>
                                        <a:cs typeface="Times New Roman" panose="02020603050405020304" pitchFamily="18" charset="0"/>
                                      </a:rPr>
                                      <m:t>1</m:t>
                                    </m:r>
                                  </m:num>
                                  <m:den>
                                    <m:rad>
                                      <m:radPr>
                                        <m:degHide m:val="on"/>
                                        <m:ctrlPr>
                                          <a:rPr lang="en-GB" b="0" i="1" smtClean="0">
                                            <a:solidFill>
                                              <a:srgbClr val="FFC000"/>
                                            </a:solidFill>
                                            <a:latin typeface="Cambria Math" panose="02040503050406030204" pitchFamily="18" charset="0"/>
                                            <a:cs typeface="Times New Roman" panose="02020603050405020304" pitchFamily="18" charset="0"/>
                                          </a:rPr>
                                        </m:ctrlPr>
                                      </m:radPr>
                                      <m:deg/>
                                      <m:e>
                                        <m:r>
                                          <a:rPr lang="en-GB" b="0" i="1" smtClean="0">
                                            <a:solidFill>
                                              <a:srgbClr val="FFC000"/>
                                            </a:solidFill>
                                            <a:latin typeface="Cambria Math" panose="02040503050406030204" pitchFamily="18" charset="0"/>
                                            <a:cs typeface="Times New Roman" panose="02020603050405020304" pitchFamily="18" charset="0"/>
                                          </a:rPr>
                                          <m:t>2</m:t>
                                        </m:r>
                                      </m:e>
                                    </m:rad>
                                  </m:den>
                                </m:f>
                              </m:e>
                              <m:e>
                                <m:r>
                                  <a:rPr lang="en-GB" b="0" i="1" smtClean="0">
                                    <a:solidFill>
                                      <a:srgbClr val="FFC000"/>
                                    </a:solidFill>
                                    <a:latin typeface="Cambria Math" panose="02040503050406030204" pitchFamily="18" charset="0"/>
                                    <a:cs typeface="Times New Roman" panose="02020603050405020304" pitchFamily="18" charset="0"/>
                                  </a:rPr>
                                  <m:t>0</m:t>
                                </m:r>
                              </m:e>
                            </m:mr>
                          </m:m>
                        </m:e>
                      </m:d>
                    </m:oMath>
                  </m:oMathPara>
                </a14:m>
                <a:endParaRPr lang="fr-FR"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456" y="77821"/>
                <a:ext cx="12091480" cy="4055854"/>
              </a:xfrm>
              <a:prstGeom prst="rect">
                <a:avLst/>
              </a:prstGeo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90070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73116"/>
                <a:ext cx="12192000" cy="7274492"/>
              </a:xfrm>
              <a:prstGeom prst="rect">
                <a:avLst/>
              </a:prstGeom>
            </p:spPr>
            <p:txBody>
              <a:bodyPr wrap="square">
                <a:spAutoFit/>
              </a:bodyPr>
              <a:lstStyle/>
              <a:p>
                <a:pPr marL="285750" indent="-285750">
                  <a:buFont typeface="Wingdings" panose="05000000000000000000" pitchFamily="2" charset="2"/>
                  <a:buChar char="Ø"/>
                </a:pPr>
                <a14:m>
                  <m:oMath xmlns:m="http://schemas.openxmlformats.org/officeDocument/2006/math">
                    <m:r>
                      <a:rPr lang="en-GB" b="1" i="1" u="sng" smtClean="0">
                        <a:solidFill>
                          <a:srgbClr val="FFFF00"/>
                        </a:solidFill>
                        <a:latin typeface="Cambria Math" panose="02040503050406030204" pitchFamily="18" charset="0"/>
                        <a:cs typeface="Times New Roman" panose="02020603050405020304" pitchFamily="18" charset="0"/>
                      </a:rPr>
                      <m:t>𝒎</m:t>
                    </m:r>
                    <m:r>
                      <a:rPr lang="en-GB" b="1" i="1" u="sng"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&gt;</m:t>
                    </m:r>
                    <m:r>
                      <a:rPr lang="en-GB" b="1" i="1" u="sng">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r>
                      <a:rPr lang="en-GB" b="1" i="1" u="sng">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GB" b="1" u="sng"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Soit la matrice </a:t>
                </a:r>
                <a14:m>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limLow>
                      <m:limLowPr>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groupChrPr>
                          <m:e>
                            <m:d>
                              <m:dPr>
                                <m:begChr m:val="["/>
                                <m:endChr m:val="]"/>
                                <m:ctrlPr>
                                  <a:rPr lang="en-GB" i="1">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i="1">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i="1">
                                          <a:latin typeface="Cambria Math" panose="02040503050406030204" pitchFamily="18" charset="0"/>
                                          <a:ea typeface="Cambria Math" panose="02040503050406030204" pitchFamily="18" charset="0"/>
                                          <a:cs typeface="Times New Roman" panose="02020603050405020304" pitchFamily="18" charset="0"/>
                                        </a:rPr>
                                        <m:t>1</m:t>
                                      </m:r>
                                    </m:e>
                                    <m:e>
                                      <m:r>
                                        <a:rPr lang="en-GB" i="1">
                                          <a:latin typeface="Cambria Math" panose="02040503050406030204" pitchFamily="18" charset="0"/>
                                          <a:ea typeface="Cambria Math" panose="02040503050406030204" pitchFamily="18" charset="0"/>
                                          <a:cs typeface="Times New Roman" panose="02020603050405020304" pitchFamily="18" charset="0"/>
                                        </a:rPr>
                                        <m:t>1</m:t>
                                      </m:r>
                                    </m:e>
                                  </m:mr>
                                  <m:mr>
                                    <m:e>
                                      <m:r>
                                        <a:rPr lang="en-GB" i="1">
                                          <a:latin typeface="Cambria Math" panose="02040503050406030204" pitchFamily="18" charset="0"/>
                                          <a:ea typeface="Cambria Math" panose="02040503050406030204" pitchFamily="18" charset="0"/>
                                          <a:cs typeface="Times New Roman" panose="02020603050405020304" pitchFamily="18" charset="0"/>
                                        </a:rPr>
                                        <m:t>1</m:t>
                                      </m:r>
                                    </m:e>
                                    <m:e>
                                      <m:r>
                                        <a:rPr lang="en-GB" i="1">
                                          <a:latin typeface="Cambria Math" panose="02040503050406030204" pitchFamily="18" charset="0"/>
                                          <a:ea typeface="Cambria Math" panose="02040503050406030204" pitchFamily="18" charset="0"/>
                                          <a:cs typeface="Times New Roman" panose="02020603050405020304" pitchFamily="18" charset="0"/>
                                        </a:rPr>
                                        <m:t>0</m:t>
                                      </m:r>
                                    </m:e>
                                  </m:mr>
                                  <m:mr>
                                    <m:e>
                                      <m:r>
                                        <a:rPr lang="en-GB" i="1">
                                          <a:latin typeface="Cambria Math" panose="02040503050406030204" pitchFamily="18" charset="0"/>
                                          <a:ea typeface="Cambria Math" panose="02040503050406030204" pitchFamily="18" charset="0"/>
                                          <a:cs typeface="Times New Roman" panose="02020603050405020304" pitchFamily="18" charset="0"/>
                                        </a:rPr>
                                        <m:t>0</m:t>
                                      </m:r>
                                    </m:e>
                                    <m:e>
                                      <m:r>
                                        <a:rPr lang="en-GB" i="1">
                                          <a:latin typeface="Cambria Math" panose="02040503050406030204" pitchFamily="18" charset="0"/>
                                          <a:ea typeface="Cambria Math" panose="02040503050406030204" pitchFamily="18" charset="0"/>
                                          <a:cs typeface="Times New Roman" panose="02020603050405020304" pitchFamily="18" charset="0"/>
                                        </a:rPr>
                                        <m:t>1</m:t>
                                      </m:r>
                                    </m:e>
                                  </m:mr>
                                </m:m>
                              </m:e>
                            </m:d>
                          </m:e>
                        </m:groupChr>
                      </m:e>
                      <m:lim>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𝑚𝑎𝑡𝑟𝑖𝑐𝑒</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𝑑𝑒</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lim>
                    </m:limLow>
                    <m:r>
                      <a:rPr lang="en-GB"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donc</a:t>
                </a:r>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decomposer A en SVD </a:t>
                </a:r>
                <a14:m>
                  <m:oMath xmlns:m="http://schemas.openxmlformats.org/officeDocument/2006/math">
                    <m: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limLow>
                      <m:limLowPr>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groupChrPr>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𝑈</m:t>
                            </m:r>
                          </m:e>
                        </m:groupChr>
                      </m:e>
                      <m:lim>
                        <m:r>
                          <a:rPr lang="en-GB"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𝟑</m:t>
                        </m:r>
                        <m:r>
                          <a:rPr lang="en-GB"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𝟑</m:t>
                        </m:r>
                      </m:lim>
                    </m:limLow>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limLow>
                      <m:limLowPr>
                        <m:ctrlPr>
                          <a:rPr lang="en-GB"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en-GB"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groupChrPr>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𝑊</m:t>
                            </m:r>
                          </m:e>
                        </m:groupChr>
                      </m:e>
                      <m:lim>
                        <m:r>
                          <a:rPr lang="en-GB" b="1" i="1" dirty="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𝟑</m:t>
                        </m:r>
                        <m:r>
                          <a:rPr lang="en-GB" b="1" i="1" dirty="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dirty="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𝟐</m:t>
                        </m:r>
                      </m:lim>
                    </m:limLow>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limLow>
                      <m:limLowPr>
                        <m:ctrlPr>
                          <a:rPr lang="en-GB"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en-GB"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groupChrPr>
                          <m:e>
                            <m:sSup>
                              <m:sSupPr>
                                <m:ctrlPr>
                                  <a:rPr lang="en-GB"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𝑉</m:t>
                                </m:r>
                              </m:e>
                              <m:sup>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sup>
                            </m:sSup>
                          </m:e>
                        </m:groupChr>
                      </m:e>
                      <m:lim>
                        <m:r>
                          <a:rPr lang="en-GB" b="1" i="1" dirty="0"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𝟐</m:t>
                        </m:r>
                        <m:r>
                          <a:rPr lang="en-GB" b="1" i="1" dirty="0"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dirty="0"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𝟐</m:t>
                        </m:r>
                      </m:lim>
                    </m:limLow>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p>
              <a:p>
                <a:r>
                  <a:rPr lang="en-GB" dirty="0" smtClean="0">
                    <a:latin typeface="Times New Roman" panose="02020603050405020304" pitchFamily="18" charset="0"/>
                    <a:ea typeface="Cambria Math" panose="02040503050406030204" pitchFamily="18" charset="0"/>
                    <a:cs typeface="Times New Roman" panose="02020603050405020304" pitchFamily="18" charset="0"/>
                  </a:rPr>
                  <a:t>Les étapes á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suivre</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a:t>
                </a:r>
                <a:endParaRPr lang="en-GB"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AutoNum type="arabicPeriod"/>
                </a:pP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Clalculer</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la matrice </a:t>
                </a:r>
                <a14:m>
                  <m:oMath xmlns:m="http://schemas.openxmlformats.org/officeDocument/2006/math">
                    <m:r>
                      <a:rPr lang="en-GB" b="0" i="1" smtClean="0">
                        <a:latin typeface="Cambria Math" panose="02040503050406030204" pitchFamily="18" charset="0"/>
                        <a:ea typeface="Cambria Math" panose="02040503050406030204" pitchFamily="18" charset="0"/>
                        <a:cs typeface="Times New Roman" panose="02020603050405020304" pitchFamily="18" charset="0"/>
                      </a:rPr>
                      <m:t>𝐵</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mr>
                          <m:mr>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mr>
                        </m:m>
                      </m:e>
                    </m:d>
                  </m:oMath>
                </a14:m>
                <a:endPar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AutoNum type="arabicPeriod"/>
                </a:pP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Trouver</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les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valeurs</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propres et les  vecteurs propres de </a:t>
                </a:r>
                <a:r>
                  <a:rPr lang="en-GB" b="1" i="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B .</a:t>
                </a:r>
              </a:p>
              <a:p>
                <a:pPr marL="342900" indent="-342900">
                  <a:buAutoNum type="arabicPeriod"/>
                </a:pPr>
                <a:r>
                  <a:rPr lang="en-GB" dirty="0" smtClean="0">
                    <a:latin typeface="Times New Roman" panose="02020603050405020304" pitchFamily="18" charset="0"/>
                    <a:ea typeface="Cambria Math" panose="02040503050406030204" pitchFamily="18" charset="0"/>
                    <a:cs typeface="Times New Roman" panose="02020603050405020304" pitchFamily="18" charset="0"/>
                  </a:rPr>
                  <a:t>Les vecteurs propres </a:t>
                </a:r>
                <a14:m>
                  <m:oMath xmlns:m="http://schemas.openxmlformats.org/officeDocument/2006/math">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𝒗</m:t>
                        </m:r>
                      </m:e>
                      <m:sub>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m:t>
                        </m:r>
                      </m:sub>
                    </m:sSub>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𝒗</m:t>
                        </m:r>
                      </m:e>
                      <m:sub>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𝟐</m:t>
                        </m:r>
                      </m:sub>
                    </m:sSub>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forment la matrice  </a:t>
                </a:r>
                <a14:m>
                  <m:oMath xmlns:m="http://schemas.openxmlformats.org/officeDocument/2006/math">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𝑉</m:t>
                    </m:r>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p>
              <a:p>
                <a:pPr marL="342900" indent="-342900">
                  <a:buAutoNum type="arabicPeriod"/>
                </a:pPr>
                <a:r>
                  <a:rPr lang="en-GB" dirty="0" smtClean="0">
                    <a:latin typeface="Times New Roman" panose="02020603050405020304" pitchFamily="18" charset="0"/>
                    <a:ea typeface="Cambria Math" panose="02040503050406030204" pitchFamily="18" charset="0"/>
                    <a:cs typeface="Times New Roman" panose="02020603050405020304" pitchFamily="18" charset="0"/>
                  </a:rPr>
                  <a:t>Les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valeurs</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propres </a:t>
                </a:r>
                <a14:m>
                  <m:oMath xmlns:m="http://schemas.openxmlformats.org/officeDocument/2006/math">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permettent</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de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trouver</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GB"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𝑊</m:t>
                    </m:r>
                  </m:oMath>
                </a14:m>
                <a:r>
                  <a:rPr lang="en-GB"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tel</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que</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a:rPr lang="en-GB" b="0" i="1" smtClean="0">
                        <a:latin typeface="Cambria Math" panose="02040503050406030204" pitchFamily="18" charset="0"/>
                        <a:ea typeface="Cambria Math" panose="02040503050406030204" pitchFamily="18" charset="0"/>
                        <a:cs typeface="Times New Roman" panose="02020603050405020304" pitchFamily="18" charset="0"/>
                      </a:rPr>
                      <m:t>𝑊</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1</m:t>
                                  </m:r>
                                </m:sub>
                              </m:sSub>
                            </m:e>
                            <m:e>
                              <m:r>
                                <a:rPr lang="en-GB" b="0" i="1" smtClean="0">
                                  <a:latin typeface="Cambria Math" panose="02040503050406030204" pitchFamily="18" charset="0"/>
                                  <a:ea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0</m:t>
                              </m:r>
                            </m:e>
                            <m:e>
                              <m:sSub>
                                <m:sSubPr>
                                  <m:ctrlP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2</m:t>
                                  </m:r>
                                </m:sub>
                              </m:sSub>
                            </m:e>
                          </m:mr>
                          <m:mr>
                            <m:e>
                              <m:r>
                                <a:rPr lang="en-GB" b="0" i="1" smtClean="0">
                                  <a:latin typeface="Cambria Math" panose="02040503050406030204" pitchFamily="18" charset="0"/>
                                  <a:ea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ea typeface="Cambria Math" panose="02040503050406030204" pitchFamily="18" charset="0"/>
                                  <a:cs typeface="Times New Roman" panose="02020603050405020304" pitchFamily="18" charset="0"/>
                                </a:rPr>
                                <m:t>0</m:t>
                              </m:r>
                            </m:e>
                          </m:mr>
                        </m:m>
                      </m:e>
                    </m:d>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avec </a:t>
                </a:r>
                <a14:m>
                  <m:oMath xmlns:m="http://schemas.openxmlformats.org/officeDocument/2006/math">
                    <m:sSub>
                      <m:sSubPr>
                        <m:ctrlP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1</m:t>
                            </m:r>
                          </m:sub>
                        </m:sSub>
                      </m:e>
                    </m:rad>
                  </m:oMath>
                </a14:m>
                <a:r>
                  <a:rPr lang="en-GB" dirty="0" smtClean="0">
                    <a:solidFill>
                      <a:srgbClr val="00B0F0"/>
                    </a:solidFill>
                    <a:latin typeface="Times New Roman" panose="02020603050405020304" pitchFamily="18" charset="0"/>
                    <a:ea typeface="Cambria Math" panose="02040503050406030204" pitchFamily="18" charset="0"/>
                    <a:cs typeface="Times New Roman" panose="02020603050405020304" pitchFamily="18" charset="0"/>
                  </a:rPr>
                  <a:t>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et  </a:t>
                </a:r>
                <a14:m>
                  <m:oMath xmlns:m="http://schemas.openxmlformats.org/officeDocument/2006/math">
                    <m:sSub>
                      <m:sSubPr>
                        <m:ctrlP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2</m:t>
                            </m:r>
                          </m:sub>
                        </m:sSub>
                      </m:e>
                    </m:rad>
                  </m:oMath>
                </a14:m>
                <a:endParaRPr lang="en-GB" dirty="0" smtClean="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AutoNum type="arabicPeriod"/>
                </a:pPr>
                <a:r>
                  <a:rPr lang="en-GB" dirty="0" smtClean="0">
                    <a:latin typeface="Times New Roman" panose="02020603050405020304" pitchFamily="18" charset="0"/>
                    <a:ea typeface="Cambria Math" panose="02040503050406030204" pitchFamily="18" charset="0"/>
                    <a:cs typeface="Times New Roman" panose="02020603050405020304" pitchFamily="18" charset="0"/>
                  </a:rPr>
                  <a:t>La matrice </a:t>
                </a:r>
                <a14:m>
                  <m:oMath xmlns:m="http://schemas.openxmlformats.org/officeDocument/2006/math">
                    <m:r>
                      <a:rPr lang="en-GB" b="0" i="1" smtClean="0">
                        <a:latin typeface="Cambria Math" panose="02040503050406030204" pitchFamily="18" charset="0"/>
                        <a:ea typeface="Cambria Math" panose="02040503050406030204" pitchFamily="18" charset="0"/>
                        <a:cs typeface="Times New Roman" panose="02020603050405020304" pitchFamily="18" charset="0"/>
                      </a:rPr>
                      <m:t>𝑈</m:t>
                    </m:r>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contient</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GB"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et  </a:t>
                </a:r>
                <a14:m>
                  <m:oMath xmlns:m="http://schemas.openxmlformats.org/officeDocument/2006/math">
                    <m:sSub>
                      <m:sSubPr>
                        <m:ctrlPr>
                          <a:rPr lang="en-GB"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3</m:t>
                        </m:r>
                      </m:sub>
                    </m:sSub>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tel</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que</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a:t>
                </a:r>
              </a:p>
              <a:p>
                <a:r>
                  <a:rPr lang="en-GB" dirty="0">
                    <a:latin typeface="Times New Roman" panose="02020603050405020304" pitchFamily="18" charset="0"/>
                    <a:ea typeface="Cambria Math" panose="02040503050406030204" pitchFamily="18" charset="0"/>
                    <a:cs typeface="Times New Roman" panose="02020603050405020304" pitchFamily="18" charset="0"/>
                  </a:rPr>
                  <a:t>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GB"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𝑘</m:t>
                        </m:r>
                      </m:sub>
                    </m:sSub>
                    <m:r>
                      <a:rPr lang="en-GB"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𝑘</m:t>
                            </m:r>
                          </m:sub>
                        </m:sSub>
                      </m:den>
                    </m:f>
                    <m:r>
                      <a:rPr lang="en-GB" b="0" i="1" smtClean="0">
                        <a:latin typeface="Cambria Math" panose="02040503050406030204" pitchFamily="18" charset="0"/>
                        <a:ea typeface="Cambria Math" panose="02040503050406030204" pitchFamily="18" charset="0"/>
                        <a:cs typeface="Times New Roman" panose="02020603050405020304" pitchFamily="18" charset="0"/>
                      </a:rPr>
                      <m:t>𝐴</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ea typeface="Cambria Math" panose="02040503050406030204" pitchFamily="18" charset="0"/>
                            <a:cs typeface="Times New Roman" panose="02020603050405020304" pitchFamily="18" charset="0"/>
                          </a:rPr>
                          <m:t>𝑣</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𝑘</m:t>
                        </m:r>
                      </m:sub>
                    </m:sSub>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pour </a:t>
                </a:r>
                <a14:m>
                  <m:oMath xmlns:m="http://schemas.openxmlformats.org/officeDocument/2006/math">
                    <m:r>
                      <a:rPr lang="en-GB"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𝑘</m:t>
                    </m:r>
                    <m:r>
                      <a:rPr lang="en-GB"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1</m:t>
                    </m:r>
                    <m:r>
                      <a:rPr lang="en-GB"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r>
                      <a:rPr lang="en-GB"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2</m:t>
                    </m:r>
                  </m:oMath>
                </a14:m>
                <a:endParaRPr lang="en-GB"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GB"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6. Pour calculer </a:t>
                </a:r>
                <a14:m>
                  <m:oMath xmlns:m="http://schemas.openxmlformats.org/officeDocument/2006/math">
                    <m:sSub>
                      <m:sSubPr>
                        <m:ctrlPr>
                          <a:rPr lang="en-GB"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GB"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3</m:t>
                        </m:r>
                      </m:sub>
                    </m:sSub>
                  </m:oMath>
                </a14:m>
                <a:r>
                  <a:rPr lang="en-GB"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on utilise le  process de gram-</a:t>
                </a:r>
                <a:r>
                  <a:rPr lang="en-GB" dirty="0" err="1"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shmidt</a:t>
                </a:r>
                <a:endParaRPr lang="en-GB"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m:oMathPara>
                </a14:m>
                <a:endPar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GB" i="1" dirty="0">
                          <a:latin typeface="Cambria Math" panose="02040503050406030204" pitchFamily="18" charset="0"/>
                          <a:ea typeface="Cambria Math" panose="02040503050406030204" pitchFamily="18" charset="0"/>
                          <a:cs typeface="Times New Roman" panose="02020603050405020304" pitchFamily="18" charset="0"/>
                        </a:rPr>
                        <m:t>𝐵</m:t>
                      </m:r>
                      <m:r>
                        <a:rPr lang="en-GB" i="1" dirty="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i="1" dirty="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i="1" dirty="0">
                                  <a:latin typeface="Cambria Math" panose="02040503050406030204" pitchFamily="18" charset="0"/>
                                  <a:ea typeface="Cambria Math" panose="02040503050406030204" pitchFamily="18" charset="0"/>
                                  <a:cs typeface="Times New Roman" panose="02020603050405020304" pitchFamily="18" charset="0"/>
                                </a:rPr>
                              </m:ctrlPr>
                            </m:mPr>
                            <m:mr>
                              <m:e>
                                <m:r>
                                  <m:rPr>
                                    <m:brk m:alnAt="7"/>
                                  </m:rPr>
                                  <a:rPr lang="en-GB" i="1" dirty="0">
                                    <a:latin typeface="Cambria Math" panose="02040503050406030204" pitchFamily="18" charset="0"/>
                                    <a:ea typeface="Cambria Math" panose="02040503050406030204" pitchFamily="18" charset="0"/>
                                    <a:cs typeface="Times New Roman" panose="02020603050405020304" pitchFamily="18" charset="0"/>
                                  </a:rPr>
                                  <m:t>2</m:t>
                                </m:r>
                              </m:e>
                              <m:e>
                                <m:r>
                                  <a:rPr lang="en-GB" i="1" dirty="0">
                                    <a:latin typeface="Cambria Math" panose="02040503050406030204" pitchFamily="18" charset="0"/>
                                    <a:ea typeface="Cambria Math" panose="02040503050406030204" pitchFamily="18" charset="0"/>
                                    <a:cs typeface="Times New Roman" panose="02020603050405020304" pitchFamily="18" charset="0"/>
                                  </a:rPr>
                                  <m:t>1</m:t>
                                </m:r>
                              </m:e>
                            </m:mr>
                            <m:mr>
                              <m:e>
                                <m:r>
                                  <a:rPr lang="en-GB" i="1" dirty="0">
                                    <a:latin typeface="Cambria Math" panose="02040503050406030204" pitchFamily="18" charset="0"/>
                                    <a:ea typeface="Cambria Math" panose="02040503050406030204" pitchFamily="18" charset="0"/>
                                    <a:cs typeface="Times New Roman" panose="02020603050405020304" pitchFamily="18" charset="0"/>
                                  </a:rPr>
                                  <m:t>1</m:t>
                                </m:r>
                              </m:e>
                              <m:e>
                                <m:r>
                                  <a:rPr lang="en-GB" i="1" dirty="0">
                                    <a:latin typeface="Cambria Math" panose="02040503050406030204" pitchFamily="18" charset="0"/>
                                    <a:ea typeface="Cambria Math" panose="02040503050406030204" pitchFamily="18" charset="0"/>
                                    <a:cs typeface="Times New Roman" panose="02020603050405020304" pitchFamily="18" charset="0"/>
                                  </a:rPr>
                                  <m:t>2</m:t>
                                </m:r>
                              </m:e>
                            </m:mr>
                          </m:m>
                        </m:e>
                      </m:d>
                    </m:oMath>
                  </m:oMathPara>
                </a14:m>
                <a:endPar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14:m>
                  <m:oMath xmlns:m="http://schemas.openxmlformats.org/officeDocument/2006/math">
                    <m:sSub>
                      <m:sSubPr>
                        <m:ctrlP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3</m:t>
                    </m:r>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et     </a:t>
                </a:r>
                <a14:m>
                  <m:oMath xmlns:m="http://schemas.openxmlformats.org/officeDocument/2006/math">
                    <m:sSub>
                      <m:sSubPr>
                        <m:ctrlP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1</m:t>
                    </m:r>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GB"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mr>
                          <m:mr>
                            <m:e>
                              <m:f>
                                <m:fPr>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mr>
                        </m:m>
                      </m:e>
                    </m:d>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et          </a:t>
                </a:r>
                <a14:m>
                  <m:oMath xmlns:m="http://schemas.openxmlformats.org/officeDocument/2006/math">
                    <m:sSub>
                      <m:sSubPr>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mr>
                          <m:mr>
                            <m:e>
                              <m:f>
                                <m:fPr>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mr>
                        </m:m>
                      </m:e>
                    </m:d>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r>
                  <a:rPr lang="en-GB" dirty="0" err="1"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donc</a:t>
                </a:r>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𝑉</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e>
                              <m:f>
                                <m:fPr>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mr>
                          <m:mr>
                            <m:e>
                              <m:f>
                                <m:fPr>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e>
                              <m:f>
                                <m:fPr>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rad>
                                </m:den>
                              </m:f>
                            </m:e>
                          </m:mr>
                        </m:m>
                      </m:e>
                    </m:d>
                  </m:oMath>
                </a14:m>
                <a:endPar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14:m>
                  <m:oMath xmlns:m="http://schemas.openxmlformats.org/officeDocument/2006/math">
                    <m:sSub>
                      <m:sSubPr>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e>
                    </m:rad>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et   </a:t>
                </a:r>
                <a14:m>
                  <m:oMath xmlns:m="http://schemas.openxmlformats.org/officeDocument/2006/math">
                    <m:sSub>
                      <m:sSubPr>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=1  </a:t>
                </a:r>
                <a:r>
                  <a:rPr lang="en-GB" dirty="0" err="1"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donc</a:t>
                </a:r>
                <a:r>
                  <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GB"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W</m:t>
                    </m:r>
                    <m:r>
                      <a:rPr lang="en-GB"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mPr>
                          <m:mr>
                            <m:e>
                              <m:rad>
                                <m:radPr>
                                  <m:degHide m:val="on"/>
                                  <m:ctrlPr>
                                    <a:rPr lang="en-GB"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e>
                              </m:rad>
                            </m:e>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e>
                          </m:mr>
                          <m:mr>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e>
                            <m:e>
                              <m:r>
                                <a:rPr lang="en-GB"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mr>
                          <m:mr>
                            <m:e>
                              <m:r>
                                <a:rPr lang="en-GB"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e>
                            <m:e>
                              <m:r>
                                <a:rPr lang="en-GB"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e>
                          </m:mr>
                        </m:m>
                      </m:e>
                    </m:d>
                  </m:oMath>
                </a14:m>
                <a:endParaRPr lang="en-GB"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endParaRPr lang="en-GB"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73116"/>
                <a:ext cx="12192000" cy="7274492"/>
              </a:xfrm>
              <a:prstGeom prst="rect">
                <a:avLst/>
              </a:prstGeom>
              <a:blipFill rotWithShape="0">
                <a:blip r:embed="rId2"/>
                <a:stretch>
                  <a:fillRect l="-400" t="-168"/>
                </a:stretch>
              </a:blipFill>
            </p:spPr>
            <p:txBody>
              <a:bodyPr/>
              <a:lstStyle/>
              <a:p>
                <a:r>
                  <a:rPr lang="fr-FR">
                    <a:noFill/>
                  </a:rPr>
                  <a:t> </a:t>
                </a:r>
              </a:p>
            </p:txBody>
          </p:sp>
        </mc:Fallback>
      </mc:AlternateContent>
    </p:spTree>
    <p:extLst>
      <p:ext uri="{BB962C8B-B14F-4D97-AF65-F5344CB8AC3E}">
        <p14:creationId xmlns:p14="http://schemas.microsoft.com/office/powerpoint/2010/main" val="3322414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7549" y="121755"/>
                <a:ext cx="12003931" cy="73514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m>
                            <m:mPr>
                              <m:mcs>
                                <m:mc>
                                  <m:mcPr>
                                    <m:count m:val="3"/>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3</m:t>
                                    </m:r>
                                  </m:sub>
                                </m:sSub>
                              </m:e>
                            </m:mr>
                          </m:m>
                        </m:e>
                      </m:d>
                    </m:oMath>
                  </m:oMathPara>
                </a14:m>
                <a:endParaRPr lang="fr-FR" dirty="0" smtClean="0"/>
              </a:p>
              <a:p>
                <a:endParaRPr lang="fr-FR" dirty="0"/>
              </a:p>
              <a:p>
                <a14:m>
                  <m:oMath xmlns:m="http://schemas.openxmlformats.org/officeDocument/2006/math">
                    <m:sSub>
                      <m:sSubPr>
                        <m:ctrlPr>
                          <a:rPr lang="fr-FR"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1</m:t>
                            </m:r>
                          </m:sub>
                        </m:sSub>
                      </m:den>
                    </m:f>
                    <m:r>
                      <a:rPr lang="en-GB" b="0" i="1" smtClean="0">
                        <a:latin typeface="Cambria Math" panose="02040503050406030204" pitchFamily="18" charset="0"/>
                      </a:rPr>
                      <m:t>𝐴</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1</m:t>
                        </m:r>
                      </m:sub>
                    </m:sSub>
                  </m:oMath>
                </a14:m>
                <a:r>
                  <a:rPr lang="fr-FR" dirty="0" smtClean="0"/>
                  <a:t>    </a:t>
                </a:r>
                <a14:m>
                  <m:oMath xmlns:m="http://schemas.openxmlformats.org/officeDocument/2006/math">
                    <m:sSub>
                      <m:sSubPr>
                        <m:ctrlPr>
                          <a:rPr lang="fr-FR" i="1" dirty="0" smtClean="0">
                            <a:latin typeface="Cambria Math" panose="02040503050406030204" pitchFamily="18" charset="0"/>
                          </a:rPr>
                        </m:ctrlPr>
                      </m:sSubPr>
                      <m:e>
                        <m:r>
                          <a:rPr lang="en-GB" b="0" i="1" dirty="0" smtClean="0">
                            <a:latin typeface="Cambria Math" panose="02040503050406030204" pitchFamily="18" charset="0"/>
                          </a:rPr>
                          <m:t>𝑢</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m:t>
                    </m:r>
                    <m:d>
                      <m:dPr>
                        <m:begChr m:val="["/>
                        <m:endChr m:val="]"/>
                        <m:ctrlPr>
                          <a:rPr lang="en-GB" b="0" i="1" dirty="0" smtClean="0">
                            <a:latin typeface="Cambria Math" panose="02040503050406030204" pitchFamily="18" charset="0"/>
                          </a:rPr>
                        </m:ctrlPr>
                      </m:dPr>
                      <m:e>
                        <m:m>
                          <m:mPr>
                            <m:mcs>
                              <m:mc>
                                <m:mcPr>
                                  <m:count m:val="1"/>
                                  <m:mcJc m:val="center"/>
                                </m:mcPr>
                              </m:mc>
                            </m:mcs>
                            <m:ctrlPr>
                              <a:rPr lang="en-GB" b="0" i="1" dirty="0" smtClean="0">
                                <a:latin typeface="Cambria Math" panose="02040503050406030204" pitchFamily="18" charset="0"/>
                              </a:rPr>
                            </m:ctrlPr>
                          </m:mPr>
                          <m:mr>
                            <m:e>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2</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6</m:t>
                                      </m:r>
                                    </m:e>
                                  </m:rad>
                                </m:den>
                              </m:f>
                            </m:e>
                          </m:mr>
                          <m:mr>
                            <m:e>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6</m:t>
                                      </m:r>
                                    </m:e>
                                  </m:rad>
                                </m:den>
                              </m:f>
                            </m:e>
                          </m:mr>
                          <m:mr>
                            <m:e>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6</m:t>
                                      </m:r>
                                    </m:e>
                                  </m:rad>
                                </m:den>
                              </m:f>
                            </m:e>
                          </m:mr>
                        </m:m>
                      </m:e>
                    </m:d>
                  </m:oMath>
                </a14:m>
                <a:r>
                  <a:rPr lang="fr-FR" dirty="0" smtClean="0"/>
                  <a:t> ,          </a:t>
                </a:r>
                <a14:m>
                  <m:oMath xmlns:m="http://schemas.openxmlformats.org/officeDocument/2006/math">
                    <m:sSub>
                      <m:sSubPr>
                        <m:ctrlPr>
                          <a:rPr lang="fr-FR"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Sub>
                      </m:den>
                    </m:f>
                    <m:r>
                      <a:rPr lang="en-GB" b="0" i="1" smtClean="0">
                        <a:latin typeface="Cambria Math" panose="02040503050406030204" pitchFamily="18" charset="0"/>
                      </a:rPr>
                      <m:t>𝐴</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2</m:t>
                        </m:r>
                      </m:sub>
                    </m:sSub>
                  </m:oMath>
                </a14:m>
                <a:r>
                  <a:rPr lang="fr-FR" dirty="0" smtClean="0"/>
                  <a:t>                 </a:t>
                </a:r>
                <a14:m>
                  <m:oMath xmlns:m="http://schemas.openxmlformats.org/officeDocument/2006/math">
                    <m:sSub>
                      <m:sSubPr>
                        <m:ctrlPr>
                          <a:rPr lang="fr-FR" i="1" dirty="0" smtClean="0">
                            <a:latin typeface="Cambria Math" panose="02040503050406030204" pitchFamily="18" charset="0"/>
                          </a:rPr>
                        </m:ctrlPr>
                      </m:sSubPr>
                      <m:e>
                        <m:r>
                          <a:rPr lang="en-GB" b="0" i="1" dirty="0" smtClean="0">
                            <a:latin typeface="Cambria Math" panose="02040503050406030204" pitchFamily="18" charset="0"/>
                          </a:rPr>
                          <m:t>𝑢</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m:t>
                    </m:r>
                    <m:d>
                      <m:dPr>
                        <m:begChr m:val="["/>
                        <m:endChr m:val="]"/>
                        <m:ctrlPr>
                          <a:rPr lang="en-GB" b="0" i="1" dirty="0" smtClean="0">
                            <a:latin typeface="Cambria Math" panose="02040503050406030204" pitchFamily="18" charset="0"/>
                          </a:rPr>
                        </m:ctrlPr>
                      </m:dPr>
                      <m:e>
                        <m:m>
                          <m:mPr>
                            <m:mcs>
                              <m:mc>
                                <m:mcPr>
                                  <m:count m:val="1"/>
                                  <m:mcJc m:val="center"/>
                                </m:mcPr>
                              </m:mc>
                            </m:mcs>
                            <m:ctrlPr>
                              <a:rPr lang="en-GB" b="0" i="1" dirty="0" smtClean="0">
                                <a:latin typeface="Cambria Math" panose="02040503050406030204" pitchFamily="18" charset="0"/>
                              </a:rPr>
                            </m:ctrlPr>
                          </m:mPr>
                          <m:mr>
                            <m:e>
                              <m:r>
                                <m:rPr>
                                  <m:brk m:alnAt="7"/>
                                </m:rPr>
                                <a:rPr lang="en-GB" b="0" i="1" dirty="0" smtClean="0">
                                  <a:latin typeface="Cambria Math" panose="02040503050406030204" pitchFamily="18" charset="0"/>
                                </a:rPr>
                                <m:t>0</m:t>
                              </m:r>
                            </m:e>
                          </m:mr>
                          <m:mr>
                            <m:e>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2</m:t>
                                      </m:r>
                                    </m:e>
                                  </m:rad>
                                </m:den>
                              </m:f>
                            </m:e>
                          </m:mr>
                          <m:mr>
                            <m:e>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2</m:t>
                                      </m:r>
                                    </m:e>
                                  </m:rad>
                                </m:den>
                              </m:f>
                            </m:e>
                          </m:mr>
                        </m:m>
                      </m:e>
                    </m:d>
                  </m:oMath>
                </a14:m>
                <a:r>
                  <a:rPr lang="fr-FR" dirty="0" smtClean="0"/>
                  <a:t>                             </a:t>
                </a:r>
                <a14:m>
                  <m:oMath xmlns:m="http://schemas.openxmlformats.org/officeDocument/2006/math">
                    <m:sSub>
                      <m:sSubPr>
                        <m:ctrlPr>
                          <a:rPr lang="fr-FR"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𝒖</m:t>
                        </m:r>
                      </m:e>
                      <m:sub>
                        <m:r>
                          <a:rPr lang="en-GB" b="1" i="1" dirty="0" smtClean="0">
                            <a:solidFill>
                              <a:srgbClr val="FF0000"/>
                            </a:solidFill>
                            <a:latin typeface="Cambria Math" panose="02040503050406030204" pitchFamily="18" charset="0"/>
                          </a:rPr>
                          <m:t>𝟑</m:t>
                        </m:r>
                      </m:sub>
                    </m:sSub>
                    <m:r>
                      <a:rPr lang="en-GB" b="1" i="1" dirty="0" smtClean="0">
                        <a:solidFill>
                          <a:srgbClr val="FF0000"/>
                        </a:solidFill>
                        <a:latin typeface="Cambria Math" panose="02040503050406030204" pitchFamily="18" charset="0"/>
                      </a:rPr>
                      <m:t>=?</m:t>
                    </m:r>
                  </m:oMath>
                </a14:m>
                <a:endParaRPr lang="fr-FR" b="1" dirty="0" smtClean="0"/>
              </a:p>
              <a:p>
                <a:r>
                  <a:rPr lang="fr-FR" b="1" dirty="0" smtClean="0">
                    <a:solidFill>
                      <a:srgbClr val="0070C0"/>
                    </a:solidFill>
                    <a:latin typeface="Times New Roman" panose="02020603050405020304" pitchFamily="18" charset="0"/>
                    <a:cs typeface="Times New Roman" panose="02020603050405020304" pitchFamily="18" charset="0"/>
                  </a:rPr>
                  <a:t>Pour déterminer </a:t>
                </a:r>
                <a14:m>
                  <m:oMath xmlns:m="http://schemas.openxmlformats.org/officeDocument/2006/math">
                    <m:sSub>
                      <m:sSubPr>
                        <m:ctrlPr>
                          <a:rPr lang="fr-FR" b="1" i="1" smtClean="0">
                            <a:solidFill>
                              <a:srgbClr val="0070C0"/>
                            </a:solidFill>
                            <a:latin typeface="Cambria Math" panose="02040503050406030204" pitchFamily="18" charset="0"/>
                          </a:rPr>
                        </m:ctrlPr>
                      </m:sSubPr>
                      <m:e>
                        <m:r>
                          <a:rPr lang="en-GB" b="1" i="1" smtClean="0">
                            <a:solidFill>
                              <a:srgbClr val="0070C0"/>
                            </a:solidFill>
                            <a:latin typeface="Cambria Math" panose="02040503050406030204" pitchFamily="18" charset="0"/>
                          </a:rPr>
                          <m:t>𝒖</m:t>
                        </m:r>
                      </m:e>
                      <m:sub>
                        <m:r>
                          <a:rPr lang="en-GB" b="1" i="1" smtClean="0">
                            <a:solidFill>
                              <a:srgbClr val="0070C0"/>
                            </a:solidFill>
                            <a:latin typeface="Cambria Math" panose="02040503050406030204" pitchFamily="18" charset="0"/>
                          </a:rPr>
                          <m:t>𝟑</m:t>
                        </m:r>
                      </m:sub>
                    </m:sSub>
                  </m:oMath>
                </a14:m>
                <a:r>
                  <a:rPr lang="fr-FR" b="1" dirty="0" smtClean="0">
                    <a:solidFill>
                      <a:srgbClr val="0070C0"/>
                    </a:solidFill>
                    <a:latin typeface="Times New Roman" panose="02020603050405020304" pitchFamily="18" charset="0"/>
                    <a:cs typeface="Times New Roman" panose="02020603050405020304" pitchFamily="18" charset="0"/>
                  </a:rPr>
                  <a:t> on va utiliser le process de gram-</a:t>
                </a:r>
                <a:r>
                  <a:rPr lang="fr-FR" b="1" dirty="0" err="1" smtClean="0">
                    <a:solidFill>
                      <a:srgbClr val="0070C0"/>
                    </a:solidFill>
                    <a:latin typeface="Times New Roman" panose="02020603050405020304" pitchFamily="18" charset="0"/>
                    <a:cs typeface="Times New Roman" panose="02020603050405020304" pitchFamily="18" charset="0"/>
                  </a:rPr>
                  <a:t>shmidt</a:t>
                </a:r>
                <a:endParaRPr lang="fr-FR" b="1" dirty="0" smtClean="0">
                  <a:solidFill>
                    <a:srgbClr val="0070C0"/>
                  </a:solidFill>
                  <a:latin typeface="Times New Roman" panose="02020603050405020304" pitchFamily="18" charset="0"/>
                  <a:cs typeface="Times New Roman" panose="02020603050405020304" pitchFamily="18" charset="0"/>
                </a:endParaRPr>
              </a:p>
              <a:p>
                <a:endParaRPr lang="fr-FR" b="1" dirty="0">
                  <a:solidFill>
                    <a:srgbClr val="0070C0"/>
                  </a:solidFill>
                  <a:latin typeface="Times New Roman" panose="02020603050405020304" pitchFamily="18" charset="0"/>
                  <a:cs typeface="Times New Roman" panose="02020603050405020304" pitchFamily="18" charset="0"/>
                </a:endParaRPr>
              </a:p>
              <a:p>
                <a:pPr marL="342900" indent="-342900">
                  <a:buAutoNum type="arabicPeriod"/>
                </a:pPr>
                <a14:m>
                  <m:oMath xmlns:m="http://schemas.openxmlformats.org/officeDocument/2006/math">
                    <m:sSub>
                      <m:sSubPr>
                        <m:ctrlPr>
                          <a:rPr lang="fr-FR" b="1" i="1" smtClean="0">
                            <a:solidFill>
                              <a:schemeClr val="tx1"/>
                            </a:solidFill>
                            <a:latin typeface="Cambria Math" panose="02040503050406030204" pitchFamily="18" charset="0"/>
                            <a:cs typeface="Times New Roman" panose="02020603050405020304" pitchFamily="18" charset="0"/>
                          </a:rPr>
                        </m:ctrlPr>
                      </m:sSubPr>
                      <m:e>
                        <m:r>
                          <a:rPr lang="en-GB" b="1" i="0" smtClean="0">
                            <a:solidFill>
                              <a:schemeClr val="tx1"/>
                            </a:solidFill>
                            <a:latin typeface="Cambria Math" panose="02040503050406030204" pitchFamily="18" charset="0"/>
                            <a:cs typeface="Times New Roman" panose="02020603050405020304" pitchFamily="18" charset="0"/>
                          </a:rPr>
                          <m:t>𝐮</m:t>
                        </m:r>
                      </m:e>
                      <m:sub>
                        <m:r>
                          <a:rPr lang="en-GB" b="1" i="0" smtClean="0">
                            <a:solidFill>
                              <a:schemeClr val="tx1"/>
                            </a:solidFill>
                            <a:latin typeface="Cambria Math" panose="02040503050406030204" pitchFamily="18" charset="0"/>
                            <a:cs typeface="Times New Roman" panose="02020603050405020304" pitchFamily="18" charset="0"/>
                          </a:rPr>
                          <m:t>𝟏</m:t>
                        </m:r>
                      </m:sub>
                    </m:sSub>
                  </m:oMath>
                </a14:m>
                <a:r>
                  <a:rPr lang="fr-FR"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b="1" i="1" smtClean="0">
                            <a:solidFill>
                              <a:schemeClr val="tx1"/>
                            </a:solidFill>
                            <a:latin typeface="Cambria Math" panose="02040503050406030204" pitchFamily="18" charset="0"/>
                            <a:cs typeface="Times New Roman" panose="02020603050405020304" pitchFamily="18" charset="0"/>
                          </a:rPr>
                        </m:ctrlPr>
                      </m:sSubPr>
                      <m:e>
                        <m:r>
                          <a:rPr lang="en-GB" b="1" i="0" smtClean="0">
                            <a:solidFill>
                              <a:schemeClr val="tx1"/>
                            </a:solidFill>
                            <a:latin typeface="Cambria Math" panose="02040503050406030204" pitchFamily="18" charset="0"/>
                            <a:cs typeface="Times New Roman" panose="02020603050405020304" pitchFamily="18" charset="0"/>
                          </a:rPr>
                          <m:t>𝐮</m:t>
                        </m:r>
                      </m:e>
                      <m:sub>
                        <m:r>
                          <a:rPr lang="en-GB" b="1" i="0" smtClean="0">
                            <a:solidFill>
                              <a:schemeClr val="tx1"/>
                            </a:solidFill>
                            <a:latin typeface="Cambria Math" panose="02040503050406030204" pitchFamily="18" charset="0"/>
                            <a:cs typeface="Times New Roman" panose="02020603050405020304" pitchFamily="18" charset="0"/>
                          </a:rPr>
                          <m:t>𝟐</m:t>
                        </m:r>
                      </m:sub>
                    </m:sSub>
                  </m:oMath>
                </a14:m>
                <a:r>
                  <a:rPr lang="fr-FR" dirty="0" smtClean="0">
                    <a:solidFill>
                      <a:schemeClr val="tx1"/>
                    </a:solidFill>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b="1" i="1" smtClean="0">
                            <a:solidFill>
                              <a:schemeClr val="tx1"/>
                            </a:solidFill>
                            <a:latin typeface="Cambria Math" panose="02040503050406030204" pitchFamily="18" charset="0"/>
                            <a:cs typeface="Times New Roman" panose="02020603050405020304" pitchFamily="18" charset="0"/>
                          </a:rPr>
                        </m:ctrlPr>
                      </m:sSubPr>
                      <m:e>
                        <m:r>
                          <a:rPr lang="en-GB" b="1" i="0" smtClean="0">
                            <a:solidFill>
                              <a:schemeClr val="tx1"/>
                            </a:solidFill>
                            <a:latin typeface="Cambria Math" panose="02040503050406030204" pitchFamily="18" charset="0"/>
                            <a:cs typeface="Times New Roman" panose="02020603050405020304" pitchFamily="18" charset="0"/>
                          </a:rPr>
                          <m:t>𝐮</m:t>
                        </m:r>
                      </m:e>
                      <m:sub>
                        <m:r>
                          <a:rPr lang="en-GB" b="1" i="0" smtClean="0">
                            <a:solidFill>
                              <a:schemeClr val="tx1"/>
                            </a:solidFill>
                            <a:latin typeface="Cambria Math" panose="02040503050406030204" pitchFamily="18" charset="0"/>
                            <a:cs typeface="Times New Roman" panose="02020603050405020304" pitchFamily="18" charset="0"/>
                          </a:rPr>
                          <m:t>𝟑</m:t>
                        </m:r>
                      </m:sub>
                    </m:sSub>
                  </m:oMath>
                </a14:m>
                <a:r>
                  <a:rPr lang="fr-FR" dirty="0" smtClean="0">
                    <a:solidFill>
                      <a:schemeClr val="tx1"/>
                    </a:solidFill>
                    <a:latin typeface="Times New Roman" panose="02020603050405020304" pitchFamily="18" charset="0"/>
                    <a:cs typeface="Times New Roman" panose="02020603050405020304" pitchFamily="18" charset="0"/>
                  </a:rPr>
                  <a:t> est  une  base orthonormée</a:t>
                </a:r>
              </a:p>
              <a:p>
                <a:pPr marL="342900" indent="-342900">
                  <a:buAutoNum type="arabicPeriod"/>
                </a:pPr>
                <a:r>
                  <a:rPr lang="fr-FR" dirty="0" smtClean="0">
                    <a:latin typeface="Times New Roman" panose="02020603050405020304" pitchFamily="18" charset="0"/>
                    <a:cs typeface="Times New Roman" panose="02020603050405020304" pitchFamily="18" charset="0"/>
                  </a:rPr>
                  <a:t>Prendre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𝑒</m:t>
                        </m:r>
                      </m:e>
                      <m:sub>
                        <m:r>
                          <a:rPr lang="en-GB" b="0" i="1" smtClean="0">
                            <a:latin typeface="Cambria Math" panose="02040503050406030204" pitchFamily="18" charset="0"/>
                            <a:cs typeface="Times New Roman" panose="02020603050405020304" pitchFamily="18" charset="0"/>
                          </a:rPr>
                          <m:t>3</m:t>
                        </m:r>
                      </m:sub>
                    </m:sSub>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cs typeface="Times New Roman" panose="02020603050405020304" pitchFamily="18" charset="0"/>
                                </a:rPr>
                                <m:t>0</m:t>
                              </m:r>
                            </m:e>
                            <m:e>
                              <m:r>
                                <a:rPr lang="en-GB" b="0" i="1" smtClean="0">
                                  <a:latin typeface="Cambria Math" panose="02040503050406030204" pitchFamily="18" charset="0"/>
                                  <a:cs typeface="Times New Roman" panose="02020603050405020304" pitchFamily="18" charset="0"/>
                                </a:rPr>
                                <m:t>1</m:t>
                              </m:r>
                            </m:e>
                          </m:mr>
                        </m:m>
                      </m:e>
                    </m:d>
                  </m:oMath>
                </a14:m>
                <a:endParaRPr lang="en-GB" b="0" dirty="0" smtClean="0">
                  <a:latin typeface="Times New Roman" panose="02020603050405020304" pitchFamily="18" charset="0"/>
                  <a:cs typeface="Times New Roman" panose="02020603050405020304" pitchFamily="18" charset="0"/>
                </a:endParaRPr>
              </a:p>
              <a:p>
                <a:pPr marL="342900" indent="-342900">
                  <a:buAutoNum type="arabicPeriod"/>
                </a:pPr>
                <a:r>
                  <a:rPr lang="fr-FR" dirty="0" smtClean="0">
                    <a:solidFill>
                      <a:schemeClr val="tx1"/>
                    </a:solidFill>
                    <a:latin typeface="Times New Roman" panose="02020603050405020304" pitchFamily="18" charset="0"/>
                    <a:cs typeface="Times New Roman" panose="02020603050405020304" pitchFamily="18" charset="0"/>
                  </a:rPr>
                  <a:t>Trouver </a:t>
                </a:r>
                <a14:m>
                  <m:oMath xmlns:m="http://schemas.openxmlformats.org/officeDocument/2006/math">
                    <m:sSubSup>
                      <m:sSubSupPr>
                        <m:ctrlPr>
                          <a:rPr lang="fr-FR" i="1" smtClean="0">
                            <a:solidFill>
                              <a:schemeClr val="tx1"/>
                            </a:solidFill>
                            <a:latin typeface="Cambria Math" panose="02040503050406030204" pitchFamily="18" charset="0"/>
                            <a:cs typeface="Times New Roman" panose="02020603050405020304" pitchFamily="18" charset="0"/>
                          </a:rPr>
                        </m:ctrlPr>
                      </m:sSubSupPr>
                      <m:e>
                        <m:r>
                          <a:rPr lang="en-GB" b="0" i="1" smtClean="0">
                            <a:solidFill>
                              <a:schemeClr val="tx1"/>
                            </a:solidFill>
                            <a:latin typeface="Cambria Math" panose="02040503050406030204" pitchFamily="18" charset="0"/>
                            <a:cs typeface="Times New Roman" panose="02020603050405020304" pitchFamily="18" charset="0"/>
                          </a:rPr>
                          <m:t>𝑢</m:t>
                        </m:r>
                      </m:e>
                      <m:sub>
                        <m:r>
                          <a:rPr lang="en-GB" b="0" i="1" smtClean="0">
                            <a:solidFill>
                              <a:schemeClr val="tx1"/>
                            </a:solidFill>
                            <a:latin typeface="Cambria Math" panose="02040503050406030204" pitchFamily="18" charset="0"/>
                            <a:cs typeface="Times New Roman" panose="02020603050405020304" pitchFamily="18" charset="0"/>
                          </a:rPr>
                          <m:t>3</m:t>
                        </m:r>
                      </m:sub>
                      <m:sup>
                        <m:r>
                          <a:rPr lang="en-GB" b="0" i="1" smtClean="0">
                            <a:solidFill>
                              <a:schemeClr val="tx1"/>
                            </a:solidFill>
                            <a:latin typeface="Cambria Math" panose="02040503050406030204" pitchFamily="18" charset="0"/>
                            <a:cs typeface="Times New Roman" panose="02020603050405020304" pitchFamily="18" charset="0"/>
                          </a:rPr>
                          <m:t>′</m:t>
                        </m:r>
                      </m:sup>
                    </m:sSubSup>
                  </m:oMath>
                </a14:m>
                <a:r>
                  <a:rPr lang="fr-FR" dirty="0" smtClean="0">
                    <a:solidFill>
                      <a:schemeClr val="tx1"/>
                    </a:solidFill>
                    <a:latin typeface="Times New Roman" panose="02020603050405020304" pitchFamily="18" charset="0"/>
                    <a:cs typeface="Times New Roman" panose="02020603050405020304" pitchFamily="18" charset="0"/>
                  </a:rPr>
                  <a:t> de  manière á ce que:</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3</m:t>
                        </m:r>
                      </m:sub>
                      <m:sup>
                        <m:r>
                          <a:rPr lang="en-GB" b="0" i="1" smtClean="0">
                            <a:latin typeface="Cambria Math" panose="02040503050406030204" pitchFamily="18" charset="0"/>
                            <a:cs typeface="Times New Roman" panose="02020603050405020304" pitchFamily="18" charset="0"/>
                          </a:rPr>
                          <m:t>′</m:t>
                        </m:r>
                      </m:sup>
                    </m:sSubSup>
                    <m:r>
                      <a:rPr lang="en-GB" b="0" i="1" smtClean="0">
                        <a:latin typeface="Cambria Math" panose="02040503050406030204" pitchFamily="18" charset="0"/>
                        <a:cs typeface="Times New Roman" panose="02020603050405020304" pitchFamily="18" charset="0"/>
                      </a:rPr>
                      <m:t>=</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𝑒</m:t>
                        </m:r>
                      </m:e>
                      <m:sub>
                        <m:r>
                          <a:rPr lang="en-GB" b="0" i="1" smtClean="0">
                            <a:latin typeface="Cambria Math" panose="02040503050406030204" pitchFamily="18" charset="0"/>
                            <a:cs typeface="Times New Roman" panose="02020603050405020304" pitchFamily="18" charset="0"/>
                          </a:rPr>
                          <m:t>3</m:t>
                        </m:r>
                      </m:sub>
                    </m:sSub>
                    <m:r>
                      <a:rPr lang="en-GB" b="0" i="1" smtClean="0">
                        <a:latin typeface="Cambria Math" panose="02040503050406030204" pitchFamily="18" charset="0"/>
                        <a:cs typeface="Times New Roman" panose="02020603050405020304" pitchFamily="18" charset="0"/>
                      </a:rPr>
                      <m:t>+</m:t>
                    </m:r>
                    <m:r>
                      <a:rPr lang="en-GB" b="1" i="1" smtClean="0">
                        <a:solidFill>
                          <a:srgbClr val="FF0000"/>
                        </a:solidFill>
                        <a:latin typeface="Cambria Math" panose="02040503050406030204" pitchFamily="18" charset="0"/>
                        <a:cs typeface="Times New Roman" panose="02020603050405020304" pitchFamily="18" charset="0"/>
                      </a:rPr>
                      <m:t>𝒂</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1</m:t>
                        </m:r>
                      </m:sub>
                    </m:sSub>
                    <m:r>
                      <a:rPr lang="en-GB" b="0" i="1" smtClean="0">
                        <a:latin typeface="Cambria Math" panose="02040503050406030204" pitchFamily="18" charset="0"/>
                        <a:cs typeface="Times New Roman" panose="02020603050405020304" pitchFamily="18" charset="0"/>
                      </a:rPr>
                      <m:t>+</m:t>
                    </m:r>
                    <m:r>
                      <a:rPr lang="en-GB" b="1" i="1" smtClean="0">
                        <a:solidFill>
                          <a:srgbClr val="FF0000"/>
                        </a:solidFill>
                        <a:latin typeface="Cambria Math" panose="02040503050406030204" pitchFamily="18" charset="0"/>
                        <a:cs typeface="Times New Roman" panose="02020603050405020304" pitchFamily="18" charset="0"/>
                      </a:rPr>
                      <m:t>𝒃</m:t>
                    </m:r>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2</m:t>
                        </m:r>
                      </m:sub>
                    </m:sSub>
                  </m:oMath>
                </a14:m>
                <a:endParaRPr lang="fr-FR" dirty="0" smtClean="0">
                  <a:solidFill>
                    <a:schemeClr val="tx1"/>
                  </a:solidFill>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4. </a:t>
                </a:r>
                <a14:m>
                  <m:oMath xmlns:m="http://schemas.openxmlformats.org/officeDocument/2006/math">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3</m:t>
                        </m:r>
                      </m:sub>
                      <m:sup>
                        <m:r>
                          <a:rPr lang="en-GB" b="0" i="1" smtClean="0">
                            <a:latin typeface="Cambria Math" panose="02040503050406030204" pitchFamily="18" charset="0"/>
                            <a:cs typeface="Times New Roman" panose="02020603050405020304" pitchFamily="18" charset="0"/>
                          </a:rPr>
                          <m:t>′</m:t>
                        </m:r>
                      </m:sup>
                    </m:sSubSup>
                    <m:r>
                      <a:rPr lang="en-GB" b="0" i="1" smtClean="0">
                        <a:latin typeface="Cambria Math" panose="02040503050406030204" pitchFamily="18" charset="0"/>
                        <a:cs typeface="Times New Roman" panose="02020603050405020304" pitchFamily="18" charset="0"/>
                      </a:rPr>
                      <m:t> </m:t>
                    </m:r>
                  </m:oMath>
                </a14:m>
                <a:r>
                  <a:rPr lang="fr-FR" dirty="0" smtClean="0">
                    <a:solidFill>
                      <a:schemeClr val="tx1"/>
                    </a:solidFill>
                    <a:latin typeface="Times New Roman" panose="02020603050405020304" pitchFamily="18" charset="0"/>
                    <a:cs typeface="Times New Roman" panose="02020603050405020304" pitchFamily="18" charset="0"/>
                  </a:rPr>
                  <a:t>et  </a:t>
                </a:r>
                <a14:m>
                  <m:oMath xmlns:m="http://schemas.openxmlformats.org/officeDocument/2006/math">
                    <m:sSub>
                      <m:sSubPr>
                        <m:ctrlPr>
                          <a:rPr lang="fr-FR" i="1" smtClean="0">
                            <a:solidFill>
                              <a:schemeClr val="tx1"/>
                            </a:solidFill>
                            <a:latin typeface="Cambria Math" panose="02040503050406030204" pitchFamily="18" charset="0"/>
                            <a:cs typeface="Times New Roman" panose="02020603050405020304" pitchFamily="18" charset="0"/>
                          </a:rPr>
                        </m:ctrlPr>
                      </m:sSubPr>
                      <m:e>
                        <m:r>
                          <a:rPr lang="en-GB" b="0" i="1" smtClean="0">
                            <a:solidFill>
                              <a:schemeClr val="tx1"/>
                            </a:solidFill>
                            <a:latin typeface="Cambria Math" panose="02040503050406030204" pitchFamily="18" charset="0"/>
                            <a:cs typeface="Times New Roman" panose="02020603050405020304" pitchFamily="18" charset="0"/>
                          </a:rPr>
                          <m:t>𝑢</m:t>
                        </m:r>
                      </m:e>
                      <m:sub>
                        <m:r>
                          <a:rPr lang="en-GB" b="0" i="1" smtClean="0">
                            <a:solidFill>
                              <a:schemeClr val="tx1"/>
                            </a:solidFill>
                            <a:latin typeface="Cambria Math" panose="02040503050406030204" pitchFamily="18" charset="0"/>
                            <a:cs typeface="Times New Roman" panose="02020603050405020304" pitchFamily="18" charset="0"/>
                          </a:rPr>
                          <m:t>3</m:t>
                        </m:r>
                      </m:sub>
                    </m:sSub>
                  </m:oMath>
                </a14:m>
                <a:r>
                  <a:rPr lang="fr-FR" dirty="0" smtClean="0">
                    <a:solidFill>
                      <a:schemeClr val="tx1"/>
                    </a:solidFill>
                    <a:latin typeface="Times New Roman" panose="02020603050405020304" pitchFamily="18" charset="0"/>
                    <a:cs typeface="Times New Roman" panose="02020603050405020304" pitchFamily="18" charset="0"/>
                  </a:rPr>
                  <a:t> sont colinéaires</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fr-FR"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&lt;</m:t>
                    </m:r>
                    <m:sSubSup>
                      <m:sSubSupPr>
                        <m:ctrlPr>
                          <a:rPr lang="fr-FR"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𝒖</m:t>
                        </m:r>
                      </m:e>
                      <m:sub>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𝟑</m:t>
                        </m:r>
                      </m:sub>
                      <m:sup>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𝒖</m:t>
                        </m:r>
                      </m:e>
                      <m:sub>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𝟏</m:t>
                        </m:r>
                      </m:sub>
                    </m:sSub>
                    <m:r>
                      <a:rPr lang="fr-FR" b="1" i="1">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fr-FR" b="1" dirty="0" smtClean="0">
                    <a:solidFill>
                      <a:schemeClr val="accent1">
                        <a:lumMod val="75000"/>
                      </a:schemeClr>
                    </a:solidFill>
                    <a:latin typeface="Times New Roman" panose="02020603050405020304" pitchFamily="18" charset="0"/>
                    <a:cs typeface="Times New Roman" panose="02020603050405020304" pitchFamily="18" charset="0"/>
                  </a:rPr>
                  <a:t>=0</a:t>
                </a:r>
                <a:r>
                  <a:rPr lang="fr-FR" dirty="0" smtClean="0">
                    <a:solidFill>
                      <a:schemeClr val="tx1"/>
                    </a:solidFill>
                    <a:latin typeface="Times New Roman" panose="02020603050405020304" pitchFamily="18" charset="0"/>
                    <a:cs typeface="Times New Roman" panose="02020603050405020304" pitchFamily="18" charset="0"/>
                  </a:rPr>
                  <a:t>  et </a:t>
                </a:r>
                <a:r>
                  <a:rPr lang="fr-FR" b="1" dirty="0" smtClean="0">
                    <a:solidFill>
                      <a:schemeClr val="accent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fr-FR"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&lt;</m:t>
                    </m:r>
                    <m:sSubSup>
                      <m:sSubSupPr>
                        <m:ctrlPr>
                          <a:rPr lang="fr-FR"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𝒖</m:t>
                        </m:r>
                      </m:e>
                      <m:sub>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𝟑</m:t>
                        </m:r>
                      </m:sub>
                      <m:sup>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𝒖</m:t>
                        </m:r>
                      </m:e>
                      <m:sub>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𝟐</m:t>
                        </m:r>
                      </m:sub>
                    </m:sSub>
                    <m:r>
                      <a:rPr lang="en-GB" b="1" i="1" smtClean="0">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fr-FR" b="1" dirty="0" smtClean="0">
                    <a:solidFill>
                      <a:schemeClr val="accent1">
                        <a:lumMod val="75000"/>
                      </a:schemeClr>
                    </a:solidFill>
                    <a:latin typeface="Times New Roman" panose="02020603050405020304" pitchFamily="18" charset="0"/>
                    <a:cs typeface="Times New Roman" panose="02020603050405020304" pitchFamily="18" charset="0"/>
                  </a:rPr>
                  <a:t>=0</a:t>
                </a:r>
                <a:r>
                  <a:rPr lang="fr-FR" dirty="0" smtClean="0">
                    <a:solidFill>
                      <a:schemeClr val="tx1"/>
                    </a:solidFill>
                    <a:latin typeface="Times New Roman" panose="02020603050405020304" pitchFamily="18" charset="0"/>
                    <a:cs typeface="Times New Roman" panose="02020603050405020304" pitchFamily="18" charset="0"/>
                  </a:rPr>
                  <a:t> </a:t>
                </a:r>
              </a:p>
              <a:p>
                <a:r>
                  <a:rPr lang="fr-FR" dirty="0" smtClean="0">
                    <a:latin typeface="Times New Roman" panose="02020603050405020304" pitchFamily="18" charset="0"/>
                    <a:cs typeface="Times New Roman" panose="02020603050405020304" pitchFamily="18" charset="0"/>
                  </a:rPr>
                  <a:t>5. Finalement </a:t>
                </a:r>
                <a14:m>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3</m:t>
                        </m:r>
                      </m:sub>
                    </m:sSub>
                    <m:r>
                      <a:rPr lang="en-GB" b="0" i="1" smtClean="0">
                        <a:latin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cs typeface="Times New Roman" panose="02020603050405020304" pitchFamily="18" charset="0"/>
                          </a:rPr>
                        </m:ctrlPr>
                      </m:fPr>
                      <m:num>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3</m:t>
                            </m:r>
                          </m:sub>
                          <m:sup>
                            <m:r>
                              <a:rPr lang="en-GB" b="0" i="1" smtClean="0">
                                <a:latin typeface="Cambria Math" panose="02040503050406030204" pitchFamily="18" charset="0"/>
                                <a:cs typeface="Times New Roman" panose="02020603050405020304" pitchFamily="18" charset="0"/>
                              </a:rPr>
                              <m:t>′</m:t>
                            </m:r>
                          </m:sup>
                        </m:sSubSup>
                      </m:num>
                      <m:den>
                        <m:d>
                          <m:dPr>
                            <m:begChr m:val="‖"/>
                            <m:endChr m:val="‖"/>
                            <m:ctrlPr>
                              <a:rPr lang="en-GB" b="0" i="1" smtClean="0">
                                <a:latin typeface="Cambria Math" panose="02040503050406030204" pitchFamily="18" charset="0"/>
                                <a:cs typeface="Times New Roman" panose="02020603050405020304" pitchFamily="18" charset="0"/>
                              </a:rPr>
                            </m:ctrlPr>
                          </m:dPr>
                          <m:e>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3</m:t>
                                </m:r>
                              </m:sub>
                              <m:sup>
                                <m:r>
                                  <a:rPr lang="en-GB" b="0" i="1" smtClean="0">
                                    <a:latin typeface="Cambria Math" panose="02040503050406030204" pitchFamily="18" charset="0"/>
                                    <a:cs typeface="Times New Roman" panose="02020603050405020304" pitchFamily="18" charset="0"/>
                                  </a:rPr>
                                  <m:t>′</m:t>
                                </m:r>
                              </m:sup>
                            </m:sSubSup>
                          </m:e>
                        </m:d>
                      </m:den>
                    </m:f>
                  </m:oMath>
                </a14:m>
                <a:endParaRPr lang="fr-FR" dirty="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fr-FR" i="1" smtClean="0">
                          <a:latin typeface="Cambria Math" panose="02040503050406030204" pitchFamily="18" charset="0"/>
                          <a:ea typeface="Cambria Math" panose="02040503050406030204" pitchFamily="18" charset="0"/>
                          <a:cs typeface="Times New Roman" panose="02020603050405020304" pitchFamily="18" charset="0"/>
                        </a:rPr>
                        <m:t>==&gt;</m:t>
                      </m:r>
                    </m:oMath>
                  </m:oMathPara>
                </a14:m>
                <a:endParaRPr lang="en-GB" dirty="0" smtClean="0">
                  <a:latin typeface="Times New Roman" panose="02020603050405020304" pitchFamily="18" charset="0"/>
                  <a:ea typeface="Cambria Math" panose="02040503050406030204" pitchFamily="18" charset="0"/>
                  <a:cs typeface="Times New Roman" panose="02020603050405020304" pitchFamily="18" charset="0"/>
                </a:endParaRPr>
              </a:p>
              <a:p>
                <a14:m>
                  <m:oMath xmlns:m="http://schemas.openxmlformats.org/officeDocument/2006/math">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𝑢</m:t>
                        </m:r>
                      </m:e>
                      <m:sub>
                        <m:r>
                          <a:rPr lang="en-GB" b="0" i="1" smtClean="0">
                            <a:latin typeface="Cambria Math" panose="02040503050406030204" pitchFamily="18" charset="0"/>
                            <a:cs typeface="Times New Roman" panose="02020603050405020304" pitchFamily="18" charset="0"/>
                          </a:rPr>
                          <m:t>3</m:t>
                        </m:r>
                      </m:sub>
                      <m:sup>
                        <m:r>
                          <a:rPr lang="en-GB" b="0" i="1" smtClean="0">
                            <a:latin typeface="Cambria Math" panose="02040503050406030204" pitchFamily="18" charset="0"/>
                            <a:cs typeface="Times New Roman" panose="02020603050405020304" pitchFamily="18" charset="0"/>
                          </a:rPr>
                          <m:t>′</m:t>
                        </m:r>
                      </m:sup>
                    </m:sSubSup>
                    <m:r>
                      <a:rPr lang="en-GB" b="0" i="1" smtClean="0">
                        <a:latin typeface="Cambria Math" panose="02040503050406030204" pitchFamily="18" charset="0"/>
                        <a:cs typeface="Times New Roman" panose="02020603050405020304" pitchFamily="18" charset="0"/>
                      </a:rPr>
                      <m:t>=</m:t>
                    </m:r>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r>
                                <m:rPr>
                                  <m:brk m:alnAt="7"/>
                                </m:rP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cs typeface="Times New Roman" panose="02020603050405020304" pitchFamily="18" charset="0"/>
                                </a:rPr>
                                <m:t>0</m:t>
                              </m:r>
                            </m:e>
                          </m:mr>
                          <m:mr>
                            <m:e>
                              <m:r>
                                <a:rPr lang="en-GB" b="0" i="1" smtClean="0">
                                  <a:latin typeface="Cambria Math" panose="02040503050406030204" pitchFamily="18" charset="0"/>
                                  <a:cs typeface="Times New Roman" panose="02020603050405020304" pitchFamily="18" charset="0"/>
                                </a:rPr>
                                <m:t>1</m:t>
                              </m:r>
                            </m:e>
                          </m:mr>
                        </m:m>
                      </m:e>
                    </m:d>
                    <m:r>
                      <a:rPr lang="en-GB" b="0" i="1" smtClean="0">
                        <a:latin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6</m:t>
                            </m:r>
                          </m:e>
                        </m:rad>
                      </m:den>
                    </m:f>
                    <m:d>
                      <m:dPr>
                        <m:begChr m:val="["/>
                        <m:endChr m:val="]"/>
                        <m:ctrlPr>
                          <a:rPr lang="en-GB"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GB" b="0" i="1" smtClean="0">
                                <a:latin typeface="Cambria Math" panose="02040503050406030204" pitchFamily="18" charset="0"/>
                                <a:cs typeface="Times New Roman" panose="02020603050405020304" pitchFamily="18" charset="0"/>
                              </a:rPr>
                            </m:ctrlPr>
                          </m:mPr>
                          <m:mr>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2</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6</m:t>
                                      </m:r>
                                    </m:e>
                                  </m:rad>
                                </m:den>
                              </m:f>
                            </m:e>
                          </m:mr>
                          <m:mr>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6</m:t>
                                      </m:r>
                                    </m:e>
                                  </m:rad>
                                </m:den>
                              </m:f>
                            </m:e>
                          </m:mr>
                          <m:mr>
                            <m:e>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ad>
                                    <m:radPr>
                                      <m:degHide m:val="on"/>
                                      <m:ctrlPr>
                                        <a:rPr lang="en-GB" b="0" i="1" smtClean="0">
                                          <a:latin typeface="Cambria Math" panose="02040503050406030204" pitchFamily="18" charset="0"/>
                                          <a:cs typeface="Times New Roman" panose="02020603050405020304" pitchFamily="18" charset="0"/>
                                        </a:rPr>
                                      </m:ctrlPr>
                                    </m:radPr>
                                    <m:deg/>
                                    <m:e>
                                      <m:r>
                                        <a:rPr lang="en-GB" b="0" i="1" smtClean="0">
                                          <a:latin typeface="Cambria Math" panose="02040503050406030204" pitchFamily="18" charset="0"/>
                                          <a:cs typeface="Times New Roman" panose="02020603050405020304" pitchFamily="18" charset="0"/>
                                        </a:rPr>
                                        <m:t>6</m:t>
                                      </m:r>
                                    </m:e>
                                  </m:rad>
                                </m:den>
                              </m:f>
                            </m:e>
                          </m:mr>
                        </m:m>
                      </m:e>
                    </m:d>
                  </m:oMath>
                </a14:m>
                <a:r>
                  <a:rPr lang="fr-FR"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fr-FR" i="1" dirty="0" smtClean="0">
                            <a:latin typeface="Cambria Math" panose="02040503050406030204" pitchFamily="18" charset="0"/>
                            <a:cs typeface="Times New Roman" panose="02020603050405020304" pitchFamily="18" charset="0"/>
                          </a:rPr>
                        </m:ctrlPr>
                      </m:fPr>
                      <m:num>
                        <m:r>
                          <a:rPr lang="en-GB" b="0" i="1" dirty="0" smtClean="0">
                            <a:latin typeface="Cambria Math" panose="02040503050406030204" pitchFamily="18" charset="0"/>
                            <a:cs typeface="Times New Roman" panose="02020603050405020304" pitchFamily="18" charset="0"/>
                          </a:rPr>
                          <m:t>1</m:t>
                        </m:r>
                      </m:num>
                      <m:den>
                        <m:rad>
                          <m:radPr>
                            <m:degHide m:val="on"/>
                            <m:ctrlPr>
                              <a:rPr lang="fr-FR" i="1" dirty="0" smtClean="0">
                                <a:latin typeface="Cambria Math" panose="02040503050406030204" pitchFamily="18" charset="0"/>
                                <a:cs typeface="Times New Roman" panose="02020603050405020304" pitchFamily="18" charset="0"/>
                              </a:rPr>
                            </m:ctrlPr>
                          </m:radPr>
                          <m:deg/>
                          <m:e>
                            <m:r>
                              <a:rPr lang="en-GB" b="0" i="1" dirty="0" smtClean="0">
                                <a:latin typeface="Cambria Math" panose="02040503050406030204" pitchFamily="18" charset="0"/>
                                <a:cs typeface="Times New Roman" panose="02020603050405020304" pitchFamily="18" charset="0"/>
                              </a:rPr>
                              <m:t>2</m:t>
                            </m:r>
                          </m:e>
                        </m:rad>
                      </m:den>
                    </m:f>
                    <m:d>
                      <m:dPr>
                        <m:begChr m:val="["/>
                        <m:endChr m:val="]"/>
                        <m:ctrlPr>
                          <a:rPr lang="fr-FR" i="1" dirty="0" smtClean="0">
                            <a:latin typeface="Cambria Math" panose="02040503050406030204" pitchFamily="18" charset="0"/>
                            <a:cs typeface="Times New Roman" panose="02020603050405020304" pitchFamily="18" charset="0"/>
                          </a:rPr>
                        </m:ctrlPr>
                      </m:dPr>
                      <m:e>
                        <m:m>
                          <m:mPr>
                            <m:mcs>
                              <m:mc>
                                <m:mcPr>
                                  <m:count m:val="1"/>
                                  <m:mcJc m:val="center"/>
                                </m:mcPr>
                              </m:mc>
                            </m:mcs>
                            <m:ctrlPr>
                              <a:rPr lang="fr-FR" i="1" dirty="0" smtClean="0">
                                <a:latin typeface="Cambria Math" panose="02040503050406030204" pitchFamily="18" charset="0"/>
                                <a:cs typeface="Times New Roman" panose="02020603050405020304" pitchFamily="18" charset="0"/>
                              </a:rPr>
                            </m:ctrlPr>
                          </m:mPr>
                          <m:mr>
                            <m:e>
                              <m:r>
                                <m:rPr>
                                  <m:brk m:alnAt="7"/>
                                </m:rPr>
                                <a:rPr lang="en-GB" b="0" i="1" dirty="0" smtClean="0">
                                  <a:latin typeface="Cambria Math" panose="02040503050406030204" pitchFamily="18" charset="0"/>
                                  <a:cs typeface="Times New Roman" panose="02020603050405020304" pitchFamily="18" charset="0"/>
                                </a:rPr>
                                <m:t>0</m:t>
                              </m:r>
                            </m:e>
                          </m:mr>
                          <m:mr>
                            <m:e>
                              <m:f>
                                <m:fPr>
                                  <m:ctrlPr>
                                    <a:rPr lang="fr-FR" i="1" dirty="0" smtClean="0">
                                      <a:latin typeface="Cambria Math" panose="02040503050406030204" pitchFamily="18" charset="0"/>
                                      <a:cs typeface="Times New Roman" panose="02020603050405020304" pitchFamily="18" charset="0"/>
                                    </a:rPr>
                                  </m:ctrlPr>
                                </m:fPr>
                                <m:num>
                                  <m:r>
                                    <a:rPr lang="en-GB" b="0" i="1" dirty="0" smtClean="0">
                                      <a:latin typeface="Cambria Math" panose="02040503050406030204" pitchFamily="18" charset="0"/>
                                      <a:cs typeface="Times New Roman" panose="02020603050405020304" pitchFamily="18" charset="0"/>
                                    </a:rPr>
                                    <m:t>−1</m:t>
                                  </m:r>
                                </m:num>
                                <m:den>
                                  <m:rad>
                                    <m:radPr>
                                      <m:degHide m:val="on"/>
                                      <m:ctrlPr>
                                        <a:rPr lang="fr-FR" i="1" dirty="0" smtClean="0">
                                          <a:latin typeface="Cambria Math" panose="02040503050406030204" pitchFamily="18" charset="0"/>
                                          <a:cs typeface="Times New Roman" panose="02020603050405020304" pitchFamily="18" charset="0"/>
                                        </a:rPr>
                                      </m:ctrlPr>
                                    </m:radPr>
                                    <m:deg/>
                                    <m:e>
                                      <m:r>
                                        <a:rPr lang="en-GB" b="0" i="1" dirty="0" smtClean="0">
                                          <a:latin typeface="Cambria Math" panose="02040503050406030204" pitchFamily="18" charset="0"/>
                                          <a:cs typeface="Times New Roman" panose="02020603050405020304" pitchFamily="18" charset="0"/>
                                        </a:rPr>
                                        <m:t>2</m:t>
                                      </m:r>
                                    </m:e>
                                  </m:rad>
                                </m:den>
                              </m:f>
                            </m:e>
                          </m:mr>
                          <m:mr>
                            <m:e>
                              <m:f>
                                <m:fPr>
                                  <m:ctrlPr>
                                    <a:rPr lang="fr-FR" i="1" dirty="0" smtClean="0">
                                      <a:latin typeface="Cambria Math" panose="02040503050406030204" pitchFamily="18" charset="0"/>
                                      <a:cs typeface="Times New Roman" panose="02020603050405020304" pitchFamily="18" charset="0"/>
                                    </a:rPr>
                                  </m:ctrlPr>
                                </m:fPr>
                                <m:num>
                                  <m:r>
                                    <a:rPr lang="en-GB" b="0" i="1" dirty="0" smtClean="0">
                                      <a:latin typeface="Cambria Math" panose="02040503050406030204" pitchFamily="18" charset="0"/>
                                      <a:cs typeface="Times New Roman" panose="02020603050405020304" pitchFamily="18" charset="0"/>
                                    </a:rPr>
                                    <m:t>1</m:t>
                                  </m:r>
                                </m:num>
                                <m:den>
                                  <m:rad>
                                    <m:radPr>
                                      <m:degHide m:val="on"/>
                                      <m:ctrlPr>
                                        <a:rPr lang="fr-FR" i="1" dirty="0" smtClean="0">
                                          <a:latin typeface="Cambria Math" panose="02040503050406030204" pitchFamily="18" charset="0"/>
                                          <a:cs typeface="Times New Roman" panose="02020603050405020304" pitchFamily="18" charset="0"/>
                                        </a:rPr>
                                      </m:ctrlPr>
                                    </m:radPr>
                                    <m:deg/>
                                    <m:e>
                                      <m:r>
                                        <a:rPr lang="en-GB" b="0" i="1" dirty="0" smtClean="0">
                                          <a:latin typeface="Cambria Math" panose="02040503050406030204" pitchFamily="18" charset="0"/>
                                          <a:cs typeface="Times New Roman" panose="02020603050405020304" pitchFamily="18" charset="0"/>
                                        </a:rPr>
                                        <m:t>2</m:t>
                                      </m:r>
                                    </m:e>
                                  </m:rad>
                                </m:den>
                              </m:f>
                            </m:e>
                          </m:mr>
                        </m:m>
                      </m:e>
                    </m:d>
                    <m:r>
                      <a:rPr lang="en-GB" b="0" i="1" dirty="0" smtClean="0">
                        <a:latin typeface="Cambria Math" panose="02040503050406030204" pitchFamily="18" charset="0"/>
                        <a:cs typeface="Times New Roman" panose="02020603050405020304" pitchFamily="18" charset="0"/>
                      </a:rPr>
                      <m:t>=</m:t>
                    </m:r>
                    <m:d>
                      <m:dPr>
                        <m:begChr m:val="["/>
                        <m:endChr m:val="]"/>
                        <m:ctrlPr>
                          <a:rPr lang="en-GB" b="1" i="1" dirty="0" smtClean="0">
                            <a:solidFill>
                              <a:srgbClr val="FF0000"/>
                            </a:solidFill>
                            <a:latin typeface="Cambria Math" panose="02040503050406030204" pitchFamily="18" charset="0"/>
                            <a:cs typeface="Times New Roman" panose="02020603050405020304" pitchFamily="18" charset="0"/>
                          </a:rPr>
                        </m:ctrlPr>
                      </m:dPr>
                      <m:e>
                        <m:m>
                          <m:mPr>
                            <m:mcs>
                              <m:mc>
                                <m:mcPr>
                                  <m:count m:val="1"/>
                                  <m:mcJc m:val="center"/>
                                </m:mcPr>
                              </m:mc>
                            </m:mcs>
                            <m:ctrlPr>
                              <a:rPr lang="en-GB" b="1" i="1" dirty="0" smtClean="0">
                                <a:solidFill>
                                  <a:srgbClr val="FF0000"/>
                                </a:solidFill>
                                <a:latin typeface="Cambria Math" panose="02040503050406030204" pitchFamily="18" charset="0"/>
                                <a:cs typeface="Times New Roman" panose="02020603050405020304" pitchFamily="18" charset="0"/>
                              </a:rPr>
                            </m:ctrlPr>
                          </m:mPr>
                          <m:mr>
                            <m:e>
                              <m:f>
                                <m:fPr>
                                  <m:ctrlPr>
                                    <a:rPr lang="en-GB" b="1" i="1" dirty="0" smtClean="0">
                                      <a:solidFill>
                                        <a:srgbClr val="FF0000"/>
                                      </a:solidFill>
                                      <a:latin typeface="Cambria Math" panose="02040503050406030204" pitchFamily="18" charset="0"/>
                                      <a:cs typeface="Times New Roman" panose="02020603050405020304" pitchFamily="18" charset="0"/>
                                    </a:rPr>
                                  </m:ctrlPr>
                                </m:fPr>
                                <m:num>
                                  <m:r>
                                    <a:rPr lang="en-GB" b="1" i="1" dirty="0" smtClean="0">
                                      <a:solidFill>
                                        <a:srgbClr val="FF0000"/>
                                      </a:solidFill>
                                      <a:latin typeface="Cambria Math" panose="02040503050406030204" pitchFamily="18" charset="0"/>
                                      <a:cs typeface="Times New Roman" panose="02020603050405020304" pitchFamily="18" charset="0"/>
                                    </a:rPr>
                                    <m:t>−</m:t>
                                  </m:r>
                                  <m:r>
                                    <a:rPr lang="en-GB" b="1" i="1" dirty="0" smtClean="0">
                                      <a:solidFill>
                                        <a:srgbClr val="FF0000"/>
                                      </a:solidFill>
                                      <a:latin typeface="Cambria Math" panose="02040503050406030204" pitchFamily="18" charset="0"/>
                                      <a:cs typeface="Times New Roman" panose="02020603050405020304" pitchFamily="18" charset="0"/>
                                    </a:rPr>
                                    <m:t>𝟏</m:t>
                                  </m:r>
                                </m:num>
                                <m:den>
                                  <m:r>
                                    <a:rPr lang="en-GB" b="1" i="1" dirty="0" smtClean="0">
                                      <a:solidFill>
                                        <a:srgbClr val="FF0000"/>
                                      </a:solidFill>
                                      <a:latin typeface="Cambria Math" panose="02040503050406030204" pitchFamily="18" charset="0"/>
                                      <a:cs typeface="Times New Roman" panose="02020603050405020304" pitchFamily="18" charset="0"/>
                                    </a:rPr>
                                    <m:t>𝟑</m:t>
                                  </m:r>
                                </m:den>
                              </m:f>
                            </m:e>
                          </m:mr>
                          <m:mr>
                            <m:e>
                              <m:f>
                                <m:fPr>
                                  <m:ctrlPr>
                                    <a:rPr lang="en-GB" b="1" i="1" dirty="0" smtClean="0">
                                      <a:solidFill>
                                        <a:srgbClr val="FF0000"/>
                                      </a:solidFill>
                                      <a:latin typeface="Cambria Math" panose="02040503050406030204" pitchFamily="18" charset="0"/>
                                      <a:cs typeface="Times New Roman" panose="02020603050405020304" pitchFamily="18" charset="0"/>
                                    </a:rPr>
                                  </m:ctrlPr>
                                </m:fPr>
                                <m:num>
                                  <m:r>
                                    <a:rPr lang="en-GB" b="1" i="1" dirty="0" smtClean="0">
                                      <a:solidFill>
                                        <a:srgbClr val="FF0000"/>
                                      </a:solidFill>
                                      <a:latin typeface="Cambria Math" panose="02040503050406030204" pitchFamily="18" charset="0"/>
                                      <a:cs typeface="Times New Roman" panose="02020603050405020304" pitchFamily="18" charset="0"/>
                                    </a:rPr>
                                    <m:t>𝟏</m:t>
                                  </m:r>
                                </m:num>
                                <m:den>
                                  <m:r>
                                    <a:rPr lang="en-GB" b="1" i="1" dirty="0" smtClean="0">
                                      <a:solidFill>
                                        <a:srgbClr val="FF0000"/>
                                      </a:solidFill>
                                      <a:latin typeface="Cambria Math" panose="02040503050406030204" pitchFamily="18" charset="0"/>
                                      <a:cs typeface="Times New Roman" panose="02020603050405020304" pitchFamily="18" charset="0"/>
                                    </a:rPr>
                                    <m:t>𝟑</m:t>
                                  </m:r>
                                </m:den>
                              </m:f>
                            </m:e>
                          </m:mr>
                          <m:mr>
                            <m:e>
                              <m:f>
                                <m:fPr>
                                  <m:ctrlPr>
                                    <a:rPr lang="en-GB" b="1" i="1" dirty="0" smtClean="0">
                                      <a:solidFill>
                                        <a:srgbClr val="FF0000"/>
                                      </a:solidFill>
                                      <a:latin typeface="Cambria Math" panose="02040503050406030204" pitchFamily="18" charset="0"/>
                                      <a:cs typeface="Times New Roman" panose="02020603050405020304" pitchFamily="18" charset="0"/>
                                    </a:rPr>
                                  </m:ctrlPr>
                                </m:fPr>
                                <m:num>
                                  <m:r>
                                    <a:rPr lang="en-GB" b="1" i="1" dirty="0" smtClean="0">
                                      <a:solidFill>
                                        <a:srgbClr val="FF0000"/>
                                      </a:solidFill>
                                      <a:latin typeface="Cambria Math" panose="02040503050406030204" pitchFamily="18" charset="0"/>
                                      <a:cs typeface="Times New Roman" panose="02020603050405020304" pitchFamily="18" charset="0"/>
                                    </a:rPr>
                                    <m:t>𝟏</m:t>
                                  </m:r>
                                </m:num>
                                <m:den>
                                  <m:r>
                                    <a:rPr lang="en-GB" b="1" i="1" dirty="0" smtClean="0">
                                      <a:solidFill>
                                        <a:srgbClr val="FF0000"/>
                                      </a:solidFill>
                                      <a:latin typeface="Cambria Math" panose="02040503050406030204" pitchFamily="18" charset="0"/>
                                      <a:cs typeface="Times New Roman" panose="02020603050405020304" pitchFamily="18" charset="0"/>
                                    </a:rPr>
                                    <m:t>𝟑</m:t>
                                  </m:r>
                                </m:den>
                              </m:f>
                            </m:e>
                          </m:mr>
                        </m:m>
                      </m:e>
                    </m:d>
                  </m:oMath>
                </a14:m>
                <a:endParaRPr lang="fr-FR" b="1" dirty="0" smtClean="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endParaRPr lang="fr-FR" dirty="0" smtClean="0">
                  <a:solidFill>
                    <a:schemeClr val="tx1"/>
                  </a:solidFill>
                  <a:latin typeface="Times New Roman" panose="02020603050405020304" pitchFamily="18" charset="0"/>
                  <a:cs typeface="Times New Roman" panose="02020603050405020304" pitchFamily="18" charset="0"/>
                </a:endParaRPr>
              </a:p>
              <a:p>
                <a:endParaRPr lang="fr-FR" dirty="0" smtClean="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endParaRPr lang="fr-FR"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7549" y="121755"/>
                <a:ext cx="12003931" cy="7351436"/>
              </a:xfrm>
              <a:prstGeom prst="rect">
                <a:avLst/>
              </a:prstGeom>
              <a:blipFill rotWithShape="0">
                <a:blip r:embed="rId2"/>
                <a:stretch>
                  <a:fillRect l="-4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393267" y="2334748"/>
                <a:ext cx="3796139" cy="13831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r>
                      <a:rPr lang="en-GB" sz="1500" b="0" i="1" smtClean="0">
                        <a:solidFill>
                          <a:schemeClr val="bg1"/>
                        </a:solidFill>
                        <a:latin typeface="Cambria Math" panose="02040503050406030204" pitchFamily="18" charset="0"/>
                        <a:ea typeface="Cambria Math" panose="02040503050406030204" pitchFamily="18" charset="0"/>
                      </a:rPr>
                      <m:t>,</m:t>
                    </m:r>
                    <m:sSubSup>
                      <m:sSubSupPr>
                        <m:ctrlPr>
                          <a:rPr lang="en-GB" sz="1500" b="0" i="1" smtClean="0">
                            <a:solidFill>
                              <a:schemeClr val="bg1"/>
                            </a:solidFill>
                            <a:latin typeface="Cambria Math" panose="02040503050406030204" pitchFamily="18" charset="0"/>
                            <a:ea typeface="Cambria Math" panose="02040503050406030204" pitchFamily="18" charset="0"/>
                          </a:rPr>
                        </m:ctrlPr>
                      </m:sSubSup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3</m:t>
                        </m:r>
                      </m:sub>
                      <m:sup>
                        <m:r>
                          <a:rPr lang="en-GB" sz="1500" b="0" i="1" smtClean="0">
                            <a:solidFill>
                              <a:schemeClr val="bg1"/>
                            </a:solidFill>
                            <a:latin typeface="Cambria Math" panose="02040503050406030204" pitchFamily="18" charset="0"/>
                            <a:ea typeface="Cambria Math" panose="02040503050406030204" pitchFamily="18" charset="0"/>
                          </a:rPr>
                          <m:t>′</m:t>
                        </m:r>
                      </m:sup>
                    </m:sSubSup>
                    <m:r>
                      <a:rPr lang="en-GB" sz="1500" b="0" i="1" smtClean="0">
                        <a:solidFill>
                          <a:schemeClr val="bg1"/>
                        </a:solidFill>
                        <a:latin typeface="Cambria Math" panose="02040503050406030204" pitchFamily="18" charset="0"/>
                        <a:ea typeface="Cambria Math" panose="02040503050406030204" pitchFamily="18" charset="0"/>
                      </a:rPr>
                      <m:t>&gt;</m:t>
                    </m:r>
                  </m:oMath>
                </a14:m>
                <a:r>
                  <a:rPr lang="fr-FR" sz="1500" dirty="0" smtClean="0">
                    <a:solidFill>
                      <a:schemeClr val="bg1"/>
                    </a:solidFill>
                  </a:rPr>
                  <a:t>=0</a:t>
                </a:r>
              </a:p>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oMath>
                </a14:m>
                <a:r>
                  <a:rPr lang="fr-FR" sz="1500" dirty="0" smtClean="0">
                    <a:solidFill>
                      <a:schemeClr val="bg1"/>
                    </a:solidFill>
                  </a:rPr>
                  <a:t>,</a:t>
                </a:r>
                <a14:m>
                  <m:oMath xmlns:m="http://schemas.openxmlformats.org/officeDocument/2006/math">
                    <m:sSub>
                      <m:sSubPr>
                        <m:ctrlPr>
                          <a:rPr lang="fr-FR" sz="1500" i="1" dirty="0" smtClean="0">
                            <a:solidFill>
                              <a:schemeClr val="bg1"/>
                            </a:solidFill>
                            <a:latin typeface="Cambria Math" panose="02040503050406030204" pitchFamily="18" charset="0"/>
                          </a:rPr>
                        </m:ctrlPr>
                      </m:sSubPr>
                      <m:e>
                        <m:r>
                          <a:rPr lang="en-GB" sz="1500" b="0" i="1" dirty="0" smtClean="0">
                            <a:solidFill>
                              <a:schemeClr val="bg1"/>
                            </a:solidFill>
                            <a:latin typeface="Cambria Math" panose="02040503050406030204" pitchFamily="18" charset="0"/>
                          </a:rPr>
                          <m:t>𝑒</m:t>
                        </m:r>
                      </m:e>
                      <m:sub>
                        <m:r>
                          <a:rPr lang="en-GB" sz="1500" b="0" i="1" dirty="0" smtClean="0">
                            <a:solidFill>
                              <a:schemeClr val="bg1"/>
                            </a:solidFill>
                            <a:latin typeface="Cambria Math" panose="02040503050406030204" pitchFamily="18" charset="0"/>
                          </a:rPr>
                          <m:t>3</m:t>
                        </m:r>
                      </m:sub>
                    </m:sSub>
                    <m:r>
                      <a:rPr lang="en-GB" sz="1500" b="0" i="1" dirty="0" smtClean="0">
                        <a:solidFill>
                          <a:schemeClr val="bg1"/>
                        </a:solidFill>
                        <a:latin typeface="Cambria Math" panose="02040503050406030204" pitchFamily="18" charset="0"/>
                      </a:rPr>
                      <m:t>+</m:t>
                    </m:r>
                    <m:r>
                      <a:rPr lang="en-GB" sz="1500" b="0" i="1" dirty="0" smtClean="0">
                        <a:solidFill>
                          <a:schemeClr val="bg1"/>
                        </a:solidFill>
                        <a:latin typeface="Cambria Math" panose="02040503050406030204" pitchFamily="18" charset="0"/>
                      </a:rPr>
                      <m:t>𝑎</m:t>
                    </m:r>
                    <m:sSub>
                      <m:sSubPr>
                        <m:ctrlPr>
                          <a:rPr lang="en-GB" sz="1500" b="0" i="1" dirty="0" smtClean="0">
                            <a:solidFill>
                              <a:schemeClr val="bg1"/>
                            </a:solidFill>
                            <a:latin typeface="Cambria Math" panose="02040503050406030204" pitchFamily="18" charset="0"/>
                          </a:rPr>
                        </m:ctrlPr>
                      </m:sSubPr>
                      <m:e>
                        <m:r>
                          <a:rPr lang="en-GB" sz="1500" b="0" i="1" dirty="0" smtClean="0">
                            <a:solidFill>
                              <a:schemeClr val="bg1"/>
                            </a:solidFill>
                            <a:latin typeface="Cambria Math" panose="02040503050406030204" pitchFamily="18" charset="0"/>
                          </a:rPr>
                          <m:t>𝑢</m:t>
                        </m:r>
                      </m:e>
                      <m:sub>
                        <m:r>
                          <a:rPr lang="en-GB" sz="1500" b="0" i="1" dirty="0" smtClean="0">
                            <a:solidFill>
                              <a:schemeClr val="bg1"/>
                            </a:solidFill>
                            <a:latin typeface="Cambria Math" panose="02040503050406030204" pitchFamily="18" charset="0"/>
                          </a:rPr>
                          <m:t>1</m:t>
                        </m:r>
                      </m:sub>
                    </m:sSub>
                    <m:r>
                      <a:rPr lang="en-GB" sz="1500" b="0" i="1" dirty="0" smtClean="0">
                        <a:solidFill>
                          <a:schemeClr val="bg1"/>
                        </a:solidFill>
                        <a:latin typeface="Cambria Math" panose="02040503050406030204" pitchFamily="18" charset="0"/>
                      </a:rPr>
                      <m:t>+</m:t>
                    </m:r>
                    <m:r>
                      <a:rPr lang="en-GB" sz="1500" b="0" i="1" dirty="0" smtClean="0">
                        <a:solidFill>
                          <a:schemeClr val="bg1"/>
                        </a:solidFill>
                        <a:latin typeface="Cambria Math" panose="02040503050406030204" pitchFamily="18" charset="0"/>
                      </a:rPr>
                      <m:t>𝑏</m:t>
                    </m:r>
                    <m:sSub>
                      <m:sSubPr>
                        <m:ctrlPr>
                          <a:rPr lang="en-GB" sz="1500" b="0" i="1" dirty="0" smtClean="0">
                            <a:solidFill>
                              <a:schemeClr val="bg1"/>
                            </a:solidFill>
                            <a:latin typeface="Cambria Math" panose="02040503050406030204" pitchFamily="18" charset="0"/>
                          </a:rPr>
                        </m:ctrlPr>
                      </m:sSubPr>
                      <m:e>
                        <m:r>
                          <a:rPr lang="en-GB" sz="1500" b="0" i="1" dirty="0" smtClean="0">
                            <a:solidFill>
                              <a:schemeClr val="bg1"/>
                            </a:solidFill>
                            <a:latin typeface="Cambria Math" panose="02040503050406030204" pitchFamily="18" charset="0"/>
                          </a:rPr>
                          <m:t>𝑢</m:t>
                        </m:r>
                      </m:e>
                      <m:sub>
                        <m:r>
                          <a:rPr lang="en-GB" sz="1500" b="0" i="1" dirty="0" smtClean="0">
                            <a:solidFill>
                              <a:schemeClr val="bg1"/>
                            </a:solidFill>
                            <a:latin typeface="Cambria Math" panose="02040503050406030204" pitchFamily="18" charset="0"/>
                          </a:rPr>
                          <m:t>2</m:t>
                        </m:r>
                      </m:sub>
                    </m:sSub>
                    <m:r>
                      <a:rPr lang="en-GB" sz="1500" i="1" dirty="0">
                        <a:solidFill>
                          <a:schemeClr val="bg1"/>
                        </a:solidFill>
                        <a:latin typeface="Cambria Math" panose="02040503050406030204" pitchFamily="18" charset="0"/>
                        <a:ea typeface="Cambria Math" panose="02040503050406030204" pitchFamily="18" charset="0"/>
                      </a:rPr>
                      <m:t>&gt;</m:t>
                    </m:r>
                  </m:oMath>
                </a14:m>
                <a:r>
                  <a:rPr lang="fr-FR" sz="1500" dirty="0" smtClean="0">
                    <a:solidFill>
                      <a:schemeClr val="bg1"/>
                    </a:solidFill>
                  </a:rPr>
                  <a:t>=0</a:t>
                </a:r>
              </a:p>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b="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𝑒</m:t>
                        </m:r>
                      </m:e>
                      <m:sub>
                        <m:r>
                          <a:rPr lang="en-GB" sz="1500" b="0" i="1" smtClean="0">
                            <a:solidFill>
                              <a:schemeClr val="bg1"/>
                            </a:solidFill>
                            <a:latin typeface="Cambria Math" panose="02040503050406030204" pitchFamily="18" charset="0"/>
                            <a:ea typeface="Cambria Math" panose="02040503050406030204" pitchFamily="18" charset="0"/>
                          </a:rPr>
                          <m:t>3</m:t>
                        </m:r>
                      </m:sub>
                    </m:sSub>
                    <m:r>
                      <a:rPr lang="en-GB" sz="1500" i="1">
                        <a:solidFill>
                          <a:schemeClr val="bg1"/>
                        </a:solidFill>
                        <a:latin typeface="Cambria Math" panose="02040503050406030204" pitchFamily="18" charset="0"/>
                        <a:ea typeface="Cambria Math" panose="02040503050406030204" pitchFamily="18" charset="0"/>
                      </a:rPr>
                      <m:t>&gt;</m:t>
                    </m:r>
                    <m:r>
                      <a:rPr lang="en-GB" sz="1500" b="0" i="1" smtClean="0">
                        <a:solidFill>
                          <a:schemeClr val="bg1"/>
                        </a:solidFill>
                        <a:latin typeface="Cambria Math" panose="02040503050406030204" pitchFamily="18" charset="0"/>
                        <a:ea typeface="Cambria Math" panose="02040503050406030204" pitchFamily="18" charset="0"/>
                      </a:rPr>
                      <m:t>+</m:t>
                    </m:r>
                    <m:r>
                      <a:rPr lang="en-GB" sz="1500" b="1" i="1" smtClean="0">
                        <a:solidFill>
                          <a:srgbClr val="FF0000"/>
                        </a:solidFill>
                        <a:latin typeface="Cambria Math" panose="02040503050406030204" pitchFamily="18" charset="0"/>
                        <a:ea typeface="Cambria Math" panose="02040503050406030204" pitchFamily="18" charset="0"/>
                      </a:rPr>
                      <m:t>𝒂</m:t>
                    </m:r>
                    <m:r>
                      <a:rPr lang="en-GB" sz="1500" b="1" i="1" smtClean="0">
                        <a:solidFill>
                          <a:schemeClr val="bg1"/>
                        </a:solidFill>
                        <a:latin typeface="Cambria Math" panose="02040503050406030204" pitchFamily="18" charset="0"/>
                        <a:ea typeface="Cambria Math" panose="02040503050406030204" pitchFamily="18" charset="0"/>
                      </a:rPr>
                      <m:t>&lt;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1" i="1" smtClean="0">
                        <a:solidFill>
                          <a:schemeClr val="bg1"/>
                        </a:solidFill>
                        <a:latin typeface="Cambria Math" panose="02040503050406030204" pitchFamily="18" charset="0"/>
                        <a:ea typeface="Cambria Math" panose="02040503050406030204" pitchFamily="18" charset="0"/>
                      </a:rPr>
                      <m:t>&gt;+</m:t>
                    </m:r>
                    <m:r>
                      <a:rPr lang="en-GB" sz="1500" b="1" i="1" smtClean="0">
                        <a:solidFill>
                          <a:srgbClr val="FF0000"/>
                        </a:solidFill>
                        <a:latin typeface="Cambria Math" panose="02040503050406030204" pitchFamily="18" charset="0"/>
                        <a:ea typeface="Cambria Math" panose="02040503050406030204" pitchFamily="18" charset="0"/>
                      </a:rPr>
                      <m:t>𝒃</m:t>
                    </m:r>
                    <m:r>
                      <a:rPr lang="en-GB" sz="1500" b="0" i="1" smtClean="0">
                        <a:solidFill>
                          <a:schemeClr val="bg1"/>
                        </a:solidFill>
                        <a:latin typeface="Cambria Math" panose="02040503050406030204" pitchFamily="18" charset="0"/>
                        <a:ea typeface="Cambria Math" panose="02040503050406030204" pitchFamily="18" charset="0"/>
                      </a:rPr>
                      <m:t>&lt;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&gt;</m:t>
                    </m:r>
                  </m:oMath>
                </a14:m>
                <a:r>
                  <a:rPr lang="fr-FR" sz="1500" b="1" dirty="0" smtClean="0">
                    <a:solidFill>
                      <a:schemeClr val="bg1"/>
                    </a:solidFill>
                  </a:rPr>
                  <a:t>=0 </a:t>
                </a:r>
                <a:endParaRPr lang="en-GB" sz="1500" b="0" i="1" dirty="0" smtClean="0">
                  <a:solidFill>
                    <a:schemeClr val="bg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500" b="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𝑒</m:t>
                          </m:r>
                        </m:e>
                        <m:sub>
                          <m:r>
                            <a:rPr lang="en-GB" sz="1500" b="0" i="1" smtClean="0">
                              <a:solidFill>
                                <a:schemeClr val="bg1"/>
                              </a:solidFill>
                              <a:latin typeface="Cambria Math" panose="02040503050406030204" pitchFamily="18" charset="0"/>
                              <a:ea typeface="Cambria Math" panose="02040503050406030204" pitchFamily="18" charset="0"/>
                            </a:rPr>
                            <m:t>3</m:t>
                          </m:r>
                        </m:sub>
                      </m:sSub>
                      <m:r>
                        <a:rPr lang="en-GB" sz="1500" b="0" i="1" smtClean="0">
                          <a:solidFill>
                            <a:schemeClr val="bg1"/>
                          </a:solidFill>
                          <a:latin typeface="Cambria Math" panose="02040503050406030204" pitchFamily="18" charset="0"/>
                          <a:ea typeface="Cambria Math" panose="02040503050406030204" pitchFamily="18" charset="0"/>
                        </a:rPr>
                        <m:t>&gt;+</m:t>
                      </m:r>
                      <m:r>
                        <a:rPr lang="en-GB" sz="1500" b="1" i="1" smtClean="0">
                          <a:solidFill>
                            <a:srgbClr val="FF0000"/>
                          </a:solidFill>
                          <a:latin typeface="Cambria Math" panose="02040503050406030204" pitchFamily="18" charset="0"/>
                          <a:ea typeface="Cambria Math" panose="02040503050406030204" pitchFamily="18" charset="0"/>
                        </a:rPr>
                        <m:t>𝒂</m:t>
                      </m:r>
                      <m:r>
                        <a:rPr lang="en-GB" sz="1500" b="0" i="1" smtClean="0">
                          <a:solidFill>
                            <a:schemeClr val="bg1"/>
                          </a:solidFill>
                          <a:latin typeface="Cambria Math" panose="02040503050406030204" pitchFamily="18" charset="0"/>
                          <a:ea typeface="Cambria Math" panose="02040503050406030204" pitchFamily="18" charset="0"/>
                        </a:rPr>
                        <m:t>=0</m:t>
                      </m:r>
                    </m:oMath>
                  </m:oMathPara>
                </a14:m>
                <a:endParaRPr lang="fr-FR" sz="1500" dirty="0" smtClean="0">
                  <a:solidFill>
                    <a:schemeClr val="bg1"/>
                  </a:solidFill>
                </a:endParaRPr>
              </a:p>
              <a:p>
                <a:pPr/>
                <a14:m>
                  <m:oMathPara xmlns:m="http://schemas.openxmlformats.org/officeDocument/2006/math">
                    <m:oMathParaPr>
                      <m:jc m:val="left"/>
                    </m:oMathParaPr>
                    <m:oMath xmlns:m="http://schemas.openxmlformats.org/officeDocument/2006/math">
                      <m:r>
                        <a:rPr lang="en-GB" sz="1500" b="1" i="1" smtClean="0">
                          <a:solidFill>
                            <a:srgbClr val="FF0000"/>
                          </a:solidFill>
                          <a:latin typeface="Cambria Math" panose="02040503050406030204" pitchFamily="18" charset="0"/>
                        </a:rPr>
                        <m:t>𝒂</m:t>
                      </m:r>
                      <m:r>
                        <a:rPr lang="en-GB" sz="1500" b="0" i="1" smtClean="0">
                          <a:solidFill>
                            <a:schemeClr val="bg1"/>
                          </a:solidFill>
                          <a:latin typeface="Cambria Math" panose="02040503050406030204" pitchFamily="18" charset="0"/>
                        </a:rPr>
                        <m:t>=−</m:t>
                      </m:r>
                      <m:r>
                        <a:rPr lang="en-GB" sz="1500" b="0" i="1" smtClean="0">
                          <a:solidFill>
                            <a:schemeClr val="bg1"/>
                          </a:solidFill>
                          <a:latin typeface="Cambria Math" panose="02040503050406030204" pitchFamily="18" charset="0"/>
                          <a:ea typeface="Cambria Math" panose="02040503050406030204" pitchFamily="18" charset="0"/>
                        </a:rPr>
                        <m:t>&lt;</m:t>
                      </m:r>
                      <m:sSub>
                        <m:sSubPr>
                          <m:ctrlPr>
                            <a:rPr lang="en-GB" sz="1500" b="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b="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𝑒</m:t>
                          </m:r>
                        </m:e>
                        <m:sub>
                          <m:r>
                            <a:rPr lang="en-GB" sz="1500" b="0" i="1" smtClean="0">
                              <a:solidFill>
                                <a:schemeClr val="bg1"/>
                              </a:solidFill>
                              <a:latin typeface="Cambria Math" panose="02040503050406030204" pitchFamily="18" charset="0"/>
                              <a:ea typeface="Cambria Math" panose="02040503050406030204" pitchFamily="18" charset="0"/>
                            </a:rPr>
                            <m:t>3</m:t>
                          </m:r>
                        </m:sub>
                      </m:sSub>
                      <m:r>
                        <a:rPr lang="en-GB" sz="1500" b="0" i="1" smtClean="0">
                          <a:solidFill>
                            <a:schemeClr val="bg1"/>
                          </a:solidFill>
                          <a:latin typeface="Cambria Math" panose="02040503050406030204" pitchFamily="18" charset="0"/>
                          <a:ea typeface="Cambria Math" panose="02040503050406030204" pitchFamily="18" charset="0"/>
                        </a:rPr>
                        <m:t>&gt;</m:t>
                      </m:r>
                    </m:oMath>
                  </m:oMathPara>
                </a14:m>
                <a:endParaRPr lang="fr-FR" sz="1500" dirty="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393267" y="2334748"/>
                <a:ext cx="3796139" cy="1383144"/>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48308" y="2334748"/>
                <a:ext cx="3796139" cy="138314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m:t>
                    </m:r>
                    <m:sSubSup>
                      <m:sSubSupPr>
                        <m:ctrlPr>
                          <a:rPr lang="en-GB" sz="1500" b="0" i="1" smtClean="0">
                            <a:solidFill>
                              <a:schemeClr val="bg1"/>
                            </a:solidFill>
                            <a:latin typeface="Cambria Math" panose="02040503050406030204" pitchFamily="18" charset="0"/>
                            <a:ea typeface="Cambria Math" panose="02040503050406030204" pitchFamily="18" charset="0"/>
                          </a:rPr>
                        </m:ctrlPr>
                      </m:sSubSup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3</m:t>
                        </m:r>
                      </m:sub>
                      <m:sup>
                        <m:r>
                          <a:rPr lang="en-GB" sz="1500" b="0" i="1" smtClean="0">
                            <a:solidFill>
                              <a:schemeClr val="bg1"/>
                            </a:solidFill>
                            <a:latin typeface="Cambria Math" panose="02040503050406030204" pitchFamily="18" charset="0"/>
                            <a:ea typeface="Cambria Math" panose="02040503050406030204" pitchFamily="18" charset="0"/>
                          </a:rPr>
                          <m:t>′</m:t>
                        </m:r>
                      </m:sup>
                    </m:sSubSup>
                    <m:r>
                      <a:rPr lang="en-GB" sz="1500" b="0" i="1" smtClean="0">
                        <a:solidFill>
                          <a:schemeClr val="bg1"/>
                        </a:solidFill>
                        <a:latin typeface="Cambria Math" panose="02040503050406030204" pitchFamily="18" charset="0"/>
                        <a:ea typeface="Cambria Math" panose="02040503050406030204" pitchFamily="18" charset="0"/>
                      </a:rPr>
                      <m:t>&gt;</m:t>
                    </m:r>
                  </m:oMath>
                </a14:m>
                <a:r>
                  <a:rPr lang="fr-FR" sz="1500" dirty="0" smtClean="0">
                    <a:solidFill>
                      <a:schemeClr val="bg1"/>
                    </a:solidFill>
                  </a:rPr>
                  <a:t>=0</a:t>
                </a:r>
              </a:p>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oMath>
                </a14:m>
                <a:r>
                  <a:rPr lang="fr-FR" sz="1500" dirty="0" smtClean="0">
                    <a:solidFill>
                      <a:schemeClr val="bg1"/>
                    </a:solidFill>
                  </a:rPr>
                  <a:t>,</a:t>
                </a:r>
                <a14:m>
                  <m:oMath xmlns:m="http://schemas.openxmlformats.org/officeDocument/2006/math">
                    <m:sSub>
                      <m:sSubPr>
                        <m:ctrlPr>
                          <a:rPr lang="fr-FR" sz="1500" i="1" dirty="0" smtClean="0">
                            <a:solidFill>
                              <a:schemeClr val="bg1"/>
                            </a:solidFill>
                            <a:latin typeface="Cambria Math" panose="02040503050406030204" pitchFamily="18" charset="0"/>
                          </a:rPr>
                        </m:ctrlPr>
                      </m:sSubPr>
                      <m:e>
                        <m:r>
                          <a:rPr lang="en-GB" sz="1500" b="0" i="1" dirty="0" smtClean="0">
                            <a:solidFill>
                              <a:schemeClr val="bg1"/>
                            </a:solidFill>
                            <a:latin typeface="Cambria Math" panose="02040503050406030204" pitchFamily="18" charset="0"/>
                          </a:rPr>
                          <m:t>𝑒</m:t>
                        </m:r>
                      </m:e>
                      <m:sub>
                        <m:r>
                          <a:rPr lang="en-GB" sz="1500" b="0" i="1" dirty="0" smtClean="0">
                            <a:solidFill>
                              <a:schemeClr val="bg1"/>
                            </a:solidFill>
                            <a:latin typeface="Cambria Math" panose="02040503050406030204" pitchFamily="18" charset="0"/>
                          </a:rPr>
                          <m:t>3</m:t>
                        </m:r>
                      </m:sub>
                    </m:sSub>
                    <m:r>
                      <a:rPr lang="en-GB" sz="1500" b="0" i="1" dirty="0" smtClean="0">
                        <a:solidFill>
                          <a:schemeClr val="bg1"/>
                        </a:solidFill>
                        <a:latin typeface="Cambria Math" panose="02040503050406030204" pitchFamily="18" charset="0"/>
                      </a:rPr>
                      <m:t>+</m:t>
                    </m:r>
                    <m:r>
                      <a:rPr lang="en-GB" sz="1500" b="0" i="1" dirty="0" smtClean="0">
                        <a:solidFill>
                          <a:schemeClr val="bg1"/>
                        </a:solidFill>
                        <a:latin typeface="Cambria Math" panose="02040503050406030204" pitchFamily="18" charset="0"/>
                      </a:rPr>
                      <m:t>𝑎</m:t>
                    </m:r>
                    <m:sSub>
                      <m:sSubPr>
                        <m:ctrlPr>
                          <a:rPr lang="en-GB" sz="1500" b="0" i="1" dirty="0" smtClean="0">
                            <a:solidFill>
                              <a:schemeClr val="bg1"/>
                            </a:solidFill>
                            <a:latin typeface="Cambria Math" panose="02040503050406030204" pitchFamily="18" charset="0"/>
                          </a:rPr>
                        </m:ctrlPr>
                      </m:sSubPr>
                      <m:e>
                        <m:r>
                          <a:rPr lang="en-GB" sz="1500" b="0" i="1" dirty="0" smtClean="0">
                            <a:solidFill>
                              <a:schemeClr val="bg1"/>
                            </a:solidFill>
                            <a:latin typeface="Cambria Math" panose="02040503050406030204" pitchFamily="18" charset="0"/>
                          </a:rPr>
                          <m:t>𝑢</m:t>
                        </m:r>
                      </m:e>
                      <m:sub>
                        <m:r>
                          <a:rPr lang="en-GB" sz="1500" b="0" i="1" dirty="0" smtClean="0">
                            <a:solidFill>
                              <a:schemeClr val="bg1"/>
                            </a:solidFill>
                            <a:latin typeface="Cambria Math" panose="02040503050406030204" pitchFamily="18" charset="0"/>
                          </a:rPr>
                          <m:t>1</m:t>
                        </m:r>
                      </m:sub>
                    </m:sSub>
                    <m:r>
                      <a:rPr lang="en-GB" sz="1500" b="0" i="1" dirty="0" smtClean="0">
                        <a:solidFill>
                          <a:schemeClr val="bg1"/>
                        </a:solidFill>
                        <a:latin typeface="Cambria Math" panose="02040503050406030204" pitchFamily="18" charset="0"/>
                      </a:rPr>
                      <m:t>+</m:t>
                    </m:r>
                    <m:r>
                      <a:rPr lang="en-GB" sz="1500" b="0" i="1" dirty="0" smtClean="0">
                        <a:solidFill>
                          <a:schemeClr val="bg1"/>
                        </a:solidFill>
                        <a:latin typeface="Cambria Math" panose="02040503050406030204" pitchFamily="18" charset="0"/>
                      </a:rPr>
                      <m:t>𝑏</m:t>
                    </m:r>
                    <m:sSub>
                      <m:sSubPr>
                        <m:ctrlPr>
                          <a:rPr lang="en-GB" sz="1500" b="0" i="1" dirty="0" smtClean="0">
                            <a:solidFill>
                              <a:schemeClr val="bg1"/>
                            </a:solidFill>
                            <a:latin typeface="Cambria Math" panose="02040503050406030204" pitchFamily="18" charset="0"/>
                          </a:rPr>
                        </m:ctrlPr>
                      </m:sSubPr>
                      <m:e>
                        <m:r>
                          <a:rPr lang="en-GB" sz="1500" b="0" i="1" dirty="0" smtClean="0">
                            <a:solidFill>
                              <a:schemeClr val="bg1"/>
                            </a:solidFill>
                            <a:latin typeface="Cambria Math" panose="02040503050406030204" pitchFamily="18" charset="0"/>
                          </a:rPr>
                          <m:t>𝑢</m:t>
                        </m:r>
                      </m:e>
                      <m:sub>
                        <m:r>
                          <a:rPr lang="en-GB" sz="1500" b="0" i="1" dirty="0" smtClean="0">
                            <a:solidFill>
                              <a:schemeClr val="bg1"/>
                            </a:solidFill>
                            <a:latin typeface="Cambria Math" panose="02040503050406030204" pitchFamily="18" charset="0"/>
                          </a:rPr>
                          <m:t>2</m:t>
                        </m:r>
                      </m:sub>
                    </m:sSub>
                    <m:r>
                      <a:rPr lang="en-GB" sz="1500" i="1" dirty="0">
                        <a:solidFill>
                          <a:schemeClr val="bg1"/>
                        </a:solidFill>
                        <a:latin typeface="Cambria Math" panose="02040503050406030204" pitchFamily="18" charset="0"/>
                        <a:ea typeface="Cambria Math" panose="02040503050406030204" pitchFamily="18" charset="0"/>
                      </a:rPr>
                      <m:t>&gt;</m:t>
                    </m:r>
                  </m:oMath>
                </a14:m>
                <a:r>
                  <a:rPr lang="fr-FR" sz="1500" dirty="0" smtClean="0">
                    <a:solidFill>
                      <a:schemeClr val="bg1"/>
                    </a:solidFill>
                  </a:rPr>
                  <a:t>=0</a:t>
                </a:r>
              </a:p>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b="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𝑒</m:t>
                        </m:r>
                      </m:e>
                      <m:sub>
                        <m:r>
                          <a:rPr lang="en-GB" sz="1500" b="0" i="1" smtClean="0">
                            <a:solidFill>
                              <a:schemeClr val="bg1"/>
                            </a:solidFill>
                            <a:latin typeface="Cambria Math" panose="02040503050406030204" pitchFamily="18" charset="0"/>
                            <a:ea typeface="Cambria Math" panose="02040503050406030204" pitchFamily="18" charset="0"/>
                          </a:rPr>
                          <m:t>3</m:t>
                        </m:r>
                      </m:sub>
                    </m:sSub>
                    <m:r>
                      <a:rPr lang="en-GB" sz="1500" i="1">
                        <a:solidFill>
                          <a:schemeClr val="bg1"/>
                        </a:solidFill>
                        <a:latin typeface="Cambria Math" panose="02040503050406030204" pitchFamily="18" charset="0"/>
                        <a:ea typeface="Cambria Math" panose="02040503050406030204" pitchFamily="18" charset="0"/>
                      </a:rPr>
                      <m:t>&gt;</m:t>
                    </m:r>
                    <m:r>
                      <a:rPr lang="en-GB" sz="1500" b="0" i="1" smtClean="0">
                        <a:solidFill>
                          <a:schemeClr val="bg1"/>
                        </a:solidFill>
                        <a:latin typeface="Cambria Math" panose="02040503050406030204" pitchFamily="18" charset="0"/>
                        <a:ea typeface="Cambria Math" panose="02040503050406030204" pitchFamily="18" charset="0"/>
                      </a:rPr>
                      <m:t>+</m:t>
                    </m:r>
                    <m:r>
                      <a:rPr lang="en-GB" sz="1500" b="1" i="1" smtClean="0">
                        <a:solidFill>
                          <a:srgbClr val="FF0000"/>
                        </a:solidFill>
                        <a:latin typeface="Cambria Math" panose="02040503050406030204" pitchFamily="18" charset="0"/>
                        <a:ea typeface="Cambria Math" panose="02040503050406030204" pitchFamily="18" charset="0"/>
                      </a:rPr>
                      <m:t>𝒂</m:t>
                    </m:r>
                    <m:r>
                      <a:rPr lang="en-GB" sz="1500" b="1" i="1" smtClean="0">
                        <a:solidFill>
                          <a:schemeClr val="bg1"/>
                        </a:solidFill>
                        <a:latin typeface="Cambria Math" panose="02040503050406030204" pitchFamily="18" charset="0"/>
                        <a:ea typeface="Cambria Math" panose="02040503050406030204" pitchFamily="18" charset="0"/>
                      </a:rPr>
                      <m:t>&lt;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1" i="1" smtClean="0">
                        <a:solidFill>
                          <a:schemeClr val="bg1"/>
                        </a:solidFill>
                        <a:latin typeface="Cambria Math" panose="02040503050406030204" pitchFamily="18" charset="0"/>
                        <a:ea typeface="Cambria Math" panose="02040503050406030204" pitchFamily="18" charset="0"/>
                      </a:rPr>
                      <m:t>&gt;+</m:t>
                    </m:r>
                    <m:r>
                      <a:rPr lang="en-GB" sz="1500" b="1" i="1" smtClean="0">
                        <a:solidFill>
                          <a:srgbClr val="FF0000"/>
                        </a:solidFill>
                        <a:latin typeface="Cambria Math" panose="02040503050406030204" pitchFamily="18" charset="0"/>
                        <a:ea typeface="Cambria Math" panose="02040503050406030204" pitchFamily="18" charset="0"/>
                      </a:rPr>
                      <m:t>𝒃</m:t>
                    </m:r>
                    <m:r>
                      <a:rPr lang="en-GB" sz="1500" b="0" i="1" smtClean="0">
                        <a:solidFill>
                          <a:schemeClr val="bg1"/>
                        </a:solidFill>
                        <a:latin typeface="Cambria Math" panose="02040503050406030204" pitchFamily="18" charset="0"/>
                        <a:ea typeface="Cambria Math" panose="02040503050406030204" pitchFamily="18" charset="0"/>
                      </a:rPr>
                      <m:t>&lt;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&gt;</m:t>
                    </m:r>
                  </m:oMath>
                </a14:m>
                <a:r>
                  <a:rPr lang="fr-FR" sz="1500" b="1" dirty="0" smtClean="0">
                    <a:solidFill>
                      <a:schemeClr val="bg1"/>
                    </a:solidFill>
                  </a:rPr>
                  <a:t>=0 </a:t>
                </a:r>
                <a:endParaRPr lang="en-GB" sz="1500" b="0" i="1" dirty="0" smtClean="0">
                  <a:solidFill>
                    <a:schemeClr val="bg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500" b="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𝑒</m:t>
                          </m:r>
                        </m:e>
                        <m:sub>
                          <m:r>
                            <a:rPr lang="en-GB" sz="1500" b="0" i="1" smtClean="0">
                              <a:solidFill>
                                <a:schemeClr val="bg1"/>
                              </a:solidFill>
                              <a:latin typeface="Cambria Math" panose="02040503050406030204" pitchFamily="18" charset="0"/>
                              <a:ea typeface="Cambria Math" panose="02040503050406030204" pitchFamily="18" charset="0"/>
                            </a:rPr>
                            <m:t>3</m:t>
                          </m:r>
                        </m:sub>
                      </m:sSub>
                      <m:r>
                        <a:rPr lang="en-GB" sz="1500" b="0" i="1" smtClean="0">
                          <a:solidFill>
                            <a:schemeClr val="bg1"/>
                          </a:solidFill>
                          <a:latin typeface="Cambria Math" panose="02040503050406030204" pitchFamily="18" charset="0"/>
                          <a:ea typeface="Cambria Math" panose="02040503050406030204" pitchFamily="18" charset="0"/>
                        </a:rPr>
                        <m:t>&gt;+</m:t>
                      </m:r>
                      <m:r>
                        <a:rPr lang="en-GB" sz="1500" b="0" i="1" smtClean="0">
                          <a:solidFill>
                            <a:schemeClr val="bg1"/>
                          </a:solidFill>
                          <a:latin typeface="Cambria Math" panose="02040503050406030204" pitchFamily="18" charset="0"/>
                          <a:ea typeface="Cambria Math" panose="02040503050406030204" pitchFamily="18" charset="0"/>
                        </a:rPr>
                        <m:t>𝑏</m:t>
                      </m:r>
                      <m:r>
                        <a:rPr lang="en-GB" sz="1500" b="0" i="1" smtClean="0">
                          <a:solidFill>
                            <a:schemeClr val="bg1"/>
                          </a:solidFill>
                          <a:latin typeface="Cambria Math" panose="02040503050406030204" pitchFamily="18" charset="0"/>
                          <a:ea typeface="Cambria Math" panose="02040503050406030204" pitchFamily="18" charset="0"/>
                        </a:rPr>
                        <m:t>=0</m:t>
                      </m:r>
                    </m:oMath>
                  </m:oMathPara>
                </a14:m>
                <a:endParaRPr lang="fr-FR" sz="1500" dirty="0" smtClean="0">
                  <a:solidFill>
                    <a:schemeClr val="bg1"/>
                  </a:solidFill>
                </a:endParaRPr>
              </a:p>
              <a:p>
                <a:pPr/>
                <a14:m>
                  <m:oMathPara xmlns:m="http://schemas.openxmlformats.org/officeDocument/2006/math">
                    <m:oMathParaPr>
                      <m:jc m:val="left"/>
                    </m:oMathParaPr>
                    <m:oMath xmlns:m="http://schemas.openxmlformats.org/officeDocument/2006/math">
                      <m:r>
                        <a:rPr lang="en-GB" sz="1500" b="1" i="1" smtClean="0">
                          <a:solidFill>
                            <a:srgbClr val="FF0000"/>
                          </a:solidFill>
                          <a:latin typeface="Cambria Math" panose="02040503050406030204" pitchFamily="18" charset="0"/>
                        </a:rPr>
                        <m:t>𝒃</m:t>
                      </m:r>
                      <m:r>
                        <a:rPr lang="en-GB" sz="1500" b="0" i="1" smtClean="0">
                          <a:solidFill>
                            <a:schemeClr val="bg1"/>
                          </a:solidFill>
                          <a:latin typeface="Cambria Math" panose="02040503050406030204" pitchFamily="18" charset="0"/>
                        </a:rPr>
                        <m:t>=−</m:t>
                      </m:r>
                      <m:r>
                        <a:rPr lang="en-GB" sz="1500" b="0" i="1" smtClean="0">
                          <a:solidFill>
                            <a:schemeClr val="bg1"/>
                          </a:solidFill>
                          <a:latin typeface="Cambria Math" panose="02040503050406030204" pitchFamily="18" charset="0"/>
                          <a:ea typeface="Cambria Math" panose="02040503050406030204" pitchFamily="18" charset="0"/>
                        </a:rPr>
                        <m:t>&lt;</m:t>
                      </m:r>
                      <m:sSub>
                        <m:sSubPr>
                          <m:ctrlPr>
                            <a:rPr lang="en-GB" sz="1500" b="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b="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𝑒</m:t>
                          </m:r>
                        </m:e>
                        <m:sub>
                          <m:r>
                            <a:rPr lang="en-GB" sz="1500" b="0" i="1" smtClean="0">
                              <a:solidFill>
                                <a:schemeClr val="bg1"/>
                              </a:solidFill>
                              <a:latin typeface="Cambria Math" panose="02040503050406030204" pitchFamily="18" charset="0"/>
                              <a:ea typeface="Cambria Math" panose="02040503050406030204" pitchFamily="18" charset="0"/>
                            </a:rPr>
                            <m:t>3</m:t>
                          </m:r>
                        </m:sub>
                      </m:sSub>
                      <m:r>
                        <a:rPr lang="en-GB" sz="1500" b="0" i="1" smtClean="0">
                          <a:solidFill>
                            <a:schemeClr val="bg1"/>
                          </a:solidFill>
                          <a:latin typeface="Cambria Math" panose="02040503050406030204" pitchFamily="18" charset="0"/>
                          <a:ea typeface="Cambria Math" panose="02040503050406030204" pitchFamily="18" charset="0"/>
                        </a:rPr>
                        <m:t>&gt;</m:t>
                      </m:r>
                    </m:oMath>
                  </m:oMathPara>
                </a14:m>
                <a:endParaRPr lang="fr-FR" sz="15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348308" y="2334748"/>
                <a:ext cx="3796139" cy="1383144"/>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93267" y="3903978"/>
                <a:ext cx="3796139" cy="16326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1</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en-GB" sz="1500" b="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𝑒</m:t>
                        </m:r>
                      </m:e>
                      <m:sub>
                        <m:r>
                          <a:rPr lang="en-GB" sz="1500" b="0" i="1" smtClean="0">
                            <a:solidFill>
                              <a:schemeClr val="bg1"/>
                            </a:solidFill>
                            <a:latin typeface="Cambria Math" panose="02040503050406030204" pitchFamily="18" charset="0"/>
                            <a:ea typeface="Cambria Math" panose="02040503050406030204" pitchFamily="18" charset="0"/>
                          </a:rPr>
                          <m:t>3</m:t>
                        </m:r>
                      </m:sub>
                    </m:sSub>
                    <m:r>
                      <a:rPr lang="fr-FR" sz="1500" dirty="0">
                        <a:solidFill>
                          <a:schemeClr val="bg1"/>
                        </a:solidFill>
                        <a:latin typeface="Cambria Math" panose="02040503050406030204" pitchFamily="18" charset="0"/>
                      </a:rPr>
                      <m:t>&gt;</m:t>
                    </m:r>
                  </m:oMath>
                </a14:m>
                <a:r>
                  <a:rPr lang="fr-FR" sz="1500" dirty="0" smtClean="0">
                    <a:solidFill>
                      <a:schemeClr val="bg1"/>
                    </a:solidFill>
                  </a:rPr>
                  <a:t>= </a:t>
                </a:r>
                <a14:m>
                  <m:oMath xmlns:m="http://schemas.openxmlformats.org/officeDocument/2006/math">
                    <m:d>
                      <m:dPr>
                        <m:begChr m:val="["/>
                        <m:endChr m:val="]"/>
                        <m:ctrlPr>
                          <a:rPr lang="en-GB" sz="1600" i="1" dirty="0" smtClean="0">
                            <a:solidFill>
                              <a:schemeClr val="bg1"/>
                            </a:solidFill>
                            <a:latin typeface="Cambria Math" panose="02040503050406030204" pitchFamily="18" charset="0"/>
                          </a:rPr>
                        </m:ctrlPr>
                      </m:dPr>
                      <m:e>
                        <m:m>
                          <m:mPr>
                            <m:mcs>
                              <m:mc>
                                <m:mcPr>
                                  <m:count m:val="1"/>
                                  <m:mcJc m:val="center"/>
                                </m:mcPr>
                              </m:mc>
                            </m:mcs>
                            <m:ctrlPr>
                              <a:rPr lang="en-GB" sz="1600" i="1" dirty="0">
                                <a:solidFill>
                                  <a:schemeClr val="bg1"/>
                                </a:solidFill>
                                <a:latin typeface="Cambria Math" panose="02040503050406030204" pitchFamily="18" charset="0"/>
                              </a:rPr>
                            </m:ctrlPr>
                          </m:mPr>
                          <m:mr>
                            <m:e>
                              <m:f>
                                <m:fPr>
                                  <m:ctrlPr>
                                    <a:rPr lang="en-GB" sz="1600" i="1" dirty="0">
                                      <a:solidFill>
                                        <a:schemeClr val="bg1"/>
                                      </a:solidFill>
                                      <a:latin typeface="Cambria Math" panose="02040503050406030204" pitchFamily="18" charset="0"/>
                                    </a:rPr>
                                  </m:ctrlPr>
                                </m:fPr>
                                <m:num>
                                  <m:r>
                                    <a:rPr lang="en-GB" sz="1600" i="1" dirty="0">
                                      <a:solidFill>
                                        <a:schemeClr val="bg1"/>
                                      </a:solidFill>
                                      <a:latin typeface="Cambria Math" panose="02040503050406030204" pitchFamily="18" charset="0"/>
                                    </a:rPr>
                                    <m:t>2</m:t>
                                  </m:r>
                                </m:num>
                                <m:den>
                                  <m:rad>
                                    <m:radPr>
                                      <m:degHide m:val="on"/>
                                      <m:ctrlPr>
                                        <a:rPr lang="en-GB" sz="1600" i="1" dirty="0">
                                          <a:solidFill>
                                            <a:schemeClr val="bg1"/>
                                          </a:solidFill>
                                          <a:latin typeface="Cambria Math" panose="02040503050406030204" pitchFamily="18" charset="0"/>
                                        </a:rPr>
                                      </m:ctrlPr>
                                    </m:radPr>
                                    <m:deg/>
                                    <m:e>
                                      <m:r>
                                        <a:rPr lang="en-GB" sz="1600" i="1" dirty="0">
                                          <a:solidFill>
                                            <a:schemeClr val="bg1"/>
                                          </a:solidFill>
                                          <a:latin typeface="Cambria Math" panose="02040503050406030204" pitchFamily="18" charset="0"/>
                                        </a:rPr>
                                        <m:t>6</m:t>
                                      </m:r>
                                    </m:e>
                                  </m:rad>
                                </m:den>
                              </m:f>
                            </m:e>
                          </m:mr>
                          <m:mr>
                            <m:e>
                              <m:f>
                                <m:fPr>
                                  <m:ctrlPr>
                                    <a:rPr lang="en-GB" sz="1600" i="1" dirty="0">
                                      <a:solidFill>
                                        <a:schemeClr val="bg1"/>
                                      </a:solidFill>
                                      <a:latin typeface="Cambria Math" panose="02040503050406030204" pitchFamily="18" charset="0"/>
                                    </a:rPr>
                                  </m:ctrlPr>
                                </m:fPr>
                                <m:num>
                                  <m:r>
                                    <a:rPr lang="en-GB" sz="1600" i="1" dirty="0">
                                      <a:solidFill>
                                        <a:schemeClr val="bg1"/>
                                      </a:solidFill>
                                      <a:latin typeface="Cambria Math" panose="02040503050406030204" pitchFamily="18" charset="0"/>
                                    </a:rPr>
                                    <m:t>1</m:t>
                                  </m:r>
                                </m:num>
                                <m:den>
                                  <m:rad>
                                    <m:radPr>
                                      <m:degHide m:val="on"/>
                                      <m:ctrlPr>
                                        <a:rPr lang="en-GB" sz="1600" i="1" dirty="0">
                                          <a:solidFill>
                                            <a:schemeClr val="bg1"/>
                                          </a:solidFill>
                                          <a:latin typeface="Cambria Math" panose="02040503050406030204" pitchFamily="18" charset="0"/>
                                        </a:rPr>
                                      </m:ctrlPr>
                                    </m:radPr>
                                    <m:deg/>
                                    <m:e>
                                      <m:r>
                                        <a:rPr lang="en-GB" sz="1600" i="1" dirty="0">
                                          <a:solidFill>
                                            <a:schemeClr val="bg1"/>
                                          </a:solidFill>
                                          <a:latin typeface="Cambria Math" panose="02040503050406030204" pitchFamily="18" charset="0"/>
                                        </a:rPr>
                                        <m:t>6</m:t>
                                      </m:r>
                                    </m:e>
                                  </m:rad>
                                </m:den>
                              </m:f>
                            </m:e>
                          </m:mr>
                          <m:mr>
                            <m:e>
                              <m:f>
                                <m:fPr>
                                  <m:ctrlPr>
                                    <a:rPr lang="en-GB" sz="1600" i="1" dirty="0">
                                      <a:solidFill>
                                        <a:schemeClr val="bg1"/>
                                      </a:solidFill>
                                      <a:latin typeface="Cambria Math" panose="02040503050406030204" pitchFamily="18" charset="0"/>
                                    </a:rPr>
                                  </m:ctrlPr>
                                </m:fPr>
                                <m:num>
                                  <m:r>
                                    <a:rPr lang="en-GB" sz="1600" i="1" dirty="0">
                                      <a:solidFill>
                                        <a:schemeClr val="bg1"/>
                                      </a:solidFill>
                                      <a:latin typeface="Cambria Math" panose="02040503050406030204" pitchFamily="18" charset="0"/>
                                    </a:rPr>
                                    <m:t>1</m:t>
                                  </m:r>
                                </m:num>
                                <m:den>
                                  <m:rad>
                                    <m:radPr>
                                      <m:degHide m:val="on"/>
                                      <m:ctrlPr>
                                        <a:rPr lang="en-GB" sz="1600" i="1" dirty="0">
                                          <a:solidFill>
                                            <a:schemeClr val="bg1"/>
                                          </a:solidFill>
                                          <a:latin typeface="Cambria Math" panose="02040503050406030204" pitchFamily="18" charset="0"/>
                                        </a:rPr>
                                      </m:ctrlPr>
                                    </m:radPr>
                                    <m:deg/>
                                    <m:e>
                                      <m:r>
                                        <a:rPr lang="en-GB" sz="1600" i="1" dirty="0">
                                          <a:solidFill>
                                            <a:schemeClr val="bg1"/>
                                          </a:solidFill>
                                          <a:latin typeface="Cambria Math" panose="02040503050406030204" pitchFamily="18" charset="0"/>
                                        </a:rPr>
                                        <m:t>6</m:t>
                                      </m:r>
                                    </m:e>
                                  </m:rad>
                                </m:den>
                              </m:f>
                            </m:e>
                          </m:mr>
                        </m:m>
                      </m:e>
                    </m:d>
                  </m:oMath>
                </a14:m>
                <a:r>
                  <a:rPr lang="fr-FR" sz="1600" dirty="0">
                    <a:solidFill>
                      <a:schemeClr val="bg1"/>
                    </a:solidFill>
                  </a:rPr>
                  <a:t> </a:t>
                </a:r>
                <a14:m>
                  <m:oMath xmlns:m="http://schemas.openxmlformats.org/officeDocument/2006/math">
                    <m:d>
                      <m:dPr>
                        <m:begChr m:val="["/>
                        <m:endChr m:val="]"/>
                        <m:ctrlPr>
                          <a:rPr lang="fr-FR" sz="1600" i="1" dirty="0" smtClean="0">
                            <a:solidFill>
                              <a:schemeClr val="bg1"/>
                            </a:solidFill>
                            <a:latin typeface="Cambria Math" panose="02040503050406030204" pitchFamily="18" charset="0"/>
                          </a:rPr>
                        </m:ctrlPr>
                      </m:dPr>
                      <m:e>
                        <m:m>
                          <m:mPr>
                            <m:mcs>
                              <m:mc>
                                <m:mcPr>
                                  <m:count m:val="1"/>
                                  <m:mcJc m:val="center"/>
                                </m:mcPr>
                              </m:mc>
                            </m:mcs>
                            <m:ctrlPr>
                              <a:rPr lang="fr-FR" sz="1600" i="1" dirty="0" smtClean="0">
                                <a:solidFill>
                                  <a:schemeClr val="bg1"/>
                                </a:solidFill>
                                <a:latin typeface="Cambria Math" panose="02040503050406030204" pitchFamily="18" charset="0"/>
                              </a:rPr>
                            </m:ctrlPr>
                          </m:mPr>
                          <m:mr>
                            <m:e>
                              <m:r>
                                <m:rPr>
                                  <m:brk m:alnAt="7"/>
                                </m:rPr>
                                <a:rPr lang="en-GB" sz="1600" b="0" i="1" dirty="0" smtClean="0">
                                  <a:solidFill>
                                    <a:schemeClr val="bg1"/>
                                  </a:solidFill>
                                  <a:latin typeface="Cambria Math" panose="02040503050406030204" pitchFamily="18" charset="0"/>
                                </a:rPr>
                                <m:t>0</m:t>
                              </m:r>
                            </m:e>
                          </m:mr>
                          <m:mr>
                            <m:e>
                              <m:r>
                                <a:rPr lang="en-GB" sz="1600" b="0" i="1" dirty="0" smtClean="0">
                                  <a:solidFill>
                                    <a:schemeClr val="bg1"/>
                                  </a:solidFill>
                                  <a:latin typeface="Cambria Math" panose="02040503050406030204" pitchFamily="18" charset="0"/>
                                </a:rPr>
                                <m:t>0</m:t>
                              </m:r>
                            </m:e>
                          </m:mr>
                          <m:mr>
                            <m:e>
                              <m:r>
                                <a:rPr lang="en-GB" sz="1600" b="0" i="1" dirty="0" smtClean="0">
                                  <a:solidFill>
                                    <a:schemeClr val="bg1"/>
                                  </a:solidFill>
                                  <a:latin typeface="Cambria Math" panose="02040503050406030204" pitchFamily="18" charset="0"/>
                                </a:rPr>
                                <m:t>1</m:t>
                              </m:r>
                            </m:e>
                          </m:mr>
                        </m:m>
                      </m:e>
                    </m:d>
                    <m:r>
                      <a:rPr lang="en-GB" sz="1600" b="0" i="1" dirty="0" smtClean="0">
                        <a:solidFill>
                          <a:schemeClr val="bg1"/>
                        </a:solidFill>
                        <a:latin typeface="Cambria Math" panose="02040503050406030204" pitchFamily="18" charset="0"/>
                      </a:rPr>
                      <m:t>=</m:t>
                    </m:r>
                    <m:f>
                      <m:fPr>
                        <m:ctrlPr>
                          <a:rPr lang="en-GB" sz="1600" b="0" i="1" dirty="0" smtClean="0">
                            <a:solidFill>
                              <a:schemeClr val="bg1"/>
                            </a:solidFill>
                            <a:latin typeface="Cambria Math" panose="02040503050406030204" pitchFamily="18" charset="0"/>
                          </a:rPr>
                        </m:ctrlPr>
                      </m:fPr>
                      <m:num>
                        <m:r>
                          <a:rPr lang="en-GB" sz="1600" b="0" i="1" dirty="0" smtClean="0">
                            <a:solidFill>
                              <a:schemeClr val="bg1"/>
                            </a:solidFill>
                            <a:latin typeface="Cambria Math" panose="02040503050406030204" pitchFamily="18" charset="0"/>
                          </a:rPr>
                          <m:t>1</m:t>
                        </m:r>
                      </m:num>
                      <m:den>
                        <m:rad>
                          <m:radPr>
                            <m:degHide m:val="on"/>
                            <m:ctrlPr>
                              <a:rPr lang="en-GB" sz="1600" b="0" i="1" dirty="0" smtClean="0">
                                <a:solidFill>
                                  <a:schemeClr val="bg1"/>
                                </a:solidFill>
                                <a:latin typeface="Cambria Math" panose="02040503050406030204" pitchFamily="18" charset="0"/>
                              </a:rPr>
                            </m:ctrlPr>
                          </m:radPr>
                          <m:deg/>
                          <m:e>
                            <m:r>
                              <a:rPr lang="en-GB" sz="1600" b="0" i="1" dirty="0" smtClean="0">
                                <a:solidFill>
                                  <a:schemeClr val="bg1"/>
                                </a:solidFill>
                                <a:latin typeface="Cambria Math" panose="02040503050406030204" pitchFamily="18" charset="0"/>
                              </a:rPr>
                              <m:t>6</m:t>
                            </m:r>
                          </m:e>
                        </m:rad>
                      </m:den>
                    </m:f>
                  </m:oMath>
                </a14:m>
                <a:endParaRPr lang="fr-FR" sz="1500" dirty="0" smtClean="0">
                  <a:solidFill>
                    <a:schemeClr val="bg1"/>
                  </a:solidFill>
                </a:endParaRPr>
              </a:p>
              <a:p>
                <a14:m>
                  <m:oMath xmlns:m="http://schemas.openxmlformats.org/officeDocument/2006/math">
                    <m:r>
                      <a:rPr lang="en-GB" sz="1500" b="1" i="1" smtClean="0">
                        <a:solidFill>
                          <a:srgbClr val="FF0000"/>
                        </a:solidFill>
                        <a:latin typeface="Cambria Math" panose="02040503050406030204" pitchFamily="18" charset="0"/>
                      </a:rPr>
                      <m:t>𝒂</m:t>
                    </m:r>
                    <m:r>
                      <a:rPr lang="en-GB" sz="1500" b="1" i="1" smtClean="0">
                        <a:solidFill>
                          <a:srgbClr val="FF0000"/>
                        </a:solidFill>
                        <a:latin typeface="Cambria Math" panose="02040503050406030204" pitchFamily="18" charset="0"/>
                      </a:rPr>
                      <m:t>=−</m:t>
                    </m:r>
                    <m:f>
                      <m:fPr>
                        <m:ctrlPr>
                          <a:rPr lang="en-GB" sz="1500" b="1" i="1" smtClean="0">
                            <a:solidFill>
                              <a:srgbClr val="FF0000"/>
                            </a:solidFill>
                            <a:latin typeface="Cambria Math" panose="02040503050406030204" pitchFamily="18" charset="0"/>
                          </a:rPr>
                        </m:ctrlPr>
                      </m:fPr>
                      <m:num>
                        <m:r>
                          <a:rPr lang="en-GB" sz="1500" b="1" i="1" smtClean="0">
                            <a:solidFill>
                              <a:srgbClr val="FF0000"/>
                            </a:solidFill>
                            <a:latin typeface="Cambria Math" panose="02040503050406030204" pitchFamily="18" charset="0"/>
                          </a:rPr>
                          <m:t>𝟏</m:t>
                        </m:r>
                      </m:num>
                      <m:den>
                        <m:rad>
                          <m:radPr>
                            <m:degHide m:val="on"/>
                            <m:ctrlPr>
                              <a:rPr lang="en-GB" sz="1500" b="1" i="1" smtClean="0">
                                <a:solidFill>
                                  <a:srgbClr val="FF0000"/>
                                </a:solidFill>
                                <a:latin typeface="Cambria Math" panose="02040503050406030204" pitchFamily="18" charset="0"/>
                              </a:rPr>
                            </m:ctrlPr>
                          </m:radPr>
                          <m:deg/>
                          <m:e>
                            <m:r>
                              <a:rPr lang="en-GB" sz="1500" b="1" i="1" smtClean="0">
                                <a:solidFill>
                                  <a:srgbClr val="FF0000"/>
                                </a:solidFill>
                                <a:latin typeface="Cambria Math" panose="02040503050406030204" pitchFamily="18" charset="0"/>
                              </a:rPr>
                              <m:t>𝟔</m:t>
                            </m:r>
                          </m:e>
                        </m:rad>
                      </m:den>
                    </m:f>
                  </m:oMath>
                </a14:m>
                <a:r>
                  <a:rPr lang="fr-FR" sz="1500" b="1" dirty="0" smtClean="0">
                    <a:solidFill>
                      <a:srgbClr val="FF0000"/>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4393267" y="3903978"/>
                <a:ext cx="3796139" cy="1632677"/>
              </a:xfrm>
              <a:prstGeom prst="rect">
                <a:avLst/>
              </a:prstGeom>
              <a:blipFill rotWithShape="0">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348307" y="3903977"/>
                <a:ext cx="3796139" cy="16326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fr-FR" sz="1500" i="1" smtClean="0">
                        <a:solidFill>
                          <a:schemeClr val="bg1"/>
                        </a:solidFill>
                        <a:latin typeface="Cambria Math" panose="02040503050406030204" pitchFamily="18" charset="0"/>
                        <a:ea typeface="Cambria Math" panose="02040503050406030204" pitchFamily="18" charset="0"/>
                      </a:rPr>
                      <m:t>&lt;</m:t>
                    </m:r>
                    <m:sSub>
                      <m:sSubPr>
                        <m:ctrlPr>
                          <a:rPr lang="fr-FR" sz="1500" i="1" smtClean="0">
                            <a:solidFill>
                              <a:schemeClr val="bg1"/>
                            </a:solidFill>
                            <a:latin typeface="Cambria Math" panose="02040503050406030204" pitchFamily="18" charset="0"/>
                            <a:ea typeface="Cambria Math" panose="02040503050406030204" pitchFamily="18" charset="0"/>
                          </a:rPr>
                        </m:ctrlPr>
                      </m:sSubPr>
                      <m:e>
                        <m:r>
                          <a:rPr lang="en-GB" sz="1500" b="0" i="1" smtClean="0">
                            <a:solidFill>
                              <a:schemeClr val="bg1"/>
                            </a:solidFill>
                            <a:latin typeface="Cambria Math" panose="02040503050406030204" pitchFamily="18" charset="0"/>
                            <a:ea typeface="Cambria Math" panose="02040503050406030204" pitchFamily="18" charset="0"/>
                          </a:rPr>
                          <m:t>𝑢</m:t>
                        </m:r>
                      </m:e>
                      <m:sub>
                        <m:r>
                          <a:rPr lang="en-GB" sz="1500" b="0" i="1" smtClean="0">
                            <a:solidFill>
                              <a:schemeClr val="bg1"/>
                            </a:solidFill>
                            <a:latin typeface="Cambria Math" panose="02040503050406030204" pitchFamily="18" charset="0"/>
                            <a:ea typeface="Cambria Math" panose="02040503050406030204" pitchFamily="18" charset="0"/>
                          </a:rPr>
                          <m:t>2</m:t>
                        </m:r>
                      </m:sub>
                    </m:sSub>
                    <m:r>
                      <a:rPr lang="en-GB" sz="1500" b="0" i="1" smtClean="0">
                        <a:solidFill>
                          <a:schemeClr val="bg1"/>
                        </a:solidFill>
                        <a:latin typeface="Cambria Math" panose="02040503050406030204" pitchFamily="18" charset="0"/>
                        <a:ea typeface="Cambria Math" panose="02040503050406030204" pitchFamily="18" charset="0"/>
                      </a:rPr>
                      <m:t>,</m:t>
                    </m:r>
                    <m:sSub>
                      <m:sSubPr>
                        <m:ctrlPr>
                          <a:rPr lang="fr-FR" sz="1500" i="1" dirty="0" smtClean="0">
                            <a:solidFill>
                              <a:schemeClr val="bg1"/>
                            </a:solidFill>
                            <a:latin typeface="Cambria Math" panose="02040503050406030204" pitchFamily="18" charset="0"/>
                          </a:rPr>
                        </m:ctrlPr>
                      </m:sSubPr>
                      <m:e>
                        <m:r>
                          <a:rPr lang="en-GB" sz="1500" b="0" i="1" dirty="0" smtClean="0">
                            <a:solidFill>
                              <a:schemeClr val="bg1"/>
                            </a:solidFill>
                            <a:latin typeface="Cambria Math" panose="02040503050406030204" pitchFamily="18" charset="0"/>
                          </a:rPr>
                          <m:t>𝑒</m:t>
                        </m:r>
                      </m:e>
                      <m:sub>
                        <m:r>
                          <a:rPr lang="en-GB" sz="1500" b="0" i="1" dirty="0" smtClean="0">
                            <a:solidFill>
                              <a:schemeClr val="bg1"/>
                            </a:solidFill>
                            <a:latin typeface="Cambria Math" panose="02040503050406030204" pitchFamily="18" charset="0"/>
                          </a:rPr>
                          <m:t>3</m:t>
                        </m:r>
                      </m:sub>
                    </m:sSub>
                    <m:r>
                      <a:rPr lang="en-GB" sz="1500" b="0" i="1" smtClean="0">
                        <a:solidFill>
                          <a:schemeClr val="bg1"/>
                        </a:solidFill>
                        <a:latin typeface="Cambria Math" panose="02040503050406030204" pitchFamily="18" charset="0"/>
                        <a:ea typeface="Cambria Math" panose="02040503050406030204" pitchFamily="18" charset="0"/>
                      </a:rPr>
                      <m:t> &gt;</m:t>
                    </m:r>
                  </m:oMath>
                </a14:m>
                <a:r>
                  <a:rPr lang="fr-FR" sz="1500" dirty="0" smtClean="0">
                    <a:solidFill>
                      <a:schemeClr val="bg1"/>
                    </a:solidFill>
                  </a:rPr>
                  <a:t>=</a:t>
                </a:r>
                <a14:m>
                  <m:oMath xmlns:m="http://schemas.openxmlformats.org/officeDocument/2006/math">
                    <m:d>
                      <m:dPr>
                        <m:begChr m:val="["/>
                        <m:endChr m:val="]"/>
                        <m:ctrlPr>
                          <a:rPr lang="en-GB" sz="1600" i="1" dirty="0" smtClean="0">
                            <a:solidFill>
                              <a:schemeClr val="bg1"/>
                            </a:solidFill>
                            <a:latin typeface="Cambria Math" panose="02040503050406030204" pitchFamily="18" charset="0"/>
                          </a:rPr>
                        </m:ctrlPr>
                      </m:dPr>
                      <m:e>
                        <m:m>
                          <m:mPr>
                            <m:mcs>
                              <m:mc>
                                <m:mcPr>
                                  <m:count m:val="1"/>
                                  <m:mcJc m:val="center"/>
                                </m:mcPr>
                              </m:mc>
                            </m:mcs>
                            <m:ctrlPr>
                              <a:rPr lang="en-GB" sz="1600" i="1" dirty="0">
                                <a:solidFill>
                                  <a:schemeClr val="bg1"/>
                                </a:solidFill>
                                <a:latin typeface="Cambria Math" panose="02040503050406030204" pitchFamily="18" charset="0"/>
                              </a:rPr>
                            </m:ctrlPr>
                          </m:mPr>
                          <m:mr>
                            <m:e>
                              <m:r>
                                <m:rPr>
                                  <m:brk m:alnAt="7"/>
                                </m:rPr>
                                <a:rPr lang="en-GB" sz="1600" i="1" dirty="0">
                                  <a:solidFill>
                                    <a:schemeClr val="bg1"/>
                                  </a:solidFill>
                                  <a:latin typeface="Cambria Math" panose="02040503050406030204" pitchFamily="18" charset="0"/>
                                </a:rPr>
                                <m:t>0</m:t>
                              </m:r>
                            </m:e>
                          </m:mr>
                          <m:mr>
                            <m:e>
                              <m:f>
                                <m:fPr>
                                  <m:ctrlPr>
                                    <a:rPr lang="en-GB" sz="1600" i="1" dirty="0">
                                      <a:solidFill>
                                        <a:schemeClr val="bg1"/>
                                      </a:solidFill>
                                      <a:latin typeface="Cambria Math" panose="02040503050406030204" pitchFamily="18" charset="0"/>
                                    </a:rPr>
                                  </m:ctrlPr>
                                </m:fPr>
                                <m:num>
                                  <m:r>
                                    <a:rPr lang="en-GB" sz="1600" i="1" dirty="0">
                                      <a:solidFill>
                                        <a:schemeClr val="bg1"/>
                                      </a:solidFill>
                                      <a:latin typeface="Cambria Math" panose="02040503050406030204" pitchFamily="18" charset="0"/>
                                    </a:rPr>
                                    <m:t>−1</m:t>
                                  </m:r>
                                </m:num>
                                <m:den>
                                  <m:rad>
                                    <m:radPr>
                                      <m:degHide m:val="on"/>
                                      <m:ctrlPr>
                                        <a:rPr lang="en-GB" sz="1600" i="1" dirty="0">
                                          <a:solidFill>
                                            <a:schemeClr val="bg1"/>
                                          </a:solidFill>
                                          <a:latin typeface="Cambria Math" panose="02040503050406030204" pitchFamily="18" charset="0"/>
                                        </a:rPr>
                                      </m:ctrlPr>
                                    </m:radPr>
                                    <m:deg/>
                                    <m:e>
                                      <m:r>
                                        <a:rPr lang="en-GB" sz="1600" i="1" dirty="0">
                                          <a:solidFill>
                                            <a:schemeClr val="bg1"/>
                                          </a:solidFill>
                                          <a:latin typeface="Cambria Math" panose="02040503050406030204" pitchFamily="18" charset="0"/>
                                        </a:rPr>
                                        <m:t>2</m:t>
                                      </m:r>
                                    </m:e>
                                  </m:rad>
                                </m:den>
                              </m:f>
                            </m:e>
                          </m:mr>
                          <m:mr>
                            <m:e>
                              <m:f>
                                <m:fPr>
                                  <m:ctrlPr>
                                    <a:rPr lang="en-GB" sz="1600" i="1" dirty="0">
                                      <a:solidFill>
                                        <a:schemeClr val="bg1"/>
                                      </a:solidFill>
                                      <a:latin typeface="Cambria Math" panose="02040503050406030204" pitchFamily="18" charset="0"/>
                                    </a:rPr>
                                  </m:ctrlPr>
                                </m:fPr>
                                <m:num>
                                  <m:r>
                                    <a:rPr lang="en-GB" sz="1600" i="1" dirty="0">
                                      <a:solidFill>
                                        <a:schemeClr val="bg1"/>
                                      </a:solidFill>
                                      <a:latin typeface="Cambria Math" panose="02040503050406030204" pitchFamily="18" charset="0"/>
                                    </a:rPr>
                                    <m:t>1</m:t>
                                  </m:r>
                                </m:num>
                                <m:den>
                                  <m:rad>
                                    <m:radPr>
                                      <m:degHide m:val="on"/>
                                      <m:ctrlPr>
                                        <a:rPr lang="en-GB" sz="1600" i="1" dirty="0">
                                          <a:solidFill>
                                            <a:schemeClr val="bg1"/>
                                          </a:solidFill>
                                          <a:latin typeface="Cambria Math" panose="02040503050406030204" pitchFamily="18" charset="0"/>
                                        </a:rPr>
                                      </m:ctrlPr>
                                    </m:radPr>
                                    <m:deg/>
                                    <m:e>
                                      <m:r>
                                        <a:rPr lang="en-GB" sz="1600" i="1" dirty="0">
                                          <a:solidFill>
                                            <a:schemeClr val="bg1"/>
                                          </a:solidFill>
                                          <a:latin typeface="Cambria Math" panose="02040503050406030204" pitchFamily="18" charset="0"/>
                                        </a:rPr>
                                        <m:t>2</m:t>
                                      </m:r>
                                    </m:e>
                                  </m:rad>
                                </m:den>
                              </m:f>
                            </m:e>
                          </m:mr>
                        </m:m>
                      </m:e>
                    </m:d>
                    <m:d>
                      <m:dPr>
                        <m:begChr m:val="["/>
                        <m:endChr m:val="]"/>
                        <m:ctrlPr>
                          <a:rPr lang="en-GB" sz="1600" i="1" dirty="0" smtClean="0">
                            <a:solidFill>
                              <a:schemeClr val="bg1"/>
                            </a:solidFill>
                            <a:latin typeface="Cambria Math" panose="02040503050406030204" pitchFamily="18" charset="0"/>
                          </a:rPr>
                        </m:ctrlPr>
                      </m:dPr>
                      <m:e>
                        <m:m>
                          <m:mPr>
                            <m:mcs>
                              <m:mc>
                                <m:mcPr>
                                  <m:count m:val="1"/>
                                  <m:mcJc m:val="center"/>
                                </m:mcPr>
                              </m:mc>
                            </m:mcs>
                            <m:ctrlPr>
                              <a:rPr lang="en-GB" sz="1600" i="1" dirty="0" smtClean="0">
                                <a:solidFill>
                                  <a:schemeClr val="bg1"/>
                                </a:solidFill>
                                <a:latin typeface="Cambria Math" panose="02040503050406030204" pitchFamily="18" charset="0"/>
                              </a:rPr>
                            </m:ctrlPr>
                          </m:mPr>
                          <m:mr>
                            <m:e>
                              <m:r>
                                <m:rPr>
                                  <m:brk m:alnAt="7"/>
                                </m:rPr>
                                <a:rPr lang="en-GB" sz="1600" b="0" i="1" dirty="0" smtClean="0">
                                  <a:solidFill>
                                    <a:schemeClr val="bg1"/>
                                  </a:solidFill>
                                  <a:latin typeface="Cambria Math" panose="02040503050406030204" pitchFamily="18" charset="0"/>
                                </a:rPr>
                                <m:t>0</m:t>
                              </m:r>
                            </m:e>
                          </m:mr>
                          <m:mr>
                            <m:e>
                              <m:r>
                                <a:rPr lang="en-GB" sz="1600" b="0" i="1" dirty="0" smtClean="0">
                                  <a:solidFill>
                                    <a:schemeClr val="bg1"/>
                                  </a:solidFill>
                                  <a:latin typeface="Cambria Math" panose="02040503050406030204" pitchFamily="18" charset="0"/>
                                </a:rPr>
                                <m:t>0</m:t>
                              </m:r>
                            </m:e>
                          </m:mr>
                          <m:mr>
                            <m:e>
                              <m:r>
                                <a:rPr lang="en-GB" sz="1600" b="0" i="1" dirty="0" smtClean="0">
                                  <a:solidFill>
                                    <a:schemeClr val="bg1"/>
                                  </a:solidFill>
                                  <a:latin typeface="Cambria Math" panose="02040503050406030204" pitchFamily="18" charset="0"/>
                                </a:rPr>
                                <m:t>1</m:t>
                              </m:r>
                            </m:e>
                          </m:mr>
                        </m:m>
                      </m:e>
                    </m:d>
                    <m:r>
                      <a:rPr lang="en-GB" sz="1600" b="0" i="1" dirty="0" smtClean="0">
                        <a:solidFill>
                          <a:schemeClr val="bg1"/>
                        </a:solidFill>
                        <a:latin typeface="Cambria Math" panose="02040503050406030204" pitchFamily="18" charset="0"/>
                      </a:rPr>
                      <m:t>=</m:t>
                    </m:r>
                    <m:f>
                      <m:fPr>
                        <m:ctrlPr>
                          <a:rPr lang="en-GB" sz="1600" b="0" i="1" dirty="0" smtClean="0">
                            <a:solidFill>
                              <a:schemeClr val="bg1"/>
                            </a:solidFill>
                            <a:latin typeface="Cambria Math" panose="02040503050406030204" pitchFamily="18" charset="0"/>
                          </a:rPr>
                        </m:ctrlPr>
                      </m:fPr>
                      <m:num>
                        <m:r>
                          <a:rPr lang="en-GB" sz="1600" b="0" i="1" dirty="0" smtClean="0">
                            <a:solidFill>
                              <a:schemeClr val="bg1"/>
                            </a:solidFill>
                            <a:latin typeface="Cambria Math" panose="02040503050406030204" pitchFamily="18" charset="0"/>
                          </a:rPr>
                          <m:t>1</m:t>
                        </m:r>
                      </m:num>
                      <m:den>
                        <m:rad>
                          <m:radPr>
                            <m:degHide m:val="on"/>
                            <m:ctrlPr>
                              <a:rPr lang="en-GB" sz="1600" b="0" i="1" dirty="0" smtClean="0">
                                <a:solidFill>
                                  <a:schemeClr val="bg1"/>
                                </a:solidFill>
                                <a:latin typeface="Cambria Math" panose="02040503050406030204" pitchFamily="18" charset="0"/>
                              </a:rPr>
                            </m:ctrlPr>
                          </m:radPr>
                          <m:deg/>
                          <m:e>
                            <m:r>
                              <a:rPr lang="en-GB" sz="1600" b="0" i="1" dirty="0" smtClean="0">
                                <a:solidFill>
                                  <a:schemeClr val="bg1"/>
                                </a:solidFill>
                                <a:latin typeface="Cambria Math" panose="02040503050406030204" pitchFamily="18" charset="0"/>
                              </a:rPr>
                              <m:t>2</m:t>
                            </m:r>
                          </m:e>
                        </m:rad>
                      </m:den>
                    </m:f>
                  </m:oMath>
                </a14:m>
                <a:endParaRPr lang="fr-FR" sz="1500" dirty="0" smtClean="0">
                  <a:solidFill>
                    <a:schemeClr val="bg1"/>
                  </a:solidFill>
                </a:endParaRPr>
              </a:p>
              <a:p>
                <a:pPr/>
                <a14:m>
                  <m:oMathPara xmlns:m="http://schemas.openxmlformats.org/officeDocument/2006/math">
                    <m:oMathParaPr>
                      <m:jc m:val="left"/>
                    </m:oMathParaPr>
                    <m:oMath xmlns:m="http://schemas.openxmlformats.org/officeDocument/2006/math">
                      <m:r>
                        <a:rPr lang="en-GB" sz="1500" b="1" i="1" smtClean="0">
                          <a:solidFill>
                            <a:srgbClr val="FF0000"/>
                          </a:solidFill>
                          <a:latin typeface="Cambria Math" panose="02040503050406030204" pitchFamily="18" charset="0"/>
                        </a:rPr>
                        <m:t>𝒃</m:t>
                      </m:r>
                      <m:r>
                        <a:rPr lang="en-GB" sz="1500" b="1" i="1" smtClean="0">
                          <a:solidFill>
                            <a:srgbClr val="FF0000"/>
                          </a:solidFill>
                          <a:latin typeface="Cambria Math" panose="02040503050406030204" pitchFamily="18" charset="0"/>
                        </a:rPr>
                        <m:t>=−</m:t>
                      </m:r>
                      <m:f>
                        <m:fPr>
                          <m:ctrlPr>
                            <a:rPr lang="en-GB" sz="1500" b="1" i="1" smtClean="0">
                              <a:solidFill>
                                <a:srgbClr val="FF0000"/>
                              </a:solidFill>
                              <a:latin typeface="Cambria Math" panose="02040503050406030204" pitchFamily="18" charset="0"/>
                            </a:rPr>
                          </m:ctrlPr>
                        </m:fPr>
                        <m:num>
                          <m:r>
                            <a:rPr lang="en-GB" sz="1500" b="1" i="1" smtClean="0">
                              <a:solidFill>
                                <a:srgbClr val="FF0000"/>
                              </a:solidFill>
                              <a:latin typeface="Cambria Math" panose="02040503050406030204" pitchFamily="18" charset="0"/>
                            </a:rPr>
                            <m:t>𝟏</m:t>
                          </m:r>
                        </m:num>
                        <m:den>
                          <m:rad>
                            <m:radPr>
                              <m:degHide m:val="on"/>
                              <m:ctrlPr>
                                <a:rPr lang="en-GB" sz="1500" b="1" i="1" smtClean="0">
                                  <a:solidFill>
                                    <a:srgbClr val="FF0000"/>
                                  </a:solidFill>
                                  <a:latin typeface="Cambria Math" panose="02040503050406030204" pitchFamily="18" charset="0"/>
                                </a:rPr>
                              </m:ctrlPr>
                            </m:radPr>
                            <m:deg/>
                            <m:e>
                              <m:r>
                                <a:rPr lang="en-GB" sz="1500" b="1" i="1" smtClean="0">
                                  <a:solidFill>
                                    <a:srgbClr val="FF0000"/>
                                  </a:solidFill>
                                  <a:latin typeface="Cambria Math" panose="02040503050406030204" pitchFamily="18" charset="0"/>
                                </a:rPr>
                                <m:t>𝟐</m:t>
                              </m:r>
                            </m:e>
                          </m:rad>
                        </m:den>
                      </m:f>
                    </m:oMath>
                  </m:oMathPara>
                </a14:m>
                <a:endParaRPr lang="fr-FR" sz="1500" b="1" dirty="0" smtClean="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348307" y="3903977"/>
                <a:ext cx="3796139" cy="1632677"/>
              </a:xfrm>
              <a:prstGeom prst="rect">
                <a:avLst/>
              </a:prstGeom>
              <a:blipFill rotWithShape="0">
                <a:blip r:embed="rId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077823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8244" y="78615"/>
                <a:ext cx="11999971" cy="764241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fr-FR" i="1" smtClean="0">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cs typeface="Times New Roman" panose="02020603050405020304" pitchFamily="18" charset="0"/>
                            </a:rPr>
                            <m:t>𝑢</m:t>
                          </m:r>
                        </m:e>
                        <m:sub>
                          <m:r>
                            <a:rPr lang="en-GB" i="1">
                              <a:latin typeface="Cambria Math" panose="02040503050406030204" pitchFamily="18" charset="0"/>
                              <a:cs typeface="Times New Roman" panose="02020603050405020304" pitchFamily="18" charset="0"/>
                            </a:rPr>
                            <m:t>3</m:t>
                          </m:r>
                        </m:sub>
                      </m:sSub>
                      <m:r>
                        <a:rPr lang="en-GB" i="1">
                          <a:latin typeface="Cambria Math" panose="02040503050406030204" pitchFamily="18" charset="0"/>
                          <a:cs typeface="Times New Roman" panose="02020603050405020304" pitchFamily="18" charset="0"/>
                        </a:rPr>
                        <m:t>=</m:t>
                      </m:r>
                      <m:f>
                        <m:fPr>
                          <m:ctrlPr>
                            <a:rPr lang="en-GB" i="1">
                              <a:latin typeface="Cambria Math" panose="02040503050406030204" pitchFamily="18" charset="0"/>
                              <a:cs typeface="Times New Roman" panose="02020603050405020304" pitchFamily="18" charset="0"/>
                            </a:rPr>
                          </m:ctrlPr>
                        </m:fPr>
                        <m:num>
                          <m:sSubSup>
                            <m:sSubSupPr>
                              <m:ctrlPr>
                                <a:rPr lang="en-GB" i="1">
                                  <a:latin typeface="Cambria Math" panose="02040503050406030204" pitchFamily="18" charset="0"/>
                                  <a:cs typeface="Times New Roman" panose="02020603050405020304" pitchFamily="18" charset="0"/>
                                </a:rPr>
                              </m:ctrlPr>
                            </m:sSubSupPr>
                            <m:e>
                              <m:r>
                                <a:rPr lang="en-GB" i="1">
                                  <a:latin typeface="Cambria Math" panose="02040503050406030204" pitchFamily="18" charset="0"/>
                                  <a:cs typeface="Times New Roman" panose="02020603050405020304" pitchFamily="18" charset="0"/>
                                </a:rPr>
                                <m:t>𝑢</m:t>
                              </m:r>
                            </m:e>
                            <m:sub>
                              <m:r>
                                <a:rPr lang="en-GB" i="1">
                                  <a:latin typeface="Cambria Math" panose="02040503050406030204" pitchFamily="18" charset="0"/>
                                  <a:cs typeface="Times New Roman" panose="02020603050405020304" pitchFamily="18" charset="0"/>
                                </a:rPr>
                                <m:t>3</m:t>
                              </m:r>
                            </m:sub>
                            <m:sup>
                              <m:r>
                                <a:rPr lang="en-GB" i="1">
                                  <a:latin typeface="Cambria Math" panose="02040503050406030204" pitchFamily="18" charset="0"/>
                                  <a:cs typeface="Times New Roman" panose="02020603050405020304" pitchFamily="18" charset="0"/>
                                </a:rPr>
                                <m:t>′</m:t>
                              </m:r>
                            </m:sup>
                          </m:sSubSup>
                        </m:num>
                        <m:den>
                          <m:d>
                            <m:dPr>
                              <m:begChr m:val="‖"/>
                              <m:endChr m:val="‖"/>
                              <m:ctrlPr>
                                <a:rPr lang="en-GB" i="1">
                                  <a:latin typeface="Cambria Math" panose="02040503050406030204" pitchFamily="18" charset="0"/>
                                  <a:cs typeface="Times New Roman" panose="02020603050405020304" pitchFamily="18" charset="0"/>
                                </a:rPr>
                              </m:ctrlPr>
                            </m:dPr>
                            <m:e>
                              <m:sSubSup>
                                <m:sSubSupPr>
                                  <m:ctrlPr>
                                    <a:rPr lang="en-GB" i="1">
                                      <a:latin typeface="Cambria Math" panose="02040503050406030204" pitchFamily="18" charset="0"/>
                                      <a:cs typeface="Times New Roman" panose="02020603050405020304" pitchFamily="18" charset="0"/>
                                    </a:rPr>
                                  </m:ctrlPr>
                                </m:sSubSupPr>
                                <m:e>
                                  <m:r>
                                    <a:rPr lang="en-GB" i="1">
                                      <a:latin typeface="Cambria Math" panose="02040503050406030204" pitchFamily="18" charset="0"/>
                                      <a:cs typeface="Times New Roman" panose="02020603050405020304" pitchFamily="18" charset="0"/>
                                    </a:rPr>
                                    <m:t>𝑢</m:t>
                                  </m:r>
                                </m:e>
                                <m:sub>
                                  <m:r>
                                    <a:rPr lang="en-GB" i="1">
                                      <a:latin typeface="Cambria Math" panose="02040503050406030204" pitchFamily="18" charset="0"/>
                                      <a:cs typeface="Times New Roman" panose="02020603050405020304" pitchFamily="18" charset="0"/>
                                    </a:rPr>
                                    <m:t>3</m:t>
                                  </m:r>
                                </m:sub>
                                <m:sup>
                                  <m:r>
                                    <a:rPr lang="en-GB" i="1">
                                      <a:latin typeface="Cambria Math" panose="02040503050406030204" pitchFamily="18" charset="0"/>
                                      <a:cs typeface="Times New Roman" panose="02020603050405020304" pitchFamily="18" charset="0"/>
                                    </a:rPr>
                                    <m:t>′</m:t>
                                  </m:r>
                                </m:sup>
                              </m:sSubSup>
                            </m:e>
                          </m:d>
                        </m:den>
                      </m:f>
                    </m:oMath>
                  </m:oMathPara>
                </a14:m>
                <a:endParaRPr lang="fr-FR" dirty="0" smtClean="0"/>
              </a:p>
              <a:p>
                <a:endParaRPr lang="fr-FR" dirty="0"/>
              </a:p>
              <a:p>
                <a14:m>
                  <m:oMath xmlns:m="http://schemas.openxmlformats.org/officeDocument/2006/math">
                    <m:d>
                      <m:dPr>
                        <m:begChr m:val="‖"/>
                        <m:endChr m:val="‖"/>
                        <m:ctrlPr>
                          <a:rPr lang="fr-FR" i="1" smtClean="0">
                            <a:latin typeface="Cambria Math" panose="02040503050406030204" pitchFamily="18" charset="0"/>
                          </a:rPr>
                        </m:ctrlPr>
                      </m:dPr>
                      <m:e>
                        <m:sSubSup>
                          <m:sSubSupPr>
                            <m:ctrlPr>
                              <a:rPr lang="fr-FR" i="1" smtClean="0">
                                <a:latin typeface="Cambria Math" panose="02040503050406030204" pitchFamily="18" charset="0"/>
                              </a:rPr>
                            </m:ctrlPr>
                          </m:sSubSupPr>
                          <m:e>
                            <m:r>
                              <a:rPr lang="en-GB" b="0" i="1" smtClean="0">
                                <a:latin typeface="Cambria Math" panose="02040503050406030204" pitchFamily="18" charset="0"/>
                              </a:rPr>
                              <m:t>𝑢</m:t>
                            </m:r>
                          </m:e>
                          <m:sub>
                            <m:r>
                              <a:rPr lang="en-GB" b="0" i="1" smtClean="0">
                                <a:latin typeface="Cambria Math" panose="02040503050406030204" pitchFamily="18" charset="0"/>
                              </a:rPr>
                              <m:t>3</m:t>
                            </m:r>
                          </m:sub>
                          <m:sup>
                            <m:r>
                              <a:rPr lang="en-GB" b="0" i="1" smtClean="0">
                                <a:latin typeface="Cambria Math" panose="02040503050406030204" pitchFamily="18" charset="0"/>
                              </a:rPr>
                              <m:t>′</m:t>
                            </m:r>
                          </m:sup>
                        </m:sSubSup>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e>
                    </m:rad>
                    <m:r>
                      <a:rPr lang="en-GB" b="0" i="1" smtClean="0">
                        <a:latin typeface="Cambria Math" panose="02040503050406030204" pitchFamily="18" charset="0"/>
                      </a:rPr>
                      <m:t>=</m:t>
                    </m:r>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num>
                      <m:den>
                        <m:r>
                          <a:rPr lang="en-GB" b="0" i="1" smtClean="0">
                            <a:latin typeface="Cambria Math" panose="02040503050406030204" pitchFamily="18" charset="0"/>
                          </a:rPr>
                          <m:t>3</m:t>
                        </m:r>
                      </m:den>
                    </m:f>
                  </m:oMath>
                </a14:m>
                <a:r>
                  <a:rPr lang="fr-FR" dirty="0" smtClean="0"/>
                  <a:t>            </a:t>
                </a:r>
                <a14:m>
                  <m:oMath xmlns:m="http://schemas.openxmlformats.org/officeDocument/2006/math">
                    <m:r>
                      <a:rPr lang="fr-FR" i="1" dirty="0" smtClean="0">
                        <a:latin typeface="Cambria Math" panose="02040503050406030204" pitchFamily="18" charset="0"/>
                        <a:ea typeface="Cambria Math" panose="02040503050406030204" pitchFamily="18" charset="0"/>
                      </a:rPr>
                      <m:t>==&gt;</m:t>
                    </m:r>
                  </m:oMath>
                </a14:m>
                <a:r>
                  <a:rPr lang="fr-FR" dirty="0" smtClean="0"/>
                  <a:t>     </a:t>
                </a:r>
                <a14:m>
                  <m:oMath xmlns:m="http://schemas.openxmlformats.org/officeDocument/2006/math">
                    <m:sSub>
                      <m:sSubPr>
                        <m:ctrlPr>
                          <a:rPr lang="fr-FR"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3</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1</m:t>
                                  </m:r>
                                </m:num>
                                <m:den>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den>
                              </m:f>
                            </m:e>
                          </m:mr>
                          <m:mr>
                            <m:e>
                              <m:f>
                                <m:fPr>
                                  <m:ctrlPr>
                                    <a:rPr lang="en-GB" i="1">
                                      <a:latin typeface="Cambria Math" panose="02040503050406030204" pitchFamily="18" charset="0"/>
                                    </a:rPr>
                                  </m:ctrlPr>
                                </m:fPr>
                                <m:num>
                                  <m:r>
                                    <a:rPr lang="en-GB" i="1">
                                      <a:latin typeface="Cambria Math" panose="02040503050406030204" pitchFamily="18" charset="0"/>
                                    </a:rPr>
                                    <m:t>1</m:t>
                                  </m:r>
                                </m:num>
                                <m:den>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den>
                              </m:f>
                            </m:e>
                          </m:mr>
                          <m:mr>
                            <m:e>
                              <m:f>
                                <m:fPr>
                                  <m:ctrlPr>
                                    <a:rPr lang="en-GB" i="1">
                                      <a:latin typeface="Cambria Math" panose="02040503050406030204" pitchFamily="18" charset="0"/>
                                    </a:rPr>
                                  </m:ctrlPr>
                                </m:fPr>
                                <m:num>
                                  <m:r>
                                    <a:rPr lang="en-GB" i="1">
                                      <a:latin typeface="Cambria Math" panose="02040503050406030204" pitchFamily="18" charset="0"/>
                                    </a:rPr>
                                    <m:t>1</m:t>
                                  </m:r>
                                </m:num>
                                <m:den>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den>
                              </m:f>
                            </m:e>
                          </m:mr>
                        </m:m>
                      </m:e>
                    </m:d>
                  </m:oMath>
                </a14:m>
                <a:endParaRPr lang="fr-FR" dirty="0" smtClean="0"/>
              </a:p>
              <a:p>
                <a:endParaRPr lang="fr-FR" dirty="0"/>
              </a:p>
              <a:p>
                <a:endParaRPr lang="fr-FR" dirty="0" smtClean="0"/>
              </a:p>
              <a:p>
                <a:endParaRPr lang="fr-FR" dirty="0"/>
              </a:p>
              <a:p>
                <a:pPr/>
                <a14:m>
                  <m:oMathPara xmlns:m="http://schemas.openxmlformats.org/officeDocument/2006/math">
                    <m:oMathParaPr>
                      <m:jc m:val="center"/>
                    </m:oMathParaPr>
                    <m:oMath xmlns:m="http://schemas.openxmlformats.org/officeDocument/2006/math">
                      <m:r>
                        <a:rPr lang="en-GB" b="1" i="1">
                          <a:solidFill>
                            <a:srgbClr val="FFFF00"/>
                          </a:solidFill>
                          <a:latin typeface="Cambria Math" panose="02040503050406030204" pitchFamily="18" charset="0"/>
                          <a:cs typeface="Times New Roman" panose="02020603050405020304" pitchFamily="18" charset="0"/>
                        </a:rPr>
                        <m:t>𝑨</m:t>
                      </m:r>
                      <m:r>
                        <a:rPr lang="en-GB" i="1">
                          <a:latin typeface="Cambria Math" panose="02040503050406030204" pitchFamily="18" charset="0"/>
                          <a:cs typeface="Times New Roman" panose="02020603050405020304" pitchFamily="18" charset="0"/>
                        </a:rPr>
                        <m:t>=</m:t>
                      </m:r>
                      <m:d>
                        <m:dPr>
                          <m:begChr m:val="["/>
                          <m:endChr m:val="]"/>
                          <m:ctrlPr>
                            <a:rPr lang="en-GB" b="1" i="1" smtClean="0">
                              <a:solidFill>
                                <a:srgbClr val="FF0000"/>
                              </a:solidFill>
                              <a:latin typeface="Cambria Math" panose="02040503050406030204" pitchFamily="18" charset="0"/>
                              <a:cs typeface="Times New Roman" panose="02020603050405020304" pitchFamily="18" charset="0"/>
                            </a:rPr>
                          </m:ctrlPr>
                        </m:dPr>
                        <m:e>
                          <m:m>
                            <m:mPr>
                              <m:mcs>
                                <m:mc>
                                  <m:mcPr>
                                    <m:count m:val="3"/>
                                    <m:mcJc m:val="center"/>
                                  </m:mcPr>
                                </m:mc>
                              </m:mcs>
                              <m:ctrlPr>
                                <a:rPr lang="en-GB" b="1" i="1">
                                  <a:solidFill>
                                    <a:srgbClr val="FF0000"/>
                                  </a:solidFill>
                                  <a:latin typeface="Cambria Math" panose="02040503050406030204" pitchFamily="18" charset="0"/>
                                  <a:cs typeface="Times New Roman" panose="02020603050405020304" pitchFamily="18" charset="0"/>
                                </a:rPr>
                              </m:ctrlPr>
                            </m:mPr>
                            <m:mr>
                              <m:e>
                                <m:f>
                                  <m:fPr>
                                    <m:ctrlPr>
                                      <a:rPr lang="en-GB" b="1" i="1">
                                        <a:solidFill>
                                          <a:srgbClr val="FF0000"/>
                                        </a:solidFill>
                                        <a:latin typeface="Cambria Math" panose="02040503050406030204" pitchFamily="18" charset="0"/>
                                        <a:cs typeface="Times New Roman" panose="02020603050405020304" pitchFamily="18" charset="0"/>
                                      </a:rPr>
                                    </m:ctrlPr>
                                  </m:fPr>
                                  <m:num>
                                    <m:r>
                                      <a:rPr lang="en-GB" b="1" i="1" smtClean="0">
                                        <a:solidFill>
                                          <a:srgbClr val="FF0000"/>
                                        </a:solidFill>
                                        <a:latin typeface="Cambria Math" panose="02040503050406030204" pitchFamily="18" charset="0"/>
                                        <a:cs typeface="Times New Roman" panose="02020603050405020304" pitchFamily="18" charset="0"/>
                                      </a:rPr>
                                      <m:t>𝟐</m:t>
                                    </m:r>
                                  </m:num>
                                  <m:den>
                                    <m:rad>
                                      <m:radPr>
                                        <m:degHide m:val="on"/>
                                        <m:ctrlPr>
                                          <a:rPr lang="en-GB" b="1" i="1">
                                            <a:solidFill>
                                              <a:srgbClr val="FF0000"/>
                                            </a:solidFill>
                                            <a:latin typeface="Cambria Math" panose="02040503050406030204" pitchFamily="18" charset="0"/>
                                            <a:cs typeface="Times New Roman" panose="02020603050405020304" pitchFamily="18" charset="0"/>
                                          </a:rPr>
                                        </m:ctrlPr>
                                      </m:radPr>
                                      <m:deg/>
                                      <m:e>
                                        <m:r>
                                          <a:rPr lang="en-GB" b="1" i="1" smtClean="0">
                                            <a:solidFill>
                                              <a:srgbClr val="FF0000"/>
                                            </a:solidFill>
                                            <a:latin typeface="Cambria Math" panose="02040503050406030204" pitchFamily="18" charset="0"/>
                                            <a:cs typeface="Times New Roman" panose="02020603050405020304" pitchFamily="18" charset="0"/>
                                          </a:rPr>
                                          <m:t>𝟔</m:t>
                                        </m:r>
                                      </m:e>
                                    </m:rad>
                                  </m:den>
                                </m:f>
                              </m:e>
                              <m:e>
                                <m:r>
                                  <a:rPr lang="en-GB" b="1" i="1" smtClean="0">
                                    <a:solidFill>
                                      <a:srgbClr val="FF0000"/>
                                    </a:solidFill>
                                    <a:latin typeface="Cambria Math" panose="02040503050406030204" pitchFamily="18" charset="0"/>
                                    <a:cs typeface="Times New Roman" panose="02020603050405020304" pitchFamily="18" charset="0"/>
                                  </a:rPr>
                                  <m:t>𝟎</m:t>
                                </m:r>
                              </m:e>
                              <m:e>
                                <m:f>
                                  <m:fPr>
                                    <m:ctrlPr>
                                      <a:rPr lang="en-GB" b="1" i="1" smtClean="0">
                                        <a:solidFill>
                                          <a:srgbClr val="FF0000"/>
                                        </a:solidFill>
                                        <a:latin typeface="Cambria Math" panose="02040503050406030204" pitchFamily="18" charset="0"/>
                                        <a:cs typeface="Times New Roman" panose="02020603050405020304" pitchFamily="18" charset="0"/>
                                      </a:rPr>
                                    </m:ctrlPr>
                                  </m:fPr>
                                  <m:num>
                                    <m:r>
                                      <a:rPr lang="en-GB" b="1" i="1" smtClean="0">
                                        <a:solidFill>
                                          <a:srgbClr val="FF0000"/>
                                        </a:solidFill>
                                        <a:latin typeface="Cambria Math" panose="02040503050406030204" pitchFamily="18" charset="0"/>
                                        <a:cs typeface="Times New Roman" panose="02020603050405020304" pitchFamily="18" charset="0"/>
                                      </a:rPr>
                                      <m:t>−</m:t>
                                    </m:r>
                                    <m:r>
                                      <a:rPr lang="en-GB" b="1" i="1" smtClean="0">
                                        <a:solidFill>
                                          <a:srgbClr val="FF000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FF0000"/>
                                            </a:solidFill>
                                            <a:latin typeface="Cambria Math" panose="02040503050406030204" pitchFamily="18" charset="0"/>
                                            <a:cs typeface="Times New Roman" panose="02020603050405020304" pitchFamily="18" charset="0"/>
                                          </a:rPr>
                                        </m:ctrlPr>
                                      </m:radPr>
                                      <m:deg/>
                                      <m:e>
                                        <m:r>
                                          <a:rPr lang="en-GB" b="1" i="1" smtClean="0">
                                            <a:solidFill>
                                              <a:srgbClr val="FF0000"/>
                                            </a:solidFill>
                                            <a:latin typeface="Cambria Math" panose="02040503050406030204" pitchFamily="18" charset="0"/>
                                            <a:cs typeface="Times New Roman" panose="02020603050405020304" pitchFamily="18" charset="0"/>
                                          </a:rPr>
                                          <m:t>𝟑</m:t>
                                        </m:r>
                                      </m:e>
                                    </m:rad>
                                  </m:den>
                                </m:f>
                              </m:e>
                            </m:mr>
                            <m:mr>
                              <m:e>
                                <m:f>
                                  <m:fPr>
                                    <m:ctrlPr>
                                      <a:rPr lang="en-GB" b="1" i="1" smtClean="0">
                                        <a:solidFill>
                                          <a:srgbClr val="FF0000"/>
                                        </a:solidFill>
                                        <a:latin typeface="Cambria Math" panose="02040503050406030204" pitchFamily="18" charset="0"/>
                                        <a:cs typeface="Times New Roman" panose="02020603050405020304" pitchFamily="18" charset="0"/>
                                      </a:rPr>
                                    </m:ctrlPr>
                                  </m:fPr>
                                  <m:num>
                                    <m:r>
                                      <a:rPr lang="en-GB" b="1" i="1" smtClean="0">
                                        <a:solidFill>
                                          <a:srgbClr val="FF000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FF0000"/>
                                            </a:solidFill>
                                            <a:latin typeface="Cambria Math" panose="02040503050406030204" pitchFamily="18" charset="0"/>
                                            <a:cs typeface="Times New Roman" panose="02020603050405020304" pitchFamily="18" charset="0"/>
                                          </a:rPr>
                                        </m:ctrlPr>
                                      </m:radPr>
                                      <m:deg/>
                                      <m:e>
                                        <m:r>
                                          <a:rPr lang="en-GB" b="1" i="1" smtClean="0">
                                            <a:solidFill>
                                              <a:srgbClr val="FF0000"/>
                                            </a:solidFill>
                                            <a:latin typeface="Cambria Math" panose="02040503050406030204" pitchFamily="18" charset="0"/>
                                            <a:cs typeface="Times New Roman" panose="02020603050405020304" pitchFamily="18" charset="0"/>
                                          </a:rPr>
                                          <m:t>𝟔</m:t>
                                        </m:r>
                                      </m:e>
                                    </m:rad>
                                  </m:den>
                                </m:f>
                              </m:e>
                              <m:e>
                                <m:f>
                                  <m:fPr>
                                    <m:ctrlPr>
                                      <a:rPr lang="en-GB" b="1" i="1" smtClean="0">
                                        <a:solidFill>
                                          <a:srgbClr val="FF0000"/>
                                        </a:solidFill>
                                        <a:latin typeface="Cambria Math" panose="02040503050406030204" pitchFamily="18" charset="0"/>
                                        <a:cs typeface="Times New Roman" panose="02020603050405020304" pitchFamily="18" charset="0"/>
                                      </a:rPr>
                                    </m:ctrlPr>
                                  </m:fPr>
                                  <m:num>
                                    <m:r>
                                      <a:rPr lang="en-GB" b="1" i="1" smtClean="0">
                                        <a:solidFill>
                                          <a:srgbClr val="FF0000"/>
                                        </a:solidFill>
                                        <a:latin typeface="Cambria Math" panose="02040503050406030204" pitchFamily="18" charset="0"/>
                                        <a:cs typeface="Times New Roman" panose="02020603050405020304" pitchFamily="18" charset="0"/>
                                      </a:rPr>
                                      <m:t>−</m:t>
                                    </m:r>
                                    <m:r>
                                      <a:rPr lang="en-GB" b="1" i="1" smtClean="0">
                                        <a:solidFill>
                                          <a:srgbClr val="FF000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FF0000"/>
                                            </a:solidFill>
                                            <a:latin typeface="Cambria Math" panose="02040503050406030204" pitchFamily="18" charset="0"/>
                                            <a:cs typeface="Times New Roman" panose="02020603050405020304" pitchFamily="18" charset="0"/>
                                          </a:rPr>
                                        </m:ctrlPr>
                                      </m:radPr>
                                      <m:deg/>
                                      <m:e>
                                        <m:r>
                                          <a:rPr lang="en-GB" b="1" i="1" smtClean="0">
                                            <a:solidFill>
                                              <a:srgbClr val="FF0000"/>
                                            </a:solidFill>
                                            <a:latin typeface="Cambria Math" panose="02040503050406030204" pitchFamily="18" charset="0"/>
                                            <a:cs typeface="Times New Roman" panose="02020603050405020304" pitchFamily="18" charset="0"/>
                                          </a:rPr>
                                          <m:t>𝟐</m:t>
                                        </m:r>
                                      </m:e>
                                    </m:rad>
                                  </m:den>
                                </m:f>
                              </m:e>
                              <m:e>
                                <m:f>
                                  <m:fPr>
                                    <m:ctrlPr>
                                      <a:rPr lang="en-GB" b="1" i="1" smtClean="0">
                                        <a:solidFill>
                                          <a:srgbClr val="FF0000"/>
                                        </a:solidFill>
                                        <a:latin typeface="Cambria Math" panose="02040503050406030204" pitchFamily="18" charset="0"/>
                                        <a:cs typeface="Times New Roman" panose="02020603050405020304" pitchFamily="18" charset="0"/>
                                      </a:rPr>
                                    </m:ctrlPr>
                                  </m:fPr>
                                  <m:num>
                                    <m:r>
                                      <a:rPr lang="en-GB" b="1" i="1" smtClean="0">
                                        <a:solidFill>
                                          <a:srgbClr val="FF000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FF0000"/>
                                            </a:solidFill>
                                            <a:latin typeface="Cambria Math" panose="02040503050406030204" pitchFamily="18" charset="0"/>
                                            <a:cs typeface="Times New Roman" panose="02020603050405020304" pitchFamily="18" charset="0"/>
                                          </a:rPr>
                                        </m:ctrlPr>
                                      </m:radPr>
                                      <m:deg/>
                                      <m:e>
                                        <m:r>
                                          <a:rPr lang="en-GB" b="1" i="1" smtClean="0">
                                            <a:solidFill>
                                              <a:srgbClr val="FF0000"/>
                                            </a:solidFill>
                                            <a:latin typeface="Cambria Math" panose="02040503050406030204" pitchFamily="18" charset="0"/>
                                            <a:cs typeface="Times New Roman" panose="02020603050405020304" pitchFamily="18" charset="0"/>
                                          </a:rPr>
                                          <m:t>𝟑</m:t>
                                        </m:r>
                                      </m:e>
                                    </m:rad>
                                  </m:den>
                                </m:f>
                              </m:e>
                            </m:mr>
                            <m:mr>
                              <m:e>
                                <m:f>
                                  <m:fPr>
                                    <m:ctrlPr>
                                      <a:rPr lang="en-GB" b="1" i="1">
                                        <a:solidFill>
                                          <a:srgbClr val="FF0000"/>
                                        </a:solidFill>
                                        <a:latin typeface="Cambria Math" panose="02040503050406030204" pitchFamily="18" charset="0"/>
                                        <a:cs typeface="Times New Roman" panose="02020603050405020304" pitchFamily="18" charset="0"/>
                                      </a:rPr>
                                    </m:ctrlPr>
                                  </m:fPr>
                                  <m:num>
                                    <m:r>
                                      <a:rPr lang="en-GB" b="1" i="1">
                                        <a:solidFill>
                                          <a:srgbClr val="FF000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FF0000"/>
                                            </a:solidFill>
                                            <a:latin typeface="Cambria Math" panose="02040503050406030204" pitchFamily="18" charset="0"/>
                                            <a:cs typeface="Times New Roman" panose="02020603050405020304" pitchFamily="18" charset="0"/>
                                          </a:rPr>
                                        </m:ctrlPr>
                                      </m:radPr>
                                      <m:deg/>
                                      <m:e>
                                        <m:r>
                                          <a:rPr lang="en-GB" b="1" i="1" smtClean="0">
                                            <a:solidFill>
                                              <a:srgbClr val="FF0000"/>
                                            </a:solidFill>
                                            <a:latin typeface="Cambria Math" panose="02040503050406030204" pitchFamily="18" charset="0"/>
                                            <a:cs typeface="Times New Roman" panose="02020603050405020304" pitchFamily="18" charset="0"/>
                                          </a:rPr>
                                          <m:t>𝟔</m:t>
                                        </m:r>
                                      </m:e>
                                    </m:rad>
                                  </m:den>
                                </m:f>
                              </m:e>
                              <m:e>
                                <m:f>
                                  <m:fPr>
                                    <m:ctrlPr>
                                      <a:rPr lang="en-GB" b="1" i="1">
                                        <a:solidFill>
                                          <a:srgbClr val="FF0000"/>
                                        </a:solidFill>
                                        <a:latin typeface="Cambria Math" panose="02040503050406030204" pitchFamily="18" charset="0"/>
                                        <a:cs typeface="Times New Roman" panose="02020603050405020304" pitchFamily="18" charset="0"/>
                                      </a:rPr>
                                    </m:ctrlPr>
                                  </m:fPr>
                                  <m:num>
                                    <m:r>
                                      <a:rPr lang="en-GB" b="1" i="1">
                                        <a:solidFill>
                                          <a:srgbClr val="FF0000"/>
                                        </a:solidFill>
                                        <a:latin typeface="Cambria Math" panose="02040503050406030204" pitchFamily="18" charset="0"/>
                                        <a:cs typeface="Times New Roman" panose="02020603050405020304" pitchFamily="18" charset="0"/>
                                      </a:rPr>
                                      <m:t>𝟏</m:t>
                                    </m:r>
                                  </m:num>
                                  <m:den>
                                    <m:rad>
                                      <m:radPr>
                                        <m:degHide m:val="on"/>
                                        <m:ctrlPr>
                                          <a:rPr lang="en-GB" b="1" i="1">
                                            <a:solidFill>
                                              <a:srgbClr val="FF0000"/>
                                            </a:solidFill>
                                            <a:latin typeface="Cambria Math" panose="02040503050406030204" pitchFamily="18" charset="0"/>
                                            <a:cs typeface="Times New Roman" panose="02020603050405020304" pitchFamily="18" charset="0"/>
                                          </a:rPr>
                                        </m:ctrlPr>
                                      </m:radPr>
                                      <m:deg/>
                                      <m:e>
                                        <m:r>
                                          <a:rPr lang="en-GB" b="1" i="1">
                                            <a:solidFill>
                                              <a:srgbClr val="FF0000"/>
                                            </a:solidFill>
                                            <a:latin typeface="Cambria Math" panose="02040503050406030204" pitchFamily="18" charset="0"/>
                                            <a:cs typeface="Times New Roman" panose="02020603050405020304" pitchFamily="18" charset="0"/>
                                          </a:rPr>
                                          <m:t>𝟐</m:t>
                                        </m:r>
                                      </m:e>
                                    </m:rad>
                                  </m:den>
                                </m:f>
                              </m:e>
                              <m:e>
                                <m:f>
                                  <m:fPr>
                                    <m:ctrlPr>
                                      <a:rPr lang="en-GB" b="1" i="1" smtClean="0">
                                        <a:solidFill>
                                          <a:srgbClr val="FF0000"/>
                                        </a:solidFill>
                                        <a:latin typeface="Cambria Math" panose="02040503050406030204" pitchFamily="18" charset="0"/>
                                        <a:cs typeface="Times New Roman" panose="02020603050405020304" pitchFamily="18" charset="0"/>
                                      </a:rPr>
                                    </m:ctrlPr>
                                  </m:fPr>
                                  <m:num>
                                    <m:r>
                                      <a:rPr lang="en-GB" b="1" i="1" smtClean="0">
                                        <a:solidFill>
                                          <a:srgbClr val="FF000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FF0000"/>
                                            </a:solidFill>
                                            <a:latin typeface="Cambria Math" panose="02040503050406030204" pitchFamily="18" charset="0"/>
                                            <a:cs typeface="Times New Roman" panose="02020603050405020304" pitchFamily="18" charset="0"/>
                                          </a:rPr>
                                        </m:ctrlPr>
                                      </m:radPr>
                                      <m:deg/>
                                      <m:e>
                                        <m:r>
                                          <a:rPr lang="en-GB" b="1" i="1" smtClean="0">
                                            <a:solidFill>
                                              <a:srgbClr val="FF0000"/>
                                            </a:solidFill>
                                            <a:latin typeface="Cambria Math" panose="02040503050406030204" pitchFamily="18" charset="0"/>
                                            <a:cs typeface="Times New Roman" panose="02020603050405020304" pitchFamily="18" charset="0"/>
                                          </a:rPr>
                                          <m:t>𝟑</m:t>
                                        </m:r>
                                      </m:e>
                                    </m:rad>
                                  </m:den>
                                </m:f>
                              </m:e>
                            </m:mr>
                          </m:m>
                        </m:e>
                      </m:d>
                      <m:d>
                        <m:dPr>
                          <m:begChr m:val="["/>
                          <m:endChr m:val="]"/>
                          <m:ctrlPr>
                            <a:rPr lang="en-GB" i="1" smtClean="0">
                              <a:solidFill>
                                <a:srgbClr val="FFC000"/>
                              </a:solidFill>
                              <a:latin typeface="Cambria Math" panose="02040503050406030204" pitchFamily="18" charset="0"/>
                              <a:cs typeface="Times New Roman" panose="02020603050405020304" pitchFamily="18" charset="0"/>
                            </a:rPr>
                          </m:ctrlPr>
                        </m:dPr>
                        <m:e>
                          <m:m>
                            <m:mPr>
                              <m:mcs>
                                <m:mc>
                                  <m:mcPr>
                                    <m:count m:val="2"/>
                                    <m:mcJc m:val="center"/>
                                  </m:mcPr>
                                </m:mc>
                              </m:mcs>
                              <m:ctrlPr>
                                <a:rPr lang="en-GB" i="1" smtClean="0">
                                  <a:solidFill>
                                    <a:srgbClr val="FFC000"/>
                                  </a:solidFill>
                                  <a:latin typeface="Cambria Math" panose="02040503050406030204" pitchFamily="18" charset="0"/>
                                  <a:cs typeface="Times New Roman" panose="02020603050405020304" pitchFamily="18" charset="0"/>
                                </a:rPr>
                              </m:ctrlPr>
                            </m:mPr>
                            <m:mr>
                              <m:e>
                                <m:rad>
                                  <m:radPr>
                                    <m:degHide m:val="on"/>
                                    <m:ctrlPr>
                                      <a:rPr lang="en-GB" i="1" smtClean="0">
                                        <a:solidFill>
                                          <a:srgbClr val="FFC000"/>
                                        </a:solidFill>
                                        <a:latin typeface="Cambria Math" panose="02040503050406030204" pitchFamily="18" charset="0"/>
                                        <a:cs typeface="Times New Roman" panose="02020603050405020304" pitchFamily="18" charset="0"/>
                                      </a:rPr>
                                    </m:ctrlPr>
                                  </m:radPr>
                                  <m:deg/>
                                  <m:e>
                                    <m:r>
                                      <a:rPr lang="en-GB" b="0" i="1" smtClean="0">
                                        <a:solidFill>
                                          <a:srgbClr val="FFC000"/>
                                        </a:solidFill>
                                        <a:latin typeface="Cambria Math" panose="02040503050406030204" pitchFamily="18" charset="0"/>
                                        <a:cs typeface="Times New Roman" panose="02020603050405020304" pitchFamily="18" charset="0"/>
                                      </a:rPr>
                                      <m:t>3</m:t>
                                    </m:r>
                                  </m:e>
                                </m:rad>
                              </m:e>
                              <m:e>
                                <m:r>
                                  <a:rPr lang="en-GB" b="0" i="1" smtClean="0">
                                    <a:solidFill>
                                      <a:srgbClr val="FFC000"/>
                                    </a:solidFill>
                                    <a:latin typeface="Cambria Math" panose="02040503050406030204" pitchFamily="18" charset="0"/>
                                    <a:cs typeface="Times New Roman" panose="02020603050405020304" pitchFamily="18" charset="0"/>
                                  </a:rPr>
                                  <m:t>0</m:t>
                                </m:r>
                              </m:e>
                            </m:mr>
                            <m:mr>
                              <m:e>
                                <m:r>
                                  <a:rPr lang="en-GB" b="0" i="1" smtClean="0">
                                    <a:solidFill>
                                      <a:srgbClr val="FFC000"/>
                                    </a:solidFill>
                                    <a:latin typeface="Cambria Math" panose="02040503050406030204" pitchFamily="18" charset="0"/>
                                    <a:cs typeface="Times New Roman" panose="02020603050405020304" pitchFamily="18" charset="0"/>
                                  </a:rPr>
                                  <m:t>0</m:t>
                                </m:r>
                              </m:e>
                              <m:e>
                                <m:r>
                                  <a:rPr lang="en-GB" b="0" i="1" smtClean="0">
                                    <a:solidFill>
                                      <a:srgbClr val="FFC000"/>
                                    </a:solidFill>
                                    <a:latin typeface="Cambria Math" panose="02040503050406030204" pitchFamily="18" charset="0"/>
                                    <a:cs typeface="Times New Roman" panose="02020603050405020304" pitchFamily="18" charset="0"/>
                                  </a:rPr>
                                  <m:t>1</m:t>
                                </m:r>
                              </m:e>
                            </m:mr>
                            <m:mr>
                              <m:e>
                                <m:r>
                                  <a:rPr lang="en-GB" b="0" i="1" smtClean="0">
                                    <a:solidFill>
                                      <a:srgbClr val="FFC000"/>
                                    </a:solidFill>
                                    <a:latin typeface="Cambria Math" panose="02040503050406030204" pitchFamily="18" charset="0"/>
                                    <a:cs typeface="Times New Roman" panose="02020603050405020304" pitchFamily="18" charset="0"/>
                                  </a:rPr>
                                  <m:t>0</m:t>
                                </m:r>
                              </m:e>
                              <m:e>
                                <m:r>
                                  <a:rPr lang="en-GB" b="0" i="1" smtClean="0">
                                    <a:solidFill>
                                      <a:srgbClr val="FFC000"/>
                                    </a:solidFill>
                                    <a:latin typeface="Cambria Math" panose="02040503050406030204" pitchFamily="18" charset="0"/>
                                    <a:cs typeface="Times New Roman" panose="02020603050405020304" pitchFamily="18" charset="0"/>
                                  </a:rPr>
                                  <m:t>0</m:t>
                                </m:r>
                              </m:e>
                            </m:mr>
                          </m:m>
                        </m:e>
                      </m:d>
                      <m:d>
                        <m:dPr>
                          <m:begChr m:val="["/>
                          <m:endChr m:val="]"/>
                          <m:ctrlPr>
                            <a:rPr lang="en-GB" b="1" i="1" smtClean="0">
                              <a:solidFill>
                                <a:srgbClr val="00B050"/>
                              </a:solidFill>
                              <a:latin typeface="Cambria Math" panose="02040503050406030204" pitchFamily="18" charset="0"/>
                              <a:cs typeface="Times New Roman" panose="02020603050405020304" pitchFamily="18" charset="0"/>
                            </a:rPr>
                          </m:ctrlPr>
                        </m:dPr>
                        <m:e>
                          <m:m>
                            <m:mPr>
                              <m:mcs>
                                <m:mc>
                                  <m:mcPr>
                                    <m:count m:val="2"/>
                                    <m:mcJc m:val="center"/>
                                  </m:mcPr>
                                </m:mc>
                              </m:mcs>
                              <m:ctrlPr>
                                <a:rPr lang="en-GB" b="1" i="1" smtClean="0">
                                  <a:solidFill>
                                    <a:srgbClr val="00B050"/>
                                  </a:solidFill>
                                  <a:latin typeface="Cambria Math" panose="02040503050406030204" pitchFamily="18" charset="0"/>
                                  <a:cs typeface="Times New Roman" panose="02020603050405020304" pitchFamily="18" charset="0"/>
                                </a:rPr>
                              </m:ctrlPr>
                            </m:mPr>
                            <m:mr>
                              <m:e>
                                <m:f>
                                  <m:fPr>
                                    <m:ctrlPr>
                                      <a:rPr lang="en-GB" b="1" i="1" smtClean="0">
                                        <a:solidFill>
                                          <a:srgbClr val="00B050"/>
                                        </a:solidFill>
                                        <a:latin typeface="Cambria Math" panose="02040503050406030204" pitchFamily="18" charset="0"/>
                                        <a:cs typeface="Times New Roman" panose="02020603050405020304" pitchFamily="18" charset="0"/>
                                      </a:rPr>
                                    </m:ctrlPr>
                                  </m:fPr>
                                  <m:num>
                                    <m:r>
                                      <a:rPr lang="en-GB" b="1" i="1" smtClean="0">
                                        <a:solidFill>
                                          <a:srgbClr val="00B05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00B050"/>
                                            </a:solidFill>
                                            <a:latin typeface="Cambria Math" panose="02040503050406030204" pitchFamily="18" charset="0"/>
                                            <a:cs typeface="Times New Roman" panose="02020603050405020304" pitchFamily="18" charset="0"/>
                                          </a:rPr>
                                        </m:ctrlPr>
                                      </m:radPr>
                                      <m:deg/>
                                      <m:e>
                                        <m:r>
                                          <a:rPr lang="en-GB" b="1" i="1" smtClean="0">
                                            <a:solidFill>
                                              <a:srgbClr val="00B050"/>
                                            </a:solidFill>
                                            <a:latin typeface="Cambria Math" panose="02040503050406030204" pitchFamily="18" charset="0"/>
                                            <a:cs typeface="Times New Roman" panose="02020603050405020304" pitchFamily="18" charset="0"/>
                                          </a:rPr>
                                          <m:t>𝟐</m:t>
                                        </m:r>
                                      </m:e>
                                    </m:rad>
                                  </m:den>
                                </m:f>
                              </m:e>
                              <m:e>
                                <m:f>
                                  <m:fPr>
                                    <m:ctrlPr>
                                      <a:rPr lang="en-GB" b="1" i="1" smtClean="0">
                                        <a:solidFill>
                                          <a:srgbClr val="00B050"/>
                                        </a:solidFill>
                                        <a:latin typeface="Cambria Math" panose="02040503050406030204" pitchFamily="18" charset="0"/>
                                        <a:cs typeface="Times New Roman" panose="02020603050405020304" pitchFamily="18" charset="0"/>
                                      </a:rPr>
                                    </m:ctrlPr>
                                  </m:fPr>
                                  <m:num>
                                    <m:r>
                                      <a:rPr lang="en-GB" b="1" i="1" smtClean="0">
                                        <a:solidFill>
                                          <a:srgbClr val="00B05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00B050"/>
                                            </a:solidFill>
                                            <a:latin typeface="Cambria Math" panose="02040503050406030204" pitchFamily="18" charset="0"/>
                                            <a:cs typeface="Times New Roman" panose="02020603050405020304" pitchFamily="18" charset="0"/>
                                          </a:rPr>
                                        </m:ctrlPr>
                                      </m:radPr>
                                      <m:deg/>
                                      <m:e>
                                        <m:r>
                                          <a:rPr lang="en-GB" b="1" i="1" smtClean="0">
                                            <a:solidFill>
                                              <a:srgbClr val="00B050"/>
                                            </a:solidFill>
                                            <a:latin typeface="Cambria Math" panose="02040503050406030204" pitchFamily="18" charset="0"/>
                                            <a:cs typeface="Times New Roman" panose="02020603050405020304" pitchFamily="18" charset="0"/>
                                          </a:rPr>
                                          <m:t>𝟐</m:t>
                                        </m:r>
                                      </m:e>
                                    </m:rad>
                                  </m:den>
                                </m:f>
                              </m:e>
                            </m:mr>
                            <m:mr>
                              <m:e>
                                <m:f>
                                  <m:fPr>
                                    <m:ctrlPr>
                                      <a:rPr lang="en-GB" b="1" i="1" smtClean="0">
                                        <a:solidFill>
                                          <a:srgbClr val="00B050"/>
                                        </a:solidFill>
                                        <a:latin typeface="Cambria Math" panose="02040503050406030204" pitchFamily="18" charset="0"/>
                                        <a:cs typeface="Times New Roman" panose="02020603050405020304" pitchFamily="18" charset="0"/>
                                      </a:rPr>
                                    </m:ctrlPr>
                                  </m:fPr>
                                  <m:num>
                                    <m:r>
                                      <a:rPr lang="en-GB" b="1" i="1" smtClean="0">
                                        <a:solidFill>
                                          <a:srgbClr val="00B050"/>
                                        </a:solidFill>
                                        <a:latin typeface="Cambria Math" panose="02040503050406030204" pitchFamily="18" charset="0"/>
                                        <a:cs typeface="Times New Roman" panose="02020603050405020304" pitchFamily="18" charset="0"/>
                                      </a:rPr>
                                      <m:t>−</m:t>
                                    </m:r>
                                    <m:r>
                                      <a:rPr lang="en-GB" b="1" i="1" smtClean="0">
                                        <a:solidFill>
                                          <a:srgbClr val="00B05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00B050"/>
                                            </a:solidFill>
                                            <a:latin typeface="Cambria Math" panose="02040503050406030204" pitchFamily="18" charset="0"/>
                                            <a:cs typeface="Times New Roman" panose="02020603050405020304" pitchFamily="18" charset="0"/>
                                          </a:rPr>
                                        </m:ctrlPr>
                                      </m:radPr>
                                      <m:deg/>
                                      <m:e>
                                        <m:r>
                                          <a:rPr lang="en-GB" b="1" i="1" smtClean="0">
                                            <a:solidFill>
                                              <a:srgbClr val="00B050"/>
                                            </a:solidFill>
                                            <a:latin typeface="Cambria Math" panose="02040503050406030204" pitchFamily="18" charset="0"/>
                                            <a:cs typeface="Times New Roman" panose="02020603050405020304" pitchFamily="18" charset="0"/>
                                          </a:rPr>
                                          <m:t>𝟐</m:t>
                                        </m:r>
                                      </m:e>
                                    </m:rad>
                                  </m:den>
                                </m:f>
                              </m:e>
                              <m:e>
                                <m:f>
                                  <m:fPr>
                                    <m:ctrlPr>
                                      <a:rPr lang="en-GB" b="1" i="1" smtClean="0">
                                        <a:solidFill>
                                          <a:srgbClr val="00B050"/>
                                        </a:solidFill>
                                        <a:latin typeface="Cambria Math" panose="02040503050406030204" pitchFamily="18" charset="0"/>
                                        <a:cs typeface="Times New Roman" panose="02020603050405020304" pitchFamily="18" charset="0"/>
                                      </a:rPr>
                                    </m:ctrlPr>
                                  </m:fPr>
                                  <m:num>
                                    <m:r>
                                      <a:rPr lang="en-GB" b="1" i="1" smtClean="0">
                                        <a:solidFill>
                                          <a:srgbClr val="00B050"/>
                                        </a:solidFill>
                                        <a:latin typeface="Cambria Math" panose="02040503050406030204" pitchFamily="18" charset="0"/>
                                        <a:cs typeface="Times New Roman" panose="02020603050405020304" pitchFamily="18" charset="0"/>
                                      </a:rPr>
                                      <m:t>𝟏</m:t>
                                    </m:r>
                                  </m:num>
                                  <m:den>
                                    <m:rad>
                                      <m:radPr>
                                        <m:degHide m:val="on"/>
                                        <m:ctrlPr>
                                          <a:rPr lang="en-GB" b="1" i="1" smtClean="0">
                                            <a:solidFill>
                                              <a:srgbClr val="00B050"/>
                                            </a:solidFill>
                                            <a:latin typeface="Cambria Math" panose="02040503050406030204" pitchFamily="18" charset="0"/>
                                            <a:cs typeface="Times New Roman" panose="02020603050405020304" pitchFamily="18" charset="0"/>
                                          </a:rPr>
                                        </m:ctrlPr>
                                      </m:radPr>
                                      <m:deg/>
                                      <m:e>
                                        <m:r>
                                          <a:rPr lang="en-GB" b="1" i="1" smtClean="0">
                                            <a:solidFill>
                                              <a:srgbClr val="00B050"/>
                                            </a:solidFill>
                                            <a:latin typeface="Cambria Math" panose="02040503050406030204" pitchFamily="18" charset="0"/>
                                            <a:cs typeface="Times New Roman" panose="02020603050405020304" pitchFamily="18" charset="0"/>
                                          </a:rPr>
                                          <m:t>𝟐</m:t>
                                        </m:r>
                                      </m:e>
                                    </m:rad>
                                  </m:den>
                                </m:f>
                              </m:e>
                            </m:mr>
                          </m:m>
                        </m:e>
                      </m:d>
                    </m:oMath>
                  </m:oMathPara>
                </a14:m>
                <a:endParaRPr lang="fr-FR" b="1"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98244" y="78615"/>
                <a:ext cx="11999971" cy="7642413"/>
              </a:xfrm>
              <a:prstGeom prst="rect">
                <a:avLst/>
              </a:prstGeo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17855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6622" y="59076"/>
                <a:ext cx="11838452" cy="2765116"/>
              </a:xfrm>
              <a:prstGeom prst="rect">
                <a:avLst/>
              </a:prstGeom>
            </p:spPr>
            <p:txBody>
              <a:bodyPr wrap="square">
                <a:spAutoFit/>
              </a:bodyPr>
              <a:lstStyle/>
              <a:p>
                <a:pPr marL="342900" indent="-342900" algn="just">
                  <a:buFont typeface="Wingdings" panose="05000000000000000000" pitchFamily="2" charset="2"/>
                  <a:buChar char="q"/>
                </a:pPr>
                <a:r>
                  <a:rPr lang="" sz="2000" dirty="0" smtClean="0">
                    <a:latin typeface="Times New Roman" panose="02020603050405020304" pitchFamily="18" charset="0"/>
                    <a:cs typeface="Times New Roman" panose="02020603050405020304" pitchFamily="18" charset="0"/>
                  </a:rPr>
                  <a:t>Un vecteur</a:t>
                </a:r>
                <a:r>
                  <a:rPr lang="fr-FR" sz="2000" dirty="0" smtClean="0">
                    <a:latin typeface="Times New Roman" panose="02020603050405020304" pitchFamily="18" charset="0"/>
                    <a:cs typeface="Times New Roman" panose="02020603050405020304" pitchFamily="18" charset="0"/>
                  </a:rPr>
                  <a:t> </a:t>
                </a:r>
                <a:r>
                  <a:rPr lang="" sz="2000" dirty="0" smtClean="0">
                    <a:latin typeface="Times New Roman" panose="02020603050405020304" pitchFamily="18" charset="0"/>
                    <a:cs typeface="Times New Roman" panose="02020603050405020304" pitchFamily="18" charset="0"/>
                  </a:rPr>
                  <a:t>est </a:t>
                </a:r>
                <a:r>
                  <a:rPr lang="fr-FR" sz="2000" dirty="0" smtClean="0">
                    <a:latin typeface="Times New Roman" panose="02020603050405020304" pitchFamily="18" charset="0"/>
                    <a:cs typeface="Times New Roman" panose="02020603050405020304" pitchFamily="18" charset="0"/>
                  </a:rPr>
                  <a:t>généralement un tableau de plusieurs nombres, chaque nombre de ce tableau étant un élément du vecteur.</a:t>
                </a:r>
                <a:endParaRPr lang="" sz="2000" dirty="0" smtClean="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
                </a:pPr>
                <a:r>
                  <a:rPr lang=""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Nous </a:t>
                </a:r>
                <a:r>
                  <a:rPr lang="fr-FR" sz="2000" dirty="0">
                    <a:latin typeface="Times New Roman" panose="02020603050405020304" pitchFamily="18" charset="0"/>
                    <a:cs typeface="Times New Roman" panose="02020603050405020304" pitchFamily="18" charset="0"/>
                  </a:rPr>
                  <a:t>notons cela comme suit </a:t>
                </a:r>
                <a:r>
                  <a:rPr lang="fr-FR" sz="2000" i="1" dirty="0" smtClean="0">
                    <a:latin typeface="Times New Roman" panose="02020603050405020304" pitchFamily="18" charset="0"/>
                    <a:cs typeface="Times New Roman" panose="02020603050405020304" pitchFamily="18" charset="0"/>
                  </a:rPr>
                  <a:t>:</a:t>
                </a:r>
                <a:r>
                  <a:rPr lang="" sz="2000" i="1" dirty="0">
                    <a:latin typeface="Times New Roman" panose="02020603050405020304" pitchFamily="18" charset="0"/>
                    <a:cs typeface="Times New Roman" panose="02020603050405020304" pitchFamily="18" charset="0"/>
                  </a:rPr>
                  <a:t> </a:t>
                </a:r>
                <a14:m>
                  <m:oMath xmlns:m="http://schemas.openxmlformats.org/officeDocument/2006/math">
                    <m:r>
                      <a:rPr lang="" sz="2000" b="0" i="1" smtClean="0">
                        <a:latin typeface="Cambria Math" panose="02040503050406030204" pitchFamily="18" charset="0"/>
                        <a:cs typeface="Times New Roman" panose="02020603050405020304" pitchFamily="18" charset="0"/>
                      </a:rPr>
                      <m:t>𝐴</m:t>
                    </m:r>
                    <m:r>
                      <a:rPr lang="" sz="2000" b="0" i="1" smtClean="0">
                        <a:latin typeface="Cambria Math" panose="02040503050406030204" pitchFamily="18" charset="0"/>
                        <a:cs typeface="Times New Roman" panose="02020603050405020304" pitchFamily="18" charset="0"/>
                      </a:rPr>
                      <m:t>=</m:t>
                    </m:r>
                    <m:d>
                      <m:dPr>
                        <m:begChr m:val="["/>
                        <m:endChr m:val="]"/>
                        <m:ctrlPr>
                          <a:rPr lang="fr-FR" sz="2000" b="0" i="1" smtClean="0">
                            <a:latin typeface="Cambria Math" panose="02040503050406030204" pitchFamily="18" charset="0"/>
                            <a:cs typeface="Times New Roman" panose="02020603050405020304" pitchFamily="18" charset="0"/>
                          </a:rPr>
                        </m:ctrlPr>
                      </m:dPr>
                      <m:e>
                        <m:eqArr>
                          <m:eqArrPr>
                            <m:ctrlPr>
                              <a:rPr lang="fr-FR" sz="2000" b="0" i="1" smtClean="0">
                                <a:latin typeface="Cambria Math" panose="02040503050406030204" pitchFamily="18" charset="0"/>
                                <a:cs typeface="Times New Roman" panose="02020603050405020304" pitchFamily="18" charset="0"/>
                              </a:rPr>
                            </m:ctrlPr>
                          </m:eqArrPr>
                          <m:e>
                            <m:sSub>
                              <m:sSubPr>
                                <m:ctrlPr>
                                  <a:rPr lang="fr-FR" sz="2000" b="0" i="1" smtClean="0">
                                    <a:latin typeface="Cambria Math" panose="02040503050406030204" pitchFamily="18" charset="0"/>
                                    <a:cs typeface="Times New Roman" panose="02020603050405020304" pitchFamily="18" charset="0"/>
                                  </a:rPr>
                                </m:ctrlPr>
                              </m:sSubPr>
                              <m:e>
                                <m:r>
                                  <a:rPr lang="" sz="2000" b="0" i="1" smtClean="0">
                                    <a:latin typeface="Cambria Math" panose="02040503050406030204" pitchFamily="18" charset="0"/>
                                    <a:cs typeface="Times New Roman" panose="02020603050405020304" pitchFamily="18" charset="0"/>
                                  </a:rPr>
                                  <m:t>𝑥</m:t>
                                </m:r>
                              </m:e>
                              <m:sub>
                                <m:r>
                                  <a:rPr lang="" sz="2000" b="0" i="1" smtClean="0">
                                    <a:latin typeface="Cambria Math" panose="02040503050406030204" pitchFamily="18" charset="0"/>
                                    <a:cs typeface="Times New Roman" panose="02020603050405020304" pitchFamily="18" charset="0"/>
                                  </a:rPr>
                                  <m:t>1</m:t>
                                </m:r>
                              </m:sub>
                            </m:sSub>
                          </m:e>
                          <m:e>
                            <m:sSub>
                              <m:sSubPr>
                                <m:ctrlPr>
                                  <a:rPr lang="fr-FR" i="1" smtClean="0">
                                    <a:latin typeface="Cambria Math" panose="02040503050406030204" pitchFamily="18" charset="0"/>
                                  </a:rPr>
                                </m:ctrlPr>
                              </m:sSubPr>
                              <m:e>
                                <m:r>
                                  <a:rPr lang="" b="0" i="1" smtClean="0">
                                    <a:latin typeface="Cambria Math" panose="02040503050406030204" pitchFamily="18" charset="0"/>
                                  </a:rPr>
                                  <m:t>𝑥</m:t>
                                </m:r>
                              </m:e>
                              <m:sub>
                                <m:r>
                                  <a:rPr lang="" b="0" i="1" smtClean="0">
                                    <a:latin typeface="Cambria Math" panose="02040503050406030204" pitchFamily="18" charset="0"/>
                                  </a:rPr>
                                  <m:t>2</m:t>
                                </m:r>
                              </m:sub>
                            </m:sSub>
                          </m:e>
                          <m:e>
                            <m:r>
                              <a:rPr lang="fr-FR" i="1" smtClean="0">
                                <a:latin typeface="Cambria Math" panose="02040503050406030204" pitchFamily="18" charset="0"/>
                                <a:ea typeface="Cambria Math" panose="02040503050406030204" pitchFamily="18" charset="0"/>
                              </a:rPr>
                              <m:t>⋮</m:t>
                            </m:r>
                          </m:e>
                          <m:e>
                            <m:sSub>
                              <m:sSubPr>
                                <m:ctrlPr>
                                  <a:rPr lang="fr-FR" i="1" smtClean="0">
                                    <a:latin typeface="Cambria Math" panose="02040503050406030204" pitchFamily="18" charset="0"/>
                                  </a:rPr>
                                </m:ctrlPr>
                              </m:sSubPr>
                              <m:e>
                                <m:r>
                                  <a:rPr lang="" b="0" i="1" smtClean="0">
                                    <a:latin typeface="Cambria Math" panose="02040503050406030204" pitchFamily="18" charset="0"/>
                                  </a:rPr>
                                  <m:t>𝑥</m:t>
                                </m:r>
                              </m:e>
                              <m:sub>
                                <m:r>
                                  <a:rPr lang="" b="0" i="1" smtClean="0">
                                    <a:latin typeface="Cambria Math" panose="02040503050406030204" pitchFamily="18" charset="0"/>
                                  </a:rPr>
                                  <m:t>𝑛</m:t>
                                </m:r>
                              </m:sub>
                            </m:sSub>
                          </m:e>
                        </m:eqArr>
                      </m:e>
                    </m:d>
                  </m:oMath>
                </a14:m>
                <a:endParaRPr lang="" sz="2000" i="1" dirty="0" smtClean="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
                </a:pPr>
                <a14:m>
                  <m:oMath xmlns:m="http://schemas.openxmlformats.org/officeDocument/2006/math">
                    <m:sSub>
                      <m:sSubPr>
                        <m:ctrlPr>
                          <a:rPr lang="fr-FR" sz="2000" i="1" smtClean="0">
                            <a:solidFill>
                              <a:srgbClr val="FFFF00"/>
                            </a:solidFill>
                            <a:latin typeface="Cambria Math" panose="02040503050406030204" pitchFamily="18" charset="0"/>
                            <a:cs typeface="Times New Roman" panose="02020603050405020304" pitchFamily="18" charset="0"/>
                          </a:rPr>
                        </m:ctrlPr>
                      </m:sSubPr>
                      <m:e>
                        <m:r>
                          <a:rPr lang="" sz="2000" b="0" i="1" smtClean="0">
                            <a:solidFill>
                              <a:srgbClr val="FFFF00"/>
                            </a:solidFill>
                            <a:latin typeface="Cambria Math" panose="02040503050406030204" pitchFamily="18" charset="0"/>
                            <a:cs typeface="Times New Roman" panose="02020603050405020304" pitchFamily="18" charset="0"/>
                          </a:rPr>
                          <m:t>𝑥</m:t>
                        </m:r>
                      </m:e>
                      <m:sub>
                        <m:r>
                          <a:rPr lang="" sz="2000" b="0" i="1" smtClean="0">
                            <a:solidFill>
                              <a:srgbClr val="FFFF00"/>
                            </a:solidFill>
                            <a:latin typeface="Cambria Math" panose="02040503050406030204" pitchFamily="18" charset="0"/>
                            <a:cs typeface="Times New Roman" panose="02020603050405020304" pitchFamily="18" charset="0"/>
                          </a:rPr>
                          <m:t>1</m:t>
                        </m:r>
                      </m:sub>
                    </m:sSub>
                  </m:oMath>
                </a14:m>
                <a:r>
                  <a:rPr lang="" sz="2000" i="1"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000" i="1" smtClean="0">
                            <a:solidFill>
                              <a:srgbClr val="FFFF00"/>
                            </a:solidFill>
                            <a:latin typeface="Cambria Math" panose="02040503050406030204" pitchFamily="18" charset="0"/>
                            <a:cs typeface="Times New Roman" panose="02020603050405020304" pitchFamily="18" charset="0"/>
                          </a:rPr>
                        </m:ctrlPr>
                      </m:sSubPr>
                      <m:e>
                        <m:r>
                          <a:rPr lang="" sz="2000" b="0" i="1" smtClean="0">
                            <a:solidFill>
                              <a:srgbClr val="FFFF00"/>
                            </a:solidFill>
                            <a:latin typeface="Cambria Math" panose="02040503050406030204" pitchFamily="18" charset="0"/>
                            <a:cs typeface="Times New Roman" panose="02020603050405020304" pitchFamily="18" charset="0"/>
                          </a:rPr>
                          <m:t>𝑥</m:t>
                        </m:r>
                      </m:e>
                      <m:sub>
                        <m:r>
                          <a:rPr lang="" sz="2000" b="0" i="1" smtClean="0">
                            <a:solidFill>
                              <a:srgbClr val="FFFF00"/>
                            </a:solidFill>
                            <a:latin typeface="Cambria Math" panose="02040503050406030204" pitchFamily="18" charset="0"/>
                            <a:cs typeface="Times New Roman" panose="02020603050405020304" pitchFamily="18" charset="0"/>
                          </a:rPr>
                          <m:t>2</m:t>
                        </m:r>
                      </m:sub>
                    </m:sSub>
                  </m:oMath>
                </a14:m>
                <a:r>
                  <a:rPr lang="" sz="2000" i="1" dirty="0" smtClean="0">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sz="2000" i="1" smtClean="0">
                            <a:solidFill>
                              <a:srgbClr val="FFFF00"/>
                            </a:solidFill>
                            <a:latin typeface="Cambria Math" panose="02040503050406030204" pitchFamily="18" charset="0"/>
                            <a:cs typeface="Times New Roman" panose="02020603050405020304" pitchFamily="18" charset="0"/>
                          </a:rPr>
                        </m:ctrlPr>
                      </m:sSubPr>
                      <m:e>
                        <m:r>
                          <a:rPr lang="" sz="2000" b="0" i="1" smtClean="0">
                            <a:solidFill>
                              <a:srgbClr val="FFFF00"/>
                            </a:solidFill>
                            <a:latin typeface="Cambria Math" panose="02040503050406030204" pitchFamily="18" charset="0"/>
                            <a:cs typeface="Times New Roman" panose="02020603050405020304" pitchFamily="18" charset="0"/>
                          </a:rPr>
                          <m:t>𝑥</m:t>
                        </m:r>
                      </m:e>
                      <m:sub>
                        <m:r>
                          <a:rPr lang="" sz="2000" b="0" i="1" smtClean="0">
                            <a:solidFill>
                              <a:srgbClr val="FFFF00"/>
                            </a:solidFill>
                            <a:latin typeface="Cambria Math" panose="02040503050406030204" pitchFamily="18" charset="0"/>
                            <a:cs typeface="Times New Roman" panose="02020603050405020304" pitchFamily="18" charset="0"/>
                          </a:rPr>
                          <m:t>𝑛</m:t>
                        </m:r>
                      </m:sub>
                    </m:sSub>
                  </m:oMath>
                </a14:m>
                <a:r>
                  <a:rPr lang="" sz="2000" i="1" dirty="0" smtClean="0">
                    <a:latin typeface="Times New Roman" panose="02020603050405020304" pitchFamily="18" charset="0"/>
                    <a:cs typeface="Times New Roman" panose="02020603050405020304" pitchFamily="18" charset="0"/>
                  </a:rPr>
                  <a:t> sont les elements ou les composants du vecteur ;</a:t>
                </a:r>
              </a:p>
              <a:p>
                <a:pPr marL="800100" lvl="1" indent="-342900" algn="just">
                  <a:buFont typeface="Wingdings" panose="05000000000000000000" pitchFamily="2" charset="2"/>
                  <a:buChar char="§"/>
                </a:pPr>
                <a14:m>
                  <m:oMath xmlns:m="http://schemas.openxmlformats.org/officeDocument/2006/math">
                    <m:r>
                      <a:rPr lang="" sz="2000" b="0" i="1" smtClean="0">
                        <a:solidFill>
                          <a:srgbClr val="FFFF00"/>
                        </a:solidFill>
                        <a:latin typeface="Cambria Math" panose="02040503050406030204" pitchFamily="18" charset="0"/>
                        <a:cs typeface="Times New Roman" panose="02020603050405020304" pitchFamily="18" charset="0"/>
                      </a:rPr>
                      <m:t>𝑛</m:t>
                    </m:r>
                  </m:oMath>
                </a14:m>
                <a:r>
                  <a:rPr lang="" sz="2000" i="1" dirty="0" smtClean="0">
                    <a:latin typeface="Times New Roman" panose="02020603050405020304" pitchFamily="18" charset="0"/>
                    <a:cs typeface="Times New Roman" panose="02020603050405020304" pitchFamily="18" charset="0"/>
                  </a:rPr>
                  <a:t> </a:t>
                </a:r>
                <a:r>
                  <a:rPr lang="" sz="2000" dirty="0" smtClean="0">
                    <a:latin typeface="Times New Roman" panose="02020603050405020304" pitchFamily="18" charset="0"/>
                    <a:cs typeface="Times New Roman" panose="02020603050405020304" pitchFamily="18" charset="0"/>
                  </a:rPr>
                  <a:t>la dimension du vecteur;</a:t>
                </a:r>
              </a:p>
              <a:p>
                <a:pPr algn="just"/>
                <a:endParaRPr lang="" sz="2000" dirty="0" smtClean="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6622" y="59076"/>
                <a:ext cx="11838452" cy="2765116"/>
              </a:xfrm>
              <a:prstGeom prst="rect">
                <a:avLst/>
              </a:prstGeom>
              <a:blipFill rotWithShape="0">
                <a:blip r:embed="rId2"/>
                <a:stretch>
                  <a:fillRect l="-463" t="-1325" r="-566"/>
                </a:stretch>
              </a:blipFill>
            </p:spPr>
            <p:txBody>
              <a:bodyPr/>
              <a:lstStyle/>
              <a:p>
                <a:r>
                  <a:rPr lang="fr-FR">
                    <a:noFill/>
                  </a:rPr>
                  <a:t> </a:t>
                </a:r>
              </a:p>
            </p:txBody>
          </p:sp>
        </mc:Fallback>
      </mc:AlternateContent>
      <p:sp>
        <p:nvSpPr>
          <p:cNvPr id="3" name="Rectangle à coins arrondis 2"/>
          <p:cNvSpPr/>
          <p:nvPr/>
        </p:nvSpPr>
        <p:spPr>
          <a:xfrm>
            <a:off x="353715" y="2554680"/>
            <a:ext cx="10628710" cy="43033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 name="Rectangle 4"/>
          <p:cNvSpPr/>
          <p:nvPr/>
        </p:nvSpPr>
        <p:spPr>
          <a:xfrm>
            <a:off x="664641" y="2554681"/>
            <a:ext cx="6688653" cy="461665"/>
          </a:xfrm>
          <a:prstGeom prst="rect">
            <a:avLst/>
          </a:prstGeom>
        </p:spPr>
        <p:txBody>
          <a:bodyPr wrap="square">
            <a:spAutoFit/>
          </a:bodyPr>
          <a:lstStyle/>
          <a:p>
            <a:pPr marL="342900" indent="-342900">
              <a:buFont typeface="Wingdings" panose="05000000000000000000" pitchFamily="2" charset="2"/>
              <a:buChar char="v"/>
            </a:pPr>
            <a:r>
              <a:rPr lang="en-GB" sz="2400" b="1" dirty="0">
                <a:solidFill>
                  <a:schemeClr val="bg1"/>
                </a:solidFill>
                <a:latin typeface="Times New Roman" panose="02020603050405020304" pitchFamily="18" charset="0"/>
                <a:cs typeface="Times New Roman" panose="02020603050405020304" pitchFamily="18" charset="0"/>
              </a:rPr>
              <a:t>Comment déclarer un </a:t>
            </a:r>
            <a:r>
              <a:rPr lang="" sz="2400" b="1" dirty="0" smtClean="0">
                <a:solidFill>
                  <a:schemeClr val="bg1"/>
                </a:solidFill>
                <a:latin typeface="Times New Roman" panose="02020603050405020304" pitchFamily="18" charset="0"/>
                <a:cs typeface="Times New Roman" panose="02020603050405020304" pitchFamily="18" charset="0"/>
              </a:rPr>
              <a:t>vecteur </a:t>
            </a:r>
            <a:r>
              <a:rPr lang="en-GB" sz="2400" b="1" dirty="0" smtClean="0">
                <a:solidFill>
                  <a:schemeClr val="bg1"/>
                </a:solidFill>
                <a:latin typeface="Times New Roman" panose="02020603050405020304" pitchFamily="18" charset="0"/>
                <a:cs typeface="Times New Roman" panose="02020603050405020304" pitchFamily="18" charset="0"/>
              </a:rPr>
              <a:t>sous MATLAB?</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2361073" y="3090888"/>
            <a:ext cx="7251683" cy="3692569"/>
          </a:xfrm>
          <a:prstGeom prst="rect">
            <a:avLst/>
          </a:prstGeom>
        </p:spPr>
      </p:pic>
      <p:sp>
        <p:nvSpPr>
          <p:cNvPr id="8" name="Flèche droite 7"/>
          <p:cNvSpPr/>
          <p:nvPr/>
        </p:nvSpPr>
        <p:spPr>
          <a:xfrm rot="10800000">
            <a:off x="5456314" y="5132619"/>
            <a:ext cx="423512" cy="247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0800000">
            <a:off x="5456314" y="5897012"/>
            <a:ext cx="423512" cy="247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848069" y="5065618"/>
            <a:ext cx="1501541" cy="369332"/>
          </a:xfrm>
          <a:prstGeom prst="rect">
            <a:avLst/>
          </a:prstGeom>
          <a:noFill/>
        </p:spPr>
        <p:txBody>
          <a:bodyPr wrap="square" rtlCol="0">
            <a:spAutoFit/>
          </a:bodyPr>
          <a:lstStyle/>
          <a:p>
            <a:r>
              <a:rPr lang="fr-FR" dirty="0" smtClean="0">
                <a:solidFill>
                  <a:srgbClr val="FF0000"/>
                </a:solidFill>
                <a:latin typeface="Times New Roman" panose="02020603050405020304" pitchFamily="18" charset="0"/>
                <a:cs typeface="Times New Roman" panose="02020603050405020304" pitchFamily="18" charset="0"/>
              </a:rPr>
              <a:t>V</a:t>
            </a:r>
            <a:r>
              <a:rPr lang="" dirty="0" smtClean="0">
                <a:solidFill>
                  <a:srgbClr val="FF0000"/>
                </a:solidFill>
                <a:latin typeface="Times New Roman" panose="02020603050405020304" pitchFamily="18" charset="0"/>
                <a:cs typeface="Times New Roman" panose="02020603050405020304" pitchFamily="18" charset="0"/>
              </a:rPr>
              <a:t>ecteur ligne</a:t>
            </a:r>
            <a:endParaRPr lang="fr-FR" dirty="0">
              <a:solidFill>
                <a:srgbClr val="FF0000"/>
              </a:solidFill>
              <a:latin typeface="Times New Roman" panose="02020603050405020304" pitchFamily="18" charset="0"/>
              <a:cs typeface="Times New Roman" panose="02020603050405020304" pitchFamily="18" charset="0"/>
            </a:endParaRPr>
          </a:p>
        </p:txBody>
      </p:sp>
      <p:sp>
        <p:nvSpPr>
          <p:cNvPr id="12" name="ZoneTexte 11"/>
          <p:cNvSpPr txBox="1"/>
          <p:nvPr/>
        </p:nvSpPr>
        <p:spPr>
          <a:xfrm>
            <a:off x="5875501" y="5868138"/>
            <a:ext cx="2032373" cy="369332"/>
          </a:xfrm>
          <a:prstGeom prst="rect">
            <a:avLst/>
          </a:prstGeom>
          <a:noFill/>
        </p:spPr>
        <p:txBody>
          <a:bodyPr wrap="square" rtlCol="0">
            <a:spAutoFit/>
          </a:bodyPr>
          <a:lstStyle/>
          <a:p>
            <a:r>
              <a:rPr lang="fr-FR" dirty="0" smtClean="0">
                <a:solidFill>
                  <a:srgbClr val="FF0000"/>
                </a:solidFill>
                <a:latin typeface="Times New Roman" panose="02020603050405020304" pitchFamily="18" charset="0"/>
                <a:cs typeface="Times New Roman" panose="02020603050405020304" pitchFamily="18" charset="0"/>
              </a:rPr>
              <a:t>V</a:t>
            </a:r>
            <a:r>
              <a:rPr lang="" dirty="0" smtClean="0">
                <a:solidFill>
                  <a:srgbClr val="FF0000"/>
                </a:solidFill>
                <a:latin typeface="Times New Roman" panose="02020603050405020304" pitchFamily="18" charset="0"/>
                <a:cs typeface="Times New Roman" panose="02020603050405020304" pitchFamily="18" charset="0"/>
              </a:rPr>
              <a:t>ecteur colonne</a:t>
            </a: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4"/>
          <a:stretch>
            <a:fillRect/>
          </a:stretch>
        </p:blipFill>
        <p:spPr>
          <a:xfrm>
            <a:off x="433937" y="4240193"/>
            <a:ext cx="1800225" cy="1009650"/>
          </a:xfrm>
          <a:prstGeom prst="rect">
            <a:avLst/>
          </a:prstGeom>
        </p:spPr>
      </p:pic>
    </p:spTree>
    <p:extLst>
      <p:ext uri="{BB962C8B-B14F-4D97-AF65-F5344CB8AC3E}">
        <p14:creationId xmlns:p14="http://schemas.microsoft.com/office/powerpoint/2010/main" val="3567969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119296"/>
                <a:ext cx="12192000" cy="6872972"/>
              </a:xfrm>
              <a:prstGeom prst="rect">
                <a:avLst/>
              </a:prstGeom>
            </p:spPr>
            <p:txBody>
              <a:bodyPr wrap="square">
                <a:spAutoFit/>
              </a:bodyPr>
              <a:lstStyle/>
              <a:p>
                <a:pPr marL="285750" indent="-285750">
                  <a:buFont typeface="Wingdings" panose="05000000000000000000" pitchFamily="2" charset="2"/>
                  <a:buChar char="q"/>
                </a:pPr>
                <a:r>
                  <a:rPr lang="fr-FR" b="1" dirty="0" smtClean="0">
                    <a:solidFill>
                      <a:srgbClr val="FFFF00"/>
                    </a:solidFill>
                    <a:latin typeface="Times New Roman" panose="02020603050405020304" pitchFamily="18" charset="0"/>
                    <a:cs typeface="Times New Roman" panose="02020603050405020304" pitchFamily="18" charset="0"/>
                  </a:rPr>
                  <a:t>INVERSES GENERALISES</a:t>
                </a:r>
              </a:p>
              <a:p>
                <a:endParaRPr lang="fr-FR" b="1" dirty="0" smtClean="0">
                  <a:solidFill>
                    <a:srgbClr val="FFFF00"/>
                  </a:solidFill>
                  <a:latin typeface="Times New Roman" panose="02020603050405020304" pitchFamily="18" charset="0"/>
                  <a:cs typeface="Times New Roman" panose="02020603050405020304" pitchFamily="18" charset="0"/>
                </a:endParaRPr>
              </a:p>
              <a:p>
                <a:pPr marL="342900" indent="-342900">
                  <a:buAutoNum type="arabicPeriod"/>
                </a:pPr>
                <a:r>
                  <a:rPr lang="fr-FR" b="1" i="1" dirty="0" smtClean="0">
                    <a:solidFill>
                      <a:srgbClr val="FFFF00"/>
                    </a:solidFill>
                    <a:latin typeface="Times New Roman" panose="02020603050405020304" pitchFamily="18" charset="0"/>
                    <a:cs typeface="Times New Roman" panose="02020603050405020304" pitchFamily="18" charset="0"/>
                  </a:rPr>
                  <a:t>Inverse </a:t>
                </a:r>
                <a:r>
                  <a:rPr lang="fr-FR" b="1" i="1" dirty="0">
                    <a:solidFill>
                      <a:srgbClr val="FFFF00"/>
                    </a:solidFill>
                    <a:latin typeface="Times New Roman" panose="02020603050405020304" pitchFamily="18" charset="0"/>
                    <a:cs typeface="Times New Roman" panose="02020603050405020304" pitchFamily="18" charset="0"/>
                  </a:rPr>
                  <a:t>ordinaire (bilatérale) </a:t>
                </a:r>
                <a:r>
                  <a:rPr lang="fr-FR" b="1" i="1" dirty="0" smtClean="0">
                    <a:solidFill>
                      <a:srgbClr val="FFFF00"/>
                    </a:solidFill>
                    <a:latin typeface="Times New Roman" panose="02020603050405020304" pitchFamily="18" charset="0"/>
                    <a:cs typeface="Times New Roman" panose="02020603050405020304" pitchFamily="18" charset="0"/>
                  </a:rPr>
                  <a:t> </a:t>
                </a:r>
              </a:p>
              <a:p>
                <a:r>
                  <a:rPr lang="fr-FR" b="1" i="1" dirty="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Soit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une matrice </a:t>
                </a:r>
                <a:r>
                  <a:rPr lang="fr-FR" dirty="0" smtClean="0">
                    <a:latin typeface="Times New Roman" panose="02020603050405020304" pitchFamily="18" charset="0"/>
                    <a:cs typeface="Times New Roman" panose="02020603050405020304" pitchFamily="18" charset="0"/>
                  </a:rPr>
                  <a:t>carrée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𝒏</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dirty="0" smtClean="0">
                    <a:latin typeface="Times New Roman" panose="02020603050405020304" pitchFamily="18" charset="0"/>
                    <a:cs typeface="Times New Roman" panose="02020603050405020304" pitchFamily="18" charset="0"/>
                  </a:rPr>
                  <a:t>   de rang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𝑟</m:t>
                    </m:r>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𝑛</m:t>
                    </m:r>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𝑚</m:t>
                    </m:r>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(rang complet), alors, l’inverse </a:t>
                </a:r>
                <a:r>
                  <a:rPr lang="fr-FR" dirty="0" smtClean="0">
                    <a:latin typeface="Times New Roman" panose="02020603050405020304" pitchFamily="18" charset="0"/>
                    <a:cs typeface="Times New Roman" panose="02020603050405020304" pitchFamily="18" charset="0"/>
                  </a:rPr>
                  <a:t>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existe</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 </a:t>
                </a:r>
                <a:r>
                  <a:rPr lang="fr-FR" dirty="0">
                    <a:latin typeface="Times New Roman" panose="02020603050405020304" pitchFamily="18" charset="0"/>
                    <a:cs typeface="Times New Roman" panose="02020603050405020304" pitchFamily="18" charset="0"/>
                  </a:rPr>
                  <a:t>vérifie </a:t>
                </a:r>
                <a:r>
                  <a:rPr lang="fr-FR" dirty="0" smtClean="0">
                    <a:latin typeface="Times New Roman" panose="02020603050405020304" pitchFamily="18" charset="0"/>
                    <a:cs typeface="Times New Roman" panose="02020603050405020304" pitchFamily="18" charset="0"/>
                  </a:rPr>
                  <a:t>:</a:t>
                </a:r>
              </a:p>
              <a:p>
                <a:endParaRPr lang="fr-FR" dirty="0" smtClean="0">
                  <a:latin typeface="Times New Roman" panose="02020603050405020304" pitchFamily="18" charset="0"/>
                  <a:cs typeface="Times New Roman" panose="02020603050405020304" pitchFamily="18" charset="0"/>
                </a:endParaRPr>
              </a:p>
              <a:p>
                <a:pPr algn="ct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a:t>
                </a:r>
              </a:p>
              <a:p>
                <a:r>
                  <a:rPr lang="fr-FR" dirty="0"/>
                  <a:t> </a:t>
                </a:r>
              </a:p>
              <a:p>
                <a:r>
                  <a:rPr lang="fr-FR" dirty="0">
                    <a:latin typeface="Times New Roman" panose="02020603050405020304" pitchFamily="18" charset="0"/>
                    <a:cs typeface="Times New Roman" panose="02020603050405020304" pitchFamily="18" charset="0"/>
                  </a:rPr>
                  <a:t>On dit que cet inverse est bilatéral, car </a:t>
                </a:r>
                <a14:m>
                  <m:oMath xmlns:m="http://schemas.openxmlformats.org/officeDocument/2006/math">
                    <m:sSup>
                      <m:sSupPr>
                        <m:ctrlPr>
                          <a:rPr lang="fr-FR"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𝑨</m:t>
                        </m:r>
                      </m:e>
                      <m:sup>
                        <m:r>
                          <a:rPr lang="en-GB" b="1" i="1" smtClean="0">
                            <a:solidFill>
                              <a:srgbClr val="FFFF00"/>
                            </a:solidFill>
                            <a:latin typeface="Cambria Math" panose="02040503050406030204" pitchFamily="18" charset="0"/>
                            <a:cs typeface="Times New Roman" panose="02020603050405020304" pitchFamily="18" charset="0"/>
                          </a:rPr>
                          <m:t>−</m:t>
                        </m:r>
                        <m:r>
                          <a:rPr lang="en-GB" b="1" i="1" smtClean="0">
                            <a:solidFill>
                              <a:srgbClr val="FFFF00"/>
                            </a:solidFill>
                            <a:latin typeface="Cambria Math" panose="02040503050406030204" pitchFamily="18" charset="0"/>
                            <a:cs typeface="Times New Roman" panose="02020603050405020304" pitchFamily="18" charset="0"/>
                          </a:rPr>
                          <m:t>𝟏</m:t>
                        </m:r>
                      </m:sup>
                    </m:sSup>
                  </m:oMath>
                </a14:m>
                <a:r>
                  <a:rPr lang="fr-FR" i="1" dirty="0" smtClean="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peut être multipliée soit par la gauche ou par </a:t>
                </a:r>
                <a:r>
                  <a:rPr lang="fr-FR" i="1" dirty="0" smtClean="0">
                    <a:latin typeface="Times New Roman" panose="02020603050405020304" pitchFamily="18" charset="0"/>
                    <a:cs typeface="Times New Roman" panose="02020603050405020304" pitchFamily="18" charset="0"/>
                  </a:rPr>
                  <a:t>la </a:t>
                </a:r>
                <a:r>
                  <a:rPr lang="fr-FR" dirty="0" smtClean="0">
                    <a:latin typeface="Times New Roman" panose="02020603050405020304" pitchFamily="18" charset="0"/>
                    <a:cs typeface="Times New Roman" panose="02020603050405020304" pitchFamily="18" charset="0"/>
                  </a:rPr>
                  <a:t>droite de </a:t>
                </a:r>
                <a:r>
                  <a:rPr lang="fr-FR" b="1" i="1" dirty="0" smtClean="0">
                    <a:solidFill>
                      <a:srgbClr val="FFFF00"/>
                    </a:solidFill>
                    <a:latin typeface="Times New Roman" panose="02020603050405020304" pitchFamily="18" charset="0"/>
                    <a:cs typeface="Times New Roman" panose="02020603050405020304" pitchFamily="18" charset="0"/>
                  </a:rPr>
                  <a:t>A</a:t>
                </a:r>
                <a:r>
                  <a:rPr lang="fr-FR"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pour donner la matrice </a:t>
                </a:r>
                <a:r>
                  <a:rPr lang="fr-FR" b="1" i="1" dirty="0" smtClean="0">
                    <a:solidFill>
                      <a:srgbClr val="FFFF00"/>
                    </a:solidFill>
                    <a:latin typeface="Times New Roman" panose="02020603050405020304" pitchFamily="18" charset="0"/>
                    <a:cs typeface="Times New Roman" panose="02020603050405020304" pitchFamily="18" charset="0"/>
                  </a:rPr>
                  <a:t>I</a:t>
                </a:r>
                <a:r>
                  <a:rPr lang="fr-FR" dirty="0" smtClean="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a:p>
                <a:r>
                  <a:rPr lang="fr-FR" b="1" i="1" dirty="0" smtClean="0">
                    <a:solidFill>
                      <a:srgbClr val="FFFF00"/>
                    </a:solidFill>
                    <a:latin typeface="Times New Roman" panose="02020603050405020304" pitchFamily="18" charset="0"/>
                    <a:cs typeface="Times New Roman" panose="02020603050405020304" pitchFamily="18" charset="0"/>
                  </a:rPr>
                  <a:t>2. Inverse </a:t>
                </a:r>
                <a:r>
                  <a:rPr lang="fr-FR" b="1" i="1" dirty="0">
                    <a:solidFill>
                      <a:srgbClr val="FFFF00"/>
                    </a:solidFill>
                    <a:latin typeface="Times New Roman" panose="02020603050405020304" pitchFamily="18" charset="0"/>
                    <a:cs typeface="Times New Roman" panose="02020603050405020304" pitchFamily="18" charset="0"/>
                  </a:rPr>
                  <a:t>gauche  </a:t>
                </a:r>
                <a:endParaRPr lang="fr-FR" b="1" i="1" dirty="0" smtClean="0">
                  <a:solidFill>
                    <a:srgbClr val="FFFF00"/>
                  </a:solidFill>
                  <a:latin typeface="Times New Roman" panose="02020603050405020304" pitchFamily="18" charset="0"/>
                  <a:cs typeface="Times New Roman" panose="02020603050405020304" pitchFamily="18" charset="0"/>
                </a:endParaRPr>
              </a:p>
              <a:p>
                <a:r>
                  <a:rPr lang="fr-FR" b="1" i="1" dirty="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Soit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r>
                  <a:rPr lang="fr-FR" b="1"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une matrice  </a:t>
                </a:r>
                <a14:m>
                  <m:oMath xmlns:m="http://schemas.openxmlformats.org/officeDocument/2006/math">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oMath>
                </a14:m>
                <a:r>
                  <a:rPr lang="fr-FR" dirty="0" smtClean="0">
                    <a:latin typeface="Times New Roman" panose="02020603050405020304" pitchFamily="18" charset="0"/>
                    <a:cs typeface="Times New Roman" panose="02020603050405020304" pitchFamily="18" charset="0"/>
                  </a:rPr>
                  <a:t> avec </a:t>
                </a:r>
                <a14:m>
                  <m:oMath xmlns:m="http://schemas.openxmlformats.org/officeDocument/2006/math">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ea typeface="Cambria Math" panose="02040503050406030204" pitchFamily="18" charset="0"/>
                        <a:cs typeface="Times New Roman" panose="02020603050405020304" pitchFamily="18" charset="0"/>
                      </a:rPr>
                      <m:t>&gt;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r>
                      <a:rPr lang="en-GB" b="0" i="1" smtClean="0">
                        <a:latin typeface="Cambria Math" panose="02040503050406030204" pitchFamily="18" charset="0"/>
                        <a:cs typeface="Times New Roman" panose="02020603050405020304" pitchFamily="18" charset="0"/>
                      </a:rPr>
                      <m:t>𝑟</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𝑛</m:t>
                    </m:r>
                  </m:oMath>
                </a14:m>
                <a:r>
                  <a:rPr lang="fr-FR" dirty="0" smtClean="0">
                    <a:latin typeface="Times New Roman" panose="02020603050405020304" pitchFamily="18" charset="0"/>
                    <a:cs typeface="Times New Roman" panose="02020603050405020304" pitchFamily="18" charset="0"/>
                  </a:rPr>
                  <a:t>  (colonnes indépendantes ). Dans ce cas on dit que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ne peut pas être inversée directement sauf si nous introduisant une astuce. Puisque </a:t>
                </a:r>
                <a14:m>
                  <m:oMath xmlns:m="http://schemas.openxmlformats.org/officeDocument/2006/math">
                    <m:r>
                      <a:rPr lang="en-GB" b="0" i="1" smtClean="0">
                        <a:solidFill>
                          <a:srgbClr val="FFFF00"/>
                        </a:solidFill>
                        <a:latin typeface="Cambria Math" panose="02040503050406030204" pitchFamily="18" charset="0"/>
                        <a:cs typeface="Times New Roman" panose="02020603050405020304" pitchFamily="18" charset="0"/>
                      </a:rPr>
                      <m:t>𝑟</m:t>
                    </m:r>
                    <m:r>
                      <a:rPr lang="en-GB" b="0" i="1" smtClean="0">
                        <a:solidFill>
                          <a:srgbClr val="FFFF00"/>
                        </a:solidFill>
                        <a:latin typeface="Cambria Math" panose="02040503050406030204" pitchFamily="18" charset="0"/>
                        <a:cs typeface="Times New Roman" panose="02020603050405020304" pitchFamily="18" charset="0"/>
                      </a:rPr>
                      <m:t>=</m:t>
                    </m:r>
                    <m:r>
                      <a:rPr lang="en-GB" b="0" i="1" smtClean="0">
                        <a:solidFill>
                          <a:srgbClr val="FFFF00"/>
                        </a:solidFill>
                        <a:latin typeface="Cambria Math" panose="02040503050406030204" pitchFamily="18" charset="0"/>
                        <a:cs typeface="Times New Roman" panose="02020603050405020304" pitchFamily="18" charset="0"/>
                      </a:rPr>
                      <m:t>𝑛</m:t>
                    </m:r>
                  </m:oMath>
                </a14:m>
                <a:r>
                  <a:rPr lang="fr-FR" dirty="0" smtClean="0">
                    <a:latin typeface="Times New Roman" panose="02020603050405020304" pitchFamily="18" charset="0"/>
                    <a:cs typeface="Times New Roman" panose="02020603050405020304" pitchFamily="18" charset="0"/>
                  </a:rPr>
                  <a:t> ; alors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peut être inversée, donc :</a:t>
                </a:r>
              </a:p>
              <a:p>
                <a:pPr algn="ct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b="0" i="1" smtClean="0">
                            <a:latin typeface="Cambria Math" panose="02040503050406030204" pitchFamily="18" charset="0"/>
                            <a:cs typeface="Times New Roman" panose="02020603050405020304" pitchFamily="18" charset="0"/>
                          </a:rPr>
                        </m:ctrlPr>
                      </m:sSupPr>
                      <m:e>
                        <m:d>
                          <m:dPr>
                            <m:ctrlPr>
                              <a:rPr lang="en-GB" i="1">
                                <a:latin typeface="Cambria Math" panose="02040503050406030204" pitchFamily="18" charset="0"/>
                                <a:cs typeface="Times New Roman" panose="02020603050405020304" pitchFamily="18" charset="0"/>
                              </a:rPr>
                            </m:ctrlPr>
                          </m:dPr>
                          <m:e>
                            <m:sSup>
                              <m:sSupPr>
                                <m:ctrlPr>
                                  <a:rPr lang="en-GB"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cs typeface="Times New Roman" panose="02020603050405020304" pitchFamily="18" charset="0"/>
                                  </a:rPr>
                                  <m:t>𝐴</m:t>
                                </m:r>
                              </m:e>
                              <m:sup>
                                <m:r>
                                  <a:rPr lang="en-GB" i="1">
                                    <a:latin typeface="Cambria Math" panose="02040503050406030204" pitchFamily="18" charset="0"/>
                                    <a:cs typeface="Times New Roman" panose="02020603050405020304" pitchFamily="18" charset="0"/>
                                  </a:rPr>
                                  <m:t>𝑇</m:t>
                                </m:r>
                              </m:sup>
                            </m:sSup>
                            <m:r>
                              <a:rPr lang="en-GB" i="1">
                                <a:latin typeface="Cambria Math" panose="02040503050406030204" pitchFamily="18" charset="0"/>
                                <a:cs typeface="Times New Roman" panose="02020603050405020304" pitchFamily="18" charset="0"/>
                              </a:rPr>
                              <m:t>𝐴</m:t>
                            </m:r>
                          </m:e>
                        </m:d>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d>
                      <m:dPr>
                        <m:ctrlPr>
                          <a:rPr lang="en-GB" b="0" i="1" smtClean="0">
                            <a:latin typeface="Cambria Math" panose="02040503050406030204" pitchFamily="18" charset="0"/>
                            <a:cs typeface="Times New Roman" panose="02020603050405020304" pitchFamily="18" charset="0"/>
                          </a:rPr>
                        </m:ctrlPr>
                      </m:dPr>
                      <m:e>
                        <m:sSup>
                          <m:sSupPr>
                            <m:ctrlPr>
                              <a:rPr lang="en-GB"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cs typeface="Times New Roman" panose="02020603050405020304" pitchFamily="18" charset="0"/>
                              </a:rPr>
                              <m:t>𝐴</m:t>
                            </m:r>
                          </m:e>
                          <m:sup>
                            <m:r>
                              <a:rPr lang="en-GB" i="1">
                                <a:latin typeface="Cambria Math" panose="02040503050406030204" pitchFamily="18" charset="0"/>
                                <a:cs typeface="Times New Roman" panose="02020603050405020304" pitchFamily="18" charset="0"/>
                              </a:rPr>
                              <m:t>𝑇</m:t>
                            </m:r>
                          </m:sup>
                        </m:sSup>
                        <m:r>
                          <a:rPr lang="en-GB" i="1">
                            <a:latin typeface="Cambria Math" panose="02040503050406030204" pitchFamily="18" charset="0"/>
                            <a:cs typeface="Times New Roman" panose="02020603050405020304" pitchFamily="18" charset="0"/>
                          </a:rPr>
                          <m:t>𝐴</m:t>
                        </m:r>
                      </m:e>
                    </m:d>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oMath>
                </a14:m>
                <a:endParaRPr lang="fr-FR" dirty="0" smtClean="0">
                  <a:latin typeface="Times New Roman" panose="02020603050405020304" pitchFamily="18" charset="0"/>
                  <a:cs typeface="Times New Roman" panose="02020603050405020304" pitchFamily="18" charset="0"/>
                </a:endParaRPr>
              </a:p>
              <a:p>
                <a:pPr algn="ctr"/>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limLow>
                        <m:limLowPr>
                          <m:ctrlPr>
                            <a:rPr lang="fr-FR" i="1" smtClean="0">
                              <a:latin typeface="Cambria Math" panose="02040503050406030204" pitchFamily="18" charset="0"/>
                              <a:cs typeface="Times New Roman" panose="02020603050405020304" pitchFamily="18" charset="0"/>
                            </a:rPr>
                          </m:ctrlPr>
                        </m:limLowPr>
                        <m:e>
                          <m:groupChr>
                            <m:groupChrPr>
                              <m:chr m:val="⏟"/>
                              <m:ctrlPr>
                                <a:rPr lang="fr-FR" i="1" smtClean="0">
                                  <a:latin typeface="Cambria Math" panose="02040503050406030204" pitchFamily="18" charset="0"/>
                                  <a:cs typeface="Times New Roman" panose="02020603050405020304" pitchFamily="18" charset="0"/>
                                </a:rPr>
                              </m:ctrlPr>
                            </m:groupChrPr>
                            <m:e>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e>
                          </m:groupCh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e>
                        <m:lim>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𝐴</m:t>
                              </m:r>
                            </m:e>
                            <m:sub>
                              <m:r>
                                <a:rPr lang="en-GB" b="0" i="1" smtClean="0">
                                  <a:latin typeface="Cambria Math" panose="02040503050406030204" pitchFamily="18" charset="0"/>
                                  <a:cs typeface="Times New Roman" panose="02020603050405020304" pitchFamily="18" charset="0"/>
                                </a:rPr>
                                <m:t>𝑔𝑎𝑢𝑐</m:t>
                              </m:r>
                              <m:r>
                                <a:rPr lang="en-GB" b="0" i="1" smtClean="0">
                                  <a:latin typeface="Cambria Math" panose="02040503050406030204" pitchFamily="18" charset="0"/>
                                  <a:cs typeface="Times New Roman" panose="02020603050405020304" pitchFamily="18" charset="0"/>
                                </a:rPr>
                                <m:t>h</m:t>
                              </m:r>
                              <m:r>
                                <a:rPr lang="en-GB" b="0" i="1" smtClean="0">
                                  <a:latin typeface="Cambria Math" panose="02040503050406030204" pitchFamily="18" charset="0"/>
                                  <a:cs typeface="Times New Roman" panose="02020603050405020304" pitchFamily="18" charset="0"/>
                                </a:rPr>
                                <m:t>𝑒</m:t>
                              </m:r>
                              <m:r>
                                <a:rPr lang="en-GB" b="0" i="1" smtClean="0">
                                  <a:latin typeface="Cambria Math" panose="02040503050406030204" pitchFamily="18" charset="0"/>
                                  <a:cs typeface="Times New Roman" panose="02020603050405020304" pitchFamily="18" charset="0"/>
                                </a:rPr>
                                <m:t> </m:t>
                              </m:r>
                            </m:sub>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bSup>
                        </m:lim>
                      </m:limLow>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oMath>
                  </m:oMathPara>
                </a14:m>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Sup>
                        <m:sSubSupPr>
                          <m:ctrlPr>
                            <a:rPr lang="fr-FR"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𝐴</m:t>
                          </m:r>
                        </m:e>
                        <m:sub>
                          <m:r>
                            <a:rPr lang="en-GB" b="0" i="1" smtClean="0">
                              <a:latin typeface="Cambria Math" panose="02040503050406030204" pitchFamily="18" charset="0"/>
                              <a:cs typeface="Times New Roman" panose="02020603050405020304" pitchFamily="18" charset="0"/>
                            </a:rPr>
                            <m:t>𝑔𝑎𝑢𝑐</m:t>
                          </m:r>
                          <m:r>
                            <a:rPr lang="en-GB" b="0" i="1" smtClean="0">
                              <a:latin typeface="Cambria Math" panose="02040503050406030204" pitchFamily="18" charset="0"/>
                              <a:cs typeface="Times New Roman" panose="02020603050405020304" pitchFamily="18" charset="0"/>
                            </a:rPr>
                            <m:t>h</m:t>
                          </m:r>
                          <m:r>
                            <a:rPr lang="en-GB" b="0" i="1" smtClean="0">
                              <a:latin typeface="Cambria Math" panose="02040503050406030204" pitchFamily="18" charset="0"/>
                              <a:cs typeface="Times New Roman" panose="02020603050405020304" pitchFamily="18" charset="0"/>
                            </a:rPr>
                            <m:t>𝑒</m:t>
                          </m:r>
                        </m:sub>
                        <m:sup>
                          <m:r>
                            <a:rPr lang="en-GB" b="0" i="1" smtClean="0">
                              <a:latin typeface="Cambria Math" panose="02040503050406030204" pitchFamily="18" charset="0"/>
                              <a:cs typeface="Times New Roman" panose="02020603050405020304" pitchFamily="18" charset="0"/>
                            </a:rPr>
                            <m:t>_</m:t>
                          </m:r>
                          <m:r>
                            <a:rPr lang="en-GB" b="0" i="1" smtClean="0">
                              <a:latin typeface="Cambria Math" panose="02040503050406030204" pitchFamily="18" charset="0"/>
                              <a:cs typeface="Times New Roman" panose="02020603050405020304" pitchFamily="18" charset="0"/>
                            </a:rPr>
                            <m:t>1</m:t>
                          </m:r>
                        </m:sup>
                      </m:sSub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oMath>
                  </m:oMathPara>
                </a14:m>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L’expression </a:t>
                </a:r>
                <a14:m>
                  <m:oMath xmlns:m="http://schemas.openxmlformats.org/officeDocument/2006/math">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sSup>
                      <m:sSupPr>
                        <m:ctrlPr>
                          <a:rPr lang="fr-FR"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oMath>
                </a14:m>
                <a:r>
                  <a:rPr lang="fr-FR" dirty="0" smtClean="0">
                    <a:latin typeface="Times New Roman" panose="02020603050405020304" pitchFamily="18" charset="0"/>
                    <a:cs typeface="Times New Roman" panose="02020603050405020304" pitchFamily="18" charset="0"/>
                  </a:rPr>
                  <a:t> est appelée inverse gauche de </a:t>
                </a:r>
                <a:r>
                  <a:rPr lang="fr-FR" b="1" i="1" dirty="0" smtClean="0">
                    <a:solidFill>
                      <a:srgbClr val="FFFF00"/>
                    </a:solidFill>
                    <a:latin typeface="Times New Roman" panose="02020603050405020304" pitchFamily="18" charset="0"/>
                    <a:cs typeface="Times New Roman" panose="02020603050405020304" pitchFamily="18" charset="0"/>
                  </a:rPr>
                  <a:t>A </a:t>
                </a:r>
                <a:r>
                  <a:rPr lang="fr-FR" b="1"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 c’est cet inverse qu’on utilise </a:t>
                </a:r>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dans la méthode des moindres carrées:</a:t>
                </a: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𝐴𝑥</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fr-FR" i="1" dirty="0" smtClean="0">
                        <a:latin typeface="Cambria Math" panose="02040503050406030204" pitchFamily="18" charset="0"/>
                        <a:ea typeface="Cambria Math" panose="02040503050406030204" pitchFamily="18" charset="0"/>
                        <a:cs typeface="Times New Roman" panose="02020603050405020304" pitchFamily="18" charset="0"/>
                      </a:rPr>
                      <m:t>==&gt;</m:t>
                    </m:r>
                  </m:oMath>
                </a14:m>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dirty="0" smtClean="0">
                        <a:latin typeface="Cambria Math" panose="02040503050406030204" pitchFamily="18" charset="0"/>
                        <a:cs typeface="Times New Roman" panose="02020603050405020304" pitchFamily="18" charset="0"/>
                      </a:rPr>
                      <m:t>𝑥</m:t>
                    </m:r>
                    <m:r>
                      <a:rPr lang="en-GB" b="0" i="1" dirty="0" smtClean="0">
                        <a:latin typeface="Cambria Math" panose="02040503050406030204" pitchFamily="18" charset="0"/>
                        <a:cs typeface="Times New Roman" panose="02020603050405020304" pitchFamily="18" charset="0"/>
                      </a:rPr>
                      <m:t>=</m:t>
                    </m:r>
                    <m:sSup>
                      <m:sSupPr>
                        <m:ctrlPr>
                          <a:rPr lang="en-GB" b="0" i="1" dirty="0" smtClean="0">
                            <a:latin typeface="Cambria Math" panose="02040503050406030204" pitchFamily="18" charset="0"/>
                            <a:cs typeface="Times New Roman" panose="02020603050405020304" pitchFamily="18" charset="0"/>
                          </a:rPr>
                        </m:ctrlPr>
                      </m:sSupPr>
                      <m:e>
                        <m:r>
                          <a:rPr lang="en-GB" b="0" i="1" dirty="0" smtClean="0">
                            <a:latin typeface="Cambria Math" panose="02040503050406030204" pitchFamily="18" charset="0"/>
                            <a:cs typeface="Times New Roman" panose="02020603050405020304" pitchFamily="18" charset="0"/>
                          </a:rPr>
                          <m:t>𝐴</m:t>
                        </m:r>
                      </m:e>
                      <m:sup>
                        <m:r>
                          <a:rPr lang="en-GB" b="0" i="1" dirty="0" smtClean="0">
                            <a:latin typeface="Cambria Math" panose="02040503050406030204" pitchFamily="18" charset="0"/>
                            <a:cs typeface="Times New Roman" panose="02020603050405020304" pitchFamily="18" charset="0"/>
                          </a:rPr>
                          <m:t>−</m:t>
                        </m:r>
                        <m:r>
                          <a:rPr lang="en-GB" b="0" i="1" dirty="0" smtClean="0">
                            <a:latin typeface="Cambria Math" panose="02040503050406030204" pitchFamily="18" charset="0"/>
                            <a:cs typeface="Times New Roman" panose="02020603050405020304" pitchFamily="18" charset="0"/>
                          </a:rPr>
                          <m:t>1</m:t>
                        </m:r>
                      </m:sup>
                    </m:sSup>
                    <m:r>
                      <a:rPr lang="en-GB" b="0" i="1" dirty="0" smtClean="0">
                        <a:latin typeface="Cambria Math" panose="02040503050406030204" pitchFamily="18" charset="0"/>
                        <a:cs typeface="Times New Roman" panose="02020603050405020304" pitchFamily="18" charset="0"/>
                      </a:rPr>
                      <m:t>𝑏</m:t>
                    </m:r>
                  </m:oMath>
                </a14:m>
                <a:endParaRPr lang="en-GB" b="0"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si A n’est pas inversible  on utilise l’inverse gauche:</a:t>
                </a: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i="1" smtClean="0">
                            <a:latin typeface="Cambria Math" panose="02040503050406030204" pitchFamily="18" charset="0"/>
                            <a:cs typeface="Times New Roman" panose="02020603050405020304" pitchFamily="18" charset="0"/>
                          </a:rPr>
                        </m:ctrlPr>
                      </m:accPr>
                      <m:e>
                        <m:r>
                          <a:rPr lang="en-GB" b="0" i="1" smtClean="0">
                            <a:latin typeface="Cambria Math" panose="02040503050406030204" pitchFamily="18" charset="0"/>
                            <a:cs typeface="Times New Roman" panose="02020603050405020304" pitchFamily="18" charset="0"/>
                          </a:rPr>
                          <m:t>𝑥</m:t>
                        </m:r>
                      </m:e>
                    </m:acc>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𝑏</m:t>
                    </m:r>
                  </m:oMath>
                </a14:m>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a:t> </a:t>
                </a:r>
                <a:endParaRPr lang="fr-FR"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119296"/>
                <a:ext cx="12192000" cy="6872972"/>
              </a:xfrm>
              <a:prstGeom prst="rect">
                <a:avLst/>
              </a:prstGeom>
              <a:blipFill rotWithShape="0">
                <a:blip r:embed="rId3"/>
                <a:stretch>
                  <a:fillRect l="-400" t="-532" r="-250"/>
                </a:stretch>
              </a:blipFill>
            </p:spPr>
            <p:txBody>
              <a:bodyPr/>
              <a:lstStyle/>
              <a:p>
                <a:r>
                  <a:rPr lang="fr-FR">
                    <a:noFill/>
                  </a:rPr>
                  <a:t> </a:t>
                </a:r>
              </a:p>
            </p:txBody>
          </p:sp>
        </mc:Fallback>
      </mc:AlternateContent>
    </p:spTree>
    <p:extLst>
      <p:ext uri="{BB962C8B-B14F-4D97-AF65-F5344CB8AC3E}">
        <p14:creationId xmlns:p14="http://schemas.microsoft.com/office/powerpoint/2010/main" val="283589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6849" y="109247"/>
                <a:ext cx="12021366" cy="5811143"/>
              </a:xfrm>
              <a:prstGeom prst="rect">
                <a:avLst/>
              </a:prstGeom>
            </p:spPr>
            <p:txBody>
              <a:bodyPr wrap="square">
                <a:spAutoFit/>
              </a:bodyPr>
              <a:lstStyle/>
              <a:p>
                <a:r>
                  <a:rPr lang="fr-FR" b="1" i="1" dirty="0" smtClean="0">
                    <a:solidFill>
                      <a:srgbClr val="FFFF00"/>
                    </a:solidFill>
                    <a:latin typeface="Times New Roman" panose="02020603050405020304" pitchFamily="18" charset="0"/>
                    <a:cs typeface="Times New Roman" panose="02020603050405020304" pitchFamily="18" charset="0"/>
                  </a:rPr>
                  <a:t>3. Inverse </a:t>
                </a:r>
                <a:r>
                  <a:rPr lang="fr-FR" b="1" i="1" dirty="0">
                    <a:solidFill>
                      <a:srgbClr val="FFFF00"/>
                    </a:solidFill>
                    <a:latin typeface="Times New Roman" panose="02020603050405020304" pitchFamily="18" charset="0"/>
                    <a:cs typeface="Times New Roman" panose="02020603050405020304" pitchFamily="18" charset="0"/>
                  </a:rPr>
                  <a:t>droite </a:t>
                </a:r>
                <a:endParaRPr lang="fr-FR" b="1" i="1" dirty="0" smtClean="0">
                  <a:solidFill>
                    <a:srgbClr val="FFFF00"/>
                  </a:solidFill>
                  <a:latin typeface="Times New Roman" panose="02020603050405020304" pitchFamily="18" charset="0"/>
                  <a:cs typeface="Times New Roman" panose="02020603050405020304" pitchFamily="18" charset="0"/>
                </a:endParaRPr>
              </a:p>
              <a:p>
                <a:r>
                  <a:rPr lang="fr-FR" b="1" i="1" dirty="0">
                    <a:solidFill>
                      <a:srgbClr val="FFFF00"/>
                    </a:solidFill>
                    <a:latin typeface="Times New Roman" panose="02020603050405020304" pitchFamily="18" charset="0"/>
                    <a:cs typeface="Times New Roman" panose="02020603050405020304" pitchFamily="18" charset="0"/>
                  </a:rPr>
                  <a:t> </a:t>
                </a:r>
                <a:r>
                  <a:rPr lang="fr-FR" b="1" i="1" dirty="0" smtClean="0">
                    <a:solidFill>
                      <a:srgbClr val="FFFF00"/>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Soit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une matrice </a:t>
                </a:r>
                <a14:m>
                  <m:oMath xmlns:m="http://schemas.openxmlformats.org/officeDocument/2006/math">
                    <m:r>
                      <a:rPr lang="en-GB" b="0" i="1" smtClean="0">
                        <a:latin typeface="Cambria Math" panose="02040503050406030204" pitchFamily="18" charset="0"/>
                        <a:cs typeface="Times New Roman" panose="02020603050405020304" pitchFamily="18" charset="0"/>
                      </a:rPr>
                      <m:t>𝑚</m:t>
                    </m:r>
                    <m:r>
                      <a:rPr lang="en-GB" b="0"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𝑛</m:t>
                    </m:r>
                  </m:oMath>
                </a14:m>
                <a:r>
                  <a:rPr lang="fr-FR" dirty="0" smtClean="0">
                    <a:latin typeface="Times New Roman" panose="02020603050405020304" pitchFamily="18" charset="0"/>
                    <a:cs typeface="Times New Roman" panose="02020603050405020304" pitchFamily="18" charset="0"/>
                  </a:rPr>
                  <a:t> avec </a:t>
                </a:r>
                <a14:m>
                  <m:oMath xmlns:m="http://schemas.openxmlformats.org/officeDocument/2006/math">
                    <m:r>
                      <a:rPr lang="en-GB" b="0" i="1" smtClean="0">
                        <a:latin typeface="Cambria Math" panose="02040503050406030204" pitchFamily="18" charset="0"/>
                        <a:cs typeface="Times New Roman" panose="02020603050405020304" pitchFamily="18" charset="0"/>
                      </a:rPr>
                      <m:t>𝑛</m:t>
                    </m:r>
                    <m:r>
                      <a:rPr lang="en-GB" b="0" i="1" smtClean="0">
                        <a:latin typeface="Cambria Math" panose="02040503050406030204" pitchFamily="18" charset="0"/>
                        <a:ea typeface="Cambria Math" panose="02040503050406030204" pitchFamily="18" charset="0"/>
                        <a:cs typeface="Times New Roman" panose="02020603050405020304" pitchFamily="18" charset="0"/>
                      </a:rPr>
                      <m:t>&gt;</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fr-FR" dirty="0" smtClean="0">
                    <a:latin typeface="Times New Roman" panose="02020603050405020304" pitchFamily="18" charset="0"/>
                    <a:cs typeface="Times New Roman" panose="02020603050405020304" pitchFamily="18" charset="0"/>
                  </a:rPr>
                  <a:t> et </a:t>
                </a:r>
                <a14:m>
                  <m:oMath xmlns:m="http://schemas.openxmlformats.org/officeDocument/2006/math">
                    <m:r>
                      <a:rPr lang="en-GB" b="0" i="1" smtClean="0">
                        <a:latin typeface="Cambria Math" panose="02040503050406030204" pitchFamily="18" charset="0"/>
                        <a:cs typeface="Times New Roman" panose="02020603050405020304" pitchFamily="18" charset="0"/>
                      </a:rPr>
                      <m:t>𝑟</m:t>
                    </m: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𝑚</m:t>
                    </m:r>
                  </m:oMath>
                </a14:m>
                <a:r>
                  <a:rPr lang="fr-FR" dirty="0" smtClean="0">
                    <a:latin typeface="Times New Roman" panose="02020603050405020304" pitchFamily="18" charset="0"/>
                    <a:cs typeface="Times New Roman" panose="02020603050405020304" pitchFamily="18" charset="0"/>
                  </a:rPr>
                  <a:t>  (Lignes indépendantes).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est dite de rang complet en lignes. L’inverse de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est obtenue par l’inverse de </a:t>
                </a:r>
                <a14:m>
                  <m:oMath xmlns:m="http://schemas.openxmlformats.org/officeDocument/2006/math">
                    <m:d>
                      <m:dPr>
                        <m:ctrlPr>
                          <a:rPr lang="en-GB" b="0" i="1" smtClean="0">
                            <a:latin typeface="Cambria Math" panose="02040503050406030204" pitchFamily="18" charset="0"/>
                            <a:cs typeface="Times New Roman" panose="02020603050405020304" pitchFamily="18" charset="0"/>
                          </a:rPr>
                        </m:ctrlPr>
                      </m:dPr>
                      <m:e>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e>
                    </m:d>
                  </m:oMath>
                </a14:m>
                <a:r>
                  <a:rPr lang="fr-FR" dirty="0" smtClean="0">
                    <a:latin typeface="Times New Roman" panose="02020603050405020304" pitchFamily="18" charset="0"/>
                    <a:cs typeface="Times New Roman" panose="02020603050405020304" pitchFamily="18" charset="0"/>
                  </a:rPr>
                  <a:t> puisque cette dernière est de rang complet :</a:t>
                </a:r>
              </a:p>
              <a:p>
                <a:endParaRPr lang="fr-FR" dirty="0" smtClean="0">
                  <a:latin typeface="Times New Roman" panose="02020603050405020304" pitchFamily="18" charset="0"/>
                  <a:cs typeface="Times New Roman" panose="02020603050405020304" pitchFamily="18" charset="0"/>
                </a:endParaRPr>
              </a:p>
              <a:p>
                <a:pPr algn="ct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oMath>
                </a14:m>
                <a:endParaRPr lang="fr-FR" dirty="0" smtClean="0">
                  <a:latin typeface="Times New Roman" panose="02020603050405020304" pitchFamily="18" charset="0"/>
                  <a:cs typeface="Times New Roman" panose="02020603050405020304" pitchFamily="18" charset="0"/>
                </a:endParaRPr>
              </a:p>
              <a:p>
                <a:pPr algn="ctr"/>
                <a:endParaRPr lang="fr-FR"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m:t>
                      </m:r>
                      <m:r>
                        <a:rPr lang="en-GB" b="0" i="1" smtClean="0">
                          <a:latin typeface="Cambria Math" panose="02040503050406030204" pitchFamily="18" charset="0"/>
                          <a:cs typeface="Times New Roman" panose="02020603050405020304" pitchFamily="18" charset="0"/>
                        </a:rPr>
                        <m:t>.</m:t>
                      </m:r>
                      <m:limLow>
                        <m:limLowPr>
                          <m:ctrlPr>
                            <a:rPr lang="en-GB" b="0" i="1" smtClean="0">
                              <a:latin typeface="Cambria Math" panose="02040503050406030204" pitchFamily="18" charset="0"/>
                              <a:cs typeface="Times New Roman" panose="02020603050405020304" pitchFamily="18" charset="0"/>
                            </a:rPr>
                          </m:ctrlPr>
                        </m:limLowPr>
                        <m:e>
                          <m:groupChr>
                            <m:groupChrPr>
                              <m:chr m:val="⏟"/>
                              <m:ctrlPr>
                                <a:rPr lang="en-GB" b="0" i="1" smtClean="0">
                                  <a:latin typeface="Cambria Math" panose="02040503050406030204" pitchFamily="18" charset="0"/>
                                  <a:cs typeface="Times New Roman" panose="02020603050405020304" pitchFamily="18" charset="0"/>
                                </a:rPr>
                              </m:ctrlPr>
                            </m:groupChrPr>
                            <m:e>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e>
                          </m:groupChr>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𝐼</m:t>
                          </m:r>
                        </m:e>
                        <m:lim>
                          <m:sSubSup>
                            <m:sSubSupPr>
                              <m:ctrlPr>
                                <a:rPr lang="en-GB" b="0" i="1" smtClean="0">
                                  <a:latin typeface="Cambria Math" panose="02040503050406030204" pitchFamily="18" charset="0"/>
                                  <a:cs typeface="Times New Roman" panose="02020603050405020304" pitchFamily="18" charset="0"/>
                                </a:rPr>
                              </m:ctrlPr>
                            </m:sSubSupPr>
                            <m:e>
                              <m:r>
                                <a:rPr lang="en-GB" b="0" i="1" smtClean="0">
                                  <a:latin typeface="Cambria Math" panose="02040503050406030204" pitchFamily="18" charset="0"/>
                                  <a:cs typeface="Times New Roman" panose="02020603050405020304" pitchFamily="18" charset="0"/>
                                </a:rPr>
                                <m:t>𝐴</m:t>
                              </m:r>
                            </m:e>
                            <m:sub>
                              <m:r>
                                <a:rPr lang="en-GB" b="0" i="1" smtClean="0">
                                  <a:latin typeface="Cambria Math" panose="02040503050406030204" pitchFamily="18" charset="0"/>
                                  <a:cs typeface="Times New Roman" panose="02020603050405020304" pitchFamily="18" charset="0"/>
                                </a:rPr>
                                <m:t>𝑑𝑟𝑜𝑖𝑡𝑒</m:t>
                              </m:r>
                            </m:sub>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bSup>
                        </m:lim>
                      </m:limLow>
                    </m:oMath>
                  </m:oMathPara>
                </a14:m>
                <a:endParaRPr lang="fr-FR" dirty="0" smtClean="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L’expression </a:t>
                </a:r>
                <a14:m>
                  <m:oMath xmlns:m="http://schemas.openxmlformats.org/officeDocument/2006/math">
                    <m:sSup>
                      <m:sSupPr>
                        <m:ctrlPr>
                          <a:rPr lang="en-GB"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cs typeface="Times New Roman" panose="02020603050405020304" pitchFamily="18" charset="0"/>
                          </a:rPr>
                          <m:t>𝐴</m:t>
                        </m:r>
                      </m:e>
                      <m:sup>
                        <m:r>
                          <a:rPr lang="en-GB" i="1">
                            <a:latin typeface="Cambria Math" panose="02040503050406030204" pitchFamily="18" charset="0"/>
                            <a:cs typeface="Times New Roman" panose="02020603050405020304" pitchFamily="18" charset="0"/>
                          </a:rPr>
                          <m:t>𝑇</m:t>
                        </m:r>
                      </m:sup>
                    </m:sSup>
                    <m:sSup>
                      <m:sSupPr>
                        <m:ctrlPr>
                          <a:rPr lang="en-GB"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𝐴</m:t>
                        </m:r>
                        <m:sSup>
                          <m:sSupPr>
                            <m:ctrlPr>
                              <a:rPr lang="en-GB" i="1">
                                <a:latin typeface="Cambria Math" panose="02040503050406030204" pitchFamily="18" charset="0"/>
                                <a:cs typeface="Times New Roman" panose="02020603050405020304" pitchFamily="18" charset="0"/>
                              </a:rPr>
                            </m:ctrlPr>
                          </m:sSupPr>
                          <m:e>
                            <m:r>
                              <a:rPr lang="en-GB" i="1">
                                <a:latin typeface="Cambria Math" panose="02040503050406030204" pitchFamily="18" charset="0"/>
                                <a:cs typeface="Times New Roman" panose="02020603050405020304" pitchFamily="18" charset="0"/>
                              </a:rPr>
                              <m:t>𝐴</m:t>
                            </m:r>
                          </m:e>
                          <m:sup>
                            <m:r>
                              <a:rPr lang="en-GB" i="1">
                                <a:latin typeface="Cambria Math" panose="02040503050406030204" pitchFamily="18" charset="0"/>
                                <a:cs typeface="Times New Roman" panose="02020603050405020304" pitchFamily="18" charset="0"/>
                              </a:rPr>
                              <m:t>𝑇</m:t>
                            </m:r>
                          </m:sup>
                        </m:sSup>
                        <m:r>
                          <a:rPr lang="en-GB" i="1">
                            <a:latin typeface="Cambria Math" panose="02040503050406030204" pitchFamily="18" charset="0"/>
                            <a:cs typeface="Times New Roman" panose="02020603050405020304" pitchFamily="18" charset="0"/>
                          </a:rPr>
                          <m:t>)</m:t>
                        </m:r>
                      </m:e>
                      <m:sup>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1</m:t>
                        </m:r>
                      </m:sup>
                    </m:sSup>
                  </m:oMath>
                </a14:m>
                <a:r>
                  <a:rPr lang="fr-FR" dirty="0" smtClean="0">
                    <a:latin typeface="Times New Roman" panose="02020603050405020304" pitchFamily="18" charset="0"/>
                    <a:cs typeface="Times New Roman" panose="02020603050405020304" pitchFamily="18" charset="0"/>
                  </a:rPr>
                  <a:t> est appelée l’inverse droite de </a:t>
                </a:r>
                <a14:m>
                  <m:oMath xmlns:m="http://schemas.openxmlformats.org/officeDocument/2006/math">
                    <m:r>
                      <a:rPr lang="en-GB" b="0" i="1" smtClean="0">
                        <a:latin typeface="Cambria Math" panose="02040503050406030204" pitchFamily="18" charset="0"/>
                        <a:cs typeface="Times New Roman" panose="02020603050405020304" pitchFamily="18" charset="0"/>
                      </a:rPr>
                      <m:t>𝐴</m:t>
                    </m:r>
                  </m:oMath>
                </a14:m>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et c’est cet inverse qu’on utilise </a:t>
                </a:r>
                <a:r>
                  <a:rPr lang="fr-FR" b="1" i="1" dirty="0">
                    <a:solidFill>
                      <a:srgbClr val="FFFF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dans la méthode des moindres carrées:</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14:m>
                  <m:oMath xmlns:m="http://schemas.openxmlformats.org/officeDocument/2006/math">
                    <m:r>
                      <a:rPr lang="en-GB" i="1">
                        <a:latin typeface="Cambria Math" panose="02040503050406030204" pitchFamily="18" charset="0"/>
                        <a:cs typeface="Times New Roman" panose="02020603050405020304" pitchFamily="18" charset="0"/>
                      </a:rPr>
                      <m:t>𝐴𝑥</m:t>
                    </m:r>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𝑏</m:t>
                    </m:r>
                  </m:oMath>
                </a14:m>
                <a:r>
                  <a:rPr lang="fr-FR" dirty="0">
                    <a:latin typeface="Times New Roman" panose="02020603050405020304" pitchFamily="18" charset="0"/>
                    <a:cs typeface="Times New Roman" panose="02020603050405020304" pitchFamily="18" charset="0"/>
                  </a:rPr>
                  <a:t>      </a:t>
                </a:r>
                <a14:m>
                  <m:oMath xmlns:m="http://schemas.openxmlformats.org/officeDocument/2006/math">
                    <m:r>
                      <a:rPr lang="fr-FR" i="1" dirty="0">
                        <a:latin typeface="Cambria Math" panose="02040503050406030204" pitchFamily="18" charset="0"/>
                        <a:ea typeface="Cambria Math" panose="02040503050406030204" pitchFamily="18" charset="0"/>
                        <a:cs typeface="Times New Roman" panose="02020603050405020304" pitchFamily="18" charset="0"/>
                      </a:rPr>
                      <m:t>==&gt;</m:t>
                    </m:r>
                  </m:oMath>
                </a14:m>
                <a:r>
                  <a:rPr lang="fr-FR" dirty="0">
                    <a:latin typeface="Times New Roman" panose="02020603050405020304" pitchFamily="18" charset="0"/>
                    <a:cs typeface="Times New Roman" panose="02020603050405020304" pitchFamily="18" charset="0"/>
                  </a:rPr>
                  <a:t>   </a:t>
                </a:r>
                <a14:m>
                  <m:oMath xmlns:m="http://schemas.openxmlformats.org/officeDocument/2006/math">
                    <m:r>
                      <a:rPr lang="en-GB" i="1" dirty="0">
                        <a:latin typeface="Cambria Math" panose="02040503050406030204" pitchFamily="18" charset="0"/>
                        <a:cs typeface="Times New Roman" panose="02020603050405020304" pitchFamily="18" charset="0"/>
                      </a:rPr>
                      <m:t>𝑥</m:t>
                    </m:r>
                    <m:r>
                      <a:rPr lang="en-GB" i="1" dirty="0">
                        <a:latin typeface="Cambria Math" panose="02040503050406030204" pitchFamily="18" charset="0"/>
                        <a:cs typeface="Times New Roman" panose="02020603050405020304" pitchFamily="18" charset="0"/>
                      </a:rPr>
                      <m:t>=</m:t>
                    </m:r>
                    <m:sSup>
                      <m:sSupPr>
                        <m:ctrlPr>
                          <a:rPr lang="en-GB" i="1" dirty="0">
                            <a:latin typeface="Cambria Math" panose="02040503050406030204" pitchFamily="18" charset="0"/>
                            <a:cs typeface="Times New Roman" panose="02020603050405020304" pitchFamily="18" charset="0"/>
                          </a:rPr>
                        </m:ctrlPr>
                      </m:sSupPr>
                      <m:e>
                        <m:r>
                          <a:rPr lang="en-GB" i="1" dirty="0">
                            <a:latin typeface="Cambria Math" panose="02040503050406030204" pitchFamily="18" charset="0"/>
                            <a:cs typeface="Times New Roman" panose="02020603050405020304" pitchFamily="18" charset="0"/>
                          </a:rPr>
                          <m:t>𝐴</m:t>
                        </m:r>
                      </m:e>
                      <m:sup>
                        <m:r>
                          <a:rPr lang="en-GB" i="1" dirty="0">
                            <a:latin typeface="Cambria Math" panose="02040503050406030204" pitchFamily="18" charset="0"/>
                            <a:cs typeface="Times New Roman" panose="02020603050405020304" pitchFamily="18" charset="0"/>
                          </a:rPr>
                          <m:t>−</m:t>
                        </m:r>
                        <m:r>
                          <a:rPr lang="en-GB" i="1" dirty="0">
                            <a:latin typeface="Cambria Math" panose="02040503050406030204" pitchFamily="18" charset="0"/>
                            <a:cs typeface="Times New Roman" panose="02020603050405020304" pitchFamily="18" charset="0"/>
                          </a:rPr>
                          <m:t>1</m:t>
                        </m:r>
                      </m:sup>
                    </m:sSup>
                    <m:r>
                      <a:rPr lang="en-GB" i="1" dirty="0">
                        <a:latin typeface="Cambria Math" panose="02040503050406030204" pitchFamily="18" charset="0"/>
                        <a:cs typeface="Times New Roman" panose="02020603050405020304" pitchFamily="18" charset="0"/>
                      </a:rPr>
                      <m:t>𝑏</m:t>
                    </m:r>
                  </m:oMath>
                </a14:m>
                <a:endParaRPr lang="en-GB"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si A n’est pas inversible  on utilise l’inverse </a:t>
                </a:r>
                <a:r>
                  <a:rPr lang="fr-FR" dirty="0" smtClean="0">
                    <a:latin typeface="Times New Roman" panose="02020603050405020304" pitchFamily="18" charset="0"/>
                    <a:cs typeface="Times New Roman" panose="02020603050405020304" pitchFamily="18" charset="0"/>
                  </a:rPr>
                  <a:t>droite:</a:t>
                </a: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i="1">
                            <a:latin typeface="Cambria Math" panose="02040503050406030204" pitchFamily="18" charset="0"/>
                            <a:cs typeface="Times New Roman" panose="02020603050405020304" pitchFamily="18" charset="0"/>
                          </a:rPr>
                        </m:ctrlPr>
                      </m:accPr>
                      <m:e>
                        <m:r>
                          <a:rPr lang="en-GB" i="1">
                            <a:latin typeface="Cambria Math" panose="02040503050406030204" pitchFamily="18" charset="0"/>
                            <a:cs typeface="Times New Roman" panose="02020603050405020304" pitchFamily="18" charset="0"/>
                          </a:rPr>
                          <m:t>𝑥</m:t>
                        </m:r>
                      </m:e>
                    </m:acc>
                    <m:r>
                      <a:rPr lang="en-GB" i="1">
                        <a:latin typeface="Cambria Math" panose="02040503050406030204" pitchFamily="18" charset="0"/>
                        <a:cs typeface="Times New Roman" panose="02020603050405020304" pitchFamily="18" charset="0"/>
                      </a:rPr>
                      <m:t>=</m:t>
                    </m:r>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sSup>
                      <m:sSupPr>
                        <m:ctrlPr>
                          <a:rPr lang="en-GB"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𝐴</m:t>
                            </m:r>
                          </m:e>
                          <m:sup>
                            <m:r>
                              <a:rPr lang="en-GB" b="0" i="1" smtClean="0">
                                <a:latin typeface="Cambria Math" panose="02040503050406030204" pitchFamily="18" charset="0"/>
                                <a:cs typeface="Times New Roman" panose="02020603050405020304" pitchFamily="18" charset="0"/>
                              </a:rPr>
                              <m:t>𝑇</m:t>
                            </m:r>
                          </m:sup>
                        </m:sSup>
                        <m:r>
                          <a:rPr lang="en-GB" b="0" i="1" smtClean="0">
                            <a:latin typeface="Cambria Math" panose="02040503050406030204" pitchFamily="18" charset="0"/>
                            <a:cs typeface="Times New Roman" panose="02020603050405020304" pitchFamily="18" charset="0"/>
                          </a:rPr>
                          <m:t>)</m:t>
                        </m:r>
                      </m:e>
                      <m:sup>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1</m:t>
                        </m:r>
                      </m:sup>
                    </m:sSup>
                    <m:r>
                      <a:rPr lang="en-GB" i="1">
                        <a:latin typeface="Cambria Math" panose="02040503050406030204" pitchFamily="18" charset="0"/>
                        <a:cs typeface="Times New Roman" panose="02020603050405020304" pitchFamily="18" charset="0"/>
                      </a:rPr>
                      <m:t>.</m:t>
                    </m:r>
                    <m:r>
                      <a:rPr lang="en-GB" i="1">
                        <a:latin typeface="Cambria Math" panose="02040503050406030204" pitchFamily="18" charset="0"/>
                        <a:cs typeface="Times New Roman" panose="02020603050405020304" pitchFamily="18" charset="0"/>
                      </a:rPr>
                      <m:t>𝑏</m:t>
                    </m:r>
                  </m:oMath>
                </a14:m>
                <a:endParaRPr lang="fr-FR" dirty="0">
                  <a:latin typeface="Times New Roman" panose="02020603050405020304" pitchFamily="18" charset="0"/>
                  <a:cs typeface="Times New Roman" panose="02020603050405020304" pitchFamily="18" charset="0"/>
                </a:endParaRPr>
              </a:p>
              <a:p>
                <a:r>
                  <a:rPr lang="fr-FR" b="1" i="1" dirty="0" smtClean="0">
                    <a:solidFill>
                      <a:srgbClr val="FFFF00"/>
                    </a:solidFill>
                    <a:latin typeface="Times New Roman" panose="02020603050405020304" pitchFamily="18" charset="0"/>
                    <a:cs typeface="Times New Roman" panose="02020603050405020304" pitchFamily="18" charset="0"/>
                  </a:rPr>
                  <a:t>4. Pseudo inverse</a:t>
                </a:r>
              </a:p>
              <a:p>
                <a:pPr algn="just">
                  <a:lnSpc>
                    <a:spcPct val="150000"/>
                  </a:lnSpc>
                </a:pPr>
                <a:r>
                  <a:rPr lang="fr-FR" b="1" i="1" dirty="0">
                    <a:solidFill>
                      <a:srgbClr val="FFFF00"/>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Maintenant nous allons discuter le cas où la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r>
                  <a:rPr lang="fr-FR" b="1" i="1"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est d’ordre général, c’est-á-dire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𝒓</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&lt;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𝒎</m:t>
                    </m:r>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et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𝒓</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&lt;</m:t>
                    </m:r>
                    <m:r>
                      <a:rPr lang="en-GB"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𝒏</m:t>
                    </m:r>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b="1" dirty="0" smtClean="0">
                    <a:solidFill>
                      <a:schemeClr val="tx1"/>
                    </a:solidFill>
                    <a:latin typeface="Times New Roman" panose="02020603050405020304" pitchFamily="18" charset="0"/>
                    <a:cs typeface="Times New Roman" panose="02020603050405020304" pitchFamily="18" charset="0"/>
                  </a:rPr>
                  <a:t>, dans ce cas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𝑵</m:t>
                    </m:r>
                    <m:d>
                      <m:dPr>
                        <m:ctrlPr>
                          <a:rPr lang="en-GB" b="1" i="1" smtClean="0">
                            <a:solidFill>
                              <a:srgbClr val="FFFF00"/>
                            </a:solidFill>
                            <a:latin typeface="Cambria Math" panose="02040503050406030204" pitchFamily="18" charset="0"/>
                            <a:cs typeface="Times New Roman" panose="02020603050405020304" pitchFamily="18" charset="0"/>
                          </a:rPr>
                        </m:ctrlPr>
                      </m:dPr>
                      <m:e>
                        <m:r>
                          <a:rPr lang="en-GB" b="1" i="1" smtClean="0">
                            <a:solidFill>
                              <a:srgbClr val="FFFF00"/>
                            </a:solidFill>
                            <a:latin typeface="Cambria Math" panose="02040503050406030204" pitchFamily="18" charset="0"/>
                            <a:cs typeface="Times New Roman" panose="02020603050405020304" pitchFamily="18" charset="0"/>
                          </a:rPr>
                          <m:t>𝑨</m:t>
                        </m:r>
                      </m:e>
                    </m:d>
                  </m:oMath>
                </a14:m>
                <a:r>
                  <a:rPr lang="fr-FR" b="1" dirty="0" smtClean="0">
                    <a:solidFill>
                      <a:schemeClr val="tx1"/>
                    </a:solidFill>
                    <a:latin typeface="Times New Roman" panose="02020603050405020304" pitchFamily="18" charset="0"/>
                    <a:cs typeface="Times New Roman" panose="02020603050405020304" pitchFamily="18" charset="0"/>
                  </a:rPr>
                  <a:t> et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𝑵</m:t>
                    </m:r>
                    <m:r>
                      <a:rPr lang="en-GB" b="1" i="1" smtClean="0">
                        <a:solidFill>
                          <a:srgbClr val="FFFF00"/>
                        </a:solidFill>
                        <a:latin typeface="Cambria Math" panose="02040503050406030204" pitchFamily="18" charset="0"/>
                        <a:cs typeface="Times New Roman" panose="02020603050405020304" pitchFamily="18" charset="0"/>
                      </a:rPr>
                      <m:t>(</m:t>
                    </m:r>
                    <m:sSup>
                      <m:sSupPr>
                        <m:ctrlPr>
                          <a:rPr lang="en-GB" b="1" i="1" smtClean="0">
                            <a:solidFill>
                              <a:srgbClr val="FFFF00"/>
                            </a:solidFill>
                            <a:latin typeface="Cambria Math" panose="02040503050406030204" pitchFamily="18" charset="0"/>
                            <a:cs typeface="Times New Roman" panose="02020603050405020304" pitchFamily="18" charset="0"/>
                          </a:rPr>
                        </m:ctrlPr>
                      </m:sSupPr>
                      <m:e>
                        <m:r>
                          <a:rPr lang="en-GB" b="1" i="1" smtClean="0">
                            <a:solidFill>
                              <a:srgbClr val="FFFF00"/>
                            </a:solidFill>
                            <a:latin typeface="Cambria Math" panose="02040503050406030204" pitchFamily="18" charset="0"/>
                            <a:cs typeface="Times New Roman" panose="02020603050405020304" pitchFamily="18" charset="0"/>
                          </a:rPr>
                          <m:t>𝑨</m:t>
                        </m:r>
                      </m:e>
                      <m:sup>
                        <m:r>
                          <a:rPr lang="en-GB" b="1" i="1" smtClean="0">
                            <a:solidFill>
                              <a:srgbClr val="FFFF00"/>
                            </a:solidFill>
                            <a:latin typeface="Cambria Math" panose="02040503050406030204" pitchFamily="18" charset="0"/>
                            <a:cs typeface="Times New Roman" panose="02020603050405020304" pitchFamily="18" charset="0"/>
                          </a:rPr>
                          <m:t>𝑻</m:t>
                        </m:r>
                      </m:sup>
                    </m:sSup>
                    <m:r>
                      <a:rPr lang="en-GB" b="1" i="1" smtClean="0">
                        <a:solidFill>
                          <a:srgbClr val="FFFF00"/>
                        </a:solidFill>
                        <a:latin typeface="Cambria Math" panose="02040503050406030204" pitchFamily="18" charset="0"/>
                        <a:cs typeface="Times New Roman" panose="02020603050405020304" pitchFamily="18" charset="0"/>
                      </a:rPr>
                      <m:t>)</m:t>
                    </m:r>
                  </m:oMath>
                </a14:m>
                <a:r>
                  <a:rPr lang="fr-FR" b="1" dirty="0" smtClean="0">
                    <a:solidFill>
                      <a:srgbClr val="FFFF00"/>
                    </a:solidFill>
                    <a:latin typeface="Times New Roman" panose="02020603050405020304" pitchFamily="18" charset="0"/>
                    <a:cs typeface="Times New Roman" panose="02020603050405020304" pitchFamily="18" charset="0"/>
                  </a:rPr>
                  <a:t> </a:t>
                </a:r>
                <a:r>
                  <a:rPr lang="fr-FR" b="1" dirty="0" smtClean="0">
                    <a:solidFill>
                      <a:schemeClr val="tx1"/>
                    </a:solidFill>
                    <a:latin typeface="Times New Roman" panose="02020603050405020304" pitchFamily="18" charset="0"/>
                    <a:cs typeface="Times New Roman" panose="02020603050405020304" pitchFamily="18" charset="0"/>
                  </a:rPr>
                  <a:t>sont tous les deux non nuls, on sait bien que ces deux espaces sont les causes de singularités lorsque ils sont </a:t>
                </a:r>
                <a14:m>
                  <m:oMath xmlns:m="http://schemas.openxmlformats.org/officeDocument/2006/math">
                    <m: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fr-FR"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GB"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𝟎</m:t>
                        </m:r>
                      </m:e>
                    </m:d>
                  </m:oMath>
                </a14:m>
                <a:r>
                  <a:rPr lang="fr-FR" b="1" dirty="0" smtClean="0">
                    <a:solidFill>
                      <a:schemeClr val="tx1"/>
                    </a:solidFill>
                    <a:latin typeface="Times New Roman" panose="02020603050405020304" pitchFamily="18" charset="0"/>
                    <a:cs typeface="Times New Roman" panose="02020603050405020304" pitchFamily="18" charset="0"/>
                  </a:rPr>
                  <a:t>. </a:t>
                </a:r>
                <a:r>
                  <a:rPr lang="fr-FR" b="1" i="1" dirty="0" smtClean="0">
                    <a:solidFill>
                      <a:schemeClr val="tx1"/>
                    </a:solidFill>
                    <a:latin typeface="Times New Roman" panose="02020603050405020304" pitchFamily="18" charset="0"/>
                    <a:cs typeface="Times New Roman" panose="02020603050405020304" pitchFamily="18" charset="0"/>
                  </a:rPr>
                  <a:t>Dans ce cas la  matrice </a:t>
                </a:r>
                <a14:m>
                  <m:oMath xmlns:m="http://schemas.openxmlformats.org/officeDocument/2006/math">
                    <m:r>
                      <a:rPr lang="en-GB" b="1" i="1" smtClean="0">
                        <a:solidFill>
                          <a:srgbClr val="FFFF00"/>
                        </a:solidFill>
                        <a:latin typeface="Cambria Math" panose="02040503050406030204" pitchFamily="18" charset="0"/>
                        <a:cs typeface="Times New Roman" panose="02020603050405020304" pitchFamily="18" charset="0"/>
                      </a:rPr>
                      <m:t>𝑨</m:t>
                    </m:r>
                  </m:oMath>
                </a14:m>
                <a:r>
                  <a:rPr lang="fr-FR" b="1" i="1" dirty="0" smtClean="0">
                    <a:solidFill>
                      <a:schemeClr val="tx1"/>
                    </a:solidFill>
                    <a:latin typeface="Times New Roman" panose="02020603050405020304" pitchFamily="18" charset="0"/>
                    <a:cs typeface="Times New Roman" panose="02020603050405020304" pitchFamily="18" charset="0"/>
                  </a:rPr>
                  <a:t> accepte un </a:t>
                </a:r>
                <a:r>
                  <a:rPr lang="fr-FR" b="1" i="1" u="sng" dirty="0" smtClean="0">
                    <a:solidFill>
                      <a:srgbClr val="FFFF00"/>
                    </a:solidFill>
                    <a:latin typeface="Times New Roman" panose="02020603050405020304" pitchFamily="18" charset="0"/>
                    <a:cs typeface="Times New Roman" panose="02020603050405020304" pitchFamily="18" charset="0"/>
                  </a:rPr>
                  <a:t>pseudo inverse </a:t>
                </a:r>
                <a:r>
                  <a:rPr lang="fr-FR" b="1"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cet inverse est  trouvé en utilisant la </a:t>
                </a:r>
                <a:r>
                  <a:rPr lang="fr-FR" b="1" u="sng" dirty="0" smtClean="0">
                    <a:solidFill>
                      <a:srgbClr val="FFFF00"/>
                    </a:solidFill>
                    <a:latin typeface="Times New Roman" panose="02020603050405020304" pitchFamily="18" charset="0"/>
                    <a:cs typeface="Times New Roman" panose="02020603050405020304" pitchFamily="18" charset="0"/>
                  </a:rPr>
                  <a:t>décomposition en SVD. </a:t>
                </a:r>
              </a:p>
              <a:p>
                <a:pPr algn="just"/>
                <a:endParaRPr lang="fr-FR" b="1" u="sng"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849" y="109247"/>
                <a:ext cx="12021366" cy="5811143"/>
              </a:xfrm>
              <a:prstGeom prst="rect">
                <a:avLst/>
              </a:prstGeom>
              <a:blipFill rotWithShape="0">
                <a:blip r:embed="rId2"/>
                <a:stretch>
                  <a:fillRect l="-456" t="-630" r="-406"/>
                </a:stretch>
              </a:blipFill>
            </p:spPr>
            <p:txBody>
              <a:bodyPr/>
              <a:lstStyle/>
              <a:p>
                <a:r>
                  <a:rPr lang="fr-FR">
                    <a:noFill/>
                  </a:rPr>
                  <a:t> </a:t>
                </a:r>
              </a:p>
            </p:txBody>
          </p:sp>
        </mc:Fallback>
      </mc:AlternateContent>
    </p:spTree>
    <p:extLst>
      <p:ext uri="{BB962C8B-B14F-4D97-AF65-F5344CB8AC3E}">
        <p14:creationId xmlns:p14="http://schemas.microsoft.com/office/powerpoint/2010/main" val="1988734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1448" y="99200"/>
                <a:ext cx="12100551" cy="3983142"/>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Donc on A:</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𝑈𝑊</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𝑉</m:t>
                          </m:r>
                        </m:e>
                        <m:sup>
                          <m:r>
                            <a:rPr lang="en-GB" b="0" i="1" smtClean="0">
                              <a:latin typeface="Cambria Math" panose="02040503050406030204" pitchFamily="18" charset="0"/>
                            </a:rPr>
                            <m:t>𝑇</m:t>
                          </m:r>
                        </m:sup>
                      </m:sSup>
                    </m:oMath>
                  </m:oMathPara>
                </a14:m>
                <a:endParaRPr lang="en-GB" b="0" dirty="0" smtClean="0"/>
              </a:p>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sub>
                      </m:sSub>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m>
                            <m:mPr>
                              <m:mcs>
                                <m:mc>
                                  <m:mcPr>
                                    <m:count m:val="3"/>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1</m:t>
                                    </m:r>
                                  </m:sub>
                                </m:sSub>
                              </m:e>
                              <m:e>
                                <m:r>
                                  <a:rPr lang="en-GB" b="0" i="1" smtClean="0">
                                    <a:latin typeface="Cambria Math" panose="02040503050406030204" pitchFamily="18" charset="0"/>
                                  </a:rPr>
                                  <m:t>0</m:t>
                                </m:r>
                              </m:e>
                              <m:e>
                                <m:m>
                                  <m:mPr>
                                    <m:mcs>
                                      <m:mc>
                                        <m:mcPr>
                                          <m:count m:val="3"/>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e>
                                      <m:r>
                                        <a:rPr lang="en-GB" b="0" i="1" smtClean="0">
                                          <a:latin typeface="Cambria Math" panose="02040503050406030204" pitchFamily="18" charset="0"/>
                                          <a:ea typeface="Cambria Math" panose="02040503050406030204" pitchFamily="18" charset="0"/>
                                        </a:rPr>
                                        <m:t>⋯</m:t>
                                      </m:r>
                                    </m:e>
                                    <m:e>
                                      <m:r>
                                        <a:rPr lang="en-GB" b="0" i="1" smtClean="0">
                                          <a:latin typeface="Cambria Math" panose="02040503050406030204" pitchFamily="18" charset="0"/>
                                        </a:rPr>
                                        <m:t>0</m:t>
                                      </m:r>
                                    </m:e>
                                  </m:mr>
                                </m:m>
                              </m:e>
                            </m:mr>
                            <m:mr>
                              <m:e>
                                <m:r>
                                  <a:rPr lang="en-GB" b="0" i="1" smtClean="0">
                                    <a:latin typeface="Cambria Math" panose="02040503050406030204" pitchFamily="18" charset="0"/>
                                  </a:rPr>
                                  <m:t>0</m:t>
                                </m:r>
                              </m:e>
                              <m:e>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Sub>
                              </m:e>
                              <m:e>
                                <m:m>
                                  <m:mPr>
                                    <m:mcs>
                                      <m:mc>
                                        <m:mcPr>
                                          <m:count m:val="3"/>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e>
                                      <m:r>
                                        <a:rPr lang="en-GB" b="0" i="1" smtClean="0">
                                          <a:latin typeface="Cambria Math" panose="02040503050406030204" pitchFamily="18" charset="0"/>
                                          <a:ea typeface="Cambria Math" panose="02040503050406030204" pitchFamily="18" charset="0"/>
                                        </a:rPr>
                                        <m:t>⋯</m:t>
                                      </m:r>
                                    </m:e>
                                    <m:e>
                                      <m:r>
                                        <a:rPr lang="en-GB" b="0" i="1" smtClean="0">
                                          <a:latin typeface="Cambria Math" panose="02040503050406030204" pitchFamily="18" charset="0"/>
                                        </a:rPr>
                                        <m:t>0</m:t>
                                      </m:r>
                                    </m:e>
                                  </m:mr>
                                </m:m>
                              </m:e>
                            </m:mr>
                            <m:mr>
                              <m:e>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mr>
                                  <m:mr>
                                    <m:e>
                                      <m:r>
                                        <a:rPr lang="en-GB" b="0" i="1" smtClean="0">
                                          <a:latin typeface="Cambria Math" panose="02040503050406030204" pitchFamily="18" charset="0"/>
                                          <a:ea typeface="Cambria Math" panose="02040503050406030204" pitchFamily="18" charset="0"/>
                                        </a:rPr>
                                        <m:t>⋮</m:t>
                                      </m:r>
                                    </m:e>
                                  </m:mr>
                                  <m:mr>
                                    <m:e>
                                      <m:r>
                                        <a:rPr lang="en-GB" b="0" i="1" smtClean="0">
                                          <a:latin typeface="Cambria Math" panose="02040503050406030204" pitchFamily="18" charset="0"/>
                                        </a:rPr>
                                        <m:t>0</m:t>
                                      </m:r>
                                    </m:e>
                                  </m:mr>
                                </m:m>
                              </m:e>
                              <m:e>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mr>
                                  <m:mr>
                                    <m:e>
                                      <m:r>
                                        <a:rPr lang="en-GB" b="0" i="1" smtClean="0">
                                          <a:latin typeface="Cambria Math" panose="02040503050406030204" pitchFamily="18" charset="0"/>
                                          <a:ea typeface="Cambria Math" panose="02040503050406030204" pitchFamily="18" charset="0"/>
                                        </a:rPr>
                                        <m:t>⋮</m:t>
                                      </m:r>
                                    </m:e>
                                  </m:mr>
                                  <m:mr>
                                    <m:e>
                                      <m:r>
                                        <a:rPr lang="en-GB" b="0" i="1" smtClean="0">
                                          <a:latin typeface="Cambria Math" panose="02040503050406030204" pitchFamily="18" charset="0"/>
                                        </a:rPr>
                                        <m:t>0</m:t>
                                      </m:r>
                                    </m:e>
                                  </m:mr>
                                </m:m>
                              </m:e>
                              <m:e>
                                <m:m>
                                  <m:mPr>
                                    <m:mcs>
                                      <m:mc>
                                        <m:mcPr>
                                          <m:count m:val="3"/>
                                          <m:mcJc m:val="center"/>
                                        </m:mcPr>
                                      </m:mc>
                                    </m:mcs>
                                    <m:ctrlPr>
                                      <a:rPr lang="en-GB" b="0" i="1" smtClean="0">
                                        <a:latin typeface="Cambria Math" panose="02040503050406030204" pitchFamily="18" charset="0"/>
                                      </a:rPr>
                                    </m:ctrlPr>
                                  </m:mPr>
                                  <m:mr>
                                    <m:e>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ea typeface="Cambria Math" panose="02040503050406030204" pitchFamily="18" charset="0"/>
                                              </a:rPr>
                                              <m:t>⋱</m:t>
                                            </m:r>
                                          </m:e>
                                        </m:mr>
                                        <m:mr>
                                          <m:e>
                                            <m:r>
                                              <a:rPr lang="en-GB" b="0" i="1" smtClean="0">
                                                <a:latin typeface="Cambria Math" panose="02040503050406030204" pitchFamily="18" charset="0"/>
                                                <a:ea typeface="Cambria Math" panose="02040503050406030204" pitchFamily="18" charset="0"/>
                                              </a:rPr>
                                              <m:t>⋮</m:t>
                                            </m:r>
                                          </m:e>
                                        </m:mr>
                                        <m:mr>
                                          <m:e>
                                            <m:r>
                                              <a:rPr lang="en-GB" b="0" i="1" smtClean="0">
                                                <a:latin typeface="Cambria Math" panose="02040503050406030204" pitchFamily="18" charset="0"/>
                                              </a:rPr>
                                              <m:t>0</m:t>
                                            </m:r>
                                          </m:e>
                                        </m:mr>
                                      </m:m>
                                    </m:e>
                                    <m:e>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𝑟</m:t>
                                                </m:r>
                                              </m:sub>
                                            </m:sSub>
                                          </m:e>
                                        </m:mr>
                                        <m:mr>
                                          <m:e>
                                            <m:r>
                                              <a:rPr lang="en-GB" b="0" i="1" smtClean="0">
                                                <a:latin typeface="Cambria Math" panose="02040503050406030204" pitchFamily="18" charset="0"/>
                                                <a:ea typeface="Cambria Math" panose="02040503050406030204" pitchFamily="18" charset="0"/>
                                              </a:rPr>
                                              <m:t>⋯</m:t>
                                            </m:r>
                                          </m:e>
                                        </m:mr>
                                      </m:m>
                                    </m:e>
                                    <m:e>
                                      <m:m>
                                        <m:mPr>
                                          <m:mcs>
                                            <m:mc>
                                              <m:mcPr>
                                                <m:count m:val="1"/>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e>
                                        </m:mr>
                                        <m:mr>
                                          <m:e>
                                            <m:r>
                                              <a:rPr lang="en-GB" b="0" i="1" smtClean="0">
                                                <a:latin typeface="Cambria Math" panose="02040503050406030204" pitchFamily="18" charset="0"/>
                                                <a:ea typeface="Cambria Math" panose="02040503050406030204" pitchFamily="18" charset="0"/>
                                              </a:rPr>
                                              <m:t>⋮</m:t>
                                            </m:r>
                                          </m:e>
                                        </m:mr>
                                        <m:mr>
                                          <m:e>
                                            <m:r>
                                              <a:rPr lang="en-GB" b="0" i="1" smtClean="0">
                                                <a:latin typeface="Cambria Math" panose="02040503050406030204" pitchFamily="18" charset="0"/>
                                              </a:rPr>
                                              <m:t>0</m:t>
                                            </m:r>
                                          </m:e>
                                        </m:mr>
                                      </m:m>
                                    </m:e>
                                  </m:mr>
                                </m:m>
                              </m:e>
                            </m:mr>
                          </m:m>
                        </m:e>
                      </m:d>
                      <m:r>
                        <a:rPr lang="en-GB" b="0" i="1" smtClean="0">
                          <a:latin typeface="Cambria Math" panose="02040503050406030204" pitchFamily="18" charset="0"/>
                          <a:ea typeface="Cambria Math" panose="02040503050406030204" pitchFamily="18" charset="0"/>
                        </a:rPr>
                        <m:t>==&gt;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sub>
                        <m:sup>
                          <m:r>
                            <a:rPr lang="en-GB" b="0" i="1" smtClean="0">
                              <a:latin typeface="Cambria Math" panose="02040503050406030204" pitchFamily="18" charset="0"/>
                              <a:ea typeface="Cambria Math" panose="02040503050406030204" pitchFamily="18" charset="0"/>
                            </a:rPr>
                            <m:t>+</m:t>
                          </m:r>
                        </m:sup>
                      </m:sSubSup>
                      <m:r>
                        <a:rPr lang="en-GB" b="0" i="1" smtClean="0">
                          <a:latin typeface="Cambria Math" panose="02040503050406030204" pitchFamily="18" charset="0"/>
                          <a:ea typeface="Cambria Math" panose="02040503050406030204" pitchFamily="18" charset="0"/>
                        </a:rPr>
                        <m:t>=</m:t>
                      </m:r>
                      <m:d>
                        <m:dPr>
                          <m:begChr m:val="["/>
                          <m:endChr m:val="]"/>
                          <m:ctrlPr>
                            <a:rPr lang="en-GB" i="1">
                              <a:latin typeface="Cambria Math" panose="02040503050406030204" pitchFamily="18" charset="0"/>
                            </a:rPr>
                          </m:ctrlPr>
                        </m:dPr>
                        <m:e>
                          <m:m>
                            <m:mPr>
                              <m:mcs>
                                <m:mc>
                                  <m:mcPr>
                                    <m:count m:val="3"/>
                                    <m:mcJc m:val="center"/>
                                  </m:mcPr>
                                </m:mc>
                              </m:mcs>
                              <m:ctrlPr>
                                <a:rPr lang="en-GB" i="1">
                                  <a:latin typeface="Cambria Math" panose="02040503050406030204" pitchFamily="18" charset="0"/>
                                </a:rPr>
                              </m:ctrlPr>
                            </m:mPr>
                            <m:mr>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1</m:t>
                                        </m:r>
                                      </m:sub>
                                    </m:sSub>
                                  </m:den>
                                </m:f>
                              </m:e>
                              <m:e>
                                <m:r>
                                  <a:rPr lang="en-GB" i="1">
                                    <a:latin typeface="Cambria Math" panose="02040503050406030204" pitchFamily="18" charset="0"/>
                                  </a:rPr>
                                  <m:t>0</m:t>
                                </m:r>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r>
                                        <a:rPr lang="en-GB" i="1">
                                          <a:latin typeface="Cambria Math" panose="02040503050406030204" pitchFamily="18" charset="0"/>
                                          <a:ea typeface="Cambria Math" panose="02040503050406030204" pitchFamily="18" charset="0"/>
                                        </a:rPr>
                                        <m:t>⋯</m:t>
                                      </m:r>
                                    </m:e>
                                    <m:e>
                                      <m:r>
                                        <a:rPr lang="en-GB" i="1">
                                          <a:latin typeface="Cambria Math" panose="02040503050406030204" pitchFamily="18" charset="0"/>
                                        </a:rPr>
                                        <m:t>0</m:t>
                                      </m:r>
                                    </m:e>
                                  </m:mr>
                                </m:m>
                              </m:e>
                            </m:mr>
                            <m:mr>
                              <m:e>
                                <m:r>
                                  <a:rPr lang="en-GB" i="1">
                                    <a:latin typeface="Cambria Math" panose="02040503050406030204" pitchFamily="18" charset="0"/>
                                  </a:rPr>
                                  <m:t>0</m:t>
                                </m:r>
                              </m:e>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Sub>
                                  </m:den>
                                </m:f>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r>
                                        <a:rPr lang="en-GB" i="1">
                                          <a:latin typeface="Cambria Math" panose="02040503050406030204" pitchFamily="18" charset="0"/>
                                          <a:ea typeface="Cambria Math" panose="02040503050406030204" pitchFamily="18" charset="0"/>
                                        </a:rPr>
                                        <m:t>⋯</m:t>
                                      </m:r>
                                    </m:e>
                                    <m:e>
                                      <m:r>
                                        <a:rPr lang="en-GB" i="1">
                                          <a:latin typeface="Cambria Math" panose="02040503050406030204" pitchFamily="18" charset="0"/>
                                        </a:rPr>
                                        <m:t>0</m:t>
                                      </m:r>
                                    </m:e>
                                  </m:mr>
                                </m:m>
                              </m:e>
                            </m:mr>
                            <m:mr>
                              <m:e>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mr>
                                  <m:mr>
                                    <m:e>
                                      <m:r>
                                        <a:rPr lang="en-GB" i="1">
                                          <a:latin typeface="Cambria Math" panose="02040503050406030204" pitchFamily="18" charset="0"/>
                                          <a:ea typeface="Cambria Math" panose="02040503050406030204" pitchFamily="18" charset="0"/>
                                        </a:rPr>
                                        <m:t>⋮</m:t>
                                      </m:r>
                                    </m:e>
                                  </m:mr>
                                  <m:mr>
                                    <m:e>
                                      <m:r>
                                        <a:rPr lang="en-GB" i="1">
                                          <a:latin typeface="Cambria Math" panose="02040503050406030204" pitchFamily="18" charset="0"/>
                                        </a:rPr>
                                        <m:t>0</m:t>
                                      </m:r>
                                    </m:e>
                                  </m:mr>
                                </m:m>
                              </m:e>
                              <m:e>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mr>
                                  <m:mr>
                                    <m:e>
                                      <m:r>
                                        <a:rPr lang="en-GB" i="1">
                                          <a:latin typeface="Cambria Math" panose="02040503050406030204" pitchFamily="18" charset="0"/>
                                          <a:ea typeface="Cambria Math" panose="02040503050406030204" pitchFamily="18" charset="0"/>
                                        </a:rPr>
                                        <m:t>⋮</m:t>
                                      </m:r>
                                    </m:e>
                                  </m:mr>
                                  <m:mr>
                                    <m:e>
                                      <m:r>
                                        <a:rPr lang="en-GB" i="1">
                                          <a:latin typeface="Cambria Math" panose="02040503050406030204" pitchFamily="18" charset="0"/>
                                        </a:rPr>
                                        <m:t>0</m:t>
                                      </m:r>
                                    </m:e>
                                  </m:mr>
                                </m:m>
                              </m:e>
                              <m:e>
                                <m:m>
                                  <m:mPr>
                                    <m:mcs>
                                      <m:mc>
                                        <m:mcPr>
                                          <m:count m:val="3"/>
                                          <m:mcJc m:val="center"/>
                                        </m:mcPr>
                                      </m:mc>
                                    </m:mcs>
                                    <m:ctrlPr>
                                      <a:rPr lang="en-GB" i="1">
                                        <a:latin typeface="Cambria Math" panose="02040503050406030204" pitchFamily="18" charset="0"/>
                                      </a:rPr>
                                    </m:ctrlPr>
                                  </m:mPr>
                                  <m:mr>
                                    <m:e>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ea typeface="Cambria Math" panose="02040503050406030204" pitchFamily="18" charset="0"/>
                                              </a:rPr>
                                              <m:t>⋱</m:t>
                                            </m:r>
                                          </m:e>
                                        </m:mr>
                                        <m:mr>
                                          <m:e>
                                            <m:r>
                                              <a:rPr lang="en-GB" i="1">
                                                <a:latin typeface="Cambria Math" panose="02040503050406030204" pitchFamily="18" charset="0"/>
                                                <a:ea typeface="Cambria Math" panose="02040503050406030204" pitchFamily="18" charset="0"/>
                                              </a:rPr>
                                              <m:t>⋮</m:t>
                                            </m:r>
                                          </m:e>
                                        </m:mr>
                                        <m:mr>
                                          <m:e>
                                            <m:r>
                                              <a:rPr lang="en-GB" i="1">
                                                <a:latin typeface="Cambria Math" panose="02040503050406030204" pitchFamily="18" charset="0"/>
                                              </a:rPr>
                                              <m:t>0</m:t>
                                            </m:r>
                                          </m:e>
                                        </m:mr>
                                      </m:m>
                                    </m:e>
                                    <m:e>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mr>
                                        <m:mr>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𝑟</m:t>
                                                    </m:r>
                                                  </m:sub>
                                                </m:sSub>
                                              </m:den>
                                            </m:f>
                                          </m:e>
                                        </m:mr>
                                        <m:mr>
                                          <m:e>
                                            <m:r>
                                              <a:rPr lang="en-GB" i="1">
                                                <a:latin typeface="Cambria Math" panose="02040503050406030204" pitchFamily="18" charset="0"/>
                                                <a:ea typeface="Cambria Math" panose="02040503050406030204" pitchFamily="18" charset="0"/>
                                              </a:rPr>
                                              <m:t>⋯</m:t>
                                            </m:r>
                                          </m:e>
                                        </m:mr>
                                      </m:m>
                                    </m:e>
                                    <m:e>
                                      <m:m>
                                        <m:mPr>
                                          <m:mcs>
                                            <m:mc>
                                              <m:mcPr>
                                                <m:count m:val="1"/>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mr>
                                        <m:mr>
                                          <m:e>
                                            <m:r>
                                              <a:rPr lang="en-GB" i="1">
                                                <a:latin typeface="Cambria Math" panose="02040503050406030204" pitchFamily="18" charset="0"/>
                                                <a:ea typeface="Cambria Math" panose="02040503050406030204" pitchFamily="18" charset="0"/>
                                              </a:rPr>
                                              <m:t>⋮</m:t>
                                            </m:r>
                                          </m:e>
                                        </m:mr>
                                        <m:mr>
                                          <m:e>
                                            <m:r>
                                              <a:rPr lang="en-GB" i="1">
                                                <a:latin typeface="Cambria Math" panose="02040503050406030204" pitchFamily="18" charset="0"/>
                                              </a:rPr>
                                              <m:t>0</m:t>
                                            </m:r>
                                          </m:e>
                                        </m:mr>
                                      </m:m>
                                    </m:e>
                                  </m:mr>
                                </m:m>
                              </m:e>
                            </m:mr>
                          </m:m>
                        </m:e>
                      </m:d>
                    </m:oMath>
                  </m:oMathPara>
                </a14:m>
                <a:endParaRPr lang="fr-FR" dirty="0" smtClean="0"/>
              </a:p>
              <a:p>
                <a:pPr/>
                <a14:m>
                  <m:oMathPara xmlns:m="http://schemas.openxmlformats.org/officeDocument/2006/math">
                    <m:oMathParaPr>
                      <m:jc m:val="left"/>
                    </m:oMathParaPr>
                    <m:oMath xmlns:m="http://schemas.openxmlformats.org/officeDocument/2006/math">
                      <m:r>
                        <a:rPr lang="fr-FR" i="1" smtClean="0">
                          <a:latin typeface="Cambria Math" panose="02040503050406030204" pitchFamily="18" charset="0"/>
                          <a:ea typeface="Cambria Math" panose="02040503050406030204" pitchFamily="18" charset="0"/>
                        </a:rPr>
                        <m:t>===&gt;</m:t>
                      </m:r>
                    </m:oMath>
                  </m:oMathPara>
                </a14:m>
                <a:endParaRPr lang="en-GB" dirty="0" smtClean="0">
                  <a:ea typeface="Cambria Math" panose="02040503050406030204" pitchFamily="18" charset="0"/>
                </a:endParaRPr>
              </a:p>
              <a:p>
                <a:pPr/>
                <a14:m>
                  <m:oMathPara xmlns:m="http://schemas.openxmlformats.org/officeDocument/2006/math">
                    <m:oMathParaPr>
                      <m:jc m:val="center"/>
                    </m:oMathParaPr>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𝐴</m:t>
                          </m:r>
                        </m:e>
                        <m:sup>
                          <m:r>
                            <a:rPr lang="en-GB" b="0" i="1" smtClean="0">
                              <a:latin typeface="Cambria Math" panose="02040503050406030204" pitchFamily="18" charset="0"/>
                              <a:ea typeface="Cambria Math" panose="02040503050406030204" pitchFamily="18" charset="0"/>
                            </a:rPr>
                            <m:t>+</m:t>
                          </m:r>
                        </m:sup>
                      </m:sSup>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𝑈𝑊</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𝑉</m:t>
                              </m:r>
                            </m:e>
                            <m:sup>
                              <m:r>
                                <a:rPr lang="en-GB" b="0" i="1" smtClean="0">
                                  <a:latin typeface="Cambria Math" panose="02040503050406030204" pitchFamily="18" charset="0"/>
                                  <a:ea typeface="Cambria Math" panose="02040503050406030204" pitchFamily="18" charset="0"/>
                                </a:rPr>
                                <m:t>𝑇</m:t>
                              </m:r>
                            </m:sup>
                          </m:sSup>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−1</m:t>
                          </m:r>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𝑉</m:t>
                      </m:r>
                      <m:sSup>
                        <m:sSupPr>
                          <m:ctrlPr>
                            <a:rPr lang="en-GB" b="1" i="1" smtClean="0">
                              <a:solidFill>
                                <a:srgbClr val="0070C0"/>
                              </a:solidFill>
                              <a:latin typeface="Cambria Math" panose="02040503050406030204" pitchFamily="18" charset="0"/>
                              <a:ea typeface="Cambria Math" panose="02040503050406030204" pitchFamily="18" charset="0"/>
                            </a:rPr>
                          </m:ctrlPr>
                        </m:sSupPr>
                        <m:e>
                          <m:r>
                            <a:rPr lang="en-GB" b="1" i="1" smtClean="0">
                              <a:solidFill>
                                <a:srgbClr val="0070C0"/>
                              </a:solidFill>
                              <a:latin typeface="Cambria Math" panose="02040503050406030204" pitchFamily="18" charset="0"/>
                              <a:ea typeface="Cambria Math" panose="02040503050406030204" pitchFamily="18" charset="0"/>
                            </a:rPr>
                            <m:t>𝑾</m:t>
                          </m:r>
                        </m:e>
                        <m:sup>
                          <m:r>
                            <a:rPr lang="en-GB" b="1" i="1" smtClean="0">
                              <a:solidFill>
                                <a:srgbClr val="0070C0"/>
                              </a:solidFill>
                              <a:latin typeface="Cambria Math" panose="02040503050406030204" pitchFamily="18" charset="0"/>
                              <a:ea typeface="Cambria Math" panose="02040503050406030204" pitchFamily="18" charset="0"/>
                            </a:rPr>
                            <m:t>+</m:t>
                          </m:r>
                        </m:sup>
                      </m:s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𝑈</m:t>
                          </m:r>
                        </m:e>
                        <m:sup>
                          <m:r>
                            <a:rPr lang="en-GB" b="0" i="1" smtClean="0">
                              <a:latin typeface="Cambria Math" panose="02040503050406030204" pitchFamily="18" charset="0"/>
                              <a:ea typeface="Cambria Math" panose="02040503050406030204" pitchFamily="18" charset="0"/>
                            </a:rPr>
                            <m:t>𝑇</m:t>
                          </m:r>
                        </m:sup>
                      </m:sSup>
                    </m:oMath>
                  </m:oMathPara>
                </a14:m>
                <a:endParaRPr lang="en-GB" dirty="0" smtClean="0">
                  <a:ea typeface="Cambria Math" panose="02040503050406030204" pitchFamily="18" charset="0"/>
                </a:endParaRPr>
              </a:p>
              <a:p>
                <a14:m>
                  <m:oMath xmlns:m="http://schemas.openxmlformats.org/officeDocument/2006/math">
                    <m:sSup>
                      <m:sSupPr>
                        <m:ctrlPr>
                          <a:rPr lang="en-GB" i="1" smtClean="0">
                            <a:solidFill>
                              <a:srgbClr val="FFFF00"/>
                            </a:solidFill>
                            <a:latin typeface="Cambria Math" panose="02040503050406030204" pitchFamily="18" charset="0"/>
                            <a:ea typeface="Cambria Math" panose="02040503050406030204" pitchFamily="18" charset="0"/>
                          </a:rPr>
                        </m:ctrlPr>
                      </m:sSupPr>
                      <m:e>
                        <m:r>
                          <a:rPr lang="en-GB" b="0" i="1" smtClean="0">
                            <a:solidFill>
                              <a:srgbClr val="FFFF00"/>
                            </a:solidFill>
                            <a:latin typeface="Cambria Math" panose="02040503050406030204" pitchFamily="18" charset="0"/>
                            <a:ea typeface="Cambria Math" panose="02040503050406030204" pitchFamily="18" charset="0"/>
                          </a:rPr>
                          <m:t>𝐴</m:t>
                        </m:r>
                      </m:e>
                      <m:sup>
                        <m:r>
                          <a:rPr lang="en-GB" b="0" i="1" smtClean="0">
                            <a:solidFill>
                              <a:srgbClr val="FFFF00"/>
                            </a:solidFill>
                            <a:latin typeface="Cambria Math" panose="02040503050406030204" pitchFamily="18" charset="0"/>
                            <a:ea typeface="Cambria Math" panose="02040503050406030204" pitchFamily="18" charset="0"/>
                          </a:rPr>
                          <m:t>+</m:t>
                        </m:r>
                      </m:sup>
                    </m:sSup>
                  </m:oMath>
                </a14:m>
                <a:r>
                  <a:rPr lang="en-GB" dirty="0" smtClean="0">
                    <a:ea typeface="Cambria Math" panose="02040503050406030204" pitchFamily="18" charset="0"/>
                  </a:rPr>
                  <a: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est</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le pseudo inverse de la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matrice</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GB" b="0" i="1" smtClean="0">
                        <a:solidFill>
                          <a:srgbClr val="FFFF00"/>
                        </a:solidFill>
                        <a:latin typeface="Cambria Math" panose="02040503050406030204" pitchFamily="18" charset="0"/>
                        <a:ea typeface="Cambria Math" panose="02040503050406030204" pitchFamily="18" charset="0"/>
                      </a:rPr>
                      <m:t>𝐴</m:t>
                    </m:r>
                  </m:oMath>
                </a14:m>
                <a:r>
                  <a:rPr lang="en-GB" dirty="0" smtClean="0">
                    <a:ea typeface="Cambria Math" panose="02040503050406030204" pitchFamily="18" charset="0"/>
                  </a:rPr>
                  <a:t> </a:t>
                </a:r>
              </a:p>
              <a:p>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91448" y="99200"/>
                <a:ext cx="12100551" cy="3983142"/>
              </a:xfrm>
              <a:prstGeom prst="rect">
                <a:avLst/>
              </a:prstGeom>
              <a:blipFill rotWithShape="0">
                <a:blip r:embed="rId2"/>
                <a:stretch>
                  <a:fillRect l="-403" t="-765"/>
                </a:stretch>
              </a:blipFill>
            </p:spPr>
            <p:txBody>
              <a:bodyPr/>
              <a:lstStyle/>
              <a:p>
                <a:r>
                  <a:rPr lang="fr-FR">
                    <a:noFill/>
                  </a:rPr>
                  <a:t> </a:t>
                </a:r>
              </a:p>
            </p:txBody>
          </p:sp>
        </mc:Fallback>
      </mc:AlternateContent>
    </p:spTree>
    <p:extLst>
      <p:ext uri="{BB962C8B-B14F-4D97-AF65-F5344CB8AC3E}">
        <p14:creationId xmlns:p14="http://schemas.microsoft.com/office/powerpoint/2010/main" val="208751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164334"/>
                <a:ext cx="11838452" cy="4009303"/>
              </a:xfrm>
              <a:prstGeom prst="rect">
                <a:avLst/>
              </a:prstGeom>
            </p:spPr>
            <p:txBody>
              <a:bodyPr wrap="square">
                <a:spAutoFit/>
              </a:bodyPr>
              <a:lstStyle/>
              <a:p>
                <a:pPr marL="342900" indent="-342900">
                  <a:buFont typeface="Wingdings" panose="05000000000000000000" pitchFamily="2" charset="2"/>
                  <a:buChar char="q"/>
                </a:pPr>
                <a:r>
                  <a:rPr lang="" sz="2000" i="1" dirty="0" smtClean="0">
                    <a:solidFill>
                      <a:srgbClr val="FFFF00"/>
                    </a:solidFill>
                    <a:latin typeface="Times New Roman" panose="02020603050405020304" pitchFamily="18" charset="0"/>
                    <a:cs typeface="Times New Roman" panose="02020603050405020304" pitchFamily="18" charset="0"/>
                  </a:rPr>
                  <a:t>Addition de vecteurs</a:t>
                </a:r>
                <a:r>
                  <a:rPr lang="fr-FR" sz="2000" i="1" dirty="0" smtClean="0">
                    <a:solidFill>
                      <a:srgbClr val="FFFF00"/>
                    </a:solidFill>
                    <a:latin typeface="Times New Roman" panose="02020603050405020304" pitchFamily="18" charset="0"/>
                    <a:cs typeface="Times New Roman" panose="02020603050405020304" pitchFamily="18" charset="0"/>
                  </a:rPr>
                  <a:t>:</a:t>
                </a:r>
                <a:r>
                  <a:rPr lang="" sz="2000" i="1" dirty="0" smtClean="0">
                    <a:solidFill>
                      <a:srgbClr val="FFFF00"/>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L'addition de deux vecteurs A et B peut être décrite comme suit </a:t>
                </a:r>
                <a:r>
                  <a:rPr lang="fr-FR" sz="2000" dirty="0" smtClean="0">
                    <a:latin typeface="Times New Roman" panose="02020603050405020304" pitchFamily="18" charset="0"/>
                    <a:cs typeface="Times New Roman" panose="02020603050405020304" pitchFamily="18" charset="0"/>
                  </a:rPr>
                  <a:t>:</a:t>
                </a:r>
                <a:endParaRPr lang="" sz="2000" dirty="0" smtClean="0">
                  <a:latin typeface="Times New Roman" panose="02020603050405020304" pitchFamily="18" charset="0"/>
                  <a:cs typeface="Times New Roman" panose="02020603050405020304" pitchFamily="18" charset="0"/>
                </a:endParaRPr>
              </a:p>
              <a:p>
                <a:r>
                  <a:rPr lang="" sz="2000" b="1" dirty="0">
                    <a:latin typeface="Times New Roman" panose="02020603050405020304" pitchFamily="18" charset="0"/>
                    <a:cs typeface="Times New Roman" panose="02020603050405020304" pitchFamily="18" charset="0"/>
                  </a:rPr>
                  <a:t> </a:t>
                </a:r>
                <a:r>
                  <a:rPr lang="" sz="2000" b="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sz="2000" b="1" i="1" smtClean="0">
                            <a:latin typeface="Cambria Math" panose="02040503050406030204" pitchFamily="18" charset="0"/>
                            <a:cs typeface="Times New Roman" panose="02020603050405020304" pitchFamily="18" charset="0"/>
                          </a:rPr>
                        </m:ctrlPr>
                      </m:dPr>
                      <m:e>
                        <m:eqArr>
                          <m:eqArrPr>
                            <m:ctrlPr>
                              <a:rPr lang="fr-FR" sz="2000" b="1" i="1" smtClean="0">
                                <a:latin typeface="Cambria Math" panose="02040503050406030204" pitchFamily="18" charset="0"/>
                                <a:cs typeface="Times New Roman" panose="02020603050405020304" pitchFamily="18" charset="0"/>
                              </a:rPr>
                            </m:ctrlPr>
                          </m:eqArrPr>
                          <m:e>
                            <m:sSub>
                              <m:sSubPr>
                                <m:ctrlPr>
                                  <a:rPr lang="fr-FR" sz="2000" b="1" i="1" smtClean="0">
                                    <a:latin typeface="Cambria Math" panose="02040503050406030204" pitchFamily="18" charset="0"/>
                                    <a:cs typeface="Times New Roman" panose="02020603050405020304" pitchFamily="18" charset="0"/>
                                  </a:rPr>
                                </m:ctrlPr>
                              </m:sSubPr>
                              <m:e>
                                <m:r>
                                  <a:rPr lang="" sz="2000" b="1" i="1" smtClean="0">
                                    <a:latin typeface="Cambria Math" panose="02040503050406030204" pitchFamily="18" charset="0"/>
                                    <a:cs typeface="Times New Roman" panose="02020603050405020304" pitchFamily="18" charset="0"/>
                                  </a:rPr>
                                  <m:t>𝒙</m:t>
                                </m:r>
                              </m:e>
                              <m:sub>
                                <m:r>
                                  <a:rPr lang="" sz="2000" b="1" i="1" smtClean="0">
                                    <a:latin typeface="Cambria Math" panose="02040503050406030204" pitchFamily="18" charset="0"/>
                                    <a:cs typeface="Times New Roman" panose="02020603050405020304" pitchFamily="18" charset="0"/>
                                  </a:rPr>
                                  <m:t>𝟏</m:t>
                                </m:r>
                              </m:sub>
                            </m:sSub>
                          </m:e>
                          <m:e>
                            <m:sSub>
                              <m:sSubPr>
                                <m:ctrlPr>
                                  <a:rPr lang="fr-FR" i="1" smtClean="0">
                                    <a:latin typeface="Cambria Math" panose="02040503050406030204" pitchFamily="18" charset="0"/>
                                  </a:rPr>
                                </m:ctrlPr>
                              </m:sSubPr>
                              <m:e>
                                <m:r>
                                  <a:rPr lang="" b="0" i="1" smtClean="0">
                                    <a:latin typeface="Cambria Math" panose="02040503050406030204" pitchFamily="18" charset="0"/>
                                  </a:rPr>
                                  <m:t>𝑥</m:t>
                                </m:r>
                              </m:e>
                              <m:sub>
                                <m:r>
                                  <a:rPr lang="" b="0" i="1" smtClean="0">
                                    <a:latin typeface="Cambria Math" panose="02040503050406030204" pitchFamily="18" charset="0"/>
                                  </a:rPr>
                                  <m:t>2</m:t>
                                </m:r>
                              </m:sub>
                            </m:sSub>
                          </m:e>
                          <m:e>
                            <m:r>
                              <a:rPr lang="fr-FR" i="1" smtClean="0">
                                <a:latin typeface="Cambria Math" panose="02040503050406030204" pitchFamily="18" charset="0"/>
                                <a:ea typeface="Cambria Math" panose="02040503050406030204" pitchFamily="18" charset="0"/>
                              </a:rPr>
                              <m:t>⋮</m:t>
                            </m:r>
                          </m:e>
                          <m:e>
                            <m:sSub>
                              <m:sSubPr>
                                <m:ctrlPr>
                                  <a:rPr lang="fr-FR" i="1" smtClean="0">
                                    <a:latin typeface="Cambria Math" panose="02040503050406030204" pitchFamily="18" charset="0"/>
                                  </a:rPr>
                                </m:ctrlPr>
                              </m:sSubPr>
                              <m:e>
                                <m:r>
                                  <a:rPr lang="" b="0" i="1" smtClean="0">
                                    <a:latin typeface="Cambria Math" panose="02040503050406030204" pitchFamily="18" charset="0"/>
                                  </a:rPr>
                                  <m:t>𝑥</m:t>
                                </m:r>
                              </m:e>
                              <m:sub>
                                <m:r>
                                  <a:rPr lang="" b="0" i="1" smtClean="0">
                                    <a:latin typeface="Cambria Math" panose="02040503050406030204" pitchFamily="18" charset="0"/>
                                  </a:rPr>
                                  <m:t>𝑛</m:t>
                                </m:r>
                              </m:sub>
                            </m:sSub>
                          </m:e>
                        </m:eqArr>
                      </m:e>
                    </m:d>
                    <m:r>
                      <a:rPr lang="" sz="2000" b="1" i="0" smtClean="0">
                        <a:latin typeface="Cambria Math" panose="02040503050406030204" pitchFamily="18" charset="0"/>
                        <a:cs typeface="Times New Roman" panose="02020603050405020304" pitchFamily="18" charset="0"/>
                      </a:rPr>
                      <m:t>+</m:t>
                    </m:r>
                    <m:d>
                      <m:dPr>
                        <m:begChr m:val="["/>
                        <m:endChr m:val="]"/>
                        <m:ctrlPr>
                          <a:rPr lang="fr-FR" sz="2000" b="1" i="1" smtClean="0">
                            <a:latin typeface="Cambria Math" panose="02040503050406030204" pitchFamily="18" charset="0"/>
                            <a:cs typeface="Times New Roman" panose="02020603050405020304" pitchFamily="18" charset="0"/>
                          </a:rPr>
                        </m:ctrlPr>
                      </m:dPr>
                      <m:e>
                        <m:eqArr>
                          <m:eqArrPr>
                            <m:ctrlPr>
                              <a:rPr lang="fr-FR" sz="2000" b="1" i="1" smtClean="0">
                                <a:latin typeface="Cambria Math" panose="02040503050406030204" pitchFamily="18" charset="0"/>
                                <a:cs typeface="Times New Roman" panose="02020603050405020304" pitchFamily="18" charset="0"/>
                              </a:rPr>
                            </m:ctrlPr>
                          </m:eqArrPr>
                          <m:e>
                            <m:sSub>
                              <m:sSubPr>
                                <m:ctrlPr>
                                  <a:rPr lang="fr-FR" sz="2000" b="1" i="1" smtClean="0">
                                    <a:latin typeface="Cambria Math" panose="02040503050406030204" pitchFamily="18" charset="0"/>
                                    <a:cs typeface="Times New Roman" panose="02020603050405020304" pitchFamily="18" charset="0"/>
                                  </a:rPr>
                                </m:ctrlPr>
                              </m:sSubPr>
                              <m:e>
                                <m:r>
                                  <a:rPr lang="" sz="2000" b="1" i="1" smtClean="0">
                                    <a:latin typeface="Cambria Math" panose="02040503050406030204" pitchFamily="18" charset="0"/>
                                    <a:cs typeface="Times New Roman" panose="02020603050405020304" pitchFamily="18" charset="0"/>
                                  </a:rPr>
                                  <m:t>𝒚</m:t>
                                </m:r>
                              </m:e>
                              <m:sub>
                                <m:r>
                                  <a:rPr lang="" sz="2000" b="1" i="1" smtClean="0">
                                    <a:latin typeface="Cambria Math" panose="02040503050406030204" pitchFamily="18" charset="0"/>
                                    <a:cs typeface="Times New Roman" panose="02020603050405020304" pitchFamily="18" charset="0"/>
                                  </a:rPr>
                                  <m:t>𝟏</m:t>
                                </m:r>
                              </m:sub>
                            </m:sSub>
                          </m:e>
                          <m:e>
                            <m:sSub>
                              <m:sSubPr>
                                <m:ctrlPr>
                                  <a:rPr lang="fr-FR" i="1" smtClean="0">
                                    <a:latin typeface="Cambria Math" panose="02040503050406030204" pitchFamily="18" charset="0"/>
                                  </a:rPr>
                                </m:ctrlPr>
                              </m:sSubPr>
                              <m:e>
                                <m:r>
                                  <a:rPr lang="" b="0" i="1" smtClean="0">
                                    <a:latin typeface="Cambria Math" panose="02040503050406030204" pitchFamily="18" charset="0"/>
                                  </a:rPr>
                                  <m:t>𝑦</m:t>
                                </m:r>
                              </m:e>
                              <m:sub>
                                <m:r>
                                  <a:rPr lang="" b="0" i="1" smtClean="0">
                                    <a:latin typeface="Cambria Math" panose="02040503050406030204" pitchFamily="18" charset="0"/>
                                  </a:rPr>
                                  <m:t>2</m:t>
                                </m:r>
                              </m:sub>
                            </m:sSub>
                          </m:e>
                          <m:e>
                            <m:r>
                              <a:rPr lang="fr-FR" i="1" smtClean="0">
                                <a:latin typeface="Cambria Math" panose="02040503050406030204" pitchFamily="18" charset="0"/>
                                <a:ea typeface="Cambria Math" panose="02040503050406030204" pitchFamily="18" charset="0"/>
                              </a:rPr>
                              <m:t>⋮</m:t>
                            </m:r>
                          </m:e>
                          <m:e>
                            <m:sSub>
                              <m:sSubPr>
                                <m:ctrlPr>
                                  <a:rPr lang="fr-FR" i="1" smtClean="0">
                                    <a:latin typeface="Cambria Math" panose="02040503050406030204" pitchFamily="18" charset="0"/>
                                  </a:rPr>
                                </m:ctrlPr>
                              </m:sSubPr>
                              <m:e>
                                <m:r>
                                  <a:rPr lang="" b="0" i="1" smtClean="0">
                                    <a:latin typeface="Cambria Math" panose="02040503050406030204" pitchFamily="18" charset="0"/>
                                  </a:rPr>
                                  <m:t>𝑦</m:t>
                                </m:r>
                              </m:e>
                              <m:sub>
                                <m:r>
                                  <a:rPr lang="" b="0" i="1" smtClean="0">
                                    <a:latin typeface="Cambria Math" panose="02040503050406030204" pitchFamily="18" charset="0"/>
                                  </a:rPr>
                                  <m:t>𝑛</m:t>
                                </m:r>
                              </m:sub>
                            </m:sSub>
                          </m:e>
                        </m:eqArr>
                      </m:e>
                    </m:d>
                  </m:oMath>
                </a14:m>
                <a:r>
                  <a:rPr lang="" sz="2000" b="1" dirty="0" smtClean="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fr-FR" sz="2000" b="1" i="1" dirty="0" smtClean="0">
                            <a:latin typeface="Cambria Math" panose="02040503050406030204" pitchFamily="18" charset="0"/>
                            <a:cs typeface="Times New Roman" panose="02020603050405020304" pitchFamily="18" charset="0"/>
                          </a:rPr>
                        </m:ctrlPr>
                      </m:dPr>
                      <m:e>
                        <m:eqArr>
                          <m:eqArrPr>
                            <m:ctrlPr>
                              <a:rPr lang="fr-FR" sz="2000" b="1" i="1" dirty="0" smtClean="0">
                                <a:latin typeface="Cambria Math" panose="02040503050406030204" pitchFamily="18" charset="0"/>
                                <a:cs typeface="Times New Roman" panose="02020603050405020304" pitchFamily="18" charset="0"/>
                              </a:rPr>
                            </m:ctrlPr>
                          </m:eqArrPr>
                          <m:e>
                            <m:sSub>
                              <m:sSubPr>
                                <m:ctrlPr>
                                  <a:rPr lang="fr-FR" sz="2000" b="1" i="1" dirty="0" smtClean="0">
                                    <a:latin typeface="Cambria Math" panose="02040503050406030204" pitchFamily="18" charset="0"/>
                                    <a:cs typeface="Times New Roman" panose="02020603050405020304" pitchFamily="18" charset="0"/>
                                  </a:rPr>
                                </m:ctrlPr>
                              </m:sSubPr>
                              <m:e>
                                <m:r>
                                  <a:rPr lang="" sz="2000" b="1" i="1" dirty="0" smtClean="0">
                                    <a:latin typeface="Cambria Math" panose="02040503050406030204" pitchFamily="18" charset="0"/>
                                    <a:cs typeface="Times New Roman" panose="02020603050405020304" pitchFamily="18" charset="0"/>
                                  </a:rPr>
                                  <m:t>𝒙</m:t>
                                </m:r>
                              </m:e>
                              <m:sub>
                                <m:r>
                                  <a:rPr lang="" sz="2000" b="1" i="1" dirty="0" smtClean="0">
                                    <a:latin typeface="Cambria Math" panose="02040503050406030204" pitchFamily="18" charset="0"/>
                                    <a:cs typeface="Times New Roman" panose="02020603050405020304" pitchFamily="18" charset="0"/>
                                  </a:rPr>
                                  <m:t>𝟏</m:t>
                                </m:r>
                              </m:sub>
                            </m:sSub>
                            <m:r>
                              <a:rPr lang="" sz="2000" b="1" i="1" dirty="0" smtClean="0">
                                <a:latin typeface="Cambria Math" panose="02040503050406030204" pitchFamily="18" charset="0"/>
                                <a:cs typeface="Times New Roman" panose="02020603050405020304" pitchFamily="18" charset="0"/>
                              </a:rPr>
                              <m:t>+</m:t>
                            </m:r>
                            <m:sSub>
                              <m:sSubPr>
                                <m:ctrlPr>
                                  <a:rPr lang="fr-FR" sz="2000" b="1" i="1" dirty="0" smtClean="0">
                                    <a:latin typeface="Cambria Math" panose="02040503050406030204" pitchFamily="18" charset="0"/>
                                    <a:cs typeface="Times New Roman" panose="02020603050405020304" pitchFamily="18" charset="0"/>
                                  </a:rPr>
                                </m:ctrlPr>
                              </m:sSubPr>
                              <m:e>
                                <m:r>
                                  <a:rPr lang="" sz="2000" b="1" i="1" dirty="0" smtClean="0">
                                    <a:latin typeface="Cambria Math" panose="02040503050406030204" pitchFamily="18" charset="0"/>
                                    <a:cs typeface="Times New Roman" panose="02020603050405020304" pitchFamily="18" charset="0"/>
                                  </a:rPr>
                                  <m:t>𝒚</m:t>
                                </m:r>
                              </m:e>
                              <m:sub>
                                <m:r>
                                  <a:rPr lang="" sz="2000" b="1" i="1" dirty="0" smtClean="0">
                                    <a:latin typeface="Cambria Math" panose="02040503050406030204" pitchFamily="18" charset="0"/>
                                    <a:cs typeface="Times New Roman" panose="02020603050405020304" pitchFamily="18" charset="0"/>
                                  </a:rPr>
                                  <m:t>𝟏</m:t>
                                </m:r>
                              </m:sub>
                            </m:sSub>
                          </m:e>
                          <m:e>
                            <m:sSub>
                              <m:sSubPr>
                                <m:ctrlPr>
                                  <a:rPr lang="fr-FR" b="1" i="1" smtClean="0">
                                    <a:latin typeface="Cambria Math" panose="02040503050406030204" pitchFamily="18" charset="0"/>
                                  </a:rPr>
                                </m:ctrlPr>
                              </m:sSubPr>
                              <m:e>
                                <m:r>
                                  <a:rPr lang="" b="1" i="1" smtClean="0">
                                    <a:latin typeface="Cambria Math" panose="02040503050406030204" pitchFamily="18" charset="0"/>
                                  </a:rPr>
                                  <m:t>𝒙</m:t>
                                </m:r>
                              </m:e>
                              <m:sub>
                                <m:r>
                                  <a:rPr lang="" b="1" i="1" smtClean="0">
                                    <a:latin typeface="Cambria Math" panose="02040503050406030204" pitchFamily="18" charset="0"/>
                                  </a:rPr>
                                  <m:t>𝟐</m:t>
                                </m:r>
                              </m:sub>
                            </m:sSub>
                            <m:r>
                              <a:rPr lang="" b="1" i="1" smtClean="0">
                                <a:latin typeface="Cambria Math" panose="02040503050406030204" pitchFamily="18" charset="0"/>
                              </a:rPr>
                              <m:t>+</m:t>
                            </m:r>
                            <m:sSub>
                              <m:sSubPr>
                                <m:ctrlPr>
                                  <a:rPr lang="fr-FR" b="1" i="1" smtClean="0">
                                    <a:latin typeface="Cambria Math" panose="02040503050406030204" pitchFamily="18" charset="0"/>
                                  </a:rPr>
                                </m:ctrlPr>
                              </m:sSubPr>
                              <m:e>
                                <m:r>
                                  <a:rPr lang="" b="1" i="1" smtClean="0">
                                    <a:latin typeface="Cambria Math" panose="02040503050406030204" pitchFamily="18" charset="0"/>
                                  </a:rPr>
                                  <m:t>𝒚</m:t>
                                </m:r>
                              </m:e>
                              <m:sub>
                                <m:r>
                                  <a:rPr lang="" b="1" i="1" smtClean="0">
                                    <a:latin typeface="Cambria Math" panose="02040503050406030204" pitchFamily="18" charset="0"/>
                                  </a:rPr>
                                  <m:t>𝟐</m:t>
                                </m:r>
                              </m:sub>
                            </m:sSub>
                          </m:e>
                          <m:e>
                            <m:r>
                              <a:rPr lang="fr-FR" b="1" i="1" smtClean="0">
                                <a:latin typeface="Cambria Math" panose="02040503050406030204" pitchFamily="18" charset="0"/>
                                <a:ea typeface="Cambria Math" panose="02040503050406030204" pitchFamily="18" charset="0"/>
                              </a:rPr>
                              <m:t>⋮</m:t>
                            </m:r>
                          </m:e>
                          <m:e>
                            <m:sSub>
                              <m:sSubPr>
                                <m:ctrlPr>
                                  <a:rPr lang="fr-FR" b="1" i="1" smtClean="0">
                                    <a:latin typeface="Cambria Math" panose="02040503050406030204" pitchFamily="18" charset="0"/>
                                  </a:rPr>
                                </m:ctrlPr>
                              </m:sSubPr>
                              <m:e>
                                <m:r>
                                  <a:rPr lang="" b="1" i="1" smtClean="0">
                                    <a:latin typeface="Cambria Math" panose="02040503050406030204" pitchFamily="18" charset="0"/>
                                  </a:rPr>
                                  <m:t>𝒙</m:t>
                                </m:r>
                              </m:e>
                              <m:sub>
                                <m:r>
                                  <a:rPr lang="" b="1" i="1" smtClean="0">
                                    <a:latin typeface="Cambria Math" panose="02040503050406030204" pitchFamily="18" charset="0"/>
                                  </a:rPr>
                                  <m:t>𝒏</m:t>
                                </m:r>
                              </m:sub>
                            </m:sSub>
                            <m:r>
                              <a:rPr lang="" b="1" i="1" smtClean="0">
                                <a:latin typeface="Cambria Math" panose="02040503050406030204" pitchFamily="18" charset="0"/>
                              </a:rPr>
                              <m:t>+</m:t>
                            </m:r>
                            <m:sSub>
                              <m:sSubPr>
                                <m:ctrlPr>
                                  <a:rPr lang="fr-FR" b="1" i="1" smtClean="0">
                                    <a:latin typeface="Cambria Math" panose="02040503050406030204" pitchFamily="18" charset="0"/>
                                  </a:rPr>
                                </m:ctrlPr>
                              </m:sSubPr>
                              <m:e>
                                <m:r>
                                  <a:rPr lang="" b="1" i="1" smtClean="0">
                                    <a:latin typeface="Cambria Math" panose="02040503050406030204" pitchFamily="18" charset="0"/>
                                  </a:rPr>
                                  <m:t>𝒚</m:t>
                                </m:r>
                              </m:e>
                              <m:sub>
                                <m:r>
                                  <a:rPr lang="" b="1" i="1" smtClean="0">
                                    <a:latin typeface="Cambria Math" panose="02040503050406030204" pitchFamily="18" charset="0"/>
                                  </a:rPr>
                                  <m:t>𝒏</m:t>
                                </m:r>
                              </m:sub>
                            </m:sSub>
                          </m:e>
                        </m:eqArr>
                      </m:e>
                    </m:d>
                  </m:oMath>
                </a14:m>
                <a:endParaRPr lang="" sz="2000" b="1" dirty="0" smtClean="0">
                  <a:latin typeface="Times New Roman" panose="02020603050405020304" pitchFamily="18" charset="0"/>
                  <a:cs typeface="Times New Roman" panose="02020603050405020304" pitchFamily="18" charset="0"/>
                </a:endParaRPr>
              </a:p>
              <a:p>
                <a:endParaRPr lang="" sz="2000" b="1" dirty="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a:p>
                <a:endParaRPr lang=""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 sz="2000" i="1" dirty="0" smtClean="0">
                    <a:solidFill>
                      <a:srgbClr val="FFFF00"/>
                    </a:solidFill>
                    <a:latin typeface="Times New Roman" panose="02020603050405020304" pitchFamily="18" charset="0"/>
                    <a:cs typeface="Times New Roman" panose="02020603050405020304" pitchFamily="18" charset="0"/>
                  </a:rPr>
                  <a:t>Graphiquement </a:t>
                </a:r>
                <a:r>
                  <a:rPr lang="" sz="2000" dirty="0" smtClean="0">
                    <a:latin typeface="Times New Roman" panose="02020603050405020304" pitchFamily="18" charset="0"/>
                    <a:cs typeface="Times New Roman" panose="02020603050405020304" pitchFamily="18" charset="0"/>
                  </a:rPr>
                  <a:t>l</a:t>
                </a:r>
                <a:r>
                  <a:rPr lang="fr-FR" sz="2000" dirty="0" smtClean="0">
                    <a:latin typeface="Times New Roman" panose="02020603050405020304" pitchFamily="18" charset="0"/>
                    <a:cs typeface="Times New Roman" panose="02020603050405020304" pitchFamily="18" charset="0"/>
                  </a:rPr>
                  <a:t>a </a:t>
                </a:r>
                <a:r>
                  <a:rPr lang="fr-FR" sz="2000" dirty="0">
                    <a:latin typeface="Times New Roman" panose="02020603050405020304" pitchFamily="18" charset="0"/>
                    <a:cs typeface="Times New Roman" panose="02020603050405020304" pitchFamily="18" charset="0"/>
                  </a:rPr>
                  <a:t>somme de deux vecteurs est définie comme la diagonale du parallélogramme formé lorsque les deux vecteurs A et B sont placés au même point, comme représente la figure ci-dessous</a:t>
                </a:r>
                <a:r>
                  <a:rPr lang=""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Évidemment</a:t>
                </a:r>
                <a:r>
                  <a:rPr lang="fr-FR" sz="2000" dirty="0">
                    <a:latin typeface="Times New Roman" panose="02020603050405020304" pitchFamily="18" charset="0"/>
                    <a:cs typeface="Times New Roman" panose="02020603050405020304" pitchFamily="18" charset="0"/>
                  </a:rPr>
                  <a:t>, on voit que l'addition est commutative, c'est-à-dire que l'ordre n'a pas d'importance : A+B=B+A.</a:t>
                </a:r>
                <a:endParaRPr lang="" sz="2000" b="1" dirty="0" smtClean="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164334"/>
                <a:ext cx="11838452" cy="4009303"/>
              </a:xfrm>
              <a:prstGeom prst="rect">
                <a:avLst/>
              </a:prstGeom>
              <a:blipFill rotWithShape="0">
                <a:blip r:embed="rId2"/>
                <a:stretch>
                  <a:fillRect l="-463" t="-912" r="-515"/>
                </a:stretch>
              </a:blipFill>
            </p:spPr>
            <p:txBody>
              <a:bodyPr/>
              <a:lstStyle/>
              <a:p>
                <a:r>
                  <a:rPr lang="fr-FR">
                    <a:noFill/>
                  </a:rPr>
                  <a:t> </a:t>
                </a:r>
              </a:p>
            </p:txBody>
          </p:sp>
        </mc:Fallback>
      </mc:AlternateContent>
      <p:sp>
        <p:nvSpPr>
          <p:cNvPr id="3" name="Rectangle à coins arrondis 2"/>
          <p:cNvSpPr/>
          <p:nvPr/>
        </p:nvSpPr>
        <p:spPr>
          <a:xfrm>
            <a:off x="0" y="1760705"/>
            <a:ext cx="12191999" cy="68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 sz="2400" b="1" i="1" smtClean="0">
                <a:solidFill>
                  <a:srgbClr val="FF0000"/>
                </a:solidFill>
                <a:latin typeface="Times New Roman" panose="02020603050405020304" pitchFamily="18" charset="0"/>
                <a:cs typeface="Times New Roman" panose="02020603050405020304" pitchFamily="18" charset="0"/>
              </a:rPr>
              <a:t>Attention</a:t>
            </a:r>
            <a:r>
              <a:rPr lang="" sz="2400" b="1" i="1" dirty="0" smtClean="0">
                <a:solidFill>
                  <a:srgbClr val="FF0000"/>
                </a:solidFill>
                <a:latin typeface="Times New Roman" panose="02020603050405020304" pitchFamily="18" charset="0"/>
                <a:cs typeface="Times New Roman" panose="02020603050405020304" pitchFamily="18" charset="0"/>
              </a:rPr>
              <a:t>: </a:t>
            </a:r>
            <a:r>
              <a:rPr lang="fr-FR" sz="2400" i="1" dirty="0" smtClean="0">
                <a:solidFill>
                  <a:schemeClr val="tx1"/>
                </a:solidFill>
                <a:latin typeface="Times New Roman" panose="02020603050405020304" pitchFamily="18" charset="0"/>
                <a:cs typeface="Times New Roman" panose="02020603050405020304" pitchFamily="18" charset="0"/>
              </a:rPr>
              <a:t>l'opération d’addition n’est pas possible si  les deux vecteurs n’ont pas les mêmes dimensions.</a:t>
            </a:r>
            <a:r>
              <a:rPr lang="" sz="2400" dirty="0" smtClean="0">
                <a:solidFill>
                  <a:schemeClr val="tx1"/>
                </a:solidFill>
                <a:latin typeface="Times New Roman" panose="02020603050405020304" pitchFamily="18" charset="0"/>
                <a:cs typeface="Times New Roman" panose="02020603050405020304" pitchFamily="18" charset="0"/>
              </a:rPr>
              <a:t> </a:t>
            </a:r>
            <a:endParaRPr lang="fr-FR" sz="2400" dirty="0">
              <a:solidFill>
                <a:schemeClr val="tx1"/>
              </a:solidFill>
              <a:latin typeface="Times New Roman" panose="02020603050405020304" pitchFamily="18" charset="0"/>
              <a:cs typeface="Times New Roman" panose="02020603050405020304" pitchFamily="18" charset="0"/>
            </a:endParaRPr>
          </a:p>
        </p:txBody>
      </p:sp>
      <p:cxnSp>
        <p:nvCxnSpPr>
          <p:cNvPr id="5" name="Connecteur droit avec flèche 4"/>
          <p:cNvCxnSpPr/>
          <p:nvPr/>
        </p:nvCxnSpPr>
        <p:spPr>
          <a:xfrm flipV="1">
            <a:off x="3832698" y="3978611"/>
            <a:ext cx="826851" cy="9046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832698" y="4883284"/>
            <a:ext cx="1984442" cy="16537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617400" y="4014275"/>
            <a:ext cx="1984442" cy="16537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5804176" y="4131011"/>
            <a:ext cx="826851" cy="904673"/>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3832698" y="4179645"/>
            <a:ext cx="2769144" cy="7036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854110" y="4131011"/>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A</a:t>
            </a:r>
            <a:endParaRPr lang="fr-FR" b="1"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4557250" y="4965187"/>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B</a:t>
            </a:r>
            <a:endParaRPr lang="fr-FR" b="1" dirty="0">
              <a:latin typeface="Times New Roman" panose="02020603050405020304" pitchFamily="18" charset="0"/>
              <a:cs typeface="Times New Roman" panose="02020603050405020304" pitchFamily="18" charset="0"/>
            </a:endParaRPr>
          </a:p>
        </p:txBody>
      </p:sp>
      <p:sp>
        <p:nvSpPr>
          <p:cNvPr id="14" name="ZoneTexte 13"/>
          <p:cNvSpPr txBox="1"/>
          <p:nvPr/>
        </p:nvSpPr>
        <p:spPr>
          <a:xfrm>
            <a:off x="4706247" y="4212914"/>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A+B</a:t>
            </a:r>
            <a:endParaRPr lang="fr-FR" b="1" dirty="0">
              <a:latin typeface="Times New Roman" panose="02020603050405020304" pitchFamily="18" charset="0"/>
              <a:cs typeface="Times New Roman" panose="02020603050405020304" pitchFamily="18" charset="0"/>
            </a:endParaRPr>
          </a:p>
        </p:txBody>
      </p:sp>
      <p:sp>
        <p:nvSpPr>
          <p:cNvPr id="4" name="Rectangle 3"/>
          <p:cNvSpPr/>
          <p:nvPr/>
        </p:nvSpPr>
        <p:spPr>
          <a:xfrm>
            <a:off x="357241" y="6069889"/>
            <a:ext cx="3792448" cy="369332"/>
          </a:xfrm>
          <a:prstGeom prst="rect">
            <a:avLst/>
          </a:prstGeom>
        </p:spPr>
        <p:txBody>
          <a:bodyPr wrap="none">
            <a:spAutoFit/>
          </a:bodyPr>
          <a:lstStyle/>
          <a:p>
            <a:pPr marL="285750" indent="-285750">
              <a:buFont typeface="Wingdings" panose="05000000000000000000" pitchFamily="2" charset="2"/>
              <a:buChar char="Ø"/>
            </a:pPr>
            <a:r>
              <a:rPr lang="" i="1" dirty="0" smtClean="0">
                <a:solidFill>
                  <a:srgbClr val="FFFF00"/>
                </a:solidFill>
                <a:latin typeface="Times New Roman" panose="02020603050405020304" pitchFamily="18" charset="0"/>
                <a:cs typeface="Times New Roman" panose="02020603050405020304" pitchFamily="18" charset="0"/>
              </a:rPr>
              <a:t>Exemple d’adddition sous MATLAB</a:t>
            </a:r>
            <a:endParaRPr lang="fr-FR" dirty="0"/>
          </a:p>
        </p:txBody>
      </p:sp>
      <p:pic>
        <p:nvPicPr>
          <p:cNvPr id="15" name="Image 14"/>
          <p:cNvPicPr>
            <a:picLocks noChangeAspect="1"/>
          </p:cNvPicPr>
          <p:nvPr/>
        </p:nvPicPr>
        <p:blipFill>
          <a:blip r:embed="rId3"/>
          <a:stretch>
            <a:fillRect/>
          </a:stretch>
        </p:blipFill>
        <p:spPr>
          <a:xfrm>
            <a:off x="4146803" y="6008037"/>
            <a:ext cx="934776" cy="493036"/>
          </a:xfrm>
          <a:prstGeom prst="rect">
            <a:avLst/>
          </a:prstGeom>
        </p:spPr>
      </p:pic>
    </p:spTree>
    <p:extLst>
      <p:ext uri="{BB962C8B-B14F-4D97-AF65-F5344CB8AC3E}">
        <p14:creationId xmlns:p14="http://schemas.microsoft.com/office/powerpoint/2010/main" val="1983958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4334"/>
            <a:ext cx="11838452" cy="2246769"/>
          </a:xfrm>
          <a:prstGeom prst="rect">
            <a:avLst/>
          </a:prstGeom>
        </p:spPr>
        <p:txBody>
          <a:bodyPr wrap="square">
            <a:spAutoFit/>
          </a:bodyPr>
          <a:lstStyle/>
          <a:p>
            <a:pPr marL="342900" indent="-342900" algn="just">
              <a:buFont typeface="Wingdings" panose="05000000000000000000" pitchFamily="2" charset="2"/>
              <a:buChar char="q"/>
            </a:pPr>
            <a:r>
              <a:rPr lang="fr-FR" sz="2000" i="1" dirty="0" smtClean="0">
                <a:solidFill>
                  <a:srgbClr val="FFFF00"/>
                </a:solidFill>
                <a:latin typeface="Times New Roman" panose="02020603050405020304" pitchFamily="18" charset="0"/>
                <a:cs typeface="Times New Roman" panose="02020603050405020304" pitchFamily="18" charset="0"/>
              </a:rPr>
              <a:t>Le </a:t>
            </a:r>
            <a:r>
              <a:rPr lang="fr-FR" sz="2000" i="1" dirty="0">
                <a:solidFill>
                  <a:srgbClr val="FFFF00"/>
                </a:solidFill>
                <a:latin typeface="Times New Roman" panose="02020603050405020304" pitchFamily="18" charset="0"/>
                <a:cs typeface="Times New Roman" panose="02020603050405020304" pitchFamily="18" charset="0"/>
              </a:rPr>
              <a:t>négatif d'un </a:t>
            </a:r>
            <a:r>
              <a:rPr lang="fr-FR" sz="2000" i="1" dirty="0" smtClean="0">
                <a:solidFill>
                  <a:srgbClr val="FFFF00"/>
                </a:solidFill>
                <a:latin typeface="Times New Roman" panose="02020603050405020304" pitchFamily="18" charset="0"/>
                <a:cs typeface="Times New Roman" panose="02020603050405020304" pitchFamily="18" charset="0"/>
              </a:rPr>
              <a:t>vecteur: </a:t>
            </a: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vecteur −</a:t>
            </a:r>
            <a:r>
              <a:rPr lang="fr-FR" sz="2000" b="1" dirty="0">
                <a:latin typeface="Times New Roman" panose="02020603050405020304" pitchFamily="18" charset="0"/>
                <a:cs typeface="Times New Roman" panose="02020603050405020304" pitchFamily="18" charset="0"/>
              </a:rPr>
              <a:t>A</a:t>
            </a:r>
            <a:r>
              <a:rPr lang="fr-FR" sz="2000" dirty="0">
                <a:latin typeface="Times New Roman" panose="02020603050405020304" pitchFamily="18" charset="0"/>
                <a:cs typeface="Times New Roman" panose="02020603050405020304" pitchFamily="18" charset="0"/>
              </a:rPr>
              <a:t> est défini comme étant le même que le vecteur A , mais avec la direction opposée. Ainsi, lorsque nous ajoutons un vecteur et son négatif, nous obtenons que </a:t>
            </a:r>
            <a:r>
              <a:rPr lang="fr-FR" sz="2000" b="1" dirty="0">
                <a:latin typeface="Times New Roman" panose="02020603050405020304" pitchFamily="18" charset="0"/>
                <a:cs typeface="Times New Roman" panose="02020603050405020304" pitchFamily="18" charset="0"/>
              </a:rPr>
              <a:t>A</a:t>
            </a:r>
            <a:r>
              <a:rPr lang="fr-FR" sz="2000" dirty="0">
                <a:latin typeface="Times New Roman" panose="02020603050405020304" pitchFamily="18" charset="0"/>
                <a:cs typeface="Times New Roman" panose="02020603050405020304" pitchFamily="18" charset="0"/>
              </a:rPr>
              <a:t>+(−</a:t>
            </a:r>
            <a:r>
              <a:rPr lang="fr-FR" sz="2000" b="1" dirty="0">
                <a:latin typeface="Times New Roman" panose="02020603050405020304" pitchFamily="18" charset="0"/>
                <a:cs typeface="Times New Roman" panose="02020603050405020304" pitchFamily="18" charset="0"/>
              </a:rPr>
              <a:t>A</a:t>
            </a:r>
            <a:r>
              <a:rPr lang="fr-FR" sz="2000" dirty="0">
                <a:latin typeface="Times New Roman" panose="02020603050405020304" pitchFamily="18" charset="0"/>
                <a:cs typeface="Times New Roman" panose="02020603050405020304" pitchFamily="18" charset="0"/>
              </a:rPr>
              <a:t>)=0 , comme le montre </a:t>
            </a:r>
            <a:r>
              <a:rPr lang="fr-FR" sz="2000" dirty="0" smtClean="0">
                <a:latin typeface="Times New Roman" panose="02020603050405020304" pitchFamily="18" charset="0"/>
                <a:cs typeface="Times New Roman" panose="02020603050405020304" pitchFamily="18" charset="0"/>
              </a:rPr>
              <a:t>la figure ci-dessous. </a:t>
            </a:r>
            <a:endParaRPr lang="" sz="2000" b="1" dirty="0" smtClean="0">
              <a:latin typeface="Times New Roman" panose="02020603050405020304" pitchFamily="18" charset="0"/>
              <a:cs typeface="Times New Roman" panose="02020603050405020304" pitchFamily="18" charset="0"/>
            </a:endParaRPr>
          </a:p>
          <a:p>
            <a:endParaRPr lang="" sz="2000" b="1" dirty="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a:p>
            <a:endParaRPr lang="" sz="2000" b="1" dirty="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p:txBody>
      </p:sp>
      <p:cxnSp>
        <p:nvCxnSpPr>
          <p:cNvPr id="17" name="Connecteur droit avec flèche 16"/>
          <p:cNvCxnSpPr/>
          <p:nvPr/>
        </p:nvCxnSpPr>
        <p:spPr>
          <a:xfrm flipV="1">
            <a:off x="4516878" y="972761"/>
            <a:ext cx="700392" cy="836578"/>
          </a:xfrm>
          <a:prstGeom prst="straightConnector1">
            <a:avLst/>
          </a:prstGeom>
          <a:ln w="31750">
            <a:headEnd w="lg" len="lg"/>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4669278" y="1125161"/>
            <a:ext cx="700392" cy="836578"/>
          </a:xfrm>
          <a:prstGeom prst="straightConnector1">
            <a:avLst/>
          </a:prstGeom>
          <a:ln w="31750">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445222" y="1125161"/>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A</a:t>
            </a:r>
            <a:endParaRPr lang="fr-FR" b="1" dirty="0">
              <a:latin typeface="Times New Roman" panose="02020603050405020304" pitchFamily="18" charset="0"/>
              <a:cs typeface="Times New Roman" panose="02020603050405020304" pitchFamily="18" charset="0"/>
            </a:endParaRPr>
          </a:p>
        </p:txBody>
      </p:sp>
      <p:sp>
        <p:nvSpPr>
          <p:cNvPr id="21" name="ZoneTexte 20"/>
          <p:cNvSpPr txBox="1"/>
          <p:nvPr/>
        </p:nvSpPr>
        <p:spPr>
          <a:xfrm>
            <a:off x="4969414" y="1375620"/>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-A</a:t>
            </a:r>
            <a:endParaRPr lang="fr-FR"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42260" y="1902949"/>
                <a:ext cx="11838452" cy="4611775"/>
              </a:xfrm>
              <a:prstGeom prst="rect">
                <a:avLst/>
              </a:prstGeom>
            </p:spPr>
            <p:txBody>
              <a:bodyPr wrap="square">
                <a:spAutoFit/>
              </a:bodyPr>
              <a:lstStyle/>
              <a:p>
                <a:pPr marL="342900" indent="-342900">
                  <a:buFont typeface="Wingdings" panose="05000000000000000000" pitchFamily="2" charset="2"/>
                  <a:buChar char="q"/>
                </a:pPr>
                <a:r>
                  <a:rPr lang="" sz="2000" i="1" dirty="0" smtClean="0">
                    <a:solidFill>
                      <a:srgbClr val="FFFF00"/>
                    </a:solidFill>
                    <a:latin typeface="Times New Roman" panose="02020603050405020304" pitchFamily="18" charset="0"/>
                    <a:cs typeface="Times New Roman" panose="02020603050405020304" pitchFamily="18" charset="0"/>
                  </a:rPr>
                  <a:t>Soustraction de vecteurs</a:t>
                </a:r>
                <a:r>
                  <a:rPr lang="fr-FR" sz="2000" i="1" dirty="0" smtClean="0">
                    <a:solidFill>
                      <a:srgbClr val="FFFF00"/>
                    </a:solidFill>
                    <a:latin typeface="Times New Roman" panose="02020603050405020304" pitchFamily="18" charset="0"/>
                    <a:cs typeface="Times New Roman" panose="02020603050405020304" pitchFamily="18" charset="0"/>
                  </a:rPr>
                  <a:t>:</a:t>
                </a:r>
                <a:r>
                  <a:rPr lang="" sz="2000" i="1" dirty="0" smtClean="0">
                    <a:solidFill>
                      <a:srgbClr val="FFFF0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 soustraction  de </a:t>
                </a:r>
                <a:r>
                  <a:rPr lang="fr-FR" sz="2000" dirty="0">
                    <a:latin typeface="Times New Roman" panose="02020603050405020304" pitchFamily="18" charset="0"/>
                    <a:cs typeface="Times New Roman" panose="02020603050405020304" pitchFamily="18" charset="0"/>
                  </a:rPr>
                  <a:t>deux vecteurs A et B peut être décrite comme suit </a:t>
                </a:r>
                <a:r>
                  <a:rPr lang="fr-FR" sz="2000" dirty="0" smtClean="0">
                    <a:latin typeface="Times New Roman" panose="02020603050405020304" pitchFamily="18" charset="0"/>
                    <a:cs typeface="Times New Roman" panose="02020603050405020304" pitchFamily="18" charset="0"/>
                  </a:rPr>
                  <a:t>:</a:t>
                </a:r>
                <a:endParaRPr lang="" sz="2000" dirty="0" smtClean="0">
                  <a:latin typeface="Times New Roman" panose="02020603050405020304" pitchFamily="18" charset="0"/>
                  <a:cs typeface="Times New Roman" panose="02020603050405020304" pitchFamily="18" charset="0"/>
                </a:endParaRPr>
              </a:p>
              <a:p>
                <a:r>
                  <a:rPr lang="" sz="2000" b="1" dirty="0">
                    <a:latin typeface="Times New Roman" panose="02020603050405020304" pitchFamily="18" charset="0"/>
                    <a:cs typeface="Times New Roman" panose="02020603050405020304" pitchFamily="18" charset="0"/>
                  </a:rPr>
                  <a:t> </a:t>
                </a:r>
                <a:r>
                  <a:rPr lang="" sz="2000" b="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sz="2000" b="1" i="1" smtClean="0">
                            <a:latin typeface="Cambria Math" panose="02040503050406030204" pitchFamily="18" charset="0"/>
                            <a:cs typeface="Times New Roman" panose="02020603050405020304" pitchFamily="18" charset="0"/>
                          </a:rPr>
                        </m:ctrlPr>
                      </m:dPr>
                      <m:e>
                        <m:eqArr>
                          <m:eqArrPr>
                            <m:ctrlPr>
                              <a:rPr lang="fr-FR" sz="2000" b="1" i="1" smtClean="0">
                                <a:latin typeface="Cambria Math" panose="02040503050406030204" pitchFamily="18" charset="0"/>
                                <a:cs typeface="Times New Roman" panose="02020603050405020304" pitchFamily="18" charset="0"/>
                              </a:rPr>
                            </m:ctrlPr>
                          </m:eqArrPr>
                          <m:e>
                            <m:sSub>
                              <m:sSubPr>
                                <m:ctrlPr>
                                  <a:rPr lang="fr-FR" sz="2000" b="1" i="1" smtClean="0">
                                    <a:latin typeface="Cambria Math" panose="02040503050406030204" pitchFamily="18" charset="0"/>
                                    <a:cs typeface="Times New Roman" panose="02020603050405020304" pitchFamily="18" charset="0"/>
                                  </a:rPr>
                                </m:ctrlPr>
                              </m:sSubPr>
                              <m:e>
                                <m:r>
                                  <a:rPr lang="" sz="2000" b="1" i="1" smtClean="0">
                                    <a:latin typeface="Cambria Math" panose="02040503050406030204" pitchFamily="18" charset="0"/>
                                    <a:cs typeface="Times New Roman" panose="02020603050405020304" pitchFamily="18" charset="0"/>
                                  </a:rPr>
                                  <m:t>𝒙</m:t>
                                </m:r>
                              </m:e>
                              <m:sub>
                                <m:r>
                                  <a:rPr lang="" sz="2000" b="1" i="1" smtClean="0">
                                    <a:latin typeface="Cambria Math" panose="02040503050406030204" pitchFamily="18" charset="0"/>
                                    <a:cs typeface="Times New Roman" panose="02020603050405020304" pitchFamily="18" charset="0"/>
                                  </a:rPr>
                                  <m:t>𝟏</m:t>
                                </m:r>
                              </m:sub>
                            </m:sSub>
                          </m:e>
                          <m:e>
                            <m:sSub>
                              <m:sSubPr>
                                <m:ctrlPr>
                                  <a:rPr lang="fr-FR" i="1" smtClean="0">
                                    <a:latin typeface="Cambria Math" panose="02040503050406030204" pitchFamily="18" charset="0"/>
                                  </a:rPr>
                                </m:ctrlPr>
                              </m:sSubPr>
                              <m:e>
                                <m:r>
                                  <a:rPr lang="" b="0" i="1" smtClean="0">
                                    <a:latin typeface="Cambria Math" panose="02040503050406030204" pitchFamily="18" charset="0"/>
                                  </a:rPr>
                                  <m:t>𝑥</m:t>
                                </m:r>
                              </m:e>
                              <m:sub>
                                <m:r>
                                  <a:rPr lang="" b="0" i="1" smtClean="0">
                                    <a:latin typeface="Cambria Math" panose="02040503050406030204" pitchFamily="18" charset="0"/>
                                  </a:rPr>
                                  <m:t>2</m:t>
                                </m:r>
                              </m:sub>
                            </m:sSub>
                          </m:e>
                          <m:e>
                            <m:r>
                              <a:rPr lang="fr-FR" i="1" smtClean="0">
                                <a:latin typeface="Cambria Math" panose="02040503050406030204" pitchFamily="18" charset="0"/>
                                <a:ea typeface="Cambria Math" panose="02040503050406030204" pitchFamily="18" charset="0"/>
                              </a:rPr>
                              <m:t>⋮</m:t>
                            </m:r>
                          </m:e>
                          <m:e>
                            <m:sSub>
                              <m:sSubPr>
                                <m:ctrlPr>
                                  <a:rPr lang="fr-FR" i="1" smtClean="0">
                                    <a:latin typeface="Cambria Math" panose="02040503050406030204" pitchFamily="18" charset="0"/>
                                  </a:rPr>
                                </m:ctrlPr>
                              </m:sSubPr>
                              <m:e>
                                <m:r>
                                  <a:rPr lang="" b="0" i="1" smtClean="0">
                                    <a:latin typeface="Cambria Math" panose="02040503050406030204" pitchFamily="18" charset="0"/>
                                  </a:rPr>
                                  <m:t>𝑥</m:t>
                                </m:r>
                              </m:e>
                              <m:sub>
                                <m:r>
                                  <a:rPr lang="" b="0" i="1" smtClean="0">
                                    <a:latin typeface="Cambria Math" panose="02040503050406030204" pitchFamily="18" charset="0"/>
                                  </a:rPr>
                                  <m:t>𝑛</m:t>
                                </m:r>
                              </m:sub>
                            </m:sSub>
                          </m:e>
                        </m:eqArr>
                      </m:e>
                    </m:d>
                    <m:r>
                      <a:rPr lang="en-GB" sz="2000" b="1" i="0" smtClean="0">
                        <a:latin typeface="Cambria Math" panose="02040503050406030204" pitchFamily="18" charset="0"/>
                        <a:cs typeface="Times New Roman" panose="02020603050405020304" pitchFamily="18" charset="0"/>
                      </a:rPr>
                      <m:t>−</m:t>
                    </m:r>
                    <m:d>
                      <m:dPr>
                        <m:begChr m:val="["/>
                        <m:endChr m:val="]"/>
                        <m:ctrlPr>
                          <a:rPr lang="fr-FR" sz="2000" b="1" i="1" smtClean="0">
                            <a:latin typeface="Cambria Math" panose="02040503050406030204" pitchFamily="18" charset="0"/>
                            <a:cs typeface="Times New Roman" panose="02020603050405020304" pitchFamily="18" charset="0"/>
                          </a:rPr>
                        </m:ctrlPr>
                      </m:dPr>
                      <m:e>
                        <m:eqArr>
                          <m:eqArrPr>
                            <m:ctrlPr>
                              <a:rPr lang="fr-FR" sz="2000" b="1" i="1" smtClean="0">
                                <a:latin typeface="Cambria Math" panose="02040503050406030204" pitchFamily="18" charset="0"/>
                                <a:cs typeface="Times New Roman" panose="02020603050405020304" pitchFamily="18" charset="0"/>
                              </a:rPr>
                            </m:ctrlPr>
                          </m:eqArrPr>
                          <m:e>
                            <m:sSub>
                              <m:sSubPr>
                                <m:ctrlPr>
                                  <a:rPr lang="fr-FR" sz="2000" b="1" i="1" smtClean="0">
                                    <a:latin typeface="Cambria Math" panose="02040503050406030204" pitchFamily="18" charset="0"/>
                                    <a:cs typeface="Times New Roman" panose="02020603050405020304" pitchFamily="18" charset="0"/>
                                  </a:rPr>
                                </m:ctrlPr>
                              </m:sSubPr>
                              <m:e>
                                <m:r>
                                  <a:rPr lang="" sz="2000" b="1" i="1" smtClean="0">
                                    <a:latin typeface="Cambria Math" panose="02040503050406030204" pitchFamily="18" charset="0"/>
                                    <a:cs typeface="Times New Roman" panose="02020603050405020304" pitchFamily="18" charset="0"/>
                                  </a:rPr>
                                  <m:t>𝒚</m:t>
                                </m:r>
                              </m:e>
                              <m:sub>
                                <m:r>
                                  <a:rPr lang="" sz="2000" b="1" i="1" smtClean="0">
                                    <a:latin typeface="Cambria Math" panose="02040503050406030204" pitchFamily="18" charset="0"/>
                                    <a:cs typeface="Times New Roman" panose="02020603050405020304" pitchFamily="18" charset="0"/>
                                  </a:rPr>
                                  <m:t>𝟏</m:t>
                                </m:r>
                              </m:sub>
                            </m:sSub>
                          </m:e>
                          <m:e>
                            <m:sSub>
                              <m:sSubPr>
                                <m:ctrlPr>
                                  <a:rPr lang="fr-FR" i="1" smtClean="0">
                                    <a:latin typeface="Cambria Math" panose="02040503050406030204" pitchFamily="18" charset="0"/>
                                  </a:rPr>
                                </m:ctrlPr>
                              </m:sSubPr>
                              <m:e>
                                <m:r>
                                  <a:rPr lang="" b="0" i="1" smtClean="0">
                                    <a:latin typeface="Cambria Math" panose="02040503050406030204" pitchFamily="18" charset="0"/>
                                  </a:rPr>
                                  <m:t>𝑦</m:t>
                                </m:r>
                              </m:e>
                              <m:sub>
                                <m:r>
                                  <a:rPr lang="" b="0" i="1" smtClean="0">
                                    <a:latin typeface="Cambria Math" panose="02040503050406030204" pitchFamily="18" charset="0"/>
                                  </a:rPr>
                                  <m:t>2</m:t>
                                </m:r>
                              </m:sub>
                            </m:sSub>
                          </m:e>
                          <m:e>
                            <m:r>
                              <a:rPr lang="fr-FR" i="1" smtClean="0">
                                <a:latin typeface="Cambria Math" panose="02040503050406030204" pitchFamily="18" charset="0"/>
                                <a:ea typeface="Cambria Math" panose="02040503050406030204" pitchFamily="18" charset="0"/>
                              </a:rPr>
                              <m:t>⋮</m:t>
                            </m:r>
                          </m:e>
                          <m:e>
                            <m:sSub>
                              <m:sSubPr>
                                <m:ctrlPr>
                                  <a:rPr lang="fr-FR" i="1" smtClean="0">
                                    <a:latin typeface="Cambria Math" panose="02040503050406030204" pitchFamily="18" charset="0"/>
                                  </a:rPr>
                                </m:ctrlPr>
                              </m:sSubPr>
                              <m:e>
                                <m:r>
                                  <a:rPr lang="" b="0" i="1" smtClean="0">
                                    <a:latin typeface="Cambria Math" panose="02040503050406030204" pitchFamily="18" charset="0"/>
                                  </a:rPr>
                                  <m:t>𝑦</m:t>
                                </m:r>
                              </m:e>
                              <m:sub>
                                <m:r>
                                  <a:rPr lang="" b="0" i="1" smtClean="0">
                                    <a:latin typeface="Cambria Math" panose="02040503050406030204" pitchFamily="18" charset="0"/>
                                  </a:rPr>
                                  <m:t>𝑛</m:t>
                                </m:r>
                              </m:sub>
                            </m:sSub>
                          </m:e>
                        </m:eqArr>
                      </m:e>
                    </m:d>
                  </m:oMath>
                </a14:m>
                <a:r>
                  <a:rPr lang="" sz="2000" b="1" dirty="0" smtClean="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fr-FR" sz="2000" b="1" i="1" dirty="0" smtClean="0">
                            <a:latin typeface="Cambria Math" panose="02040503050406030204" pitchFamily="18" charset="0"/>
                            <a:cs typeface="Times New Roman" panose="02020603050405020304" pitchFamily="18" charset="0"/>
                          </a:rPr>
                        </m:ctrlPr>
                      </m:dPr>
                      <m:e>
                        <m:eqArr>
                          <m:eqArrPr>
                            <m:ctrlPr>
                              <a:rPr lang="fr-FR" sz="2000" b="1" i="1" dirty="0" smtClean="0">
                                <a:latin typeface="Cambria Math" panose="02040503050406030204" pitchFamily="18" charset="0"/>
                                <a:cs typeface="Times New Roman" panose="02020603050405020304" pitchFamily="18" charset="0"/>
                              </a:rPr>
                            </m:ctrlPr>
                          </m:eqArrPr>
                          <m:e>
                            <m:sSub>
                              <m:sSubPr>
                                <m:ctrlPr>
                                  <a:rPr lang="fr-FR" sz="2000" b="1" i="1" dirty="0" smtClean="0">
                                    <a:latin typeface="Cambria Math" panose="02040503050406030204" pitchFamily="18" charset="0"/>
                                    <a:cs typeface="Times New Roman" panose="02020603050405020304" pitchFamily="18" charset="0"/>
                                  </a:rPr>
                                </m:ctrlPr>
                              </m:sSubPr>
                              <m:e>
                                <m:r>
                                  <a:rPr lang="" sz="2000" b="1" i="1" dirty="0" smtClean="0">
                                    <a:latin typeface="Cambria Math" panose="02040503050406030204" pitchFamily="18" charset="0"/>
                                    <a:cs typeface="Times New Roman" panose="02020603050405020304" pitchFamily="18" charset="0"/>
                                  </a:rPr>
                                  <m:t>𝒙</m:t>
                                </m:r>
                              </m:e>
                              <m:sub>
                                <m:r>
                                  <a:rPr lang="" sz="2000" b="1" i="1" dirty="0" smtClean="0">
                                    <a:latin typeface="Cambria Math" panose="02040503050406030204" pitchFamily="18" charset="0"/>
                                    <a:cs typeface="Times New Roman" panose="02020603050405020304" pitchFamily="18" charset="0"/>
                                  </a:rPr>
                                  <m:t>𝟏</m:t>
                                </m:r>
                              </m:sub>
                            </m:sSub>
                            <m:r>
                              <a:rPr lang="en-GB" sz="2000" b="1" i="1" dirty="0" smtClean="0">
                                <a:latin typeface="Cambria Math" panose="02040503050406030204" pitchFamily="18" charset="0"/>
                                <a:cs typeface="Times New Roman" panose="02020603050405020304" pitchFamily="18" charset="0"/>
                              </a:rPr>
                              <m:t>−</m:t>
                            </m:r>
                            <m:sSub>
                              <m:sSubPr>
                                <m:ctrlPr>
                                  <a:rPr lang="fr-FR" sz="2000" b="1" i="1" dirty="0" smtClean="0">
                                    <a:latin typeface="Cambria Math" panose="02040503050406030204" pitchFamily="18" charset="0"/>
                                    <a:cs typeface="Times New Roman" panose="02020603050405020304" pitchFamily="18" charset="0"/>
                                  </a:rPr>
                                </m:ctrlPr>
                              </m:sSubPr>
                              <m:e>
                                <m:r>
                                  <a:rPr lang="" sz="2000" b="1" i="1" dirty="0" smtClean="0">
                                    <a:latin typeface="Cambria Math" panose="02040503050406030204" pitchFamily="18" charset="0"/>
                                    <a:cs typeface="Times New Roman" panose="02020603050405020304" pitchFamily="18" charset="0"/>
                                  </a:rPr>
                                  <m:t>𝒚</m:t>
                                </m:r>
                              </m:e>
                              <m:sub>
                                <m:r>
                                  <a:rPr lang="" sz="2000" b="1" i="1" dirty="0" smtClean="0">
                                    <a:latin typeface="Cambria Math" panose="02040503050406030204" pitchFamily="18" charset="0"/>
                                    <a:cs typeface="Times New Roman" panose="02020603050405020304" pitchFamily="18" charset="0"/>
                                  </a:rPr>
                                  <m:t>𝟏</m:t>
                                </m:r>
                              </m:sub>
                            </m:sSub>
                          </m:e>
                          <m:e>
                            <m:sSub>
                              <m:sSubPr>
                                <m:ctrlPr>
                                  <a:rPr lang="fr-FR" b="1" i="1" smtClean="0">
                                    <a:latin typeface="Cambria Math" panose="02040503050406030204" pitchFamily="18" charset="0"/>
                                  </a:rPr>
                                </m:ctrlPr>
                              </m:sSubPr>
                              <m:e>
                                <m:r>
                                  <a:rPr lang="" b="1" i="1" smtClean="0">
                                    <a:latin typeface="Cambria Math" panose="02040503050406030204" pitchFamily="18" charset="0"/>
                                  </a:rPr>
                                  <m:t>𝒙</m:t>
                                </m:r>
                              </m:e>
                              <m:sub>
                                <m:r>
                                  <a:rPr lang="" b="1" i="1" smtClean="0">
                                    <a:latin typeface="Cambria Math" panose="02040503050406030204" pitchFamily="18" charset="0"/>
                                  </a:rPr>
                                  <m:t>𝟐</m:t>
                                </m:r>
                              </m:sub>
                            </m:sSub>
                            <m:r>
                              <a:rPr lang="en-GB" b="1" i="1" smtClean="0">
                                <a:latin typeface="Cambria Math" panose="02040503050406030204" pitchFamily="18" charset="0"/>
                              </a:rPr>
                              <m:t>−</m:t>
                            </m:r>
                            <m:sSub>
                              <m:sSubPr>
                                <m:ctrlPr>
                                  <a:rPr lang="fr-FR" b="1" i="1" smtClean="0">
                                    <a:latin typeface="Cambria Math" panose="02040503050406030204" pitchFamily="18" charset="0"/>
                                  </a:rPr>
                                </m:ctrlPr>
                              </m:sSubPr>
                              <m:e>
                                <m:r>
                                  <a:rPr lang="" b="1" i="1" smtClean="0">
                                    <a:latin typeface="Cambria Math" panose="02040503050406030204" pitchFamily="18" charset="0"/>
                                  </a:rPr>
                                  <m:t>𝒚</m:t>
                                </m:r>
                              </m:e>
                              <m:sub>
                                <m:r>
                                  <a:rPr lang="" b="1" i="1" smtClean="0">
                                    <a:latin typeface="Cambria Math" panose="02040503050406030204" pitchFamily="18" charset="0"/>
                                  </a:rPr>
                                  <m:t>𝟐</m:t>
                                </m:r>
                              </m:sub>
                            </m:sSub>
                          </m:e>
                          <m:e>
                            <m:r>
                              <a:rPr lang="fr-FR" b="1" i="1" smtClean="0">
                                <a:latin typeface="Cambria Math" panose="02040503050406030204" pitchFamily="18" charset="0"/>
                                <a:ea typeface="Cambria Math" panose="02040503050406030204" pitchFamily="18" charset="0"/>
                              </a:rPr>
                              <m:t>⋮</m:t>
                            </m:r>
                          </m:e>
                          <m:e>
                            <m:sSub>
                              <m:sSubPr>
                                <m:ctrlPr>
                                  <a:rPr lang="fr-FR" b="1" i="1" smtClean="0">
                                    <a:latin typeface="Cambria Math" panose="02040503050406030204" pitchFamily="18" charset="0"/>
                                  </a:rPr>
                                </m:ctrlPr>
                              </m:sSubPr>
                              <m:e>
                                <m:r>
                                  <a:rPr lang="" b="1" i="1" smtClean="0">
                                    <a:latin typeface="Cambria Math" panose="02040503050406030204" pitchFamily="18" charset="0"/>
                                  </a:rPr>
                                  <m:t>𝒙</m:t>
                                </m:r>
                              </m:e>
                              <m:sub>
                                <m:r>
                                  <a:rPr lang="" b="1" i="1" smtClean="0">
                                    <a:latin typeface="Cambria Math" panose="02040503050406030204" pitchFamily="18" charset="0"/>
                                  </a:rPr>
                                  <m:t>𝒏</m:t>
                                </m:r>
                              </m:sub>
                            </m:sSub>
                            <m:r>
                              <a:rPr lang="en-GB" b="1" i="1" smtClean="0">
                                <a:latin typeface="Cambria Math" panose="02040503050406030204" pitchFamily="18" charset="0"/>
                              </a:rPr>
                              <m:t>−</m:t>
                            </m:r>
                            <m:sSub>
                              <m:sSubPr>
                                <m:ctrlPr>
                                  <a:rPr lang="fr-FR" b="1" i="1" smtClean="0">
                                    <a:latin typeface="Cambria Math" panose="02040503050406030204" pitchFamily="18" charset="0"/>
                                  </a:rPr>
                                </m:ctrlPr>
                              </m:sSubPr>
                              <m:e>
                                <m:r>
                                  <a:rPr lang="" b="1" i="1" smtClean="0">
                                    <a:latin typeface="Cambria Math" panose="02040503050406030204" pitchFamily="18" charset="0"/>
                                  </a:rPr>
                                  <m:t>𝒚</m:t>
                                </m:r>
                              </m:e>
                              <m:sub>
                                <m:r>
                                  <a:rPr lang="" b="1" i="1" smtClean="0">
                                    <a:latin typeface="Cambria Math" panose="02040503050406030204" pitchFamily="18" charset="0"/>
                                  </a:rPr>
                                  <m:t>𝒏</m:t>
                                </m:r>
                              </m:sub>
                            </m:sSub>
                          </m:e>
                        </m:eqArr>
                      </m:e>
                    </m:d>
                  </m:oMath>
                </a14:m>
                <a:endParaRPr lang="" sz="2000" b="1" dirty="0" smtClean="0">
                  <a:latin typeface="Times New Roman" panose="02020603050405020304" pitchFamily="18" charset="0"/>
                  <a:cs typeface="Times New Roman" panose="02020603050405020304" pitchFamily="18" charset="0"/>
                </a:endParaRPr>
              </a:p>
              <a:p>
                <a:endParaRPr lang="" sz="2000" b="1" dirty="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a:p>
                <a:endParaRPr lang=""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 sz="2000" i="1" dirty="0" smtClean="0">
                    <a:solidFill>
                      <a:srgbClr val="FFFF00"/>
                    </a:solidFill>
                    <a:latin typeface="Times New Roman" panose="02020603050405020304" pitchFamily="18" charset="0"/>
                    <a:cs typeface="Times New Roman" panose="02020603050405020304" pitchFamily="18" charset="0"/>
                  </a:rPr>
                  <a:t>Graphiquement </a:t>
                </a:r>
                <a:r>
                  <a:rPr lang="" sz="2000" dirty="0">
                    <a:latin typeface="Times New Roman" panose="02020603050405020304" pitchFamily="18" charset="0"/>
                    <a:cs typeface="Times New Roman" panose="02020603050405020304" pitchFamily="18" charset="0"/>
                  </a:rPr>
                  <a:t>l</a:t>
                </a:r>
                <a:r>
                  <a:rPr lang="fr-FR" sz="2000" dirty="0" smtClean="0">
                    <a:latin typeface="Times New Roman" panose="02020603050405020304" pitchFamily="18" charset="0"/>
                    <a:cs typeface="Times New Roman" panose="02020603050405020304" pitchFamily="18" charset="0"/>
                  </a:rPr>
                  <a:t>a </a:t>
                </a:r>
                <a:r>
                  <a:rPr lang="fr-FR" sz="2000" dirty="0">
                    <a:latin typeface="Times New Roman" panose="02020603050405020304" pitchFamily="18" charset="0"/>
                    <a:cs typeface="Times New Roman" panose="02020603050405020304" pitchFamily="18" charset="0"/>
                  </a:rPr>
                  <a:t>soustraction vectorielle A−B est définie comme : A+(−B) , c'est-à-dire l'ajout du négatif du vecteur soustrait B , comme le montre la figure</a:t>
                </a:r>
                <a:r>
                  <a:rPr lang="fr-FR" sz="2000" dirty="0" smtClean="0">
                    <a:latin typeface="Times New Roman" panose="02020603050405020304" pitchFamily="18" charset="0"/>
                    <a:cs typeface="Times New Roman" panose="02020603050405020304" pitchFamily="18" charset="0"/>
                  </a:rPr>
                  <a:t>.</a:t>
                </a:r>
              </a:p>
              <a:p>
                <a:pPr algn="just"/>
                <a:endParaRPr lang="en-GB" sz="2000" b="1" dirty="0" smtClean="0">
                  <a:latin typeface="Times New Roman" panose="02020603050405020304" pitchFamily="18" charset="0"/>
                  <a:cs typeface="Times New Roman" panose="02020603050405020304" pitchFamily="18" charset="0"/>
                </a:endParaRPr>
              </a:p>
              <a:p>
                <a:pPr algn="just"/>
                <a:endParaRPr lang="en-GB" sz="2000" b="1" dirty="0" smtClean="0">
                  <a:latin typeface="Times New Roman" panose="02020603050405020304" pitchFamily="18" charset="0"/>
                  <a:cs typeface="Times New Roman" panose="02020603050405020304" pitchFamily="18" charset="0"/>
                </a:endParaRPr>
              </a:p>
              <a:p>
                <a:pPr algn="just"/>
                <a:endParaRPr lang="" sz="2000" b="1" dirty="0" smtClean="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a:p>
                <a:endParaRPr lang="" sz="2000" b="1" dirty="0" smtClean="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2260" y="1902949"/>
                <a:ext cx="11838452" cy="4611775"/>
              </a:xfrm>
              <a:prstGeom prst="rect">
                <a:avLst/>
              </a:prstGeom>
              <a:blipFill rotWithShape="0">
                <a:blip r:embed="rId2"/>
                <a:stretch>
                  <a:fillRect l="-463" t="-661" r="-515"/>
                </a:stretch>
              </a:blipFill>
            </p:spPr>
            <p:txBody>
              <a:bodyPr/>
              <a:lstStyle/>
              <a:p>
                <a:r>
                  <a:rPr lang="fr-FR">
                    <a:noFill/>
                  </a:rPr>
                  <a:t> </a:t>
                </a:r>
              </a:p>
            </p:txBody>
          </p:sp>
        </mc:Fallback>
      </mc:AlternateContent>
      <p:sp>
        <p:nvSpPr>
          <p:cNvPr id="24" name="Rectangle à coins arrondis 23"/>
          <p:cNvSpPr/>
          <p:nvPr/>
        </p:nvSpPr>
        <p:spPr>
          <a:xfrm>
            <a:off x="0" y="3472989"/>
            <a:ext cx="12191999" cy="68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 sz="2400" b="1" i="1" dirty="0" smtClean="0">
                <a:solidFill>
                  <a:srgbClr val="FF0000"/>
                </a:solidFill>
                <a:latin typeface="Times New Roman" panose="02020603050405020304" pitchFamily="18" charset="0"/>
                <a:cs typeface="Times New Roman" panose="02020603050405020304" pitchFamily="18" charset="0"/>
              </a:rPr>
              <a:t>Attention: </a:t>
            </a:r>
            <a:r>
              <a:rPr lang="fr-FR" sz="2400" i="1" dirty="0" smtClean="0">
                <a:solidFill>
                  <a:schemeClr val="tx1"/>
                </a:solidFill>
                <a:latin typeface="Times New Roman" panose="02020603050405020304" pitchFamily="18" charset="0"/>
                <a:cs typeface="Times New Roman" panose="02020603050405020304" pitchFamily="18" charset="0"/>
              </a:rPr>
              <a:t>l'opération de soustraction n’est pas possible si  les deux vecteurs n’ont pas les mêmes dimensions.</a:t>
            </a:r>
            <a:r>
              <a:rPr lang="" sz="2400" dirty="0" smtClean="0">
                <a:solidFill>
                  <a:schemeClr val="tx1"/>
                </a:solidFill>
                <a:latin typeface="Times New Roman" panose="02020603050405020304" pitchFamily="18" charset="0"/>
                <a:cs typeface="Times New Roman" panose="02020603050405020304" pitchFamily="18" charset="0"/>
              </a:rPr>
              <a:t> </a:t>
            </a:r>
            <a:endParaRPr lang="fr-FR" sz="2400" dirty="0">
              <a:solidFill>
                <a:schemeClr val="tx1"/>
              </a:solidFill>
              <a:latin typeface="Times New Roman" panose="02020603050405020304" pitchFamily="18" charset="0"/>
              <a:cs typeface="Times New Roman" panose="02020603050405020304" pitchFamily="18" charset="0"/>
            </a:endParaRPr>
          </a:p>
        </p:txBody>
      </p:sp>
      <p:cxnSp>
        <p:nvCxnSpPr>
          <p:cNvPr id="29" name="Connecteur droit avec flèche 28"/>
          <p:cNvCxnSpPr/>
          <p:nvPr/>
        </p:nvCxnSpPr>
        <p:spPr>
          <a:xfrm flipH="1">
            <a:off x="5550366" y="5496455"/>
            <a:ext cx="269801" cy="58418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5780198" y="4991341"/>
            <a:ext cx="269801" cy="584184"/>
          </a:xfrm>
          <a:prstGeom prst="straightConnector1">
            <a:avLst/>
          </a:prstGeom>
          <a:ln w="31750">
            <a:solidFill>
              <a:srgbClr val="FFFF00"/>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5109556" y="5500821"/>
            <a:ext cx="697749" cy="25255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5096694" y="4948055"/>
            <a:ext cx="937841" cy="80532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5119605" y="5753363"/>
            <a:ext cx="456058" cy="32726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4951736" y="5068623"/>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A+B</a:t>
            </a:r>
            <a:endParaRPr lang="fr-FR" b="1" dirty="0">
              <a:latin typeface="Times New Roman" panose="02020603050405020304" pitchFamily="18" charset="0"/>
              <a:cs typeface="Times New Roman" panose="02020603050405020304" pitchFamily="18" charset="0"/>
            </a:endParaRPr>
          </a:p>
        </p:txBody>
      </p:sp>
      <p:sp>
        <p:nvSpPr>
          <p:cNvPr id="46" name="ZoneTexte 45"/>
          <p:cNvSpPr txBox="1"/>
          <p:nvPr/>
        </p:nvSpPr>
        <p:spPr>
          <a:xfrm>
            <a:off x="5915098" y="5127123"/>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B</a:t>
            </a:r>
            <a:endParaRPr lang="fr-FR" b="1" dirty="0">
              <a:latin typeface="Times New Roman" panose="02020603050405020304" pitchFamily="18" charset="0"/>
              <a:cs typeface="Times New Roman" panose="02020603050405020304" pitchFamily="18" charset="0"/>
            </a:endParaRPr>
          </a:p>
        </p:txBody>
      </p:sp>
      <p:sp>
        <p:nvSpPr>
          <p:cNvPr id="47" name="ZoneTexte 46"/>
          <p:cNvSpPr txBox="1"/>
          <p:nvPr/>
        </p:nvSpPr>
        <p:spPr>
          <a:xfrm>
            <a:off x="5705341" y="5539229"/>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-B</a:t>
            </a:r>
            <a:endParaRPr lang="fr-FR" b="1" dirty="0">
              <a:latin typeface="Times New Roman" panose="02020603050405020304" pitchFamily="18" charset="0"/>
              <a:cs typeface="Times New Roman" panose="02020603050405020304" pitchFamily="18" charset="0"/>
            </a:endParaRPr>
          </a:p>
        </p:txBody>
      </p:sp>
      <p:sp>
        <p:nvSpPr>
          <p:cNvPr id="48" name="ZoneTexte 47"/>
          <p:cNvSpPr txBox="1"/>
          <p:nvPr/>
        </p:nvSpPr>
        <p:spPr>
          <a:xfrm>
            <a:off x="4812615" y="5770450"/>
            <a:ext cx="924448" cy="369332"/>
          </a:xfrm>
          <a:prstGeom prst="rect">
            <a:avLst/>
          </a:prstGeom>
          <a:noFill/>
        </p:spPr>
        <p:txBody>
          <a:bodyPr wrap="square" rtlCol="0">
            <a:spAutoFit/>
          </a:bodyPr>
          <a:lstStyle/>
          <a:p>
            <a:r>
              <a:rPr lang="" b="1" dirty="0" smtClean="0">
                <a:latin typeface="Times New Roman" panose="02020603050405020304" pitchFamily="18" charset="0"/>
                <a:cs typeface="Times New Roman" panose="02020603050405020304" pitchFamily="18" charset="0"/>
              </a:rPr>
              <a:t>A-B</a:t>
            </a:r>
            <a:endParaRPr lang="fr-FR" b="1" dirty="0">
              <a:latin typeface="Times New Roman" panose="02020603050405020304" pitchFamily="18" charset="0"/>
              <a:cs typeface="Times New Roman" panose="02020603050405020304" pitchFamily="18" charset="0"/>
            </a:endParaRPr>
          </a:p>
        </p:txBody>
      </p:sp>
      <p:sp>
        <p:nvSpPr>
          <p:cNvPr id="56" name="Rectangle 55"/>
          <p:cNvSpPr/>
          <p:nvPr/>
        </p:nvSpPr>
        <p:spPr>
          <a:xfrm>
            <a:off x="85940" y="6290948"/>
            <a:ext cx="4132285" cy="369332"/>
          </a:xfrm>
          <a:prstGeom prst="rect">
            <a:avLst/>
          </a:prstGeom>
        </p:spPr>
        <p:txBody>
          <a:bodyPr wrap="none">
            <a:spAutoFit/>
          </a:bodyPr>
          <a:lstStyle/>
          <a:p>
            <a:pPr marL="285750" indent="-285750">
              <a:buFont typeface="Wingdings" panose="05000000000000000000" pitchFamily="2" charset="2"/>
              <a:buChar char="Ø"/>
            </a:pPr>
            <a:r>
              <a:rPr lang="" i="1" dirty="0" smtClean="0">
                <a:solidFill>
                  <a:srgbClr val="FFFF00"/>
                </a:solidFill>
                <a:latin typeface="Times New Roman" panose="02020603050405020304" pitchFamily="18" charset="0"/>
                <a:cs typeface="Times New Roman" panose="02020603050405020304" pitchFamily="18" charset="0"/>
              </a:rPr>
              <a:t>Exemple de soustraction sous MATLAB</a:t>
            </a:r>
            <a:endParaRPr lang="fr-FR" dirty="0"/>
          </a:p>
        </p:txBody>
      </p:sp>
      <p:pic>
        <p:nvPicPr>
          <p:cNvPr id="57" name="Image 56"/>
          <p:cNvPicPr>
            <a:picLocks noChangeAspect="1"/>
          </p:cNvPicPr>
          <p:nvPr/>
        </p:nvPicPr>
        <p:blipFill>
          <a:blip r:embed="rId3"/>
          <a:stretch>
            <a:fillRect/>
          </a:stretch>
        </p:blipFill>
        <p:spPr>
          <a:xfrm>
            <a:off x="4159743" y="6250442"/>
            <a:ext cx="901425" cy="505561"/>
          </a:xfrm>
          <a:prstGeom prst="rect">
            <a:avLst/>
          </a:prstGeom>
        </p:spPr>
      </p:pic>
      <p:sp>
        <p:nvSpPr>
          <p:cNvPr id="22" name="ZoneTexte 21"/>
          <p:cNvSpPr txBox="1"/>
          <p:nvPr/>
        </p:nvSpPr>
        <p:spPr>
          <a:xfrm>
            <a:off x="5303408" y="5549832"/>
            <a:ext cx="924448" cy="369332"/>
          </a:xfrm>
          <a:prstGeom prst="rect">
            <a:avLst/>
          </a:prstGeom>
          <a:noFill/>
        </p:spPr>
        <p:txBody>
          <a:bodyPr wrap="square" rtlCol="0">
            <a:spAutoFit/>
          </a:bodyPr>
          <a:lstStyle/>
          <a:p>
            <a:r>
              <a:rPr lang="" b="1" dirty="0">
                <a:latin typeface="Times New Roman" panose="02020603050405020304" pitchFamily="18" charset="0"/>
                <a:cs typeface="Times New Roman" panose="02020603050405020304" pitchFamily="18" charset="0"/>
              </a:rPr>
              <a:t>A</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12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33710"/>
                <a:ext cx="12192000" cy="1841786"/>
              </a:xfrm>
              <a:prstGeom prst="rect">
                <a:avLst/>
              </a:prstGeom>
            </p:spPr>
            <p:txBody>
              <a:bodyPr wrap="square">
                <a:spAutoFit/>
              </a:bodyPr>
              <a:lstStyle/>
              <a:p>
                <a:pPr marL="342900" indent="-342900" algn="just">
                  <a:buFont typeface="Wingdings" panose="05000000000000000000" pitchFamily="2" charset="2"/>
                  <a:buChar char="q"/>
                </a:pPr>
                <a:r>
                  <a:rPr lang="fr-FR" sz="2000" i="1" dirty="0" smtClean="0">
                    <a:solidFill>
                      <a:srgbClr val="FFFF00"/>
                    </a:solidFill>
                    <a:latin typeface="Times New Roman" panose="02020603050405020304" pitchFamily="18" charset="0"/>
                    <a:cs typeface="Times New Roman" panose="02020603050405020304" pitchFamily="18" charset="0"/>
                  </a:rPr>
                  <a:t>Multiplication d’un vecteur par un </a:t>
                </a:r>
                <a:r>
                  <a:rPr lang="fr-FR" sz="2000" i="1" dirty="0">
                    <a:solidFill>
                      <a:srgbClr val="FFFF00"/>
                    </a:solidFill>
                    <a:latin typeface="Times New Roman" panose="02020603050405020304" pitchFamily="18" charset="0"/>
                    <a:cs typeface="Times New Roman" panose="02020603050405020304" pitchFamily="18" charset="0"/>
                  </a:rPr>
                  <a:t>scalaire: </a:t>
                </a: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multiplication d'un vecteur par un scalaire donne un nouveau vecteur avec la même direction mais avec une magnitude qui est multipliée par le </a:t>
                </a:r>
                <a:r>
                  <a:rPr lang="fr-FR" sz="2000" dirty="0" smtClean="0">
                    <a:latin typeface="Times New Roman" panose="02020603050405020304" pitchFamily="18" charset="0"/>
                    <a:cs typeface="Times New Roman" panose="02020603050405020304" pitchFamily="18" charset="0"/>
                  </a:rPr>
                  <a:t>scalaire. </a:t>
                </a:r>
              </a:p>
              <a:p>
                <a:pPr algn="ctr"/>
                <a14:m>
                  <m:oMath xmlns:m="http://schemas.openxmlformats.org/officeDocument/2006/math">
                    <m:r>
                      <a:rPr lang="" sz="2000"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𝜶</m:t>
                    </m:r>
                    <m:r>
                      <a:rPr lang="" sz="20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2000" b="1" i="1" smtClean="0">
                        <a:latin typeface="Cambria Math" panose="02040503050406030204" pitchFamily="18" charset="0"/>
                        <a:ea typeface="Cambria Math" panose="02040503050406030204" pitchFamily="18" charset="0"/>
                        <a:cs typeface="Times New Roman" panose="02020603050405020304" pitchFamily="18" charset="0"/>
                      </a:rPr>
                      <m:t>𝑨</m:t>
                    </m:r>
                    <m:r>
                      <a:rPr lang="en-GB" sz="20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2000"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𝜶</m:t>
                    </m:r>
                    <m:r>
                      <a:rPr lang="en-GB" sz="2000" b="1"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sz="2000" b="1" i="1" smtClean="0">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GB" sz="2000" b="1" i="1" smtClean="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en-GB" sz="20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b="1" i="1" smtClean="0">
                                    <a:latin typeface="Cambria Math" panose="02040503050406030204" pitchFamily="18" charset="0"/>
                                    <a:ea typeface="Cambria Math" panose="02040503050406030204" pitchFamily="18" charset="0"/>
                                    <a:cs typeface="Times New Roman" panose="02020603050405020304" pitchFamily="18" charset="0"/>
                                  </a:rPr>
                                  <m:t>𝒙</m:t>
                                </m:r>
                              </m:e>
                              <m:sub>
                                <m:r>
                                  <a:rPr lang="en-GB" sz="2000" b="1" i="1" smtClean="0">
                                    <a:latin typeface="Cambria Math" panose="02040503050406030204" pitchFamily="18" charset="0"/>
                                    <a:ea typeface="Cambria Math" panose="02040503050406030204" pitchFamily="18" charset="0"/>
                                    <a:cs typeface="Times New Roman" panose="02020603050405020304" pitchFamily="18" charset="0"/>
                                  </a:rPr>
                                  <m:t>𝟏</m:t>
                                </m:r>
                              </m:sub>
                            </m:sSub>
                          </m:e>
                          <m:e>
                            <m:sSub>
                              <m:sSubPr>
                                <m:ctrlPr>
                                  <a:rPr lang="fr-FR"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e>
                          <m:e>
                            <m:r>
                              <a:rPr lang="fr-FR" i="1" smtClean="0">
                                <a:latin typeface="Cambria Math" panose="02040503050406030204" pitchFamily="18" charset="0"/>
                                <a:ea typeface="Cambria Math" panose="02040503050406030204" pitchFamily="18" charset="0"/>
                              </a:rPr>
                              <m:t>⋮</m:t>
                            </m:r>
                          </m:e>
                          <m:e>
                            <m:sSub>
                              <m:sSubPr>
                                <m:ctrlPr>
                                  <a:rPr lang="fr-FR"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e>
                        </m:eqArr>
                      </m:e>
                    </m:d>
                    <m:r>
                      <a:rPr lang="en-GB" sz="2000" b="1"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GB" sz="2000" b="1" i="1" smtClean="0">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GB" sz="2000" b="1" i="1" smtClean="0">
                                <a:latin typeface="Cambria Math" panose="02040503050406030204" pitchFamily="18" charset="0"/>
                                <a:ea typeface="Cambria Math" panose="02040503050406030204" pitchFamily="18" charset="0"/>
                                <a:cs typeface="Times New Roman" panose="02020603050405020304" pitchFamily="18" charset="0"/>
                              </a:rPr>
                            </m:ctrlPr>
                          </m:eqArrPr>
                          <m:e>
                            <m:r>
                              <a:rPr lang="en-GB" sz="2000"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𝛼</m:t>
                            </m:r>
                            <m:sSub>
                              <m:sSubPr>
                                <m:ctrlPr>
                                  <a:rPr lang="en-GB" sz="20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b="1" i="1" smtClean="0">
                                    <a:latin typeface="Cambria Math" panose="02040503050406030204" pitchFamily="18" charset="0"/>
                                    <a:ea typeface="Cambria Math" panose="02040503050406030204" pitchFamily="18" charset="0"/>
                                    <a:cs typeface="Times New Roman" panose="02020603050405020304" pitchFamily="18" charset="0"/>
                                  </a:rPr>
                                  <m:t>𝒙</m:t>
                                </m:r>
                              </m:e>
                              <m:sub>
                                <m:r>
                                  <a:rPr lang="en-GB" sz="2000" b="1" i="1" smtClean="0">
                                    <a:latin typeface="Cambria Math" panose="02040503050406030204" pitchFamily="18" charset="0"/>
                                    <a:ea typeface="Cambria Math" panose="02040503050406030204" pitchFamily="18" charset="0"/>
                                    <a:cs typeface="Times New Roman" panose="02020603050405020304" pitchFamily="18" charset="0"/>
                                  </a:rPr>
                                  <m:t>𝟏</m:t>
                                </m:r>
                              </m:sub>
                            </m:sSub>
                          </m:e>
                          <m:e>
                            <m:r>
                              <a:rPr lang="fr-FR" i="1" smtClean="0">
                                <a:solidFill>
                                  <a:srgbClr val="FFFF00"/>
                                </a:solidFill>
                                <a:latin typeface="Cambria Math" panose="02040503050406030204" pitchFamily="18" charset="0"/>
                                <a:ea typeface="Cambria Math" panose="02040503050406030204" pitchFamily="18" charset="0"/>
                              </a:rPr>
                              <m:t>𝛼</m:t>
                            </m:r>
                            <m:sSub>
                              <m:sSubPr>
                                <m:ctrlPr>
                                  <a:rPr lang="fr-FR"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2</m:t>
                                </m:r>
                              </m:sub>
                            </m:sSub>
                          </m:e>
                          <m:e>
                            <m:r>
                              <a:rPr lang="fr-FR" i="1" smtClean="0">
                                <a:latin typeface="Cambria Math" panose="02040503050406030204" pitchFamily="18" charset="0"/>
                                <a:ea typeface="Cambria Math" panose="02040503050406030204" pitchFamily="18" charset="0"/>
                              </a:rPr>
                              <m:t>⋮</m:t>
                            </m:r>
                          </m:e>
                          <m:e>
                            <m:r>
                              <a:rPr lang="fr-FR" i="1" smtClean="0">
                                <a:solidFill>
                                  <a:srgbClr val="FFFF00"/>
                                </a:solidFill>
                                <a:latin typeface="Cambria Math" panose="02040503050406030204" pitchFamily="18" charset="0"/>
                                <a:ea typeface="Cambria Math" panose="02040503050406030204" pitchFamily="18" charset="0"/>
                              </a:rPr>
                              <m:t>𝛼</m:t>
                            </m:r>
                            <m:sSub>
                              <m:sSubPr>
                                <m:ctrlPr>
                                  <a:rPr lang="fr-FR"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𝑛</m:t>
                                </m:r>
                              </m:sub>
                            </m:sSub>
                          </m:e>
                        </m:eqArr>
                      </m:e>
                    </m:d>
                  </m:oMath>
                </a14:m>
                <a:r>
                  <a:rPr lang="" sz="2000" b="1" dirty="0" smtClean="0">
                    <a:latin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0" y="33710"/>
                <a:ext cx="12192000" cy="1841786"/>
              </a:xfrm>
              <a:prstGeom prst="rect">
                <a:avLst/>
              </a:prstGeom>
              <a:blipFill rotWithShape="0">
                <a:blip r:embed="rId2"/>
                <a:stretch>
                  <a:fillRect l="-450" t="-1987" r="-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0" y="1865370"/>
                <a:ext cx="12110202" cy="1932773"/>
              </a:xfrm>
              <a:prstGeom prst="rect">
                <a:avLst/>
              </a:prstGeom>
            </p:spPr>
            <p:txBody>
              <a:bodyPr wrap="square">
                <a:spAutoFit/>
              </a:bodyPr>
              <a:lstStyle/>
              <a:p>
                <a:pPr algn="just"/>
                <a:r>
                  <a:rPr lang="en-GB" sz="2400" b="1" dirty="0" smtClean="0">
                    <a:solidFill>
                      <a:schemeClr val="accent2">
                        <a:lumMod val="75000"/>
                      </a:schemeClr>
                    </a:solidFill>
                    <a:latin typeface="Times New Roman" panose="02020603050405020304" pitchFamily="18" charset="0"/>
                    <a:cs typeface="Times New Roman" panose="02020603050405020304" pitchFamily="18" charset="0"/>
                  </a:rPr>
                  <a:t>C. Matrice : </a:t>
                </a:r>
                <a:r>
                  <a:rPr lang="fr-FR" sz="2000" dirty="0">
                    <a:latin typeface="Times New Roman" panose="02020603050405020304" pitchFamily="18" charset="0"/>
                    <a:cs typeface="Times New Roman" panose="02020603050405020304" pitchFamily="18" charset="0"/>
                  </a:rPr>
                  <a:t>u</a:t>
                </a:r>
                <a:r>
                  <a:rPr lang="fr-FR" sz="2000" dirty="0" smtClean="0">
                    <a:latin typeface="Times New Roman" panose="02020603050405020304" pitchFamily="18" charset="0"/>
                    <a:cs typeface="Times New Roman" panose="02020603050405020304" pitchFamily="18" charset="0"/>
                  </a:rPr>
                  <a:t>ne </a:t>
                </a:r>
                <a:r>
                  <a:rPr lang="fr-FR" sz="2000" dirty="0">
                    <a:latin typeface="Times New Roman" panose="02020603050405020304" pitchFamily="18" charset="0"/>
                    <a:cs typeface="Times New Roman" panose="02020603050405020304" pitchFamily="18" charset="0"/>
                  </a:rPr>
                  <a:t>matrice est un tableau </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composé d'éléments disposés en lignes et en colonnes. Chaque élément de la matrice est généralement représenté par un nombre, un symbole ou une expression algébrique</a:t>
                </a:r>
                <a:r>
                  <a:rPr lang="fr-FR" sz="2000" dirty="0" smtClean="0">
                    <a:latin typeface="Times New Roman" panose="02020603050405020304" pitchFamily="18" charset="0"/>
                    <a:cs typeface="Times New Roman" panose="02020603050405020304" pitchFamily="18" charset="0"/>
                  </a:rPr>
                  <a:t>.</a:t>
                </a:r>
              </a:p>
              <a:p>
                <a:pPr algn="just"/>
                <a:endParaRPr lang="fr-FR"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000" i="1" dirty="0" smtClean="0">
                    <a:solidFill>
                      <a:srgbClr val="FFFF00"/>
                    </a:solidFill>
                    <a:latin typeface="Times New Roman" panose="02020603050405020304" pitchFamily="18" charset="0"/>
                    <a:cs typeface="Times New Roman" panose="02020603050405020304" pitchFamily="18" charset="0"/>
                  </a:rPr>
                  <a:t>Exemple: </a:t>
                </a:r>
                <a:r>
                  <a:rPr lang="fr-FR" sz="2000" dirty="0" smtClean="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GB" sz="2000" i="1" smtClean="0">
                            <a:latin typeface="Cambria Math" panose="02040503050406030204" pitchFamily="18" charset="0"/>
                            <a:cs typeface="Times New Roman" panose="02020603050405020304" pitchFamily="18" charset="0"/>
                          </a:rPr>
                        </m:ctrlPr>
                      </m:dPr>
                      <m:e>
                        <m:m>
                          <m:mPr>
                            <m:mcs>
                              <m:mc>
                                <m:mcPr>
                                  <m:count m:val="3"/>
                                  <m:mcJc m:val="center"/>
                                </m:mcPr>
                              </m:mc>
                            </m:mcs>
                            <m:ctrlPr>
                              <a:rPr lang="en-GB" sz="2000" i="1" smtClean="0">
                                <a:latin typeface="Cambria Math" panose="02040503050406030204" pitchFamily="18" charset="0"/>
                                <a:cs typeface="Times New Roman" panose="02020603050405020304" pitchFamily="18" charset="0"/>
                              </a:rPr>
                            </m:ctrlPr>
                          </m:mPr>
                          <m:mr>
                            <m:e>
                              <m:r>
                                <m:rPr>
                                  <m:brk m:alnAt="7"/>
                                </m:rPr>
                                <a:rPr lang="en-GB" sz="2000" b="0" i="1" smtClean="0">
                                  <a:latin typeface="Cambria Math" panose="02040503050406030204" pitchFamily="18" charset="0"/>
                                  <a:cs typeface="Times New Roman" panose="02020603050405020304" pitchFamily="18" charset="0"/>
                                </a:rPr>
                                <m:t>6</m:t>
                              </m:r>
                            </m:e>
                            <m:e>
                              <m:r>
                                <a:rPr lang="en-GB" sz="2000" b="0" i="1" smtClean="0">
                                  <a:latin typeface="Cambria Math" panose="02040503050406030204" pitchFamily="18" charset="0"/>
                                  <a:cs typeface="Times New Roman" panose="02020603050405020304" pitchFamily="18" charset="0"/>
                                </a:rPr>
                                <m:t>7</m:t>
                              </m:r>
                            </m:e>
                            <m:e>
                              <m:r>
                                <a:rPr lang="en-GB" sz="2000" b="0" i="1" smtClean="0">
                                  <a:latin typeface="Cambria Math" panose="02040503050406030204" pitchFamily="18" charset="0"/>
                                  <a:cs typeface="Times New Roman" panose="02020603050405020304" pitchFamily="18" charset="0"/>
                                </a:rPr>
                                <m:t>3</m:t>
                              </m:r>
                            </m:e>
                          </m:mr>
                          <m:mr>
                            <m:e>
                              <m:r>
                                <a:rPr lang="en-GB" sz="2000" b="0" i="1" smtClean="0">
                                  <a:latin typeface="Cambria Math" panose="02040503050406030204" pitchFamily="18" charset="0"/>
                                  <a:cs typeface="Times New Roman" panose="02020603050405020304" pitchFamily="18" charset="0"/>
                                </a:rPr>
                                <m:t>−3</m:t>
                              </m:r>
                            </m:e>
                            <m:e>
                              <m:r>
                                <a:rPr lang="en-GB" sz="2000" b="0" i="1" smtClean="0">
                                  <a:latin typeface="Cambria Math" panose="02040503050406030204" pitchFamily="18" charset="0"/>
                                  <a:cs typeface="Times New Roman" panose="02020603050405020304" pitchFamily="18" charset="0"/>
                                </a:rPr>
                                <m:t>4</m:t>
                              </m:r>
                            </m:e>
                            <m:e>
                              <m:r>
                                <a:rPr lang="en-GB" sz="2000" b="0" i="1" smtClean="0">
                                  <a:latin typeface="Cambria Math" panose="02040503050406030204" pitchFamily="18" charset="0"/>
                                  <a:cs typeface="Times New Roman" panose="02020603050405020304" pitchFamily="18" charset="0"/>
                                </a:rPr>
                                <m:t>8</m:t>
                              </m:r>
                            </m:e>
                          </m:mr>
                        </m:m>
                      </m:e>
                    </m:d>
                  </m:oMath>
                </a14:m>
                <a:endParaRPr lang="en-GB" sz="2000" dirty="0">
                  <a:latin typeface="Times New Roman" panose="02020603050405020304" pitchFamily="18" charset="0"/>
                  <a:cs typeface="Times New Roman" panose="02020603050405020304" pitchFamily="18" charset="0"/>
                </a:endParaRPr>
              </a:p>
              <a:p>
                <a:pPr algn="just"/>
                <a:endParaRPr lang="en-GB" sz="2000" dirty="0">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0" y="1865370"/>
                <a:ext cx="12110202" cy="1932773"/>
              </a:xfrm>
              <a:prstGeom prst="rect">
                <a:avLst/>
              </a:prstGeom>
              <a:blipFill rotWithShape="0">
                <a:blip r:embed="rId3"/>
                <a:stretch>
                  <a:fillRect l="-755" t="-2524" r="-503"/>
                </a:stretch>
              </a:blipFill>
            </p:spPr>
            <p:txBody>
              <a:bodyPr/>
              <a:lstStyle/>
              <a:p>
                <a:r>
                  <a:rPr lang="fr-FR">
                    <a:noFill/>
                  </a:rPr>
                  <a:t> </a:t>
                </a:r>
              </a:p>
            </p:txBody>
          </p:sp>
        </mc:Fallback>
      </mc:AlternateContent>
      <p:sp>
        <p:nvSpPr>
          <p:cNvPr id="26" name="Rectangle à coins arrondis 25"/>
          <p:cNvSpPr/>
          <p:nvPr/>
        </p:nvSpPr>
        <p:spPr>
          <a:xfrm>
            <a:off x="108405" y="3456634"/>
            <a:ext cx="10628710" cy="34013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7" name="Rectangle 26"/>
          <p:cNvSpPr/>
          <p:nvPr/>
        </p:nvSpPr>
        <p:spPr>
          <a:xfrm>
            <a:off x="724931" y="3366346"/>
            <a:ext cx="7374040" cy="461665"/>
          </a:xfrm>
          <a:prstGeom prst="rect">
            <a:avLst/>
          </a:prstGeom>
        </p:spPr>
        <p:txBody>
          <a:bodyPr wrap="square">
            <a:spAutoFit/>
          </a:bodyPr>
          <a:lstStyle/>
          <a:p>
            <a:pPr marL="342900" indent="-342900">
              <a:buFont typeface="Wingdings" panose="05000000000000000000" pitchFamily="2" charset="2"/>
              <a:buChar char="v"/>
            </a:pPr>
            <a:r>
              <a:rPr lang="en-GB" sz="2400" b="1" dirty="0">
                <a:solidFill>
                  <a:schemeClr val="bg1"/>
                </a:solidFill>
                <a:latin typeface="Times New Roman" panose="02020603050405020304" pitchFamily="18" charset="0"/>
                <a:cs typeface="Times New Roman" panose="02020603050405020304" pitchFamily="18" charset="0"/>
              </a:rPr>
              <a:t>Comment déclarer </a:t>
            </a:r>
            <a:r>
              <a:rPr lang="en-GB" sz="2400" b="1" dirty="0" smtClean="0">
                <a:solidFill>
                  <a:schemeClr val="bg1"/>
                </a:solidFill>
                <a:latin typeface="Times New Roman" panose="02020603050405020304" pitchFamily="18" charset="0"/>
                <a:cs typeface="Times New Roman" panose="02020603050405020304" pitchFamily="18" charset="0"/>
              </a:rPr>
              <a:t>une </a:t>
            </a:r>
            <a:r>
              <a:rPr lang="" sz="2400" b="1" dirty="0" smtClean="0">
                <a:solidFill>
                  <a:schemeClr val="bg1"/>
                </a:solidFill>
                <a:latin typeface="Times New Roman" panose="02020603050405020304" pitchFamily="18" charset="0"/>
                <a:cs typeface="Times New Roman" panose="02020603050405020304" pitchFamily="18" charset="0"/>
              </a:rPr>
              <a:t>matrice </a:t>
            </a:r>
            <a:r>
              <a:rPr lang="en-GB" sz="2400" b="1" dirty="0" smtClean="0">
                <a:solidFill>
                  <a:schemeClr val="bg1"/>
                </a:solidFill>
                <a:latin typeface="Times New Roman" panose="02020603050405020304" pitchFamily="18" charset="0"/>
                <a:cs typeface="Times New Roman" panose="02020603050405020304" pitchFamily="18" charset="0"/>
              </a:rPr>
              <a:t>sous MATLAB?</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4"/>
          <a:stretch>
            <a:fillRect/>
          </a:stretch>
        </p:blipFill>
        <p:spPr>
          <a:xfrm>
            <a:off x="2565299" y="3828011"/>
            <a:ext cx="5644201" cy="2894336"/>
          </a:xfrm>
          <a:prstGeom prst="rect">
            <a:avLst/>
          </a:prstGeom>
        </p:spPr>
      </p:pic>
      <p:pic>
        <p:nvPicPr>
          <p:cNvPr id="6" name="Image 5"/>
          <p:cNvPicPr>
            <a:picLocks noChangeAspect="1"/>
          </p:cNvPicPr>
          <p:nvPr/>
        </p:nvPicPr>
        <p:blipFill>
          <a:blip r:embed="rId5"/>
          <a:stretch>
            <a:fillRect/>
          </a:stretch>
        </p:blipFill>
        <p:spPr>
          <a:xfrm>
            <a:off x="584569" y="4654353"/>
            <a:ext cx="1798476" cy="1005927"/>
          </a:xfrm>
          <a:prstGeom prst="rect">
            <a:avLst/>
          </a:prstGeom>
        </p:spPr>
      </p:pic>
    </p:spTree>
    <p:extLst>
      <p:ext uri="{BB962C8B-B14F-4D97-AF65-F5344CB8AC3E}">
        <p14:creationId xmlns:p14="http://schemas.microsoft.com/office/powerpoint/2010/main" val="2418678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7027150" y="1014882"/>
            <a:ext cx="381837" cy="4019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5146436" y="1016560"/>
            <a:ext cx="381837" cy="4019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627456" y="1014883"/>
            <a:ext cx="381837" cy="4019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p:cNvSpPr/>
              <p:nvPr/>
            </p:nvSpPr>
            <p:spPr>
              <a:xfrm>
                <a:off x="0" y="-184494"/>
                <a:ext cx="12110202" cy="7372531"/>
              </a:xfrm>
              <a:prstGeom prst="rect">
                <a:avLst/>
              </a:prstGeom>
            </p:spPr>
            <p:txBody>
              <a:bodyPr wrap="square">
                <a:spAutoFit/>
              </a:bodyPr>
              <a:lstStyle/>
              <a:p>
                <a:pPr algn="just"/>
                <a:endParaRPr lang="fr-FR"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GB" sz="2000" i="1" dirty="0" smtClean="0">
                    <a:solidFill>
                      <a:srgbClr val="FFFF00"/>
                    </a:solidFill>
                    <a:latin typeface="Times New Roman" panose="02020603050405020304" pitchFamily="18" charset="0"/>
                    <a:cs typeface="Times New Roman" panose="02020603050405020304" pitchFamily="18" charset="0"/>
                  </a:rPr>
                  <a:t>Addition de matrices: </a:t>
                </a:r>
                <a:r>
                  <a:rPr lang="fr-FR" sz="2000" dirty="0" smtClean="0">
                    <a:latin typeface="Times New Roman" panose="02020603050405020304" pitchFamily="18" charset="0"/>
                    <a:cs typeface="Times New Roman" panose="02020603050405020304" pitchFamily="18" charset="0"/>
                  </a:rPr>
                  <a:t>l'addition </a:t>
                </a:r>
                <a:r>
                  <a:rPr lang="fr-FR" sz="2000" dirty="0">
                    <a:latin typeface="Times New Roman" panose="02020603050405020304" pitchFamily="18" charset="0"/>
                    <a:cs typeface="Times New Roman" panose="02020603050405020304" pitchFamily="18" charset="0"/>
                  </a:rPr>
                  <a:t>de deux matrices se fait en additionnant les éléments correspondants des matrices</a:t>
                </a:r>
                <a:r>
                  <a:rPr lang="fr-FR" sz="2000" dirty="0" smtClean="0">
                    <a:latin typeface="Times New Roman" panose="02020603050405020304" pitchFamily="18" charset="0"/>
                    <a:cs typeface="Times New Roman" panose="02020603050405020304" pitchFamily="18" charset="0"/>
                  </a:rPr>
                  <a:t>.</a:t>
                </a:r>
                <a:endParaRPr lang="en-GB" sz="2000" i="1" dirty="0" smtClean="0">
                  <a:solidFill>
                    <a:srgbClr val="FFFF00"/>
                  </a:solidFill>
                  <a:latin typeface="Times New Roman" panose="02020603050405020304" pitchFamily="18" charset="0"/>
                  <a:cs typeface="Times New Roman" panose="02020603050405020304" pitchFamily="18" charset="0"/>
                </a:endParaRPr>
              </a:p>
              <a:p>
                <a:pPr algn="just"/>
                <a:endParaRPr lang="en-GB" sz="2000" i="1" dirty="0">
                  <a:solidFill>
                    <a:srgbClr val="FFFF00"/>
                  </a:solidFill>
                  <a:latin typeface="Times New Roman" panose="02020603050405020304" pitchFamily="18" charset="0"/>
                  <a:cs typeface="Times New Roman" panose="02020603050405020304" pitchFamily="18" charset="0"/>
                </a:endParaRPr>
              </a:p>
              <a:p>
                <a:pPr algn="ctr"/>
                <a:r>
                  <a:rPr lang="en-GB" sz="2000"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GB" sz="200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sz="200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1" i="1" smtClean="0">
                                  <a:solidFill>
                                    <a:srgbClr val="FF0000"/>
                                  </a:solidFill>
                                  <a:latin typeface="Cambria Math" panose="02040503050406030204" pitchFamily="18" charset="0"/>
                                  <a:cs typeface="Times New Roman" panose="02020603050405020304" pitchFamily="18" charset="0"/>
                                </a:rPr>
                                <m:t>𝟏</m:t>
                              </m:r>
                            </m:e>
                            <m:e>
                              <m:r>
                                <a:rPr lang="en-GB" sz="2000" b="0" i="1" smtClean="0">
                                  <a:solidFill>
                                    <a:schemeClr val="tx1"/>
                                  </a:solidFill>
                                  <a:latin typeface="Cambria Math" panose="02040503050406030204" pitchFamily="18" charset="0"/>
                                  <a:cs typeface="Times New Roman" panose="02020603050405020304" pitchFamily="18" charset="0"/>
                                </a:rPr>
                                <m:t>2</m:t>
                              </m:r>
                            </m:e>
                            <m:e>
                              <m:r>
                                <a:rPr lang="en-GB" sz="2000" b="0" i="1" smtClean="0">
                                  <a:solidFill>
                                    <a:schemeClr val="tx1"/>
                                  </a:solidFill>
                                  <a:latin typeface="Cambria Math" panose="02040503050406030204" pitchFamily="18" charset="0"/>
                                  <a:cs typeface="Times New Roman" panose="02020603050405020304" pitchFamily="18" charset="0"/>
                                </a:rPr>
                                <m:t>3</m:t>
                              </m:r>
                            </m:e>
                          </m:mr>
                          <m:mr>
                            <m:e>
                              <m:r>
                                <a:rPr lang="en-GB" sz="2000" b="0" i="1" smtClean="0">
                                  <a:solidFill>
                                    <a:schemeClr val="tx1"/>
                                  </a:solidFill>
                                  <a:latin typeface="Cambria Math" panose="02040503050406030204" pitchFamily="18" charset="0"/>
                                  <a:cs typeface="Times New Roman" panose="02020603050405020304" pitchFamily="18" charset="0"/>
                                </a:rPr>
                                <m:t>4</m:t>
                              </m:r>
                            </m:e>
                            <m:e>
                              <m:r>
                                <a:rPr lang="en-GB" sz="2000" b="0" i="1" smtClean="0">
                                  <a:solidFill>
                                    <a:schemeClr val="tx1"/>
                                  </a:solidFill>
                                  <a:latin typeface="Cambria Math" panose="02040503050406030204" pitchFamily="18" charset="0"/>
                                  <a:cs typeface="Times New Roman" panose="02020603050405020304" pitchFamily="18" charset="0"/>
                                </a:rPr>
                                <m:t>5</m:t>
                              </m:r>
                            </m:e>
                            <m:e>
                              <m:r>
                                <a:rPr lang="en-GB" sz="2000" b="0" i="1" smtClean="0">
                                  <a:solidFill>
                                    <a:schemeClr val="tx1"/>
                                  </a:solidFill>
                                  <a:latin typeface="Cambria Math" panose="02040503050406030204" pitchFamily="18" charset="0"/>
                                  <a:cs typeface="Times New Roman" panose="02020603050405020304" pitchFamily="18" charset="0"/>
                                </a:rPr>
                                <m:t>6</m:t>
                              </m:r>
                            </m:e>
                          </m:mr>
                        </m:m>
                      </m:e>
                    </m:d>
                    <m:r>
                      <a:rPr lang="en-GB" sz="2000" b="0" i="1" smtClean="0">
                        <a:solidFill>
                          <a:srgbClr val="FFFF00"/>
                        </a:solidFill>
                        <a:latin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sz="2000" b="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1" i="1" smtClean="0">
                                  <a:solidFill>
                                    <a:srgbClr val="FF0000"/>
                                  </a:solidFill>
                                  <a:latin typeface="Cambria Math" panose="02040503050406030204" pitchFamily="18" charset="0"/>
                                  <a:cs typeface="Times New Roman" panose="02020603050405020304" pitchFamily="18" charset="0"/>
                                </a:rPr>
                                <m:t>𝟕</m:t>
                              </m:r>
                            </m:e>
                            <m:e>
                              <m:r>
                                <a:rPr lang="en-GB" sz="2000" b="0" i="1" smtClean="0">
                                  <a:solidFill>
                                    <a:schemeClr val="tx1"/>
                                  </a:solidFill>
                                  <a:latin typeface="Cambria Math" panose="02040503050406030204" pitchFamily="18" charset="0"/>
                                  <a:cs typeface="Times New Roman" panose="02020603050405020304" pitchFamily="18" charset="0"/>
                                </a:rPr>
                                <m:t>8</m:t>
                              </m:r>
                            </m:e>
                            <m:e>
                              <m:r>
                                <a:rPr lang="en-GB" sz="2000" b="0" i="1" smtClean="0">
                                  <a:solidFill>
                                    <a:schemeClr val="tx1"/>
                                  </a:solidFill>
                                  <a:latin typeface="Cambria Math" panose="02040503050406030204" pitchFamily="18" charset="0"/>
                                  <a:cs typeface="Times New Roman" panose="02020603050405020304" pitchFamily="18" charset="0"/>
                                </a:rPr>
                                <m:t>9</m:t>
                              </m:r>
                            </m:e>
                          </m:mr>
                          <m:mr>
                            <m:e>
                              <m:r>
                                <a:rPr lang="en-GB" sz="2000" b="0" i="1" smtClean="0">
                                  <a:solidFill>
                                    <a:schemeClr val="tx1"/>
                                  </a:solidFill>
                                  <a:latin typeface="Cambria Math" panose="02040503050406030204" pitchFamily="18" charset="0"/>
                                  <a:cs typeface="Times New Roman" panose="02020603050405020304" pitchFamily="18" charset="0"/>
                                </a:rPr>
                                <m:t>10</m:t>
                              </m:r>
                            </m:e>
                            <m:e>
                              <m:r>
                                <a:rPr lang="en-GB" sz="2000" b="0" i="1" smtClean="0">
                                  <a:solidFill>
                                    <a:schemeClr val="tx1"/>
                                  </a:solidFill>
                                  <a:latin typeface="Cambria Math" panose="02040503050406030204" pitchFamily="18" charset="0"/>
                                  <a:cs typeface="Times New Roman" panose="02020603050405020304" pitchFamily="18" charset="0"/>
                                </a:rPr>
                                <m:t>11</m:t>
                              </m:r>
                            </m:e>
                            <m:e>
                              <m:r>
                                <a:rPr lang="en-GB" sz="2000" b="0" i="1" smtClean="0">
                                  <a:solidFill>
                                    <a:schemeClr val="tx1"/>
                                  </a:solidFill>
                                  <a:latin typeface="Cambria Math" panose="02040503050406030204" pitchFamily="18" charset="0"/>
                                  <a:cs typeface="Times New Roman" panose="02020603050405020304" pitchFamily="18" charset="0"/>
                                </a:rPr>
                                <m:t>12</m:t>
                              </m:r>
                            </m:e>
                          </m:mr>
                        </m:m>
                      </m:e>
                    </m:d>
                    <m:r>
                      <a:rPr lang="en-GB" sz="2000"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cs typeface="Times New Roman" panose="02020603050405020304" pitchFamily="18" charset="0"/>
                          </a:rPr>
                        </m:ctrlPr>
                      </m:dPr>
                      <m:e>
                        <m:m>
                          <m:mPr>
                            <m:mcs>
                              <m:mc>
                                <m:mcPr>
                                  <m:count m:val="3"/>
                                  <m:mcJc m:val="center"/>
                                </m:mcPr>
                              </m:mc>
                            </m:mcs>
                            <m:ctrlPr>
                              <a:rPr lang="en-GB" sz="2000" b="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1" i="1" smtClean="0">
                                  <a:solidFill>
                                    <a:srgbClr val="FF0000"/>
                                  </a:solidFill>
                                  <a:latin typeface="Cambria Math" panose="02040503050406030204" pitchFamily="18" charset="0"/>
                                  <a:cs typeface="Times New Roman" panose="02020603050405020304" pitchFamily="18" charset="0"/>
                                </a:rPr>
                                <m:t>𝟖</m:t>
                              </m:r>
                            </m:e>
                            <m:e>
                              <m:r>
                                <a:rPr lang="en-GB" sz="2000" b="0" i="1" smtClean="0">
                                  <a:solidFill>
                                    <a:schemeClr val="tx1"/>
                                  </a:solidFill>
                                  <a:latin typeface="Cambria Math" panose="02040503050406030204" pitchFamily="18" charset="0"/>
                                  <a:cs typeface="Times New Roman" panose="02020603050405020304" pitchFamily="18" charset="0"/>
                                </a:rPr>
                                <m:t>10</m:t>
                              </m:r>
                            </m:e>
                            <m:e>
                              <m:r>
                                <a:rPr lang="en-GB" sz="2000" b="0" i="1" smtClean="0">
                                  <a:solidFill>
                                    <a:schemeClr val="tx1"/>
                                  </a:solidFill>
                                  <a:latin typeface="Cambria Math" panose="02040503050406030204" pitchFamily="18" charset="0"/>
                                  <a:cs typeface="Times New Roman" panose="02020603050405020304" pitchFamily="18" charset="0"/>
                                </a:rPr>
                                <m:t>12</m:t>
                              </m:r>
                            </m:e>
                          </m:mr>
                          <m:mr>
                            <m:e>
                              <m:r>
                                <a:rPr lang="en-GB" sz="2000" b="0" i="1" smtClean="0">
                                  <a:solidFill>
                                    <a:schemeClr val="tx1"/>
                                  </a:solidFill>
                                  <a:latin typeface="Cambria Math" panose="02040503050406030204" pitchFamily="18" charset="0"/>
                                  <a:cs typeface="Times New Roman" panose="02020603050405020304" pitchFamily="18" charset="0"/>
                                </a:rPr>
                                <m:t>14</m:t>
                              </m:r>
                            </m:e>
                            <m:e>
                              <m:r>
                                <a:rPr lang="en-GB" sz="2000" b="0" i="1" smtClean="0">
                                  <a:solidFill>
                                    <a:schemeClr val="tx1"/>
                                  </a:solidFill>
                                  <a:latin typeface="Cambria Math" panose="02040503050406030204" pitchFamily="18" charset="0"/>
                                  <a:cs typeface="Times New Roman" panose="02020603050405020304" pitchFamily="18" charset="0"/>
                                </a:rPr>
                                <m:t>16</m:t>
                              </m:r>
                            </m:e>
                            <m:e>
                              <m:r>
                                <a:rPr lang="en-GB" sz="2000" b="0" i="1" smtClean="0">
                                  <a:solidFill>
                                    <a:schemeClr val="tx1"/>
                                  </a:solidFill>
                                  <a:latin typeface="Cambria Math" panose="02040503050406030204" pitchFamily="18" charset="0"/>
                                  <a:cs typeface="Times New Roman" panose="02020603050405020304" pitchFamily="18" charset="0"/>
                                </a:rPr>
                                <m:t>18</m:t>
                              </m:r>
                            </m:e>
                          </m:mr>
                        </m:m>
                      </m:e>
                    </m:d>
                  </m:oMath>
                </a14:m>
                <a:endParaRPr lang="en-GB" sz="2000" i="1" dirty="0">
                  <a:solidFill>
                    <a:schemeClr val="tx1"/>
                  </a:solidFill>
                  <a:latin typeface="Times New Roman" panose="02020603050405020304" pitchFamily="18" charset="0"/>
                  <a:cs typeface="Times New Roman" panose="02020603050405020304" pitchFamily="18" charset="0"/>
                </a:endParaRPr>
              </a:p>
              <a:p>
                <a:pPr algn="just"/>
                <a:endParaRPr lang="en-GB" sz="2000" i="1" dirty="0" smtClean="0">
                  <a:solidFill>
                    <a:srgbClr val="FFFF00"/>
                  </a:solidFill>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d’une </a:t>
                </a:r>
                <a:r>
                  <a:rPr lang="fr-FR" sz="2000" dirty="0" smtClean="0">
                    <a:latin typeface="Times New Roman" panose="02020603050405020304" pitchFamily="18" charset="0"/>
                    <a:cs typeface="Times New Roman" panose="02020603050405020304" pitchFamily="18" charset="0"/>
                  </a:rPr>
                  <a:t>manière</a:t>
                </a:r>
                <a:r>
                  <a:rPr lang="en-GB"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générale</a:t>
                </a:r>
                <a:r>
                  <a:rPr lang="en-GB" sz="2000" dirty="0" smtClean="0">
                    <a:latin typeface="Times New Roman" panose="02020603050405020304" pitchFamily="18" charset="0"/>
                    <a:cs typeface="Times New Roman" panose="02020603050405020304" pitchFamily="18" charset="0"/>
                  </a:rPr>
                  <a:t> l’addition de </a:t>
                </a:r>
                <a:r>
                  <a:rPr lang="fr-FR" sz="2000" dirty="0" smtClean="0">
                    <a:latin typeface="Times New Roman" panose="02020603050405020304" pitchFamily="18" charset="0"/>
                    <a:cs typeface="Times New Roman" panose="02020603050405020304" pitchFamily="18" charset="0"/>
                  </a:rPr>
                  <a:t>deux</a:t>
                </a:r>
                <a:r>
                  <a:rPr lang="en-GB" sz="2000" dirty="0" smtClean="0">
                    <a:latin typeface="Times New Roman" panose="02020603050405020304" pitchFamily="18" charset="0"/>
                    <a:cs typeface="Times New Roman" panose="02020603050405020304" pitchFamily="18" charset="0"/>
                  </a:rPr>
                  <a:t> matrices peut décrite comme suit:</a:t>
                </a:r>
              </a:p>
              <a:p>
                <a:pPr algn="just"/>
                <a:endParaRPr lang="en-GB" sz="2000" i="1" dirty="0">
                  <a:solidFill>
                    <a:srgbClr val="FFFF00"/>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GB" sz="2000" b="1" i="1" smtClean="0">
                              <a:solidFill>
                                <a:schemeClr val="tx1"/>
                              </a:solidFill>
                              <a:latin typeface="Cambria Math" panose="02040503050406030204" pitchFamily="18" charset="0"/>
                              <a:cs typeface="Times New Roman" panose="02020603050405020304" pitchFamily="18" charset="0"/>
                            </a:rPr>
                          </m:ctrlPr>
                        </m:sSubPr>
                        <m:e>
                          <m:r>
                            <a:rPr lang="en-GB" sz="2000" b="1" i="1" smtClean="0">
                              <a:solidFill>
                                <a:schemeClr val="tx1"/>
                              </a:solidFill>
                              <a:latin typeface="Cambria Math" panose="02040503050406030204" pitchFamily="18" charset="0"/>
                              <a:cs typeface="Times New Roman" panose="02020603050405020304" pitchFamily="18" charset="0"/>
                            </a:rPr>
                            <m:t>𝑪</m:t>
                          </m:r>
                        </m:e>
                        <m:sub>
                          <m:r>
                            <a:rPr lang="en-GB" sz="2000" b="1" i="1" smtClean="0">
                              <a:solidFill>
                                <a:schemeClr val="tx1"/>
                              </a:solidFill>
                              <a:latin typeface="Cambria Math" panose="02040503050406030204" pitchFamily="18" charset="0"/>
                              <a:cs typeface="Times New Roman" panose="02020603050405020304" pitchFamily="18" charset="0"/>
                            </a:rPr>
                            <m:t>𝒊𝒋</m:t>
                          </m:r>
                        </m:sub>
                      </m:sSub>
                      <m:r>
                        <a:rPr lang="en-GB" sz="2000" b="1" i="1" smtClean="0">
                          <a:solidFill>
                            <a:schemeClr val="tx1"/>
                          </a:solidFill>
                          <a:latin typeface="Cambria Math" panose="02040503050406030204" pitchFamily="18" charset="0"/>
                          <a:cs typeface="Times New Roman" panose="02020603050405020304" pitchFamily="18" charset="0"/>
                        </a:rPr>
                        <m:t>=</m:t>
                      </m:r>
                      <m:sSub>
                        <m:sSubPr>
                          <m:ctrlPr>
                            <a:rPr lang="en-GB" sz="2000" b="1" i="1" smtClean="0">
                              <a:solidFill>
                                <a:schemeClr val="tx1"/>
                              </a:solidFill>
                              <a:latin typeface="Cambria Math" panose="02040503050406030204" pitchFamily="18" charset="0"/>
                              <a:cs typeface="Times New Roman" panose="02020603050405020304" pitchFamily="18" charset="0"/>
                            </a:rPr>
                          </m:ctrlPr>
                        </m:sSubPr>
                        <m:e>
                          <m:r>
                            <a:rPr lang="en-GB" sz="2000" b="1" i="1" smtClean="0">
                              <a:solidFill>
                                <a:schemeClr val="tx1"/>
                              </a:solidFill>
                              <a:latin typeface="Cambria Math" panose="02040503050406030204" pitchFamily="18" charset="0"/>
                              <a:cs typeface="Times New Roman" panose="02020603050405020304" pitchFamily="18" charset="0"/>
                            </a:rPr>
                            <m:t>𝑨</m:t>
                          </m:r>
                        </m:e>
                        <m:sub>
                          <m:r>
                            <a:rPr lang="en-GB" sz="2000" b="1" i="1" smtClean="0">
                              <a:solidFill>
                                <a:schemeClr val="tx1"/>
                              </a:solidFill>
                              <a:latin typeface="Cambria Math" panose="02040503050406030204" pitchFamily="18" charset="0"/>
                              <a:cs typeface="Times New Roman" panose="02020603050405020304" pitchFamily="18" charset="0"/>
                            </a:rPr>
                            <m:t>𝒊𝒋</m:t>
                          </m:r>
                        </m:sub>
                      </m:sSub>
                      <m:r>
                        <a:rPr lang="en-GB" sz="2000" b="1" i="1" smtClean="0">
                          <a:solidFill>
                            <a:schemeClr val="tx1"/>
                          </a:solidFill>
                          <a:latin typeface="Cambria Math" panose="02040503050406030204" pitchFamily="18" charset="0"/>
                          <a:cs typeface="Times New Roman" panose="02020603050405020304" pitchFamily="18" charset="0"/>
                        </a:rPr>
                        <m:t>+</m:t>
                      </m:r>
                      <m:sSub>
                        <m:sSubPr>
                          <m:ctrlPr>
                            <a:rPr lang="en-GB" sz="2000" b="1" i="1" smtClean="0">
                              <a:solidFill>
                                <a:schemeClr val="tx1"/>
                              </a:solidFill>
                              <a:latin typeface="Cambria Math" panose="02040503050406030204" pitchFamily="18" charset="0"/>
                              <a:cs typeface="Times New Roman" panose="02020603050405020304" pitchFamily="18" charset="0"/>
                            </a:rPr>
                          </m:ctrlPr>
                        </m:sSubPr>
                        <m:e>
                          <m:r>
                            <a:rPr lang="en-GB" sz="2000" b="1" i="1" smtClean="0">
                              <a:solidFill>
                                <a:schemeClr val="tx1"/>
                              </a:solidFill>
                              <a:latin typeface="Cambria Math" panose="02040503050406030204" pitchFamily="18" charset="0"/>
                              <a:cs typeface="Times New Roman" panose="02020603050405020304" pitchFamily="18" charset="0"/>
                            </a:rPr>
                            <m:t>𝑩</m:t>
                          </m:r>
                        </m:e>
                        <m:sub>
                          <m:r>
                            <a:rPr lang="en-GB" sz="2000" b="1" i="1" smtClean="0">
                              <a:solidFill>
                                <a:schemeClr val="tx1"/>
                              </a:solidFill>
                              <a:latin typeface="Cambria Math" panose="02040503050406030204" pitchFamily="18" charset="0"/>
                              <a:cs typeface="Times New Roman" panose="02020603050405020304" pitchFamily="18" charset="0"/>
                            </a:rPr>
                            <m:t>𝒊𝒋</m:t>
                          </m:r>
                        </m:sub>
                      </m:sSub>
                    </m:oMath>
                  </m:oMathPara>
                </a14:m>
                <a:endParaRPr lang="en-GB" sz="2000" b="1" i="1" dirty="0" smtClean="0">
                  <a:solidFill>
                    <a:schemeClr val="tx1"/>
                  </a:solidFill>
                  <a:latin typeface="Times New Roman" panose="02020603050405020304" pitchFamily="18" charset="0"/>
                  <a:cs typeface="Times New Roman" panose="02020603050405020304" pitchFamily="18" charset="0"/>
                </a:endParaRPr>
              </a:p>
              <a:p>
                <a:pPr algn="just"/>
                <a:endParaRPr lang="en-GB" sz="2000" b="1" i="1" dirty="0">
                  <a:latin typeface="Times New Roman" panose="02020603050405020304" pitchFamily="18" charset="0"/>
                  <a:cs typeface="Times New Roman" panose="02020603050405020304" pitchFamily="18" charset="0"/>
                </a:endParaRPr>
              </a:p>
              <a:p>
                <a:pPr algn="just"/>
                <a:endParaRPr lang="en-GB" sz="2000" b="1" i="1" dirty="0" smtClean="0">
                  <a:solidFill>
                    <a:schemeClr val="tx1"/>
                  </a:solidFill>
                  <a:latin typeface="Times New Roman" panose="02020603050405020304" pitchFamily="18" charset="0"/>
                  <a:cs typeface="Times New Roman" panose="02020603050405020304" pitchFamily="18" charset="0"/>
                </a:endParaRPr>
              </a:p>
              <a:p>
                <a:pPr algn="just"/>
                <a:endParaRPr lang="en-GB" sz="2000" b="1" i="1" dirty="0">
                  <a:latin typeface="Times New Roman" panose="02020603050405020304" pitchFamily="18" charset="0"/>
                  <a:cs typeface="Times New Roman" panose="02020603050405020304" pitchFamily="18" charset="0"/>
                </a:endParaRPr>
              </a:p>
              <a:p>
                <a:pPr algn="just"/>
                <a:endParaRPr lang="en-GB" sz="2000" b="1" i="1" dirty="0" smtClean="0">
                  <a:solidFill>
                    <a:schemeClr val="tx1"/>
                  </a:solidFill>
                  <a:latin typeface="Times New Roman" panose="02020603050405020304" pitchFamily="18" charset="0"/>
                  <a:cs typeface="Times New Roman" panose="02020603050405020304" pitchFamily="18" charset="0"/>
                </a:endParaRPr>
              </a:p>
              <a:p>
                <a:pPr algn="just"/>
                <a:endParaRPr lang="en-GB" sz="2000" b="1" i="1" dirty="0">
                  <a:latin typeface="Times New Roman" panose="02020603050405020304" pitchFamily="18" charset="0"/>
                  <a:cs typeface="Times New Roman" panose="02020603050405020304" pitchFamily="18" charset="0"/>
                </a:endParaRPr>
              </a:p>
              <a:p>
                <a:pPr algn="just"/>
                <a:endParaRPr lang="en-GB" sz="2000" b="1" i="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GB" sz="2000" i="1" dirty="0">
                    <a:solidFill>
                      <a:srgbClr val="FFFF00"/>
                    </a:solidFill>
                    <a:latin typeface="Times New Roman" panose="02020603050405020304" pitchFamily="18" charset="0"/>
                    <a:cs typeface="Times New Roman" panose="02020603050405020304" pitchFamily="18" charset="0"/>
                  </a:rPr>
                  <a:t>Le négatif d'une matrice </a:t>
                </a:r>
                <a:r>
                  <a:rPr lang="en-GB" sz="2000" i="1" dirty="0" smtClean="0">
                    <a:solidFill>
                      <a:srgbClr val="FFFF00"/>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Le négatif d’une matrice est également simple </a:t>
                </a:r>
                <a:endParaRPr lang="fr-FR" sz="2000" dirty="0" smtClean="0">
                  <a:latin typeface="Times New Roman" panose="02020603050405020304" pitchFamily="18" charset="0"/>
                  <a:cs typeface="Times New Roman" panose="02020603050405020304" pitchFamily="18" charset="0"/>
                </a:endParaRPr>
              </a:p>
              <a:p>
                <a:pPr algn="just"/>
                <a:endParaRPr lang="en-GB" sz="2000" b="1" dirty="0" smtClean="0">
                  <a:latin typeface="Times New Roman" panose="02020603050405020304" pitchFamily="18" charset="0"/>
                  <a:cs typeface="Times New Roman" panose="02020603050405020304" pitchFamily="18" charset="0"/>
                </a:endParaRPr>
              </a:p>
              <a:p>
                <a:pPr algn="just"/>
                <a:endParaRPr lang="en-GB" sz="2000" b="1" i="1" dirty="0" smtClean="0">
                  <a:solidFill>
                    <a:schemeClr val="tx1"/>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cs typeface="Times New Roman" panose="02020603050405020304" pitchFamily="18" charset="0"/>
                            </a:rPr>
                          </m:ctrlPr>
                        </m:dPr>
                        <m:e>
                          <m:m>
                            <m:mPr>
                              <m:mcs>
                                <m:mc>
                                  <m:mcPr>
                                    <m:count m:val="2"/>
                                    <m:mcJc m:val="center"/>
                                  </m:mcPr>
                                </m:mc>
                              </m:mcs>
                              <m:ctrlPr>
                                <a:rPr lang="en-GB" sz="2000" b="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0" i="1" smtClean="0">
                                    <a:solidFill>
                                      <a:schemeClr val="tx1"/>
                                    </a:solidFill>
                                    <a:latin typeface="Cambria Math" panose="02040503050406030204" pitchFamily="18" charset="0"/>
                                    <a:cs typeface="Times New Roman" panose="02020603050405020304" pitchFamily="18" charset="0"/>
                                  </a:rPr>
                                  <m:t>2</m:t>
                                </m:r>
                              </m:e>
                              <m:e>
                                <m:r>
                                  <a:rPr lang="en-GB" sz="2000" b="0" i="1" smtClean="0">
                                    <a:solidFill>
                                      <a:schemeClr val="tx1"/>
                                    </a:solidFill>
                                    <a:latin typeface="Cambria Math" panose="02040503050406030204" pitchFamily="18" charset="0"/>
                                    <a:cs typeface="Times New Roman" panose="02020603050405020304" pitchFamily="18" charset="0"/>
                                  </a:rPr>
                                  <m:t>3</m:t>
                                </m:r>
                              </m:e>
                            </m:mr>
                            <m:mr>
                              <m:e>
                                <m:r>
                                  <a:rPr lang="en-GB" sz="2000" b="0" i="1" smtClean="0">
                                    <a:solidFill>
                                      <a:schemeClr val="tx1"/>
                                    </a:solidFill>
                                    <a:latin typeface="Cambria Math" panose="02040503050406030204" pitchFamily="18" charset="0"/>
                                    <a:cs typeface="Times New Roman" panose="02020603050405020304" pitchFamily="18" charset="0"/>
                                  </a:rPr>
                                  <m:t>−7</m:t>
                                </m:r>
                              </m:e>
                              <m:e>
                                <m:r>
                                  <a:rPr lang="en-GB" sz="2000" b="0" i="1" smtClean="0">
                                    <a:solidFill>
                                      <a:schemeClr val="tx1"/>
                                    </a:solidFill>
                                    <a:latin typeface="Cambria Math" panose="02040503050406030204" pitchFamily="18" charset="0"/>
                                    <a:cs typeface="Times New Roman" panose="02020603050405020304" pitchFamily="18" charset="0"/>
                                  </a:rPr>
                                  <m:t>4</m:t>
                                </m:r>
                              </m:e>
                            </m:mr>
                          </m:m>
                        </m:e>
                      </m:d>
                      <m:r>
                        <a:rPr lang="en-GB" sz="2000" b="0" i="1" smtClean="0">
                          <a:solidFill>
                            <a:schemeClr val="tx1"/>
                          </a:solidFill>
                          <a:latin typeface="Cambria Math" panose="02040503050406030204" pitchFamily="18" charset="0"/>
                          <a:cs typeface="Times New Roman" panose="02020603050405020304" pitchFamily="18" charset="0"/>
                        </a:rPr>
                        <m:t>=</m:t>
                      </m:r>
                      <m:d>
                        <m:dPr>
                          <m:begChr m:val="["/>
                          <m:endChr m:val="]"/>
                          <m:ctrlPr>
                            <a:rPr lang="en-GB" sz="2000" b="0" i="1" smtClean="0">
                              <a:solidFill>
                                <a:schemeClr val="tx1"/>
                              </a:solidFill>
                              <a:latin typeface="Cambria Math" panose="02040503050406030204" pitchFamily="18" charset="0"/>
                              <a:cs typeface="Times New Roman" panose="02020603050405020304" pitchFamily="18" charset="0"/>
                            </a:rPr>
                          </m:ctrlPr>
                        </m:dPr>
                        <m:e>
                          <m:m>
                            <m:mPr>
                              <m:mcs>
                                <m:mc>
                                  <m:mcPr>
                                    <m:count m:val="2"/>
                                    <m:mcJc m:val="center"/>
                                  </m:mcPr>
                                </m:mc>
                              </m:mcs>
                              <m:ctrlPr>
                                <a:rPr lang="en-GB" sz="2000" b="0" i="1" smtClean="0">
                                  <a:solidFill>
                                    <a:schemeClr val="tx1"/>
                                  </a:solidFill>
                                  <a:latin typeface="Cambria Math" panose="02040503050406030204" pitchFamily="18" charset="0"/>
                                  <a:cs typeface="Times New Roman" panose="02020603050405020304" pitchFamily="18" charset="0"/>
                                </a:rPr>
                              </m:ctrlPr>
                            </m:mPr>
                            <m:mr>
                              <m:e>
                                <m:r>
                                  <m:rPr>
                                    <m:brk m:alnAt="7"/>
                                  </m:rPr>
                                  <a:rPr lang="en-GB" sz="2000" b="0" i="1" smtClean="0">
                                    <a:solidFill>
                                      <a:schemeClr val="tx1"/>
                                    </a:solidFill>
                                    <a:latin typeface="Cambria Math" panose="02040503050406030204" pitchFamily="18" charset="0"/>
                                    <a:cs typeface="Times New Roman" panose="02020603050405020304" pitchFamily="18" charset="0"/>
                                  </a:rPr>
                                  <m:t>−</m:t>
                                </m:r>
                                <m:r>
                                  <a:rPr lang="en-GB" sz="2000" b="0" i="1" smtClean="0">
                                    <a:solidFill>
                                      <a:schemeClr val="tx1"/>
                                    </a:solidFill>
                                    <a:latin typeface="Cambria Math" panose="02040503050406030204" pitchFamily="18" charset="0"/>
                                    <a:cs typeface="Times New Roman" panose="02020603050405020304" pitchFamily="18" charset="0"/>
                                  </a:rPr>
                                  <m:t>2</m:t>
                                </m:r>
                              </m:e>
                              <m:e>
                                <m:r>
                                  <a:rPr lang="en-GB" sz="2000" b="0" i="1" smtClean="0">
                                    <a:solidFill>
                                      <a:schemeClr val="tx1"/>
                                    </a:solidFill>
                                    <a:latin typeface="Cambria Math" panose="02040503050406030204" pitchFamily="18" charset="0"/>
                                    <a:cs typeface="Times New Roman" panose="02020603050405020304" pitchFamily="18" charset="0"/>
                                  </a:rPr>
                                  <m:t>−3</m:t>
                                </m:r>
                              </m:e>
                            </m:mr>
                            <m:mr>
                              <m:e>
                                <m:r>
                                  <a:rPr lang="en-GB" sz="2000" b="0" i="1" smtClean="0">
                                    <a:solidFill>
                                      <a:schemeClr val="tx1"/>
                                    </a:solidFill>
                                    <a:latin typeface="Cambria Math" panose="02040503050406030204" pitchFamily="18" charset="0"/>
                                    <a:cs typeface="Times New Roman" panose="02020603050405020304" pitchFamily="18" charset="0"/>
                                  </a:rPr>
                                  <m:t>7</m:t>
                                </m:r>
                              </m:e>
                              <m:e>
                                <m:r>
                                  <a:rPr lang="en-GB" sz="2000" b="0" i="1" smtClean="0">
                                    <a:solidFill>
                                      <a:schemeClr val="tx1"/>
                                    </a:solidFill>
                                    <a:latin typeface="Cambria Math" panose="02040503050406030204" pitchFamily="18" charset="0"/>
                                    <a:cs typeface="Times New Roman" panose="02020603050405020304" pitchFamily="18" charset="0"/>
                                  </a:rPr>
                                  <m:t>−4</m:t>
                                </m:r>
                              </m:e>
                            </m:mr>
                          </m:m>
                        </m:e>
                      </m:d>
                    </m:oMath>
                  </m:oMathPara>
                </a14:m>
                <a:endParaRPr lang="en-GB" sz="2000" i="1" dirty="0">
                  <a:solidFill>
                    <a:srgbClr val="FFFF00"/>
                  </a:solidFill>
                  <a:latin typeface="Times New Roman" panose="02020603050405020304" pitchFamily="18" charset="0"/>
                  <a:cs typeface="Times New Roman" panose="02020603050405020304" pitchFamily="18" charset="0"/>
                </a:endParaRPr>
              </a:p>
              <a:p>
                <a:pPr algn="just"/>
                <a:endParaRPr lang="en-GB" sz="2000" i="1" dirty="0" smtClean="0">
                  <a:solidFill>
                    <a:srgbClr val="FFFF00"/>
                  </a:solidFill>
                  <a:latin typeface="Times New Roman" panose="02020603050405020304" pitchFamily="18" charset="0"/>
                  <a:cs typeface="Times New Roman" panose="02020603050405020304" pitchFamily="18" charset="0"/>
                </a:endParaRPr>
              </a:p>
              <a:p>
                <a:pPr algn="just"/>
                <a:endParaRPr lang="en-GB" sz="2000" i="1" dirty="0">
                  <a:solidFill>
                    <a:srgbClr val="FFFF00"/>
                  </a:solidFill>
                  <a:latin typeface="Times New Roman" panose="02020603050405020304" pitchFamily="18" charset="0"/>
                  <a:cs typeface="Times New Roman" panose="02020603050405020304" pitchFamily="18" charset="0"/>
                </a:endParaRPr>
              </a:p>
              <a:p>
                <a:pPr algn="just"/>
                <a:r>
                  <a:rPr lang="en-GB" sz="2000" i="1" dirty="0" smtClean="0">
                    <a:solidFill>
                      <a:srgbClr val="FFFF00"/>
                    </a:solidFill>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184494"/>
                <a:ext cx="12110202" cy="7372531"/>
              </a:xfrm>
              <a:prstGeom prst="rect">
                <a:avLst/>
              </a:prstGeom>
              <a:blipFill rotWithShape="0">
                <a:blip r:embed="rId2"/>
                <a:stretch>
                  <a:fillRect l="-503" r="-503"/>
                </a:stretch>
              </a:blipFill>
            </p:spPr>
            <p:txBody>
              <a:bodyPr/>
              <a:lstStyle/>
              <a:p>
                <a:r>
                  <a:rPr lang="fr-FR">
                    <a:noFill/>
                  </a:rPr>
                  <a:t> </a:t>
                </a:r>
              </a:p>
            </p:txBody>
          </p:sp>
        </mc:Fallback>
      </mc:AlternateContent>
      <p:cxnSp>
        <p:nvCxnSpPr>
          <p:cNvPr id="19" name="Connecteur droit 18"/>
          <p:cNvCxnSpPr/>
          <p:nvPr/>
        </p:nvCxnSpPr>
        <p:spPr>
          <a:xfrm flipV="1">
            <a:off x="3814233" y="791633"/>
            <a:ext cx="0" cy="2232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5325533" y="791633"/>
            <a:ext cx="0" cy="2232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3805767" y="800099"/>
            <a:ext cx="512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820468" y="804332"/>
            <a:ext cx="51223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371388" y="499245"/>
            <a:ext cx="522515" cy="584775"/>
          </a:xfrm>
          <a:prstGeom prst="rect">
            <a:avLst/>
          </a:prstGeom>
          <a:noFill/>
        </p:spPr>
        <p:txBody>
          <a:bodyPr wrap="square" rtlCol="0">
            <a:spAutoFit/>
          </a:bodyPr>
          <a:lstStyle/>
          <a:p>
            <a:r>
              <a:rPr lang="en-GB" sz="3200" dirty="0" smtClean="0"/>
              <a:t>+</a:t>
            </a:r>
            <a:endParaRPr lang="fr-FR" dirty="0"/>
          </a:p>
        </p:txBody>
      </p:sp>
      <p:cxnSp>
        <p:nvCxnSpPr>
          <p:cNvPr id="26" name="Connecteur droit 25"/>
          <p:cNvCxnSpPr/>
          <p:nvPr/>
        </p:nvCxnSpPr>
        <p:spPr>
          <a:xfrm flipV="1">
            <a:off x="7206259" y="783262"/>
            <a:ext cx="0" cy="2232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6055101" y="795960"/>
            <a:ext cx="1158327" cy="413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555593" y="490874"/>
            <a:ext cx="522515" cy="584775"/>
          </a:xfrm>
          <a:prstGeom prst="rect">
            <a:avLst/>
          </a:prstGeom>
          <a:noFill/>
        </p:spPr>
        <p:txBody>
          <a:bodyPr wrap="square" rtlCol="0">
            <a:spAutoFit/>
          </a:bodyPr>
          <a:lstStyle/>
          <a:p>
            <a:r>
              <a:rPr lang="en-GB" sz="3200" dirty="0" smtClean="0"/>
              <a:t>=</a:t>
            </a:r>
            <a:endParaRPr lang="fr-FR" dirty="0"/>
          </a:p>
        </p:txBody>
      </p:sp>
      <p:sp>
        <p:nvSpPr>
          <p:cNvPr id="32" name="Rectangle à coins arrondis 31"/>
          <p:cNvSpPr/>
          <p:nvPr/>
        </p:nvSpPr>
        <p:spPr>
          <a:xfrm>
            <a:off x="1" y="2944827"/>
            <a:ext cx="12191999" cy="68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 sz="2400" b="1" i="1" dirty="0" smtClean="0">
                <a:solidFill>
                  <a:srgbClr val="FF0000"/>
                </a:solidFill>
                <a:latin typeface="Times New Roman" panose="02020603050405020304" pitchFamily="18" charset="0"/>
                <a:cs typeface="Times New Roman" panose="02020603050405020304" pitchFamily="18" charset="0"/>
              </a:rPr>
              <a:t>Attention: </a:t>
            </a:r>
            <a:r>
              <a:rPr lang="fr-FR" sz="2400" i="1" dirty="0" smtClean="0">
                <a:solidFill>
                  <a:schemeClr val="tx1"/>
                </a:solidFill>
                <a:latin typeface="Times New Roman" panose="02020603050405020304" pitchFamily="18" charset="0"/>
                <a:cs typeface="Times New Roman" panose="02020603050405020304" pitchFamily="18" charset="0"/>
              </a:rPr>
              <a:t>l'opération d’addition n’est pas possible si  les deux matrices n’ont pas les mêmes tailles.</a:t>
            </a:r>
            <a:r>
              <a:rPr lang="" sz="2400" dirty="0" smtClean="0">
                <a:solidFill>
                  <a:schemeClr val="tx1"/>
                </a:solidFill>
                <a:latin typeface="Times New Roman" panose="02020603050405020304" pitchFamily="18" charset="0"/>
                <a:cs typeface="Times New Roman" panose="02020603050405020304" pitchFamily="18" charset="0"/>
              </a:rPr>
              <a:t> </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70401" y="3929421"/>
            <a:ext cx="3734740" cy="369332"/>
          </a:xfrm>
          <a:prstGeom prst="rect">
            <a:avLst/>
          </a:prstGeom>
        </p:spPr>
        <p:txBody>
          <a:bodyPr wrap="none">
            <a:spAutoFit/>
          </a:bodyPr>
          <a:lstStyle/>
          <a:p>
            <a:pPr marL="285750" indent="-285750">
              <a:buFont typeface="Wingdings" panose="05000000000000000000" pitchFamily="2" charset="2"/>
              <a:buChar char="Ø"/>
            </a:pPr>
            <a:r>
              <a:rPr lang="" i="1" dirty="0" smtClean="0">
                <a:solidFill>
                  <a:srgbClr val="FFFF00"/>
                </a:solidFill>
                <a:latin typeface="Times New Roman" panose="02020603050405020304" pitchFamily="18" charset="0"/>
                <a:cs typeface="Times New Roman" panose="02020603050405020304" pitchFamily="18" charset="0"/>
              </a:rPr>
              <a:t>Exemple d’addition sous MATLAB</a:t>
            </a:r>
            <a:endParaRPr lang="fr-FR" dirty="0"/>
          </a:p>
        </p:txBody>
      </p:sp>
      <p:pic>
        <p:nvPicPr>
          <p:cNvPr id="34" name="Image 33"/>
          <p:cNvPicPr>
            <a:picLocks noChangeAspect="1"/>
          </p:cNvPicPr>
          <p:nvPr/>
        </p:nvPicPr>
        <p:blipFill>
          <a:blip r:embed="rId3"/>
          <a:stretch>
            <a:fillRect/>
          </a:stretch>
        </p:blipFill>
        <p:spPr>
          <a:xfrm>
            <a:off x="3603010" y="3861306"/>
            <a:ext cx="901425" cy="505561"/>
          </a:xfrm>
          <a:prstGeom prst="rect">
            <a:avLst/>
          </a:prstGeom>
        </p:spPr>
      </p:pic>
    </p:spTree>
    <p:extLst>
      <p:ext uri="{BB962C8B-B14F-4D97-AF65-F5344CB8AC3E}">
        <p14:creationId xmlns:p14="http://schemas.microsoft.com/office/powerpoint/2010/main" val="3921227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4619</TotalTime>
  <Words>3263</Words>
  <Application>Microsoft Office PowerPoint</Application>
  <PresentationFormat>Grand écran</PresentationFormat>
  <Paragraphs>1003</Paragraphs>
  <Slides>52</Slides>
  <Notes>2</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64" baseType="lpstr">
      <vt:lpstr>Arial</vt:lpstr>
      <vt:lpstr>Bradley Hand ITC</vt:lpstr>
      <vt:lpstr>Calibri</vt:lpstr>
      <vt:lpstr>Calibri Light</vt:lpstr>
      <vt:lpstr>Cambria Math</vt:lpstr>
      <vt:lpstr>Monotype Corsiva</vt:lpstr>
      <vt:lpstr>Pristina</vt:lpstr>
      <vt:lpstr>Tahoma</vt:lpstr>
      <vt:lpstr>Times New Roman</vt:lpstr>
      <vt:lpstr>Wingdings</vt:lpstr>
      <vt:lpstr>Office Theme</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ouali</dc:creator>
  <cp:lastModifiedBy>MXP TAIBECHE</cp:lastModifiedBy>
  <cp:revision>543</cp:revision>
  <dcterms:created xsi:type="dcterms:W3CDTF">2023-09-29T21:41:28Z</dcterms:created>
  <dcterms:modified xsi:type="dcterms:W3CDTF">2024-02-03T21:09:02Z</dcterms:modified>
</cp:coreProperties>
</file>