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4/12/2020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669279" y="4050833"/>
            <a:ext cx="3604723" cy="429727"/>
          </a:xfrm>
        </p:spPr>
        <p:txBody>
          <a:bodyPr/>
          <a:lstStyle/>
          <a:p>
            <a:r>
              <a:rPr lang="fr-FR" dirty="0" smtClean="0"/>
              <a:t>H.ZEGGANE</a:t>
            </a:r>
            <a:endParaRPr lang="fr-FR" dirty="0"/>
          </a:p>
        </p:txBody>
      </p:sp>
      <p:sp>
        <p:nvSpPr>
          <p:cNvPr id="5" name="ZoneTexte 4"/>
          <p:cNvSpPr txBox="1"/>
          <p:nvPr/>
        </p:nvSpPr>
        <p:spPr>
          <a:xfrm>
            <a:off x="3513910" y="2782388"/>
            <a:ext cx="5199016" cy="461665"/>
          </a:xfrm>
          <a:prstGeom prst="rect">
            <a:avLst/>
          </a:prstGeom>
          <a:noFill/>
        </p:spPr>
        <p:txBody>
          <a:bodyPr wrap="square" rtlCol="0">
            <a:spAutoFit/>
          </a:bodyPr>
          <a:lstStyle/>
          <a:p>
            <a:pPr lvl="0"/>
            <a:r>
              <a:rPr lang="fr-FR" sz="2400" b="1" dirty="0" smtClean="0">
                <a:solidFill>
                  <a:srgbClr val="00B0F0"/>
                </a:solidFill>
                <a:latin typeface="Times New Roman" panose="02020603050405020304" pitchFamily="18" charset="0"/>
                <a:cs typeface="Times New Roman" panose="02020603050405020304" pitchFamily="18" charset="0"/>
              </a:rPr>
              <a:t>Types de contrat </a:t>
            </a:r>
            <a:r>
              <a:rPr lang="fr-FR" sz="2400" b="1" dirty="0">
                <a:solidFill>
                  <a:srgbClr val="00B0F0"/>
                </a:solidFill>
                <a:latin typeface="Times New Roman" panose="02020603050405020304" pitchFamily="18" charset="0"/>
                <a:cs typeface="Times New Roman" panose="02020603050405020304" pitchFamily="18" charset="0"/>
              </a:rPr>
              <a:t>de travail</a:t>
            </a:r>
          </a:p>
        </p:txBody>
      </p:sp>
      <p:sp>
        <p:nvSpPr>
          <p:cNvPr id="6" name="Sous-titre 2"/>
          <p:cNvSpPr txBox="1">
            <a:spLocks/>
          </p:cNvSpPr>
          <p:nvPr/>
        </p:nvSpPr>
        <p:spPr>
          <a:xfrm>
            <a:off x="1210490" y="767701"/>
            <a:ext cx="3243945" cy="429727"/>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fr-FR" dirty="0" smtClean="0"/>
              <a:t>M1 Techniques de production </a:t>
            </a:r>
            <a:endParaRPr lang="fr-FR" dirty="0"/>
          </a:p>
        </p:txBody>
      </p:sp>
    </p:spTree>
    <p:extLst>
      <p:ext uri="{BB962C8B-B14F-4D97-AF65-F5344CB8AC3E}">
        <p14:creationId xmlns:p14="http://schemas.microsoft.com/office/powerpoint/2010/main" val="1810793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7909" y="1436915"/>
            <a:ext cx="7916091" cy="1263166"/>
          </a:xfrm>
          <a:prstGeom prst="rect">
            <a:avLst/>
          </a:prstGeom>
        </p:spPr>
        <p:txBody>
          <a:bodyPr wrap="square">
            <a:spAutoFit/>
          </a:bodyPr>
          <a:lstStyle/>
          <a:p>
            <a:pPr algn="just">
              <a:lnSpc>
                <a:spcPct val="107000"/>
              </a:lnSpc>
              <a:spcAft>
                <a:spcPts val="800"/>
              </a:spcAft>
            </a:pPr>
            <a:r>
              <a:rPr lang="fr-FR" dirty="0" smtClean="0">
                <a:solidFill>
                  <a:srgbClr val="211E1E"/>
                </a:solidFill>
                <a:latin typeface="Times New Roman" panose="02020603050405020304" pitchFamily="18" charset="0"/>
                <a:ea typeface="Calibri" panose="020F0502020204030204" pitchFamily="34" charset="0"/>
                <a:cs typeface="Times New Roman" panose="02020603050405020304" pitchFamily="18" charset="0"/>
              </a:rPr>
              <a:t>	En </a:t>
            </a:r>
            <a:r>
              <a:rPr lang="fr-FR" dirty="0">
                <a:solidFill>
                  <a:srgbClr val="211E1E"/>
                </a:solidFill>
                <a:latin typeface="Times New Roman" panose="02020603050405020304" pitchFamily="18" charset="0"/>
                <a:ea typeface="Calibri" panose="020F0502020204030204" pitchFamily="34" charset="0"/>
                <a:cs typeface="Times New Roman" panose="02020603050405020304" pitchFamily="18" charset="0"/>
              </a:rPr>
              <a:t>droit algérien, la relation de travail prend naissance par le contrat écrit ou non écrit. Elle existe en tout état de cause du seul fait de travailler pour le compte d’un employeur. Le contrat de travail est réputé conclu pour une durée indéterminée sauf s’il en est disposé autrement par écrit</a:t>
            </a:r>
            <a:r>
              <a:rPr lang="fr-FR" dirty="0" smtClean="0">
                <a:solidFill>
                  <a:srgbClr val="211E1E"/>
                </a:solidFill>
                <a:latin typeface="Times New Roman" panose="02020603050405020304" pitchFamily="18" charset="0"/>
                <a:ea typeface="Calibri" panose="020F0502020204030204" pitchFamily="34" charset="0"/>
                <a:cs typeface="Times New Roman" panose="02020603050405020304" pitchFamily="18" charset="0"/>
              </a:rPr>
              <a:t>.</a:t>
            </a:r>
            <a:endParaRPr lang="fr-FR"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227908" y="3467199"/>
            <a:ext cx="8438605" cy="685059"/>
          </a:xfrm>
          <a:prstGeom prst="rect">
            <a:avLst/>
          </a:prstGeom>
        </p:spPr>
        <p:txBody>
          <a:bodyPr wrap="square">
            <a:spAutoFit/>
          </a:bodyPr>
          <a:lstStyle/>
          <a:p>
            <a:pPr algn="just">
              <a:lnSpc>
                <a:spcPct val="107000"/>
              </a:lnSpc>
              <a:spcAft>
                <a:spcPts val="800"/>
              </a:spcAft>
            </a:pPr>
            <a:r>
              <a:rPr lang="fr-FR" dirty="0" smtClean="0">
                <a:solidFill>
                  <a:srgbClr val="211E1E"/>
                </a:solidFill>
                <a:latin typeface="Times New Roman" panose="02020603050405020304" pitchFamily="18" charset="0"/>
                <a:ea typeface="Calibri" panose="020F0502020204030204" pitchFamily="34" charset="0"/>
                <a:cs typeface="Times New Roman" panose="02020603050405020304" pitchFamily="18" charset="0"/>
              </a:rPr>
              <a:t>	Lorsqu’il </a:t>
            </a:r>
            <a:r>
              <a:rPr lang="fr-FR" dirty="0">
                <a:solidFill>
                  <a:srgbClr val="211E1E"/>
                </a:solidFill>
                <a:latin typeface="Times New Roman" panose="02020603050405020304" pitchFamily="18" charset="0"/>
                <a:ea typeface="Calibri" panose="020F0502020204030204" pitchFamily="34" charset="0"/>
                <a:cs typeface="Times New Roman" panose="02020603050405020304" pitchFamily="18" charset="0"/>
              </a:rPr>
              <a:t>n’existe pas un contrat de travail écrit, la relation de travail est présumée établie pour une durée indéterminée (article 11).</a:t>
            </a:r>
            <a:endParaRPr lang="fr-F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4183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3045580" cy="709749"/>
          </a:xfrm>
        </p:spPr>
        <p:txBody>
          <a:bodyPr>
            <a:normAutofit/>
          </a:bodyPr>
          <a:lstStyle/>
          <a:p>
            <a:r>
              <a:rPr lang="it-IT" sz="2800" dirty="0">
                <a:latin typeface="Times New Roman" panose="02020603050405020304" pitchFamily="18" charset="0"/>
                <a:cs typeface="Times New Roman" panose="02020603050405020304" pitchFamily="18" charset="0"/>
              </a:rPr>
              <a:t>1.  Définition </a:t>
            </a:r>
            <a:endParaRPr lang="fr-FR" sz="2800" dirty="0">
              <a:latin typeface="Times New Roman" panose="02020603050405020304" pitchFamily="18" charset="0"/>
              <a:cs typeface="Times New Roman" panose="02020603050405020304" pitchFamily="18" charset="0"/>
            </a:endParaRPr>
          </a:p>
        </p:txBody>
      </p:sp>
      <p:sp>
        <p:nvSpPr>
          <p:cNvPr id="4" name="Rectangle 3"/>
          <p:cNvSpPr/>
          <p:nvPr/>
        </p:nvSpPr>
        <p:spPr>
          <a:xfrm>
            <a:off x="677334" y="1604655"/>
            <a:ext cx="8466666" cy="3055965"/>
          </a:xfrm>
          <a:prstGeom prst="rect">
            <a:avLst/>
          </a:prstGeom>
        </p:spPr>
        <p:txBody>
          <a:bodyPr wrap="square">
            <a:spAutoFit/>
          </a:bodyPr>
          <a:lstStyle/>
          <a:p>
            <a:pPr>
              <a:lnSpc>
                <a:spcPct val="107000"/>
              </a:lnSpc>
              <a:spcAft>
                <a:spcPts val="0"/>
              </a:spcAft>
            </a:pPr>
            <a:r>
              <a:rPr lang="fr-FR" dirty="0">
                <a:latin typeface="Times New Roman" panose="02020603050405020304" pitchFamily="18" charset="0"/>
                <a:ea typeface="Calibri" panose="020F0502020204030204" pitchFamily="34" charset="0"/>
                <a:cs typeface="Times New Roman" panose="02020603050405020304" pitchFamily="18" charset="0"/>
              </a:rPr>
              <a:t>Le contrat de travail est le contrat par lequel une personne, le salarié, s’engage à exécuter au profit d’une autre personne, l’employeur, et sous sa subordination, un travail, moyennant rémunération.</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solidFill>
                  <a:srgbClr val="C10000"/>
                </a:solidFill>
                <a:latin typeface="Times New Roman" panose="02020603050405020304" pitchFamily="18" charset="0"/>
                <a:ea typeface="Calibri" panose="020F0502020204030204" pitchFamily="34" charset="0"/>
                <a:cs typeface="Times New Roman" panose="02020603050405020304" pitchFamily="18" charset="0"/>
              </a:rPr>
              <a:t>Ne pas confondre contrat de travail et relations de sous-traitance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Une entreprise peut avoir des relations de travail avec des personnes, sans qu’il y ait de contrat de travail, comme par exemple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solidFill>
                  <a:srgbClr val="BB002A"/>
                </a:solidFill>
                <a:latin typeface="Times New Roman" panose="02020603050405020304" pitchFamily="18" charset="0"/>
                <a:ea typeface="Calibri" panose="020F0502020204030204" pitchFamily="34" charset="0"/>
                <a:cs typeface="Times New Roman" panose="02020603050405020304" pitchFamily="18" charset="0"/>
              </a:rPr>
              <a:t>•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en cas de contrats de </a:t>
            </a:r>
            <a:r>
              <a:rPr lang="fr-FR" b="1" dirty="0">
                <a:solidFill>
                  <a:srgbClr val="C10000"/>
                </a:solidFill>
                <a:latin typeface="Times New Roman" panose="02020603050405020304" pitchFamily="18" charset="0"/>
                <a:ea typeface="Calibri" panose="020F0502020204030204" pitchFamily="34" charset="0"/>
                <a:cs typeface="Times New Roman" panose="02020603050405020304" pitchFamily="18" charset="0"/>
              </a:rPr>
              <a:t>sous-traitance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solidFill>
                  <a:srgbClr val="BB002A"/>
                </a:solidFill>
                <a:latin typeface="Times New Roman" panose="02020603050405020304" pitchFamily="18" charset="0"/>
                <a:ea typeface="Calibri" panose="020F0502020204030204" pitchFamily="34" charset="0"/>
                <a:cs typeface="Times New Roman" panose="02020603050405020304" pitchFamily="18" charset="0"/>
              </a:rPr>
              <a:t>•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en cas de contrats avec des </a:t>
            </a:r>
            <a:r>
              <a:rPr lang="fr-FR" b="1" dirty="0">
                <a:solidFill>
                  <a:srgbClr val="C10000"/>
                </a:solidFill>
                <a:latin typeface="Times New Roman" panose="02020603050405020304" pitchFamily="18" charset="0"/>
                <a:ea typeface="Calibri" panose="020F0502020204030204" pitchFamily="34" charset="0"/>
                <a:cs typeface="Times New Roman" panose="02020603050405020304" pitchFamily="18" charset="0"/>
              </a:rPr>
              <a:t>artisans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solidFill>
                  <a:srgbClr val="BB002A"/>
                </a:solidFill>
                <a:latin typeface="Times New Roman" panose="02020603050405020304" pitchFamily="18" charset="0"/>
                <a:ea typeface="Calibri" panose="020F0502020204030204" pitchFamily="34" charset="0"/>
                <a:cs typeface="Times New Roman" panose="02020603050405020304" pitchFamily="18" charset="0"/>
              </a:rPr>
              <a:t>• </a:t>
            </a:r>
            <a:r>
              <a:rPr lang="fr-F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en cas de contrats avec des </a:t>
            </a:r>
            <a:r>
              <a:rPr lang="fr-FR" b="1" dirty="0">
                <a:solidFill>
                  <a:srgbClr val="C10000"/>
                </a:solidFill>
                <a:latin typeface="Times New Roman" panose="02020603050405020304" pitchFamily="18" charset="0"/>
                <a:ea typeface="Calibri" panose="020F0502020204030204" pitchFamily="34" charset="0"/>
                <a:cs typeface="Times New Roman" panose="02020603050405020304" pitchFamily="18" charset="0"/>
              </a:rPr>
              <a:t>travailleurs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3581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5592" y="453182"/>
            <a:ext cx="5898602" cy="461665"/>
          </a:xfrm>
          <a:prstGeom prst="rect">
            <a:avLst/>
          </a:prstGeom>
        </p:spPr>
        <p:txBody>
          <a:bodyPr wrap="none">
            <a:spAutoFit/>
          </a:bodyPr>
          <a:lstStyle/>
          <a:p>
            <a:r>
              <a:rPr lang="it-IT" sz="240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2.</a:t>
            </a:r>
            <a:r>
              <a:rPr lang="it-IT" sz="24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Les différentes formes de contrats de travail</a:t>
            </a:r>
            <a:endParaRPr lang="fr-FR" sz="2400" dirty="0">
              <a:solidFill>
                <a:srgbClr val="00B0F0"/>
              </a:solidFill>
              <a:latin typeface="Times New Roman" panose="02020603050405020304" pitchFamily="18" charset="0"/>
              <a:cs typeface="Times New Roman" panose="02020603050405020304" pitchFamily="18" charset="0"/>
            </a:endParaRPr>
          </a:p>
        </p:txBody>
      </p:sp>
      <p:pic>
        <p:nvPicPr>
          <p:cNvPr id="5" name="Image 4"/>
          <p:cNvPicPr/>
          <p:nvPr/>
        </p:nvPicPr>
        <p:blipFill>
          <a:blip r:embed="rId2">
            <a:extLst>
              <a:ext uri="{28A0092B-C50C-407E-A947-70E740481C1C}">
                <a14:useLocalDpi xmlns:a14="http://schemas.microsoft.com/office/drawing/2010/main" val="0"/>
              </a:ext>
            </a:extLst>
          </a:blip>
          <a:srcRect/>
          <a:stretch>
            <a:fillRect/>
          </a:stretch>
        </p:blipFill>
        <p:spPr bwMode="auto">
          <a:xfrm>
            <a:off x="1675584" y="1593034"/>
            <a:ext cx="5600428" cy="3645172"/>
          </a:xfrm>
          <a:prstGeom prst="rect">
            <a:avLst/>
          </a:prstGeom>
          <a:noFill/>
          <a:ln>
            <a:noFill/>
          </a:ln>
        </p:spPr>
      </p:pic>
      <p:sp>
        <p:nvSpPr>
          <p:cNvPr id="2" name="ZoneTexte 1"/>
          <p:cNvSpPr txBox="1"/>
          <p:nvPr/>
        </p:nvSpPr>
        <p:spPr>
          <a:xfrm>
            <a:off x="1867990" y="5708469"/>
            <a:ext cx="4846320" cy="369332"/>
          </a:xfrm>
          <a:prstGeom prst="rect">
            <a:avLst/>
          </a:prstGeom>
          <a:noFill/>
        </p:spPr>
        <p:txBody>
          <a:bodyPr wrap="square" rtlCol="0">
            <a:spAutoFit/>
          </a:bodyPr>
          <a:lstStyle/>
          <a:p>
            <a:r>
              <a:rPr lang="fr-FR" dirty="0" smtClean="0"/>
              <a:t>CTT : contrat de travail temporaire </a:t>
            </a:r>
            <a:endParaRPr lang="fr-FR" dirty="0"/>
          </a:p>
        </p:txBody>
      </p:sp>
    </p:spTree>
    <p:extLst>
      <p:ext uri="{BB962C8B-B14F-4D97-AF65-F5344CB8AC3E}">
        <p14:creationId xmlns:p14="http://schemas.microsoft.com/office/powerpoint/2010/main" val="3647352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2767" y="322553"/>
            <a:ext cx="4067139" cy="461665"/>
          </a:xfrm>
          <a:prstGeom prst="rect">
            <a:avLst/>
          </a:prstGeom>
        </p:spPr>
        <p:txBody>
          <a:bodyPr wrap="none">
            <a:spAutoFit/>
          </a:bodyPr>
          <a:lstStyle/>
          <a:p>
            <a:r>
              <a:rPr lang="it-IT" sz="240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3.</a:t>
            </a:r>
            <a:r>
              <a:rPr lang="it-IT" sz="24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Contrat à durée </a:t>
            </a:r>
            <a:r>
              <a:rPr lang="fr-FR" sz="2400" dirty="0" smtClean="0">
                <a:solidFill>
                  <a:srgbClr val="00B0F0"/>
                </a:solidFill>
                <a:latin typeface="Times New Roman" panose="02020603050405020304" pitchFamily="18" charset="0"/>
                <a:ea typeface="Calibri" panose="020F0502020204030204" pitchFamily="34" charset="0"/>
                <a:cs typeface="Times New Roman" panose="02020603050405020304" pitchFamily="18" charset="0"/>
              </a:rPr>
              <a:t>indéterminée</a:t>
            </a:r>
            <a:endParaRPr lang="fr-FR" sz="2400" dirty="0">
              <a:solidFill>
                <a:srgbClr val="00B0F0"/>
              </a:solidFill>
              <a:latin typeface="Times New Roman" panose="02020603050405020304" pitchFamily="18" charset="0"/>
              <a:cs typeface="Times New Roman" panose="02020603050405020304" pitchFamily="18" charset="0"/>
            </a:endParaRPr>
          </a:p>
        </p:txBody>
      </p:sp>
      <p:sp>
        <p:nvSpPr>
          <p:cNvPr id="5" name="Rectangle 4"/>
          <p:cNvSpPr/>
          <p:nvPr/>
        </p:nvSpPr>
        <p:spPr>
          <a:xfrm>
            <a:off x="905692" y="882802"/>
            <a:ext cx="6096000" cy="2397579"/>
          </a:xfrm>
          <a:prstGeom prst="rect">
            <a:avLst/>
          </a:prstGeom>
        </p:spPr>
        <p:txBody>
          <a:bodyPr>
            <a:spAutoFit/>
          </a:bodyPr>
          <a:lstStyle/>
          <a:p>
            <a:pPr>
              <a:lnSpc>
                <a:spcPct val="107000"/>
              </a:lnSpc>
              <a:spcAft>
                <a:spcPts val="0"/>
              </a:spcAft>
            </a:pPr>
            <a:r>
              <a:rPr lang="fr-F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Le contrat de travail (CDI) peut être établi selon les formes que les parties contractantes décident d’adopter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2000" dirty="0">
                <a:solidFill>
                  <a:srgbClr val="BB002A"/>
                </a:solidFill>
                <a:latin typeface="Times New Roman" panose="02020603050405020304" pitchFamily="18" charset="0"/>
                <a:ea typeface="Calibri" panose="020F0502020204030204" pitchFamily="34" charset="0"/>
                <a:cs typeface="Times New Roman" panose="02020603050405020304" pitchFamily="18" charset="0"/>
              </a:rPr>
              <a:t>• </a:t>
            </a:r>
            <a:r>
              <a:rPr lang="fr-F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aucun formalisme</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2000" dirty="0">
                <a:solidFill>
                  <a:srgbClr val="BB002A"/>
                </a:solidFill>
                <a:latin typeface="Times New Roman" panose="02020603050405020304" pitchFamily="18" charset="0"/>
                <a:ea typeface="Calibri" panose="020F0502020204030204" pitchFamily="34" charset="0"/>
                <a:cs typeface="Times New Roman" panose="02020603050405020304" pitchFamily="18" charset="0"/>
              </a:rPr>
              <a:t>• </a:t>
            </a:r>
            <a:r>
              <a:rPr lang="fr-F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sauf règles conventionnelles précises</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2000" dirty="0">
                <a:solidFill>
                  <a:srgbClr val="BB002A"/>
                </a:solidFill>
                <a:latin typeface="Times New Roman" panose="02020603050405020304" pitchFamily="18" charset="0"/>
                <a:ea typeface="Calibri" panose="020F0502020204030204" pitchFamily="34" charset="0"/>
                <a:cs typeface="Times New Roman" panose="02020603050405020304" pitchFamily="18" charset="0"/>
              </a:rPr>
              <a:t>• </a:t>
            </a:r>
            <a:r>
              <a:rPr lang="fr-F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absence d’écrit = embauche en CDI</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L’employeur doit transmettre un écrit au salarié dans les 2 mois qui suivent son arrivée.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2706336" y="3280381"/>
            <a:ext cx="6096000" cy="2759602"/>
          </a:xfrm>
          <a:prstGeom prst="rect">
            <a:avLst/>
          </a:prstGeom>
        </p:spPr>
        <p:txBody>
          <a:bodyPr>
            <a:spAutoFit/>
          </a:bodyPr>
          <a:lstStyle/>
          <a:p>
            <a:pPr algn="just">
              <a:lnSpc>
                <a:spcPct val="107000"/>
              </a:lnSpc>
              <a:spcAft>
                <a:spcPts val="0"/>
              </a:spcAft>
            </a:pPr>
            <a:r>
              <a:rPr lang="fr-FR" dirty="0">
                <a:latin typeface="Times New Roman" panose="02020603050405020304" pitchFamily="18" charset="0"/>
                <a:ea typeface="Calibri" panose="020F0502020204030204" pitchFamily="34" charset="0"/>
                <a:cs typeface="Times New Roman" panose="02020603050405020304" pitchFamily="18" charset="0"/>
              </a:rPr>
              <a:t>Le CDI constitue le principe de base en matière de contrats de travail. Ce contrat est conclu après le passage du candidat par l’étape expérimentale dans laquelle l’employeur teste ses capacités et qualifications professionnelles, et après s’être assuré que les qualifications les plus importantes sont compatibles et adaptées au poste candidat. Ici le processus de démarcation du travailleur en vertu d’un contrat de travail pour une durée indéterminée lui permet par la suite de jouir de tous les droits.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499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3494" y="427056"/>
            <a:ext cx="3986732" cy="461665"/>
          </a:xfrm>
          <a:prstGeom prst="rect">
            <a:avLst/>
          </a:prstGeom>
        </p:spPr>
        <p:txBody>
          <a:bodyPr wrap="none">
            <a:spAutoFit/>
          </a:bodyPr>
          <a:lstStyle/>
          <a:p>
            <a:r>
              <a:rPr lang="it-IT" sz="2400" dirty="0">
                <a:solidFill>
                  <a:srgbClr val="00B0F0"/>
                </a:solidFill>
                <a:latin typeface="Calibri" panose="020F0502020204030204" pitchFamily="34" charset="0"/>
                <a:ea typeface="Times New Roman" panose="02020603050405020304" pitchFamily="18" charset="0"/>
                <a:cs typeface="Times New Roman" panose="02020603050405020304" pitchFamily="18" charset="0"/>
              </a:rPr>
              <a:t>4.</a:t>
            </a:r>
            <a:r>
              <a:rPr lang="it-IT" sz="2400" dirty="0">
                <a:solidFill>
                  <a:srgbClr val="00B0F0"/>
                </a:solidFill>
                <a:latin typeface="Calibri-Light"/>
                <a:ea typeface="Calibri" panose="020F0502020204030204" pitchFamily="34" charset="0"/>
                <a:cs typeface="Calibri-Light"/>
              </a:rPr>
              <a:t> </a:t>
            </a:r>
            <a:r>
              <a:rPr lang="fr-FR" sz="2400" dirty="0">
                <a:solidFill>
                  <a:srgbClr val="00B0F0"/>
                </a:solidFill>
                <a:latin typeface="Calibri" panose="020F0502020204030204" pitchFamily="34" charset="0"/>
                <a:ea typeface="Calibri" panose="020F0502020204030204" pitchFamily="34" charset="0"/>
                <a:cs typeface="Times New Roman" panose="02020603050405020304" pitchFamily="18" charset="0"/>
              </a:rPr>
              <a:t>Contrat à durée déterminée</a:t>
            </a:r>
            <a:endParaRPr lang="fr-FR" sz="2400" dirty="0">
              <a:solidFill>
                <a:srgbClr val="00B0F0"/>
              </a:solidFill>
            </a:endParaRPr>
          </a:p>
        </p:txBody>
      </p:sp>
      <p:sp>
        <p:nvSpPr>
          <p:cNvPr id="5" name="Rectangle 4"/>
          <p:cNvSpPr/>
          <p:nvPr/>
        </p:nvSpPr>
        <p:spPr>
          <a:xfrm>
            <a:off x="744583" y="1042137"/>
            <a:ext cx="8425543" cy="4241418"/>
          </a:xfrm>
          <a:prstGeom prst="rect">
            <a:avLst/>
          </a:prstGeom>
        </p:spPr>
        <p:txBody>
          <a:bodyPr wrap="square">
            <a:spAutoFit/>
          </a:bodyPr>
          <a:lstStyle/>
          <a:p>
            <a:pPr algn="just">
              <a:lnSpc>
                <a:spcPct val="107000"/>
              </a:lnSpc>
              <a:spcAft>
                <a:spcPts val="0"/>
              </a:spcAft>
            </a:pPr>
            <a:r>
              <a:rPr lang="fr-FR" dirty="0">
                <a:latin typeface="Times New Roman" panose="02020603050405020304" pitchFamily="18" charset="0"/>
                <a:ea typeface="Calibri" panose="020F0502020204030204" pitchFamily="34" charset="0"/>
                <a:cs typeface="Times New Roman" panose="02020603050405020304" pitchFamily="18" charset="0"/>
              </a:rPr>
              <a:t>Le contrat à durée déterminée est nommé ainsi parce qu'il comprend une période de temps spécifique, à savoir la date à laquelle le travailleur a commencé à exercer ses fonctions dans son travail et la date de résiliation du contrat.</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dirty="0">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dirty="0">
                <a:latin typeface="Times New Roman" panose="02020603050405020304" pitchFamily="18" charset="0"/>
                <a:ea typeface="Calibri" panose="020F0502020204030204" pitchFamily="34" charset="0"/>
                <a:cs typeface="Times New Roman" panose="02020603050405020304" pitchFamily="18" charset="0"/>
              </a:rPr>
              <a:t> </a:t>
            </a:r>
            <a:r>
              <a:rPr lang="fr-FR" dirty="0" smtClean="0">
                <a:latin typeface="Times New Roman" panose="02020603050405020304" pitchFamily="18" charset="0"/>
                <a:ea typeface="Calibri" panose="020F0502020204030204" pitchFamily="34" charset="0"/>
                <a:cs typeface="Times New Roman" panose="02020603050405020304" pitchFamily="18" charset="0"/>
              </a:rPr>
              <a:t>CDD</a:t>
            </a:r>
            <a:r>
              <a:rPr lang="fr-FR" dirty="0">
                <a:latin typeface="Times New Roman" panose="02020603050405020304" pitchFamily="18" charset="0"/>
                <a:ea typeface="Calibri" panose="020F0502020204030204" pitchFamily="34" charset="0"/>
                <a:cs typeface="Times New Roman" panose="02020603050405020304" pitchFamily="18" charset="0"/>
              </a:rPr>
              <a:t>, la relation de travail doit être déterminée pour une certaine période, et les autres conditions spéciales imposées par le législateur à savoir que le contrat soit conclu dans les limites prévues par la loi et que le début et la fin de la période soient établis par écrit dans le contrat. Dans le cas contraire, la conversion du contrat en une durée indéterminée est prévue.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dirty="0">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b="1" dirty="0">
                <a:latin typeface="Times New Roman" panose="02020603050405020304" pitchFamily="18" charset="0"/>
                <a:ea typeface="Calibri" panose="020F0502020204030204" pitchFamily="34" charset="0"/>
                <a:cs typeface="Times New Roman" panose="02020603050405020304" pitchFamily="18" charset="0"/>
              </a:rPr>
              <a:t>Le CDD et le contrat à temps partiel</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dirty="0">
                <a:latin typeface="Times New Roman" panose="02020603050405020304" pitchFamily="18" charset="0"/>
                <a:ea typeface="Calibri" panose="020F0502020204030204" pitchFamily="34" charset="0"/>
                <a:cs typeface="Times New Roman" panose="02020603050405020304" pitchFamily="18" charset="0"/>
              </a:rPr>
              <a:t>Les salariés dont la durée du travail est inférieure à la durée légale du travail ou à la durée du travail fixée conventionnellement lorsque celle-ci est inférieure à la durée légale sont considérés comme salariés à temps partiel.</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514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Contrat de travail intermittent</a:t>
            </a:r>
            <a:br>
              <a:rPr lang="fr-FR" b="1" dirty="0"/>
            </a:br>
            <a:endParaRPr lang="fr-FR" dirty="0"/>
          </a:p>
        </p:txBody>
      </p:sp>
      <p:sp>
        <p:nvSpPr>
          <p:cNvPr id="3" name="Espace réservé du contenu 2"/>
          <p:cNvSpPr>
            <a:spLocks noGrp="1"/>
          </p:cNvSpPr>
          <p:nvPr>
            <p:ph idx="1"/>
          </p:nvPr>
        </p:nvSpPr>
        <p:spPr/>
        <p:txBody>
          <a:bodyPr/>
          <a:lstStyle/>
          <a:p>
            <a:r>
              <a:rPr lang="fr-FR" dirty="0" smtClean="0"/>
              <a:t>Le </a:t>
            </a:r>
            <a:r>
              <a:rPr lang="fr-FR" dirty="0"/>
              <a:t>contrat de travail intermittent est conclu pour des emplois permanents qui se caractérisent par une alternance entre périodes travaillées et chômées (activités liées à la formation, au spectacle, aux saisons, aux rythmes scolaires, au tourisme…). Il s’agit d’un CDI avec plusieurs clauses obligatoires comme la durée annuelle minimale du travail du salarié, les périodes travaillées et la répartition des heures de travail. Une convention ou un accord collectif doit impérativement en autoriser le recours pour permettre à l’employeur de le proposer.</a:t>
            </a:r>
          </a:p>
          <a:p>
            <a:endParaRPr lang="fr-FR" dirty="0"/>
          </a:p>
        </p:txBody>
      </p:sp>
    </p:spTree>
    <p:extLst>
      <p:ext uri="{BB962C8B-B14F-4D97-AF65-F5344CB8AC3E}">
        <p14:creationId xmlns:p14="http://schemas.microsoft.com/office/powerpoint/2010/main" val="2211091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Contrat de travail temporaire (CTT ou contrat d'intérim)</a:t>
            </a:r>
            <a:br>
              <a:rPr lang="fr-FR" b="1" dirty="0"/>
            </a:br>
            <a:endParaRPr lang="fr-FR" dirty="0"/>
          </a:p>
        </p:txBody>
      </p:sp>
      <p:sp>
        <p:nvSpPr>
          <p:cNvPr id="3" name="Espace réservé du contenu 2"/>
          <p:cNvSpPr>
            <a:spLocks noGrp="1"/>
          </p:cNvSpPr>
          <p:nvPr>
            <p:ph idx="1"/>
          </p:nvPr>
        </p:nvSpPr>
        <p:spPr>
          <a:xfrm>
            <a:off x="677334" y="2160590"/>
            <a:ext cx="8596668" cy="3129868"/>
          </a:xfrm>
        </p:spPr>
        <p:txBody>
          <a:bodyPr/>
          <a:lstStyle/>
          <a:p>
            <a:r>
              <a:rPr lang="fr-FR" dirty="0" smtClean="0"/>
              <a:t>Le </a:t>
            </a:r>
            <a:r>
              <a:rPr lang="fr-FR" dirty="0"/>
              <a:t>contrat de travail temporaire (CTT ou contrat d'intérim) est conclu pour l’exécution d’une tâche précise et momentanée (une "mission") dans les cas énumérés par la loi. Ce type de contrat requiert l’intervention d’un tiers, une entreprise de travail temporaire (ETT, ou agence d’intérim), qui fait office d’intermédiaire entre le salarié et l’entreprise "utilisatrice". D’où la signature de deux contrats : celui conclu entre l’agence et l’entreprise, et celui conclu entre le salarié et l’agence. Pendant la mission, le salarié est placé sous l’autorité de l’entreprise. Chaque nouvelle mission implique la signature de nouveaux contrats. Le CTT se décline parfois en CDI "intérimaire", qui compte des périodes travaillées et chômées, et garantit un salaire mensuel minimum.</a:t>
            </a:r>
          </a:p>
          <a:p>
            <a:endParaRPr lang="fr-FR" dirty="0"/>
          </a:p>
        </p:txBody>
      </p:sp>
    </p:spTree>
    <p:extLst>
      <p:ext uri="{BB962C8B-B14F-4D97-AF65-F5344CB8AC3E}">
        <p14:creationId xmlns:p14="http://schemas.microsoft.com/office/powerpoint/2010/main" val="2971512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70</TotalTime>
  <Words>496</Words>
  <Application>Microsoft Office PowerPoint</Application>
  <PresentationFormat>Grand écran</PresentationFormat>
  <Paragraphs>33</Paragraphs>
  <Slides>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Arial</vt:lpstr>
      <vt:lpstr>Calibri</vt:lpstr>
      <vt:lpstr>Calibri-Light</vt:lpstr>
      <vt:lpstr>Times New Roman</vt:lpstr>
      <vt:lpstr>Trebuchet MS</vt:lpstr>
      <vt:lpstr>Wingdings 3</vt:lpstr>
      <vt:lpstr>Facette</vt:lpstr>
      <vt:lpstr>Présentation PowerPoint</vt:lpstr>
      <vt:lpstr>Présentation PowerPoint</vt:lpstr>
      <vt:lpstr>1.  Définition </vt:lpstr>
      <vt:lpstr>Présentation PowerPoint</vt:lpstr>
      <vt:lpstr>Présentation PowerPoint</vt:lpstr>
      <vt:lpstr>Présentation PowerPoint</vt:lpstr>
      <vt:lpstr>Contrat de travail intermittent </vt:lpstr>
      <vt:lpstr>Contrat de travail temporaire (CTT ou contrat d'intérim)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ZEGGANE</dc:creator>
  <cp:lastModifiedBy>ZEGGANE</cp:lastModifiedBy>
  <cp:revision>4</cp:revision>
  <dcterms:created xsi:type="dcterms:W3CDTF">2020-04-06T18:36:36Z</dcterms:created>
  <dcterms:modified xsi:type="dcterms:W3CDTF">2020-04-12T09:02:38Z</dcterms:modified>
</cp:coreProperties>
</file>