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4" r:id="rId2"/>
    <p:sldId id="316" r:id="rId3"/>
    <p:sldId id="320" r:id="rId4"/>
    <p:sldId id="321" r:id="rId5"/>
    <p:sldId id="322" r:id="rId6"/>
    <p:sldId id="324" r:id="rId7"/>
    <p:sldId id="325" r:id="rId8"/>
    <p:sldId id="326" r:id="rId9"/>
    <p:sldId id="327" r:id="rId10"/>
    <p:sldId id="328" r:id="rId11"/>
    <p:sldId id="329" r:id="rId12"/>
    <p:sldId id="330" r:id="rId13"/>
    <p:sldId id="332"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0000FF"/>
    <a:srgbClr val="7EC234"/>
    <a:srgbClr val="BAE090"/>
    <a:srgbClr val="CCE9AD"/>
    <a:srgbClr val="4D7620"/>
    <a:srgbClr val="004620"/>
    <a:srgbClr val="FF6565"/>
    <a:srgbClr val="E7F4D8"/>
    <a:srgbClr val="0058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80" d="100"/>
          <a:sy n="80" d="100"/>
        </p:scale>
        <p:origin x="-1074"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03480469-77AC-43A9-8C30-BBE78B4D57D5}" type="datetimeFigureOut">
              <a:rPr lang="fr-FR" smtClean="0"/>
              <a:pPr/>
              <a:t>23/01/2021</a:t>
            </a:fld>
            <a:endParaRPr lang="fr-FR"/>
          </a:p>
        </p:txBody>
      </p:sp>
      <p:sp>
        <p:nvSpPr>
          <p:cNvPr id="4" name="Espace réservé de l'image des diapositives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23FC766A-2680-4BFF-93D3-6747D7D0EE89}" type="slidenum">
              <a:rPr lang="fr-FR" smtClean="0"/>
              <a:pPr/>
              <a:t>‹N°›</a:t>
            </a:fld>
            <a:endParaRPr lang="fr-FR"/>
          </a:p>
        </p:txBody>
      </p:sp>
    </p:spTree>
    <p:extLst>
      <p:ext uri="{BB962C8B-B14F-4D97-AF65-F5344CB8AC3E}">
        <p14:creationId xmlns:p14="http://schemas.microsoft.com/office/powerpoint/2010/main" xmlns="" val="281054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3FC766A-2680-4BFF-93D3-6747D7D0EE89}"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53585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71117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24684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419804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340137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63651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41494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73554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98495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84619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580F0F4-5C8F-4ABE-922E-0A09B3CDF72A}" type="datetimeFigureOut">
              <a:rPr lang="fr-FR" smtClean="0"/>
              <a:pPr/>
              <a:t>23/01/2021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187370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0F0F4-5C8F-4ABE-922E-0A09B3CDF72A}" type="datetimeFigureOut">
              <a:rPr lang="fr-FR" smtClean="0"/>
              <a:pPr/>
              <a:t>23/01/2021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203DF-CF9E-4F11-9850-CE7C7B316090}" type="slidenum">
              <a:rPr lang="fr-FR" smtClean="0"/>
              <a:pPr/>
              <a:t>‹N°›</a:t>
            </a:fld>
            <a:endParaRPr lang="fr-FR"/>
          </a:p>
        </p:txBody>
      </p:sp>
    </p:spTree>
    <p:extLst>
      <p:ext uri="{BB962C8B-B14F-4D97-AF65-F5344CB8AC3E}">
        <p14:creationId xmlns:p14="http://schemas.microsoft.com/office/powerpoint/2010/main" xmlns="" val="23431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6858000"/>
          </a:xfrm>
          <a:prstGeom prst="rect">
            <a:avLst/>
          </a:prstGeom>
          <a:solidFill>
            <a:srgbClr val="CCE9AD"/>
          </a:solidFill>
        </p:spPr>
        <p:txBody>
          <a:bodyPr wrap="square" rtlCol="0">
            <a:spAutoFit/>
          </a:bodyPr>
          <a:lstStyle/>
          <a:p>
            <a:pPr algn="ctr"/>
            <a:endParaRPr lang="fr-FR" sz="2400" b="1" dirty="0" smtClean="0">
              <a:latin typeface="Times" panose="02020603050405020304" pitchFamily="18" charset="0"/>
              <a:cs typeface="Times" panose="02020603050405020304" pitchFamily="18" charset="0"/>
            </a:endParaRPr>
          </a:p>
          <a:p>
            <a:pPr algn="ctr"/>
            <a:endParaRPr lang="fr-FR" sz="2400" b="1" dirty="0" smtClean="0">
              <a:latin typeface="Times" panose="02020603050405020304" pitchFamily="18" charset="0"/>
              <a:cs typeface="Times" panose="02020603050405020304" pitchFamily="18" charset="0"/>
            </a:endParaRPr>
          </a:p>
          <a:p>
            <a:pPr algn="ctr"/>
            <a:r>
              <a:rPr lang="fr-FR" sz="2400" b="1" dirty="0" smtClean="0">
                <a:latin typeface="Times" panose="02020603050405020304" pitchFamily="18" charset="0"/>
                <a:cs typeface="Times" panose="02020603050405020304" pitchFamily="18" charset="0"/>
              </a:rPr>
              <a:t>Cours de chimie organique. I  (L2S3)</a:t>
            </a:r>
          </a:p>
          <a:p>
            <a:pPr algn="ctr"/>
            <a:endParaRPr lang="fr-FR" sz="2400" b="1" dirty="0" smtClean="0">
              <a:latin typeface="Times" panose="02020603050405020304" pitchFamily="18" charset="0"/>
              <a:cs typeface="Times" panose="02020603050405020304" pitchFamily="18" charset="0"/>
            </a:endParaRPr>
          </a:p>
          <a:p>
            <a:r>
              <a:rPr lang="fr-FR" sz="2400" b="1" dirty="0" smtClean="0">
                <a:latin typeface="Times" panose="02020603050405020304" pitchFamily="18" charset="0"/>
                <a:cs typeface="Times" panose="02020603050405020304" pitchFamily="18" charset="0"/>
              </a:rPr>
              <a:t>Sommaire:</a:t>
            </a:r>
          </a:p>
          <a:p>
            <a:pPr algn="ctr"/>
            <a:endParaRPr lang="fr-FR" b="1" dirty="0" smtClean="0">
              <a:latin typeface="Times" panose="02020603050405020304" pitchFamily="18" charset="0"/>
              <a:cs typeface="Times" panose="02020603050405020304" pitchFamily="18" charset="0"/>
            </a:endParaRPr>
          </a:p>
          <a:p>
            <a:pPr>
              <a:lnSpc>
                <a:spcPct val="200000"/>
              </a:lnSpc>
            </a:pPr>
            <a:r>
              <a:rPr lang="fr-FR" sz="2400" b="1" dirty="0" smtClean="0">
                <a:latin typeface="Times" panose="02020603050405020304" pitchFamily="18" charset="0"/>
                <a:cs typeface="Times" panose="02020603050405020304" pitchFamily="18" charset="0"/>
              </a:rPr>
              <a:t>Chapitre 1:</a:t>
            </a:r>
            <a:r>
              <a:rPr lang="fr-FR" b="1" dirty="0" smtClean="0">
                <a:latin typeface="Times" panose="02020603050405020304" pitchFamily="18" charset="0"/>
                <a:cs typeface="Times" panose="02020603050405020304" pitchFamily="18" charset="0"/>
              </a:rPr>
              <a:t> </a:t>
            </a:r>
            <a:r>
              <a:rPr lang="fr-FR" sz="2000" b="1" dirty="0" smtClean="0"/>
              <a:t>Rappels sur les Liaisons chimiques</a:t>
            </a:r>
          </a:p>
          <a:p>
            <a:pPr>
              <a:lnSpc>
                <a:spcPct val="200000"/>
              </a:lnSpc>
            </a:pPr>
            <a:r>
              <a:rPr lang="fr-FR" sz="2400" b="1" dirty="0" smtClean="0">
                <a:latin typeface="Times" panose="02020603050405020304" pitchFamily="18" charset="0"/>
                <a:cs typeface="Times" panose="02020603050405020304" pitchFamily="18" charset="0"/>
              </a:rPr>
              <a:t>Chapitre 2:</a:t>
            </a:r>
            <a:r>
              <a:rPr lang="fr-FR" b="1" dirty="0" smtClean="0">
                <a:latin typeface="Times" panose="02020603050405020304" pitchFamily="18" charset="0"/>
                <a:cs typeface="Times" panose="02020603050405020304" pitchFamily="18" charset="0"/>
              </a:rPr>
              <a:t> </a:t>
            </a:r>
            <a:r>
              <a:rPr lang="fr-FR" sz="2000" b="1" dirty="0" smtClean="0"/>
              <a:t>Les composés organiques ; Formules, Fonctions, Nomenclature</a:t>
            </a:r>
          </a:p>
          <a:p>
            <a:pPr>
              <a:lnSpc>
                <a:spcPct val="200000"/>
              </a:lnSpc>
            </a:pPr>
            <a:r>
              <a:rPr lang="fr-FR" sz="2400" b="1" dirty="0" smtClean="0">
                <a:latin typeface="Times" panose="02020603050405020304" pitchFamily="18" charset="0"/>
                <a:cs typeface="Times" panose="02020603050405020304" pitchFamily="18" charset="0"/>
              </a:rPr>
              <a:t>Chapitre 3:</a:t>
            </a:r>
            <a:r>
              <a:rPr lang="fr-FR" b="1" dirty="0" smtClean="0">
                <a:latin typeface="Times" panose="02020603050405020304" pitchFamily="18" charset="0"/>
                <a:cs typeface="Times" panose="02020603050405020304" pitchFamily="18" charset="0"/>
              </a:rPr>
              <a:t> </a:t>
            </a:r>
            <a:r>
              <a:rPr lang="fr-FR" sz="2000" b="1" dirty="0" smtClean="0"/>
              <a:t>Isoméries et Stéréoisomérie</a:t>
            </a:r>
            <a:r>
              <a:rPr lang="fr-FR" sz="2000" b="1" dirty="0" smtClean="0">
                <a:latin typeface="Times" panose="02020603050405020304" pitchFamily="18" charset="0"/>
                <a:cs typeface="Times" panose="02020603050405020304" pitchFamily="18" charset="0"/>
              </a:rPr>
              <a:t> </a:t>
            </a:r>
          </a:p>
          <a:p>
            <a:pPr>
              <a:lnSpc>
                <a:spcPct val="200000"/>
              </a:lnSpc>
            </a:pPr>
            <a:r>
              <a:rPr lang="fr-FR" sz="2400" b="1" dirty="0" smtClean="0">
                <a:latin typeface="Times" panose="02020603050405020304" pitchFamily="18" charset="0"/>
                <a:cs typeface="Times" panose="02020603050405020304" pitchFamily="18" charset="0"/>
              </a:rPr>
              <a:t>Chapitre 4: </a:t>
            </a:r>
            <a:r>
              <a:rPr lang="fr-FR" sz="2000" b="1" dirty="0" smtClean="0"/>
              <a:t>Effets électroniques dans la molécule Effet inductif- Effet mésomère</a:t>
            </a:r>
          </a:p>
          <a:p>
            <a:pPr>
              <a:lnSpc>
                <a:spcPct val="200000"/>
              </a:lnSpc>
            </a:pPr>
            <a:r>
              <a:rPr lang="fr-FR" sz="2400" b="1" dirty="0" smtClean="0">
                <a:latin typeface="Times" panose="02020603050405020304" pitchFamily="18" charset="0"/>
                <a:cs typeface="Times" panose="02020603050405020304" pitchFamily="18" charset="0"/>
              </a:rPr>
              <a:t>Chapitre 5:</a:t>
            </a:r>
            <a:r>
              <a:rPr lang="fr-FR" b="1" dirty="0" smtClean="0">
                <a:latin typeface="Times" panose="02020603050405020304" pitchFamily="18" charset="0"/>
                <a:cs typeface="Times" panose="02020603050405020304" pitchFamily="18" charset="0"/>
              </a:rPr>
              <a:t> </a:t>
            </a:r>
            <a:r>
              <a:rPr lang="fr-FR" sz="2000" b="1" dirty="0" smtClean="0"/>
              <a:t>Etude des mécanismes réactionnels</a:t>
            </a:r>
          </a:p>
          <a:p>
            <a:pPr>
              <a:lnSpc>
                <a:spcPct val="200000"/>
              </a:lnSpc>
              <a:buFont typeface="Wingdings" pitchFamily="2" charset="2"/>
              <a:buChar char="Ø"/>
            </a:pPr>
            <a:r>
              <a:rPr lang="fr-FR" b="1" dirty="0" smtClean="0">
                <a:latin typeface="Times" panose="02020603050405020304" pitchFamily="18" charset="0"/>
                <a:cs typeface="Times" panose="02020603050405020304" pitchFamily="18" charset="0"/>
              </a:rPr>
              <a:t> </a:t>
            </a:r>
            <a:r>
              <a:rPr lang="fr-FR" sz="2400" b="1" dirty="0" smtClean="0">
                <a:latin typeface="+mj-lt"/>
                <a:cs typeface="Times" panose="02020603050405020304" pitchFamily="18" charset="0"/>
              </a:rPr>
              <a:t>Exercices d’application corrigés</a:t>
            </a:r>
            <a:endParaRPr lang="fr-FR" sz="2400" b="1" dirty="0">
              <a:latin typeface="+mj-lt"/>
              <a:cs typeface="Times" panose="02020603050405020304" pitchFamily="18" charset="0"/>
            </a:endParaRPr>
          </a:p>
        </p:txBody>
      </p:sp>
    </p:spTree>
    <p:extLst>
      <p:ext uri="{BB962C8B-B14F-4D97-AF65-F5344CB8AC3E}">
        <p14:creationId xmlns:p14="http://schemas.microsoft.com/office/powerpoint/2010/main" xmlns="" val="278803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52"/>
            <a:ext cx="9144000" cy="6429420"/>
          </a:xfrm>
        </p:spPr>
        <p:txBody>
          <a:bodyPr>
            <a:normAutofit fontScale="92500" lnSpcReduction="10000"/>
          </a:bodyPr>
          <a:lstStyle/>
          <a:p>
            <a:pPr>
              <a:lnSpc>
                <a:spcPct val="160000"/>
              </a:lnSpc>
            </a:pPr>
            <a:r>
              <a:rPr lang="fr-FR" sz="1900" b="1" dirty="0" smtClean="0"/>
              <a:t>La fonction prioritaire est nommée par sa terminaison, les autres fonctions sont alors nommées par leur préfixe</a:t>
            </a:r>
            <a:r>
              <a:rPr lang="fr-FR" sz="1900" dirty="0" smtClean="0"/>
              <a:t>.</a:t>
            </a:r>
          </a:p>
          <a:p>
            <a:pPr>
              <a:buNone/>
            </a:pPr>
            <a:endParaRPr lang="fr-FR" sz="1800" dirty="0" smtClean="0"/>
          </a:p>
          <a:p>
            <a:pPr lvl="0">
              <a:buNone/>
            </a:pPr>
            <a:r>
              <a:rPr lang="fr-FR" sz="2200" b="1" dirty="0" smtClean="0">
                <a:solidFill>
                  <a:srgbClr val="0000FF"/>
                </a:solidFill>
              </a:rPr>
              <a:t>III. Nomenclature:</a:t>
            </a:r>
          </a:p>
          <a:p>
            <a:pPr>
              <a:lnSpc>
                <a:spcPct val="160000"/>
              </a:lnSpc>
              <a:buNone/>
            </a:pPr>
            <a:r>
              <a:rPr lang="fr-FR" sz="1800" b="1" dirty="0" smtClean="0"/>
              <a:t>Une commission Internationale qui a vu le jour à la fin du 19</a:t>
            </a:r>
            <a:r>
              <a:rPr lang="fr-FR" sz="1800" b="1" baseline="30000" dirty="0" smtClean="0"/>
              <a:t>ème</a:t>
            </a:r>
            <a:r>
              <a:rPr lang="fr-FR" sz="1800" b="1" dirty="0" smtClean="0"/>
              <a:t> siècle, établit de façon rationnelle le nom de tout composé organique. Ainsi l’IUPAC (International union of pure and </a:t>
            </a:r>
            <a:r>
              <a:rPr lang="fr-FR" sz="1800" b="1" dirty="0" err="1" smtClean="0"/>
              <a:t>Applied</a:t>
            </a:r>
            <a:r>
              <a:rPr lang="fr-FR" sz="1800" b="1" dirty="0" smtClean="0"/>
              <a:t> </a:t>
            </a:r>
            <a:r>
              <a:rPr lang="fr-FR" sz="1800" b="1" dirty="0" err="1" smtClean="0"/>
              <a:t>Chemistry</a:t>
            </a:r>
            <a:r>
              <a:rPr lang="fr-FR" sz="1800" b="1" dirty="0" smtClean="0"/>
              <a:t>), à partir de règles précises, permet de nommer les composés organiques en prenant comme référence les hydrocarbures saturés. Il est donc nécessaire d’apprendre dans un premier temps les noms de ces derniers.</a:t>
            </a:r>
            <a:endParaRPr lang="fr-FR" sz="1800" dirty="0" smtClean="0"/>
          </a:p>
          <a:p>
            <a:pPr>
              <a:lnSpc>
                <a:spcPct val="160000"/>
              </a:lnSpc>
              <a:buNone/>
            </a:pPr>
            <a:r>
              <a:rPr lang="fr-FR" sz="1800" b="1" dirty="0" smtClean="0"/>
              <a:t>Les ramifications rencontrées sur les molécules des composés organiques sont souvent formées de radicaux issus des hydrocarbures saturés. Ils sont saturés et monovalents (ils possèdent une seule valence libre) ce sont des groupes alkyles de formule générale </a:t>
            </a:r>
            <a:r>
              <a:rPr lang="fr-FR" sz="1800" b="1" dirty="0" smtClean="0">
                <a:solidFill>
                  <a:srgbClr val="FF3399"/>
                </a:solidFill>
              </a:rPr>
              <a:t>CnH2n+1</a:t>
            </a:r>
            <a:r>
              <a:rPr lang="fr-FR" sz="1800" b="1" dirty="0" smtClean="0"/>
              <a:t>. Leur nom dérive de celui de l’hydrocarbure saturé de même squelette carboné où la terminaison </a:t>
            </a:r>
            <a:r>
              <a:rPr lang="fr-FR" sz="1800" b="1" dirty="0" smtClean="0">
                <a:solidFill>
                  <a:srgbClr val="FF3399"/>
                </a:solidFill>
              </a:rPr>
              <a:t>«</a:t>
            </a:r>
            <a:r>
              <a:rPr lang="fr-FR" sz="1800" b="1" dirty="0" err="1" smtClean="0">
                <a:solidFill>
                  <a:srgbClr val="FF3399"/>
                </a:solidFill>
              </a:rPr>
              <a:t>ane</a:t>
            </a:r>
            <a:r>
              <a:rPr lang="fr-FR" sz="1800" b="1" dirty="0" smtClean="0">
                <a:solidFill>
                  <a:srgbClr val="FF3399"/>
                </a:solidFill>
              </a:rPr>
              <a:t>» </a:t>
            </a:r>
            <a:r>
              <a:rPr lang="fr-FR" sz="1800" b="1" dirty="0" smtClean="0"/>
              <a:t>est remplacée par </a:t>
            </a:r>
            <a:r>
              <a:rPr lang="fr-FR" sz="1800" b="1" dirty="0" smtClean="0">
                <a:solidFill>
                  <a:srgbClr val="FF3399"/>
                </a:solidFill>
              </a:rPr>
              <a:t>«</a:t>
            </a:r>
            <a:r>
              <a:rPr lang="fr-FR" sz="1800" b="1" dirty="0" err="1" smtClean="0">
                <a:solidFill>
                  <a:srgbClr val="FF3399"/>
                </a:solidFill>
              </a:rPr>
              <a:t>yle</a:t>
            </a:r>
            <a:r>
              <a:rPr lang="fr-FR" sz="1800" b="1" dirty="0" smtClean="0">
                <a:solidFill>
                  <a:srgbClr val="FF3399"/>
                </a:solidFill>
              </a:rPr>
              <a:t>». </a:t>
            </a:r>
            <a:r>
              <a:rPr lang="fr-FR" sz="1800" b="1" dirty="0" smtClean="0"/>
              <a:t>Le tableau ci- dessous nous montre la nomenclature des hydrocarbures saturés (alcanes) et celle des groupes alkyles dérivés.</a:t>
            </a:r>
            <a:endParaRPr lang="fr-FR" sz="1800" dirty="0" smtClean="0"/>
          </a:p>
          <a:p>
            <a:pPr lvl="0">
              <a:lnSpc>
                <a:spcPct val="160000"/>
              </a:lnSpc>
              <a:buNone/>
            </a:pPr>
            <a:r>
              <a:rPr lang="fr-FR" sz="1800" b="1" dirty="0" smtClean="0">
                <a:solidFill>
                  <a:srgbClr val="0000FF"/>
                </a:solidFill>
              </a:rPr>
              <a:t>  </a:t>
            </a:r>
          </a:p>
          <a:p>
            <a:endParaRPr lang="fr-F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pPr>
              <a:buNone/>
            </a:pPr>
            <a:endParaRPr lang="fr-FR" dirty="0"/>
          </a:p>
        </p:txBody>
      </p:sp>
      <p:pic>
        <p:nvPicPr>
          <p:cNvPr id="3074" name="Picture 2"/>
          <p:cNvPicPr>
            <a:picLocks noChangeAspect="1" noChangeArrowheads="1"/>
          </p:cNvPicPr>
          <p:nvPr/>
        </p:nvPicPr>
        <p:blipFill>
          <a:blip r:embed="rId2"/>
          <a:srcRect/>
          <a:stretch>
            <a:fillRect/>
          </a:stretch>
        </p:blipFill>
        <p:spPr bwMode="auto">
          <a:xfrm>
            <a:off x="0" y="0"/>
            <a:ext cx="9001156" cy="3857628"/>
          </a:xfrm>
          <a:prstGeom prst="rect">
            <a:avLst/>
          </a:prstGeom>
          <a:noFill/>
          <a:ln w="9525">
            <a:noFill/>
            <a:miter lim="800000"/>
            <a:headEnd/>
            <a:tailEnd/>
          </a:ln>
          <a:effectLst/>
        </p:spPr>
      </p:pic>
      <p:sp>
        <p:nvSpPr>
          <p:cNvPr id="3075" name="Rectangle 3"/>
          <p:cNvSpPr>
            <a:spLocks noChangeArrowheads="1"/>
          </p:cNvSpPr>
          <p:nvPr/>
        </p:nvSpPr>
        <p:spPr bwMode="auto">
          <a:xfrm>
            <a:off x="142844" y="3786190"/>
            <a:ext cx="900115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Arial" pitchFamily="34" charset="0"/>
              </a:rPr>
              <a:t>Des abréviations sont utilisées pour les premiers termes :</a:t>
            </a:r>
          </a:p>
          <a:p>
            <a:pPr fontAlgn="base">
              <a:spcBef>
                <a:spcPct val="0"/>
              </a:spcBef>
              <a:spcAft>
                <a:spcPct val="0"/>
              </a:spcAft>
            </a:pPr>
            <a:r>
              <a:rPr lang="fr-FR" b="1" dirty="0" smtClean="0"/>
              <a:t>Me</a:t>
            </a:r>
            <a:r>
              <a:rPr lang="fr-FR" dirty="0" smtClean="0"/>
              <a:t>:      CH</a:t>
            </a:r>
            <a:r>
              <a:rPr lang="fr-FR" sz="1400" dirty="0" smtClean="0"/>
              <a:t>3</a:t>
            </a:r>
            <a:r>
              <a:rPr lang="fr-FR" dirty="0" smtClean="0"/>
              <a:t>     , </a:t>
            </a:r>
            <a:r>
              <a:rPr lang="fr-FR" b="1" dirty="0" smtClean="0"/>
              <a:t>Et</a:t>
            </a:r>
            <a:r>
              <a:rPr lang="fr-FR" dirty="0" smtClean="0"/>
              <a:t>:   CH</a:t>
            </a:r>
            <a:r>
              <a:rPr lang="fr-FR" sz="1400" dirty="0" smtClean="0"/>
              <a:t>3</a:t>
            </a:r>
            <a:r>
              <a:rPr lang="fr-FR" dirty="0" smtClean="0"/>
              <a:t>     CH</a:t>
            </a:r>
            <a:r>
              <a:rPr lang="fr-FR" sz="1200" dirty="0" smtClean="0"/>
              <a:t>2</a:t>
            </a:r>
            <a:r>
              <a:rPr lang="fr-FR" sz="1400" dirty="0" smtClean="0"/>
              <a:t>         </a:t>
            </a:r>
            <a:r>
              <a:rPr lang="fr-FR" dirty="0" smtClean="0"/>
              <a:t> ou      C</a:t>
            </a:r>
            <a:r>
              <a:rPr lang="fr-FR" sz="1400" dirty="0" smtClean="0"/>
              <a:t>2</a:t>
            </a:r>
            <a:r>
              <a:rPr lang="fr-FR" dirty="0" smtClean="0"/>
              <a:t>H</a:t>
            </a:r>
            <a:r>
              <a:rPr lang="fr-FR" sz="1400" dirty="0" smtClean="0"/>
              <a:t>5              ,   </a:t>
            </a:r>
            <a:r>
              <a:rPr lang="en-US" b="1" dirty="0" smtClean="0"/>
              <a:t>Pr</a:t>
            </a:r>
            <a:r>
              <a:rPr lang="en-US" dirty="0" smtClean="0"/>
              <a:t>:	C</a:t>
            </a:r>
            <a:r>
              <a:rPr lang="en-US" sz="1400" dirty="0" smtClean="0"/>
              <a:t>3</a:t>
            </a:r>
            <a:r>
              <a:rPr lang="en-US" dirty="0" smtClean="0"/>
              <a:t>H</a:t>
            </a:r>
            <a:r>
              <a:rPr lang="en-US" sz="1400" dirty="0" smtClean="0"/>
              <a:t>7</a:t>
            </a:r>
          </a:p>
          <a:p>
            <a:r>
              <a:rPr lang="en-US" dirty="0" smtClean="0"/>
              <a:t>                                         CH</a:t>
            </a:r>
            <a:r>
              <a:rPr lang="en-US" sz="1400" dirty="0" smtClean="0"/>
              <a:t>3</a:t>
            </a:r>
            <a:r>
              <a:rPr lang="en-US" dirty="0" smtClean="0"/>
              <a:t>                                                    CH</a:t>
            </a:r>
            <a:r>
              <a:rPr lang="en-US" sz="1400" dirty="0" smtClean="0"/>
              <a:t>3</a:t>
            </a:r>
            <a:endParaRPr lang="en-US" dirty="0" smtClean="0"/>
          </a:p>
          <a:p>
            <a:r>
              <a:rPr lang="en-US" dirty="0" smtClean="0"/>
              <a:t>                             </a:t>
            </a:r>
            <a:r>
              <a:rPr lang="en-US" b="1" dirty="0" smtClean="0"/>
              <a:t>iPr</a:t>
            </a:r>
            <a:r>
              <a:rPr lang="en-US" dirty="0" smtClean="0"/>
              <a:t>:      CH      , </a:t>
            </a:r>
            <a:r>
              <a:rPr lang="en-US" b="1" dirty="0" smtClean="0"/>
              <a:t>nBut</a:t>
            </a:r>
            <a:r>
              <a:rPr lang="en-US" dirty="0" smtClean="0"/>
              <a:t>:	  C</a:t>
            </a:r>
            <a:r>
              <a:rPr lang="en-US" sz="1400" dirty="0" smtClean="0"/>
              <a:t>4</a:t>
            </a:r>
            <a:r>
              <a:rPr lang="en-US" dirty="0" smtClean="0"/>
              <a:t>H</a:t>
            </a:r>
            <a:r>
              <a:rPr lang="en-US" sz="1400" dirty="0" smtClean="0"/>
              <a:t>9</a:t>
            </a:r>
            <a:r>
              <a:rPr lang="en-US" dirty="0" smtClean="0"/>
              <a:t> , </a:t>
            </a:r>
            <a:r>
              <a:rPr lang="en-US" b="1" dirty="0" smtClean="0"/>
              <a:t>tBu</a:t>
            </a:r>
            <a:r>
              <a:rPr lang="en-US" dirty="0" smtClean="0"/>
              <a:t>:         C    CH</a:t>
            </a:r>
            <a:r>
              <a:rPr lang="en-US" sz="1400" dirty="0" smtClean="0"/>
              <a:t>3</a:t>
            </a:r>
            <a:r>
              <a:rPr lang="en-US" dirty="0" smtClean="0"/>
              <a:t> </a:t>
            </a:r>
          </a:p>
          <a:p>
            <a:r>
              <a:rPr lang="en-US" dirty="0" smtClean="0"/>
              <a:t>                                         CH</a:t>
            </a:r>
            <a:r>
              <a:rPr lang="en-US" sz="1400" dirty="0" smtClean="0"/>
              <a:t>3</a:t>
            </a:r>
            <a:r>
              <a:rPr lang="en-US" dirty="0" smtClean="0"/>
              <a:t>                                                    </a:t>
            </a:r>
            <a:r>
              <a:rPr lang="en-US" dirty="0" err="1" smtClean="0"/>
              <a:t>CH</a:t>
            </a:r>
            <a:r>
              <a:rPr lang="en-US" sz="1400" dirty="0" err="1" smtClean="0"/>
              <a:t>3</a:t>
            </a:r>
            <a:endParaRPr lang="en-US" sz="1400" dirty="0" smtClean="0"/>
          </a:p>
          <a:p>
            <a:pPr>
              <a:buFont typeface="Arial" pitchFamily="34" charset="0"/>
              <a:buChar char="•"/>
            </a:pPr>
            <a:r>
              <a:rPr lang="fr-FR" b="1" dirty="0" smtClean="0"/>
              <a:t> Deux atomes de carbone adjacents sont dits en position 1, 2 ou en position α:</a:t>
            </a:r>
          </a:p>
          <a:p>
            <a:r>
              <a:rPr lang="fr-FR" b="1" dirty="0" smtClean="0"/>
              <a:t>        </a:t>
            </a:r>
          </a:p>
          <a:p>
            <a:r>
              <a:rPr lang="fr-FR" dirty="0" smtClean="0"/>
              <a:t>         C </a:t>
            </a:r>
            <a:r>
              <a:rPr lang="fr-FR" sz="1050" b="1" dirty="0" smtClean="0"/>
              <a:t>1</a:t>
            </a:r>
            <a:r>
              <a:rPr lang="fr-FR" dirty="0" smtClean="0"/>
              <a:t>     C </a:t>
            </a:r>
            <a:r>
              <a:rPr lang="fr-FR" sz="1050" b="1" dirty="0" smtClean="0"/>
              <a:t>2                              </a:t>
            </a:r>
            <a:r>
              <a:rPr lang="fr-FR" baseline="30000" dirty="0" smtClean="0"/>
              <a:t>1</a:t>
            </a:r>
            <a:r>
              <a:rPr lang="fr-FR" dirty="0" smtClean="0"/>
              <a:t>C  en α  de  </a:t>
            </a:r>
            <a:r>
              <a:rPr lang="fr-FR" baseline="30000" dirty="0" smtClean="0"/>
              <a:t>2</a:t>
            </a:r>
            <a:r>
              <a:rPr lang="fr-FR" dirty="0" smtClean="0"/>
              <a:t>C</a:t>
            </a:r>
          </a:p>
          <a:p>
            <a:endParaRPr lang="fr-FR" dirty="0" smtClean="0"/>
          </a:p>
          <a:p>
            <a:endParaRPr lang="fr-FR" dirty="0" smtClean="0"/>
          </a:p>
          <a:p>
            <a:endParaRPr lang="fr-FR" b="1" dirty="0" smtClean="0"/>
          </a:p>
          <a:p>
            <a:endParaRPr lang="fr-FR" dirty="0" smtClean="0"/>
          </a:p>
          <a:p>
            <a:endParaRPr lang="en-US" dirty="0" smtClean="0"/>
          </a:p>
          <a:p>
            <a:endParaRPr lang="en-US" dirty="0" smtClean="0"/>
          </a:p>
          <a:p>
            <a:r>
              <a:rPr lang="en-US" dirty="0" smtClean="0"/>
              <a:t> </a:t>
            </a:r>
            <a:endParaRPr lang="fr-FR" dirty="0" smtClean="0"/>
          </a:p>
          <a:p>
            <a:r>
              <a:rPr lang="en-US" dirty="0" smtClean="0"/>
              <a:t/>
            </a:r>
            <a:br>
              <a:rPr lang="en-US" dirty="0" smtClean="0"/>
            </a:br>
            <a:endParaRPr lang="fr-FR" dirty="0" smtClean="0"/>
          </a:p>
          <a:p>
            <a:r>
              <a:rPr lang="en-US" dirty="0" smtClean="0"/>
              <a:t> </a:t>
            </a:r>
            <a:endParaRPr lang="fr-FR" dirty="0" smtClean="0"/>
          </a:p>
          <a:p>
            <a:endParaRPr lang="fr-FR"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cs typeface="Arial" pitchFamily="34" charset="0"/>
            </a:endParaRPr>
          </a:p>
        </p:txBody>
      </p:sp>
      <p:cxnSp>
        <p:nvCxnSpPr>
          <p:cNvPr id="7" name="Connecteur droit 6"/>
          <p:cNvCxnSpPr/>
          <p:nvPr/>
        </p:nvCxnSpPr>
        <p:spPr>
          <a:xfrm rot="10800000">
            <a:off x="5572132" y="514351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714348" y="4572008"/>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10800000">
            <a:off x="2428860" y="4572008"/>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786182" y="514351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10800000">
            <a:off x="4429124" y="4572008"/>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10800000">
            <a:off x="2214546" y="507207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2358216" y="521415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2358216" y="492840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10800000">
            <a:off x="6215074" y="4572008"/>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10800000">
            <a:off x="5214942" y="514351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10800000">
            <a:off x="3000364" y="4572008"/>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flipH="1" flipV="1">
            <a:off x="5430050" y="528559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5400000" flipH="1" flipV="1">
            <a:off x="5429256" y="4929198"/>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flipH="1" flipV="1">
            <a:off x="643704" y="599997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10800000">
            <a:off x="1000100" y="621508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10800000">
            <a:off x="428596" y="621508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rot="5400000">
            <a:off x="715142" y="635716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5400000" flipH="1" flipV="1">
            <a:off x="1214414" y="6357958"/>
            <a:ext cx="14367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rot="5400000">
            <a:off x="1215208" y="599997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1428728" y="6215082"/>
            <a:ext cx="285752"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001156" cy="6715148"/>
          </a:xfrm>
        </p:spPr>
        <p:txBody>
          <a:bodyPr>
            <a:normAutofit lnSpcReduction="10000"/>
          </a:bodyPr>
          <a:lstStyle/>
          <a:p>
            <a:r>
              <a:rPr lang="fr-FR" sz="1800" b="1" dirty="0" smtClean="0"/>
              <a:t>Deux atomes de C sont séparés par un atome de C sont position 1,3 ou en position β :</a:t>
            </a:r>
            <a:endParaRPr lang="fr-FR" sz="1800" dirty="0" smtClean="0"/>
          </a:p>
          <a:p>
            <a:pPr>
              <a:buNone/>
            </a:pPr>
            <a:r>
              <a:rPr lang="fr-FR" sz="1800" dirty="0" smtClean="0"/>
              <a:t>        </a:t>
            </a:r>
            <a:r>
              <a:rPr lang="fr-FR" sz="1050" b="1" dirty="0" smtClean="0"/>
              <a:t>1</a:t>
            </a:r>
            <a:r>
              <a:rPr lang="fr-FR" sz="1800" dirty="0" smtClean="0"/>
              <a:t>C     </a:t>
            </a:r>
            <a:r>
              <a:rPr lang="fr-FR" sz="1050" b="1" dirty="0" smtClean="0"/>
              <a:t>2</a:t>
            </a:r>
            <a:r>
              <a:rPr lang="fr-FR" sz="1800" dirty="0" smtClean="0"/>
              <a:t>C      </a:t>
            </a:r>
            <a:r>
              <a:rPr lang="fr-FR" sz="1050" b="1" dirty="0" smtClean="0"/>
              <a:t>3</a:t>
            </a:r>
            <a:r>
              <a:rPr lang="fr-FR" sz="1800" dirty="0" smtClean="0"/>
              <a:t>C               </a:t>
            </a:r>
            <a:r>
              <a:rPr lang="fr-FR" sz="1800" baseline="30000" dirty="0" smtClean="0"/>
              <a:t>1</a:t>
            </a:r>
            <a:r>
              <a:rPr lang="fr-FR" sz="1800" dirty="0" smtClean="0"/>
              <a:t>C est en β de </a:t>
            </a:r>
            <a:r>
              <a:rPr lang="fr-FR" sz="1800" baseline="30000" dirty="0" smtClean="0"/>
              <a:t>3</a:t>
            </a:r>
            <a:r>
              <a:rPr lang="fr-FR" sz="1800" dirty="0" smtClean="0"/>
              <a:t>C.</a:t>
            </a:r>
          </a:p>
          <a:p>
            <a:pPr>
              <a:buNone/>
            </a:pPr>
            <a:endParaRPr lang="fr-FR" sz="1800" dirty="0" smtClean="0"/>
          </a:p>
          <a:p>
            <a:pPr marL="342900" lvl="1" indent="-342900">
              <a:buFont typeface="Arial" pitchFamily="34" charset="0"/>
              <a:buChar char="•"/>
            </a:pPr>
            <a:r>
              <a:rPr lang="fr-FR" sz="1800" b="1" dirty="0" smtClean="0">
                <a:solidFill>
                  <a:srgbClr val="FF3399"/>
                </a:solidFill>
              </a:rPr>
              <a:t>Hydrocarbures saturés ou alcanes:</a:t>
            </a:r>
          </a:p>
          <a:p>
            <a:pPr marL="342900" lvl="1" indent="-342900">
              <a:buFont typeface="Arial" pitchFamily="34" charset="0"/>
              <a:buChar char="•"/>
            </a:pPr>
            <a:r>
              <a:rPr lang="fr-FR" sz="1800" b="1" dirty="0" smtClean="0">
                <a:solidFill>
                  <a:srgbClr val="0000FF"/>
                </a:solidFill>
              </a:rPr>
              <a:t>Alcanes:</a:t>
            </a:r>
          </a:p>
          <a:p>
            <a:pPr>
              <a:buNone/>
            </a:pPr>
            <a:r>
              <a:rPr lang="fr-FR" sz="1800" b="1" dirty="0" smtClean="0"/>
              <a:t>      La nomenclature systématique recommandée par l’IUPAC obéit aux règles suivantes:</a:t>
            </a:r>
            <a:endParaRPr lang="fr-FR" sz="1800" dirty="0" smtClean="0"/>
          </a:p>
          <a:p>
            <a:r>
              <a:rPr lang="fr-FR" sz="1800" b="1" dirty="0" smtClean="0"/>
              <a:t>     On choisit la chaine carbonée continue la plus longue, par exemple:</a:t>
            </a:r>
          </a:p>
          <a:p>
            <a:pPr lvl="0">
              <a:buNone/>
            </a:pPr>
            <a:r>
              <a:rPr lang="en-US" sz="1800" b="1" dirty="0" smtClean="0"/>
              <a:t>             (a)       CH3-CH2-CH2-CH3 ,  4 atomes de carbone.</a:t>
            </a:r>
            <a:endParaRPr lang="fr-FR" sz="1800" dirty="0" smtClean="0"/>
          </a:p>
          <a:p>
            <a:pPr>
              <a:buNone/>
            </a:pPr>
            <a:r>
              <a:rPr lang="fr-FR" sz="1800" b="1" dirty="0" smtClean="0"/>
              <a:t>       Et  (b)       CH3-CH(CH3)-CH3,    3 atomes de carbone.</a:t>
            </a:r>
          </a:p>
          <a:p>
            <a:pPr>
              <a:buNone/>
            </a:pPr>
            <a:r>
              <a:rPr lang="fr-FR" sz="1800" b="1" dirty="0" smtClean="0"/>
              <a:t> - Le nom du composé dérive de celui de l’alcane de même squelette carboné que la chaîne précédemment choisie, ainsi;</a:t>
            </a:r>
            <a:endParaRPr lang="fr-FR" sz="1800" dirty="0" smtClean="0"/>
          </a:p>
          <a:p>
            <a:pPr lvl="0">
              <a:buNone/>
            </a:pPr>
            <a:r>
              <a:rPr lang="fr-FR" sz="1800" b="1" dirty="0" smtClean="0"/>
              <a:t>            (a)   est un butane</a:t>
            </a:r>
            <a:endParaRPr lang="fr-FR" sz="1800" dirty="0" smtClean="0"/>
          </a:p>
          <a:p>
            <a:pPr lvl="0">
              <a:buNone/>
            </a:pPr>
            <a:r>
              <a:rPr lang="fr-FR" sz="1800" b="1" dirty="0" smtClean="0"/>
              <a:t>            (b)   dérive du propane</a:t>
            </a:r>
          </a:p>
          <a:p>
            <a:pPr>
              <a:buFontTx/>
              <a:buChar char="-"/>
            </a:pPr>
            <a:r>
              <a:rPr lang="fr-FR" sz="1800" b="1" dirty="0" smtClean="0"/>
              <a:t>Les ramifications sur la chaîne carbonée la plus longue sont considérées comme substituants. On numérote la chaîne de façon à ce que les carbones porteurs des substituants aient les indices les plus faibles possibles, soit la somme des indices la plus faible.</a:t>
            </a:r>
          </a:p>
          <a:p>
            <a:pPr>
              <a:buFont typeface="Wingdings" pitchFamily="2" charset="2"/>
              <a:buChar char="§"/>
            </a:pPr>
            <a:r>
              <a:rPr lang="fr-FR" sz="1800" b="1" u="sng" dirty="0" smtClean="0">
                <a:solidFill>
                  <a:srgbClr val="FF3399"/>
                </a:solidFill>
              </a:rPr>
              <a:t>Exemple 1:</a:t>
            </a:r>
            <a:endParaRPr lang="fr-FR" sz="1800" u="sng" dirty="0" smtClean="0">
              <a:solidFill>
                <a:srgbClr val="FF3399"/>
              </a:solidFill>
            </a:endParaRPr>
          </a:p>
          <a:p>
            <a:pPr lvl="0">
              <a:buNone/>
            </a:pPr>
            <a:r>
              <a:rPr lang="fr-FR" sz="1800" dirty="0" smtClean="0"/>
              <a:t>                 </a:t>
            </a:r>
            <a:r>
              <a:rPr lang="fr-FR" sz="1200" b="1" dirty="0" smtClean="0"/>
              <a:t>1            2            3         4              5            6</a:t>
            </a:r>
          </a:p>
          <a:p>
            <a:pPr lvl="0">
              <a:buNone/>
            </a:pPr>
            <a:r>
              <a:rPr lang="fr-FR" sz="1200" b="1" dirty="0" smtClean="0"/>
              <a:t>                         6            5             </a:t>
            </a:r>
            <a:r>
              <a:rPr lang="fr-FR" sz="1200" b="1" dirty="0" smtClean="0">
                <a:solidFill>
                  <a:srgbClr val="FF3399"/>
                </a:solidFill>
              </a:rPr>
              <a:t>4</a:t>
            </a:r>
            <a:r>
              <a:rPr lang="fr-FR" sz="1200" b="1" dirty="0" smtClean="0"/>
              <a:t>         3             </a:t>
            </a:r>
            <a:r>
              <a:rPr lang="fr-FR" sz="1200" b="1" dirty="0" smtClean="0">
                <a:solidFill>
                  <a:srgbClr val="FF3399"/>
                </a:solidFill>
              </a:rPr>
              <a:t> 2</a:t>
            </a:r>
            <a:r>
              <a:rPr lang="fr-FR" sz="1200" b="1" dirty="0" smtClean="0"/>
              <a:t>           1                               </a:t>
            </a:r>
            <a:r>
              <a:rPr lang="fr-FR" sz="1600" b="1" dirty="0" smtClean="0"/>
              <a:t>Numérotation correcte</a:t>
            </a:r>
            <a:endParaRPr lang="fr-FR" sz="1200" b="1" dirty="0" smtClean="0"/>
          </a:p>
          <a:p>
            <a:pPr lvl="0">
              <a:buNone/>
            </a:pPr>
            <a:r>
              <a:rPr lang="fr-FR" sz="1200" b="1" dirty="0" smtClean="0"/>
              <a:t>                       </a:t>
            </a:r>
            <a:r>
              <a:rPr lang="fr-FR" sz="1600" dirty="0" smtClean="0"/>
              <a:t>CH</a:t>
            </a:r>
            <a:r>
              <a:rPr lang="fr-FR" sz="1000" dirty="0" smtClean="0"/>
              <a:t>3</a:t>
            </a:r>
            <a:r>
              <a:rPr lang="fr-FR" sz="1600" dirty="0" smtClean="0"/>
              <a:t>     CH</a:t>
            </a:r>
            <a:r>
              <a:rPr lang="fr-FR" sz="1000" dirty="0" smtClean="0"/>
              <a:t>2</a:t>
            </a:r>
            <a:r>
              <a:rPr lang="fr-FR" sz="1600" dirty="0" smtClean="0"/>
              <a:t>     CH    CH</a:t>
            </a:r>
            <a:r>
              <a:rPr lang="fr-FR" sz="1000" dirty="0" smtClean="0"/>
              <a:t>2</a:t>
            </a:r>
            <a:r>
              <a:rPr lang="fr-FR" sz="1600" dirty="0" smtClean="0"/>
              <a:t>     CH      CH</a:t>
            </a:r>
            <a:r>
              <a:rPr lang="fr-FR" sz="1000" dirty="0" smtClean="0"/>
              <a:t>3</a:t>
            </a:r>
            <a:endParaRPr lang="fr-FR" sz="1600" dirty="0" smtClean="0"/>
          </a:p>
          <a:p>
            <a:pPr lvl="0">
              <a:buNone/>
            </a:pPr>
            <a:r>
              <a:rPr lang="fr-FR" sz="1600" dirty="0" smtClean="0"/>
              <a:t>                                         CH</a:t>
            </a:r>
            <a:r>
              <a:rPr lang="fr-FR" sz="1000" dirty="0" smtClean="0"/>
              <a:t>2                     </a:t>
            </a:r>
            <a:r>
              <a:rPr lang="fr-FR" sz="1600" dirty="0" smtClean="0"/>
              <a:t>CH</a:t>
            </a:r>
            <a:r>
              <a:rPr lang="fr-FR" sz="1000" dirty="0" smtClean="0"/>
              <a:t>3</a:t>
            </a:r>
            <a:r>
              <a:rPr lang="fr-FR" sz="1600" dirty="0" smtClean="0"/>
              <a:t> </a:t>
            </a:r>
          </a:p>
          <a:p>
            <a:pPr lvl="0">
              <a:buNone/>
            </a:pPr>
            <a:r>
              <a:rPr lang="fr-FR" sz="1600" dirty="0" smtClean="0"/>
              <a:t>                                         CH</a:t>
            </a:r>
            <a:r>
              <a:rPr lang="fr-FR" sz="1000" dirty="0" smtClean="0"/>
              <a:t>3</a:t>
            </a:r>
            <a:r>
              <a:rPr lang="fr-FR" sz="1600" dirty="0" smtClean="0"/>
              <a:t>   </a:t>
            </a:r>
            <a:endParaRPr lang="fr-FR" sz="1200" b="1" dirty="0" smtClean="0"/>
          </a:p>
          <a:p>
            <a:pPr lvl="0">
              <a:buNone/>
            </a:pPr>
            <a:endParaRPr lang="fr-FR" sz="1800" dirty="0" smtClean="0"/>
          </a:p>
          <a:p>
            <a:pPr>
              <a:buNone/>
            </a:pPr>
            <a:endParaRPr lang="fr-FR" sz="1800" dirty="0" smtClean="0"/>
          </a:p>
          <a:p>
            <a:pPr>
              <a:buNone/>
            </a:pPr>
            <a:endParaRPr lang="fr-FR" sz="1800" dirty="0" smtClean="0"/>
          </a:p>
          <a:p>
            <a:pPr>
              <a:buNone/>
            </a:pPr>
            <a:endParaRPr lang="fr-FR" sz="1800" dirty="0" smtClean="0"/>
          </a:p>
          <a:p>
            <a:pPr marL="342900" lvl="1" indent="-342900">
              <a:buNone/>
            </a:pPr>
            <a:endParaRPr lang="fr-FR" sz="1800" b="1" dirty="0" smtClean="0">
              <a:solidFill>
                <a:srgbClr val="0000FF"/>
              </a:solidFill>
            </a:endParaRPr>
          </a:p>
          <a:p>
            <a:pPr marL="342900" lvl="1" indent="-342900">
              <a:buFont typeface="Arial" pitchFamily="34" charset="0"/>
              <a:buChar char="•"/>
            </a:pPr>
            <a:endParaRPr lang="fr-FR" sz="1800" b="1" dirty="0" smtClean="0">
              <a:solidFill>
                <a:srgbClr val="FF3399"/>
              </a:solidFill>
            </a:endParaRPr>
          </a:p>
          <a:p>
            <a:pPr>
              <a:buNone/>
            </a:pPr>
            <a:endParaRPr lang="fr-FR" sz="1800" dirty="0" smtClean="0"/>
          </a:p>
          <a:p>
            <a:pPr>
              <a:buNone/>
            </a:pPr>
            <a:endParaRPr lang="fr-FR" sz="1800" dirty="0"/>
          </a:p>
        </p:txBody>
      </p:sp>
      <p:cxnSp>
        <p:nvCxnSpPr>
          <p:cNvPr id="5" name="Connecteur droit 4"/>
          <p:cNvCxnSpPr/>
          <p:nvPr/>
        </p:nvCxnSpPr>
        <p:spPr>
          <a:xfrm rot="10800000">
            <a:off x="285720" y="50004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10800000">
            <a:off x="714348" y="50004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rot="10800000">
            <a:off x="1142976" y="500042"/>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5400000">
            <a:off x="571472" y="642918"/>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1000100" y="642918"/>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5400000">
            <a:off x="1500166" y="642918"/>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714480" y="50004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214414" y="592933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785918" y="592933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214546" y="592933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10800000">
            <a:off x="2643174" y="5929330"/>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10800000">
            <a:off x="3143240" y="5929330"/>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1965307" y="6321445"/>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1928794" y="607220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5400000">
            <a:off x="2858282" y="6000768"/>
            <a:ext cx="14208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3714744" y="5715016"/>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2852"/>
            <a:ext cx="9144000" cy="8605433"/>
          </a:xfrm>
          <a:prstGeom prst="rect">
            <a:avLst/>
          </a:prstGeom>
        </p:spPr>
        <p:txBody>
          <a:bodyPr wrap="square">
            <a:spAutoFit/>
          </a:bodyPr>
          <a:lstStyle/>
          <a:p>
            <a:pPr>
              <a:buFont typeface="Wingdings" pitchFamily="2" charset="2"/>
              <a:buChar char="§"/>
            </a:pPr>
            <a:r>
              <a:rPr lang="fr-FR" sz="1800" b="1" u="sng" dirty="0" smtClean="0">
                <a:solidFill>
                  <a:srgbClr val="FF3399"/>
                </a:solidFill>
              </a:rPr>
              <a:t>Exemple 1:   </a:t>
            </a:r>
          </a:p>
          <a:p>
            <a:pPr lvl="2">
              <a:buNone/>
            </a:pPr>
            <a:endParaRPr lang="fr-FR" sz="1800" b="1" u="sng" dirty="0" smtClean="0">
              <a:solidFill>
                <a:srgbClr val="FF3399"/>
              </a:solidFill>
            </a:endParaRPr>
          </a:p>
          <a:p>
            <a:pPr lvl="2">
              <a:buNone/>
            </a:pPr>
            <a:endParaRPr lang="fr-FR" sz="1800" b="1" u="sng" dirty="0" smtClean="0">
              <a:solidFill>
                <a:srgbClr val="FF3399"/>
              </a:solidFill>
            </a:endParaRPr>
          </a:p>
          <a:p>
            <a:pPr lvl="2">
              <a:buNone/>
            </a:pPr>
            <a:endParaRPr lang="fr-FR" sz="1800" b="1" dirty="0" smtClean="0">
              <a:solidFill>
                <a:srgbClr val="FF3399"/>
              </a:solidFill>
            </a:endParaRPr>
          </a:p>
          <a:p>
            <a:pPr lvl="2">
              <a:buNone/>
            </a:pPr>
            <a:endParaRPr lang="fr-FR" sz="1800" b="1" dirty="0" smtClean="0">
              <a:solidFill>
                <a:srgbClr val="FF3399"/>
              </a:solidFill>
            </a:endParaRPr>
          </a:p>
          <a:p>
            <a:pPr lvl="2">
              <a:buNone/>
            </a:pPr>
            <a:endParaRPr lang="fr-FR" sz="1800" b="1" dirty="0" smtClean="0">
              <a:solidFill>
                <a:srgbClr val="FF3399"/>
              </a:solidFill>
            </a:endParaRPr>
          </a:p>
          <a:p>
            <a:pPr lvl="2">
              <a:buNone/>
            </a:pPr>
            <a:endParaRPr lang="fr-FR" sz="1800" b="1" dirty="0" smtClean="0">
              <a:solidFill>
                <a:srgbClr val="FF3399"/>
              </a:solidFill>
            </a:endParaRPr>
          </a:p>
          <a:p>
            <a:pPr lvl="2">
              <a:buNone/>
            </a:pPr>
            <a:endParaRPr lang="fr-FR" sz="1800" b="1" dirty="0" smtClean="0">
              <a:solidFill>
                <a:srgbClr val="FF3399"/>
              </a:solidFill>
            </a:endParaRPr>
          </a:p>
          <a:p>
            <a:pPr lvl="2">
              <a:buNone/>
            </a:pPr>
            <a:r>
              <a:rPr lang="fr-FR" sz="1800" b="1" dirty="0" smtClean="0">
                <a:solidFill>
                  <a:srgbClr val="FF3399"/>
                </a:solidFill>
              </a:rPr>
              <a:t>Nom des radicaux ramifiés dérivés des alcanes:</a:t>
            </a:r>
          </a:p>
          <a:p>
            <a:pPr lvl="2">
              <a:buNone/>
            </a:pPr>
            <a:endParaRPr lang="fr-FR" sz="1800" b="1" dirty="0" smtClean="0">
              <a:solidFill>
                <a:srgbClr val="FF3399"/>
              </a:solidFill>
            </a:endParaRPr>
          </a:p>
          <a:p>
            <a:pPr>
              <a:buNone/>
            </a:pPr>
            <a:r>
              <a:rPr lang="fr-FR" sz="1800" b="1" dirty="0" smtClean="0"/>
              <a:t>La nomenclature des radicaux à chaîne linéaire a été vue précédemment.</a:t>
            </a:r>
            <a:endParaRPr lang="fr-FR" sz="1800" dirty="0" smtClean="0"/>
          </a:p>
          <a:p>
            <a:pPr>
              <a:buNone/>
            </a:pPr>
            <a:r>
              <a:rPr lang="fr-FR" sz="1800" b="1" dirty="0" smtClean="0"/>
              <a:t>Le principe de nomenclature des radicaux ramifiés est identique à celui que nous venons d’étudier. La seule différence réside dans la numérotation des atomes de carbones :</a:t>
            </a:r>
            <a:endParaRPr lang="fr-FR" sz="1800" dirty="0" smtClean="0"/>
          </a:p>
          <a:p>
            <a:pPr>
              <a:buNone/>
            </a:pPr>
            <a:r>
              <a:rPr lang="fr-FR" sz="1800" b="1" dirty="0" smtClean="0"/>
              <a:t>    a)- La chaîne carbonée la plus longue inclut l’atome de carbone ayant une valence libre ;</a:t>
            </a:r>
            <a:endParaRPr lang="fr-FR" sz="1800" dirty="0" smtClean="0"/>
          </a:p>
          <a:p>
            <a:pPr>
              <a:buNone/>
            </a:pPr>
            <a:r>
              <a:rPr lang="fr-FR" sz="1800" b="1" dirty="0" smtClean="0"/>
              <a:t>    b)- L’atome de carbone porteur de la valence libre porte le numéro 1;</a:t>
            </a:r>
            <a:endParaRPr lang="fr-FR" sz="1800" dirty="0" smtClean="0"/>
          </a:p>
          <a:p>
            <a:pPr>
              <a:buNone/>
            </a:pPr>
            <a:r>
              <a:rPr lang="fr-FR" sz="1800" b="1" dirty="0" smtClean="0"/>
              <a:t>    c)- Toute ramification formée d’un groupe d’alkyle est nommée en préfixe précédé de    l’indice de position.</a:t>
            </a:r>
          </a:p>
          <a:p>
            <a:pPr>
              <a:buNone/>
            </a:pPr>
            <a:endParaRPr lang="fr-FR" sz="1800" b="1" dirty="0" smtClean="0"/>
          </a:p>
          <a:p>
            <a:pPr>
              <a:buNone/>
            </a:pPr>
            <a:endParaRPr lang="fr-FR" sz="1800" u="sng" dirty="0" smtClean="0">
              <a:solidFill>
                <a:srgbClr val="FF3399"/>
              </a:solidFill>
            </a:endParaRPr>
          </a:p>
          <a:p>
            <a:pPr>
              <a:buNone/>
            </a:pPr>
            <a:endParaRPr lang="fr-FR" u="sng" dirty="0" smtClean="0">
              <a:solidFill>
                <a:srgbClr val="FF3399"/>
              </a:solidFill>
            </a:endParaRPr>
          </a:p>
          <a:p>
            <a:pPr>
              <a:buNone/>
            </a:pPr>
            <a:endParaRPr lang="fr-FR" u="sng" dirty="0" smtClean="0">
              <a:solidFill>
                <a:srgbClr val="FF3399"/>
              </a:solidFill>
            </a:endParaRPr>
          </a:p>
          <a:p>
            <a:pPr>
              <a:buNone/>
            </a:pPr>
            <a:endParaRPr lang="fr-FR" u="sng" dirty="0" smtClean="0">
              <a:solidFill>
                <a:srgbClr val="FF3399"/>
              </a:solidFill>
            </a:endParaRPr>
          </a:p>
          <a:p>
            <a:pPr>
              <a:buNone/>
            </a:pPr>
            <a:endParaRPr lang="fr-FR" u="sng" dirty="0" smtClean="0">
              <a:solidFill>
                <a:srgbClr val="FF3399"/>
              </a:solidFill>
            </a:endParaRPr>
          </a:p>
        </p:txBody>
      </p:sp>
      <p:pic>
        <p:nvPicPr>
          <p:cNvPr id="5" name="Picture 2"/>
          <p:cNvPicPr>
            <a:picLocks noChangeAspect="1" noChangeArrowheads="1"/>
          </p:cNvPicPr>
          <p:nvPr/>
        </p:nvPicPr>
        <p:blipFill>
          <a:blip r:embed="rId2"/>
          <a:srcRect/>
          <a:stretch>
            <a:fillRect/>
          </a:stretch>
        </p:blipFill>
        <p:spPr bwMode="auto">
          <a:xfrm>
            <a:off x="2143108" y="714356"/>
            <a:ext cx="4500594" cy="142876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idx="1"/>
          </p:nvPr>
        </p:nvPicPr>
        <p:blipFill>
          <a:blip r:embed="rId2"/>
          <a:srcRect/>
          <a:stretch>
            <a:fillRect/>
          </a:stretch>
        </p:blipFill>
        <p:spPr bwMode="auto">
          <a:xfrm>
            <a:off x="214282" y="142853"/>
            <a:ext cx="8786873" cy="582535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Grp="1" noChangeAspect="1" noChangeArrowheads="1"/>
          </p:cNvPicPr>
          <p:nvPr>
            <p:ph idx="1"/>
          </p:nvPr>
        </p:nvPicPr>
        <p:blipFill>
          <a:blip r:embed="rId2"/>
          <a:srcRect/>
          <a:stretch>
            <a:fillRect/>
          </a:stretch>
        </p:blipFill>
        <p:spPr bwMode="auto">
          <a:xfrm>
            <a:off x="214282" y="142852"/>
            <a:ext cx="8786873" cy="4357718"/>
          </a:xfrm>
          <a:prstGeom prst="rect">
            <a:avLst/>
          </a:prstGeom>
          <a:noFill/>
          <a:ln w="9525">
            <a:noFill/>
            <a:miter lim="800000"/>
            <a:headEnd/>
            <a:tailEnd/>
          </a:ln>
          <a:effectLst/>
        </p:spPr>
      </p:pic>
      <p:pic>
        <p:nvPicPr>
          <p:cNvPr id="63492" name="Picture 4"/>
          <p:cNvPicPr>
            <a:picLocks noChangeAspect="1" noChangeArrowheads="1"/>
          </p:cNvPicPr>
          <p:nvPr/>
        </p:nvPicPr>
        <p:blipFill>
          <a:blip r:embed="rId3"/>
          <a:srcRect/>
          <a:stretch>
            <a:fillRect/>
          </a:stretch>
        </p:blipFill>
        <p:spPr bwMode="auto">
          <a:xfrm>
            <a:off x="142844" y="4429132"/>
            <a:ext cx="8501122" cy="221457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2"/>
          <a:srcRect/>
          <a:stretch>
            <a:fillRect/>
          </a:stretch>
        </p:blipFill>
        <p:spPr bwMode="auto">
          <a:xfrm>
            <a:off x="0" y="214290"/>
            <a:ext cx="9001156" cy="2000264"/>
          </a:xfrm>
          <a:prstGeom prst="rect">
            <a:avLst/>
          </a:prstGeom>
          <a:noFill/>
          <a:ln w="9525">
            <a:noFill/>
            <a:miter lim="800000"/>
            <a:headEnd/>
            <a:tailEnd/>
          </a:ln>
          <a:effectLst/>
        </p:spPr>
      </p:pic>
      <p:pic>
        <p:nvPicPr>
          <p:cNvPr id="64515" name="Picture 3"/>
          <p:cNvPicPr>
            <a:picLocks noChangeAspect="1" noChangeArrowheads="1"/>
          </p:cNvPicPr>
          <p:nvPr/>
        </p:nvPicPr>
        <p:blipFill>
          <a:blip r:embed="rId3"/>
          <a:srcRect/>
          <a:stretch>
            <a:fillRect/>
          </a:stretch>
        </p:blipFill>
        <p:spPr bwMode="auto">
          <a:xfrm>
            <a:off x="0" y="2285992"/>
            <a:ext cx="8929718" cy="435771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idx="1"/>
          </p:nvPr>
        </p:nvPicPr>
        <p:blipFill>
          <a:blip r:embed="rId2"/>
          <a:srcRect/>
          <a:stretch>
            <a:fillRect/>
          </a:stretch>
        </p:blipFill>
        <p:spPr bwMode="auto">
          <a:xfrm>
            <a:off x="0" y="214290"/>
            <a:ext cx="9143999" cy="635798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idx="1"/>
          </p:nvPr>
        </p:nvPicPr>
        <p:blipFill>
          <a:blip r:embed="rId2"/>
          <a:srcRect/>
          <a:stretch>
            <a:fillRect/>
          </a:stretch>
        </p:blipFill>
        <p:spPr bwMode="auto">
          <a:xfrm>
            <a:off x="714348" y="142852"/>
            <a:ext cx="5715040" cy="2295525"/>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a:srcRect/>
          <a:stretch>
            <a:fillRect/>
          </a:stretch>
        </p:blipFill>
        <p:spPr bwMode="auto">
          <a:xfrm>
            <a:off x="428596" y="2357430"/>
            <a:ext cx="8429684" cy="421484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Grp="1" noChangeAspect="1" noChangeArrowheads="1"/>
          </p:cNvPicPr>
          <p:nvPr>
            <p:ph idx="1"/>
          </p:nvPr>
        </p:nvPicPr>
        <p:blipFill>
          <a:blip r:embed="rId2"/>
          <a:srcRect/>
          <a:stretch>
            <a:fillRect/>
          </a:stretch>
        </p:blipFill>
        <p:spPr bwMode="auto">
          <a:xfrm>
            <a:off x="0" y="142852"/>
            <a:ext cx="9144000" cy="3971925"/>
          </a:xfrm>
          <a:prstGeom prst="rect">
            <a:avLst/>
          </a:prstGeom>
          <a:noFill/>
          <a:ln w="9525">
            <a:noFill/>
            <a:miter lim="800000"/>
            <a:headEnd/>
            <a:tailEnd/>
          </a:ln>
          <a:effectLst/>
        </p:spPr>
      </p:pic>
      <p:pic>
        <p:nvPicPr>
          <p:cNvPr id="67588" name="Picture 4"/>
          <p:cNvPicPr>
            <a:picLocks noChangeAspect="1" noChangeArrowheads="1"/>
          </p:cNvPicPr>
          <p:nvPr/>
        </p:nvPicPr>
        <p:blipFill>
          <a:blip r:embed="rId3"/>
          <a:srcRect/>
          <a:stretch>
            <a:fillRect/>
          </a:stretch>
        </p:blipFill>
        <p:spPr bwMode="auto">
          <a:xfrm>
            <a:off x="142844" y="4071942"/>
            <a:ext cx="8786874" cy="1500198"/>
          </a:xfrm>
          <a:prstGeom prst="rect">
            <a:avLst/>
          </a:prstGeom>
          <a:noFill/>
          <a:ln w="9525">
            <a:noFill/>
            <a:miter lim="800000"/>
            <a:headEnd/>
            <a:tailEnd/>
          </a:ln>
          <a:effectLst/>
        </p:spPr>
      </p:pic>
      <p:pic>
        <p:nvPicPr>
          <p:cNvPr id="67589" name="Picture 5"/>
          <p:cNvPicPr>
            <a:picLocks noChangeAspect="1" noChangeArrowheads="1"/>
          </p:cNvPicPr>
          <p:nvPr/>
        </p:nvPicPr>
        <p:blipFill>
          <a:blip r:embed="rId4"/>
          <a:srcRect/>
          <a:stretch>
            <a:fillRect/>
          </a:stretch>
        </p:blipFill>
        <p:spPr bwMode="auto">
          <a:xfrm>
            <a:off x="1357290" y="5643578"/>
            <a:ext cx="6286544" cy="9334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0"/>
            <a:ext cx="8229600" cy="1071546"/>
          </a:xfrm>
          <a:solidFill>
            <a:schemeClr val="accent5">
              <a:lumMod val="40000"/>
              <a:lumOff val="60000"/>
            </a:schemeClr>
          </a:solidFill>
        </p:spPr>
        <p:txBody>
          <a:bodyPr>
            <a:normAutofit/>
          </a:bodyPr>
          <a:lstStyle/>
          <a:p>
            <a:r>
              <a:rPr lang="fr-FR" sz="2400" b="1" dirty="0" smtClean="0">
                <a:solidFill>
                  <a:srgbClr val="FF0000"/>
                </a:solidFill>
              </a:rPr>
              <a:t>Chapitre II: Les composés organiques, formules, fonctions,                                                    nomenclatures systématique (IUPAC).</a:t>
            </a:r>
            <a:endParaRPr lang="fr-FR" sz="2400" dirty="0"/>
          </a:p>
        </p:txBody>
      </p:sp>
      <p:sp>
        <p:nvSpPr>
          <p:cNvPr id="8" name="Espace réservé du contenu 7"/>
          <p:cNvSpPr>
            <a:spLocks noGrp="1"/>
          </p:cNvSpPr>
          <p:nvPr>
            <p:ph idx="1"/>
          </p:nvPr>
        </p:nvSpPr>
        <p:spPr>
          <a:xfrm>
            <a:off x="0" y="1071546"/>
            <a:ext cx="9144000" cy="5786454"/>
          </a:xfrm>
        </p:spPr>
        <p:txBody>
          <a:bodyPr>
            <a:normAutofit lnSpcReduction="10000"/>
          </a:bodyPr>
          <a:lstStyle/>
          <a:p>
            <a:r>
              <a:rPr lang="fr-FR" sz="2000" b="1" dirty="0" smtClean="0">
                <a:solidFill>
                  <a:srgbClr val="0000FF"/>
                </a:solidFill>
              </a:rPr>
              <a:t>Introduction:</a:t>
            </a:r>
          </a:p>
          <a:p>
            <a:pPr>
              <a:buNone/>
            </a:pPr>
            <a:r>
              <a:rPr lang="fr-FR" sz="2000" dirty="0" smtClean="0"/>
              <a:t>   </a:t>
            </a:r>
            <a:r>
              <a:rPr lang="fr-FR" sz="1800" dirty="0" smtClean="0"/>
              <a:t>La chimie organique est la chimie qui étudie les composés contenant le carbone. Ces composés comportent aussi d’autres éléments en moindre quantité comme l’hydrogène, l’oxygène, l’azote et les halogènes. Les éléments comme le soufre et le phosphore ainsi que certains métaux peuvent se retrouver aussi dans les molécules organiques.</a:t>
            </a:r>
          </a:p>
          <a:p>
            <a:pPr>
              <a:buNone/>
            </a:pPr>
            <a:r>
              <a:rPr lang="fr-FR" sz="1800" dirty="0" smtClean="0"/>
              <a:t>   Les éléments ou atomes autre que le carbone et l’hydrogène sont appelés hétéroatomes. L’enchainement des atomes de carbone constitue le squelette carboné de la molécule</a:t>
            </a:r>
            <a:r>
              <a:rPr lang="fr-FR" sz="2000" dirty="0" smtClean="0"/>
              <a:t>.</a:t>
            </a:r>
          </a:p>
          <a:p>
            <a:pPr lvl="0">
              <a:lnSpc>
                <a:spcPct val="150000"/>
              </a:lnSpc>
              <a:buNone/>
            </a:pPr>
            <a:r>
              <a:rPr lang="fr-FR" sz="2000" b="1" dirty="0" smtClean="0">
                <a:solidFill>
                  <a:srgbClr val="0000FF"/>
                </a:solidFill>
              </a:rPr>
              <a:t> I. Formules des composés organiques:</a:t>
            </a:r>
          </a:p>
          <a:p>
            <a:pPr>
              <a:lnSpc>
                <a:spcPct val="150000"/>
              </a:lnSpc>
              <a:buFont typeface="Wingdings" pitchFamily="2" charset="2"/>
              <a:buChar char="§"/>
            </a:pPr>
            <a:r>
              <a:rPr lang="fr-FR" sz="1800" b="1" dirty="0" smtClean="0">
                <a:solidFill>
                  <a:srgbClr val="FF3399"/>
                </a:solidFill>
              </a:rPr>
              <a:t>Formule brute:</a:t>
            </a:r>
          </a:p>
          <a:p>
            <a:pPr>
              <a:buNone/>
            </a:pPr>
            <a:r>
              <a:rPr lang="fr-FR" sz="1800" dirty="0" smtClean="0"/>
              <a:t>   A tout composé organique correspond une formule brute, par exemple (Cx Hy Oz) si le composé contient trois sortes d’éléments C, H, et O.</a:t>
            </a:r>
          </a:p>
          <a:p>
            <a:pPr>
              <a:buNone/>
            </a:pPr>
            <a:r>
              <a:rPr lang="fr-FR" sz="1800" dirty="0" smtClean="0"/>
              <a:t>   Mais à une même formule brute correspondent en général plusieurs corps dits isomères. La formule brute est insuffisante pour définir le composé. Elle ne précise pas sur quel enchaînement sont liés les atomes.</a:t>
            </a:r>
          </a:p>
          <a:p>
            <a:pPr marL="342900" lvl="1" indent="-342900">
              <a:lnSpc>
                <a:spcPct val="150000"/>
              </a:lnSpc>
              <a:buFont typeface="Wingdings" pitchFamily="2" charset="2"/>
              <a:buChar char="§"/>
            </a:pPr>
            <a:r>
              <a:rPr lang="fr-FR" sz="1800" b="1" dirty="0" smtClean="0">
                <a:solidFill>
                  <a:srgbClr val="FF3399"/>
                </a:solidFill>
              </a:rPr>
              <a:t>Formule développée:</a:t>
            </a:r>
          </a:p>
          <a:p>
            <a:pPr marL="342900" lvl="1" indent="-342900">
              <a:lnSpc>
                <a:spcPct val="150000"/>
              </a:lnSpc>
              <a:buNone/>
            </a:pPr>
            <a:r>
              <a:rPr lang="fr-FR" sz="1800" dirty="0" smtClean="0"/>
              <a:t>   La formule développée plane permet de distinguer les isomères. Elle donne la position relative des atomes dans la molécule </a:t>
            </a:r>
          </a:p>
          <a:p>
            <a:pPr marL="342900" lvl="1" indent="-342900">
              <a:lnSpc>
                <a:spcPct val="150000"/>
              </a:lnSpc>
              <a:buNone/>
            </a:pPr>
            <a:endParaRPr lang="fr-FR" sz="1800" b="1" dirty="0" smtClean="0">
              <a:solidFill>
                <a:srgbClr val="FF3399"/>
              </a:solidFill>
            </a:endParaRPr>
          </a:p>
          <a:p>
            <a:pPr>
              <a:lnSpc>
                <a:spcPct val="150000"/>
              </a:lnSpc>
              <a:buFont typeface="Wingdings" pitchFamily="2" charset="2"/>
              <a:buChar char="§"/>
            </a:pPr>
            <a:endParaRPr lang="fr-FR" sz="1600" b="1" dirty="0" smtClean="0">
              <a:solidFill>
                <a:srgbClr val="FF3399"/>
              </a:solidFill>
            </a:endParaRPr>
          </a:p>
          <a:p>
            <a:pPr lvl="0">
              <a:lnSpc>
                <a:spcPct val="150000"/>
              </a:lnSpc>
              <a:buNone/>
            </a:pPr>
            <a:endParaRPr lang="fr-FR" sz="2000" b="1" dirty="0" smtClean="0">
              <a:solidFill>
                <a:srgbClr val="0000FF"/>
              </a:solidFill>
            </a:endParaRPr>
          </a:p>
          <a:p>
            <a:pPr>
              <a:lnSpc>
                <a:spcPct val="150000"/>
              </a:lnSpc>
              <a:buNone/>
            </a:pPr>
            <a:endParaRPr lang="fr-FR" sz="2000" dirty="0" smtClean="0"/>
          </a:p>
          <a:p>
            <a:pPr>
              <a:buNone/>
            </a:pPr>
            <a:endParaRPr lang="fr-FR" sz="2000" b="1" dirty="0">
              <a:solidFill>
                <a:srgbClr val="0000FF"/>
              </a:solidFill>
            </a:endParaRPr>
          </a:p>
        </p:txBody>
      </p:sp>
    </p:spTree>
    <p:extLst>
      <p:ext uri="{BB962C8B-B14F-4D97-AF65-F5344CB8AC3E}">
        <p14:creationId xmlns:p14="http://schemas.microsoft.com/office/powerpoint/2010/main" xmlns="" val="1223882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idx="1"/>
          </p:nvPr>
        </p:nvPicPr>
        <p:blipFill>
          <a:blip r:embed="rId2"/>
          <a:srcRect/>
          <a:stretch>
            <a:fillRect/>
          </a:stretch>
        </p:blipFill>
        <p:spPr bwMode="auto">
          <a:xfrm>
            <a:off x="142844" y="214290"/>
            <a:ext cx="8786874" cy="3067053"/>
          </a:xfrm>
          <a:prstGeom prst="rect">
            <a:avLst/>
          </a:prstGeom>
          <a:noFill/>
          <a:ln w="9525">
            <a:noFill/>
            <a:miter lim="800000"/>
            <a:headEnd/>
            <a:tailEnd/>
          </a:ln>
          <a:effectLst/>
        </p:spPr>
      </p:pic>
      <p:pic>
        <p:nvPicPr>
          <p:cNvPr id="68611" name="Picture 3"/>
          <p:cNvPicPr>
            <a:picLocks noChangeAspect="1" noChangeArrowheads="1"/>
          </p:cNvPicPr>
          <p:nvPr/>
        </p:nvPicPr>
        <p:blipFill>
          <a:blip r:embed="rId3"/>
          <a:srcRect/>
          <a:stretch>
            <a:fillRect/>
          </a:stretch>
        </p:blipFill>
        <p:spPr bwMode="auto">
          <a:xfrm>
            <a:off x="285720" y="3286124"/>
            <a:ext cx="8572560" cy="1571636"/>
          </a:xfrm>
          <a:prstGeom prst="rect">
            <a:avLst/>
          </a:prstGeom>
          <a:noFill/>
          <a:ln w="9525">
            <a:noFill/>
            <a:miter lim="800000"/>
            <a:headEnd/>
            <a:tailEnd/>
          </a:ln>
          <a:effectLst/>
        </p:spPr>
      </p:pic>
      <p:pic>
        <p:nvPicPr>
          <p:cNvPr id="68612" name="Picture 4"/>
          <p:cNvPicPr>
            <a:picLocks noChangeAspect="1" noChangeArrowheads="1"/>
          </p:cNvPicPr>
          <p:nvPr/>
        </p:nvPicPr>
        <p:blipFill>
          <a:blip r:embed="rId4"/>
          <a:srcRect/>
          <a:stretch>
            <a:fillRect/>
          </a:stretch>
        </p:blipFill>
        <p:spPr bwMode="auto">
          <a:xfrm>
            <a:off x="357158" y="5072074"/>
            <a:ext cx="8429684" cy="85725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idx="1"/>
          </p:nvPr>
        </p:nvPicPr>
        <p:blipFill>
          <a:blip r:embed="rId2"/>
          <a:srcRect/>
          <a:stretch>
            <a:fillRect/>
          </a:stretch>
        </p:blipFill>
        <p:spPr bwMode="auto">
          <a:xfrm>
            <a:off x="214282" y="214290"/>
            <a:ext cx="5929354" cy="2514600"/>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a:srcRect/>
          <a:stretch>
            <a:fillRect/>
          </a:stretch>
        </p:blipFill>
        <p:spPr bwMode="auto">
          <a:xfrm>
            <a:off x="214282" y="2857496"/>
            <a:ext cx="8786874" cy="2357454"/>
          </a:xfrm>
          <a:prstGeom prst="rect">
            <a:avLst/>
          </a:prstGeom>
          <a:noFill/>
          <a:ln w="9525">
            <a:noFill/>
            <a:miter lim="800000"/>
            <a:headEnd/>
            <a:tailEnd/>
          </a:ln>
          <a:effectLst/>
        </p:spPr>
      </p:pic>
      <p:pic>
        <p:nvPicPr>
          <p:cNvPr id="69636" name="Picture 4"/>
          <p:cNvPicPr>
            <a:picLocks noChangeAspect="1" noChangeArrowheads="1"/>
          </p:cNvPicPr>
          <p:nvPr/>
        </p:nvPicPr>
        <p:blipFill>
          <a:blip r:embed="rId4"/>
          <a:srcRect/>
          <a:stretch>
            <a:fillRect/>
          </a:stretch>
        </p:blipFill>
        <p:spPr bwMode="auto">
          <a:xfrm>
            <a:off x="571472" y="5286388"/>
            <a:ext cx="8215370" cy="12287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idx="1"/>
          </p:nvPr>
        </p:nvPicPr>
        <p:blipFill>
          <a:blip r:embed="rId2"/>
          <a:srcRect/>
          <a:stretch>
            <a:fillRect/>
          </a:stretch>
        </p:blipFill>
        <p:spPr bwMode="auto">
          <a:xfrm>
            <a:off x="0" y="214291"/>
            <a:ext cx="8929718" cy="2571768"/>
          </a:xfrm>
          <a:prstGeom prst="rect">
            <a:avLst/>
          </a:prstGeom>
          <a:noFill/>
          <a:ln w="9525">
            <a:noFill/>
            <a:miter lim="800000"/>
            <a:headEnd/>
            <a:tailEnd/>
          </a:ln>
          <a:effectLst/>
        </p:spPr>
      </p:pic>
      <p:pic>
        <p:nvPicPr>
          <p:cNvPr id="70659" name="Picture 3"/>
          <p:cNvPicPr>
            <a:picLocks noChangeAspect="1" noChangeArrowheads="1"/>
          </p:cNvPicPr>
          <p:nvPr/>
        </p:nvPicPr>
        <p:blipFill>
          <a:blip r:embed="rId3"/>
          <a:srcRect/>
          <a:stretch>
            <a:fillRect/>
          </a:stretch>
        </p:blipFill>
        <p:spPr bwMode="auto">
          <a:xfrm>
            <a:off x="357158" y="2786058"/>
            <a:ext cx="8572560" cy="2057400"/>
          </a:xfrm>
          <a:prstGeom prst="rect">
            <a:avLst/>
          </a:prstGeom>
          <a:noFill/>
          <a:ln w="9525">
            <a:noFill/>
            <a:miter lim="800000"/>
            <a:headEnd/>
            <a:tailEnd/>
          </a:ln>
          <a:effectLst/>
        </p:spPr>
      </p:pic>
      <p:pic>
        <p:nvPicPr>
          <p:cNvPr id="70660" name="Picture 4"/>
          <p:cNvPicPr>
            <a:picLocks noChangeAspect="1" noChangeArrowheads="1"/>
          </p:cNvPicPr>
          <p:nvPr/>
        </p:nvPicPr>
        <p:blipFill>
          <a:blip r:embed="rId4"/>
          <a:srcRect/>
          <a:stretch>
            <a:fillRect/>
          </a:stretch>
        </p:blipFill>
        <p:spPr bwMode="auto">
          <a:xfrm>
            <a:off x="142844" y="5000636"/>
            <a:ext cx="8429684" cy="15716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1"/>
          </p:nvPr>
        </p:nvPicPr>
        <p:blipFill>
          <a:blip r:embed="rId2"/>
          <a:srcRect/>
          <a:stretch>
            <a:fillRect/>
          </a:stretch>
        </p:blipFill>
        <p:spPr bwMode="auto">
          <a:xfrm>
            <a:off x="214282" y="285729"/>
            <a:ext cx="8715436" cy="1857388"/>
          </a:xfrm>
          <a:prstGeom prst="rect">
            <a:avLst/>
          </a:prstGeom>
          <a:noFill/>
          <a:ln w="9525">
            <a:noFill/>
            <a:miter lim="800000"/>
            <a:headEnd/>
            <a:tailEnd/>
          </a:ln>
          <a:effectLst/>
        </p:spPr>
      </p:pic>
      <p:pic>
        <p:nvPicPr>
          <p:cNvPr id="71683" name="Picture 3"/>
          <p:cNvPicPr>
            <a:picLocks noChangeAspect="1" noChangeArrowheads="1"/>
          </p:cNvPicPr>
          <p:nvPr/>
        </p:nvPicPr>
        <p:blipFill>
          <a:blip r:embed="rId3"/>
          <a:srcRect/>
          <a:stretch>
            <a:fillRect/>
          </a:stretch>
        </p:blipFill>
        <p:spPr bwMode="auto">
          <a:xfrm>
            <a:off x="214282" y="2285992"/>
            <a:ext cx="8786874" cy="442915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2"/>
          <a:srcRect/>
          <a:stretch>
            <a:fillRect/>
          </a:stretch>
        </p:blipFill>
        <p:spPr bwMode="auto">
          <a:xfrm>
            <a:off x="214282" y="214290"/>
            <a:ext cx="8715436" cy="2105025"/>
          </a:xfrm>
          <a:prstGeom prst="rect">
            <a:avLst/>
          </a:prstGeom>
          <a:noFill/>
          <a:ln w="9525">
            <a:noFill/>
            <a:miter lim="800000"/>
            <a:headEnd/>
            <a:tailEnd/>
          </a:ln>
          <a:effectLst/>
        </p:spPr>
      </p:pic>
      <p:pic>
        <p:nvPicPr>
          <p:cNvPr id="72707" name="Picture 3"/>
          <p:cNvPicPr>
            <a:picLocks noChangeAspect="1" noChangeArrowheads="1"/>
          </p:cNvPicPr>
          <p:nvPr/>
        </p:nvPicPr>
        <p:blipFill>
          <a:blip r:embed="rId3"/>
          <a:srcRect/>
          <a:stretch>
            <a:fillRect/>
          </a:stretch>
        </p:blipFill>
        <p:spPr bwMode="auto">
          <a:xfrm>
            <a:off x="214282" y="2357430"/>
            <a:ext cx="8786874" cy="425767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idx="1"/>
          </p:nvPr>
        </p:nvPicPr>
        <p:blipFill>
          <a:blip r:embed="rId2"/>
          <a:srcRect/>
          <a:stretch>
            <a:fillRect/>
          </a:stretch>
        </p:blipFill>
        <p:spPr bwMode="auto">
          <a:xfrm>
            <a:off x="285720" y="142852"/>
            <a:ext cx="6643734" cy="1885950"/>
          </a:xfrm>
          <a:prstGeom prst="rect">
            <a:avLst/>
          </a:prstGeom>
          <a:noFill/>
          <a:ln w="9525">
            <a:noFill/>
            <a:miter lim="800000"/>
            <a:headEnd/>
            <a:tailEnd/>
          </a:ln>
          <a:effectLst/>
        </p:spPr>
      </p:pic>
      <p:pic>
        <p:nvPicPr>
          <p:cNvPr id="73731" name="Picture 3"/>
          <p:cNvPicPr>
            <a:picLocks noChangeAspect="1" noChangeArrowheads="1"/>
          </p:cNvPicPr>
          <p:nvPr/>
        </p:nvPicPr>
        <p:blipFill>
          <a:blip r:embed="rId3"/>
          <a:srcRect/>
          <a:stretch>
            <a:fillRect/>
          </a:stretch>
        </p:blipFill>
        <p:spPr bwMode="auto">
          <a:xfrm>
            <a:off x="142844" y="2143116"/>
            <a:ext cx="8786874" cy="1504950"/>
          </a:xfrm>
          <a:prstGeom prst="rect">
            <a:avLst/>
          </a:prstGeom>
          <a:noFill/>
          <a:ln w="9525">
            <a:noFill/>
            <a:miter lim="800000"/>
            <a:headEnd/>
            <a:tailEnd/>
          </a:ln>
          <a:effectLst/>
        </p:spPr>
      </p:pic>
      <p:pic>
        <p:nvPicPr>
          <p:cNvPr id="73732" name="Picture 4"/>
          <p:cNvPicPr>
            <a:picLocks noChangeAspect="1" noChangeArrowheads="1"/>
          </p:cNvPicPr>
          <p:nvPr/>
        </p:nvPicPr>
        <p:blipFill>
          <a:blip r:embed="rId4"/>
          <a:srcRect/>
          <a:stretch>
            <a:fillRect/>
          </a:stretch>
        </p:blipFill>
        <p:spPr bwMode="auto">
          <a:xfrm>
            <a:off x="357158" y="3857628"/>
            <a:ext cx="3143272" cy="704850"/>
          </a:xfrm>
          <a:prstGeom prst="rect">
            <a:avLst/>
          </a:prstGeom>
          <a:noFill/>
          <a:ln w="9525">
            <a:noFill/>
            <a:miter lim="800000"/>
            <a:headEnd/>
            <a:tailEnd/>
          </a:ln>
          <a:effectLst/>
        </p:spPr>
      </p:pic>
      <p:pic>
        <p:nvPicPr>
          <p:cNvPr id="73733" name="Picture 5"/>
          <p:cNvPicPr>
            <a:picLocks noChangeAspect="1" noChangeArrowheads="1"/>
          </p:cNvPicPr>
          <p:nvPr/>
        </p:nvPicPr>
        <p:blipFill>
          <a:blip r:embed="rId5"/>
          <a:srcRect/>
          <a:stretch>
            <a:fillRect/>
          </a:stretch>
        </p:blipFill>
        <p:spPr bwMode="auto">
          <a:xfrm>
            <a:off x="571472" y="4643446"/>
            <a:ext cx="5324475" cy="11334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Grp="1" noChangeAspect="1" noChangeArrowheads="1"/>
          </p:cNvPicPr>
          <p:nvPr>
            <p:ph idx="1"/>
          </p:nvPr>
        </p:nvPicPr>
        <p:blipFill>
          <a:blip r:embed="rId2"/>
          <a:srcRect/>
          <a:stretch>
            <a:fillRect/>
          </a:stretch>
        </p:blipFill>
        <p:spPr bwMode="auto">
          <a:xfrm>
            <a:off x="142844" y="142874"/>
            <a:ext cx="8858312" cy="642939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Grp="1" noChangeAspect="1" noChangeArrowheads="1"/>
          </p:cNvPicPr>
          <p:nvPr>
            <p:ph idx="1"/>
          </p:nvPr>
        </p:nvPicPr>
        <p:blipFill>
          <a:blip r:embed="rId2"/>
          <a:srcRect/>
          <a:stretch>
            <a:fillRect/>
          </a:stretch>
        </p:blipFill>
        <p:spPr bwMode="auto">
          <a:xfrm>
            <a:off x="214282" y="214290"/>
            <a:ext cx="8715436" cy="2238375"/>
          </a:xfrm>
          <a:prstGeom prst="rect">
            <a:avLst/>
          </a:prstGeom>
          <a:noFill/>
          <a:ln w="9525">
            <a:noFill/>
            <a:miter lim="800000"/>
            <a:headEnd/>
            <a:tailEnd/>
          </a:ln>
          <a:effectLst/>
        </p:spPr>
      </p:pic>
      <p:pic>
        <p:nvPicPr>
          <p:cNvPr id="75779" name="Picture 3"/>
          <p:cNvPicPr>
            <a:picLocks noChangeAspect="1" noChangeArrowheads="1"/>
          </p:cNvPicPr>
          <p:nvPr/>
        </p:nvPicPr>
        <p:blipFill>
          <a:blip r:embed="rId3"/>
          <a:srcRect/>
          <a:stretch>
            <a:fillRect/>
          </a:stretch>
        </p:blipFill>
        <p:spPr bwMode="auto">
          <a:xfrm>
            <a:off x="285720" y="2500306"/>
            <a:ext cx="8643998" cy="414340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idx="1"/>
          </p:nvPr>
        </p:nvPicPr>
        <p:blipFill>
          <a:blip r:embed="rId2"/>
          <a:srcRect/>
          <a:stretch>
            <a:fillRect/>
          </a:stretch>
        </p:blipFill>
        <p:spPr bwMode="auto">
          <a:xfrm>
            <a:off x="214282" y="142852"/>
            <a:ext cx="8786874" cy="4024313"/>
          </a:xfrm>
          <a:prstGeom prst="rect">
            <a:avLst/>
          </a:prstGeom>
          <a:noFill/>
          <a:ln w="9525">
            <a:noFill/>
            <a:miter lim="800000"/>
            <a:headEnd/>
            <a:tailEnd/>
          </a:ln>
          <a:effectLst/>
        </p:spPr>
      </p:pic>
      <p:pic>
        <p:nvPicPr>
          <p:cNvPr id="76803" name="Picture 3"/>
          <p:cNvPicPr>
            <a:picLocks noChangeAspect="1" noChangeArrowheads="1"/>
          </p:cNvPicPr>
          <p:nvPr/>
        </p:nvPicPr>
        <p:blipFill>
          <a:blip r:embed="rId3"/>
          <a:srcRect/>
          <a:stretch>
            <a:fillRect/>
          </a:stretch>
        </p:blipFill>
        <p:spPr bwMode="auto">
          <a:xfrm>
            <a:off x="214282" y="4143380"/>
            <a:ext cx="8715436" cy="25050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Grp="1" noChangeAspect="1" noChangeArrowheads="1"/>
          </p:cNvPicPr>
          <p:nvPr>
            <p:ph idx="1"/>
          </p:nvPr>
        </p:nvPicPr>
        <p:blipFill>
          <a:blip r:embed="rId2"/>
          <a:srcRect/>
          <a:stretch>
            <a:fillRect/>
          </a:stretch>
        </p:blipFill>
        <p:spPr bwMode="auto">
          <a:xfrm>
            <a:off x="142844" y="428604"/>
            <a:ext cx="8858312" cy="2626075"/>
          </a:xfrm>
          <a:prstGeom prst="rect">
            <a:avLst/>
          </a:prstGeom>
          <a:noFill/>
          <a:ln w="9525">
            <a:noFill/>
            <a:miter lim="800000"/>
            <a:headEnd/>
            <a:tailEnd/>
          </a:ln>
          <a:effectLst/>
        </p:spPr>
      </p:pic>
      <p:pic>
        <p:nvPicPr>
          <p:cNvPr id="77827" name="Picture 3"/>
          <p:cNvPicPr>
            <a:picLocks noChangeAspect="1" noChangeArrowheads="1"/>
          </p:cNvPicPr>
          <p:nvPr/>
        </p:nvPicPr>
        <p:blipFill>
          <a:blip r:embed="rId3"/>
          <a:srcRect/>
          <a:stretch>
            <a:fillRect/>
          </a:stretch>
        </p:blipFill>
        <p:spPr bwMode="auto">
          <a:xfrm>
            <a:off x="357126" y="3000372"/>
            <a:ext cx="8786874" cy="733425"/>
          </a:xfrm>
          <a:prstGeom prst="rect">
            <a:avLst/>
          </a:prstGeom>
          <a:noFill/>
          <a:ln w="9525">
            <a:noFill/>
            <a:miter lim="800000"/>
            <a:headEnd/>
            <a:tailEnd/>
          </a:ln>
          <a:effectLst/>
        </p:spPr>
      </p:pic>
      <p:pic>
        <p:nvPicPr>
          <p:cNvPr id="77828" name="Picture 4"/>
          <p:cNvPicPr>
            <a:picLocks noChangeAspect="1" noChangeArrowheads="1"/>
          </p:cNvPicPr>
          <p:nvPr/>
        </p:nvPicPr>
        <p:blipFill>
          <a:blip r:embed="rId4"/>
          <a:srcRect/>
          <a:stretch>
            <a:fillRect/>
          </a:stretch>
        </p:blipFill>
        <p:spPr bwMode="auto">
          <a:xfrm>
            <a:off x="214282" y="3786190"/>
            <a:ext cx="8715436" cy="17335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46250" algn="l"/>
                <a:tab pos="1822450" algn="l"/>
              </a:tabLst>
            </a:pPr>
            <a:r>
              <a:rPr kumimoji="0" lang="fr-FR" b="1" i="0" u="sng" strike="noStrike" cap="none" normalizeH="0" baseline="0" dirty="0" smtClean="0">
                <a:ln>
                  <a:noFill/>
                </a:ln>
                <a:solidFill>
                  <a:srgbClr val="FF3399"/>
                </a:solidFill>
                <a:effectLst/>
                <a:ea typeface="Times New Roman" pitchFamily="18" charset="0"/>
                <a:cs typeface="Arial" pitchFamily="34" charset="0"/>
              </a:rPr>
              <a:t>Exemple</a:t>
            </a:r>
            <a:r>
              <a:rPr kumimoji="0" lang="fr-FR" b="1" i="0" u="none" strike="noStrike" cap="none" normalizeH="0" baseline="0" dirty="0" smtClean="0">
                <a:ln>
                  <a:noFill/>
                </a:ln>
                <a:solidFill>
                  <a:srgbClr val="FF3399"/>
                </a:solidFill>
                <a:effectLst/>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tab pos="1746250" algn="l"/>
                <a:tab pos="1822450" algn="l"/>
              </a:tabLst>
            </a:pP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46250" algn="l"/>
                <a:tab pos="1822450" algn="l"/>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CH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3</a:t>
            </a:r>
            <a:r>
              <a:rPr kumimoji="0" lang="fr-FR" b="0" i="0" u="none" strike="noStrike" cap="none" normalizeH="0" baseline="0" dirty="0" smtClean="0">
                <a:ln>
                  <a:noFill/>
                </a:ln>
                <a:solidFill>
                  <a:schemeClr val="tx1"/>
                </a:solidFill>
                <a:effectLst/>
                <a:ea typeface="Times New Roman" pitchFamily="18" charset="0"/>
                <a:cs typeface="Arial" pitchFamily="34" charset="0"/>
              </a:rPr>
              <a:t>-CH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2</a:t>
            </a:r>
            <a:r>
              <a:rPr kumimoji="0" lang="fr-FR" b="0" i="0" u="none" strike="noStrike" cap="none" normalizeH="0" baseline="0" dirty="0" smtClean="0">
                <a:ln>
                  <a:noFill/>
                </a:ln>
                <a:solidFill>
                  <a:schemeClr val="tx1"/>
                </a:solidFill>
                <a:effectLst/>
                <a:ea typeface="Times New Roman" pitchFamily="18" charset="0"/>
                <a:cs typeface="Arial" pitchFamily="34" charset="0"/>
              </a:rPr>
              <a:t>-O-CH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2</a:t>
            </a:r>
            <a:r>
              <a:rPr kumimoji="0" lang="fr-FR" b="0" i="0" u="none" strike="noStrike" cap="none" normalizeH="0" baseline="0" dirty="0" smtClean="0">
                <a:ln>
                  <a:noFill/>
                </a:ln>
                <a:solidFill>
                  <a:schemeClr val="tx1"/>
                </a:solidFill>
                <a:effectLst/>
                <a:ea typeface="Times New Roman" pitchFamily="18" charset="0"/>
                <a:cs typeface="Arial" pitchFamily="34" charset="0"/>
              </a:rPr>
              <a:t>-CH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3</a:t>
            </a:r>
            <a:r>
              <a:rPr kumimoji="0" lang="fr-FR" b="0" i="0" u="none" strike="noStrike" cap="none" normalizeH="0" baseline="0" dirty="0" smtClean="0">
                <a:ln>
                  <a:noFill/>
                </a:ln>
                <a:solidFill>
                  <a:schemeClr val="tx1"/>
                </a:solidFill>
                <a:effectLst/>
                <a:ea typeface="Times New Roman" pitchFamily="18" charset="0"/>
                <a:cs typeface="Arial" pitchFamily="34" charset="0"/>
              </a:rPr>
              <a:t>	C</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4</a:t>
            </a:r>
            <a:r>
              <a:rPr kumimoji="0" lang="fr-FR" b="0" i="0" u="none" strike="noStrike" cap="none" normalizeH="0" baseline="0" dirty="0" smtClean="0">
                <a:ln>
                  <a:noFill/>
                </a:ln>
                <a:solidFill>
                  <a:schemeClr val="tx1"/>
                </a:solidFill>
                <a:effectLst/>
                <a:ea typeface="Times New Roman" pitchFamily="18" charset="0"/>
                <a:cs typeface="Arial" pitchFamily="34" charset="0"/>
              </a:rPr>
              <a:t>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10</a:t>
            </a:r>
            <a:r>
              <a:rPr kumimoji="0" lang="fr-FR" b="0" i="0" u="none" strike="noStrike" cap="none" normalizeH="0" baseline="0" dirty="0" smtClean="0">
                <a:ln>
                  <a:noFill/>
                </a:ln>
                <a:solidFill>
                  <a:schemeClr val="tx1"/>
                </a:solidFill>
                <a:effectLst/>
                <a:ea typeface="Times New Roman" pitchFamily="18" charset="0"/>
                <a:cs typeface="Arial" pitchFamily="34" charset="0"/>
              </a:rPr>
              <a:t>O </a:t>
            </a:r>
          </a:p>
          <a:p>
            <a:pPr marL="0" marR="0" lvl="0" indent="0" algn="l" defTabSz="914400" rtl="0" eaLnBrk="0" fontAlgn="base" latinLnBrk="0" hangingPunct="0">
              <a:lnSpc>
                <a:spcPct val="100000"/>
              </a:lnSpc>
              <a:spcBef>
                <a:spcPct val="0"/>
              </a:spcBef>
              <a:spcAft>
                <a:spcPct val="0"/>
              </a:spcAft>
              <a:buClrTx/>
              <a:buSzTx/>
              <a:buFontTx/>
              <a:buNone/>
              <a:tabLst>
                <a:tab pos="1746250" algn="l"/>
                <a:tab pos="1822450" algn="l"/>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CH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3</a:t>
            </a:r>
            <a:r>
              <a:rPr kumimoji="0" lang="fr-FR" b="0" i="0" u="none" strike="noStrike" cap="none" normalizeH="0" baseline="0" dirty="0" smtClean="0">
                <a:ln>
                  <a:noFill/>
                </a:ln>
                <a:solidFill>
                  <a:schemeClr val="tx1"/>
                </a:solidFill>
                <a:effectLst/>
                <a:ea typeface="Times New Roman" pitchFamily="18" charset="0"/>
                <a:cs typeface="Arial" pitchFamily="34" charset="0"/>
              </a:rPr>
              <a:t>- O-CH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2</a:t>
            </a:r>
            <a:r>
              <a:rPr kumimoji="0" lang="fr-FR" b="0" i="0" u="none" strike="noStrike" cap="none" normalizeH="0" baseline="0" dirty="0" smtClean="0">
                <a:ln>
                  <a:noFill/>
                </a:ln>
                <a:solidFill>
                  <a:schemeClr val="tx1"/>
                </a:solidFill>
                <a:effectLst/>
                <a:ea typeface="Times New Roman" pitchFamily="18" charset="0"/>
                <a:cs typeface="Arial" pitchFamily="34" charset="0"/>
              </a:rPr>
              <a:t>- CH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2</a:t>
            </a:r>
            <a:r>
              <a:rPr kumimoji="0" lang="fr-FR" b="0" i="0" u="none" strike="noStrike" cap="none" normalizeH="0" baseline="0" dirty="0" smtClean="0">
                <a:ln>
                  <a:noFill/>
                </a:ln>
                <a:solidFill>
                  <a:schemeClr val="tx1"/>
                </a:solidFill>
                <a:effectLst/>
                <a:ea typeface="Times New Roman" pitchFamily="18" charset="0"/>
                <a:cs typeface="Arial" pitchFamily="34" charset="0"/>
              </a:rPr>
              <a:t>-CH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3</a:t>
            </a:r>
            <a:r>
              <a:rPr kumimoji="0" lang="fr-FR" b="0" i="0" u="none" strike="noStrike" cap="none" normalizeH="0" baseline="0" dirty="0" smtClean="0">
                <a:ln>
                  <a:noFill/>
                </a:ln>
                <a:solidFill>
                  <a:schemeClr val="tx1"/>
                </a:solidFill>
                <a:effectLst/>
                <a:ea typeface="Times New Roman" pitchFamily="18" charset="0"/>
                <a:cs typeface="Arial" pitchFamily="34" charset="0"/>
              </a:rPr>
              <a:t>	C</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4</a:t>
            </a:r>
            <a:r>
              <a:rPr kumimoji="0" lang="fr-FR" b="0" i="0" u="none" strike="noStrike" cap="none" normalizeH="0" baseline="0" dirty="0" smtClean="0">
                <a:ln>
                  <a:noFill/>
                </a:ln>
                <a:solidFill>
                  <a:schemeClr val="tx1"/>
                </a:solidFill>
                <a:effectLst/>
                <a:ea typeface="Times New Roman" pitchFamily="18" charset="0"/>
                <a:cs typeface="Arial" pitchFamily="34" charset="0"/>
              </a:rPr>
              <a:t>H</a:t>
            </a:r>
            <a:r>
              <a:rPr kumimoji="0" lang="fr-FR" sz="1400" b="0" i="0" u="none" strike="noStrike" cap="none" normalizeH="0" baseline="0" dirty="0" smtClean="0">
                <a:ln>
                  <a:noFill/>
                </a:ln>
                <a:solidFill>
                  <a:schemeClr val="tx1"/>
                </a:solidFill>
                <a:effectLst/>
                <a:ea typeface="Times New Roman" pitchFamily="18" charset="0"/>
                <a:cs typeface="Arial" pitchFamily="34" charset="0"/>
              </a:rPr>
              <a:t>10</a:t>
            </a:r>
            <a:r>
              <a:rPr kumimoji="0" lang="fr-FR" b="0" i="0" u="none" strike="noStrike" cap="none" normalizeH="0" baseline="0" dirty="0" smtClean="0">
                <a:ln>
                  <a:noFill/>
                </a:ln>
                <a:solidFill>
                  <a:schemeClr val="tx1"/>
                </a:solidFill>
                <a:effectLst/>
                <a:ea typeface="Times New Roman" pitchFamily="18" charset="0"/>
                <a:cs typeface="Arial" pitchFamily="34" charset="0"/>
              </a:rPr>
              <a:t>O</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46250" algn="l"/>
                <a:tab pos="1822450" algn="l"/>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Ces deux composés ont une même formule brute mais la position de l’oxygène est différente, ils sont appelés </a:t>
            </a:r>
            <a:r>
              <a:rPr kumimoji="0" lang="fr-FR" b="1" i="0" u="sng" strike="noStrike" cap="none" normalizeH="0" baseline="0" dirty="0" smtClean="0">
                <a:ln>
                  <a:noFill/>
                </a:ln>
                <a:solidFill>
                  <a:srgbClr val="FF3399"/>
                </a:solidFill>
                <a:effectLst/>
                <a:ea typeface="Times New Roman" pitchFamily="18" charset="0"/>
                <a:cs typeface="Arial" pitchFamily="34" charset="0"/>
              </a:rPr>
              <a:t>isomères</a:t>
            </a:r>
            <a:r>
              <a:rPr kumimoji="0" lang="fr-FR" b="1" i="0" u="none" strike="noStrike" cap="none" normalizeH="0" baseline="0" dirty="0" smtClean="0">
                <a:ln>
                  <a:noFill/>
                </a:ln>
                <a:solidFill>
                  <a:srgbClr val="FF3399"/>
                </a:solidFill>
                <a:effectLst/>
                <a:ea typeface="Times New Roman" pitchFamily="18" charset="0"/>
                <a:cs typeface="Arial" pitchFamily="34" charset="0"/>
              </a:rPr>
              <a:t>.</a:t>
            </a:r>
            <a:endParaRPr kumimoji="0" lang="fr-FR" b="0" i="0" u="none" strike="noStrike" cap="none" normalizeH="0" baseline="0" dirty="0" smtClean="0">
              <a:ln>
                <a:noFill/>
              </a:ln>
              <a:solidFill>
                <a:srgbClr val="FF339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46250" algn="l"/>
                <a:tab pos="1822450" algn="l"/>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La formule développée plane reste toujours insuffisante pour définir exactement la molécule. Seule la formule spatiale nous permet de connaitre l’agencement des atomes dans l’espace.</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46250" algn="l"/>
                <a:tab pos="1822450" algn="l"/>
              </a:tabLst>
            </a:pPr>
            <a:r>
              <a:rPr kumimoji="0" lang="fr-FR" b="0" i="0" u="none" strike="noStrike" cap="none" normalizeH="0" baseline="0" dirty="0" smtClean="0">
                <a:ln>
                  <a:noFill/>
                </a:ln>
                <a:solidFill>
                  <a:schemeClr val="tx1"/>
                </a:solidFill>
                <a:effectLst/>
                <a:ea typeface="Times New Roman" pitchFamily="18" charset="0"/>
                <a:cs typeface="Arial" pitchFamily="34" charset="0"/>
              </a:rPr>
              <a:t>Dans l’écriture des formules développées la valence propre à chaque atome est respectée :           </a:t>
            </a:r>
            <a:r>
              <a:rPr kumimoji="0" lang="fr-FR" b="1" i="0" u="none" strike="noStrike" cap="none" normalizeH="0" baseline="0" dirty="0" smtClean="0">
                <a:ln>
                  <a:noFill/>
                </a:ln>
                <a:solidFill>
                  <a:srgbClr val="FF3399"/>
                </a:solidFill>
                <a:effectLst/>
                <a:ea typeface="Times New Roman" pitchFamily="18" charset="0"/>
                <a:cs typeface="Arial" pitchFamily="34" charset="0"/>
              </a:rPr>
              <a:t>C: </a:t>
            </a:r>
            <a:r>
              <a:rPr kumimoji="0" lang="fr-FR" b="0" i="0" u="none" strike="noStrike" cap="none" normalizeH="0" baseline="0" dirty="0" smtClean="0">
                <a:ln>
                  <a:noFill/>
                </a:ln>
                <a:solidFill>
                  <a:schemeClr val="tx1"/>
                </a:solidFill>
                <a:effectLst/>
                <a:ea typeface="Times New Roman" pitchFamily="18" charset="0"/>
                <a:cs typeface="Arial" pitchFamily="34" charset="0"/>
              </a:rPr>
              <a:t>tétravalent (4 liaisons)</a:t>
            </a:r>
            <a:endParaRPr kumimoji="0" lang="fr-F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746250" algn="l"/>
                <a:tab pos="1822450" algn="l"/>
              </a:tabLst>
            </a:pPr>
            <a:r>
              <a:rPr kumimoji="0" lang="fr-FR" b="1" i="0" u="none" strike="noStrike" cap="none" normalizeH="0" baseline="0" dirty="0" smtClean="0">
                <a:ln>
                  <a:noFill/>
                </a:ln>
                <a:solidFill>
                  <a:srgbClr val="FF3399"/>
                </a:solidFill>
                <a:effectLst/>
                <a:ea typeface="Times New Roman" pitchFamily="18" charset="0"/>
                <a:cs typeface="Arial" pitchFamily="34" charset="0"/>
              </a:rPr>
              <a:t>H: </a:t>
            </a:r>
            <a:r>
              <a:rPr kumimoji="0" lang="fr-FR" b="0" i="0" u="none" strike="noStrike" cap="none" normalizeH="0" baseline="0" dirty="0" smtClean="0">
                <a:ln>
                  <a:noFill/>
                </a:ln>
                <a:solidFill>
                  <a:schemeClr val="tx1"/>
                </a:solidFill>
                <a:effectLst/>
                <a:ea typeface="Times New Roman" pitchFamily="18" charset="0"/>
                <a:cs typeface="Arial" pitchFamily="34" charset="0"/>
              </a:rPr>
              <a:t>monovalent (1liaison)</a:t>
            </a:r>
          </a:p>
          <a:p>
            <a:r>
              <a:rPr lang="fr-FR" b="1" dirty="0" smtClean="0">
                <a:solidFill>
                  <a:srgbClr val="FF3399"/>
                </a:solidFill>
              </a:rPr>
              <a:t>O: </a:t>
            </a:r>
            <a:r>
              <a:rPr lang="fr-FR" dirty="0" smtClean="0"/>
              <a:t>divalent (2 liaisons)</a:t>
            </a:r>
          </a:p>
          <a:p>
            <a:r>
              <a:rPr lang="fr-FR" dirty="0" smtClean="0"/>
              <a:t> </a:t>
            </a:r>
            <a:r>
              <a:rPr lang="fr-FR" b="1" dirty="0" smtClean="0">
                <a:solidFill>
                  <a:srgbClr val="FF3399"/>
                </a:solidFill>
              </a:rPr>
              <a:t>N: </a:t>
            </a:r>
            <a:r>
              <a:rPr lang="fr-FR" dirty="0" smtClean="0"/>
              <a:t>trivalent (3 liaisons).</a:t>
            </a:r>
          </a:p>
          <a:p>
            <a:r>
              <a:rPr lang="fr-FR" dirty="0" smtClean="0"/>
              <a:t>Pour simplifier la formule développée on représente le squelette carboné sans mentionner les atomes d’hydrogène:</a:t>
            </a:r>
          </a:p>
          <a:p>
            <a:r>
              <a:rPr lang="fr-FR" b="1" u="heavy" dirty="0" smtClean="0">
                <a:solidFill>
                  <a:srgbClr val="FF3399"/>
                </a:solidFill>
              </a:rPr>
              <a:t>Exemple:</a:t>
            </a:r>
          </a:p>
          <a:p>
            <a:r>
              <a:rPr lang="fr-FR" dirty="0" smtClean="0"/>
              <a:t>CH</a:t>
            </a:r>
            <a:r>
              <a:rPr lang="fr-FR" sz="1200" dirty="0" smtClean="0"/>
              <a:t>3</a:t>
            </a:r>
            <a:r>
              <a:rPr lang="fr-FR" dirty="0" smtClean="0"/>
              <a:t> - CH</a:t>
            </a:r>
            <a:r>
              <a:rPr lang="fr-FR" sz="1200" dirty="0" smtClean="0"/>
              <a:t>2</a:t>
            </a:r>
            <a:r>
              <a:rPr lang="fr-FR" dirty="0" smtClean="0"/>
              <a:t> - CH</a:t>
            </a:r>
            <a:r>
              <a:rPr lang="fr-FR" sz="1200" dirty="0" smtClean="0"/>
              <a:t>2</a:t>
            </a:r>
            <a:r>
              <a:rPr lang="fr-FR" dirty="0" smtClean="0"/>
              <a:t> - CH</a:t>
            </a:r>
            <a:r>
              <a:rPr lang="fr-FR" sz="1200" dirty="0" smtClean="0"/>
              <a:t>3</a:t>
            </a:r>
            <a:r>
              <a:rPr lang="fr-FR" sz="1400" dirty="0" smtClean="0"/>
              <a:t> </a:t>
            </a:r>
            <a:r>
              <a:rPr lang="fr-FR" dirty="0" smtClean="0"/>
              <a:t>	C – C – C – C</a:t>
            </a:r>
          </a:p>
          <a:p>
            <a:r>
              <a:rPr lang="fr-FR" dirty="0" smtClean="0"/>
              <a:t>CH</a:t>
            </a:r>
            <a:r>
              <a:rPr lang="fr-FR" sz="1200" dirty="0" smtClean="0"/>
              <a:t>3</a:t>
            </a:r>
            <a:r>
              <a:rPr lang="fr-FR" dirty="0" smtClean="0"/>
              <a:t> – CH – CH</a:t>
            </a:r>
            <a:r>
              <a:rPr lang="fr-FR" sz="1200" dirty="0" smtClean="0"/>
              <a:t>3</a:t>
            </a:r>
            <a:r>
              <a:rPr lang="fr-FR" sz="1400" dirty="0" smtClean="0"/>
              <a:t>                                  </a:t>
            </a:r>
            <a:r>
              <a:rPr lang="fr-FR" dirty="0" smtClean="0"/>
              <a:t>C – C - C</a:t>
            </a:r>
            <a:endParaRPr lang="fr-FR" sz="1400" dirty="0" smtClean="0"/>
          </a:p>
          <a:p>
            <a:r>
              <a:rPr lang="fr-FR" sz="1400" dirty="0" smtClean="0"/>
              <a:t>               </a:t>
            </a:r>
            <a:r>
              <a:rPr lang="fr-FR" sz="1600" dirty="0" smtClean="0"/>
              <a:t>CH</a:t>
            </a:r>
            <a:r>
              <a:rPr lang="fr-FR" sz="1000" dirty="0" smtClean="0"/>
              <a:t>3</a:t>
            </a:r>
            <a:r>
              <a:rPr lang="fr-FR" sz="1100" dirty="0" smtClean="0"/>
              <a:t>                                                                      </a:t>
            </a:r>
            <a:r>
              <a:rPr lang="fr-FR" sz="1600" dirty="0" smtClean="0"/>
              <a:t>C</a:t>
            </a:r>
          </a:p>
          <a:p>
            <a:r>
              <a:rPr lang="fr-FR" sz="1600" dirty="0" smtClean="0"/>
              <a:t> H</a:t>
            </a:r>
            <a:r>
              <a:rPr lang="fr-FR" sz="1000" dirty="0" smtClean="0"/>
              <a:t>2</a:t>
            </a:r>
            <a:r>
              <a:rPr lang="fr-FR" sz="1600" dirty="0" smtClean="0"/>
              <a:t>C        CH</a:t>
            </a:r>
            <a:r>
              <a:rPr lang="fr-FR" sz="1000" dirty="0" smtClean="0"/>
              <a:t>2</a:t>
            </a:r>
          </a:p>
          <a:p>
            <a:endParaRPr lang="fr-FR" sz="1600" dirty="0" smtClean="0"/>
          </a:p>
          <a:p>
            <a:r>
              <a:rPr lang="fr-FR" sz="1600" dirty="0" smtClean="0"/>
              <a:t> H</a:t>
            </a:r>
            <a:r>
              <a:rPr lang="fr-FR" sz="1000" dirty="0" smtClean="0"/>
              <a:t>2</a:t>
            </a:r>
            <a:r>
              <a:rPr lang="fr-FR" sz="1600" dirty="0" smtClean="0"/>
              <a:t>C        CH</a:t>
            </a:r>
            <a:r>
              <a:rPr lang="fr-FR" sz="1000" dirty="0" smtClean="0"/>
              <a:t>2</a:t>
            </a:r>
          </a:p>
          <a:p>
            <a:endParaRPr lang="fr-FR" sz="1000" dirty="0" smtClean="0"/>
          </a:p>
          <a:p>
            <a:pPr marL="0" lvl="1">
              <a:buFont typeface="Wingdings" pitchFamily="2" charset="2"/>
              <a:buChar char="§"/>
            </a:pPr>
            <a:r>
              <a:rPr lang="fr-FR" b="1" dirty="0" smtClean="0">
                <a:solidFill>
                  <a:srgbClr val="FF3399"/>
                </a:solidFill>
              </a:rPr>
              <a:t> Classification des atomes de carbone:   </a:t>
            </a:r>
          </a:p>
          <a:p>
            <a:endParaRPr lang="fr-FR" dirty="0" smtClean="0"/>
          </a:p>
          <a:p>
            <a:r>
              <a:rPr lang="fr-FR" b="1" dirty="0" smtClean="0"/>
              <a:t> </a:t>
            </a:r>
            <a:endParaRPr lang="fr-FR" dirty="0" smtClean="0"/>
          </a:p>
          <a:p>
            <a:endParaRPr lang="fr-FR" dirty="0" smtClean="0"/>
          </a:p>
          <a:p>
            <a:pPr marL="0" marR="0" lvl="0" indent="0" algn="l" defTabSz="914400" rtl="0" eaLnBrk="0" fontAlgn="base" latinLnBrk="0" hangingPunct="0">
              <a:lnSpc>
                <a:spcPct val="100000"/>
              </a:lnSpc>
              <a:spcBef>
                <a:spcPct val="0"/>
              </a:spcBef>
              <a:spcAft>
                <a:spcPct val="0"/>
              </a:spcAft>
              <a:buClrTx/>
              <a:buSzTx/>
              <a:buFontTx/>
              <a:buNone/>
              <a:tabLst>
                <a:tab pos="1746250" algn="l"/>
                <a:tab pos="1822450" algn="l"/>
              </a:tabLst>
            </a:pPr>
            <a:endParaRPr kumimoji="0" lang="fr-FR" b="0" i="0" u="none" strike="noStrike" cap="none" normalizeH="0" baseline="0" dirty="0" smtClean="0">
              <a:ln>
                <a:noFill/>
              </a:ln>
              <a:solidFill>
                <a:schemeClr val="tx1"/>
              </a:solidFill>
              <a:effectLst/>
              <a:cs typeface="Arial" pitchFamily="34" charset="0"/>
            </a:endParaRPr>
          </a:p>
        </p:txBody>
      </p:sp>
      <p:cxnSp>
        <p:nvCxnSpPr>
          <p:cNvPr id="4" name="Connecteur droit avec flèche 3"/>
          <p:cNvCxnSpPr/>
          <p:nvPr/>
        </p:nvCxnSpPr>
        <p:spPr>
          <a:xfrm>
            <a:off x="2143108" y="4643446"/>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rot="5400000">
            <a:off x="642116" y="5000636"/>
            <a:ext cx="14367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1928794" y="492919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3142446" y="5000636"/>
            <a:ext cx="14367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178563" y="5607859"/>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678629" y="5607859"/>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28596" y="5429264"/>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28596" y="5929330"/>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500166" y="564357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571736" y="5429264"/>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2322497" y="5679297"/>
            <a:ext cx="49927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3036083" y="5679297"/>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10800000">
            <a:off x="2571736" y="5929330"/>
            <a:ext cx="71438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Grp="1" noChangeAspect="1" noChangeArrowheads="1"/>
          </p:cNvPicPr>
          <p:nvPr>
            <p:ph idx="1"/>
          </p:nvPr>
        </p:nvPicPr>
        <p:blipFill>
          <a:blip r:embed="rId2"/>
          <a:srcRect/>
          <a:stretch>
            <a:fillRect/>
          </a:stretch>
        </p:blipFill>
        <p:spPr bwMode="auto">
          <a:xfrm>
            <a:off x="142844" y="142852"/>
            <a:ext cx="8858312" cy="4095750"/>
          </a:xfrm>
          <a:prstGeom prst="rect">
            <a:avLst/>
          </a:prstGeom>
          <a:noFill/>
          <a:ln w="9525">
            <a:noFill/>
            <a:miter lim="800000"/>
            <a:headEnd/>
            <a:tailEnd/>
          </a:ln>
          <a:effectLst/>
        </p:spPr>
      </p:pic>
      <p:pic>
        <p:nvPicPr>
          <p:cNvPr id="78851" name="Picture 3"/>
          <p:cNvPicPr>
            <a:picLocks noChangeAspect="1" noChangeArrowheads="1"/>
          </p:cNvPicPr>
          <p:nvPr/>
        </p:nvPicPr>
        <p:blipFill>
          <a:blip r:embed="rId3"/>
          <a:srcRect/>
          <a:stretch>
            <a:fillRect/>
          </a:stretch>
        </p:blipFill>
        <p:spPr bwMode="auto">
          <a:xfrm>
            <a:off x="142844" y="4286256"/>
            <a:ext cx="8786874" cy="21336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idx="1"/>
          </p:nvPr>
        </p:nvPicPr>
        <p:blipFill>
          <a:blip r:embed="rId2"/>
          <a:srcRect/>
          <a:stretch>
            <a:fillRect/>
          </a:stretch>
        </p:blipFill>
        <p:spPr bwMode="auto">
          <a:xfrm>
            <a:off x="142844" y="214290"/>
            <a:ext cx="8858312" cy="4171950"/>
          </a:xfrm>
          <a:prstGeom prst="rect">
            <a:avLst/>
          </a:prstGeom>
          <a:noFill/>
          <a:ln w="9525">
            <a:noFill/>
            <a:miter lim="800000"/>
            <a:headEnd/>
            <a:tailEnd/>
          </a:ln>
          <a:effectLst/>
        </p:spPr>
      </p:pic>
      <p:pic>
        <p:nvPicPr>
          <p:cNvPr id="79875" name="Picture 3"/>
          <p:cNvPicPr>
            <a:picLocks noChangeAspect="1" noChangeArrowheads="1"/>
          </p:cNvPicPr>
          <p:nvPr/>
        </p:nvPicPr>
        <p:blipFill>
          <a:blip r:embed="rId3"/>
          <a:srcRect/>
          <a:stretch>
            <a:fillRect/>
          </a:stretch>
        </p:blipFill>
        <p:spPr bwMode="auto">
          <a:xfrm>
            <a:off x="214282" y="4429132"/>
            <a:ext cx="6929486" cy="361950"/>
          </a:xfrm>
          <a:prstGeom prst="rect">
            <a:avLst/>
          </a:prstGeom>
          <a:noFill/>
          <a:ln w="9525">
            <a:noFill/>
            <a:miter lim="800000"/>
            <a:headEnd/>
            <a:tailEnd/>
          </a:ln>
          <a:effectLst/>
        </p:spPr>
      </p:pic>
      <p:pic>
        <p:nvPicPr>
          <p:cNvPr id="79876" name="Picture 4"/>
          <p:cNvPicPr>
            <a:picLocks noChangeAspect="1" noChangeArrowheads="1"/>
          </p:cNvPicPr>
          <p:nvPr/>
        </p:nvPicPr>
        <p:blipFill>
          <a:blip r:embed="rId4"/>
          <a:srcRect/>
          <a:stretch>
            <a:fillRect/>
          </a:stretch>
        </p:blipFill>
        <p:spPr bwMode="auto">
          <a:xfrm>
            <a:off x="714348" y="5000636"/>
            <a:ext cx="7286676" cy="146685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idx="1"/>
          </p:nvPr>
        </p:nvPicPr>
        <p:blipFill>
          <a:blip r:embed="rId2"/>
          <a:srcRect/>
          <a:stretch>
            <a:fillRect/>
          </a:stretch>
        </p:blipFill>
        <p:spPr bwMode="auto">
          <a:xfrm>
            <a:off x="214282" y="214290"/>
            <a:ext cx="8715436" cy="2047875"/>
          </a:xfrm>
          <a:prstGeom prst="rect">
            <a:avLst/>
          </a:prstGeom>
          <a:noFill/>
          <a:ln w="9525">
            <a:noFill/>
            <a:miter lim="800000"/>
            <a:headEnd/>
            <a:tailEnd/>
          </a:ln>
          <a:effectLst/>
        </p:spPr>
      </p:pic>
      <p:pic>
        <p:nvPicPr>
          <p:cNvPr id="80899" name="Picture 3"/>
          <p:cNvPicPr>
            <a:picLocks noChangeAspect="1" noChangeArrowheads="1"/>
          </p:cNvPicPr>
          <p:nvPr/>
        </p:nvPicPr>
        <p:blipFill>
          <a:blip r:embed="rId3"/>
          <a:srcRect/>
          <a:stretch>
            <a:fillRect/>
          </a:stretch>
        </p:blipFill>
        <p:spPr bwMode="auto">
          <a:xfrm>
            <a:off x="142844" y="2428868"/>
            <a:ext cx="8786874" cy="36576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Grp="1" noChangeAspect="1" noChangeArrowheads="1"/>
          </p:cNvPicPr>
          <p:nvPr>
            <p:ph idx="1"/>
          </p:nvPr>
        </p:nvPicPr>
        <p:blipFill>
          <a:blip r:embed="rId2"/>
          <a:srcRect/>
          <a:stretch>
            <a:fillRect/>
          </a:stretch>
        </p:blipFill>
        <p:spPr bwMode="auto">
          <a:xfrm>
            <a:off x="214282" y="142852"/>
            <a:ext cx="8786874" cy="3495698"/>
          </a:xfrm>
          <a:prstGeom prst="rect">
            <a:avLst/>
          </a:prstGeom>
          <a:noFill/>
          <a:ln w="9525">
            <a:noFill/>
            <a:miter lim="800000"/>
            <a:headEnd/>
            <a:tailEnd/>
          </a:ln>
          <a:effectLst/>
        </p:spPr>
      </p:pic>
      <p:pic>
        <p:nvPicPr>
          <p:cNvPr id="81923" name="Picture 3"/>
          <p:cNvPicPr>
            <a:picLocks noChangeAspect="1" noChangeArrowheads="1"/>
          </p:cNvPicPr>
          <p:nvPr/>
        </p:nvPicPr>
        <p:blipFill>
          <a:blip r:embed="rId3"/>
          <a:srcRect/>
          <a:stretch>
            <a:fillRect/>
          </a:stretch>
        </p:blipFill>
        <p:spPr bwMode="auto">
          <a:xfrm>
            <a:off x="142844" y="3714752"/>
            <a:ext cx="7143800" cy="1295400"/>
          </a:xfrm>
          <a:prstGeom prst="rect">
            <a:avLst/>
          </a:prstGeom>
          <a:noFill/>
          <a:ln w="9525">
            <a:noFill/>
            <a:miter lim="800000"/>
            <a:headEnd/>
            <a:tailEnd/>
          </a:ln>
          <a:effectLst/>
        </p:spPr>
      </p:pic>
      <p:pic>
        <p:nvPicPr>
          <p:cNvPr id="81924" name="Picture 4"/>
          <p:cNvPicPr>
            <a:picLocks noChangeAspect="1" noChangeArrowheads="1"/>
          </p:cNvPicPr>
          <p:nvPr/>
        </p:nvPicPr>
        <p:blipFill>
          <a:blip r:embed="rId4"/>
          <a:srcRect/>
          <a:stretch>
            <a:fillRect/>
          </a:stretch>
        </p:blipFill>
        <p:spPr bwMode="auto">
          <a:xfrm>
            <a:off x="428596" y="5072074"/>
            <a:ext cx="8572560" cy="107157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idx="1"/>
          </p:nvPr>
        </p:nvPicPr>
        <p:blipFill>
          <a:blip r:embed="rId2"/>
          <a:srcRect/>
          <a:stretch>
            <a:fillRect/>
          </a:stretch>
        </p:blipFill>
        <p:spPr bwMode="auto">
          <a:xfrm>
            <a:off x="214282" y="142852"/>
            <a:ext cx="8786874" cy="4267200"/>
          </a:xfrm>
          <a:prstGeom prst="rect">
            <a:avLst/>
          </a:prstGeom>
          <a:noFill/>
          <a:ln w="9525">
            <a:noFill/>
            <a:miter lim="800000"/>
            <a:headEnd/>
            <a:tailEnd/>
          </a:ln>
          <a:effectLst/>
        </p:spPr>
      </p:pic>
      <p:pic>
        <p:nvPicPr>
          <p:cNvPr id="82947" name="Picture 3"/>
          <p:cNvPicPr>
            <a:picLocks noChangeAspect="1" noChangeArrowheads="1"/>
          </p:cNvPicPr>
          <p:nvPr/>
        </p:nvPicPr>
        <p:blipFill>
          <a:blip r:embed="rId3"/>
          <a:srcRect/>
          <a:stretch>
            <a:fillRect/>
          </a:stretch>
        </p:blipFill>
        <p:spPr bwMode="auto">
          <a:xfrm>
            <a:off x="285720" y="4429132"/>
            <a:ext cx="8572560" cy="207170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idx="1"/>
          </p:nvPr>
        </p:nvPicPr>
        <p:blipFill>
          <a:blip r:embed="rId2"/>
          <a:srcRect/>
          <a:stretch>
            <a:fillRect/>
          </a:stretch>
        </p:blipFill>
        <p:spPr bwMode="auto">
          <a:xfrm>
            <a:off x="285720" y="142852"/>
            <a:ext cx="7286676" cy="1857388"/>
          </a:xfrm>
          <a:prstGeom prst="rect">
            <a:avLst/>
          </a:prstGeom>
          <a:noFill/>
          <a:ln w="9525">
            <a:noFill/>
            <a:miter lim="800000"/>
            <a:headEnd/>
            <a:tailEnd/>
          </a:ln>
          <a:effectLst/>
        </p:spPr>
      </p:pic>
      <p:pic>
        <p:nvPicPr>
          <p:cNvPr id="83971" name="Picture 3"/>
          <p:cNvPicPr>
            <a:picLocks noChangeAspect="1" noChangeArrowheads="1"/>
          </p:cNvPicPr>
          <p:nvPr/>
        </p:nvPicPr>
        <p:blipFill>
          <a:blip r:embed="rId3"/>
          <a:srcRect/>
          <a:stretch>
            <a:fillRect/>
          </a:stretch>
        </p:blipFill>
        <p:spPr bwMode="auto">
          <a:xfrm>
            <a:off x="285720" y="2071678"/>
            <a:ext cx="8643998" cy="2609850"/>
          </a:xfrm>
          <a:prstGeom prst="rect">
            <a:avLst/>
          </a:prstGeom>
          <a:noFill/>
          <a:ln w="9525">
            <a:noFill/>
            <a:miter lim="800000"/>
            <a:headEnd/>
            <a:tailEnd/>
          </a:ln>
          <a:effectLst/>
        </p:spPr>
      </p:pic>
      <p:pic>
        <p:nvPicPr>
          <p:cNvPr id="83972" name="Picture 4"/>
          <p:cNvPicPr>
            <a:picLocks noChangeAspect="1" noChangeArrowheads="1"/>
          </p:cNvPicPr>
          <p:nvPr/>
        </p:nvPicPr>
        <p:blipFill>
          <a:blip r:embed="rId4"/>
          <a:srcRect/>
          <a:stretch>
            <a:fillRect/>
          </a:stretch>
        </p:blipFill>
        <p:spPr bwMode="auto">
          <a:xfrm>
            <a:off x="142844" y="4643446"/>
            <a:ext cx="8572560" cy="2071702"/>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Grp="1" noChangeAspect="1" noChangeArrowheads="1"/>
          </p:cNvPicPr>
          <p:nvPr>
            <p:ph idx="1"/>
          </p:nvPr>
        </p:nvPicPr>
        <p:blipFill>
          <a:blip r:embed="rId2"/>
          <a:srcRect/>
          <a:stretch>
            <a:fillRect/>
          </a:stretch>
        </p:blipFill>
        <p:spPr bwMode="auto">
          <a:xfrm>
            <a:off x="214282" y="142852"/>
            <a:ext cx="8715436" cy="4714875"/>
          </a:xfrm>
          <a:prstGeom prst="rect">
            <a:avLst/>
          </a:prstGeom>
          <a:noFill/>
          <a:ln w="9525">
            <a:noFill/>
            <a:miter lim="800000"/>
            <a:headEnd/>
            <a:tailEnd/>
          </a:ln>
          <a:effectLst/>
        </p:spPr>
      </p:pic>
      <p:pic>
        <p:nvPicPr>
          <p:cNvPr id="84995" name="Picture 3"/>
          <p:cNvPicPr>
            <a:picLocks noChangeAspect="1" noChangeArrowheads="1"/>
          </p:cNvPicPr>
          <p:nvPr/>
        </p:nvPicPr>
        <p:blipFill>
          <a:blip r:embed="rId3"/>
          <a:srcRect/>
          <a:stretch>
            <a:fillRect/>
          </a:stretch>
        </p:blipFill>
        <p:spPr bwMode="auto">
          <a:xfrm>
            <a:off x="357158" y="4786322"/>
            <a:ext cx="7572428" cy="185738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idx="1"/>
          </p:nvPr>
        </p:nvPicPr>
        <p:blipFill>
          <a:blip r:embed="rId2"/>
          <a:srcRect/>
          <a:stretch>
            <a:fillRect/>
          </a:stretch>
        </p:blipFill>
        <p:spPr bwMode="auto">
          <a:xfrm>
            <a:off x="214282" y="142852"/>
            <a:ext cx="8786874" cy="3848100"/>
          </a:xfrm>
          <a:prstGeom prst="rect">
            <a:avLst/>
          </a:prstGeom>
          <a:noFill/>
          <a:ln w="9525">
            <a:noFill/>
            <a:miter lim="800000"/>
            <a:headEnd/>
            <a:tailEnd/>
          </a:ln>
          <a:effectLst/>
        </p:spPr>
      </p:pic>
      <p:pic>
        <p:nvPicPr>
          <p:cNvPr id="86019" name="Picture 3"/>
          <p:cNvPicPr>
            <a:picLocks noChangeAspect="1" noChangeArrowheads="1"/>
          </p:cNvPicPr>
          <p:nvPr/>
        </p:nvPicPr>
        <p:blipFill>
          <a:blip r:embed="rId3"/>
          <a:srcRect/>
          <a:stretch>
            <a:fillRect/>
          </a:stretch>
        </p:blipFill>
        <p:spPr bwMode="auto">
          <a:xfrm>
            <a:off x="214282" y="4038600"/>
            <a:ext cx="8929718" cy="253367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01156" cy="8402300"/>
          </a:xfrm>
          <a:prstGeom prst="rect">
            <a:avLst/>
          </a:prstGeom>
        </p:spPr>
        <p:txBody>
          <a:bodyPr wrap="square">
            <a:spAutoFit/>
          </a:bodyPr>
          <a:lstStyle/>
          <a:p>
            <a:r>
              <a:rPr lang="fr-FR" dirty="0" smtClean="0"/>
              <a:t>Dans la molécule :</a:t>
            </a:r>
          </a:p>
          <a:p>
            <a:r>
              <a:rPr lang="fr-FR" dirty="0" smtClean="0"/>
              <a:t>                                       </a:t>
            </a:r>
            <a:r>
              <a:rPr lang="fr-FR" sz="800" dirty="0" smtClean="0">
                <a:solidFill>
                  <a:srgbClr val="FF3399"/>
                </a:solidFill>
              </a:rPr>
              <a:t>8</a:t>
            </a:r>
            <a:r>
              <a:rPr lang="fr-FR" dirty="0" smtClean="0"/>
              <a:t>CH</a:t>
            </a:r>
            <a:r>
              <a:rPr lang="fr-FR" sz="1000" dirty="0" smtClean="0"/>
              <a:t>3</a:t>
            </a:r>
            <a:r>
              <a:rPr lang="fr-FR" dirty="0" smtClean="0"/>
              <a:t>          </a:t>
            </a:r>
            <a:r>
              <a:rPr lang="fr-FR" sz="800" dirty="0" smtClean="0">
                <a:solidFill>
                  <a:srgbClr val="FF3399"/>
                </a:solidFill>
              </a:rPr>
              <a:t>9</a:t>
            </a:r>
            <a:r>
              <a:rPr lang="fr-FR" dirty="0" smtClean="0"/>
              <a:t>CH</a:t>
            </a:r>
            <a:r>
              <a:rPr lang="fr-FR" sz="1000" dirty="0" smtClean="0"/>
              <a:t>3</a:t>
            </a:r>
          </a:p>
          <a:p>
            <a:r>
              <a:rPr lang="fr-FR" dirty="0" smtClean="0"/>
              <a:t>                           </a:t>
            </a:r>
            <a:r>
              <a:rPr lang="fr-FR" sz="800" dirty="0" smtClean="0">
                <a:solidFill>
                  <a:srgbClr val="FF3399"/>
                </a:solidFill>
              </a:rPr>
              <a:t>7</a:t>
            </a:r>
            <a:r>
              <a:rPr lang="fr-FR" dirty="0" smtClean="0"/>
              <a:t>CH</a:t>
            </a:r>
            <a:r>
              <a:rPr lang="fr-FR" sz="1000" dirty="0" smtClean="0"/>
              <a:t>3</a:t>
            </a:r>
            <a:r>
              <a:rPr lang="fr-FR" dirty="0" smtClean="0"/>
              <a:t> – </a:t>
            </a:r>
            <a:r>
              <a:rPr lang="fr-FR" sz="800" dirty="0" smtClean="0">
                <a:solidFill>
                  <a:srgbClr val="FF3399"/>
                </a:solidFill>
              </a:rPr>
              <a:t>3</a:t>
            </a:r>
            <a:r>
              <a:rPr lang="fr-FR" dirty="0" smtClean="0"/>
              <a:t>C - </a:t>
            </a:r>
            <a:r>
              <a:rPr lang="fr-FR" sz="800" dirty="0" smtClean="0">
                <a:solidFill>
                  <a:srgbClr val="FF3399"/>
                </a:solidFill>
              </a:rPr>
              <a:t>4</a:t>
            </a:r>
            <a:r>
              <a:rPr lang="fr-FR" dirty="0" smtClean="0"/>
              <a:t>CH</a:t>
            </a:r>
            <a:r>
              <a:rPr lang="fr-FR" sz="1000" dirty="0" smtClean="0"/>
              <a:t>2</a:t>
            </a:r>
            <a:r>
              <a:rPr lang="fr-FR" dirty="0" smtClean="0"/>
              <a:t>  - </a:t>
            </a:r>
            <a:r>
              <a:rPr lang="fr-FR" sz="800" dirty="0" smtClean="0">
                <a:solidFill>
                  <a:srgbClr val="FF3399"/>
                </a:solidFill>
              </a:rPr>
              <a:t>5</a:t>
            </a:r>
            <a:r>
              <a:rPr lang="fr-FR" dirty="0" smtClean="0"/>
              <a:t>CH – </a:t>
            </a:r>
            <a:r>
              <a:rPr lang="fr-FR" sz="800" dirty="0" smtClean="0">
                <a:solidFill>
                  <a:srgbClr val="FF3399"/>
                </a:solidFill>
              </a:rPr>
              <a:t>6</a:t>
            </a:r>
            <a:r>
              <a:rPr lang="fr-FR" dirty="0" smtClean="0"/>
              <a:t>CH</a:t>
            </a:r>
            <a:r>
              <a:rPr lang="fr-FR" sz="1000" dirty="0" smtClean="0"/>
              <a:t>3</a:t>
            </a:r>
          </a:p>
          <a:p>
            <a:r>
              <a:rPr lang="fr-FR" dirty="0" smtClean="0"/>
              <a:t>                                       </a:t>
            </a:r>
            <a:r>
              <a:rPr lang="fr-FR" sz="800" dirty="0" smtClean="0">
                <a:solidFill>
                  <a:srgbClr val="FF3399"/>
                </a:solidFill>
              </a:rPr>
              <a:t>2</a:t>
            </a:r>
            <a:r>
              <a:rPr lang="fr-FR" dirty="0" smtClean="0"/>
              <a:t>CH</a:t>
            </a:r>
            <a:r>
              <a:rPr lang="fr-FR" sz="1000" dirty="0" smtClean="0"/>
              <a:t>2</a:t>
            </a:r>
          </a:p>
          <a:p>
            <a:r>
              <a:rPr lang="fr-FR" dirty="0" smtClean="0"/>
              <a:t>                                       </a:t>
            </a:r>
            <a:r>
              <a:rPr lang="fr-FR" sz="800" dirty="0" smtClean="0">
                <a:solidFill>
                  <a:srgbClr val="FF3399"/>
                </a:solidFill>
              </a:rPr>
              <a:t>1</a:t>
            </a:r>
            <a:r>
              <a:rPr lang="fr-FR" dirty="0" smtClean="0"/>
              <a:t>CH</a:t>
            </a:r>
            <a:r>
              <a:rPr lang="fr-FR" sz="1000" dirty="0" smtClean="0"/>
              <a:t>3</a:t>
            </a:r>
            <a:r>
              <a:rPr lang="fr-FR" dirty="0" smtClean="0"/>
              <a:t> </a:t>
            </a:r>
          </a:p>
          <a:p>
            <a:r>
              <a:rPr lang="fr-FR" dirty="0" smtClean="0"/>
              <a:t>-Les atomes </a:t>
            </a:r>
            <a:r>
              <a:rPr lang="fr-FR" baseline="30000" dirty="0" smtClean="0"/>
              <a:t>1</a:t>
            </a:r>
            <a:r>
              <a:rPr lang="fr-FR" dirty="0" smtClean="0"/>
              <a:t>C, </a:t>
            </a:r>
            <a:r>
              <a:rPr lang="fr-FR" baseline="30000" dirty="0" smtClean="0"/>
              <a:t>6</a:t>
            </a:r>
            <a:r>
              <a:rPr lang="fr-FR" dirty="0" smtClean="0"/>
              <a:t>C, </a:t>
            </a:r>
            <a:r>
              <a:rPr lang="fr-FR" baseline="30000" dirty="0" smtClean="0"/>
              <a:t>7</a:t>
            </a:r>
            <a:r>
              <a:rPr lang="fr-FR" dirty="0" smtClean="0"/>
              <a:t>C, </a:t>
            </a:r>
            <a:r>
              <a:rPr lang="fr-FR" baseline="30000" dirty="0" smtClean="0"/>
              <a:t>8</a:t>
            </a:r>
            <a:r>
              <a:rPr lang="fr-FR" dirty="0" smtClean="0"/>
              <a:t>C et </a:t>
            </a:r>
            <a:r>
              <a:rPr lang="fr-FR" baseline="30000" dirty="0" smtClean="0"/>
              <a:t>9</a:t>
            </a:r>
            <a:r>
              <a:rPr lang="fr-FR" dirty="0" smtClean="0"/>
              <a:t>C liés à un seul atome de carbone sont des atomes de </a:t>
            </a:r>
            <a:r>
              <a:rPr lang="fr-FR" dirty="0" smtClean="0">
                <a:solidFill>
                  <a:srgbClr val="FF3399"/>
                </a:solidFill>
              </a:rPr>
              <a:t>carbone primaires</a:t>
            </a:r>
            <a:r>
              <a:rPr lang="fr-FR" dirty="0" smtClean="0"/>
              <a:t> .</a:t>
            </a:r>
          </a:p>
          <a:p>
            <a:r>
              <a:rPr lang="fr-FR" dirty="0" smtClean="0"/>
              <a:t>-Les atomes </a:t>
            </a:r>
            <a:r>
              <a:rPr lang="fr-FR" baseline="30000" dirty="0" smtClean="0"/>
              <a:t>2</a:t>
            </a:r>
            <a:r>
              <a:rPr lang="fr-FR" dirty="0" smtClean="0"/>
              <a:t>C et </a:t>
            </a:r>
            <a:r>
              <a:rPr lang="fr-FR" baseline="30000" dirty="0" smtClean="0"/>
              <a:t>4</a:t>
            </a:r>
            <a:r>
              <a:rPr lang="fr-FR" dirty="0" smtClean="0"/>
              <a:t>C liés à deux atomes de carbone sont des atomes de </a:t>
            </a:r>
            <a:r>
              <a:rPr lang="fr-FR" dirty="0" smtClean="0">
                <a:solidFill>
                  <a:srgbClr val="FF3399"/>
                </a:solidFill>
              </a:rPr>
              <a:t>carbone</a:t>
            </a:r>
            <a:r>
              <a:rPr lang="fr-FR" dirty="0" smtClean="0"/>
              <a:t> </a:t>
            </a:r>
            <a:r>
              <a:rPr lang="fr-FR" dirty="0" smtClean="0">
                <a:solidFill>
                  <a:srgbClr val="FF3399"/>
                </a:solidFill>
              </a:rPr>
              <a:t>secondaires</a:t>
            </a:r>
            <a:r>
              <a:rPr lang="fr-FR" dirty="0" smtClean="0"/>
              <a:t>.</a:t>
            </a:r>
          </a:p>
          <a:p>
            <a:r>
              <a:rPr lang="fr-FR" dirty="0" smtClean="0"/>
              <a:t>-L’atome </a:t>
            </a:r>
            <a:r>
              <a:rPr lang="fr-FR" baseline="30000" dirty="0" smtClean="0"/>
              <a:t>5</a:t>
            </a:r>
            <a:r>
              <a:rPr lang="fr-FR" dirty="0" smtClean="0"/>
              <a:t>C lié à trois atomes de carbone est un atome de </a:t>
            </a:r>
            <a:r>
              <a:rPr lang="fr-FR" dirty="0" smtClean="0">
                <a:solidFill>
                  <a:srgbClr val="FF3399"/>
                </a:solidFill>
              </a:rPr>
              <a:t>carbone tertiaire</a:t>
            </a:r>
            <a:r>
              <a:rPr lang="fr-FR" dirty="0" smtClean="0"/>
              <a:t>.</a:t>
            </a:r>
          </a:p>
          <a:p>
            <a:r>
              <a:rPr lang="fr-FR" dirty="0" smtClean="0"/>
              <a:t>-L’atome </a:t>
            </a:r>
            <a:r>
              <a:rPr lang="fr-FR" baseline="30000" dirty="0" smtClean="0"/>
              <a:t>3</a:t>
            </a:r>
            <a:r>
              <a:rPr lang="fr-FR" dirty="0" smtClean="0"/>
              <a:t>C lié à quatre atomes de carbone est un atome de </a:t>
            </a:r>
            <a:r>
              <a:rPr lang="fr-FR" dirty="0" smtClean="0">
                <a:solidFill>
                  <a:srgbClr val="FF3399"/>
                </a:solidFill>
              </a:rPr>
              <a:t>carbone quaternaire</a:t>
            </a:r>
            <a:r>
              <a:rPr lang="fr-FR" dirty="0" smtClean="0"/>
              <a:t>.</a:t>
            </a:r>
          </a:p>
          <a:p>
            <a:r>
              <a:rPr lang="fr-FR" dirty="0" smtClean="0"/>
              <a:t>-Un atome de carbone peut être </a:t>
            </a:r>
            <a:r>
              <a:rPr lang="fr-FR" dirty="0" smtClean="0">
                <a:solidFill>
                  <a:srgbClr val="FF3399"/>
                </a:solidFill>
              </a:rPr>
              <a:t>nulaire</a:t>
            </a:r>
            <a:r>
              <a:rPr lang="fr-FR" dirty="0" smtClean="0"/>
              <a:t> comme dans la molécule du méthane CH</a:t>
            </a:r>
            <a:r>
              <a:rPr lang="fr-FR" sz="1000" dirty="0" smtClean="0"/>
              <a:t>4</a:t>
            </a:r>
            <a:r>
              <a:rPr lang="fr-FR" dirty="0" smtClean="0"/>
              <a:t> ou l’atome de carbone n’est lié à aucun autre atome de carbone.</a:t>
            </a:r>
          </a:p>
          <a:p>
            <a:pPr lvl="0"/>
            <a:r>
              <a:rPr lang="fr-FR" sz="2000" b="1" dirty="0" smtClean="0">
                <a:solidFill>
                  <a:srgbClr val="0000FF"/>
                </a:solidFill>
              </a:rPr>
              <a:t>II. Fonctions, groupes fonctionnels:</a:t>
            </a:r>
          </a:p>
          <a:p>
            <a:pPr>
              <a:buFont typeface="Wingdings" pitchFamily="2" charset="2"/>
              <a:buChar char="§"/>
            </a:pPr>
            <a:r>
              <a:rPr lang="fr-FR" b="1" dirty="0" smtClean="0">
                <a:solidFill>
                  <a:srgbClr val="FF3399"/>
                </a:solidFill>
              </a:rPr>
              <a:t> Définition:</a:t>
            </a:r>
          </a:p>
          <a:p>
            <a:r>
              <a:rPr lang="fr-FR" dirty="0" smtClean="0"/>
              <a:t>Des substances chimiques présentent un ensemble de propriétés chimiques communes contiennent des groupements identiques d’atomes. Ces groupements sont appelés groupements fonctionnels ou plus simplement groupes fonctionnels.</a:t>
            </a:r>
          </a:p>
          <a:p>
            <a:r>
              <a:rPr lang="fr-FR" b="1" u="heavy" dirty="0" smtClean="0">
                <a:solidFill>
                  <a:srgbClr val="FF3399"/>
                </a:solidFill>
              </a:rPr>
              <a:t>Exemple:</a:t>
            </a:r>
          </a:p>
          <a:p>
            <a:r>
              <a:rPr lang="fr-FR" dirty="0" smtClean="0"/>
              <a:t>   H</a:t>
            </a:r>
            <a:r>
              <a:rPr lang="fr-FR" sz="800" dirty="0" smtClean="0"/>
              <a:t>3</a:t>
            </a:r>
            <a:r>
              <a:rPr lang="fr-FR" dirty="0" smtClean="0"/>
              <a:t>C – COOH   et    CH</a:t>
            </a:r>
            <a:r>
              <a:rPr lang="fr-FR" sz="800" dirty="0" smtClean="0"/>
              <a:t>3</a:t>
            </a:r>
            <a:r>
              <a:rPr lang="fr-FR" dirty="0" smtClean="0"/>
              <a:t> – CH – COOH</a:t>
            </a:r>
          </a:p>
          <a:p>
            <a:r>
              <a:rPr lang="fr-FR" dirty="0" smtClean="0"/>
              <a:t>                                             CH</a:t>
            </a:r>
            <a:r>
              <a:rPr lang="fr-FR" sz="800" dirty="0" smtClean="0"/>
              <a:t>3</a:t>
            </a:r>
          </a:p>
          <a:p>
            <a:r>
              <a:rPr lang="fr-FR" dirty="0" smtClean="0"/>
              <a:t>Ces deux composés présentent des propriétés communes dues au groupe fonctionnel             carboxylique –COOH.</a:t>
            </a:r>
          </a:p>
          <a:p>
            <a:endParaRPr lang="fr-FR" dirty="0" smtClean="0"/>
          </a:p>
          <a:p>
            <a:endParaRPr lang="fr-FR" dirty="0" smtClean="0"/>
          </a:p>
          <a:p>
            <a:endParaRPr lang="fr-FR" dirty="0" smtClean="0">
              <a:solidFill>
                <a:srgbClr val="FF3399"/>
              </a:solidFill>
            </a:endParaRPr>
          </a:p>
          <a:p>
            <a:pPr lvl="0">
              <a:buFont typeface="Wingdings" pitchFamily="2" charset="2"/>
              <a:buChar char="§"/>
            </a:pPr>
            <a:endParaRPr lang="fr-FR" b="1" dirty="0" smtClean="0">
              <a:solidFill>
                <a:srgbClr val="0000FF"/>
              </a:solidFill>
            </a:endParaRPr>
          </a:p>
          <a:p>
            <a:pPr lvl="0"/>
            <a:endParaRPr lang="fr-FR" b="1" dirty="0" smtClean="0">
              <a:solidFill>
                <a:srgbClr val="0000FF"/>
              </a:solidFill>
            </a:endParaRPr>
          </a:p>
          <a:p>
            <a:endParaRPr lang="fr-FR" dirty="0" smtClean="0"/>
          </a:p>
          <a:p>
            <a:endParaRPr lang="fr-FR" dirty="0" smtClean="0"/>
          </a:p>
          <a:p>
            <a:endParaRPr lang="fr-FR" dirty="0"/>
          </a:p>
        </p:txBody>
      </p:sp>
      <p:cxnSp>
        <p:nvCxnSpPr>
          <p:cNvPr id="4" name="Connecteur droit 3"/>
          <p:cNvCxnSpPr/>
          <p:nvPr/>
        </p:nvCxnSpPr>
        <p:spPr>
          <a:xfrm rot="5400000">
            <a:off x="2143902" y="57068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rot="5400000">
            <a:off x="2143902" y="856438"/>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5400000">
            <a:off x="2143902" y="1142190"/>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5400000">
            <a:off x="3072596" y="57068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a:off x="2429654" y="5285594"/>
            <a:ext cx="14287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9144000" cy="6500858"/>
          </a:xfrm>
        </p:spPr>
        <p:txBody>
          <a:bodyPr>
            <a:normAutofit lnSpcReduction="10000"/>
          </a:bodyPr>
          <a:lstStyle/>
          <a:p>
            <a:r>
              <a:rPr lang="fr-FR" sz="1800" b="1" dirty="0" smtClean="0"/>
              <a:t>L’ensemble des propriétés communes à plusieurs corps caractérise une fonction chimique. Les deux composés précédents appartiennent à la fonction acide carboxylique d’où la possibilité de classer les composés organiques à partir des fonctions auxquelles ils appartiennent.</a:t>
            </a:r>
          </a:p>
          <a:p>
            <a:pPr marL="342900" lvl="1" indent="-342900">
              <a:buFont typeface="Arial" pitchFamily="34" charset="0"/>
              <a:buChar char="•"/>
            </a:pPr>
            <a:r>
              <a:rPr lang="fr-FR" sz="1800" b="1" dirty="0" smtClean="0">
                <a:solidFill>
                  <a:srgbClr val="FF3399"/>
                </a:solidFill>
              </a:rPr>
              <a:t>Fonctions principales:</a:t>
            </a:r>
          </a:p>
          <a:p>
            <a:pPr>
              <a:buNone/>
            </a:pPr>
            <a:r>
              <a:rPr lang="fr-FR" sz="1800" dirty="0" smtClean="0"/>
              <a:t>       </a:t>
            </a:r>
            <a:r>
              <a:rPr lang="fr-FR" sz="1800" b="1" dirty="0" smtClean="0"/>
              <a:t>Les hydrocarbures sont des composés ne contenant que les éléments carbone et hydrogène, ils sont pris comme références pour définir les fonctions principales. Celles-ci sont formées en remplaçant formellement un ou plusieurs atomes d’hydrogène par des groupes fonctionnels qui ont en général un ou plusieurs hétéroatomes.</a:t>
            </a:r>
          </a:p>
          <a:p>
            <a:pPr>
              <a:buNone/>
            </a:pPr>
            <a:r>
              <a:rPr lang="fr-FR" sz="1800" b="1" dirty="0" smtClean="0"/>
              <a:t>       Selon le nombre d’atomes d’hydrogène remplacés, sur un même atome de carbone, la fonction est dite: monovalente (1seul H), divalente (2H) ou trivalente (3 H).</a:t>
            </a:r>
          </a:p>
          <a:p>
            <a:pPr>
              <a:buNone/>
            </a:pPr>
            <a:r>
              <a:rPr lang="fr-FR" sz="1800" b="1" dirty="0" smtClean="0"/>
              <a:t>       Les hydrocarbures servent de base à la détermination des fonctions, nous les classerons de la façon suivante:</a:t>
            </a:r>
          </a:p>
          <a:p>
            <a:pPr marL="342900" lvl="2" indent="-342900"/>
            <a:r>
              <a:rPr lang="fr-FR" sz="1800" b="1" dirty="0" smtClean="0">
                <a:solidFill>
                  <a:srgbClr val="FF3399"/>
                </a:solidFill>
              </a:rPr>
              <a:t>Hydrocarbures aliphatiques:</a:t>
            </a:r>
          </a:p>
          <a:p>
            <a:pPr marL="342900" lvl="2" indent="-342900">
              <a:buNone/>
            </a:pPr>
            <a:r>
              <a:rPr lang="fr-FR" sz="1800" b="1" dirty="0" smtClean="0"/>
              <a:t>Ce sont des hydrocarbures à chaîne ouverte. Ils sont classés en trois groupes :</a:t>
            </a:r>
          </a:p>
          <a:p>
            <a:pPr marL="342900" lvl="2" indent="-342900">
              <a:buAutoNum type="alphaLcParenR"/>
            </a:pPr>
            <a:r>
              <a:rPr lang="fr-FR" sz="1800" b="1" dirty="0" smtClean="0">
                <a:solidFill>
                  <a:srgbClr val="FF3399"/>
                </a:solidFill>
              </a:rPr>
              <a:t>Les alcanes ou hydrocarbures saturés:  </a:t>
            </a:r>
            <a:r>
              <a:rPr lang="fr-FR" sz="1800" b="1" dirty="0" smtClean="0"/>
              <a:t>de formule générale </a:t>
            </a:r>
            <a:r>
              <a:rPr lang="fr-FR" sz="1800" b="1" dirty="0" smtClean="0">
                <a:solidFill>
                  <a:srgbClr val="FF3399"/>
                </a:solidFill>
              </a:rPr>
              <a:t>C</a:t>
            </a:r>
            <a:r>
              <a:rPr lang="fr-FR" sz="1400" b="1" dirty="0" smtClean="0">
                <a:solidFill>
                  <a:srgbClr val="FF3399"/>
                </a:solidFill>
              </a:rPr>
              <a:t>n</a:t>
            </a:r>
            <a:r>
              <a:rPr lang="fr-FR" sz="1800" b="1" dirty="0" smtClean="0">
                <a:solidFill>
                  <a:srgbClr val="FF3399"/>
                </a:solidFill>
              </a:rPr>
              <a:t>H</a:t>
            </a:r>
            <a:r>
              <a:rPr lang="fr-FR" sz="1400" b="1" dirty="0" smtClean="0">
                <a:solidFill>
                  <a:srgbClr val="FF3399"/>
                </a:solidFill>
              </a:rPr>
              <a:t>2n+2</a:t>
            </a:r>
          </a:p>
          <a:p>
            <a:pPr marL="342900" lvl="2" indent="-342900">
              <a:buNone/>
            </a:pPr>
            <a:r>
              <a:rPr lang="fr-FR" sz="1800" b="1" dirty="0" smtClean="0"/>
              <a:t>Tous les atomes de C sont hybridés </a:t>
            </a:r>
            <a:r>
              <a:rPr lang="fr-FR" sz="1800" b="1" dirty="0" smtClean="0">
                <a:solidFill>
                  <a:srgbClr val="FF3399"/>
                </a:solidFill>
              </a:rPr>
              <a:t>sp</a:t>
            </a:r>
            <a:r>
              <a:rPr lang="fr-FR" sz="1800" b="1" baseline="30000" dirty="0" smtClean="0">
                <a:solidFill>
                  <a:srgbClr val="FF3399"/>
                </a:solidFill>
              </a:rPr>
              <a:t>3</a:t>
            </a:r>
            <a:r>
              <a:rPr lang="fr-FR" sz="1800" b="1" dirty="0" smtClean="0"/>
              <a:t>. Les alcanes peuvent être linéaires ou ramifiés.</a:t>
            </a:r>
          </a:p>
          <a:p>
            <a:pPr marL="342900" lvl="2" indent="-342900">
              <a:buNone/>
            </a:pPr>
            <a:r>
              <a:rPr lang="fr-FR" sz="1800" b="1" u="heavy" dirty="0" smtClean="0">
                <a:solidFill>
                  <a:srgbClr val="FF3399"/>
                </a:solidFill>
              </a:rPr>
              <a:t>Exemple</a:t>
            </a:r>
            <a:r>
              <a:rPr lang="fr-FR" sz="1800" b="1" dirty="0" smtClean="0">
                <a:solidFill>
                  <a:srgbClr val="FF3399"/>
                </a:solidFill>
              </a:rPr>
              <a:t>:                                                                                        </a:t>
            </a:r>
            <a:r>
              <a:rPr lang="fr-FR" sz="1800" b="1" dirty="0" smtClean="0"/>
              <a:t>CH</a:t>
            </a:r>
            <a:r>
              <a:rPr lang="fr-FR" sz="800" b="1" dirty="0" smtClean="0"/>
              <a:t>3</a:t>
            </a:r>
          </a:p>
          <a:p>
            <a:pPr marL="342900" lvl="2" indent="-342900">
              <a:buNone/>
            </a:pPr>
            <a:r>
              <a:rPr lang="fr-FR" sz="1800" b="1" dirty="0" smtClean="0"/>
              <a:t>   CH</a:t>
            </a:r>
            <a:r>
              <a:rPr lang="fr-FR" sz="800" b="1" dirty="0" smtClean="0"/>
              <a:t>3</a:t>
            </a:r>
            <a:r>
              <a:rPr lang="fr-FR" sz="1800" b="1" dirty="0" smtClean="0"/>
              <a:t>       CH</a:t>
            </a:r>
            <a:r>
              <a:rPr lang="fr-FR" sz="800" b="1" dirty="0" smtClean="0"/>
              <a:t>2             </a:t>
            </a:r>
            <a:r>
              <a:rPr lang="fr-FR" sz="1800" b="1" dirty="0" smtClean="0"/>
              <a:t> </a:t>
            </a:r>
            <a:r>
              <a:rPr lang="fr-FR" sz="1800" b="1" dirty="0" err="1" smtClean="0"/>
              <a:t>CH</a:t>
            </a:r>
            <a:r>
              <a:rPr lang="fr-FR" sz="800" b="1" dirty="0" err="1" smtClean="0"/>
              <a:t>2</a:t>
            </a:r>
            <a:r>
              <a:rPr lang="fr-FR" sz="800" b="1" dirty="0" smtClean="0"/>
              <a:t>                 </a:t>
            </a:r>
            <a:r>
              <a:rPr lang="fr-FR" sz="1800" b="1" dirty="0" smtClean="0"/>
              <a:t>CH</a:t>
            </a:r>
            <a:r>
              <a:rPr lang="fr-FR" sz="800" b="1" dirty="0" smtClean="0"/>
              <a:t>3  </a:t>
            </a:r>
            <a:r>
              <a:rPr lang="fr-FR" sz="1800" b="1" dirty="0" smtClean="0"/>
              <a:t>     et        CH</a:t>
            </a:r>
            <a:r>
              <a:rPr lang="fr-FR" sz="800" b="1" dirty="0" smtClean="0"/>
              <a:t>3</a:t>
            </a:r>
            <a:r>
              <a:rPr lang="fr-FR" sz="1800" b="1" dirty="0" smtClean="0"/>
              <a:t>       CH</a:t>
            </a:r>
            <a:r>
              <a:rPr lang="fr-FR" sz="800" b="1" dirty="0" smtClean="0"/>
              <a:t>2 </a:t>
            </a:r>
            <a:r>
              <a:rPr lang="fr-FR" sz="1800" b="1" dirty="0" smtClean="0"/>
              <a:t>       CH</a:t>
            </a:r>
            <a:r>
              <a:rPr lang="fr-FR" sz="800" b="1" dirty="0" smtClean="0"/>
              <a:t>                 </a:t>
            </a:r>
            <a:r>
              <a:rPr lang="fr-FR" sz="1800" b="1" dirty="0" smtClean="0"/>
              <a:t> </a:t>
            </a:r>
            <a:r>
              <a:rPr lang="fr-FR" sz="1800" b="1" dirty="0" err="1" smtClean="0"/>
              <a:t>CH</a:t>
            </a:r>
            <a:r>
              <a:rPr lang="fr-FR" sz="800" b="1" dirty="0" smtClean="0"/>
              <a:t>               </a:t>
            </a:r>
            <a:r>
              <a:rPr lang="fr-FR" sz="1800" b="1" dirty="0" smtClean="0"/>
              <a:t>CH</a:t>
            </a:r>
            <a:r>
              <a:rPr lang="fr-FR" sz="800" b="1" dirty="0" smtClean="0"/>
              <a:t>3</a:t>
            </a:r>
          </a:p>
          <a:p>
            <a:pPr marL="342900" lvl="2" indent="-342900">
              <a:buNone/>
            </a:pPr>
            <a:r>
              <a:rPr lang="fr-FR" sz="800" b="1" dirty="0" smtClean="0"/>
              <a:t>                         </a:t>
            </a:r>
            <a:r>
              <a:rPr lang="fr-FR" sz="1800" b="1" dirty="0" smtClean="0"/>
              <a:t>                                                                                 CH</a:t>
            </a:r>
            <a:r>
              <a:rPr lang="fr-FR" sz="800" b="1" dirty="0" smtClean="0"/>
              <a:t>3</a:t>
            </a:r>
          </a:p>
          <a:p>
            <a:pPr marL="342900" lvl="2" indent="-342900">
              <a:buNone/>
            </a:pPr>
            <a:r>
              <a:rPr lang="fr-FR" sz="1800" b="1" dirty="0" smtClean="0"/>
              <a:t>              ( C</a:t>
            </a:r>
            <a:r>
              <a:rPr lang="fr-FR" sz="800" b="1" dirty="0" smtClean="0"/>
              <a:t>4</a:t>
            </a:r>
            <a:r>
              <a:rPr lang="fr-FR" sz="1800" b="1" dirty="0" smtClean="0"/>
              <a:t>H</a:t>
            </a:r>
            <a:r>
              <a:rPr lang="fr-FR" sz="800" b="1" dirty="0" smtClean="0"/>
              <a:t>10</a:t>
            </a:r>
            <a:r>
              <a:rPr lang="fr-FR" sz="1800" b="1" dirty="0" smtClean="0"/>
              <a:t>)                                                          ( C</a:t>
            </a:r>
            <a:r>
              <a:rPr lang="fr-FR" sz="800" b="1" dirty="0" smtClean="0"/>
              <a:t>7</a:t>
            </a:r>
            <a:r>
              <a:rPr lang="fr-FR" sz="1800" b="1" dirty="0" smtClean="0"/>
              <a:t>H</a:t>
            </a:r>
            <a:r>
              <a:rPr lang="fr-FR" sz="800" b="1" dirty="0" smtClean="0"/>
              <a:t>16</a:t>
            </a:r>
            <a:r>
              <a:rPr lang="fr-FR" sz="1800" b="1" dirty="0" smtClean="0"/>
              <a:t>)</a:t>
            </a:r>
          </a:p>
          <a:p>
            <a:pPr marL="342900" lvl="2" indent="-342900">
              <a:buNone/>
            </a:pPr>
            <a:endParaRPr lang="fr-FR" sz="1800" dirty="0" smtClean="0"/>
          </a:p>
          <a:p>
            <a:pPr marL="342900" lvl="2" indent="-342900">
              <a:buNone/>
            </a:pPr>
            <a:endParaRPr lang="fr-FR" sz="1800" b="1" dirty="0" smtClean="0">
              <a:solidFill>
                <a:srgbClr val="FF3399"/>
              </a:solidFill>
            </a:endParaRPr>
          </a:p>
          <a:p>
            <a:pPr>
              <a:buNone/>
            </a:pPr>
            <a:endParaRPr lang="fr-FR" sz="1800" dirty="0" smtClean="0"/>
          </a:p>
          <a:p>
            <a:pPr>
              <a:buNone/>
            </a:pPr>
            <a:endParaRPr lang="fr-FR" sz="1800" dirty="0"/>
          </a:p>
        </p:txBody>
      </p:sp>
      <p:cxnSp>
        <p:nvCxnSpPr>
          <p:cNvPr id="5" name="Connecteur droit 4"/>
          <p:cNvCxnSpPr/>
          <p:nvPr/>
        </p:nvCxnSpPr>
        <p:spPr>
          <a:xfrm>
            <a:off x="642910" y="5429264"/>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1285852" y="5429264"/>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071670" y="5429264"/>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857620" y="5429264"/>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572000" y="5429264"/>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214942" y="5429264"/>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857884" y="5429264"/>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5572926" y="521415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flipH="1" flipV="1">
            <a:off x="4858546" y="5499908"/>
            <a:ext cx="142876"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0"/>
            <a:ext cx="9001156" cy="6858000"/>
          </a:xfrm>
        </p:spPr>
        <p:txBody>
          <a:bodyPr>
            <a:normAutofit/>
          </a:bodyPr>
          <a:lstStyle/>
          <a:p>
            <a:pPr lvl="0">
              <a:buNone/>
            </a:pPr>
            <a:r>
              <a:rPr lang="fr-FR" sz="1800" b="1" dirty="0" smtClean="0">
                <a:solidFill>
                  <a:srgbClr val="FF3399"/>
                </a:solidFill>
              </a:rPr>
              <a:t>b) Les alcènes ou hydrocarbures éthyléniques: </a:t>
            </a:r>
            <a:r>
              <a:rPr lang="fr-FR" sz="1800" dirty="0" smtClean="0"/>
              <a:t>de formule générale </a:t>
            </a:r>
            <a:r>
              <a:rPr lang="fr-FR" sz="1800" b="1" dirty="0" smtClean="0">
                <a:solidFill>
                  <a:srgbClr val="FF3399"/>
                </a:solidFill>
              </a:rPr>
              <a:t>C</a:t>
            </a:r>
            <a:r>
              <a:rPr lang="fr-FR" sz="1000" b="1" dirty="0" smtClean="0">
                <a:solidFill>
                  <a:srgbClr val="FF3399"/>
                </a:solidFill>
              </a:rPr>
              <a:t>n</a:t>
            </a:r>
            <a:r>
              <a:rPr lang="fr-FR" sz="1800" b="1" dirty="0" smtClean="0">
                <a:solidFill>
                  <a:srgbClr val="FF3399"/>
                </a:solidFill>
              </a:rPr>
              <a:t>H</a:t>
            </a:r>
            <a:r>
              <a:rPr lang="fr-FR" sz="1000" b="1" dirty="0" smtClean="0">
                <a:solidFill>
                  <a:srgbClr val="FF3399"/>
                </a:solidFill>
              </a:rPr>
              <a:t>2n</a:t>
            </a:r>
            <a:r>
              <a:rPr lang="fr-FR" sz="1800" dirty="0" smtClean="0"/>
              <a:t> Ils possèdent une double liaison dans leur molécule:</a:t>
            </a:r>
          </a:p>
          <a:p>
            <a:pPr>
              <a:buNone/>
            </a:pPr>
            <a:r>
              <a:rPr lang="fr-FR" sz="1800" b="1" u="heavy" dirty="0" smtClean="0">
                <a:solidFill>
                  <a:srgbClr val="FF3399"/>
                </a:solidFill>
              </a:rPr>
              <a:t>Exemple:</a:t>
            </a:r>
          </a:p>
          <a:p>
            <a:pPr>
              <a:buNone/>
            </a:pPr>
            <a:endParaRPr lang="fr-FR" sz="1800" b="1" u="heavy" dirty="0" smtClean="0">
              <a:solidFill>
                <a:srgbClr val="FF3399"/>
              </a:solidFill>
            </a:endParaRPr>
          </a:p>
          <a:p>
            <a:pPr>
              <a:buNone/>
            </a:pPr>
            <a:endParaRPr lang="fr-FR" sz="1800" b="1" u="heavy" dirty="0" smtClean="0">
              <a:solidFill>
                <a:srgbClr val="FF3399"/>
              </a:solidFill>
            </a:endParaRPr>
          </a:p>
          <a:p>
            <a:pPr lvl="0">
              <a:buNone/>
            </a:pPr>
            <a:r>
              <a:rPr lang="fr-FR" sz="1800" dirty="0" smtClean="0"/>
              <a:t> </a:t>
            </a:r>
            <a:r>
              <a:rPr lang="fr-FR" sz="1800" b="1" dirty="0" smtClean="0">
                <a:solidFill>
                  <a:srgbClr val="FF3399"/>
                </a:solidFill>
              </a:rPr>
              <a:t>c) Les alcynes ou hydrocarbures acétyléniques: </a:t>
            </a:r>
            <a:r>
              <a:rPr lang="fr-FR" sz="1800" dirty="0" smtClean="0"/>
              <a:t>formule générale </a:t>
            </a:r>
            <a:r>
              <a:rPr lang="fr-FR" sz="1800" b="1" dirty="0" smtClean="0">
                <a:solidFill>
                  <a:srgbClr val="FF3399"/>
                </a:solidFill>
              </a:rPr>
              <a:t>C</a:t>
            </a:r>
            <a:r>
              <a:rPr lang="fr-FR" sz="1000" b="1" dirty="0" smtClean="0">
                <a:solidFill>
                  <a:srgbClr val="FF3399"/>
                </a:solidFill>
              </a:rPr>
              <a:t>n</a:t>
            </a:r>
            <a:r>
              <a:rPr lang="fr-FR" sz="1800" b="1" dirty="0" smtClean="0">
                <a:solidFill>
                  <a:srgbClr val="FF3399"/>
                </a:solidFill>
              </a:rPr>
              <a:t>H</a:t>
            </a:r>
            <a:r>
              <a:rPr lang="fr-FR" sz="1000" b="1" dirty="0" smtClean="0">
                <a:solidFill>
                  <a:srgbClr val="FF3399"/>
                </a:solidFill>
              </a:rPr>
              <a:t>2n-2</a:t>
            </a:r>
            <a:r>
              <a:rPr lang="fr-FR" sz="1800" dirty="0" smtClean="0"/>
              <a:t>, Ils comportent une triple liaison :</a:t>
            </a:r>
          </a:p>
          <a:p>
            <a:pPr>
              <a:buNone/>
            </a:pPr>
            <a:r>
              <a:rPr lang="fr-FR" sz="1800" b="1" u="heavy" dirty="0" smtClean="0">
                <a:solidFill>
                  <a:srgbClr val="FF3399"/>
                </a:solidFill>
              </a:rPr>
              <a:t>Exemple:</a:t>
            </a:r>
          </a:p>
          <a:p>
            <a:pPr>
              <a:buNone/>
            </a:pPr>
            <a:endParaRPr lang="fr-FR" sz="1800" b="1" u="heavy" dirty="0" smtClean="0">
              <a:solidFill>
                <a:srgbClr val="FF3399"/>
              </a:solidFill>
            </a:endParaRPr>
          </a:p>
          <a:p>
            <a:pPr marL="342900" lvl="2" indent="-342900">
              <a:buFont typeface="Wingdings" pitchFamily="2" charset="2"/>
              <a:buChar char="§"/>
            </a:pPr>
            <a:r>
              <a:rPr lang="fr-FR" sz="1800" b="1" dirty="0" smtClean="0">
                <a:solidFill>
                  <a:srgbClr val="FF3399"/>
                </a:solidFill>
              </a:rPr>
              <a:t>Hydrocarbures alicycliques: </a:t>
            </a:r>
            <a:r>
              <a:rPr lang="fr-FR" sz="1800" dirty="0" smtClean="0"/>
              <a:t>Ce sont des hydrocarbures à chaîne fermée. Ils comprennent:</a:t>
            </a:r>
          </a:p>
          <a:p>
            <a:pPr lvl="0">
              <a:buAutoNum type="alphaLcParenR"/>
            </a:pPr>
            <a:r>
              <a:rPr lang="fr-FR" sz="1800" b="1" dirty="0" smtClean="0">
                <a:solidFill>
                  <a:srgbClr val="FF3399"/>
                </a:solidFill>
              </a:rPr>
              <a:t>Les cyclanes</a:t>
            </a:r>
            <a:r>
              <a:rPr lang="fr-FR" sz="1800" dirty="0" smtClean="0">
                <a:solidFill>
                  <a:srgbClr val="FF3399"/>
                </a:solidFill>
              </a:rPr>
              <a:t>: </a:t>
            </a:r>
            <a:r>
              <a:rPr lang="fr-FR" sz="1800" dirty="0" smtClean="0"/>
              <a:t>de formule générale </a:t>
            </a:r>
            <a:r>
              <a:rPr lang="fr-FR" sz="1800" b="1" dirty="0" smtClean="0">
                <a:solidFill>
                  <a:srgbClr val="FF3399"/>
                </a:solidFill>
              </a:rPr>
              <a:t>C</a:t>
            </a:r>
            <a:r>
              <a:rPr lang="fr-FR" sz="1000" b="1" dirty="0" smtClean="0">
                <a:solidFill>
                  <a:srgbClr val="FF3399"/>
                </a:solidFill>
              </a:rPr>
              <a:t>n</a:t>
            </a:r>
            <a:r>
              <a:rPr lang="fr-FR" sz="1800" b="1" dirty="0" smtClean="0">
                <a:solidFill>
                  <a:srgbClr val="FF3399"/>
                </a:solidFill>
              </a:rPr>
              <a:t>H</a:t>
            </a:r>
            <a:r>
              <a:rPr lang="fr-FR" sz="1000" b="1" dirty="0" smtClean="0">
                <a:solidFill>
                  <a:srgbClr val="FF3399"/>
                </a:solidFill>
              </a:rPr>
              <a:t>2n</a:t>
            </a:r>
            <a:r>
              <a:rPr lang="fr-FR" sz="1800" dirty="0" smtClean="0"/>
              <a:t>. Ils sont isomères des alcènes (même formule générale).</a:t>
            </a:r>
          </a:p>
          <a:p>
            <a:pPr>
              <a:buNone/>
            </a:pPr>
            <a:r>
              <a:rPr lang="fr-FR" sz="1800" b="1" u="heavy" dirty="0" smtClean="0">
                <a:solidFill>
                  <a:srgbClr val="FF3399"/>
                </a:solidFill>
              </a:rPr>
              <a:t>Exemple:</a:t>
            </a:r>
          </a:p>
          <a:p>
            <a:pPr>
              <a:buNone/>
            </a:pPr>
            <a:endParaRPr lang="fr-FR" sz="1800" b="1" u="heavy" dirty="0" smtClean="0">
              <a:solidFill>
                <a:srgbClr val="FF3399"/>
              </a:solidFill>
            </a:endParaRPr>
          </a:p>
          <a:p>
            <a:pPr>
              <a:buNone/>
            </a:pPr>
            <a:endParaRPr lang="fr-FR" sz="1800" b="1" u="heavy" dirty="0" smtClean="0">
              <a:solidFill>
                <a:srgbClr val="FF3399"/>
              </a:solidFill>
            </a:endParaRPr>
          </a:p>
          <a:p>
            <a:pPr lvl="0">
              <a:buNone/>
            </a:pPr>
            <a:r>
              <a:rPr lang="fr-FR" sz="1800" b="1" dirty="0" smtClean="0">
                <a:solidFill>
                  <a:srgbClr val="FF3399"/>
                </a:solidFill>
              </a:rPr>
              <a:t>b) Les cyclènes:  </a:t>
            </a:r>
            <a:r>
              <a:rPr lang="fr-FR" sz="1800" dirty="0" smtClean="0"/>
              <a:t>de formule générale </a:t>
            </a:r>
            <a:r>
              <a:rPr lang="fr-FR" sz="1800" b="1" dirty="0" smtClean="0">
                <a:solidFill>
                  <a:srgbClr val="FF3399"/>
                </a:solidFill>
              </a:rPr>
              <a:t>C</a:t>
            </a:r>
            <a:r>
              <a:rPr lang="fr-FR" sz="1000" b="1" dirty="0" smtClean="0">
                <a:solidFill>
                  <a:srgbClr val="FF3399"/>
                </a:solidFill>
              </a:rPr>
              <a:t>n</a:t>
            </a:r>
            <a:r>
              <a:rPr lang="fr-FR" sz="1800" b="1" dirty="0" smtClean="0">
                <a:solidFill>
                  <a:srgbClr val="FF3399"/>
                </a:solidFill>
              </a:rPr>
              <a:t>H</a:t>
            </a:r>
            <a:r>
              <a:rPr lang="fr-FR" sz="1000" b="1" dirty="0" smtClean="0">
                <a:solidFill>
                  <a:srgbClr val="FF3399"/>
                </a:solidFill>
              </a:rPr>
              <a:t>2n-2</a:t>
            </a:r>
            <a:r>
              <a:rPr lang="fr-FR" sz="1800" dirty="0" smtClean="0"/>
              <a:t>, isomères des alcynes. La molécule comporte une double liaison:</a:t>
            </a:r>
          </a:p>
          <a:p>
            <a:pPr>
              <a:buNone/>
            </a:pPr>
            <a:r>
              <a:rPr lang="fr-FR" sz="1800" b="1" u="heavy" dirty="0" smtClean="0">
                <a:solidFill>
                  <a:srgbClr val="FF3399"/>
                </a:solidFill>
              </a:rPr>
              <a:t>Exemple:                          </a:t>
            </a:r>
          </a:p>
          <a:p>
            <a:pPr>
              <a:buNone/>
            </a:pPr>
            <a:r>
              <a:rPr lang="fr-FR" sz="1800" b="1" u="heavy" dirty="0" smtClean="0">
                <a:solidFill>
                  <a:srgbClr val="FF3399"/>
                </a:solidFill>
              </a:rPr>
              <a:t>                            </a:t>
            </a:r>
          </a:p>
          <a:p>
            <a:pPr>
              <a:buNone/>
            </a:pPr>
            <a:endParaRPr lang="fr-FR" sz="1800" b="1" dirty="0" smtClean="0">
              <a:solidFill>
                <a:srgbClr val="FF3399"/>
              </a:solidFill>
            </a:endParaRPr>
          </a:p>
          <a:p>
            <a:pPr>
              <a:buNone/>
            </a:pPr>
            <a:endParaRPr lang="fr-FR" sz="1800" b="1" u="heavy" dirty="0" smtClean="0">
              <a:solidFill>
                <a:srgbClr val="FF3399"/>
              </a:solidFill>
            </a:endParaRPr>
          </a:p>
          <a:p>
            <a:pPr>
              <a:buNone/>
            </a:pPr>
            <a:endParaRPr lang="fr-FR" sz="1800" b="1" dirty="0" smtClean="0">
              <a:solidFill>
                <a:srgbClr val="FF3399"/>
              </a:solidFill>
            </a:endParaRPr>
          </a:p>
          <a:p>
            <a:pPr lvl="0">
              <a:buNone/>
            </a:pPr>
            <a:endParaRPr lang="fr-FR" sz="1800" dirty="0" smtClean="0"/>
          </a:p>
          <a:p>
            <a:pPr>
              <a:buNone/>
            </a:pPr>
            <a:endParaRPr lang="fr-FR" sz="1800" b="1" dirty="0" smtClean="0">
              <a:solidFill>
                <a:srgbClr val="FF3399"/>
              </a:solidFill>
            </a:endParaRPr>
          </a:p>
          <a:p>
            <a:pPr>
              <a:buNone/>
            </a:pPr>
            <a:endParaRPr lang="fr-FR" sz="1800" b="1" dirty="0" smtClean="0">
              <a:solidFill>
                <a:srgbClr val="FF3399"/>
              </a:solidFill>
            </a:endParaRPr>
          </a:p>
          <a:p>
            <a:pPr lvl="0">
              <a:buNone/>
            </a:pPr>
            <a:endParaRPr lang="fr-FR" sz="1800" dirty="0" smtClean="0"/>
          </a:p>
          <a:p>
            <a:pPr>
              <a:buNone/>
            </a:pPr>
            <a:endParaRPr lang="fr-FR" sz="1800" b="1" u="heavy" dirty="0" smtClean="0">
              <a:solidFill>
                <a:srgbClr val="FF3399"/>
              </a:solidFill>
            </a:endParaRPr>
          </a:p>
          <a:p>
            <a:pPr>
              <a:buNone/>
            </a:pPr>
            <a:endParaRPr lang="fr-FR" sz="1800" b="1" dirty="0" smtClean="0">
              <a:solidFill>
                <a:srgbClr val="FF3399"/>
              </a:solidFill>
            </a:endParaRPr>
          </a:p>
          <a:p>
            <a:pPr lvl="0">
              <a:buNone/>
            </a:pPr>
            <a:endParaRPr lang="fr-FR" sz="1800" dirty="0" smtClean="0"/>
          </a:p>
          <a:p>
            <a:pPr>
              <a:buNone/>
            </a:pPr>
            <a:endParaRPr lang="fr-FR" sz="1800" dirty="0"/>
          </a:p>
        </p:txBody>
      </p:sp>
      <p:pic>
        <p:nvPicPr>
          <p:cNvPr id="4" name="image3.png"/>
          <p:cNvPicPr/>
          <p:nvPr/>
        </p:nvPicPr>
        <p:blipFill>
          <a:blip r:embed="rId2" cstate="print"/>
          <a:stretch>
            <a:fillRect/>
          </a:stretch>
        </p:blipFill>
        <p:spPr>
          <a:xfrm>
            <a:off x="2357422" y="714356"/>
            <a:ext cx="4444410" cy="723014"/>
          </a:xfrm>
          <a:prstGeom prst="rect">
            <a:avLst/>
          </a:prstGeom>
        </p:spPr>
      </p:pic>
      <p:pic>
        <p:nvPicPr>
          <p:cNvPr id="5" name="image4.png"/>
          <p:cNvPicPr/>
          <p:nvPr/>
        </p:nvPicPr>
        <p:blipFill>
          <a:blip r:embed="rId3" cstate="print"/>
          <a:stretch>
            <a:fillRect/>
          </a:stretch>
        </p:blipFill>
        <p:spPr>
          <a:xfrm>
            <a:off x="2571736" y="2357430"/>
            <a:ext cx="3615070" cy="467833"/>
          </a:xfrm>
          <a:prstGeom prst="rect">
            <a:avLst/>
          </a:prstGeom>
        </p:spPr>
      </p:pic>
      <p:pic>
        <p:nvPicPr>
          <p:cNvPr id="6" name="image5.png"/>
          <p:cNvPicPr/>
          <p:nvPr/>
        </p:nvPicPr>
        <p:blipFill>
          <a:blip r:embed="rId4" cstate="print"/>
          <a:stretch>
            <a:fillRect/>
          </a:stretch>
        </p:blipFill>
        <p:spPr>
          <a:xfrm>
            <a:off x="3428992" y="3643314"/>
            <a:ext cx="1967023" cy="967563"/>
          </a:xfrm>
          <a:prstGeom prst="rect">
            <a:avLst/>
          </a:prstGeom>
        </p:spPr>
      </p:pic>
      <p:pic>
        <p:nvPicPr>
          <p:cNvPr id="53254" name="Picture 6"/>
          <p:cNvPicPr>
            <a:picLocks noChangeAspect="1" noChangeArrowheads="1"/>
          </p:cNvPicPr>
          <p:nvPr/>
        </p:nvPicPr>
        <p:blipFill>
          <a:blip r:embed="rId5"/>
          <a:srcRect/>
          <a:stretch>
            <a:fillRect/>
          </a:stretch>
        </p:blipFill>
        <p:spPr bwMode="auto">
          <a:xfrm>
            <a:off x="4000496" y="5500702"/>
            <a:ext cx="895350" cy="8191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0"/>
            <a:ext cx="9001156" cy="6858000"/>
          </a:xfrm>
        </p:spPr>
        <p:txBody>
          <a:bodyPr>
            <a:normAutofit/>
          </a:bodyPr>
          <a:lstStyle/>
          <a:p>
            <a:pPr lvl="0">
              <a:buNone/>
            </a:pPr>
            <a:r>
              <a:rPr lang="fr-FR" sz="1800" b="1" dirty="0" smtClean="0"/>
              <a:t> </a:t>
            </a:r>
            <a:r>
              <a:rPr lang="fr-FR" sz="1800" b="1" dirty="0" smtClean="0">
                <a:solidFill>
                  <a:srgbClr val="FF3399"/>
                </a:solidFill>
              </a:rPr>
              <a:t>c) Les cyclanes</a:t>
            </a:r>
            <a:r>
              <a:rPr lang="fr-FR" sz="1800" dirty="0" smtClean="0">
                <a:solidFill>
                  <a:srgbClr val="FF3399"/>
                </a:solidFill>
              </a:rPr>
              <a:t>: </a:t>
            </a:r>
            <a:r>
              <a:rPr lang="fr-FR" sz="1800" dirty="0" smtClean="0"/>
              <a:t>de formule générale </a:t>
            </a:r>
            <a:r>
              <a:rPr lang="fr-FR" sz="1800" b="1" dirty="0" smtClean="0">
                <a:solidFill>
                  <a:srgbClr val="FF3399"/>
                </a:solidFill>
              </a:rPr>
              <a:t>C</a:t>
            </a:r>
            <a:r>
              <a:rPr lang="fr-FR" sz="1000" b="1" dirty="0" smtClean="0">
                <a:solidFill>
                  <a:srgbClr val="FF3399"/>
                </a:solidFill>
              </a:rPr>
              <a:t>n</a:t>
            </a:r>
            <a:r>
              <a:rPr lang="fr-FR" sz="1800" b="1" dirty="0" smtClean="0">
                <a:solidFill>
                  <a:srgbClr val="FF3399"/>
                </a:solidFill>
              </a:rPr>
              <a:t>H</a:t>
            </a:r>
            <a:r>
              <a:rPr lang="fr-FR" sz="1000" b="1" dirty="0" smtClean="0">
                <a:solidFill>
                  <a:srgbClr val="FF3399"/>
                </a:solidFill>
              </a:rPr>
              <a:t>2n-4</a:t>
            </a:r>
            <a:r>
              <a:rPr lang="fr-FR" sz="1800" dirty="0" smtClean="0"/>
              <a:t> le cycle où n ≥ 8 comporte une triple liaison:</a:t>
            </a:r>
          </a:p>
          <a:p>
            <a:pPr>
              <a:buNone/>
            </a:pPr>
            <a:r>
              <a:rPr lang="fr-FR" sz="1800" b="1" u="heavy" dirty="0" smtClean="0">
                <a:solidFill>
                  <a:srgbClr val="FF3399"/>
                </a:solidFill>
              </a:rPr>
              <a:t>Exemple:</a:t>
            </a:r>
          </a:p>
          <a:p>
            <a:pPr>
              <a:buNone/>
            </a:pPr>
            <a:r>
              <a:rPr lang="fr-FR" sz="1800" b="1" u="heavy" dirty="0" smtClean="0">
                <a:solidFill>
                  <a:srgbClr val="FF3399"/>
                </a:solidFill>
              </a:rPr>
              <a:t>                                                                                        </a:t>
            </a:r>
          </a:p>
          <a:p>
            <a:pPr>
              <a:buNone/>
            </a:pPr>
            <a:endParaRPr lang="fr-FR" sz="1800" b="1" u="heavy" dirty="0" smtClean="0">
              <a:solidFill>
                <a:srgbClr val="FF3399"/>
              </a:solidFill>
            </a:endParaRPr>
          </a:p>
          <a:p>
            <a:pPr>
              <a:buFont typeface="Wingdings" pitchFamily="2" charset="2"/>
              <a:buChar char="§"/>
            </a:pPr>
            <a:r>
              <a:rPr lang="fr-FR" sz="1800" b="1" dirty="0" smtClean="0">
                <a:solidFill>
                  <a:srgbClr val="FF3399"/>
                </a:solidFill>
              </a:rPr>
              <a:t>   Hydrocarbures aromatiques: </a:t>
            </a:r>
            <a:r>
              <a:rPr lang="fr-FR" sz="1800" dirty="0" smtClean="0"/>
              <a:t>Ils comportent un ou plusieurs cycles benzéniques:</a:t>
            </a:r>
          </a:p>
          <a:p>
            <a:pPr>
              <a:buNone/>
            </a:pPr>
            <a:endParaRPr lang="fr-FR" sz="1800" b="1" dirty="0" smtClean="0">
              <a:solidFill>
                <a:srgbClr val="FF3399"/>
              </a:solidFill>
            </a:endParaRPr>
          </a:p>
          <a:p>
            <a:pPr>
              <a:buNone/>
            </a:pPr>
            <a:r>
              <a:rPr lang="fr-FR" sz="1800" dirty="0" smtClean="0"/>
              <a:t>    </a:t>
            </a:r>
          </a:p>
          <a:p>
            <a:pPr>
              <a:buNone/>
            </a:pPr>
            <a:endParaRPr lang="fr-FR" sz="1800" dirty="0" smtClean="0"/>
          </a:p>
          <a:p>
            <a:pPr>
              <a:buFont typeface="Wingdings" pitchFamily="2" charset="2"/>
              <a:buChar char="§"/>
            </a:pPr>
            <a:r>
              <a:rPr lang="fr-FR" sz="1800" b="1" dirty="0" smtClean="0">
                <a:solidFill>
                  <a:srgbClr val="FF3399"/>
                </a:solidFill>
              </a:rPr>
              <a:t>Classification des fonctions principales:</a:t>
            </a:r>
          </a:p>
          <a:p>
            <a:pPr>
              <a:buNone/>
            </a:pPr>
            <a:r>
              <a:rPr lang="fr-FR" sz="1800" dirty="0" smtClean="0"/>
              <a:t>       Selon la nature de l’hétéroatome et du nombre de liaisons échangées entre celui-ci et l’atome de carbone, la classification est rapportée dans le tableau suivant:</a:t>
            </a:r>
          </a:p>
          <a:p>
            <a:pPr>
              <a:buNone/>
            </a:pPr>
            <a:endParaRPr lang="fr-FR" sz="1800" dirty="0" smtClean="0"/>
          </a:p>
          <a:p>
            <a:pPr>
              <a:buNone/>
            </a:pPr>
            <a:endParaRPr lang="fr-FR" sz="1800" dirty="0" smtClean="0"/>
          </a:p>
          <a:p>
            <a:pPr>
              <a:buNone/>
            </a:pPr>
            <a:endParaRPr lang="fr-FR" sz="1800" b="1" dirty="0" smtClean="0">
              <a:solidFill>
                <a:srgbClr val="FF3399"/>
              </a:solidFill>
            </a:endParaRPr>
          </a:p>
        </p:txBody>
      </p:sp>
      <p:pic>
        <p:nvPicPr>
          <p:cNvPr id="4" name="image7.png"/>
          <p:cNvPicPr/>
          <p:nvPr/>
        </p:nvPicPr>
        <p:blipFill>
          <a:blip r:embed="rId2" cstate="print"/>
          <a:stretch>
            <a:fillRect/>
          </a:stretch>
        </p:blipFill>
        <p:spPr>
          <a:xfrm>
            <a:off x="2500298" y="500042"/>
            <a:ext cx="467833" cy="733647"/>
          </a:xfrm>
          <a:prstGeom prst="rect">
            <a:avLst/>
          </a:prstGeom>
        </p:spPr>
      </p:pic>
      <p:pic>
        <p:nvPicPr>
          <p:cNvPr id="54279" name="Picture 7"/>
          <p:cNvPicPr>
            <a:picLocks noChangeAspect="1" noChangeArrowheads="1"/>
          </p:cNvPicPr>
          <p:nvPr/>
        </p:nvPicPr>
        <p:blipFill>
          <a:blip r:embed="rId3"/>
          <a:srcRect/>
          <a:stretch>
            <a:fillRect/>
          </a:stretch>
        </p:blipFill>
        <p:spPr bwMode="auto">
          <a:xfrm>
            <a:off x="1928794" y="1857364"/>
            <a:ext cx="2362200" cy="495300"/>
          </a:xfrm>
          <a:prstGeom prst="rect">
            <a:avLst/>
          </a:prstGeom>
          <a:noFill/>
          <a:ln w="9525">
            <a:noFill/>
            <a:miter lim="800000"/>
            <a:headEnd/>
            <a:tailEnd/>
          </a:ln>
          <a:effectLst/>
        </p:spPr>
      </p:pic>
      <p:pic>
        <p:nvPicPr>
          <p:cNvPr id="54281" name="Picture 9"/>
          <p:cNvPicPr>
            <a:picLocks noChangeAspect="1" noChangeArrowheads="1"/>
          </p:cNvPicPr>
          <p:nvPr/>
        </p:nvPicPr>
        <p:blipFill>
          <a:blip r:embed="rId4"/>
          <a:srcRect/>
          <a:stretch>
            <a:fillRect/>
          </a:stretch>
        </p:blipFill>
        <p:spPr bwMode="auto">
          <a:xfrm>
            <a:off x="1071538" y="3714752"/>
            <a:ext cx="6929486" cy="292895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9144000" cy="6643710"/>
          </a:xfrm>
        </p:spPr>
        <p:txBody>
          <a:bodyPr>
            <a:normAutofit/>
          </a:bodyPr>
          <a:lstStyle/>
          <a:p>
            <a:r>
              <a:rPr lang="fr-FR" sz="1800" b="1" dirty="0" smtClean="0"/>
              <a:t>Un groupe fonctionnel peut être lié au squelette carboné dérivant d’un hydrocarbure aliphatique, alicyclique ou aromatique.</a:t>
            </a:r>
          </a:p>
          <a:p>
            <a:pPr>
              <a:buNone/>
            </a:pPr>
            <a:r>
              <a:rPr lang="fr-FR" sz="1800" b="1" dirty="0" smtClean="0">
                <a:solidFill>
                  <a:srgbClr val="FF3399"/>
                </a:solidFill>
              </a:rPr>
              <a:t> Fonctions multiples- Fonctions mixtes:</a:t>
            </a:r>
          </a:p>
          <a:p>
            <a:pPr>
              <a:buFont typeface="Wingdings" pitchFamily="2" charset="2"/>
              <a:buChar char="§"/>
            </a:pPr>
            <a:r>
              <a:rPr lang="fr-FR" sz="1800" b="1" dirty="0" smtClean="0"/>
              <a:t>Dans une fonction multiple, les molécules contiennent plusieurs groupes fonctionnels identiques.</a:t>
            </a:r>
            <a:endParaRPr lang="fr-FR" sz="1800" b="1" u="heavy" dirty="0" smtClean="0">
              <a:solidFill>
                <a:srgbClr val="0000FF"/>
              </a:solidFill>
            </a:endParaRPr>
          </a:p>
          <a:p>
            <a:pPr>
              <a:buNone/>
            </a:pPr>
            <a:r>
              <a:rPr lang="fr-FR" sz="1800" b="1" u="heavy" dirty="0" smtClean="0">
                <a:solidFill>
                  <a:srgbClr val="0000FF"/>
                </a:solidFill>
              </a:rPr>
              <a:t>Exemple:</a:t>
            </a:r>
          </a:p>
          <a:p>
            <a:pPr>
              <a:buNone/>
            </a:pPr>
            <a:endParaRPr lang="fr-FR" sz="1800" b="1" u="heavy" dirty="0" smtClean="0">
              <a:solidFill>
                <a:srgbClr val="0000FF"/>
              </a:solidFill>
            </a:endParaRPr>
          </a:p>
          <a:p>
            <a:pPr>
              <a:buNone/>
            </a:pPr>
            <a:endParaRPr lang="fr-FR" sz="1800" b="1" u="heavy" dirty="0" smtClean="0">
              <a:solidFill>
                <a:srgbClr val="0000FF"/>
              </a:solidFill>
            </a:endParaRPr>
          </a:p>
          <a:p>
            <a:pPr>
              <a:buNone/>
            </a:pPr>
            <a:endParaRPr lang="fr-FR" sz="1800" b="1" u="heavy" dirty="0" smtClean="0">
              <a:solidFill>
                <a:srgbClr val="0000FF"/>
              </a:solidFill>
            </a:endParaRPr>
          </a:p>
          <a:p>
            <a:pPr>
              <a:buNone/>
            </a:pPr>
            <a:endParaRPr lang="fr-FR" sz="1800" b="1" u="heavy" dirty="0" smtClean="0">
              <a:solidFill>
                <a:srgbClr val="0000FF"/>
              </a:solidFill>
            </a:endParaRPr>
          </a:p>
          <a:p>
            <a:pPr>
              <a:buNone/>
            </a:pPr>
            <a:r>
              <a:rPr lang="fr-FR" sz="1800" b="1" u="heavy" dirty="0" smtClean="0">
                <a:solidFill>
                  <a:srgbClr val="0000FF"/>
                </a:solidFill>
              </a:rPr>
              <a:t>Exemple:</a:t>
            </a:r>
          </a:p>
          <a:p>
            <a:pPr>
              <a:buNone/>
            </a:pPr>
            <a:endParaRPr lang="fr-FR" sz="1800" dirty="0" smtClean="0"/>
          </a:p>
          <a:p>
            <a:pPr>
              <a:buNone/>
            </a:pPr>
            <a:r>
              <a:rPr lang="fr-FR" sz="1800" b="1" dirty="0" smtClean="0"/>
              <a:t>   </a:t>
            </a:r>
          </a:p>
          <a:p>
            <a:pPr>
              <a:buNone/>
            </a:pPr>
            <a:endParaRPr lang="fr-FR" sz="1800" b="1" dirty="0" smtClean="0"/>
          </a:p>
          <a:p>
            <a:pPr>
              <a:buNone/>
            </a:pPr>
            <a:r>
              <a:rPr lang="fr-FR" sz="1800" b="1" dirty="0" smtClean="0"/>
              <a:t> Molécule d’acide aminé avec une fonction acide et une fonction amine</a:t>
            </a:r>
            <a:r>
              <a:rPr lang="fr-FR" sz="1800" dirty="0" smtClean="0"/>
              <a:t>.</a:t>
            </a:r>
          </a:p>
          <a:p>
            <a:pPr>
              <a:buNone/>
            </a:pPr>
            <a:r>
              <a:rPr lang="fr-FR" sz="1800" b="1" dirty="0" smtClean="0"/>
              <a:t>       Pour un composé polyfonctionnel une priorité doit être établie pour nommer dans un ordre donné les différentes fonctions. Pour un composé de deux fonctions par exemple celle dont la valence est la plus grande à la priorité. D’où le classement suivant:</a:t>
            </a:r>
            <a:endParaRPr lang="fr-FR" sz="1800" dirty="0" smtClean="0"/>
          </a:p>
          <a:p>
            <a:pPr>
              <a:buNone/>
            </a:pPr>
            <a:endParaRPr lang="fr-FR" sz="1800" b="1" dirty="0" smtClean="0">
              <a:solidFill>
                <a:srgbClr val="0000FF"/>
              </a:solidFill>
            </a:endParaRPr>
          </a:p>
          <a:p>
            <a:pPr>
              <a:buNone/>
            </a:pPr>
            <a:endParaRPr lang="fr-FR" sz="1800" dirty="0" smtClean="0"/>
          </a:p>
        </p:txBody>
      </p:sp>
      <p:pic>
        <p:nvPicPr>
          <p:cNvPr id="4" name="image8.png"/>
          <p:cNvPicPr/>
          <p:nvPr/>
        </p:nvPicPr>
        <p:blipFill>
          <a:blip r:embed="rId2" cstate="print"/>
          <a:stretch>
            <a:fillRect/>
          </a:stretch>
        </p:blipFill>
        <p:spPr>
          <a:xfrm>
            <a:off x="2143108" y="1928802"/>
            <a:ext cx="4162425" cy="714380"/>
          </a:xfrm>
          <a:prstGeom prst="rect">
            <a:avLst/>
          </a:prstGeom>
        </p:spPr>
      </p:pic>
      <p:pic>
        <p:nvPicPr>
          <p:cNvPr id="1030" name="Picture 6"/>
          <p:cNvPicPr>
            <a:picLocks noChangeAspect="1" noChangeArrowheads="1"/>
          </p:cNvPicPr>
          <p:nvPr/>
        </p:nvPicPr>
        <p:blipFill>
          <a:blip r:embed="rId3"/>
          <a:srcRect/>
          <a:stretch>
            <a:fillRect/>
          </a:stretch>
        </p:blipFill>
        <p:spPr bwMode="auto">
          <a:xfrm>
            <a:off x="2285984" y="3857628"/>
            <a:ext cx="1643074" cy="714380"/>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714348" y="2857496"/>
            <a:ext cx="7143800" cy="35719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785786" y="142852"/>
            <a:ext cx="7858180" cy="3200400"/>
          </a:xfrm>
          <a:prstGeom prst="rect">
            <a:avLst/>
          </a:prstGeom>
          <a:solidFill>
            <a:srgbClr val="7EC234"/>
          </a:solidFill>
          <a:ln w="9525">
            <a:solidFill>
              <a:srgbClr val="FF0000"/>
            </a:solid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85786" y="3429000"/>
            <a:ext cx="7858180" cy="3133725"/>
          </a:xfrm>
          <a:prstGeom prst="rect">
            <a:avLst/>
          </a:prstGeom>
          <a:solidFill>
            <a:srgbClr val="FFFF00"/>
          </a:solidFill>
          <a:ln w="9525">
            <a:solidFill>
              <a:schemeClr val="accent1"/>
            </a:solid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56163</TotalTime>
  <Words>1457</Words>
  <Application>Microsoft Office PowerPoint</Application>
  <PresentationFormat>Affichage à l'écran (4:3)</PresentationFormat>
  <Paragraphs>203</Paragraphs>
  <Slides>37</Slides>
  <Notes>1</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Diapositive 1</vt:lpstr>
      <vt:lpstr>Chapitre II: Les composés organiques, formules, fonctions,                                                    nomenclatures systématique (IUPAC).</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ababou</dc:creator>
  <cp:lastModifiedBy>USER</cp:lastModifiedBy>
  <cp:revision>3068</cp:revision>
  <cp:lastPrinted>2020-10-14T13:39:14Z</cp:lastPrinted>
  <dcterms:created xsi:type="dcterms:W3CDTF">2020-09-23T14:52:05Z</dcterms:created>
  <dcterms:modified xsi:type="dcterms:W3CDTF">2021-01-23T18:03:21Z</dcterms:modified>
</cp:coreProperties>
</file>