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4" r:id="rId2"/>
    <p:sldId id="456" r:id="rId3"/>
    <p:sldId id="457" r:id="rId4"/>
    <p:sldId id="458" r:id="rId5"/>
    <p:sldId id="459" r:id="rId6"/>
    <p:sldId id="460" r:id="rId7"/>
    <p:sldId id="461"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 id="485" r:id="rId32"/>
    <p:sldId id="486" r:id="rId33"/>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99"/>
    <a:srgbClr val="0000FF"/>
    <a:srgbClr val="7EC234"/>
    <a:srgbClr val="BAE090"/>
    <a:srgbClr val="CCE9AD"/>
    <a:srgbClr val="4D7620"/>
    <a:srgbClr val="004620"/>
    <a:srgbClr val="FF6565"/>
    <a:srgbClr val="E7F4D8"/>
    <a:srgbClr val="0058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80" d="100"/>
          <a:sy n="80" d="100"/>
        </p:scale>
        <p:origin x="-108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3480469-77AC-43A9-8C30-BBE78B4D57D5}" type="datetimeFigureOut">
              <a:rPr lang="fr-FR" smtClean="0"/>
              <a:pPr/>
              <a:t>05/02/2021</a:t>
            </a:fld>
            <a:endParaRPr lang="fr-FR"/>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3FC766A-2680-4BFF-93D3-6747D7D0EE89}" type="slidenum">
              <a:rPr lang="fr-FR" smtClean="0"/>
              <a:pPr/>
              <a:t>‹N°›</a:t>
            </a:fld>
            <a:endParaRPr lang="fr-FR"/>
          </a:p>
        </p:txBody>
      </p:sp>
    </p:spTree>
    <p:extLst>
      <p:ext uri="{BB962C8B-B14F-4D97-AF65-F5344CB8AC3E}">
        <p14:creationId xmlns="" xmlns:p14="http://schemas.microsoft.com/office/powerpoint/2010/main" val="281054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5358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271117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224684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419804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340137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63651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41494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273554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98495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84619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05/02/2021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18737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F0F4-5C8F-4ABE-922E-0A09B3CDF72A}" type="datetimeFigureOut">
              <a:rPr lang="fr-FR" smtClean="0"/>
              <a:pPr/>
              <a:t>05/02/2021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203DF-CF9E-4F11-9850-CE7C7B316090}" type="slidenum">
              <a:rPr lang="fr-FR" smtClean="0"/>
              <a:pPr/>
              <a:t>‹N°›</a:t>
            </a:fld>
            <a:endParaRPr lang="fr-FR"/>
          </a:p>
        </p:txBody>
      </p:sp>
    </p:spTree>
    <p:extLst>
      <p:ext uri="{BB962C8B-B14F-4D97-AF65-F5344CB8AC3E}">
        <p14:creationId xmlns="" xmlns:p14="http://schemas.microsoft.com/office/powerpoint/2010/main" val="23431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858000"/>
          </a:xfrm>
          <a:prstGeom prst="rect">
            <a:avLst/>
          </a:prstGeom>
          <a:solidFill>
            <a:srgbClr val="CCE9AD"/>
          </a:solidFill>
        </p:spPr>
        <p:txBody>
          <a:bodyPr wrap="square" rtlCol="0">
            <a:spAutoFit/>
          </a:bodyPr>
          <a:lstStyle/>
          <a:p>
            <a:pPr algn="ctr"/>
            <a:endParaRPr lang="fr-FR" sz="2400" b="1" dirty="0" smtClean="0">
              <a:latin typeface="Times" panose="02020603050405020304" pitchFamily="18" charset="0"/>
              <a:cs typeface="Times" panose="02020603050405020304" pitchFamily="18" charset="0"/>
            </a:endParaRPr>
          </a:p>
          <a:p>
            <a:pPr algn="ctr"/>
            <a:endParaRPr lang="fr-FR" sz="2400" b="1" dirty="0" smtClean="0">
              <a:latin typeface="Times" panose="02020603050405020304" pitchFamily="18" charset="0"/>
              <a:cs typeface="Times" panose="02020603050405020304" pitchFamily="18" charset="0"/>
            </a:endParaRPr>
          </a:p>
          <a:p>
            <a:pPr algn="ctr"/>
            <a:r>
              <a:rPr lang="fr-FR" sz="2400" b="1" dirty="0" smtClean="0">
                <a:latin typeface="Times" panose="02020603050405020304" pitchFamily="18" charset="0"/>
                <a:cs typeface="Times" panose="02020603050405020304" pitchFamily="18" charset="0"/>
              </a:rPr>
              <a:t>Cours de chimie organique. I  (L2S3)</a:t>
            </a:r>
          </a:p>
          <a:p>
            <a:pPr algn="ctr"/>
            <a:endParaRPr lang="fr-FR" sz="2400" b="1" dirty="0" smtClean="0">
              <a:latin typeface="Times" panose="02020603050405020304" pitchFamily="18" charset="0"/>
              <a:cs typeface="Times" panose="02020603050405020304" pitchFamily="18" charset="0"/>
            </a:endParaRPr>
          </a:p>
          <a:p>
            <a:r>
              <a:rPr lang="fr-FR" sz="2400" b="1" dirty="0" smtClean="0">
                <a:latin typeface="Times" panose="02020603050405020304" pitchFamily="18" charset="0"/>
                <a:cs typeface="Times" panose="02020603050405020304" pitchFamily="18" charset="0"/>
              </a:rPr>
              <a:t>Sommaire:</a:t>
            </a:r>
          </a:p>
          <a:p>
            <a:pPr algn="ctr"/>
            <a:endParaRPr lang="fr-FR" b="1" dirty="0" smtClean="0">
              <a:latin typeface="Times" panose="02020603050405020304" pitchFamily="18" charset="0"/>
              <a:cs typeface="Times" panose="02020603050405020304" pitchFamily="18" charset="0"/>
            </a:endParaRPr>
          </a:p>
          <a:p>
            <a:pPr>
              <a:lnSpc>
                <a:spcPct val="200000"/>
              </a:lnSpc>
            </a:pPr>
            <a:r>
              <a:rPr lang="fr-FR" sz="2400" b="1" dirty="0" smtClean="0">
                <a:latin typeface="Times" panose="02020603050405020304" pitchFamily="18" charset="0"/>
                <a:cs typeface="Times" panose="02020603050405020304" pitchFamily="18" charset="0"/>
              </a:rPr>
              <a:t>Chapitre 1:</a:t>
            </a:r>
            <a:r>
              <a:rPr lang="fr-FR" b="1" dirty="0" smtClean="0">
                <a:latin typeface="Times" panose="02020603050405020304" pitchFamily="18" charset="0"/>
                <a:cs typeface="Times" panose="02020603050405020304" pitchFamily="18" charset="0"/>
              </a:rPr>
              <a:t> </a:t>
            </a:r>
            <a:r>
              <a:rPr lang="fr-FR" sz="2000" b="1" dirty="0" smtClean="0"/>
              <a:t>Rappels sur les Liaisons chimiques</a:t>
            </a:r>
          </a:p>
          <a:p>
            <a:pPr>
              <a:lnSpc>
                <a:spcPct val="200000"/>
              </a:lnSpc>
            </a:pPr>
            <a:r>
              <a:rPr lang="fr-FR" sz="2400" b="1" dirty="0" smtClean="0">
                <a:latin typeface="Times" panose="02020603050405020304" pitchFamily="18" charset="0"/>
                <a:cs typeface="Times" panose="02020603050405020304" pitchFamily="18" charset="0"/>
              </a:rPr>
              <a:t>Chapitre 2:</a:t>
            </a:r>
            <a:r>
              <a:rPr lang="fr-FR" b="1" dirty="0" smtClean="0">
                <a:latin typeface="Times" panose="02020603050405020304" pitchFamily="18" charset="0"/>
                <a:cs typeface="Times" panose="02020603050405020304" pitchFamily="18" charset="0"/>
              </a:rPr>
              <a:t> </a:t>
            </a:r>
            <a:r>
              <a:rPr lang="fr-FR" sz="2000" b="1" dirty="0" smtClean="0"/>
              <a:t>Les composés organiques ; Formules, Fonctions, Nomenclature</a:t>
            </a:r>
          </a:p>
          <a:p>
            <a:pPr>
              <a:lnSpc>
                <a:spcPct val="200000"/>
              </a:lnSpc>
            </a:pPr>
            <a:r>
              <a:rPr lang="fr-FR" sz="2400" b="1" dirty="0" smtClean="0">
                <a:latin typeface="Times" panose="02020603050405020304" pitchFamily="18" charset="0"/>
                <a:cs typeface="Times" panose="02020603050405020304" pitchFamily="18" charset="0"/>
              </a:rPr>
              <a:t>Chapitre 3:</a:t>
            </a:r>
            <a:r>
              <a:rPr lang="fr-FR" b="1" dirty="0" smtClean="0">
                <a:latin typeface="Times" panose="02020603050405020304" pitchFamily="18" charset="0"/>
                <a:cs typeface="Times" panose="02020603050405020304" pitchFamily="18" charset="0"/>
              </a:rPr>
              <a:t> </a:t>
            </a:r>
            <a:r>
              <a:rPr lang="fr-FR" sz="2000" b="1" dirty="0" smtClean="0"/>
              <a:t>Isoméries et Stéréoisomérie</a:t>
            </a:r>
            <a:r>
              <a:rPr lang="fr-FR" sz="2000" b="1" dirty="0" smtClean="0">
                <a:latin typeface="Times" panose="02020603050405020304" pitchFamily="18" charset="0"/>
                <a:cs typeface="Times" panose="02020603050405020304" pitchFamily="18" charset="0"/>
              </a:rPr>
              <a:t> </a:t>
            </a:r>
          </a:p>
          <a:p>
            <a:pPr>
              <a:lnSpc>
                <a:spcPct val="200000"/>
              </a:lnSpc>
            </a:pPr>
            <a:r>
              <a:rPr lang="fr-FR" sz="2400" b="1" dirty="0" smtClean="0">
                <a:latin typeface="Times" panose="02020603050405020304" pitchFamily="18" charset="0"/>
                <a:cs typeface="Times" panose="02020603050405020304" pitchFamily="18" charset="0"/>
              </a:rPr>
              <a:t>Chapitre 4: </a:t>
            </a:r>
            <a:r>
              <a:rPr lang="fr-FR" sz="2000" b="1" dirty="0" smtClean="0"/>
              <a:t>Effets électroniques dans la molécule Effet inductif- Effet mésomère</a:t>
            </a:r>
          </a:p>
          <a:p>
            <a:pPr>
              <a:lnSpc>
                <a:spcPct val="200000"/>
              </a:lnSpc>
            </a:pPr>
            <a:r>
              <a:rPr lang="fr-FR" sz="2400" b="1" dirty="0" smtClean="0">
                <a:latin typeface="Times" panose="02020603050405020304" pitchFamily="18" charset="0"/>
                <a:cs typeface="Times" panose="02020603050405020304" pitchFamily="18" charset="0"/>
              </a:rPr>
              <a:t>Chapitre 5:</a:t>
            </a:r>
            <a:r>
              <a:rPr lang="fr-FR" b="1" dirty="0" smtClean="0">
                <a:latin typeface="Times" panose="02020603050405020304" pitchFamily="18" charset="0"/>
                <a:cs typeface="Times" panose="02020603050405020304" pitchFamily="18" charset="0"/>
              </a:rPr>
              <a:t> </a:t>
            </a:r>
            <a:r>
              <a:rPr lang="fr-FR" sz="2000" b="1" dirty="0" smtClean="0"/>
              <a:t>Etude des mécanismes réactionnels</a:t>
            </a:r>
          </a:p>
          <a:p>
            <a:pPr>
              <a:lnSpc>
                <a:spcPct val="200000"/>
              </a:lnSpc>
              <a:buFont typeface="Wingdings" pitchFamily="2" charset="2"/>
              <a:buChar char="Ø"/>
            </a:pPr>
            <a:r>
              <a:rPr lang="fr-FR" b="1" dirty="0" smtClean="0">
                <a:latin typeface="Times" panose="02020603050405020304" pitchFamily="18" charset="0"/>
                <a:cs typeface="Times" panose="02020603050405020304" pitchFamily="18" charset="0"/>
              </a:rPr>
              <a:t> </a:t>
            </a:r>
            <a:r>
              <a:rPr lang="fr-FR" sz="2400" b="1" dirty="0" smtClean="0">
                <a:latin typeface="+mj-lt"/>
                <a:cs typeface="Times" panose="02020603050405020304" pitchFamily="18" charset="0"/>
              </a:rPr>
              <a:t>Exercices d’application corrigés</a:t>
            </a:r>
            <a:endParaRPr lang="fr-FR" sz="2400" b="1" dirty="0">
              <a:latin typeface="+mj-lt"/>
              <a:cs typeface="Times" panose="02020603050405020304" pitchFamily="18" charset="0"/>
            </a:endParaRPr>
          </a:p>
        </p:txBody>
      </p:sp>
    </p:spTree>
    <p:extLst>
      <p:ext uri="{BB962C8B-B14F-4D97-AF65-F5344CB8AC3E}">
        <p14:creationId xmlns="" xmlns:p14="http://schemas.microsoft.com/office/powerpoint/2010/main" val="278803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srcRect/>
          <a:stretch>
            <a:fillRect/>
          </a:stretch>
        </p:blipFill>
        <p:spPr bwMode="auto">
          <a:xfrm>
            <a:off x="357158" y="142852"/>
            <a:ext cx="8572560" cy="3562353"/>
          </a:xfrm>
          <a:prstGeom prst="rect">
            <a:avLst/>
          </a:prstGeom>
          <a:noFill/>
          <a:ln w="9525">
            <a:noFill/>
            <a:miter lim="800000"/>
            <a:headEnd/>
            <a:tailEnd/>
          </a:ln>
          <a:effectLst/>
        </p:spPr>
      </p:pic>
      <p:pic>
        <p:nvPicPr>
          <p:cNvPr id="197635" name="Picture 3"/>
          <p:cNvPicPr>
            <a:picLocks noChangeAspect="1" noChangeArrowheads="1"/>
          </p:cNvPicPr>
          <p:nvPr/>
        </p:nvPicPr>
        <p:blipFill>
          <a:blip r:embed="rId3"/>
          <a:srcRect/>
          <a:stretch>
            <a:fillRect/>
          </a:stretch>
        </p:blipFill>
        <p:spPr bwMode="auto">
          <a:xfrm>
            <a:off x="214282" y="3714752"/>
            <a:ext cx="8643998" cy="1285884"/>
          </a:xfrm>
          <a:prstGeom prst="rect">
            <a:avLst/>
          </a:prstGeom>
          <a:noFill/>
          <a:ln w="9525">
            <a:noFill/>
            <a:miter lim="800000"/>
            <a:headEnd/>
            <a:tailEnd/>
          </a:ln>
          <a:effectLst/>
        </p:spPr>
      </p:pic>
      <p:pic>
        <p:nvPicPr>
          <p:cNvPr id="197636" name="Picture 4"/>
          <p:cNvPicPr>
            <a:picLocks noChangeAspect="1" noChangeArrowheads="1"/>
          </p:cNvPicPr>
          <p:nvPr/>
        </p:nvPicPr>
        <p:blipFill>
          <a:blip r:embed="rId4"/>
          <a:srcRect/>
          <a:stretch>
            <a:fillRect/>
          </a:stretch>
        </p:blipFill>
        <p:spPr bwMode="auto">
          <a:xfrm>
            <a:off x="357158" y="5000636"/>
            <a:ext cx="8429684" cy="150019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2"/>
          <a:srcRect/>
          <a:stretch>
            <a:fillRect/>
          </a:stretch>
        </p:blipFill>
        <p:spPr bwMode="auto">
          <a:xfrm>
            <a:off x="214282" y="142852"/>
            <a:ext cx="8643998" cy="1624015"/>
          </a:xfrm>
          <a:prstGeom prst="rect">
            <a:avLst/>
          </a:prstGeom>
          <a:noFill/>
          <a:ln w="9525">
            <a:noFill/>
            <a:miter lim="800000"/>
            <a:headEnd/>
            <a:tailEnd/>
          </a:ln>
          <a:effectLst/>
        </p:spPr>
      </p:pic>
      <p:pic>
        <p:nvPicPr>
          <p:cNvPr id="198659" name="Picture 3"/>
          <p:cNvPicPr>
            <a:picLocks noChangeAspect="1" noChangeArrowheads="1"/>
          </p:cNvPicPr>
          <p:nvPr/>
        </p:nvPicPr>
        <p:blipFill>
          <a:blip r:embed="rId3"/>
          <a:srcRect/>
          <a:stretch>
            <a:fillRect/>
          </a:stretch>
        </p:blipFill>
        <p:spPr bwMode="auto">
          <a:xfrm>
            <a:off x="214282" y="1857364"/>
            <a:ext cx="8715436" cy="42862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a:srcRect/>
          <a:stretch>
            <a:fillRect/>
          </a:stretch>
        </p:blipFill>
        <p:spPr bwMode="auto">
          <a:xfrm>
            <a:off x="214282" y="214290"/>
            <a:ext cx="8715436" cy="2562227"/>
          </a:xfrm>
          <a:prstGeom prst="rect">
            <a:avLst/>
          </a:prstGeom>
          <a:noFill/>
          <a:ln w="9525">
            <a:noFill/>
            <a:miter lim="800000"/>
            <a:headEnd/>
            <a:tailEnd/>
          </a:ln>
          <a:effectLst/>
        </p:spPr>
      </p:pic>
      <p:pic>
        <p:nvPicPr>
          <p:cNvPr id="199683" name="Picture 3"/>
          <p:cNvPicPr>
            <a:picLocks noChangeAspect="1" noChangeArrowheads="1"/>
          </p:cNvPicPr>
          <p:nvPr/>
        </p:nvPicPr>
        <p:blipFill>
          <a:blip r:embed="rId3"/>
          <a:srcRect/>
          <a:stretch>
            <a:fillRect/>
          </a:stretch>
        </p:blipFill>
        <p:spPr bwMode="auto">
          <a:xfrm>
            <a:off x="0" y="2762250"/>
            <a:ext cx="8786842" cy="395289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srcRect/>
          <a:stretch>
            <a:fillRect/>
          </a:stretch>
        </p:blipFill>
        <p:spPr bwMode="auto">
          <a:xfrm>
            <a:off x="214282" y="214290"/>
            <a:ext cx="8715436" cy="2457450"/>
          </a:xfrm>
          <a:prstGeom prst="rect">
            <a:avLst/>
          </a:prstGeom>
          <a:noFill/>
          <a:ln w="9525">
            <a:noFill/>
            <a:miter lim="800000"/>
            <a:headEnd/>
            <a:tailEnd/>
          </a:ln>
          <a:effectLst/>
        </p:spPr>
      </p:pic>
      <p:pic>
        <p:nvPicPr>
          <p:cNvPr id="200707" name="Picture 3"/>
          <p:cNvPicPr>
            <a:picLocks noChangeAspect="1" noChangeArrowheads="1"/>
          </p:cNvPicPr>
          <p:nvPr/>
        </p:nvPicPr>
        <p:blipFill>
          <a:blip r:embed="rId3"/>
          <a:srcRect/>
          <a:stretch>
            <a:fillRect/>
          </a:stretch>
        </p:blipFill>
        <p:spPr bwMode="auto">
          <a:xfrm>
            <a:off x="214282" y="2714620"/>
            <a:ext cx="8501122" cy="2571750"/>
          </a:xfrm>
          <a:prstGeom prst="rect">
            <a:avLst/>
          </a:prstGeom>
          <a:noFill/>
          <a:ln w="9525">
            <a:noFill/>
            <a:miter lim="800000"/>
            <a:headEnd/>
            <a:tailEnd/>
          </a:ln>
          <a:effectLst/>
        </p:spPr>
      </p:pic>
      <p:pic>
        <p:nvPicPr>
          <p:cNvPr id="200708" name="Picture 4"/>
          <p:cNvPicPr>
            <a:picLocks noChangeAspect="1" noChangeArrowheads="1"/>
          </p:cNvPicPr>
          <p:nvPr/>
        </p:nvPicPr>
        <p:blipFill>
          <a:blip r:embed="rId4"/>
          <a:srcRect/>
          <a:stretch>
            <a:fillRect/>
          </a:stretch>
        </p:blipFill>
        <p:spPr bwMode="auto">
          <a:xfrm>
            <a:off x="285720" y="5429264"/>
            <a:ext cx="5715040" cy="78581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a:srcRect/>
          <a:stretch>
            <a:fillRect/>
          </a:stretch>
        </p:blipFill>
        <p:spPr bwMode="auto">
          <a:xfrm>
            <a:off x="142844" y="285729"/>
            <a:ext cx="8786874" cy="4143404"/>
          </a:xfrm>
          <a:prstGeom prst="rect">
            <a:avLst/>
          </a:prstGeom>
          <a:noFill/>
          <a:ln w="9525">
            <a:noFill/>
            <a:miter lim="800000"/>
            <a:headEnd/>
            <a:tailEnd/>
          </a:ln>
          <a:effectLst/>
        </p:spPr>
      </p:pic>
      <p:pic>
        <p:nvPicPr>
          <p:cNvPr id="201731" name="Picture 3"/>
          <p:cNvPicPr>
            <a:picLocks noChangeAspect="1" noChangeArrowheads="1"/>
          </p:cNvPicPr>
          <p:nvPr/>
        </p:nvPicPr>
        <p:blipFill>
          <a:blip r:embed="rId3"/>
          <a:srcRect/>
          <a:stretch>
            <a:fillRect/>
          </a:stretch>
        </p:blipFill>
        <p:spPr bwMode="auto">
          <a:xfrm>
            <a:off x="214282" y="4500570"/>
            <a:ext cx="8286808" cy="20859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a:srcRect/>
          <a:stretch>
            <a:fillRect/>
          </a:stretch>
        </p:blipFill>
        <p:spPr bwMode="auto">
          <a:xfrm>
            <a:off x="214282" y="142852"/>
            <a:ext cx="8643998" cy="3362325"/>
          </a:xfrm>
          <a:prstGeom prst="rect">
            <a:avLst/>
          </a:prstGeom>
          <a:noFill/>
          <a:ln w="9525">
            <a:noFill/>
            <a:miter lim="800000"/>
            <a:headEnd/>
            <a:tailEnd/>
          </a:ln>
          <a:effectLst/>
        </p:spPr>
      </p:pic>
      <p:pic>
        <p:nvPicPr>
          <p:cNvPr id="202755" name="Picture 3"/>
          <p:cNvPicPr>
            <a:picLocks noChangeAspect="1" noChangeArrowheads="1"/>
          </p:cNvPicPr>
          <p:nvPr/>
        </p:nvPicPr>
        <p:blipFill>
          <a:blip r:embed="rId3"/>
          <a:srcRect/>
          <a:stretch>
            <a:fillRect/>
          </a:stretch>
        </p:blipFill>
        <p:spPr bwMode="auto">
          <a:xfrm>
            <a:off x="285720" y="3571876"/>
            <a:ext cx="8501122" cy="30099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a:srcRect/>
          <a:stretch>
            <a:fillRect/>
          </a:stretch>
        </p:blipFill>
        <p:spPr bwMode="auto">
          <a:xfrm>
            <a:off x="285720" y="142852"/>
            <a:ext cx="8572560" cy="2257427"/>
          </a:xfrm>
          <a:prstGeom prst="rect">
            <a:avLst/>
          </a:prstGeom>
          <a:noFill/>
          <a:ln w="9525">
            <a:noFill/>
            <a:miter lim="800000"/>
            <a:headEnd/>
            <a:tailEnd/>
          </a:ln>
          <a:effectLst/>
        </p:spPr>
      </p:pic>
      <p:pic>
        <p:nvPicPr>
          <p:cNvPr id="203779" name="Picture 3"/>
          <p:cNvPicPr>
            <a:picLocks noChangeAspect="1" noChangeArrowheads="1"/>
          </p:cNvPicPr>
          <p:nvPr/>
        </p:nvPicPr>
        <p:blipFill>
          <a:blip r:embed="rId3"/>
          <a:srcRect/>
          <a:stretch>
            <a:fillRect/>
          </a:stretch>
        </p:blipFill>
        <p:spPr bwMode="auto">
          <a:xfrm>
            <a:off x="357158" y="2285993"/>
            <a:ext cx="8643998" cy="2428892"/>
          </a:xfrm>
          <a:prstGeom prst="rect">
            <a:avLst/>
          </a:prstGeom>
          <a:noFill/>
          <a:ln w="9525">
            <a:noFill/>
            <a:miter lim="800000"/>
            <a:headEnd/>
            <a:tailEnd/>
          </a:ln>
          <a:effectLst/>
        </p:spPr>
      </p:pic>
      <p:pic>
        <p:nvPicPr>
          <p:cNvPr id="203780" name="Picture 4"/>
          <p:cNvPicPr>
            <a:picLocks noChangeAspect="1" noChangeArrowheads="1"/>
          </p:cNvPicPr>
          <p:nvPr/>
        </p:nvPicPr>
        <p:blipFill>
          <a:blip r:embed="rId4"/>
          <a:srcRect/>
          <a:stretch>
            <a:fillRect/>
          </a:stretch>
        </p:blipFill>
        <p:spPr bwMode="auto">
          <a:xfrm>
            <a:off x="571472" y="4867275"/>
            <a:ext cx="8286808" cy="184787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2"/>
          <a:srcRect/>
          <a:stretch>
            <a:fillRect/>
          </a:stretch>
        </p:blipFill>
        <p:spPr bwMode="auto">
          <a:xfrm>
            <a:off x="214282" y="214290"/>
            <a:ext cx="8715436" cy="2819400"/>
          </a:xfrm>
          <a:prstGeom prst="rect">
            <a:avLst/>
          </a:prstGeom>
          <a:noFill/>
          <a:ln w="9525">
            <a:noFill/>
            <a:miter lim="800000"/>
            <a:headEnd/>
            <a:tailEnd/>
          </a:ln>
          <a:effectLst/>
        </p:spPr>
      </p:pic>
      <p:pic>
        <p:nvPicPr>
          <p:cNvPr id="204803" name="Picture 3"/>
          <p:cNvPicPr>
            <a:picLocks noChangeAspect="1" noChangeArrowheads="1"/>
          </p:cNvPicPr>
          <p:nvPr/>
        </p:nvPicPr>
        <p:blipFill>
          <a:blip r:embed="rId3"/>
          <a:srcRect/>
          <a:stretch>
            <a:fillRect/>
          </a:stretch>
        </p:blipFill>
        <p:spPr bwMode="auto">
          <a:xfrm>
            <a:off x="214282" y="3071810"/>
            <a:ext cx="8786874" cy="314327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a:srcRect/>
          <a:stretch>
            <a:fillRect/>
          </a:stretch>
        </p:blipFill>
        <p:spPr bwMode="auto">
          <a:xfrm>
            <a:off x="142844" y="214290"/>
            <a:ext cx="8786874" cy="4714875"/>
          </a:xfrm>
          <a:prstGeom prst="rect">
            <a:avLst/>
          </a:prstGeom>
          <a:noFill/>
          <a:ln w="9525">
            <a:noFill/>
            <a:miter lim="800000"/>
            <a:headEnd/>
            <a:tailEnd/>
          </a:ln>
          <a:effectLst/>
        </p:spPr>
      </p:pic>
      <p:pic>
        <p:nvPicPr>
          <p:cNvPr id="205827" name="Picture 3"/>
          <p:cNvPicPr>
            <a:picLocks noChangeAspect="1" noChangeArrowheads="1"/>
          </p:cNvPicPr>
          <p:nvPr/>
        </p:nvPicPr>
        <p:blipFill>
          <a:blip r:embed="rId3"/>
          <a:srcRect/>
          <a:stretch>
            <a:fillRect/>
          </a:stretch>
        </p:blipFill>
        <p:spPr bwMode="auto">
          <a:xfrm>
            <a:off x="500034" y="4929198"/>
            <a:ext cx="8358246" cy="171451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2"/>
          <a:srcRect/>
          <a:stretch>
            <a:fillRect/>
          </a:stretch>
        </p:blipFill>
        <p:spPr bwMode="auto">
          <a:xfrm>
            <a:off x="214282" y="214290"/>
            <a:ext cx="8786874" cy="4295775"/>
          </a:xfrm>
          <a:prstGeom prst="rect">
            <a:avLst/>
          </a:prstGeom>
          <a:noFill/>
          <a:ln w="9525">
            <a:noFill/>
            <a:miter lim="800000"/>
            <a:headEnd/>
            <a:tailEnd/>
          </a:ln>
          <a:effectLst/>
        </p:spPr>
      </p:pic>
      <p:pic>
        <p:nvPicPr>
          <p:cNvPr id="206851" name="Picture 3"/>
          <p:cNvPicPr>
            <a:picLocks noChangeAspect="1" noChangeArrowheads="1"/>
          </p:cNvPicPr>
          <p:nvPr/>
        </p:nvPicPr>
        <p:blipFill>
          <a:blip r:embed="rId3"/>
          <a:srcRect/>
          <a:stretch>
            <a:fillRect/>
          </a:stretch>
        </p:blipFill>
        <p:spPr bwMode="auto">
          <a:xfrm>
            <a:off x="285720" y="4619625"/>
            <a:ext cx="8643998" cy="202408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725470"/>
          </a:xfrm>
          <a:solidFill>
            <a:schemeClr val="accent4">
              <a:lumMod val="20000"/>
              <a:lumOff val="80000"/>
            </a:schemeClr>
          </a:solidFill>
        </p:spPr>
        <p:txBody>
          <a:bodyPr>
            <a:normAutofit/>
          </a:bodyPr>
          <a:lstStyle/>
          <a:p>
            <a:r>
              <a:rPr lang="fr-FR" sz="2700" b="1" dirty="0" smtClean="0"/>
              <a:t>Chapitre V </a:t>
            </a:r>
            <a:r>
              <a:rPr lang="fr-FR" sz="2000" b="1" dirty="0" smtClean="0"/>
              <a:t>: </a:t>
            </a:r>
            <a:r>
              <a:rPr lang="fr-FR" sz="2200" b="1" dirty="0" smtClean="0"/>
              <a:t>Etude des mécanismes réactionnels</a:t>
            </a:r>
            <a:endParaRPr lang="fr-FR" sz="2000" dirty="0"/>
          </a:p>
        </p:txBody>
      </p:sp>
      <p:sp>
        <p:nvSpPr>
          <p:cNvPr id="3" name="Espace réservé du contenu 2"/>
          <p:cNvSpPr>
            <a:spLocks noGrp="1"/>
          </p:cNvSpPr>
          <p:nvPr>
            <p:ph idx="1"/>
          </p:nvPr>
        </p:nvSpPr>
        <p:spPr>
          <a:xfrm>
            <a:off x="214282" y="857232"/>
            <a:ext cx="8715436" cy="6000768"/>
          </a:xfrm>
        </p:spPr>
        <p:txBody>
          <a:bodyPr>
            <a:normAutofit fontScale="92500" lnSpcReduction="10000"/>
          </a:bodyPr>
          <a:lstStyle/>
          <a:p>
            <a:pPr>
              <a:buNone/>
            </a:pPr>
            <a:r>
              <a:rPr lang="fr-FR" sz="1800" b="1" dirty="0" smtClean="0"/>
              <a:t> Une réaction chimique consiste en la rupture de certaines liaisons (celle des réactifs) et la formation de nouvelles liaisons (celle des produits) de façon à arriver à un arrangement plus stable des différents atomes mis en jeu.</a:t>
            </a:r>
            <a:endParaRPr lang="fr-FR" sz="1800" dirty="0" smtClean="0"/>
          </a:p>
          <a:p>
            <a:pPr>
              <a:buNone/>
            </a:pPr>
            <a:r>
              <a:rPr lang="fr-FR" sz="1800" b="1" dirty="0" smtClean="0"/>
              <a:t>                                                    REACTIFS   →   PRODUITS</a:t>
            </a:r>
          </a:p>
          <a:p>
            <a:pPr>
              <a:buNone/>
            </a:pPr>
            <a:r>
              <a:rPr lang="fr-FR" sz="1800" b="1" dirty="0" smtClean="0">
                <a:solidFill>
                  <a:srgbClr val="0000FF"/>
                </a:solidFill>
              </a:rPr>
              <a:t>I- Mode de rupture de liaisons:</a:t>
            </a:r>
          </a:p>
          <a:p>
            <a:pPr>
              <a:buNone/>
            </a:pPr>
            <a:r>
              <a:rPr lang="fr-FR" sz="1800" b="1" dirty="0" smtClean="0"/>
              <a:t>      La rupture d’une liaison covalente peut se faire de deux manières:</a:t>
            </a:r>
            <a:endParaRPr lang="fr-FR" sz="1800" dirty="0" smtClean="0"/>
          </a:p>
          <a:p>
            <a:pPr>
              <a:buNone/>
            </a:pPr>
            <a:r>
              <a:rPr lang="fr-FR" sz="1800" b="1" dirty="0" smtClean="0"/>
              <a:t>      -  L’un des atomes récupère à lui seul le doublet électronique de la liaison, la coupure est alors dite hétérolytique et conduit en général à des ions.</a:t>
            </a:r>
          </a:p>
          <a:p>
            <a:pPr>
              <a:buNone/>
            </a:pPr>
            <a:endParaRPr lang="fr-FR" sz="1800" b="1" dirty="0" smtClean="0"/>
          </a:p>
          <a:p>
            <a:pPr>
              <a:buNone/>
            </a:pPr>
            <a:endParaRPr lang="fr-FR" sz="1800" b="1" dirty="0" smtClean="0"/>
          </a:p>
          <a:p>
            <a:pPr>
              <a:buNone/>
            </a:pPr>
            <a:r>
              <a:rPr lang="fr-FR" sz="1800" b="1" dirty="0" smtClean="0"/>
              <a:t>    -  Lors de la rupture chaque atome garde un électron:</a:t>
            </a:r>
            <a:endParaRPr lang="fr-FR" sz="1800" dirty="0" smtClean="0"/>
          </a:p>
          <a:p>
            <a:pPr>
              <a:buNone/>
            </a:pPr>
            <a:endParaRPr lang="fr-FR" sz="1800" dirty="0" smtClean="0"/>
          </a:p>
          <a:p>
            <a:pPr>
              <a:buNone/>
            </a:pPr>
            <a:endParaRPr lang="fr-FR" sz="1800" b="1" dirty="0" smtClean="0">
              <a:solidFill>
                <a:srgbClr val="0000FF"/>
              </a:solidFill>
            </a:endParaRPr>
          </a:p>
          <a:p>
            <a:pPr>
              <a:buNone/>
            </a:pPr>
            <a:r>
              <a:rPr lang="fr-FR" sz="1800" b="1" dirty="0" smtClean="0"/>
              <a:t>   </a:t>
            </a:r>
            <a:r>
              <a:rPr lang="fr-FR" sz="1900" b="1" dirty="0" smtClean="0"/>
              <a:t>-  Les fragments résultants sont appelés radicaux libres. Un tel mécanisme de rupture est dit  homolytique et peut être amorcé thermiquement, photo chimiquement…..</a:t>
            </a:r>
            <a:endParaRPr lang="fr-FR" sz="1900" dirty="0" smtClean="0"/>
          </a:p>
          <a:p>
            <a:pPr>
              <a:buNone/>
            </a:pPr>
            <a:r>
              <a:rPr lang="fr-FR" sz="1900" b="1" dirty="0" smtClean="0"/>
              <a:t>      L’équation-bilan d’une réaction ne caractérise que l’état initial et l’état final du système chimique qui évolue mais ne donne aucune indication sur « ce qui se passe » pendant la réaction : comment les molécules de réactifs entrent en contact ?                                                                                                                        La réaction s’effectue-t-elle en une ou plusieurs étapes ? Les ruptures et les formations des liaisons ont elles lieu en même temps ? Les réponses à ces questions nécessitent de connaître le mécanisme de la réaction ou mécanisme réactionnel.</a:t>
            </a:r>
            <a:endParaRPr lang="fr-FR" sz="1900" dirty="0" smtClean="0"/>
          </a:p>
          <a:p>
            <a:pPr>
              <a:buNone/>
            </a:pPr>
            <a:endParaRPr lang="fr-FR" sz="1800" b="1" dirty="0" smtClean="0">
              <a:solidFill>
                <a:srgbClr val="0000FF"/>
              </a:solidFill>
            </a:endParaRPr>
          </a:p>
          <a:p>
            <a:pPr>
              <a:buNone/>
            </a:pPr>
            <a:endParaRPr lang="fr-FR" sz="1800" dirty="0" smtClean="0"/>
          </a:p>
          <a:p>
            <a:pPr>
              <a:buNone/>
            </a:pPr>
            <a:endParaRPr lang="fr-FR" sz="1800" dirty="0"/>
          </a:p>
        </p:txBody>
      </p:sp>
      <p:pic>
        <p:nvPicPr>
          <p:cNvPr id="4" name="image125.png"/>
          <p:cNvPicPr/>
          <p:nvPr/>
        </p:nvPicPr>
        <p:blipFill>
          <a:blip r:embed="rId2" cstate="print"/>
          <a:stretch>
            <a:fillRect/>
          </a:stretch>
        </p:blipFill>
        <p:spPr>
          <a:xfrm>
            <a:off x="6143636" y="3143248"/>
            <a:ext cx="2286016" cy="357190"/>
          </a:xfrm>
          <a:prstGeom prst="rect">
            <a:avLst/>
          </a:prstGeom>
        </p:spPr>
      </p:pic>
      <p:pic>
        <p:nvPicPr>
          <p:cNvPr id="5" name="image126.png"/>
          <p:cNvPicPr/>
          <p:nvPr/>
        </p:nvPicPr>
        <p:blipFill>
          <a:blip r:embed="rId3" cstate="print"/>
          <a:stretch>
            <a:fillRect/>
          </a:stretch>
        </p:blipFill>
        <p:spPr>
          <a:xfrm>
            <a:off x="6072198" y="3929066"/>
            <a:ext cx="2214578" cy="3571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2"/>
          <a:srcRect/>
          <a:stretch>
            <a:fillRect/>
          </a:stretch>
        </p:blipFill>
        <p:spPr bwMode="auto">
          <a:xfrm>
            <a:off x="214282" y="142852"/>
            <a:ext cx="8643998" cy="1928826"/>
          </a:xfrm>
          <a:prstGeom prst="rect">
            <a:avLst/>
          </a:prstGeom>
          <a:noFill/>
          <a:ln w="9525">
            <a:noFill/>
            <a:miter lim="800000"/>
            <a:headEnd/>
            <a:tailEnd/>
          </a:ln>
          <a:effectLst/>
        </p:spPr>
      </p:pic>
      <p:pic>
        <p:nvPicPr>
          <p:cNvPr id="207875" name="Picture 3"/>
          <p:cNvPicPr>
            <a:picLocks noChangeAspect="1" noChangeArrowheads="1"/>
          </p:cNvPicPr>
          <p:nvPr/>
        </p:nvPicPr>
        <p:blipFill>
          <a:blip r:embed="rId3"/>
          <a:srcRect/>
          <a:stretch>
            <a:fillRect/>
          </a:stretch>
        </p:blipFill>
        <p:spPr bwMode="auto">
          <a:xfrm>
            <a:off x="714348" y="2143116"/>
            <a:ext cx="7786742" cy="1647825"/>
          </a:xfrm>
          <a:prstGeom prst="rect">
            <a:avLst/>
          </a:prstGeom>
          <a:noFill/>
          <a:ln w="9525">
            <a:noFill/>
            <a:miter lim="800000"/>
            <a:headEnd/>
            <a:tailEnd/>
          </a:ln>
          <a:effectLst/>
        </p:spPr>
      </p:pic>
      <p:pic>
        <p:nvPicPr>
          <p:cNvPr id="207876" name="Picture 4"/>
          <p:cNvPicPr>
            <a:picLocks noChangeAspect="1" noChangeArrowheads="1"/>
          </p:cNvPicPr>
          <p:nvPr/>
        </p:nvPicPr>
        <p:blipFill>
          <a:blip r:embed="rId4"/>
          <a:srcRect/>
          <a:stretch>
            <a:fillRect/>
          </a:stretch>
        </p:blipFill>
        <p:spPr bwMode="auto">
          <a:xfrm>
            <a:off x="285720" y="3857628"/>
            <a:ext cx="8501122" cy="242889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a:srcRect/>
          <a:stretch>
            <a:fillRect/>
          </a:stretch>
        </p:blipFill>
        <p:spPr bwMode="auto">
          <a:xfrm>
            <a:off x="357158" y="214290"/>
            <a:ext cx="8501122" cy="3505200"/>
          </a:xfrm>
          <a:prstGeom prst="rect">
            <a:avLst/>
          </a:prstGeom>
          <a:noFill/>
          <a:ln w="9525">
            <a:noFill/>
            <a:miter lim="800000"/>
            <a:headEnd/>
            <a:tailEnd/>
          </a:ln>
          <a:effectLst/>
        </p:spPr>
      </p:pic>
      <p:pic>
        <p:nvPicPr>
          <p:cNvPr id="208899" name="Picture 3"/>
          <p:cNvPicPr>
            <a:picLocks noChangeAspect="1" noChangeArrowheads="1"/>
          </p:cNvPicPr>
          <p:nvPr/>
        </p:nvPicPr>
        <p:blipFill>
          <a:blip r:embed="rId3"/>
          <a:srcRect/>
          <a:stretch>
            <a:fillRect/>
          </a:stretch>
        </p:blipFill>
        <p:spPr bwMode="auto">
          <a:xfrm>
            <a:off x="285720" y="3714752"/>
            <a:ext cx="8572560" cy="29241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a:srcRect/>
          <a:stretch>
            <a:fillRect/>
          </a:stretch>
        </p:blipFill>
        <p:spPr bwMode="auto">
          <a:xfrm>
            <a:off x="428596" y="214290"/>
            <a:ext cx="8358246" cy="4286250"/>
          </a:xfrm>
          <a:prstGeom prst="rect">
            <a:avLst/>
          </a:prstGeom>
          <a:noFill/>
          <a:ln w="9525">
            <a:noFill/>
            <a:miter lim="800000"/>
            <a:headEnd/>
            <a:tailEnd/>
          </a:ln>
          <a:effectLst/>
        </p:spPr>
      </p:pic>
      <p:pic>
        <p:nvPicPr>
          <p:cNvPr id="209924" name="Picture 4"/>
          <p:cNvPicPr>
            <a:picLocks noChangeAspect="1" noChangeArrowheads="1"/>
          </p:cNvPicPr>
          <p:nvPr/>
        </p:nvPicPr>
        <p:blipFill>
          <a:blip r:embed="rId3"/>
          <a:srcRect/>
          <a:stretch>
            <a:fillRect/>
          </a:stretch>
        </p:blipFill>
        <p:spPr bwMode="auto">
          <a:xfrm>
            <a:off x="357158" y="4500570"/>
            <a:ext cx="8501122" cy="200026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a:srcRect/>
          <a:stretch>
            <a:fillRect/>
          </a:stretch>
        </p:blipFill>
        <p:spPr bwMode="auto">
          <a:xfrm>
            <a:off x="285720" y="214290"/>
            <a:ext cx="8572560" cy="1357322"/>
          </a:xfrm>
          <a:prstGeom prst="rect">
            <a:avLst/>
          </a:prstGeom>
          <a:noFill/>
          <a:ln w="9525">
            <a:noFill/>
            <a:miter lim="800000"/>
            <a:headEnd/>
            <a:tailEnd/>
          </a:ln>
          <a:effectLst/>
        </p:spPr>
      </p:pic>
      <p:pic>
        <p:nvPicPr>
          <p:cNvPr id="210947" name="Picture 3"/>
          <p:cNvPicPr>
            <a:picLocks noChangeAspect="1" noChangeArrowheads="1"/>
          </p:cNvPicPr>
          <p:nvPr/>
        </p:nvPicPr>
        <p:blipFill>
          <a:blip r:embed="rId3"/>
          <a:srcRect/>
          <a:stretch>
            <a:fillRect/>
          </a:stretch>
        </p:blipFill>
        <p:spPr bwMode="auto">
          <a:xfrm>
            <a:off x="214282" y="1643050"/>
            <a:ext cx="8643998" cy="2786082"/>
          </a:xfrm>
          <a:prstGeom prst="rect">
            <a:avLst/>
          </a:prstGeom>
          <a:noFill/>
          <a:ln w="9525">
            <a:noFill/>
            <a:miter lim="800000"/>
            <a:headEnd/>
            <a:tailEnd/>
          </a:ln>
          <a:effectLst/>
        </p:spPr>
      </p:pic>
      <p:pic>
        <p:nvPicPr>
          <p:cNvPr id="210948" name="Picture 4"/>
          <p:cNvPicPr>
            <a:picLocks noChangeAspect="1" noChangeArrowheads="1"/>
          </p:cNvPicPr>
          <p:nvPr/>
        </p:nvPicPr>
        <p:blipFill>
          <a:blip r:embed="rId4"/>
          <a:srcRect/>
          <a:stretch>
            <a:fillRect/>
          </a:stretch>
        </p:blipFill>
        <p:spPr bwMode="auto">
          <a:xfrm>
            <a:off x="357158" y="4357694"/>
            <a:ext cx="8501122" cy="228601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a:srcRect/>
          <a:stretch>
            <a:fillRect/>
          </a:stretch>
        </p:blipFill>
        <p:spPr bwMode="auto">
          <a:xfrm>
            <a:off x="285720" y="214290"/>
            <a:ext cx="8643998" cy="40767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sz="2000" b="1" dirty="0" smtClean="0">
                <a:solidFill>
                  <a:srgbClr val="FF3399"/>
                </a:solidFill>
              </a:rPr>
              <a:t>Exercices corrigés sur les mécanismes réactionnels</a:t>
            </a:r>
            <a:endParaRPr lang="fr-FR" sz="2000" b="1" dirty="0">
              <a:solidFill>
                <a:srgbClr val="FF3399"/>
              </a:solidFill>
            </a:endParaRPr>
          </a:p>
        </p:txBody>
      </p:sp>
      <p:pic>
        <p:nvPicPr>
          <p:cNvPr id="1026" name="Picture 2"/>
          <p:cNvPicPr>
            <a:picLocks noChangeAspect="1" noChangeArrowheads="1"/>
          </p:cNvPicPr>
          <p:nvPr/>
        </p:nvPicPr>
        <p:blipFill>
          <a:blip r:embed="rId2"/>
          <a:srcRect/>
          <a:stretch>
            <a:fillRect/>
          </a:stretch>
        </p:blipFill>
        <p:spPr bwMode="auto">
          <a:xfrm>
            <a:off x="500034" y="785794"/>
            <a:ext cx="8143932" cy="196691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158" y="2714620"/>
            <a:ext cx="8572560" cy="392909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214290"/>
            <a:ext cx="8572560" cy="280035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1472" y="3000372"/>
            <a:ext cx="5857916" cy="35719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00034" y="3429000"/>
            <a:ext cx="8143932" cy="3429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57158" y="285728"/>
            <a:ext cx="4572032" cy="42862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57158" y="785794"/>
            <a:ext cx="8572560" cy="53578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282" y="214291"/>
            <a:ext cx="8643998" cy="457203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57158" y="4929198"/>
            <a:ext cx="8501122" cy="17049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57158" y="214290"/>
            <a:ext cx="7572428" cy="17145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00034" y="1785926"/>
            <a:ext cx="8143932" cy="2786082"/>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57158" y="4786322"/>
            <a:ext cx="8286808" cy="171451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642942"/>
          </a:xfrm>
        </p:spPr>
        <p:txBody>
          <a:bodyPr>
            <a:normAutofit fontScale="90000"/>
          </a:bodyPr>
          <a:lstStyle/>
          <a:p>
            <a:pPr lvl="0" algn="l"/>
            <a:r>
              <a:rPr lang="fr-FR" sz="2000" b="1" dirty="0" smtClean="0">
                <a:solidFill>
                  <a:srgbClr val="0000FF"/>
                </a:solidFill>
              </a:rPr>
              <a:t> II.  Mécanisme réactionnel:</a:t>
            </a:r>
            <a:r>
              <a:rPr lang="fr-FR" sz="1800" b="1" dirty="0" smtClean="0"/>
              <a:t/>
            </a:r>
            <a:br>
              <a:rPr lang="fr-FR" sz="1800" b="1" dirty="0" smtClean="0"/>
            </a:br>
            <a:endParaRPr lang="fr-FR" sz="1800" dirty="0"/>
          </a:p>
        </p:txBody>
      </p:sp>
      <p:sp>
        <p:nvSpPr>
          <p:cNvPr id="3" name="Espace réservé du contenu 2"/>
          <p:cNvSpPr>
            <a:spLocks noGrp="1"/>
          </p:cNvSpPr>
          <p:nvPr>
            <p:ph idx="1"/>
          </p:nvPr>
        </p:nvSpPr>
        <p:spPr>
          <a:xfrm>
            <a:off x="214282" y="571480"/>
            <a:ext cx="8786874" cy="5786478"/>
          </a:xfrm>
        </p:spPr>
        <p:txBody>
          <a:bodyPr>
            <a:normAutofit/>
          </a:bodyPr>
          <a:lstStyle/>
          <a:p>
            <a:pPr>
              <a:buNone/>
            </a:pPr>
            <a:r>
              <a:rPr lang="fr-FR" sz="1800" b="1" dirty="0" smtClean="0"/>
              <a:t>-  Le mécanisme réactionnel est l’ensemble des étapes élémentaires qui se produisent lors de la transformation des réactifs en produits.</a:t>
            </a:r>
            <a:endParaRPr lang="fr-FR" sz="1800" dirty="0" smtClean="0"/>
          </a:p>
          <a:p>
            <a:pPr>
              <a:buFontTx/>
              <a:buChar char="-"/>
            </a:pPr>
            <a:r>
              <a:rPr lang="fr-FR" sz="1800" b="1" dirty="0" smtClean="0"/>
              <a:t>Le mécanisme met en jeu les réactifs et les produits mais également d’autres espèces chimiques très réactives et à courte durée de vie qui se forment transitoirement au cours de la réaction puis se détruisent de sorte qu’elles n’apparaissent pas dans le bilan global de la réaction: ce sont des intermédiaires réactionnels.</a:t>
            </a:r>
          </a:p>
          <a:p>
            <a:pPr lvl="1"/>
            <a:r>
              <a:rPr lang="fr-FR" sz="1800" b="1" dirty="0" smtClean="0">
                <a:solidFill>
                  <a:srgbClr val="FF3399"/>
                </a:solidFill>
              </a:rPr>
              <a:t>Réactifs:</a:t>
            </a:r>
          </a:p>
          <a:p>
            <a:pPr>
              <a:buNone/>
            </a:pPr>
            <a:r>
              <a:rPr lang="fr-FR" sz="1800" b="1" dirty="0" smtClean="0"/>
              <a:t>Les réactifs polaires sont classés en nucléophiles ou électrophiles selon le rôle qu’ils jouent dans la réaction.</a:t>
            </a:r>
          </a:p>
          <a:p>
            <a:pPr lvl="1"/>
            <a:r>
              <a:rPr lang="fr-FR" sz="1900" b="1" dirty="0" smtClean="0">
                <a:solidFill>
                  <a:srgbClr val="FF3399"/>
                </a:solidFill>
              </a:rPr>
              <a:t>Nucléophilie et électrophile</a:t>
            </a:r>
          </a:p>
          <a:p>
            <a:pPr>
              <a:buNone/>
            </a:pPr>
            <a:r>
              <a:rPr lang="fr-FR" sz="1900" b="1" dirty="0" smtClean="0"/>
              <a:t>Les notions de nucléophilie et de basicité sont deux concepts liés qui traduisent l'aptitude d'un élément à céder un doublet électronique partagé ou non. De même électrophile et acidité sont liés. Cependant les notions de basicité et d'acidité sont des concepts thermodynamiques caractérisés par des constantes d'équilibre alors que nucléophilie et </a:t>
            </a:r>
            <a:r>
              <a:rPr lang="fr-FR" sz="1900" b="1" dirty="0" err="1" smtClean="0"/>
              <a:t>électrophilie</a:t>
            </a:r>
            <a:r>
              <a:rPr lang="fr-FR" sz="1900" b="1" dirty="0" smtClean="0"/>
              <a:t> sont des concepts cinétiques. Ainsi, un "bon" nucléophile est un réactif capable de céder un doublet d'électron et qui réagit rapidement et un "bon" électrophile ou électrophile "fort" est un accepteur de doublets qui réagit vite.</a:t>
            </a:r>
            <a:endParaRPr lang="fr-FR" sz="1900" dirty="0" smtClean="0"/>
          </a:p>
          <a:p>
            <a:pPr>
              <a:buNone/>
            </a:pPr>
            <a:endParaRPr lang="fr-FR" sz="1800" dirty="0" smtClean="0"/>
          </a:p>
          <a:p>
            <a:pPr>
              <a:buFontTx/>
              <a:buChar char="-"/>
            </a:pPr>
            <a:endParaRPr lang="fr-FR" sz="1800" dirty="0" smtClean="0"/>
          </a:p>
          <a:p>
            <a:endParaRPr lang="fr-F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4282" y="214291"/>
            <a:ext cx="8572560" cy="235745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2844" y="2857496"/>
            <a:ext cx="8286808" cy="207170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00034" y="5214950"/>
            <a:ext cx="8215370" cy="128588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2844" y="214290"/>
            <a:ext cx="8786874" cy="614366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5720" y="357166"/>
            <a:ext cx="8715436" cy="592935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b="1" dirty="0" smtClean="0">
                <a:solidFill>
                  <a:srgbClr val="FF3399"/>
                </a:solidFill>
              </a:rPr>
              <a:t>Exemples de nucléophiles: </a:t>
            </a:r>
            <a:r>
              <a:rPr lang="fr-FR" sz="2000" b="1" dirty="0" smtClean="0"/>
              <a:t>les anions, les hétéroatomes portant des doublets non partagés, les électrons π, les cycles aromatiques.</a:t>
            </a:r>
            <a:r>
              <a:rPr lang="fr-FR" sz="2000" dirty="0" smtClean="0"/>
              <a:t/>
            </a:r>
            <a:br>
              <a:rPr lang="fr-FR" sz="2000" dirty="0" smtClean="0"/>
            </a:br>
            <a:r>
              <a:rPr lang="fr-FR" sz="2000" b="1" dirty="0" smtClean="0">
                <a:solidFill>
                  <a:srgbClr val="FF3399"/>
                </a:solidFill>
              </a:rPr>
              <a:t>Exemples d'électrophiles: </a:t>
            </a:r>
            <a:r>
              <a:rPr lang="fr-FR" sz="2000" b="1" dirty="0" smtClean="0"/>
              <a:t>les acides de Lewis, des cations possédant des orbitales vacantes, les centres polarisés positivement par effet inductif ou mésomère.</a:t>
            </a:r>
            <a:r>
              <a:rPr lang="fr-FR" sz="1800" dirty="0" smtClean="0"/>
              <a:t/>
            </a:r>
            <a:br>
              <a:rPr lang="fr-FR" sz="1800" dirty="0" smtClean="0"/>
            </a:br>
            <a:endParaRPr lang="fr-FR" sz="1800" dirty="0"/>
          </a:p>
        </p:txBody>
      </p:sp>
      <p:sp>
        <p:nvSpPr>
          <p:cNvPr id="3" name="Espace réservé du contenu 2"/>
          <p:cNvSpPr>
            <a:spLocks noGrp="1"/>
          </p:cNvSpPr>
          <p:nvPr>
            <p:ph idx="1"/>
          </p:nvPr>
        </p:nvSpPr>
        <p:spPr>
          <a:xfrm>
            <a:off x="457200" y="1357298"/>
            <a:ext cx="8229600" cy="5500702"/>
          </a:xfrm>
        </p:spPr>
        <p:txBody>
          <a:bodyPr>
            <a:normAutofit/>
          </a:bodyPr>
          <a:lstStyle/>
          <a:p>
            <a:pPr lvl="1">
              <a:buFont typeface="Wingdings" pitchFamily="2" charset="2"/>
              <a:buChar char="Ø"/>
            </a:pPr>
            <a:r>
              <a:rPr lang="fr-FR" sz="1800" b="1" dirty="0" smtClean="0">
                <a:solidFill>
                  <a:srgbClr val="FF3399"/>
                </a:solidFill>
              </a:rPr>
              <a:t>Les intermédiaires de réaction:</a:t>
            </a:r>
          </a:p>
          <a:p>
            <a:pPr>
              <a:buNone/>
            </a:pPr>
            <a:r>
              <a:rPr lang="fr-FR" sz="1800" b="1" dirty="0" smtClean="0"/>
              <a:t>Dans les réactions organiques les produits intermédiaires sont essentiellement: les carbocations, les cabanions et les radicaux libres.</a:t>
            </a:r>
          </a:p>
          <a:p>
            <a:pPr>
              <a:buNone/>
            </a:pPr>
            <a:r>
              <a:rPr lang="fr-FR" sz="1800" b="1" dirty="0" smtClean="0">
                <a:solidFill>
                  <a:srgbClr val="FF3399"/>
                </a:solidFill>
              </a:rPr>
              <a:t>a)- Carbocations:</a:t>
            </a:r>
          </a:p>
          <a:p>
            <a:r>
              <a:rPr lang="fr-FR" sz="1800" b="1" dirty="0" smtClean="0"/>
              <a:t>Les carbocations, ou ions carbéniums, sont des entités chimiques dans lesquelles l’atome de carbone porte une lacune électronique. Les carbocations sont chargés positivement. Ils sont issus de la rupture hétérolytique d’une liaison dans laquelle l’atome de carbone était lié à un atome ou groupe plus électronégatif. Cette rupture hétérolytique est favorisée par un solvant polaire.</a:t>
            </a:r>
            <a:endParaRPr lang="fr-FR" sz="1800" dirty="0" smtClean="0"/>
          </a:p>
          <a:p>
            <a:r>
              <a:rPr lang="fr-FR" sz="1800" b="1" dirty="0" smtClean="0"/>
              <a:t>Les carbocations ne sont généralement pas isolables.</a:t>
            </a:r>
            <a:endParaRPr lang="fr-FR" sz="1800" dirty="0" smtClean="0"/>
          </a:p>
          <a:p>
            <a:r>
              <a:rPr lang="fr-FR" sz="1800" b="1" dirty="0" smtClean="0"/>
              <a:t>Sur le plan de la structure, le carbocation est hybridé sp</a:t>
            </a:r>
            <a:r>
              <a:rPr lang="fr-FR" sz="1800" b="1" baseline="30000" dirty="0" smtClean="0"/>
              <a:t>2</a:t>
            </a:r>
            <a:r>
              <a:rPr lang="fr-FR" sz="1800" b="1" dirty="0" smtClean="0"/>
              <a:t>. Il possède une orbitale p vacante perpendiculaire au plan des trois liaisons.</a:t>
            </a:r>
            <a:endParaRPr lang="fr-FR" sz="1800" dirty="0" smtClean="0"/>
          </a:p>
          <a:p>
            <a:pPr>
              <a:buNone/>
            </a:pPr>
            <a:r>
              <a:rPr lang="fr-FR" sz="1800" b="1" dirty="0" smtClean="0"/>
              <a:t>       Sur le plan de la stabilité, le carbocation est d’autant plus stable que sa perte de charge est délocalisée dans un système conjugué ou compensée par des groupes alkyles, donneurs (I</a:t>
            </a:r>
            <a:r>
              <a:rPr lang="fr-FR" sz="1800" b="1" baseline="30000" dirty="0" smtClean="0"/>
              <a:t>+</a:t>
            </a:r>
            <a:r>
              <a:rPr lang="fr-FR" sz="1800" b="1" dirty="0" smtClean="0"/>
              <a:t>).Sa stabilité est donc comparable à celle d’un radical.</a:t>
            </a:r>
            <a:endParaRPr lang="fr-FR" sz="1800" dirty="0" smtClean="0"/>
          </a:p>
          <a:p>
            <a:pPr>
              <a:buNone/>
            </a:pPr>
            <a:endParaRPr lang="fr-FR" sz="1800" b="1" dirty="0" smtClean="0">
              <a:solidFill>
                <a:srgbClr val="FF3399"/>
              </a:solidFill>
            </a:endParaRPr>
          </a:p>
          <a:p>
            <a:pPr>
              <a:buNone/>
            </a:pPr>
            <a:endParaRPr lang="fr-FR" sz="1800" dirty="0" smtClean="0"/>
          </a:p>
          <a:p>
            <a:pPr>
              <a:buNone/>
            </a:pPr>
            <a:endParaRPr lang="fr-F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27.png"/>
          <p:cNvPicPr/>
          <p:nvPr/>
        </p:nvPicPr>
        <p:blipFill>
          <a:blip r:embed="rId2" cstate="print"/>
          <a:stretch>
            <a:fillRect/>
          </a:stretch>
        </p:blipFill>
        <p:spPr>
          <a:xfrm>
            <a:off x="785786" y="285728"/>
            <a:ext cx="7643866" cy="981075"/>
          </a:xfrm>
          <a:prstGeom prst="rect">
            <a:avLst/>
          </a:prstGeom>
        </p:spPr>
      </p:pic>
      <p:pic>
        <p:nvPicPr>
          <p:cNvPr id="3" name="image128.png"/>
          <p:cNvPicPr/>
          <p:nvPr/>
        </p:nvPicPr>
        <p:blipFill>
          <a:blip r:embed="rId3" cstate="print"/>
          <a:stretch>
            <a:fillRect/>
          </a:stretch>
        </p:blipFill>
        <p:spPr>
          <a:xfrm>
            <a:off x="1071538" y="1571612"/>
            <a:ext cx="6858048" cy="933450"/>
          </a:xfrm>
          <a:prstGeom prst="rect">
            <a:avLst/>
          </a:prstGeom>
        </p:spPr>
      </p:pic>
      <p:sp>
        <p:nvSpPr>
          <p:cNvPr id="188417" name="Rectangle 1"/>
          <p:cNvSpPr>
            <a:spLocks noChangeArrowheads="1"/>
          </p:cNvSpPr>
          <p:nvPr/>
        </p:nvSpPr>
        <p:spPr bwMode="auto">
          <a:xfrm>
            <a:off x="357158" y="2643182"/>
            <a:ext cx="8786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Par contre, cette stabilité est diminuée par les atomes ou groupes d’atomes électronégatifs, attracteurs (-I).</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129.png"/>
          <p:cNvPicPr/>
          <p:nvPr/>
        </p:nvPicPr>
        <p:blipFill>
          <a:blip r:embed="rId4" cstate="print"/>
          <a:stretch>
            <a:fillRect/>
          </a:stretch>
        </p:blipFill>
        <p:spPr>
          <a:xfrm>
            <a:off x="1785918" y="3429000"/>
            <a:ext cx="6143668" cy="928694"/>
          </a:xfrm>
          <a:prstGeom prst="rect">
            <a:avLst/>
          </a:prstGeom>
        </p:spPr>
      </p:pic>
      <p:sp>
        <p:nvSpPr>
          <p:cNvPr id="188418" name="Rectangle 2"/>
          <p:cNvSpPr>
            <a:spLocks noChangeArrowheads="1"/>
          </p:cNvSpPr>
          <p:nvPr/>
        </p:nvSpPr>
        <p:spPr bwMode="auto">
          <a:xfrm>
            <a:off x="214282" y="4572008"/>
            <a:ext cx="878687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b)- Carbanions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FF3399"/>
              </a:solidFill>
              <a:effectLst/>
              <a:ea typeface="Times New Roman" pitchFamily="18" charset="0"/>
              <a:cs typeface="Arial" pitchFamily="34" charset="0"/>
            </a:endParaRPr>
          </a:p>
          <a:p>
            <a:pPr algn="justLow" fontAlgn="base">
              <a:spcBef>
                <a:spcPct val="0"/>
              </a:spcBef>
              <a:spcAft>
                <a:spcPct val="0"/>
              </a:spcAft>
            </a:pPr>
            <a:r>
              <a:rPr lang="fr-FR" b="1" dirty="0" smtClean="0"/>
              <a:t>Les carbanions sont des entités chimiques dans lesquelles l’atome de carbone a un doublet d’électrons non apparié. Ils sont chargés négativement .Ils sont issus de la rupture hétérolytique d’une liaison dans laquelle le carbone était lié à un atome ou groupe moins électronégatif. Leur formation est favorisée par les solvants polaires aprotiques.</a:t>
            </a:r>
            <a:endParaRPr lang="fr-FR" dirty="0" smtClean="0"/>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FF3399"/>
              </a:solidFill>
              <a:effectLst/>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0" y="214290"/>
            <a:ext cx="88582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Sur le plan de la structure, les carbanions sont hybridés sp</a:t>
            </a:r>
            <a:r>
              <a:rPr kumimoji="0" lang="fr-FR" b="1" i="0" u="none" strike="noStrike" cap="none" normalizeH="0" baseline="30000" dirty="0" smtClean="0">
                <a:ln>
                  <a:noFill/>
                </a:ln>
                <a:solidFill>
                  <a:schemeClr val="tx1"/>
                </a:solidFill>
                <a:effectLst/>
                <a:ea typeface="Times New Roman" pitchFamily="18" charset="0"/>
                <a:cs typeface="Arial" pitchFamily="34" charset="0"/>
              </a:rPr>
              <a:t>3</a:t>
            </a:r>
            <a:r>
              <a:rPr kumimoji="0" lang="fr-FR" b="1" i="0" u="none" strike="noStrike" cap="none" normalizeH="0" baseline="0" dirty="0" smtClean="0">
                <a:ln>
                  <a:noFill/>
                </a:ln>
                <a:solidFill>
                  <a:schemeClr val="tx1"/>
                </a:solidFill>
                <a:effectLst/>
                <a:ea typeface="Times New Roman" pitchFamily="18" charset="0"/>
                <a:cs typeface="Arial" pitchFamily="34" charset="0"/>
              </a:rPr>
              <a:t>. Ils présentent une structure pyramidale.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Sur le plan de la stabilité, celle-ci est dépendante de l’état d’hybridation du carbanion, de la nature des groupes qui lui sont liés et de l’existence ou non d’une conjugaison.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Stabilité selon l’état d’hybridation: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3" name="image130.png"/>
          <p:cNvPicPr/>
          <p:nvPr/>
        </p:nvPicPr>
        <p:blipFill>
          <a:blip r:embed="rId2" cstate="print"/>
          <a:stretch>
            <a:fillRect/>
          </a:stretch>
        </p:blipFill>
        <p:spPr>
          <a:xfrm>
            <a:off x="1928794" y="1714488"/>
            <a:ext cx="5786478" cy="762002"/>
          </a:xfrm>
          <a:prstGeom prst="rect">
            <a:avLst/>
          </a:prstGeom>
        </p:spPr>
      </p:pic>
      <p:sp>
        <p:nvSpPr>
          <p:cNvPr id="192514" name="Rectangle 2"/>
          <p:cNvSpPr>
            <a:spLocks noChangeArrowheads="1"/>
          </p:cNvSpPr>
          <p:nvPr/>
        </p:nvSpPr>
        <p:spPr bwMode="auto">
          <a:xfrm>
            <a:off x="0" y="2643182"/>
            <a:ext cx="87868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Stabilité selon la nature des substituants:</a:t>
            </a:r>
            <a:endParaRPr kumimoji="0" lang="fr-FR" b="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atomes ou groupes électron attracteurs diminuent la charge sur le carbanion, celui-ci sera d’autant plus stable qu’il sera lié à des atomes ou groupes d’électronégativité plus élevée. De même qu’il sera d’autant plus stable qu’il sera lié à un plus grand nombre de substituants électron attracteurs.</a:t>
            </a:r>
            <a:endParaRPr kumimoji="0" lang="fr-FR" b="0" i="0" u="none" strike="noStrike" cap="none" normalizeH="0" baseline="0" dirty="0" smtClean="0">
              <a:ln>
                <a:noFill/>
              </a:ln>
              <a:solidFill>
                <a:schemeClr val="tx1"/>
              </a:solidFill>
              <a:effectLst/>
              <a:cs typeface="Arial" pitchFamily="34" charset="0"/>
            </a:endParaRPr>
          </a:p>
        </p:txBody>
      </p:sp>
      <p:pic>
        <p:nvPicPr>
          <p:cNvPr id="5" name="image131.png"/>
          <p:cNvPicPr/>
          <p:nvPr/>
        </p:nvPicPr>
        <p:blipFill>
          <a:blip r:embed="rId3" cstate="print"/>
          <a:stretch>
            <a:fillRect/>
          </a:stretch>
        </p:blipFill>
        <p:spPr>
          <a:xfrm>
            <a:off x="2214546" y="4214818"/>
            <a:ext cx="4357718" cy="762000"/>
          </a:xfrm>
          <a:prstGeom prst="rect">
            <a:avLst/>
          </a:prstGeom>
        </p:spPr>
      </p:pic>
      <p:pic>
        <p:nvPicPr>
          <p:cNvPr id="6" name="image132.png"/>
          <p:cNvPicPr/>
          <p:nvPr/>
        </p:nvPicPr>
        <p:blipFill>
          <a:blip r:embed="rId4" cstate="print"/>
          <a:stretch>
            <a:fillRect/>
          </a:stretch>
        </p:blipFill>
        <p:spPr>
          <a:xfrm>
            <a:off x="2143108" y="5214950"/>
            <a:ext cx="4929222" cy="895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93537" name="image131.png"/>
          <p:cNvPicPr>
            <a:picLocks noChangeAspect="1" noChangeArrowheads="1"/>
          </p:cNvPicPr>
          <p:nvPr/>
        </p:nvPicPr>
        <p:blipFill>
          <a:blip r:embed="rId2"/>
          <a:srcRect/>
          <a:stretch>
            <a:fillRect/>
          </a:stretch>
        </p:blipFill>
        <p:spPr bwMode="auto">
          <a:xfrm>
            <a:off x="2000232" y="1142984"/>
            <a:ext cx="3214710" cy="762000"/>
          </a:xfrm>
          <a:prstGeom prst="rect">
            <a:avLst/>
          </a:prstGeom>
          <a:noFill/>
        </p:spPr>
      </p:pic>
      <p:sp>
        <p:nvSpPr>
          <p:cNvPr id="193539" name="Rectangle 3"/>
          <p:cNvSpPr>
            <a:spLocks noChangeArrowheads="1"/>
          </p:cNvSpPr>
          <p:nvPr/>
        </p:nvSpPr>
        <p:spPr bwMode="auto">
          <a:xfrm>
            <a:off x="0" y="214290"/>
            <a:ext cx="8929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1" i="0" u="none" strike="noStrike" cap="none" normalizeH="0" baseline="0" dirty="0" smtClean="0">
                <a:ln>
                  <a:noFill/>
                </a:ln>
                <a:solidFill>
                  <a:schemeClr val="tx1"/>
                </a:solidFill>
                <a:effectLst/>
                <a:ea typeface="Times New Roman" pitchFamily="18" charset="0"/>
                <a:cs typeface="Arial" pitchFamily="34" charset="0"/>
              </a:rPr>
              <a:t>Par contre, cette stabilité est diminuée par les atomes ou groupes électron donneurs, lesquels, augmentent la charge du carbanion.</a:t>
            </a:r>
            <a:endParaRPr kumimoji="0" lang="fr-FR" b="0" i="0" u="none" strike="noStrike" cap="none" normalizeH="0" baseline="0" dirty="0" smtClean="0">
              <a:ln>
                <a:noFill/>
              </a:ln>
              <a:solidFill>
                <a:schemeClr val="tx1"/>
              </a:solidFill>
              <a:effectLst/>
              <a:cs typeface="Arial" pitchFamily="34" charset="0"/>
            </a:endParaRPr>
          </a:p>
        </p:txBody>
      </p:sp>
      <p:sp>
        <p:nvSpPr>
          <p:cNvPr id="193540" name="Rectangle 4"/>
          <p:cNvSpPr>
            <a:spLocks noChangeArrowheads="1"/>
          </p:cNvSpPr>
          <p:nvPr/>
        </p:nvSpPr>
        <p:spPr bwMode="auto">
          <a:xfrm>
            <a:off x="214282" y="2071678"/>
            <a:ext cx="87154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Stabilité par résonance: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conjugaison d’un carbanion à un cycle aromatique augmente considérablement sa stabilité.</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134.png"/>
          <p:cNvPicPr/>
          <p:nvPr/>
        </p:nvPicPr>
        <p:blipFill>
          <a:blip r:embed="rId3" cstate="print"/>
          <a:stretch>
            <a:fillRect/>
          </a:stretch>
        </p:blipFill>
        <p:spPr>
          <a:xfrm>
            <a:off x="1714481" y="2933700"/>
            <a:ext cx="6000792" cy="990600"/>
          </a:xfrm>
          <a:prstGeom prst="rect">
            <a:avLst/>
          </a:prstGeom>
        </p:spPr>
      </p:pic>
      <p:sp>
        <p:nvSpPr>
          <p:cNvPr id="193541" name="Rectangle 5"/>
          <p:cNvSpPr>
            <a:spLocks noChangeArrowheads="1"/>
          </p:cNvSpPr>
          <p:nvPr/>
        </p:nvSpPr>
        <p:spPr bwMode="auto">
          <a:xfrm>
            <a:off x="428564" y="4214818"/>
            <a:ext cx="87154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09550"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description complète d’un mécanisme réactionnel recouvre les 3 aspects essentiels d’une réaction: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09550" algn="l"/>
              </a:tabLst>
            </a:pPr>
            <a:r>
              <a:rPr lang="fr-FR" b="1" dirty="0" smtClean="0">
                <a:solidFill>
                  <a:srgbClr val="FF0000"/>
                </a:solidFill>
                <a:ea typeface="Times New Roman" pitchFamily="18" charset="0"/>
                <a:cs typeface="Arial" pitchFamily="34" charset="0"/>
              </a:rPr>
              <a:t> </a:t>
            </a:r>
            <a:r>
              <a:rPr kumimoji="0" lang="fr-FR" b="1" u="none" strike="noStrike" cap="none" normalizeH="0" baseline="0" dirty="0" smtClean="0">
                <a:ln>
                  <a:noFill/>
                </a:ln>
                <a:solidFill>
                  <a:srgbClr val="FF0000"/>
                </a:solidFill>
                <a:effectLst/>
                <a:ea typeface="Times New Roman" pitchFamily="18" charset="0"/>
                <a:cs typeface="Arial" pitchFamily="34" charset="0"/>
              </a:rPr>
              <a:t>L’aspect thermodynamique et cinétique</a:t>
            </a:r>
            <a:r>
              <a:rPr kumimoji="0" lang="fr-FR" b="1" i="0" u="none" strike="noStrike" cap="none" normalizeH="0" baseline="0" dirty="0" smtClean="0">
                <a:ln>
                  <a:noFill/>
                </a:ln>
                <a:solidFill>
                  <a:srgbClr val="FF0000"/>
                </a:solidFill>
                <a:effectLst/>
                <a:ea typeface="Times New Roman" pitchFamily="18" charset="0"/>
                <a:cs typeface="Arial" pitchFamily="34" charset="0"/>
              </a:rPr>
              <a:t>:</a:t>
            </a:r>
            <a:r>
              <a:rPr kumimoji="0" lang="fr-FR" b="1" i="0" u="none" strike="noStrike" cap="none" normalizeH="0" baseline="0" dirty="0" smtClean="0">
                <a:ln>
                  <a:noFill/>
                </a:ln>
                <a:solidFill>
                  <a:schemeClr val="tx1"/>
                </a:solidFill>
                <a:effectLst/>
                <a:ea typeface="Times New Roman" pitchFamily="18" charset="0"/>
                <a:cs typeface="Arial" pitchFamily="34" charset="0"/>
              </a:rPr>
              <a:t> évolution de l’énergie du système au cours de la transformation, vitesse de la réaction, facteurs dont elle dépend.</a:t>
            </a:r>
          </a:p>
          <a:p>
            <a:pPr lvl="0">
              <a:buFont typeface="Arial" pitchFamily="34" charset="0"/>
              <a:buChar char="•"/>
            </a:pPr>
            <a:r>
              <a:rPr lang="fr-FR" b="1" dirty="0" smtClean="0">
                <a:solidFill>
                  <a:srgbClr val="FF0000"/>
                </a:solidFill>
              </a:rPr>
              <a:t>  L’aspect électronique:</a:t>
            </a:r>
            <a:r>
              <a:rPr lang="fr-FR" b="1" dirty="0" smtClean="0"/>
              <a:t> rôle des e</a:t>
            </a:r>
            <a:r>
              <a:rPr lang="fr-FR" b="1" baseline="30000" dirty="0" smtClean="0"/>
              <a:t>-</a:t>
            </a:r>
            <a:r>
              <a:rPr lang="fr-FR" b="1" dirty="0" smtClean="0"/>
              <a:t>lors de la rupture et de la formation des liaisons.</a:t>
            </a:r>
            <a:endParaRPr lang="fr-FR" dirty="0" smtClean="0"/>
          </a:p>
          <a:p>
            <a:pPr lvl="0">
              <a:buFont typeface="Arial" pitchFamily="34" charset="0"/>
              <a:buChar char="•"/>
            </a:pPr>
            <a:r>
              <a:rPr lang="fr-FR" b="1" i="1" dirty="0" smtClean="0">
                <a:solidFill>
                  <a:srgbClr val="FF0000"/>
                </a:solidFill>
              </a:rPr>
              <a:t> </a:t>
            </a:r>
            <a:r>
              <a:rPr lang="fr-FR" b="1" i="1" dirty="0" smtClean="0"/>
              <a:t> </a:t>
            </a:r>
            <a:r>
              <a:rPr lang="fr-FR" b="1" dirty="0" smtClean="0">
                <a:solidFill>
                  <a:srgbClr val="FF0000"/>
                </a:solidFill>
              </a:rPr>
              <a:t>L’aspect géométrique ou stéréochimique: </a:t>
            </a:r>
            <a:r>
              <a:rPr lang="fr-FR" b="1" dirty="0" smtClean="0"/>
              <a:t>modification de la géométrie des molécules au cours de la réaction, facteurs géométriques: taille, place…</a:t>
            </a:r>
            <a:endParaRPr lang="fr-FR" dirty="0" smtClean="0"/>
          </a:p>
          <a:p>
            <a:pPr marL="0" marR="0" lvl="0" indent="0" algn="l" defTabSz="914400" rtl="0" eaLnBrk="0" fontAlgn="base" latinLnBrk="0" hangingPunct="0">
              <a:lnSpc>
                <a:spcPct val="100000"/>
              </a:lnSpc>
              <a:spcBef>
                <a:spcPct val="0"/>
              </a:spcBef>
              <a:spcAft>
                <a:spcPct val="0"/>
              </a:spcAft>
              <a:buClrTx/>
              <a:buSzTx/>
              <a:buFontTx/>
              <a:buChar char="•"/>
              <a:tabLst>
                <a:tab pos="209550" algn="l"/>
              </a:tabLst>
            </a:pP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0" y="0"/>
            <a:ext cx="435176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tab pos="411163" algn="l"/>
              </a:tabLst>
            </a:pPr>
            <a:r>
              <a:rPr kumimoji="0" lang="fr-FR" sz="1400" b="1" i="0" u="none" strike="noStrike" cap="none" normalizeH="0" baseline="0" dirty="0" smtClean="0">
                <a:ln>
                  <a:noFill/>
                </a:ln>
                <a:solidFill>
                  <a:srgbClr val="0000FF"/>
                </a:solidFill>
                <a:effectLst/>
                <a:latin typeface="Cambria" pitchFamily="18" charset="0"/>
                <a:ea typeface="Times New Roman" pitchFamily="18"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tabLst>
                <a:tab pos="411163" algn="l"/>
              </a:tabLst>
            </a:pPr>
            <a:r>
              <a:rPr kumimoji="0" lang="fr-FR" b="1" i="0" u="none" strike="noStrike" cap="none" normalizeH="0" baseline="0" dirty="0" smtClean="0">
                <a:ln>
                  <a:noFill/>
                </a:ln>
                <a:solidFill>
                  <a:srgbClr val="0000FF"/>
                </a:solidFill>
                <a:effectLst/>
                <a:latin typeface="+mj-lt"/>
                <a:ea typeface="Times New Roman" pitchFamily="18" charset="0"/>
                <a:cs typeface="Arial" pitchFamily="34" charset="0"/>
              </a:rPr>
              <a:t>III.  Les principaux mécanismes réactionnels</a:t>
            </a:r>
            <a:endParaRPr kumimoji="0" lang="fr-FR" b="0" i="0" u="none" strike="noStrike" cap="none" normalizeH="0" baseline="0" dirty="0" smtClean="0">
              <a:ln>
                <a:noFill/>
              </a:ln>
              <a:solidFill>
                <a:schemeClr val="tx1"/>
              </a:solidFill>
              <a:effectLst/>
              <a:latin typeface="+mj-lt"/>
              <a:cs typeface="Arial" pitchFamily="34" charset="0"/>
            </a:endParaRPr>
          </a:p>
        </p:txBody>
      </p:sp>
      <p:sp>
        <p:nvSpPr>
          <p:cNvPr id="194562" name="Rectangle 2"/>
          <p:cNvSpPr>
            <a:spLocks noChangeArrowheads="1"/>
          </p:cNvSpPr>
          <p:nvPr/>
        </p:nvSpPr>
        <p:spPr bwMode="auto">
          <a:xfrm>
            <a:off x="285720" y="714357"/>
            <a:ext cx="8643998"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principales réactions en chimie organique sont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réactions de substitution.</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Les réactions d’addition.</a:t>
            </a:r>
            <a:endParaRPr kumimoji="0" lang="fr-FR"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568325" algn="l"/>
                <a:tab pos="569913" algn="l"/>
              </a:tabLst>
            </a:pPr>
            <a:r>
              <a:rPr kumimoji="0" lang="fr-FR" b="1" i="0" u="none" strike="noStrike" cap="none" normalizeH="0" baseline="0" dirty="0" smtClean="0">
                <a:ln>
                  <a:noFill/>
                </a:ln>
                <a:solidFill>
                  <a:schemeClr val="tx1"/>
                </a:solidFill>
                <a:effectLst/>
                <a:ea typeface="Times New Roman" pitchFamily="18" charset="0"/>
                <a:cs typeface="Times New Roman" pitchFamily="18" charset="0"/>
              </a:rPr>
              <a:t> Les réactions d’élimination</a:t>
            </a:r>
            <a:r>
              <a:rPr kumimoji="0" lang="fr-FR" b="0" i="0" u="none" strike="noStrike" cap="none" normalizeH="0" baseline="0" dirty="0" smtClean="0">
                <a:ln>
                  <a:noFill/>
                </a:ln>
                <a:solidFill>
                  <a:schemeClr val="tx1"/>
                </a:solidFill>
                <a:effectLst/>
                <a:cs typeface="Arial" pitchFamily="34" charset="0"/>
              </a:rPr>
              <a:t> </a:t>
            </a:r>
          </a:p>
          <a:p>
            <a:pPr marL="342900" indent="-342900" eaLnBrk="0" fontAlgn="base" hangingPunct="0">
              <a:spcBef>
                <a:spcPct val="0"/>
              </a:spcBef>
              <a:spcAft>
                <a:spcPct val="0"/>
              </a:spcAft>
              <a:tabLst>
                <a:tab pos="568325" algn="l"/>
                <a:tab pos="569913" algn="l"/>
              </a:tabLst>
            </a:pPr>
            <a:r>
              <a:rPr lang="fr-FR" b="1" dirty="0" smtClean="0">
                <a:solidFill>
                  <a:srgbClr val="FF3399"/>
                </a:solidFill>
              </a:rPr>
              <a:t> III- 1. Les réactions de substitution:</a:t>
            </a:r>
          </a:p>
          <a:p>
            <a:pPr marL="342900" indent="-342900" eaLnBrk="0" fontAlgn="base" hangingPunct="0">
              <a:spcBef>
                <a:spcPct val="0"/>
              </a:spcBef>
              <a:spcAft>
                <a:spcPct val="0"/>
              </a:spcAft>
              <a:tabLst>
                <a:tab pos="568325" algn="l"/>
                <a:tab pos="569913" algn="l"/>
              </a:tabLst>
            </a:pPr>
            <a:r>
              <a:rPr lang="fr-FR" b="1" dirty="0" smtClean="0"/>
              <a:t>Elles se caractérisent par le remplacement d’un groupement par un autre avec maintien de la tétravalence du carbone. Comme pour les additions, selon que l’espèce qui se fixe en premier est déficitaire ou excédentaire en électrons on distingue deux types de réaction de substitution:</a:t>
            </a:r>
            <a:endParaRPr lang="fr-FR" dirty="0" smtClean="0"/>
          </a:p>
          <a:p>
            <a:pPr marL="342900" lvl="2" indent="-342900" eaLnBrk="0" fontAlgn="base" hangingPunct="0">
              <a:spcBef>
                <a:spcPct val="0"/>
              </a:spcBef>
              <a:spcAft>
                <a:spcPct val="0"/>
              </a:spcAft>
              <a:tabLst>
                <a:tab pos="568325" algn="l"/>
                <a:tab pos="569913" algn="l"/>
              </a:tabLst>
            </a:pPr>
            <a:r>
              <a:rPr lang="fr-FR" b="1" dirty="0" smtClean="0">
                <a:solidFill>
                  <a:srgbClr val="FF3399"/>
                </a:solidFill>
              </a:rPr>
              <a:t> III.1.1 Réactions de substitution Nucléophiles (S.N.):</a:t>
            </a:r>
          </a:p>
          <a:p>
            <a:r>
              <a:rPr lang="fr-FR" b="1" dirty="0" smtClean="0"/>
              <a:t>Dans ce type de réaction un atome (ou groupe d’atomes) remplace un autre dans la molécule initiale.</a:t>
            </a:r>
            <a:endParaRPr lang="fr-FR" dirty="0" smtClean="0"/>
          </a:p>
          <a:p>
            <a:r>
              <a:rPr lang="fr-FR" b="1" dirty="0" smtClean="0"/>
              <a:t>Equation générale:       C-X+Y</a:t>
            </a:r>
            <a:r>
              <a:rPr lang="fr-FR" b="1" baseline="30000" dirty="0" smtClean="0"/>
              <a:t>-</a:t>
            </a:r>
            <a:r>
              <a:rPr lang="fr-FR" b="1" dirty="0" smtClean="0"/>
              <a:t>	            C-Y + X</a:t>
            </a:r>
            <a:r>
              <a:rPr lang="fr-FR" b="1" baseline="30000" dirty="0" smtClean="0"/>
              <a:t>- </a:t>
            </a:r>
          </a:p>
          <a:p>
            <a:r>
              <a:rPr lang="fr-FR" b="1" baseline="30000" dirty="0" smtClean="0"/>
              <a:t> </a:t>
            </a:r>
            <a:r>
              <a:rPr lang="fr-FR" b="1" dirty="0" smtClean="0"/>
              <a:t>On distingue deux types de réaction:</a:t>
            </a:r>
          </a:p>
          <a:p>
            <a:r>
              <a:rPr lang="fr-FR" b="1" dirty="0" smtClean="0">
                <a:solidFill>
                  <a:srgbClr val="FF3399"/>
                </a:solidFill>
              </a:rPr>
              <a:t>a)- Substitution nucléophile mono moléculaire SN1:</a:t>
            </a:r>
          </a:p>
          <a:p>
            <a:r>
              <a:rPr lang="fr-FR" b="1" dirty="0" smtClean="0"/>
              <a:t>Elle s'effectue en deux étapes: la rupture de la liaison C – X précède la formation de la liaison C – Y.</a:t>
            </a:r>
            <a:endParaRPr lang="fr-FR" dirty="0" smtClean="0"/>
          </a:p>
          <a:p>
            <a:pPr lvl="0">
              <a:buFontTx/>
              <a:buChar char="-"/>
            </a:pPr>
            <a:r>
              <a:rPr lang="fr-FR" b="1" dirty="0" smtClean="0"/>
              <a:t>Une première étape dans laquelle le nucléophile n'intervient pas, produit un carbocation intermédiaire R+.</a:t>
            </a:r>
          </a:p>
          <a:p>
            <a:pPr lvl="0"/>
            <a:r>
              <a:rPr lang="fr-FR" b="1" dirty="0" smtClean="0"/>
              <a:t> 1</a:t>
            </a:r>
            <a:r>
              <a:rPr lang="fr-FR" b="1" baseline="30000" dirty="0" smtClean="0"/>
              <a:t>ère</a:t>
            </a:r>
            <a:r>
              <a:rPr lang="fr-FR" b="1" dirty="0" smtClean="0"/>
              <a:t> étape :  R – X             R</a:t>
            </a:r>
            <a:r>
              <a:rPr lang="fr-FR" b="1" baseline="30000" dirty="0" smtClean="0"/>
              <a:t>+</a:t>
            </a:r>
            <a:r>
              <a:rPr lang="fr-FR" b="1" dirty="0" smtClean="0"/>
              <a:t> +X</a:t>
            </a:r>
            <a:r>
              <a:rPr lang="fr-FR" b="1" baseline="30000" dirty="0" smtClean="0"/>
              <a:t>-</a:t>
            </a:r>
            <a:endParaRPr lang="fr-FR" b="1" dirty="0" smtClean="0"/>
          </a:p>
          <a:p>
            <a:r>
              <a:rPr lang="fr-FR" b="1" dirty="0" smtClean="0"/>
              <a:t>        </a:t>
            </a:r>
            <a:endParaRPr lang="fr-FR" dirty="0" smtClean="0"/>
          </a:p>
          <a:p>
            <a:pPr lvl="0"/>
            <a:r>
              <a:rPr lang="fr-FR" b="1" dirty="0" smtClean="0"/>
              <a:t> </a:t>
            </a:r>
            <a:endParaRPr lang="fr-FR" dirty="0" smtClean="0"/>
          </a:p>
          <a:p>
            <a:pPr lvl="0">
              <a:buFontTx/>
              <a:buChar char="-"/>
            </a:pPr>
            <a:endParaRPr lang="fr-FR" dirty="0" smtClean="0"/>
          </a:p>
          <a:p>
            <a:endParaRPr lang="fr-FR" b="1" dirty="0" smtClean="0">
              <a:solidFill>
                <a:srgbClr val="FF3399"/>
              </a:solidFill>
            </a:endParaRPr>
          </a:p>
          <a:p>
            <a:endParaRPr lang="fr-FR" dirty="0" smtClean="0"/>
          </a:p>
          <a:p>
            <a:pPr marL="342900" indent="-342900" eaLnBrk="0" fontAlgn="base" hangingPunct="0">
              <a:spcBef>
                <a:spcPct val="0"/>
              </a:spcBef>
              <a:spcAft>
                <a:spcPct val="0"/>
              </a:spcAft>
              <a:tabLst>
                <a:tab pos="568325" algn="l"/>
                <a:tab pos="569913" algn="l"/>
              </a:tabLst>
            </a:pPr>
            <a:endParaRPr lang="fr-FR" b="1" dirty="0" smtClean="0">
              <a:solidFill>
                <a:srgbClr val="FF3399"/>
              </a:solidFill>
            </a:endParaRPr>
          </a:p>
          <a:p>
            <a:pPr marL="342900" indent="-342900" eaLnBrk="0" fontAlgn="base" hangingPunct="0">
              <a:spcBef>
                <a:spcPct val="0"/>
              </a:spcBef>
              <a:spcAft>
                <a:spcPct val="0"/>
              </a:spcAft>
              <a:buAutoNum type="arabicParenR"/>
              <a:tabLst>
                <a:tab pos="568325" algn="l"/>
                <a:tab pos="569913" algn="l"/>
              </a:tabLst>
            </a:pPr>
            <a:endParaRPr lang="fr-FR" b="1" dirty="0" smtClean="0">
              <a:solidFill>
                <a:srgbClr val="FF3399"/>
              </a:solidFill>
            </a:endParaRPr>
          </a:p>
          <a:p>
            <a:pPr marL="0" marR="0" lvl="0" indent="0" algn="l" defTabSz="914400" rtl="0" eaLnBrk="0" fontAlgn="base" latinLnBrk="0" hangingPunct="0">
              <a:lnSpc>
                <a:spcPct val="100000"/>
              </a:lnSpc>
              <a:spcBef>
                <a:spcPct val="0"/>
              </a:spcBef>
              <a:spcAft>
                <a:spcPct val="0"/>
              </a:spcAft>
              <a:buClrTx/>
              <a:buSzTx/>
              <a:tabLst>
                <a:tab pos="568325" algn="l"/>
                <a:tab pos="569913" algn="l"/>
              </a:tabLst>
            </a:pPr>
            <a:endParaRPr kumimoji="0" lang="fr-FR" b="0" i="0" u="none" strike="noStrike" cap="none" normalizeH="0" baseline="0" dirty="0" smtClean="0">
              <a:ln>
                <a:noFill/>
              </a:ln>
              <a:solidFill>
                <a:schemeClr val="tx1"/>
              </a:solidFill>
              <a:effectLst/>
              <a:cs typeface="Arial" pitchFamily="34" charset="0"/>
            </a:endParaRPr>
          </a:p>
        </p:txBody>
      </p:sp>
      <p:cxnSp>
        <p:nvCxnSpPr>
          <p:cNvPr id="5" name="Connecteur droit avec flèche 4"/>
          <p:cNvCxnSpPr/>
          <p:nvPr/>
        </p:nvCxnSpPr>
        <p:spPr>
          <a:xfrm>
            <a:off x="3214678" y="421481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143108" y="621508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8786874" cy="369332"/>
          </a:xfrm>
          <a:prstGeom prst="rect">
            <a:avLst/>
          </a:prstGeom>
        </p:spPr>
        <p:txBody>
          <a:bodyPr wrap="square">
            <a:spAutoFit/>
          </a:bodyPr>
          <a:lstStyle/>
          <a:p>
            <a:pPr lvl="0"/>
            <a:r>
              <a:rPr lang="fr-FR" b="1" dirty="0" smtClean="0"/>
              <a:t> - Dans une seconde étape : celui-ci réagit avec le nucléophile pour donner le produit</a:t>
            </a:r>
            <a:endParaRPr lang="fr-FR" dirty="0" smtClean="0"/>
          </a:p>
        </p:txBody>
      </p:sp>
      <p:sp>
        <p:nvSpPr>
          <p:cNvPr id="195588" name="Rectangle 4"/>
          <p:cNvSpPr>
            <a:spLocks noChangeArrowheads="1"/>
          </p:cNvSpPr>
          <p:nvPr/>
        </p:nvSpPr>
        <p:spPr bwMode="auto">
          <a:xfrm>
            <a:off x="142844" y="1214422"/>
            <a:ext cx="878687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Il s'agit donc d'une réaction complexe en 2 étapes.</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SN1: car mono moléculaire: la première étape ne met en jeu qu'une seule molécule.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première rupture est rarement spontanée; elle met en jeu un solvant et un catalyseur   (parfois).</a:t>
            </a:r>
          </a:p>
          <a:p>
            <a:pPr eaLnBrk="0" fontAlgn="base" hangingPunct="0">
              <a:spcBef>
                <a:spcPct val="0"/>
              </a:spcBef>
              <a:spcAft>
                <a:spcPct val="0"/>
              </a:spcAft>
            </a:pPr>
            <a:r>
              <a:rPr lang="fr-FR" b="1" dirty="0" smtClean="0">
                <a:solidFill>
                  <a:srgbClr val="FF3399"/>
                </a:solidFill>
              </a:rPr>
              <a:t>b)- Substitution nucléophile </a:t>
            </a:r>
            <a:r>
              <a:rPr lang="fr-FR" b="1" dirty="0" err="1" smtClean="0">
                <a:solidFill>
                  <a:srgbClr val="FF3399"/>
                </a:solidFill>
              </a:rPr>
              <a:t>bimoléculaire</a:t>
            </a:r>
            <a:r>
              <a:rPr lang="fr-FR" b="1" dirty="0" smtClean="0">
                <a:solidFill>
                  <a:srgbClr val="FF3399"/>
                </a:solidFill>
              </a:rPr>
              <a:t> SN2:</a:t>
            </a:r>
          </a:p>
          <a:p>
            <a:pPr eaLnBrk="0" fontAlgn="base" hangingPunct="0">
              <a:spcBef>
                <a:spcPct val="0"/>
              </a:spcBef>
              <a:spcAft>
                <a:spcPct val="0"/>
              </a:spcAft>
            </a:pPr>
            <a:r>
              <a:rPr lang="fr-FR" b="1" dirty="0" smtClean="0"/>
              <a:t>La rupture de la liaison C – X et la formation de la liaison C – Y sont simultanées.</a:t>
            </a:r>
            <a:endParaRPr lang="fr-FR" dirty="0" smtClean="0"/>
          </a:p>
          <a:p>
            <a:pPr eaLnBrk="0" fontAlgn="base" hangingPunct="0">
              <a:spcBef>
                <a:spcPct val="0"/>
              </a:spcBef>
              <a:spcAft>
                <a:spcPct val="0"/>
              </a:spcAft>
            </a:pPr>
            <a:endParaRPr lang="fr-FR" b="1" dirty="0" smtClean="0">
              <a:solidFill>
                <a:srgbClr val="FF3399"/>
              </a:solidFill>
            </a:endParaRPr>
          </a:p>
          <a:p>
            <a:pPr marL="0" marR="0" lvl="0" indent="0" algn="l" defTabSz="914400" rtl="0" eaLnBrk="0" fontAlgn="base" latinLnBrk="0" hangingPunct="0">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cs typeface="Arial" pitchFamily="34" charset="0"/>
            </a:endParaRPr>
          </a:p>
        </p:txBody>
      </p:sp>
      <p:pic>
        <p:nvPicPr>
          <p:cNvPr id="195589" name="Picture 5"/>
          <p:cNvPicPr>
            <a:picLocks noChangeAspect="1" noChangeArrowheads="1"/>
          </p:cNvPicPr>
          <p:nvPr/>
        </p:nvPicPr>
        <p:blipFill>
          <a:blip r:embed="rId3"/>
          <a:srcRect/>
          <a:stretch>
            <a:fillRect/>
          </a:stretch>
        </p:blipFill>
        <p:spPr bwMode="auto">
          <a:xfrm>
            <a:off x="1357290" y="571480"/>
            <a:ext cx="2714644" cy="571504"/>
          </a:xfrm>
          <a:prstGeom prst="rect">
            <a:avLst/>
          </a:prstGeom>
          <a:noFill/>
          <a:ln w="9525">
            <a:noFill/>
            <a:miter lim="800000"/>
            <a:headEnd/>
            <a:tailEnd/>
          </a:ln>
          <a:effectLst/>
        </p:spPr>
      </p:pic>
      <p:pic>
        <p:nvPicPr>
          <p:cNvPr id="195590" name="Picture 6"/>
          <p:cNvPicPr>
            <a:picLocks noChangeAspect="1" noChangeArrowheads="1"/>
          </p:cNvPicPr>
          <p:nvPr/>
        </p:nvPicPr>
        <p:blipFill>
          <a:blip r:embed="rId4"/>
          <a:srcRect/>
          <a:stretch>
            <a:fillRect/>
          </a:stretch>
        </p:blipFill>
        <p:spPr bwMode="auto">
          <a:xfrm>
            <a:off x="2357422" y="3071810"/>
            <a:ext cx="3648075" cy="914400"/>
          </a:xfrm>
          <a:prstGeom prst="rect">
            <a:avLst/>
          </a:prstGeom>
          <a:noFill/>
          <a:ln w="9525">
            <a:noFill/>
            <a:miter lim="800000"/>
            <a:headEnd/>
            <a:tailEnd/>
          </a:ln>
          <a:effectLst/>
        </p:spPr>
      </p:pic>
      <p:pic>
        <p:nvPicPr>
          <p:cNvPr id="195591" name="Picture 7"/>
          <p:cNvPicPr>
            <a:picLocks noChangeAspect="1" noChangeArrowheads="1"/>
          </p:cNvPicPr>
          <p:nvPr/>
        </p:nvPicPr>
        <p:blipFill>
          <a:blip r:embed="rId5"/>
          <a:srcRect/>
          <a:stretch>
            <a:fillRect/>
          </a:stretch>
        </p:blipFill>
        <p:spPr bwMode="auto">
          <a:xfrm>
            <a:off x="357158" y="4071942"/>
            <a:ext cx="6067425" cy="666750"/>
          </a:xfrm>
          <a:prstGeom prst="rect">
            <a:avLst/>
          </a:prstGeom>
          <a:noFill/>
          <a:ln w="9525">
            <a:noFill/>
            <a:miter lim="800000"/>
            <a:headEnd/>
            <a:tailEnd/>
          </a:ln>
          <a:effectLst/>
        </p:spPr>
      </p:pic>
      <p:sp>
        <p:nvSpPr>
          <p:cNvPr id="195592" name="Rectangle 8"/>
          <p:cNvSpPr>
            <a:spLocks noChangeArrowheads="1"/>
          </p:cNvSpPr>
          <p:nvPr/>
        </p:nvSpPr>
        <p:spPr bwMode="auto">
          <a:xfrm>
            <a:off x="142844" y="4786322"/>
            <a:ext cx="407457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mj-lt"/>
                <a:ea typeface="Times New Roman" pitchFamily="18" charset="0"/>
                <a:cs typeface="Arial" pitchFamily="34" charset="0"/>
              </a:rPr>
              <a:t>C)- Facteurs déterminants du mécanisme</a:t>
            </a: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195593" name="Picture 9"/>
          <p:cNvPicPr>
            <a:picLocks noChangeAspect="1" noChangeArrowheads="1"/>
          </p:cNvPicPr>
          <p:nvPr/>
        </p:nvPicPr>
        <p:blipFill>
          <a:blip r:embed="rId6"/>
          <a:srcRect/>
          <a:stretch>
            <a:fillRect/>
          </a:stretch>
        </p:blipFill>
        <p:spPr bwMode="auto">
          <a:xfrm>
            <a:off x="428596" y="5214950"/>
            <a:ext cx="8001056" cy="16430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57976</TotalTime>
  <Words>1194</Words>
  <Application>Microsoft Office PowerPoint</Application>
  <PresentationFormat>Affichage à l'écran (4:3)</PresentationFormat>
  <Paragraphs>91</Paragraphs>
  <Slides>32</Slides>
  <Notes>2</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Chapitre V : Etude des mécanismes réactionnels</vt:lpstr>
      <vt:lpstr> II.  Mécanisme réactionnel: </vt:lpstr>
      <vt:lpstr>Exemples de nucléophiles: les anions, les hétéroatomes portant des doublets non partagés, les électrons π, les cycles aromatiques. Exemples d'électrophiles: les acides de Lewis, des cations possédant des orbitales vacantes, les centres polarisés positivement par effet inductif ou mésomère.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Exercices corrigés sur les mécanismes réactionnels</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ababou</dc:creator>
  <cp:lastModifiedBy>USER</cp:lastModifiedBy>
  <cp:revision>3337</cp:revision>
  <cp:lastPrinted>2020-10-14T13:39:14Z</cp:lastPrinted>
  <dcterms:created xsi:type="dcterms:W3CDTF">2020-09-23T14:52:05Z</dcterms:created>
  <dcterms:modified xsi:type="dcterms:W3CDTF">2021-02-05T12:11:46Z</dcterms:modified>
</cp:coreProperties>
</file>