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  <p:sldId id="264" r:id="rId10"/>
    <p:sldId id="273" r:id="rId11"/>
    <p:sldId id="274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8FC969-34B6-426E-8F94-D9A1475A61DB}" type="datetimeFigureOut">
              <a:rPr lang="fr-FR" smtClean="0"/>
              <a:pPr/>
              <a:t>06/04/2019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87D05FA-0265-46A2-9A00-7D17A4A489D8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286388"/>
          </a:xfrm>
          <a:solidFill>
            <a:schemeClr val="accent2">
              <a:lumMod val="20000"/>
              <a:lumOff val="80000"/>
            </a:schemeClr>
          </a:solidFill>
          <a:ln/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en-GB" sz="6000" b="1" dirty="0">
                <a:solidFill>
                  <a:schemeClr val="bg1"/>
                </a:solidFill>
              </a:rPr>
              <a:t/>
            </a:r>
            <a:br>
              <a:rPr lang="en-GB" sz="6000" b="1" dirty="0">
                <a:solidFill>
                  <a:schemeClr val="bg1"/>
                </a:solidFill>
              </a:rPr>
            </a:br>
            <a:r>
              <a:rPr lang="en-GB" sz="6000" b="1" dirty="0" smtClean="0">
                <a:solidFill>
                  <a:schemeClr val="bg1"/>
                </a:solidFill>
              </a:rPr>
              <a:t>Psycholinguistics /</a:t>
            </a:r>
            <a:br>
              <a:rPr lang="en-GB" sz="6000" b="1" dirty="0" smtClean="0">
                <a:solidFill>
                  <a:schemeClr val="bg1"/>
                </a:solidFill>
              </a:rPr>
            </a:br>
            <a:r>
              <a:rPr lang="fr-FR" sz="6000" dirty="0">
                <a:solidFill>
                  <a:schemeClr val="bg1"/>
                </a:solidFill>
              </a:rPr>
              <a:t/>
            </a:r>
            <a:br>
              <a:rPr lang="fr-FR" sz="6000" dirty="0">
                <a:solidFill>
                  <a:schemeClr val="bg1"/>
                </a:solidFill>
              </a:rPr>
            </a:br>
            <a:r>
              <a:rPr lang="en-GB" sz="6000" b="1" dirty="0">
                <a:solidFill>
                  <a:schemeClr val="bg1"/>
                </a:solidFill>
              </a:rPr>
              <a:t>Psychology and Language</a:t>
            </a:r>
            <a:r>
              <a:rPr lang="fr-FR" sz="6000" dirty="0">
                <a:solidFill>
                  <a:schemeClr val="bg1"/>
                </a:solidFill>
              </a:rPr>
              <a:t/>
            </a:r>
            <a:br>
              <a:rPr lang="fr-FR" sz="6000" dirty="0">
                <a:solidFill>
                  <a:schemeClr val="bg1"/>
                </a:solidFill>
              </a:rPr>
            </a:br>
            <a:endParaRPr lang="fr-FR" sz="6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642918"/>
            <a:ext cx="9144000" cy="6215081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buNone/>
            </a:pPr>
            <a:r>
              <a:rPr lang="en-GB" sz="2000" b="1" dirty="0" smtClean="0">
                <a:solidFill>
                  <a:schemeClr val="tx1"/>
                </a:solidFill>
              </a:rPr>
              <a:t>         </a:t>
            </a:r>
            <a:r>
              <a:rPr lang="en-GB" b="1" dirty="0" smtClean="0">
                <a:solidFill>
                  <a:schemeClr val="tx1"/>
                </a:solidFill>
              </a:rPr>
              <a:t>Quite </a:t>
            </a:r>
            <a:r>
              <a:rPr lang="en-GB" b="1" dirty="0">
                <a:solidFill>
                  <a:schemeClr val="tx1"/>
                </a:solidFill>
              </a:rPr>
              <a:t>the reverse, children are continuously involved in the creative activity of constructing and comprehending new sentences which they have never experienced before </a:t>
            </a:r>
            <a:r>
              <a:rPr lang="en-GB" b="1" dirty="0" smtClean="0">
                <a:solidFill>
                  <a:schemeClr val="tx1"/>
                </a:solidFill>
              </a:rPr>
              <a:t>.</a:t>
            </a:r>
          </a:p>
          <a:p>
            <a:pPr algn="just">
              <a:buNone/>
            </a:pPr>
            <a:endParaRPr lang="en-GB" b="1" dirty="0" smtClean="0">
              <a:solidFill>
                <a:schemeClr val="tx1"/>
              </a:solidFill>
            </a:endParaRPr>
          </a:p>
          <a:p>
            <a:pPr algn="just">
              <a:buNone/>
            </a:pPr>
            <a:r>
              <a:rPr lang="en-GB" b="1" dirty="0" smtClean="0">
                <a:solidFill>
                  <a:schemeClr val="tx1"/>
                </a:solidFill>
              </a:rPr>
              <a:t>      In </a:t>
            </a:r>
            <a:r>
              <a:rPr lang="en-GB" b="1" dirty="0">
                <a:solidFill>
                  <a:schemeClr val="tx1"/>
                </a:solidFill>
              </a:rPr>
              <a:t>fact what they do is building a grammar of the language they are learning, a mental system of rules and principles, a theory of their language which makes them able to produce and understand all the sentences of the </a:t>
            </a:r>
            <a:r>
              <a:rPr lang="en-GB" b="1" dirty="0" smtClean="0">
                <a:solidFill>
                  <a:schemeClr val="tx1"/>
                </a:solidFill>
              </a:rPr>
              <a:t>language. </a:t>
            </a:r>
            <a:endParaRPr lang="fr-FR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0" y="357166"/>
            <a:ext cx="9144000" cy="6500833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just">
              <a:buNone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</a:t>
            </a:r>
          </a:p>
          <a:p>
            <a:pPr algn="just">
              <a:buNone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The very difficult task and the very short  time in which it is acquired , added to the poor quality of the language material  the child is exposed to </a:t>
            </a:r>
          </a:p>
          <a:p>
            <a:pPr algn="just">
              <a:buNone/>
            </a:pPr>
            <a:r>
              <a:rPr lang="en-GB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</a:t>
            </a: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 parents ,mothers in particular, sometimes  even imitating child’s language ) confirm the assumption that human beings are born with the disposition to learn language. </a:t>
            </a:r>
          </a:p>
          <a:p>
            <a:pPr algn="just">
              <a:buNone/>
            </a:pPr>
            <a:endParaRPr lang="en-GB" b="1" dirty="0" smtClean="0">
              <a:solidFill>
                <a:schemeClr val="tx1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kumimoji="0" lang="en-GB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However, the role of the environment is very important. With no linguistic input- i.e. speech from the surrounding environment- to provoke the acquisition process, a child will not learn a language.</a:t>
            </a:r>
            <a:endParaRPr lang="fr-FR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82660"/>
          </a:xfrm>
          <a:solidFill>
            <a:schemeClr val="accent2">
              <a:lumMod val="20000"/>
              <a:lumOff val="80000"/>
            </a:schemeClr>
          </a:solidFill>
          <a:ln w="571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GB" b="1" dirty="0"/>
              <a:t>.</a:t>
            </a:r>
            <a:r>
              <a:rPr lang="en-GB" sz="3100" b="1" dirty="0">
                <a:solidFill>
                  <a:schemeClr val="tx1"/>
                </a:solidFill>
              </a:rPr>
              <a:t>1 Some Important Definitions</a:t>
            </a:r>
            <a:r>
              <a:rPr lang="fr-FR" sz="3100" dirty="0"/>
              <a:t/>
            </a:r>
            <a:br>
              <a:rPr lang="fr-FR" sz="3100" dirty="0"/>
            </a:br>
            <a:endParaRPr lang="fr-FR" sz="3100" dirty="0"/>
          </a:p>
        </p:txBody>
      </p:sp>
      <p:sp>
        <p:nvSpPr>
          <p:cNvPr id="4" name="Rectangle 3"/>
          <p:cNvSpPr/>
          <p:nvPr/>
        </p:nvSpPr>
        <p:spPr>
          <a:xfrm>
            <a:off x="928662" y="1643050"/>
            <a:ext cx="8072494" cy="2286016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both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an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academic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and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applied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discipline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involving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scientific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of mental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processes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or mental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functions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(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such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as perception, introspection,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memory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,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creativity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imagination , conception ,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belief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,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reasoning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, volition, and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emotion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— in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other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words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all the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different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things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that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we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can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do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with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our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minds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)  and behaviour ( the actions or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reactions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an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object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or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organism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usually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in relation to the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environment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;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which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can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conscious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or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unconscious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overt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or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covert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and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voluntary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or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involuntary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).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000100" y="4143380"/>
            <a:ext cx="8001056" cy="2000264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Psychologists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such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phenomena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as perception, cognition,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emotion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personality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behaviour, and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interpersonal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relationships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also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refers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to the application of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such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knowledge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to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various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spheres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human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activity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including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issues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related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to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daily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life—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e.g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family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education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and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work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—and the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treatment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mental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health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problems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</a:t>
            </a:r>
          </a:p>
        </p:txBody>
      </p:sp>
      <p:cxnSp>
        <p:nvCxnSpPr>
          <p:cNvPr id="8" name="Connecteur droit 7"/>
          <p:cNvCxnSpPr/>
          <p:nvPr/>
        </p:nvCxnSpPr>
        <p:spPr>
          <a:xfrm rot="5400000">
            <a:off x="-1821701" y="3750471"/>
            <a:ext cx="4786346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endCxn id="4" idx="1"/>
          </p:cNvCxnSpPr>
          <p:nvPr/>
        </p:nvCxnSpPr>
        <p:spPr>
          <a:xfrm>
            <a:off x="571472" y="2786058"/>
            <a:ext cx="357190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endCxn id="5" idx="1"/>
          </p:cNvCxnSpPr>
          <p:nvPr/>
        </p:nvCxnSpPr>
        <p:spPr>
          <a:xfrm>
            <a:off x="571472" y="5143512"/>
            <a:ext cx="42862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28662" y="285728"/>
            <a:ext cx="8215338" cy="185738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  </a:t>
            </a:r>
          </a:p>
          <a:p>
            <a:pPr algn="just"/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The 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social science 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branch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(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mainly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social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)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attempts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to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understand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the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role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human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behavior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plays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in social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dynamics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(e.g., culture,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economics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and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politics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).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Although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the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natural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science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branch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differs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from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biology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which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the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branch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science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that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studies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life . </a:t>
            </a:r>
            <a:endParaRPr lang="fr-FR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</a:p>
          <a:p>
            <a:pPr algn="just"/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 </a:t>
            </a:r>
            <a:endParaRPr lang="fr-FR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928662" y="5429264"/>
            <a:ext cx="8215338" cy="114300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Such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studies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include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the structure,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function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evolutionary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history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development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genetics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biochemistry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physiology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pharmacology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and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pathology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the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nervous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system.) </a:t>
            </a:r>
            <a:endParaRPr lang="fr-FR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62" y="2786058"/>
            <a:ext cx="8215338" cy="171451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This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broad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spectrum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empirical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fields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studies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(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Empirical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data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data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that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produced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by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experiment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or observation ) and classifies living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organisms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and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biological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phenomena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and neuroscience (a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field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that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devoted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to the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scientific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the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nervous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system</a:t>
            </a:r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 rot="5400000">
            <a:off x="-3071048" y="3429000"/>
            <a:ext cx="6857206" cy="7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357158" y="1000108"/>
            <a:ext cx="571504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/>
          <p:nvPr/>
        </p:nvCxnSpPr>
        <p:spPr>
          <a:xfrm>
            <a:off x="357158" y="3429000"/>
            <a:ext cx="500066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71604" y="642918"/>
            <a:ext cx="7286676" cy="2714644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Psychological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science has a long tradition of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incorporating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physiological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and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neurological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processes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into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its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conceptions of mental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functioning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</a:t>
            </a:r>
          </a:p>
          <a:p>
            <a:pPr algn="just"/>
            <a:endParaRPr lang="fr-FR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just"/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includes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many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sub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-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fields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and application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concerned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with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such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areas as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human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development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sports,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health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industry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forensics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and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spirituality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571604" y="4429132"/>
            <a:ext cx="7215238" cy="150019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As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such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not a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unified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scientific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discipline,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with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many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different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perceptions of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what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the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field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entails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and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many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different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standards of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what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constitutes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scientific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research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</a:t>
            </a:r>
            <a:endParaRPr lang="fr-FR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7" name="Connecteur droit 6"/>
          <p:cNvCxnSpPr/>
          <p:nvPr/>
        </p:nvCxnSpPr>
        <p:spPr>
          <a:xfrm rot="5400000">
            <a:off x="-1929640" y="2643194"/>
            <a:ext cx="5287182" cy="794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Connecteur droit 10"/>
          <p:cNvCxnSpPr/>
          <p:nvPr/>
        </p:nvCxnSpPr>
        <p:spPr>
          <a:xfrm>
            <a:off x="714348" y="1857364"/>
            <a:ext cx="857256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/>
          <p:nvPr/>
        </p:nvCxnSpPr>
        <p:spPr>
          <a:xfrm>
            <a:off x="714348" y="5286388"/>
            <a:ext cx="78581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357422" y="0"/>
            <a:ext cx="6786578" cy="3143248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Psycholinguistics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the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study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the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psychological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and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neurobiological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factors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( the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study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cells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the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nervous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system and the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organization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these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cells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into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functional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circuits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that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process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information and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mediate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behavior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)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that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enable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humans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to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acquire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use, and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understand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language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Initial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attempts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to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study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psycholinguistics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were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largely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philosophical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ventures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due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mainly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to a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lack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cohesive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data on how the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human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brain</a:t>
            </a:r>
            <a:r>
              <a:rPr lang="fr-FR" sz="2000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sz="2000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functioned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</a:t>
            </a:r>
          </a:p>
        </p:txBody>
      </p:sp>
      <p:sp>
        <p:nvSpPr>
          <p:cNvPr id="5" name="Rectangle 4"/>
          <p:cNvSpPr/>
          <p:nvPr/>
        </p:nvSpPr>
        <p:spPr>
          <a:xfrm>
            <a:off x="2357422" y="3643314"/>
            <a:ext cx="6786578" cy="3214686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Modern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research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makes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use of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biology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neuroscience , cognitive science, and information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theory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to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how the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brain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processes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language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 There are a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number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subdisciplines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; for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example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as non-invasive techniques for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studying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neurological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workings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the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brain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become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more and more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widespread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neurolinguistics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( the science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concerned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with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human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brain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mechanisms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underlying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the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comprehension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production and abstract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knowledge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of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language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it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spoken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,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signed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 (body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language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) or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written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.)has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become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a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field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in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its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own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right.</a:t>
            </a:r>
          </a:p>
        </p:txBody>
      </p:sp>
      <p:sp>
        <p:nvSpPr>
          <p:cNvPr id="6" name="Rectangle 5"/>
          <p:cNvSpPr/>
          <p:nvPr/>
        </p:nvSpPr>
        <p:spPr>
          <a:xfrm>
            <a:off x="0" y="1428736"/>
            <a:ext cx="2000232" cy="392909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fr-FR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Definition</a:t>
            </a:r>
            <a:endParaRPr lang="fr-FR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lnSpc>
                <a:spcPct val="150000"/>
              </a:lnSpc>
            </a:pPr>
            <a:r>
              <a:rPr lang="fr-FR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of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Psycholinguistics</a:t>
            </a:r>
            <a:r>
              <a:rPr lang="fr-FR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or</a:t>
            </a:r>
          </a:p>
          <a:p>
            <a:pPr algn="ctr">
              <a:lnSpc>
                <a:spcPct val="150000"/>
              </a:lnSpc>
            </a:pPr>
            <a:r>
              <a:rPr lang="fr-FR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fr-FR" b="1" dirty="0" err="1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psychology</a:t>
            </a:r>
            <a:r>
              <a:rPr lang="fr-FR" b="1" dirty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fr-FR" b="1" dirty="0" smtClean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lnSpc>
                <a:spcPct val="150000"/>
              </a:lnSpc>
            </a:pPr>
            <a:r>
              <a:rPr lang="fr-FR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of </a:t>
            </a:r>
          </a:p>
          <a:p>
            <a:pPr algn="ctr">
              <a:lnSpc>
                <a:spcPct val="150000"/>
              </a:lnSpc>
            </a:pPr>
            <a:r>
              <a:rPr lang="fr-FR" b="1" dirty="0" err="1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language</a:t>
            </a:r>
            <a:endParaRPr lang="fr-FR" dirty="0">
              <a:solidFill>
                <a:schemeClr val="tx1"/>
              </a:solidFill>
              <a:latin typeface="Aharoni" pitchFamily="2" charset="-79"/>
              <a:cs typeface="Aharoni" pitchFamily="2" charset="-79"/>
            </a:endParaRPr>
          </a:p>
        </p:txBody>
      </p:sp>
      <p:cxnSp>
        <p:nvCxnSpPr>
          <p:cNvPr id="8" name="Connecteur droit 7"/>
          <p:cNvCxnSpPr>
            <a:stCxn id="6" idx="3"/>
            <a:endCxn id="4" idx="1"/>
          </p:cNvCxnSpPr>
          <p:nvPr/>
        </p:nvCxnSpPr>
        <p:spPr>
          <a:xfrm flipV="1">
            <a:off x="2000232" y="1571624"/>
            <a:ext cx="357190" cy="1821657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>
            <a:stCxn id="6" idx="3"/>
            <a:endCxn id="5" idx="1"/>
          </p:cNvCxnSpPr>
          <p:nvPr/>
        </p:nvCxnSpPr>
        <p:spPr>
          <a:xfrm>
            <a:off x="2000232" y="3393281"/>
            <a:ext cx="357190" cy="185737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stCxn id="6" idx="2"/>
          </p:cNvCxnSpPr>
          <p:nvPr/>
        </p:nvCxnSpPr>
        <p:spPr>
          <a:xfrm rot="5400000">
            <a:off x="250021" y="6107905"/>
            <a:ext cx="1500174" cy="16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14480" y="285728"/>
            <a:ext cx="7429520" cy="2285992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>
              <a:lnSpc>
                <a:spcPct val="150000"/>
              </a:lnSpc>
            </a:pPr>
            <a:r>
              <a:rPr lang="fr-FR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Psycholinguistics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covers</a:t>
            </a:r>
            <a:r>
              <a:rPr lang="fr-FR" sz="2000" b="1" dirty="0">
                <a:solidFill>
                  <a:schemeClr val="tx1"/>
                </a:solidFill>
              </a:rPr>
              <a:t> the cognitive </a:t>
            </a:r>
            <a:r>
              <a:rPr lang="fr-FR" sz="2000" b="1" dirty="0" err="1">
                <a:solidFill>
                  <a:schemeClr val="tx1"/>
                </a:solidFill>
              </a:rPr>
              <a:t>processes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that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make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it</a:t>
            </a:r>
            <a:r>
              <a:rPr lang="fr-FR" sz="2000" b="1" dirty="0">
                <a:solidFill>
                  <a:schemeClr val="tx1"/>
                </a:solidFill>
              </a:rPr>
              <a:t> possible to </a:t>
            </a:r>
            <a:r>
              <a:rPr lang="fr-FR" sz="2000" b="1" dirty="0" err="1">
                <a:solidFill>
                  <a:schemeClr val="tx1"/>
                </a:solidFill>
              </a:rPr>
              <a:t>generate</a:t>
            </a:r>
            <a:r>
              <a:rPr lang="fr-FR" sz="2000" b="1" dirty="0">
                <a:solidFill>
                  <a:schemeClr val="tx1"/>
                </a:solidFill>
              </a:rPr>
              <a:t> a grammatical and </a:t>
            </a:r>
            <a:r>
              <a:rPr lang="fr-FR" sz="2000" b="1" dirty="0" err="1">
                <a:solidFill>
                  <a:schemeClr val="tx1"/>
                </a:solidFill>
              </a:rPr>
              <a:t>meaningful</a:t>
            </a:r>
            <a:r>
              <a:rPr lang="fr-FR" sz="2000" b="1" dirty="0">
                <a:solidFill>
                  <a:schemeClr val="tx1"/>
                </a:solidFill>
              </a:rPr>
              <a:t> sentence out of </a:t>
            </a:r>
            <a:r>
              <a:rPr lang="fr-FR" sz="2000" b="1" dirty="0" err="1">
                <a:solidFill>
                  <a:schemeClr val="tx1"/>
                </a:solidFill>
              </a:rPr>
              <a:t>vocabulary</a:t>
            </a:r>
            <a:r>
              <a:rPr lang="fr-FR" sz="2000" b="1" dirty="0">
                <a:solidFill>
                  <a:schemeClr val="tx1"/>
                </a:solidFill>
              </a:rPr>
              <a:t> and grammatical structures, as </a:t>
            </a:r>
            <a:r>
              <a:rPr lang="fr-FR" sz="2000" b="1" dirty="0" err="1">
                <a:solidFill>
                  <a:schemeClr val="tx1"/>
                </a:solidFill>
              </a:rPr>
              <a:t>well</a:t>
            </a:r>
            <a:r>
              <a:rPr lang="fr-FR" sz="2000" b="1" dirty="0">
                <a:solidFill>
                  <a:schemeClr val="tx1"/>
                </a:solidFill>
              </a:rPr>
              <a:t> as the </a:t>
            </a:r>
            <a:r>
              <a:rPr lang="fr-FR" sz="2000" b="1" dirty="0" err="1">
                <a:solidFill>
                  <a:schemeClr val="tx1"/>
                </a:solidFill>
              </a:rPr>
              <a:t>processes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that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make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it</a:t>
            </a:r>
            <a:r>
              <a:rPr lang="fr-FR" sz="2000" b="1" dirty="0">
                <a:solidFill>
                  <a:schemeClr val="tx1"/>
                </a:solidFill>
              </a:rPr>
              <a:t> possible to </a:t>
            </a:r>
            <a:r>
              <a:rPr lang="fr-FR" sz="2000" b="1" dirty="0" err="1">
                <a:solidFill>
                  <a:schemeClr val="tx1"/>
                </a:solidFill>
              </a:rPr>
              <a:t>understand</a:t>
            </a:r>
            <a:r>
              <a:rPr lang="fr-FR" sz="2000" b="1" dirty="0">
                <a:solidFill>
                  <a:schemeClr val="tx1"/>
                </a:solidFill>
              </a:rPr>
              <a:t> </a:t>
            </a:r>
            <a:r>
              <a:rPr lang="fr-FR" sz="2000" b="1" dirty="0" err="1">
                <a:solidFill>
                  <a:schemeClr val="tx1"/>
                </a:solidFill>
              </a:rPr>
              <a:t>utterances</a:t>
            </a:r>
            <a:r>
              <a:rPr lang="fr-FR" sz="2000" b="1" dirty="0">
                <a:solidFill>
                  <a:schemeClr val="tx1"/>
                </a:solidFill>
              </a:rPr>
              <a:t>, </a:t>
            </a:r>
            <a:r>
              <a:rPr lang="fr-FR" sz="2000" b="1" dirty="0" err="1">
                <a:solidFill>
                  <a:schemeClr val="tx1"/>
                </a:solidFill>
              </a:rPr>
              <a:t>words</a:t>
            </a:r>
            <a:r>
              <a:rPr lang="fr-FR" sz="2000" b="1" dirty="0">
                <a:solidFill>
                  <a:schemeClr val="tx1"/>
                </a:solidFill>
              </a:rPr>
              <a:t>, </a:t>
            </a:r>
            <a:r>
              <a:rPr lang="fr-FR" sz="2000" b="1" dirty="0" err="1">
                <a:solidFill>
                  <a:schemeClr val="tx1"/>
                </a:solidFill>
              </a:rPr>
              <a:t>text</a:t>
            </a:r>
            <a:r>
              <a:rPr lang="fr-FR" sz="2000" b="1" dirty="0">
                <a:solidFill>
                  <a:schemeClr val="tx1"/>
                </a:solidFill>
              </a:rPr>
              <a:t>, etc. </a:t>
            </a:r>
          </a:p>
        </p:txBody>
      </p:sp>
      <p:sp>
        <p:nvSpPr>
          <p:cNvPr id="5" name="Rectangle 4"/>
          <p:cNvSpPr/>
          <p:nvPr/>
        </p:nvSpPr>
        <p:spPr>
          <a:xfrm>
            <a:off x="1643042" y="3286124"/>
            <a:ext cx="7358082" cy="2500330"/>
          </a:xfrm>
          <a:prstGeom prst="rect">
            <a:avLst/>
          </a:prstGeom>
          <a:solidFill>
            <a:schemeClr val="bg1"/>
          </a:solidFill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just" fontAlgn="base">
              <a:spcBef>
                <a:spcPct val="0"/>
              </a:spcBef>
              <a:spcAft>
                <a:spcPct val="0"/>
              </a:spcAft>
            </a:pPr>
            <a:r>
              <a:rPr kumimoji="0" lang="fr-FR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Developmental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psycholinguistics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studies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infants' and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children's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ability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learn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language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usually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with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experimental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or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at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least quantitative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methods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(as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opposed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to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naturalistic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observations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such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as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those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made by Jean Piaget (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Swiss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philosopher,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natural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scientist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and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developmental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psychologist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well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known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for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his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work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studying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children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and for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his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theory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cognitive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development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( in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his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research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on the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development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of </a:t>
            </a:r>
            <a:r>
              <a:rPr kumimoji="0" lang="fr-FR" b="1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children</a:t>
            </a:r>
            <a:r>
              <a:rPr kumimoji="0" lang="fr-FR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).</a:t>
            </a:r>
          </a:p>
        </p:txBody>
      </p:sp>
      <p:cxnSp>
        <p:nvCxnSpPr>
          <p:cNvPr id="10" name="Connecteur droit 9"/>
          <p:cNvCxnSpPr/>
          <p:nvPr/>
        </p:nvCxnSpPr>
        <p:spPr>
          <a:xfrm rot="5400000">
            <a:off x="-1500218" y="2286004"/>
            <a:ext cx="4572008" cy="1588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necteur droit 11"/>
          <p:cNvCxnSpPr>
            <a:endCxn id="4" idx="1"/>
          </p:cNvCxnSpPr>
          <p:nvPr/>
        </p:nvCxnSpPr>
        <p:spPr>
          <a:xfrm flipV="1">
            <a:off x="785786" y="1428724"/>
            <a:ext cx="928694" cy="12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necteur droit 13"/>
          <p:cNvCxnSpPr>
            <a:endCxn id="5" idx="1"/>
          </p:cNvCxnSpPr>
          <p:nvPr/>
        </p:nvCxnSpPr>
        <p:spPr>
          <a:xfrm flipV="1">
            <a:off x="785786" y="4536289"/>
            <a:ext cx="857256" cy="1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697427"/>
          </a:xfrm>
          <a:solidFill>
            <a:srgbClr val="FFFF00"/>
          </a:solidFill>
        </p:spPr>
        <p:txBody>
          <a:bodyPr>
            <a:normAutofit/>
          </a:bodyPr>
          <a:lstStyle/>
          <a:p>
            <a:pPr algn="ctr">
              <a:buNone/>
            </a:pPr>
            <a:r>
              <a:rPr lang="fr-FR" sz="8000" b="1" dirty="0"/>
              <a:t>First </a:t>
            </a:r>
            <a:r>
              <a:rPr lang="fr-FR" sz="8000" b="1" dirty="0" err="1"/>
              <a:t>Language</a:t>
            </a:r>
            <a:r>
              <a:rPr lang="fr-FR" sz="8000" b="1" dirty="0"/>
              <a:t> Acquisition</a:t>
            </a:r>
            <a:endParaRPr lang="fr-FR" sz="8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>
            <a:normAutofit/>
          </a:bodyPr>
          <a:lstStyle/>
          <a:p>
            <a:pPr algn="l"/>
            <a:r>
              <a:rPr lang="en-GB" sz="24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GB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n-GB" sz="2400" b="1" dirty="0" smtClean="0">
                <a:latin typeface="Aharoni" pitchFamily="2" charset="-79"/>
                <a:cs typeface="Aharoni" pitchFamily="2" charset="-79"/>
              </a:rPr>
              <a:t>  </a:t>
            </a:r>
            <a:br>
              <a:rPr lang="en-GB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n-GB" sz="2400" b="1" dirty="0">
                <a:latin typeface="Aharoni" pitchFamily="2" charset="-79"/>
                <a:cs typeface="Aharoni" pitchFamily="2" charset="-79"/>
              </a:rPr>
              <a:t/>
            </a:r>
            <a:br>
              <a:rPr lang="en-GB" sz="2400" b="1" dirty="0">
                <a:latin typeface="Aharoni" pitchFamily="2" charset="-79"/>
                <a:cs typeface="Aharoni" pitchFamily="2" charset="-79"/>
              </a:rPr>
            </a:br>
            <a:r>
              <a:rPr lang="en-GB" sz="24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GB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n-GB" sz="2400" b="1" dirty="0" smtClean="0">
                <a:latin typeface="Aharoni" pitchFamily="2" charset="-79"/>
                <a:cs typeface="Aharoni" pitchFamily="2" charset="-79"/>
              </a:rPr>
              <a:t> </a:t>
            </a:r>
            <a:br>
              <a:rPr lang="en-GB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n-GB" sz="2400" b="1" dirty="0" smtClean="0">
                <a:latin typeface="Aharoni" pitchFamily="2" charset="-79"/>
                <a:cs typeface="Aharoni" pitchFamily="2" charset="-79"/>
              </a:rPr>
              <a:t>  </a:t>
            </a:r>
            <a:br>
              <a:rPr lang="en-GB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n-GB" sz="2400" b="1" dirty="0">
                <a:latin typeface="Aharoni" pitchFamily="2" charset="-79"/>
                <a:cs typeface="Aharoni" pitchFamily="2" charset="-79"/>
              </a:rPr>
              <a:t/>
            </a:r>
            <a:br>
              <a:rPr lang="en-GB" sz="2400" b="1" dirty="0">
                <a:latin typeface="Aharoni" pitchFamily="2" charset="-79"/>
                <a:cs typeface="Aharoni" pitchFamily="2" charset="-79"/>
              </a:rPr>
            </a:br>
            <a:r>
              <a:rPr lang="en-GB" sz="24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GB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n-GB" sz="2400" b="1" dirty="0">
                <a:latin typeface="Aharoni" pitchFamily="2" charset="-79"/>
                <a:cs typeface="Aharoni" pitchFamily="2" charset="-79"/>
              </a:rPr>
              <a:t/>
            </a:r>
            <a:br>
              <a:rPr lang="en-GB" sz="2400" b="1" dirty="0">
                <a:latin typeface="Aharoni" pitchFamily="2" charset="-79"/>
                <a:cs typeface="Aharoni" pitchFamily="2" charset="-79"/>
              </a:rPr>
            </a:br>
            <a:r>
              <a:rPr lang="en-GB" sz="24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GB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n-GB" sz="2400" b="1" dirty="0" smtClean="0">
                <a:latin typeface="Aharoni" pitchFamily="2" charset="-79"/>
                <a:cs typeface="Aharoni" pitchFamily="2" charset="-79"/>
              </a:rPr>
              <a:t/>
            </a:r>
            <a:br>
              <a:rPr lang="en-GB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n-GB" sz="2400" b="1" dirty="0" smtClean="0">
                <a:latin typeface="Aharoni" pitchFamily="2" charset="-79"/>
                <a:cs typeface="Aharoni" pitchFamily="2" charset="-79"/>
              </a:rPr>
              <a:t> </a:t>
            </a:r>
            <a:br>
              <a:rPr lang="en-GB" sz="2400" b="1" dirty="0" smtClean="0">
                <a:latin typeface="Aharoni" pitchFamily="2" charset="-79"/>
                <a:cs typeface="Aharoni" pitchFamily="2" charset="-79"/>
              </a:rPr>
            </a:br>
            <a:r>
              <a:rPr lang="en-GB" sz="2400" b="1" dirty="0" smtClean="0">
                <a:latin typeface="Aharoni" pitchFamily="2" charset="-79"/>
                <a:cs typeface="Aharoni" pitchFamily="2" charset="-79"/>
              </a:rPr>
              <a:t>     </a:t>
            </a:r>
            <a:br>
              <a:rPr lang="en-GB" sz="2400" b="1" dirty="0" smtClean="0">
                <a:latin typeface="Aharoni" pitchFamily="2" charset="-79"/>
                <a:cs typeface="Aharoni" pitchFamily="2" charset="-79"/>
              </a:rPr>
            </a:br>
            <a:endParaRPr lang="fr-FR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78579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Language acquisition is one of the central topics in cognitive science. Every theory of cognition has tried to explain it.</a:t>
            </a:r>
            <a:br>
              <a:rPr lang="en-GB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</a:br>
            <a:r>
              <a:rPr lang="en-GB" b="1" dirty="0" smtClean="0">
                <a:latin typeface="Aharoni" pitchFamily="2" charset="-79"/>
                <a:cs typeface="Aharoni" pitchFamily="2" charset="-79"/>
              </a:rPr>
              <a:t> 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0" y="1000108"/>
            <a:ext cx="9144000" cy="78581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Possessing a language is an essential human trait: all normal humans speak, no nonhuman animal does.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0" y="2000240"/>
            <a:ext cx="9144000" cy="85725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Language is the main vehicle by which we know about other people's thoughts, and the two must be intimately related</a:t>
            </a:r>
            <a:r>
              <a:rPr lang="en-GB" b="1" dirty="0" smtClean="0">
                <a:latin typeface="Aharoni" pitchFamily="2" charset="-79"/>
                <a:cs typeface="Aharoni" pitchFamily="2" charset="-79"/>
              </a:rPr>
              <a:t>.</a:t>
            </a:r>
            <a:br>
              <a:rPr lang="en-GB" b="1" dirty="0" smtClean="0">
                <a:latin typeface="Aharoni" pitchFamily="2" charset="-79"/>
                <a:cs typeface="Aharoni" pitchFamily="2" charset="-79"/>
              </a:rPr>
            </a:br>
            <a:r>
              <a:rPr lang="en-GB" b="1" dirty="0" smtClean="0">
                <a:latin typeface="Aharoni" pitchFamily="2" charset="-79"/>
                <a:cs typeface="Aharoni" pitchFamily="2" charset="-79"/>
              </a:rPr>
              <a:t> 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0" y="3071810"/>
            <a:ext cx="914400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Every time we speak we are revealing something about language, so the facts of language structure are easy to obtain; these data hint at a system of extraordinary complexity. </a:t>
            </a:r>
            <a:endParaRPr lang="fr-FR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4357694"/>
            <a:ext cx="9144000" cy="71438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Nonetheless, learning a first language is something every child does successfully in a matter of a few years and without the need for formal lessons</a:t>
            </a:r>
            <a:r>
              <a:rPr lang="en-GB" b="1" dirty="0" smtClean="0">
                <a:latin typeface="Aharoni" pitchFamily="2" charset="-79"/>
                <a:cs typeface="Aharoni" pitchFamily="2" charset="-79"/>
              </a:rPr>
              <a:t>. </a:t>
            </a:r>
            <a:endParaRPr lang="fr-FR" dirty="0"/>
          </a:p>
        </p:txBody>
      </p:sp>
      <p:sp>
        <p:nvSpPr>
          <p:cNvPr id="9" name="Rectangle 8"/>
          <p:cNvSpPr/>
          <p:nvPr/>
        </p:nvSpPr>
        <p:spPr>
          <a:xfrm>
            <a:off x="0" y="5572140"/>
            <a:ext cx="9144000" cy="114300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b="1" dirty="0" smtClean="0">
                <a:solidFill>
                  <a:schemeClr val="tx1"/>
                </a:solidFill>
                <a:latin typeface="Aharoni" pitchFamily="2" charset="-79"/>
                <a:cs typeface="Aharoni" pitchFamily="2" charset="-79"/>
              </a:rPr>
              <a:t>Language acquisition takes place mainly before the age of 5 years old. No child fails to learn a language (pathologies aside); and language acquisition is carried out in much the same way</a:t>
            </a:r>
            <a:r>
              <a:rPr lang="en-GB" dirty="0" smtClean="0">
                <a:solidFill>
                  <a:schemeClr val="tx1"/>
                </a:solidFill>
              </a:rPr>
              <a:t>.</a:t>
            </a:r>
            <a:endParaRPr lang="fr-FR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 smtClean="0">
                <a:solidFill>
                  <a:schemeClr val="tx1"/>
                </a:solidFill>
              </a:rPr>
              <a:t>                </a:t>
            </a:r>
            <a:r>
              <a:rPr lang="en-GB" sz="3600" b="1" dirty="0" smtClean="0">
                <a:solidFill>
                  <a:schemeClr val="tx1"/>
                </a:solidFill>
              </a:rPr>
              <a:t>In </a:t>
            </a:r>
            <a:r>
              <a:rPr lang="en-GB" sz="3600" b="1" dirty="0">
                <a:solidFill>
                  <a:schemeClr val="tx1"/>
                </a:solidFill>
              </a:rPr>
              <a:t>acquiring language, the child’s linguistic knowledge passes through  stages; each stage resembles the adult’s linguistic knowledge until the child gains full competence </a:t>
            </a:r>
            <a:r>
              <a:rPr lang="en-GB" sz="36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en-GB" sz="3600" b="1" dirty="0" smtClean="0">
                <a:solidFill>
                  <a:schemeClr val="tx1"/>
                </a:solidFill>
              </a:rPr>
              <a:t>     Children </a:t>
            </a:r>
            <a:r>
              <a:rPr lang="en-GB" sz="3600" b="1" dirty="0">
                <a:solidFill>
                  <a:schemeClr val="tx1"/>
                </a:solidFill>
              </a:rPr>
              <a:t>do not acquire their mother tongue by memorisation and repetition of sentences they hear in their immediate </a:t>
            </a:r>
            <a:r>
              <a:rPr lang="en-GB" sz="3600" b="1" dirty="0" smtClean="0">
                <a:solidFill>
                  <a:schemeClr val="tx1"/>
                </a:solidFill>
              </a:rPr>
              <a:t>environment.</a:t>
            </a:r>
            <a:endParaRPr lang="fr-FR" sz="3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577</TotalTime>
  <Words>1025</Words>
  <Application>Microsoft Office PowerPoint</Application>
  <PresentationFormat>Affichage à l'écran (4:3)</PresentationFormat>
  <Paragraphs>41</Paragraphs>
  <Slides>11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2" baseType="lpstr">
      <vt:lpstr>Débit</vt:lpstr>
      <vt:lpstr> Psycholinguistics /  Psychology and Language </vt:lpstr>
      <vt:lpstr>.1 Some Important Definitions </vt:lpstr>
      <vt:lpstr>Diapositive 3</vt:lpstr>
      <vt:lpstr>Diapositive 4</vt:lpstr>
      <vt:lpstr>Diapositive 5</vt:lpstr>
      <vt:lpstr>Diapositive 6</vt:lpstr>
      <vt:lpstr>Diapositive 7</vt:lpstr>
      <vt:lpstr>                        </vt:lpstr>
      <vt:lpstr>Diapositive 9</vt:lpstr>
      <vt:lpstr>Diapositive 10</vt:lpstr>
      <vt:lpstr>Diapositive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Psycholinguistics  Psychology and Language</dc:title>
  <dc:creator>HP</dc:creator>
  <cp:lastModifiedBy>HP</cp:lastModifiedBy>
  <cp:revision>30</cp:revision>
  <dcterms:created xsi:type="dcterms:W3CDTF">2015-02-03T10:35:28Z</dcterms:created>
  <dcterms:modified xsi:type="dcterms:W3CDTF">2019-04-06T20:22:44Z</dcterms:modified>
</cp:coreProperties>
</file>