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5"/>
  </p:notes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3" r:id="rId9"/>
    <p:sldId id="330" r:id="rId10"/>
    <p:sldId id="331" r:id="rId11"/>
    <p:sldId id="332" r:id="rId12"/>
    <p:sldId id="284" r:id="rId13"/>
    <p:sldId id="287" r:id="rId14"/>
  </p:sldIdLst>
  <p:sldSz cx="9144000" cy="6858000" type="screen4x3"/>
  <p:notesSz cx="6735763" cy="9869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1023" autoAdjust="0"/>
  </p:normalViewPr>
  <p:slideViewPr>
    <p:cSldViewPr>
      <p:cViewPr varScale="1">
        <p:scale>
          <a:sx n="68" d="100"/>
          <a:sy n="68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DE08-7767-4ABB-8E19-962A488953EF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CB314-ECE1-46A3-A9DE-F04A3FEB6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40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4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31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27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7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1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1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4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2446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4335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2441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65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566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2916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1741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6078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5703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6010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268BC0-A1EA-4EC9-A215-22F2D8EE0B5D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5FDB8B-8BD6-4015-8BC2-E005EE216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39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643602"/>
          </a:xfrm>
        </p:spPr>
        <p:txBody>
          <a:bodyPr>
            <a:normAutofit/>
          </a:bodyPr>
          <a:lstStyle/>
          <a:p>
            <a:pPr algn="justLow" rtl="1">
              <a:buNone/>
            </a:pP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D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استخدامه في </a:t>
            </a:r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المنازل: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توصيل الأجهزة المنزلية الذكية والإنترنت.</a:t>
            </a:r>
          </a:p>
          <a:p>
            <a:pPr algn="justLow" rtl="1">
              <a:buNone/>
            </a:pP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في أماكن العمل: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ربط الشبكات المحلية والاتصالات بين الموظفين.</a:t>
            </a:r>
          </a:p>
          <a:p>
            <a:pPr algn="justLow" rtl="1">
              <a:buNone/>
            </a:pP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في الأماكن العامة: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توفير الإنترنت المجاني أو المدفوع للمستخدمين</a:t>
            </a: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D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>
              <a:buNone/>
            </a:pP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تقنية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 </a:t>
            </a: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تعد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اليوم </a:t>
            </a: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جزءا أساسيا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الحياة اليومية، حيث تدعم كل الجوانب المرتبطة بالاتصالات الرقمية والتكنولوجيا</a:t>
            </a:r>
            <a:endParaRPr lang="ar-D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690447"/>
            <a:ext cx="6259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استخدامات الاتصال اللاسلكي </a:t>
            </a:r>
            <a:r>
              <a:rPr lang="fr-F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</a:t>
            </a:r>
            <a:r>
              <a:rPr lang="ar-D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fr-F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0270161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5364" y="620688"/>
            <a:ext cx="3307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سلبيات تقنية </a:t>
            </a:r>
            <a:r>
              <a:rPr lang="fr-F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ar-D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9552" y="1196752"/>
            <a:ext cx="785363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2. التأثر بالعوائق البيئية</a:t>
            </a:r>
            <a:r>
              <a:rPr lang="ar-S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تعتمد </a:t>
            </a:r>
            <a:r>
              <a:rPr lang="fr-FR" sz="28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الموجات اللاسلكية عالية التردد، وهي أكثر عرضة للتأثر بالعوائق مثل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الأشجار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؛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المباني الخرسانية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؛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يؤدي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ذلك إلى ضعف الإشارة أو انقطاع الاتصال في بعض الأحيان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DZ" sz="2800" b="1" dirty="0" smtClean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D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4. التكلفة:</a:t>
            </a:r>
          </a:p>
          <a:p>
            <a:pPr algn="justLow" rtl="1">
              <a:buFont typeface="Arial" panose="020B0604020202020204" pitchFamily="34" charset="0"/>
              <a:buChar char="•"/>
            </a:pPr>
            <a:r>
              <a:rPr lang="ar-D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تكلفة تركيب البنية التحتية </a:t>
            </a:r>
            <a:r>
              <a:rPr lang="ar-D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لتقنية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ar-D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الأبراج</a:t>
            </a:r>
            <a:r>
              <a:rPr lang="ar-D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 المحطات، الهوائيات) مرتفعة، مما يجعلها أقل جاذبية في المناطق ذات الكثافة السكانية المنخفضة.</a:t>
            </a:r>
          </a:p>
          <a:p>
            <a:pPr algn="justLow" rtl="1">
              <a:buFont typeface="Arial" panose="020B0604020202020204" pitchFamily="34" charset="0"/>
              <a:buChar char="•"/>
            </a:pPr>
            <a:r>
              <a:rPr lang="ar-D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أجهزة المستخدم مثل مودم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ar-D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قد </a:t>
            </a:r>
            <a:r>
              <a:rPr lang="ar-D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تكون مكلفة مقارنة بالتقنيات الأخرى.</a:t>
            </a: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976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4068" y="476672"/>
            <a:ext cx="3358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سلبيات تقنية </a:t>
            </a:r>
            <a:r>
              <a:rPr lang="fr-F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fr-F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5185" y="1124744"/>
            <a:ext cx="785363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5. التداخل مع الشبكات الأخرى</a:t>
            </a:r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قد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تعاني من التداخل مع شبكات أخرى تعمل على نفس التردد، مثل شبكات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الأجهزة اللاسلكية الأخرى، مما يؤثر على جودة الخدمة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6. محدودية السرعة مع زيادة المستخدمين</a:t>
            </a:r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عند زيادة عدد المستخدمين المتصلين بنفس البرج، تقل السرعة بسبب تقاسم النطاق الترددي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المتاح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7. </a:t>
            </a:r>
            <a:r>
              <a:rPr lang="ar-D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مشكلات الصيانة</a:t>
            </a:r>
            <a:r>
              <a:rPr lang="ar-D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DZ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تتطلب 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تقنية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صيانة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دورية لضمان الأداء الأمثل، مما يزيد من تكاليف التشغيل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76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04248" y="390035"/>
            <a:ext cx="1538484" cy="928694"/>
          </a:xfrm>
        </p:spPr>
        <p:txBody>
          <a:bodyPr/>
          <a:lstStyle/>
          <a:p>
            <a:pPr algn="r"/>
            <a:r>
              <a:rPr lang="ar-S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خاتمة: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54382"/>
            <a:ext cx="8280920" cy="4878874"/>
          </a:xfrm>
        </p:spPr>
        <p:txBody>
          <a:bodyPr>
            <a:normAutofit/>
          </a:bodyPr>
          <a:lstStyle/>
          <a:p>
            <a:pPr algn="justLow" rtl="1">
              <a:buNone/>
            </a:pPr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endParaRPr lang="ar-D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688" y="1062439"/>
            <a:ext cx="79746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تعد </a:t>
            </a:r>
            <a:r>
              <a:rPr lang="ar-DZ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شبكات الاتصالات اللاسلكية من أبرز الإنجازات التقنية في عصرنا الحديث، حيث أثرت بشكل كبير على مختلف جوانب الحياة 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اليومية، </a:t>
            </a:r>
            <a:r>
              <a:rPr lang="ar-DZ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فقد سهلت هذه الشبكات عملية التواصل ونقل المعلومات بين الأفراد والأجهزة دون الحاجة إلى وصلات مادية، مما ساهم في تقليل التكاليف وتحقيق سرعة ومرونة أكبر في العمل 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والتفاعل.</a:t>
            </a:r>
            <a:endParaRPr lang="fr-FR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12roses_6lilies[1700]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33" r="19433"/>
          <a:stretch>
            <a:fillRect/>
          </a:stretch>
        </p:blipFill>
        <p:spPr>
          <a:xfrm>
            <a:off x="611561" y="1032933"/>
            <a:ext cx="7500972" cy="479213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131840" y="1051774"/>
            <a:ext cx="5486400" cy="1500198"/>
          </a:xfrm>
        </p:spPr>
        <p:txBody>
          <a:bodyPr/>
          <a:lstStyle/>
          <a:p>
            <a:pPr algn="ctr"/>
            <a:r>
              <a:rPr lang="ar-SA" sz="4000" b="1" dirty="0" smtClean="0">
                <a:solidFill>
                  <a:schemeClr val="tx2"/>
                </a:solidFill>
              </a:rPr>
              <a:t>شكرا على حسن الإصغاء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7938" y="692696"/>
            <a:ext cx="5572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شبكات الاتصالات اللاسلكية بتقنية </a:t>
            </a:r>
            <a:r>
              <a:rPr lang="fr-F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Wi-max</a:t>
            </a:r>
            <a:endParaRPr lang="fr-F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412776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تقنية </a:t>
            </a:r>
            <a:r>
              <a:rPr lang="fr-FR" sz="2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wi-max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هو 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اختصار 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لـ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justLow" rtl="1"/>
            <a:r>
              <a:rPr 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World </a:t>
            </a:r>
            <a:r>
              <a:rPr lang="fr-FR" sz="2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wide</a:t>
            </a:r>
            <a:r>
              <a:rPr 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fr-FR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Interoperability</a:t>
            </a:r>
            <a:r>
              <a:rPr lang="fr-FR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for </a:t>
            </a:r>
            <a:r>
              <a:rPr lang="fr-FR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Microwave</a:t>
            </a:r>
            <a:r>
              <a:rPr lang="fr-FR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Access، 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وهي تقنية اتصال لاسلكي عريضة النطاق مصممة لتوفير الإنترنت عالي السرعة عبر مسافات 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طويلة، تعتبر </a:t>
            </a:r>
            <a:r>
              <a:rPr 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Wi- MAX 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حلا</a:t>
            </a:r>
            <a:r>
              <a:rPr 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فعالا 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لتوصيل الإنترنت في المناطق التي لا تتوفر فيها بنية تحتية كافية لتقنيات الاتصال السلكي أو اللاسلكي 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الأخرى.</a:t>
            </a:r>
          </a:p>
          <a:p>
            <a:pPr algn="justLow" rtl="1"/>
            <a:r>
              <a:rPr lang="fr-FR" sz="2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wi-max</a:t>
            </a:r>
            <a:r>
              <a:rPr 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هي 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تقنية لاسلكية تعتمد على معايير </a:t>
            </a:r>
            <a:r>
              <a:rPr lang="fr-FR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IEEE 802.16، 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وتستخدم 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لنقل البيانات والإنترنت بسرعة فائقة على نطاق واسع.</a:t>
            </a:r>
          </a:p>
          <a:p>
            <a:pPr algn="justLow" rtl="1"/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تعرف 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بأنها "بديل لاسلكي للاتصالات السلكية"، حيث يمكن أن تصل إلى مسافات كبيرة تصل إلى عشرات الكيلومترات، مما يجعلها مثالية للمدن والقرى والمناطق 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الريفية.</a:t>
            </a:r>
            <a:endParaRPr lang="fr-FR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16957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128" y="548680"/>
            <a:ext cx="2744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مميزات تقنية </a:t>
            </a:r>
            <a:r>
              <a:rPr lang="fr-F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endParaRPr lang="fr-F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268760"/>
            <a:ext cx="77852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DZ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نطاق تغطية واسع: 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تغطي مساحات كبيرة مقارنة بـ </a:t>
            </a:r>
            <a:r>
              <a:rPr lang="fr-FR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Wi-Fi، 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مما يجعلها مناسبة للتوصيل في المناطق النائية.</a:t>
            </a:r>
          </a:p>
          <a:p>
            <a:pPr algn="justLow" rtl="1"/>
            <a:r>
              <a:rPr lang="ar-D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سرعات عالية: 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تدعم سرعات تصل إلى 70 </a:t>
            </a:r>
            <a:r>
              <a:rPr lang="ar-DZ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ميجابت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ثانية 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بعض الإصدارات.</a:t>
            </a:r>
          </a:p>
          <a:p>
            <a:pPr algn="justLow" rtl="1"/>
            <a:r>
              <a:rPr lang="ar-D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مرونة التركيب: 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تحتاج إلى بنية تحتية واسعة مثل الألياف الضوئية.</a:t>
            </a:r>
          </a:p>
          <a:p>
            <a:pPr algn="justLow" rtl="1"/>
            <a:r>
              <a:rPr lang="ar-D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التوافق مع تقنيات أخرى: 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دمجها مع الشبكات السلكية أو اللاسلكية الأخرى.</a:t>
            </a:r>
          </a:p>
          <a:p>
            <a:pPr algn="justLow" rtl="1"/>
            <a:r>
              <a:rPr lang="ar-D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دعم الأجهزة المحمولة: 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استخدامها للاتصال الثابت والمتحرك.</a:t>
            </a:r>
            <a:endParaRPr lang="fr-FR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93606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4728" y="548680"/>
            <a:ext cx="4911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الفرق </a:t>
            </a:r>
            <a:r>
              <a:rPr lang="ar-D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بين تقنية </a:t>
            </a:r>
            <a:r>
              <a:rPr lang="fr-F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fr-F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fr-F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وتقنية </a:t>
            </a:r>
            <a:r>
              <a:rPr lang="fr-F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Wi-fi</a:t>
            </a:r>
            <a:r>
              <a:rPr lang="ar-D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fr-F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412626"/>
              </p:ext>
            </p:extLst>
          </p:nvPr>
        </p:nvGraphicFramePr>
        <p:xfrm>
          <a:off x="683568" y="1422400"/>
          <a:ext cx="7776864" cy="3017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8203"/>
                <a:gridCol w="3286293"/>
                <a:gridCol w="3312368"/>
              </a:tblGrid>
              <a:tr h="382617"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4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WiMAX</a:t>
                      </a:r>
                      <a:endParaRPr lang="fr-FR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Wi-Fi</a:t>
                      </a:r>
                    </a:p>
                  </a:txBody>
                  <a:tcPr anchor="ctr"/>
                </a:tc>
              </a:tr>
              <a:tr h="382617">
                <a:tc>
                  <a:txBody>
                    <a:bodyPr/>
                    <a:lstStyle/>
                    <a:p>
                      <a:pPr algn="ctr"/>
                      <a:r>
                        <a:rPr lang="ar-DZ" sz="2400" b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التغطية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تصل إلى 50 كيلومترًا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تصل إلى 100 متر فقط</a:t>
                      </a:r>
                    </a:p>
                  </a:txBody>
                  <a:tcPr anchor="ctr"/>
                </a:tc>
              </a:tr>
              <a:tr h="669580">
                <a:tc>
                  <a:txBody>
                    <a:bodyPr/>
                    <a:lstStyle/>
                    <a:p>
                      <a:pPr algn="ctr"/>
                      <a:r>
                        <a:rPr lang="ar-DZ" sz="24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السرعة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سرعات عالية تصل إلى 70ميجابت/ثانية</a:t>
                      </a:r>
                      <a:endParaRPr lang="ar-D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سرعات تصل إلى 1-2 </a:t>
                      </a:r>
                      <a:r>
                        <a:rPr lang="ar-DZ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جيجابت</a:t>
                      </a:r>
                      <a:r>
                        <a:rPr lang="ar-D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/ثانية</a:t>
                      </a:r>
                      <a:endParaRPr lang="ar-D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</a:tr>
              <a:tr h="382617">
                <a:tc>
                  <a:txBody>
                    <a:bodyPr/>
                    <a:lstStyle/>
                    <a:p>
                      <a:pPr algn="ctr"/>
                      <a:r>
                        <a:rPr lang="ar-DZ" sz="2400" b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الاستخدام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الإنترنت طويل المدى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الإنترنت قصير المدى</a:t>
                      </a:r>
                    </a:p>
                  </a:txBody>
                  <a:tcPr anchor="ctr"/>
                </a:tc>
              </a:tr>
              <a:tr h="382617">
                <a:tc>
                  <a:txBody>
                    <a:bodyPr/>
                    <a:lstStyle/>
                    <a:p>
                      <a:pPr algn="ctr"/>
                      <a:r>
                        <a:rPr lang="ar-DZ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الأجهزة</a:t>
                      </a:r>
                      <a:endParaRPr lang="ar-DZ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تُستخدم مع محطات أساسية وأبراج</a:t>
                      </a:r>
                      <a:endParaRPr lang="ar-D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تُستخدم مع نقاط وصول محلية</a:t>
                      </a:r>
                      <a:endParaRPr lang="ar-D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9762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4451" y="620688"/>
            <a:ext cx="3368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مكونات تقنية </a:t>
            </a:r>
            <a:r>
              <a:rPr lang="fr-F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fr-F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endParaRPr lang="fr-FR" sz="2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8270" y="1340500"/>
            <a:ext cx="807441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المكونات الأساسية لتقنية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fr-FR" sz="2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R="0" lvl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DZ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kumimoji="0" lang="ar-SA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برج</a:t>
            </a:r>
            <a:r>
              <a:rPr kumimoji="0" lang="ar-DZ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Tower</a:t>
            </a:r>
            <a:r>
              <a:rPr lang="ar-D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يعمل كمحطة إرسال واستقبال إشارات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مشابه لأبراج الهواتف المحمولة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يغطي منطقة واسعة تصل إلى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كيلومترًا في ظروف مثالية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11560" y="3285565"/>
            <a:ext cx="800240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2.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محطة قاعدة</a:t>
            </a:r>
            <a:r>
              <a:rPr kumimoji="0" lang="ar-DZ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(Base Station)</a:t>
            </a:r>
            <a:r>
              <a:rPr lang="ar-D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fr-FR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توجد في البرج وتضم أجهزة الإرسال والاستقبال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تتصل بشبكة الإنترنت الأساسية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Backhaul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Network)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باستخدام الألياف الضوئية</a:t>
            </a:r>
            <a:r>
              <a:rPr lang="ar-DZ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أو الاتصال عبر الأقمار الصناعية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مسؤولة عن إدارة حركة البيانات بين المستخدمين والإنترنت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57071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4794" y="764704"/>
            <a:ext cx="807441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الهوائيات </a:t>
            </a:r>
            <a:r>
              <a:rPr lang="fr-FR" sz="2800" b="1" i="1" dirty="0" err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Antennas</a:t>
            </a:r>
            <a:r>
              <a:rPr lang="ar-DZ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fr-FR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تستخدم لتوزيع الإشارات اللاسلكية.</a:t>
            </a: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تعمل بنظام إرسال متقدم مثل تقنية </a:t>
            </a:r>
            <a:r>
              <a:rPr lang="fr-FR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MIMO (Multiple Input Multiple Output) 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لزيادة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كفاءة الإرسال والاستقبال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أجهزة المستخدم </a:t>
            </a:r>
            <a:r>
              <a:rPr lang="fr-FR" sz="2800" b="1" i="1" dirty="0" err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Subscriber</a:t>
            </a:r>
            <a:r>
              <a:rPr lang="fr-FR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fr-FR" sz="2800" b="1" i="1" dirty="0" err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Devices</a:t>
            </a:r>
            <a:r>
              <a:rPr lang="ar-DZ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fr-FR" sz="2800" b="1" i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أجهزة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المودم </a:t>
            </a:r>
            <a:r>
              <a:rPr lang="fr-FR" sz="28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fr-FR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Modems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الهواتف الذكية المزودة بدعم </a:t>
            </a:r>
            <a:r>
              <a:rPr lang="fr-FR" sz="28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endParaRPr lang="fr-FR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أجهزة الحاسوب المحمولة المزودة بشرائح </a:t>
            </a:r>
            <a:r>
              <a:rPr lang="fr-FR" sz="28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fr-FR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fr-FR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تتصل مباشرة بالإشارات المرسلة من برج </a:t>
            </a:r>
            <a:r>
              <a:rPr lang="fr-FR" sz="28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fr-FR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</a:t>
            </a:r>
            <a:r>
              <a:rPr lang="fr-FR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شبكة العمود الفقري </a:t>
            </a:r>
            <a:r>
              <a:rPr lang="fr-FR" sz="2800" b="1" i="1" dirty="0" err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Backhaul</a:t>
            </a:r>
            <a:r>
              <a:rPr lang="fr-FR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Network</a:t>
            </a:r>
            <a:endParaRPr lang="fr-FR" sz="2800" b="1" i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البنية التحتية التي تربط محطة </a:t>
            </a:r>
            <a:r>
              <a:rPr lang="fr-FR" sz="28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fr-FR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بالإنترنت أو الشبكة المركزية.</a:t>
            </a: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أن تكون سلكية (الألياف الضوئية) أو لاسلكية.</a:t>
            </a: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522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4794" y="728990"/>
            <a:ext cx="8074411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8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تقنيات التشفير والأمان</a:t>
            </a:r>
            <a:r>
              <a:rPr lang="ar-SA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2800" b="1" i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تستخدم </a:t>
            </a:r>
            <a:r>
              <a:rPr lang="fr-FR" sz="2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تقنيات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تشفير مثل </a:t>
            </a:r>
            <a:r>
              <a:rPr lang="fr-FR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AES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TKIP </a:t>
            </a:r>
            <a:r>
              <a:rPr lang="ar-DZ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لضمان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أمان الاتصال.</a:t>
            </a: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تعتمد بروتوكولات مثل </a:t>
            </a:r>
            <a:r>
              <a:rPr lang="fr-FR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EAP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لتوثيق المستخدمين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b="1" i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8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7. نظام إدارة </a:t>
            </a:r>
            <a:r>
              <a:rPr lang="ar-SA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الشبكة</a:t>
            </a:r>
            <a:r>
              <a:rPr lang="fr-FR" sz="2800" b="1" i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Network Management </a:t>
            </a:r>
            <a:r>
              <a:rPr lang="fr-FR" sz="2800" b="1" i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System</a:t>
            </a:r>
            <a:r>
              <a:rPr lang="fr-FR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DZ" sz="28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DZ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مسؤول عن مراقبة الشبكة وضمان استقرار الأداء.</a:t>
            </a: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يوفر تحليلات لتحديد وتحسين جودة الخدمة.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56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875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4068" y="620688"/>
            <a:ext cx="3358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سلبيات تقنية </a:t>
            </a:r>
            <a:r>
              <a:rPr lang="fr-F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fr-F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0099" y="1299811"/>
            <a:ext cx="807441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تقنية </a:t>
            </a:r>
            <a:r>
              <a:rPr lang="fr-FR" sz="28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fr-FR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رغم مزاياها العديدة مثل تقديم الإنترنت عالي السرعة وتغطية واسعة، لها بعض السلبيات والتحديات. فيما يلي أبرز العيوب:</a:t>
            </a: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1. محدودية التغطية الفعلية</a:t>
            </a:r>
            <a:r>
              <a:rPr lang="ar-S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الرغم من أن </a:t>
            </a:r>
            <a:r>
              <a:rPr lang="fr-FR" sz="28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Wimax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تدعي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إمكانية تغطية مسافات تصل إلى 50 كيلومترًا، إلا أن التغطية الفعلية تتأثر بعوامل مثل:</a:t>
            </a: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التضاريس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(الجبال والمباني العالية تقلل الإشارة).</a:t>
            </a: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-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الأحوال الجوية (مثل الأمطار أو الضباب).</a:t>
            </a: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التداخل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الكهرومغناطيسي.</a:t>
            </a: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المدن والمناطق الحضرية، تنخفض المسافة إلى حوالي 10 كيلومترات فقط.</a:t>
            </a:r>
            <a:endParaRPr lang="fr-FR" sz="2800" b="1" dirty="0" smtClean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588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8636</TotalTime>
  <Words>840</Words>
  <Application>Microsoft Office PowerPoint</Application>
  <PresentationFormat>Affichage à l'écran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Sakkal Majalla</vt:lpstr>
      <vt:lpstr>Times New Roman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خاتمة: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الجمهورية الجزائرية الديمقراطية الشعبية وزارة التعليم العالي و البحث العلمي جامعة وهران كلية العلوم الإنسانية و الحضارة الإسلامية قسم علم المكتبات و العلوم الوثائقية ماجستير علم المكتبات والعلوم الوثائقية</dc:title>
  <dc:creator>PC</dc:creator>
  <cp:lastModifiedBy>sms</cp:lastModifiedBy>
  <cp:revision>267</cp:revision>
  <cp:lastPrinted>2024-11-17T21:57:48Z</cp:lastPrinted>
  <dcterms:created xsi:type="dcterms:W3CDTF">2013-02-14T20:44:20Z</dcterms:created>
  <dcterms:modified xsi:type="dcterms:W3CDTF">2024-11-17T22:03:08Z</dcterms:modified>
</cp:coreProperties>
</file>