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99" r:id="rId1"/>
  </p:sldMasterIdLst>
  <p:sldIdLst>
    <p:sldId id="266" r:id="rId2"/>
    <p:sldId id="267" r:id="rId3"/>
    <p:sldId id="257" r:id="rId4"/>
    <p:sldId id="286" r:id="rId5"/>
    <p:sldId id="289" r:id="rId6"/>
    <p:sldId id="290" r:id="rId7"/>
    <p:sldId id="288" r:id="rId8"/>
    <p:sldId id="291" r:id="rId9"/>
    <p:sldId id="292" r:id="rId10"/>
    <p:sldId id="268"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76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t>14/11/2024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197144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4B1608A-6540-45B2-B04A-8B545354FBF1}" type="datetimeFigureOut">
              <a:rPr lang="fr-FR" smtClean="0"/>
              <a:t>14/11/2024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979488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4B1608A-6540-45B2-B04A-8B545354FBF1}" type="datetimeFigureOut">
              <a:rPr lang="fr-FR" smtClean="0"/>
              <a:t>14/11/2024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t>‹N°›</a:t>
            </a:fld>
            <a:endParaRPr 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476221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4B1608A-6540-45B2-B04A-8B545354FBF1}" type="datetimeFigureOut">
              <a:rPr lang="fr-FR" smtClean="0"/>
              <a:t>14/11/2024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36019321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4B1608A-6540-45B2-B04A-8B545354FBF1}" type="datetimeFigureOut">
              <a:rPr lang="fr-FR" smtClean="0"/>
              <a:t>14/11/2024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t>‹N°›</a:t>
            </a:fld>
            <a:endParaRPr 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85048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4B1608A-6540-45B2-B04A-8B545354FBF1}" type="datetimeFigureOut">
              <a:rPr lang="fr-FR" smtClean="0"/>
              <a:t>14/11/2024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24965352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t>14/11/2024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41920733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t>14/11/2024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240577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t>14/11/2024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1182625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4B1608A-6540-45B2-B04A-8B545354FBF1}" type="datetimeFigureOut">
              <a:rPr lang="fr-FR" smtClean="0"/>
              <a:t>14/11/2024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1901022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F4B1608A-6540-45B2-B04A-8B545354FBF1}" type="datetimeFigureOut">
              <a:rPr lang="fr-FR" smtClean="0"/>
              <a:t>14/11/2024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1045054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4B1608A-6540-45B2-B04A-8B545354FBF1}" type="datetimeFigureOut">
              <a:rPr lang="fr-FR" smtClean="0"/>
              <a:t>14/11/2024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3405513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F4B1608A-6540-45B2-B04A-8B545354FBF1}" type="datetimeFigureOut">
              <a:rPr lang="fr-FR" smtClean="0"/>
              <a:t>14/11/2024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1736792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B1608A-6540-45B2-B04A-8B545354FBF1}" type="datetimeFigureOut">
              <a:rPr lang="fr-FR" smtClean="0"/>
              <a:t>14/11/2024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2709557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4B1608A-6540-45B2-B04A-8B545354FBF1}" type="datetimeFigureOut">
              <a:rPr lang="fr-FR" smtClean="0"/>
              <a:t>14/11/2024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1152499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4B1608A-6540-45B2-B04A-8B545354FBF1}" type="datetimeFigureOut">
              <a:rPr lang="fr-FR" smtClean="0"/>
              <a:t>14/11/2024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09977E-EC32-4E43-AC90-1FD2359435ED}" type="slidenum">
              <a:rPr lang="fr-FR" smtClean="0"/>
              <a:t>‹N°›</a:t>
            </a:fld>
            <a:endParaRPr lang="fr-FR"/>
          </a:p>
        </p:txBody>
      </p:sp>
    </p:spTree>
    <p:extLst>
      <p:ext uri="{BB962C8B-B14F-4D97-AF65-F5344CB8AC3E}">
        <p14:creationId xmlns:p14="http://schemas.microsoft.com/office/powerpoint/2010/main" val="1093291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4B1608A-6540-45B2-B04A-8B545354FBF1}" type="datetimeFigureOut">
              <a:rPr lang="fr-FR" smtClean="0"/>
              <a:t>14/11/2024</a:t>
            </a:fld>
            <a:endParaRPr lang="fr-F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0409977E-EC32-4E43-AC90-1FD2359435ED}" type="slidenum">
              <a:rPr lang="fr-FR" smtClean="0"/>
              <a:t>‹N°›</a:t>
            </a:fld>
            <a:endParaRPr lang="fr-FR"/>
          </a:p>
        </p:txBody>
      </p:sp>
    </p:spTree>
    <p:extLst>
      <p:ext uri="{BB962C8B-B14F-4D97-AF65-F5344CB8AC3E}">
        <p14:creationId xmlns:p14="http://schemas.microsoft.com/office/powerpoint/2010/main" val="693945979"/>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180743" y="2209406"/>
            <a:ext cx="2782513" cy="707886"/>
          </a:xfrm>
          <a:prstGeom prst="rect">
            <a:avLst/>
          </a:prstGeom>
          <a:noFill/>
        </p:spPr>
        <p:txBody>
          <a:bodyPr wrap="square" rtlCol="0">
            <a:spAutoFit/>
          </a:bodyPr>
          <a:lstStyle/>
          <a:p>
            <a:pPr algn="ctr" rtl="1"/>
            <a:r>
              <a:rPr lang="ar-DZ" sz="4000" b="1" dirty="0">
                <a:solidFill>
                  <a:srgbClr val="00B05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محاضرة تحت عنوان :</a:t>
            </a:r>
            <a:endParaRPr lang="fr-FR" sz="4000" b="1" dirty="0">
              <a:solidFill>
                <a:srgbClr val="00B05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
        <p:nvSpPr>
          <p:cNvPr id="7" name="Rectangle 6"/>
          <p:cNvSpPr/>
          <p:nvPr/>
        </p:nvSpPr>
        <p:spPr>
          <a:xfrm>
            <a:off x="-24647" y="2891751"/>
            <a:ext cx="9066265" cy="144655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DZ" sz="4400" b="1" cap="all" dirty="0" smtClean="0">
                <a:ln w="0"/>
                <a:effectLst>
                  <a:outerShdw blurRad="38100" dist="38100" dir="2700000" algn="tl">
                    <a:srgbClr val="000000">
                      <a:alpha val="43137"/>
                    </a:srgbClr>
                  </a:outerShdw>
                  <a:reflection blurRad="12700" stA="50000" endPos="50000" dist="5000" dir="5400000" sy="-100000" rotWithShape="0"/>
                </a:effectLst>
                <a:latin typeface="Sakkal Majalla" panose="02000000000000000000" pitchFamily="2" charset="-78"/>
                <a:cs typeface="Sakkal Majalla" panose="02000000000000000000" pitchFamily="2" charset="-78"/>
              </a:rPr>
              <a:t>تكنولوجيا الاتصال اللاسلكي</a:t>
            </a:r>
            <a:endParaRPr lang="en-US" sz="4400" b="1" cap="all" dirty="0">
              <a:ln w="0"/>
              <a:effectLst>
                <a:outerShdw blurRad="38100" dist="38100" dir="2700000" algn="tl">
                  <a:srgbClr val="000000">
                    <a:alpha val="43137"/>
                  </a:srgbClr>
                </a:outerShdw>
                <a:reflection blurRad="12700" stA="50000" endPos="50000" dist="5000" dir="5400000" sy="-100000" rotWithShape="0"/>
              </a:effectLst>
              <a:latin typeface="Sakkal Majalla" panose="02000000000000000000" pitchFamily="2" charset="-78"/>
              <a:cs typeface="Sakkal Majalla" panose="02000000000000000000" pitchFamily="2" charset="-78"/>
            </a:endParaRPr>
          </a:p>
          <a:p>
            <a:pPr algn="ctr"/>
            <a:endParaRPr lang="ar-DZ" sz="4400" b="1" cap="all" dirty="0">
              <a:ln w="0"/>
              <a:effectLst>
                <a:outerShdw blurRad="38100" dist="38100" dir="2700000" algn="tl">
                  <a:srgbClr val="000000">
                    <a:alpha val="43137"/>
                  </a:srgbClr>
                </a:outerShdw>
                <a:reflection blurRad="12700" stA="50000" endPos="50000" dist="5000" dir="5400000" sy="-100000" rotWithShape="0"/>
              </a:effectLst>
              <a:latin typeface="Sakkal Majalla" panose="02000000000000000000" pitchFamily="2" charset="-78"/>
              <a:cs typeface="Sakkal Majalla" panose="02000000000000000000" pitchFamily="2" charset="-78"/>
            </a:endParaRPr>
          </a:p>
        </p:txBody>
      </p:sp>
      <p:sp>
        <p:nvSpPr>
          <p:cNvPr id="9" name="ZoneTexte 8"/>
          <p:cNvSpPr txBox="1"/>
          <p:nvPr/>
        </p:nvSpPr>
        <p:spPr>
          <a:xfrm>
            <a:off x="201057" y="5373216"/>
            <a:ext cx="3218815" cy="1077218"/>
          </a:xfrm>
          <a:prstGeom prst="rect">
            <a:avLst/>
          </a:prstGeom>
          <a:noFill/>
        </p:spPr>
        <p:txBody>
          <a:bodyPr wrap="square" rtlCol="0">
            <a:spAutoFit/>
          </a:bodyPr>
          <a:lstStyle/>
          <a:p>
            <a:pPr algn="ctr" rtl="1"/>
            <a:r>
              <a:rPr lang="ar-DZ" sz="32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تقديم:</a:t>
            </a:r>
          </a:p>
          <a:p>
            <a:pPr algn="ctr" rtl="1"/>
            <a:r>
              <a:rPr lang="ar-DZ" sz="32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د. صغيري </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الميلود</a:t>
            </a:r>
            <a:endParaRPr lang="fr-FR"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11" name="TextBox 10"/>
          <p:cNvSpPr txBox="1"/>
          <p:nvPr/>
        </p:nvSpPr>
        <p:spPr>
          <a:xfrm>
            <a:off x="2033924" y="404664"/>
            <a:ext cx="5130363" cy="1815882"/>
          </a:xfrm>
          <a:prstGeom prst="rect">
            <a:avLst/>
          </a:prstGeom>
          <a:noFill/>
        </p:spPr>
        <p:txBody>
          <a:bodyPr wrap="square">
            <a:spAutoFit/>
          </a:bodyPr>
          <a:lstStyle/>
          <a:p>
            <a:pPr algn="ctr" rtl="1"/>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وزارة التعليم العالي والبحث العلمي </a:t>
            </a:r>
          </a:p>
          <a:p>
            <a:pPr algn="ctr" rtl="1"/>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جــــــامعــــة محمد بوضياف المسيلة</a:t>
            </a:r>
          </a:p>
          <a:p>
            <a:pPr algn="ctr" rtl="1"/>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كلية العلوم الإنسانية والإجتماعية</a:t>
            </a:r>
            <a:b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b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قسم علوم الإعلام والإتصال</a:t>
            </a:r>
          </a:p>
        </p:txBody>
      </p:sp>
      <p:sp>
        <p:nvSpPr>
          <p:cNvPr id="12" name="ZoneTexte 5"/>
          <p:cNvSpPr txBox="1"/>
          <p:nvPr/>
        </p:nvSpPr>
        <p:spPr>
          <a:xfrm>
            <a:off x="2033924" y="4147872"/>
            <a:ext cx="4986348" cy="1261884"/>
          </a:xfrm>
          <a:prstGeom prst="rect">
            <a:avLst/>
          </a:prstGeom>
          <a:noFill/>
        </p:spPr>
        <p:txBody>
          <a:bodyPr wrap="square" rtlCol="0">
            <a:spAutoFit/>
          </a:bodyPr>
          <a:lstStyle/>
          <a:p>
            <a:pPr algn="ctr" rtl="1"/>
            <a:r>
              <a:rPr lang="ar-DZ" sz="4000" b="1" dirty="0">
                <a:solidFill>
                  <a:srgbClr val="C0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السنة الثانية ليسانس علوم الإعلام والإتصال</a:t>
            </a:r>
          </a:p>
          <a:p>
            <a:pPr algn="ctr" rtl="1"/>
            <a:r>
              <a:rPr lang="ar-DZ" sz="3600" b="1" dirty="0">
                <a:solidFill>
                  <a:srgbClr val="0070C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السنة الجامعية: 2024/ 2025</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randombar(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1"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588224" y="116632"/>
            <a:ext cx="2088232" cy="668592"/>
          </a:xfrm>
          <a:solidFill>
            <a:schemeClr val="accent6">
              <a:lumMod val="20000"/>
              <a:lumOff val="80000"/>
            </a:schemeClr>
          </a:solidFill>
        </p:spPr>
        <p:style>
          <a:lnRef idx="0">
            <a:schemeClr val="accent2"/>
          </a:lnRef>
          <a:fillRef idx="3">
            <a:schemeClr val="accent2"/>
          </a:fillRef>
          <a:effectRef idx="3">
            <a:schemeClr val="accent2"/>
          </a:effectRef>
          <a:fontRef idx="minor">
            <a:schemeClr val="lt1"/>
          </a:fontRef>
        </p:style>
        <p:txBody>
          <a:bodyPr>
            <a:noAutofit/>
          </a:bodyPr>
          <a:lstStyle/>
          <a:p>
            <a:pPr algn="ctr" rtl="1"/>
            <a:r>
              <a:rPr lang="ar-DZ" sz="40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خاتمة: </a:t>
            </a:r>
            <a:endParaRPr lang="fr-FR" sz="24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3" name="Sous-titre 2"/>
          <p:cNvSpPr>
            <a:spLocks noGrp="1"/>
          </p:cNvSpPr>
          <p:nvPr>
            <p:ph type="subTitle" idx="1"/>
          </p:nvPr>
        </p:nvSpPr>
        <p:spPr>
          <a:xfrm>
            <a:off x="251520" y="854655"/>
            <a:ext cx="8593832" cy="5688632"/>
          </a:xfrm>
        </p:spPr>
        <p:txBody>
          <a:bodyPr>
            <a:noAutofit/>
          </a:bodyPr>
          <a:lstStyle/>
          <a:p>
            <a:pPr marL="457200" indent="-457200" algn="justLow" rtl="1">
              <a:buFont typeface="Wingdings" panose="05000000000000000000" pitchFamily="2" charset="2"/>
              <a:buChar char="q"/>
            </a:pPr>
            <a:r>
              <a:rPr lang="ar-DZ" sz="2800" b="1" dirty="0">
                <a:solidFill>
                  <a:schemeClr val="tx1"/>
                </a:solidFill>
                <a:latin typeface="Sakkal Majalla" panose="02000000000000000000" pitchFamily="2" charset="-78"/>
                <a:cs typeface="Sakkal Majalla" panose="02000000000000000000" pitchFamily="2" charset="-78"/>
              </a:rPr>
              <a:t>   </a:t>
            </a:r>
            <a:r>
              <a:rPr lang="ar-DZ" sz="2800" b="1" dirty="0">
                <a:solidFill>
                  <a:schemeClr val="tx1"/>
                </a:solidFill>
                <a:latin typeface="Sakkal Majalla" panose="02000000000000000000" pitchFamily="2" charset="-78"/>
                <a:cs typeface="Sakkal Majalla" panose="02000000000000000000" pitchFamily="2" charset="-78"/>
              </a:rPr>
              <a:t>في الختام، يمكن القول إن تكنولوجيا الاتصال اللاسلكي عبر موجات الراديو قد أحدثت ثورة حقيقية في طرق التواصل ونقل المعلومات، وساهمت بشكل كبير في تقليل المسافات بين الناس عبر تمكينهم من التواصل الفوري بغض النظر عن البعد </a:t>
            </a:r>
            <a:r>
              <a:rPr lang="ar-DZ" sz="2800" b="1" dirty="0" smtClean="0">
                <a:solidFill>
                  <a:schemeClr val="tx1"/>
                </a:solidFill>
                <a:latin typeface="Sakkal Majalla" panose="02000000000000000000" pitchFamily="2" charset="-78"/>
                <a:cs typeface="Sakkal Majalla" panose="02000000000000000000" pitchFamily="2" charset="-78"/>
              </a:rPr>
              <a:t>الجغرافي، </a:t>
            </a:r>
            <a:r>
              <a:rPr lang="ar-DZ" sz="2800" b="1" dirty="0">
                <a:solidFill>
                  <a:schemeClr val="tx1"/>
                </a:solidFill>
                <a:latin typeface="Sakkal Majalla" panose="02000000000000000000" pitchFamily="2" charset="-78"/>
                <a:cs typeface="Sakkal Majalla" panose="02000000000000000000" pitchFamily="2" charset="-78"/>
              </a:rPr>
              <a:t>أصبحت موجات الراديو أساسًا للعديد من التطبيقات الحديثة، من البث الإذاعي والتلفزيوني إلى الهواتف المحمولة والإنترنت اللاسلكي. ومع التطور المستمر في التكنولوجيا، مثل الأجيال الجديدة للاتصالات اللاسلكية </a:t>
            </a:r>
            <a:r>
              <a:rPr lang="ar-DZ" sz="2800" b="1" dirty="0" smtClean="0">
                <a:solidFill>
                  <a:schemeClr val="tx1"/>
                </a:solidFill>
                <a:latin typeface="Sakkal Majalla" panose="02000000000000000000" pitchFamily="2" charset="-78"/>
                <a:cs typeface="Sakkal Majalla" panose="02000000000000000000" pitchFamily="2" charset="-78"/>
              </a:rPr>
              <a:t>(</a:t>
            </a:r>
            <a:r>
              <a:rPr lang="fr-FR" sz="2800" b="1" dirty="0">
                <a:solidFill>
                  <a:schemeClr val="tx1"/>
                </a:solidFill>
                <a:latin typeface="Sakkal Majalla" panose="02000000000000000000" pitchFamily="2" charset="-78"/>
                <a:cs typeface="Sakkal Majalla" panose="02000000000000000000" pitchFamily="2" charset="-78"/>
              </a:rPr>
              <a:t>G</a:t>
            </a:r>
            <a:r>
              <a:rPr lang="ar-DZ" sz="2800" b="1" dirty="0" smtClean="0">
                <a:solidFill>
                  <a:schemeClr val="tx1"/>
                </a:solidFill>
                <a:latin typeface="Sakkal Majalla" panose="02000000000000000000" pitchFamily="2" charset="-78"/>
                <a:cs typeface="Sakkal Majalla" panose="02000000000000000000" pitchFamily="2" charset="-78"/>
              </a:rPr>
              <a:t>4</a:t>
            </a:r>
            <a:r>
              <a:rPr lang="fr-FR" sz="2800" b="1" dirty="0" smtClean="0">
                <a:solidFill>
                  <a:schemeClr val="tx1"/>
                </a:solidFill>
                <a:latin typeface="Sakkal Majalla" panose="02000000000000000000" pitchFamily="2" charset="-78"/>
                <a:cs typeface="Sakkal Majalla" panose="02000000000000000000" pitchFamily="2" charset="-78"/>
              </a:rPr>
              <a:t> </a:t>
            </a:r>
            <a:r>
              <a:rPr lang="ar-DZ" sz="2800" b="1" dirty="0" smtClean="0">
                <a:solidFill>
                  <a:schemeClr val="tx1"/>
                </a:solidFill>
                <a:latin typeface="Sakkal Majalla" panose="02000000000000000000" pitchFamily="2" charset="-78"/>
                <a:cs typeface="Sakkal Majalla" panose="02000000000000000000" pitchFamily="2" charset="-78"/>
              </a:rPr>
              <a:t>و</a:t>
            </a:r>
            <a:r>
              <a:rPr lang="fr-FR" sz="2800" b="1" dirty="0">
                <a:solidFill>
                  <a:schemeClr val="tx1"/>
                </a:solidFill>
                <a:latin typeface="Sakkal Majalla" panose="02000000000000000000" pitchFamily="2" charset="-78"/>
                <a:cs typeface="Sakkal Majalla" panose="02000000000000000000" pitchFamily="2" charset="-78"/>
              </a:rPr>
              <a:t>G</a:t>
            </a:r>
            <a:r>
              <a:rPr lang="ar-DZ" sz="2800" b="1" dirty="0" smtClean="0">
                <a:solidFill>
                  <a:schemeClr val="tx1"/>
                </a:solidFill>
                <a:latin typeface="Sakkal Majalla" panose="02000000000000000000" pitchFamily="2" charset="-78"/>
                <a:cs typeface="Sakkal Majalla" panose="02000000000000000000" pitchFamily="2" charset="-78"/>
              </a:rPr>
              <a:t>5</a:t>
            </a:r>
            <a:r>
              <a:rPr lang="fr-FR" sz="2800" b="1" dirty="0" smtClean="0">
                <a:solidFill>
                  <a:schemeClr val="tx1"/>
                </a:solidFill>
                <a:latin typeface="Sakkal Majalla" panose="02000000000000000000" pitchFamily="2" charset="-78"/>
                <a:cs typeface="Sakkal Majalla" panose="02000000000000000000" pitchFamily="2" charset="-78"/>
              </a:rPr>
              <a:t>، </a:t>
            </a:r>
            <a:r>
              <a:rPr lang="ar-DZ" sz="2800" b="1" dirty="0">
                <a:solidFill>
                  <a:schemeClr val="tx1"/>
                </a:solidFill>
                <a:latin typeface="Sakkal Majalla" panose="02000000000000000000" pitchFamily="2" charset="-78"/>
                <a:cs typeface="Sakkal Majalla" panose="02000000000000000000" pitchFamily="2" charset="-78"/>
              </a:rPr>
              <a:t>تم فتح آفاق جديدة أمام الاتصالات الفائقة السرعة وتطبيقات الذكاء الاصطناعي وإنترنت الأشياء </a:t>
            </a:r>
            <a:endParaRPr lang="ar-DZ" sz="2800" b="1" dirty="0" smtClean="0">
              <a:solidFill>
                <a:schemeClr val="tx1"/>
              </a:solidFill>
              <a:latin typeface="Sakkal Majalla" panose="02000000000000000000" pitchFamily="2" charset="-78"/>
              <a:cs typeface="Sakkal Majalla" panose="02000000000000000000" pitchFamily="2" charset="-78"/>
            </a:endParaRPr>
          </a:p>
          <a:p>
            <a:pPr marL="457200" indent="-457200" algn="justLow" rtl="1">
              <a:buFont typeface="Wingdings" panose="05000000000000000000" pitchFamily="2" charset="2"/>
              <a:buChar char="q"/>
            </a:pPr>
            <a:r>
              <a:rPr lang="ar-DZ" sz="2800" b="1" dirty="0" smtClean="0">
                <a:solidFill>
                  <a:schemeClr val="tx1"/>
                </a:solidFill>
                <a:latin typeface="Sakkal Majalla" panose="02000000000000000000" pitchFamily="2" charset="-78"/>
                <a:cs typeface="Sakkal Majalla" panose="02000000000000000000" pitchFamily="2" charset="-78"/>
              </a:rPr>
              <a:t>ومع </a:t>
            </a:r>
            <a:r>
              <a:rPr lang="ar-DZ" sz="2800" b="1" dirty="0">
                <a:solidFill>
                  <a:schemeClr val="tx1"/>
                </a:solidFill>
                <a:latin typeface="Sakkal Majalla" panose="02000000000000000000" pitchFamily="2" charset="-78"/>
                <a:cs typeface="Sakkal Majalla" panose="02000000000000000000" pitchFamily="2" charset="-78"/>
              </a:rPr>
              <a:t>ذلك، فإن الاستخدام المكثف لهذه التكنولوجيا يستدعي العمل المستمر على تحسين أمن البيانات وتقليل التأثيرات </a:t>
            </a:r>
            <a:r>
              <a:rPr lang="ar-DZ" sz="2800" b="1" dirty="0" smtClean="0">
                <a:solidFill>
                  <a:schemeClr val="tx1"/>
                </a:solidFill>
                <a:latin typeface="Sakkal Majalla" panose="02000000000000000000" pitchFamily="2" charset="-78"/>
                <a:cs typeface="Sakkal Majalla" panose="02000000000000000000" pitchFamily="2" charset="-78"/>
              </a:rPr>
              <a:t>البيئية، وستظل </a:t>
            </a:r>
            <a:r>
              <a:rPr lang="ar-DZ" sz="2800" b="1" dirty="0">
                <a:solidFill>
                  <a:schemeClr val="tx1"/>
                </a:solidFill>
                <a:latin typeface="Sakkal Majalla" panose="02000000000000000000" pitchFamily="2" charset="-78"/>
                <a:cs typeface="Sakkal Majalla" panose="02000000000000000000" pitchFamily="2" charset="-78"/>
              </a:rPr>
              <a:t>موجات الراديو تلعب دورًا محوريًا في مستقبل الاتصالات، مما يجعلها أحد أهم العناصر التكنولوجية في العصر </a:t>
            </a:r>
            <a:r>
              <a:rPr lang="ar-DZ" sz="2800" b="1" dirty="0" smtClean="0">
                <a:solidFill>
                  <a:schemeClr val="tx1"/>
                </a:solidFill>
                <a:latin typeface="Sakkal Majalla" panose="02000000000000000000" pitchFamily="2" charset="-78"/>
                <a:cs typeface="Sakkal Majalla" panose="02000000000000000000" pitchFamily="2" charset="-78"/>
              </a:rPr>
              <a:t>الحديث.</a:t>
            </a:r>
            <a:endParaRPr lang="ar-DZ" sz="2800" b="1" dirty="0">
              <a:solidFill>
                <a:schemeClr val="tx1"/>
              </a:solidFill>
              <a:latin typeface="Sakkal Majalla" panose="02000000000000000000" pitchFamily="2" charset="-78"/>
              <a:cs typeface="Sakkal Majalla" panose="020000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275312" y="116632"/>
            <a:ext cx="2257128" cy="720080"/>
          </a:xfrm>
          <a:solidFill>
            <a:schemeClr val="accent1">
              <a:lumMod val="20000"/>
              <a:lumOff val="80000"/>
            </a:schemeClr>
          </a:solidFill>
        </p:spPr>
        <p:style>
          <a:lnRef idx="0">
            <a:schemeClr val="accent2"/>
          </a:lnRef>
          <a:fillRef idx="3">
            <a:schemeClr val="accent2"/>
          </a:fillRef>
          <a:effectRef idx="3">
            <a:schemeClr val="accent2"/>
          </a:effectRef>
          <a:fontRef idx="minor">
            <a:schemeClr val="lt1"/>
          </a:fontRef>
        </p:style>
        <p:txBody>
          <a:bodyPr>
            <a:normAutofit/>
          </a:bodyPr>
          <a:lstStyle/>
          <a:p>
            <a:pPr algn="ctr" rtl="1"/>
            <a:r>
              <a:rPr lang="ar-DZ"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مقدمة:</a:t>
            </a:r>
            <a:endParaRPr lang="fr-FR"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3" name="Sous-titre 2"/>
          <p:cNvSpPr>
            <a:spLocks noGrp="1"/>
          </p:cNvSpPr>
          <p:nvPr>
            <p:ph type="subTitle" idx="1"/>
          </p:nvPr>
        </p:nvSpPr>
        <p:spPr>
          <a:xfrm>
            <a:off x="251520" y="980728"/>
            <a:ext cx="8280920" cy="5112568"/>
          </a:xfrm>
        </p:spPr>
        <p:txBody>
          <a:bodyPr>
            <a:noAutofit/>
          </a:bodyPr>
          <a:lstStyle/>
          <a:p>
            <a:pPr algn="justLow" rtl="1"/>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تكنولوجيا الاتصـال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اللاسلكي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تعد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من أهم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التـقنيات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التي ساهمت في إحداث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ثــورة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في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طـريقة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تواصل البشر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وتـبادل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المعلومات. تعتمد هذه التكنولوجيا على إرسال واستقبال البيانات عبر موجات الراديو أو الأشعة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تحــت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الحمراء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بـدلا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من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الكـابلات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والأسلاك التقليدية، مما يتيح الاتصال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بيـن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الأجهزة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علـى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مسافات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قصيـرة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أو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بعيــدة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دون الحاجة إلى توصيلات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مادية، يشمل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الاتصال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اللاسلكي، تقنيـات متعـــددة، أصبح الاتصال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اللاسلكي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جزءا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لا يتجزأ من بنية التواصل العالمية،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ومكن </a:t>
            </a:r>
            <a:r>
              <a:rPr lang="ar-DZ"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الأفراد والمؤسسات من التواصل والعمل بشكل أكثر مرونة </a:t>
            </a:r>
            <a:r>
              <a:rPr lang="ar-DZ" sz="3200" dirty="0" smtClean="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وفعالية.</a:t>
            </a:r>
            <a:endParaRPr lang="fr-FR" sz="3200"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p:nvPr/>
        </p:nvSpPr>
        <p:spPr>
          <a:xfrm>
            <a:off x="4932040" y="272901"/>
            <a:ext cx="3769296" cy="491803"/>
          </a:xfrm>
          <a:prstGeom prst="rect">
            <a:avLst/>
          </a:prstGeom>
          <a:solidFill>
            <a:schemeClr val="accent6">
              <a:lumMod val="20000"/>
              <a:lumOff val="80000"/>
            </a:schemeClr>
          </a:solidFill>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b">
            <a:noAutofit/>
          </a:bodyPr>
          <a:lstStyle>
            <a:lvl1pPr algn="ctr" defTabSz="914400" rtl="0" eaLnBrk="1" latinLnBrk="0" hangingPunct="1">
              <a:lnSpc>
                <a:spcPct val="90000"/>
              </a:lnSpc>
              <a:spcBef>
                <a:spcPct val="0"/>
              </a:spcBef>
              <a:buNone/>
              <a:defRPr sz="4800" kern="1200" cap="all" baseline="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ar-DZ" sz="3200" b="1" dirty="0" smtClean="0">
                <a:solidFill>
                  <a:srgbClr val="00467E"/>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مفهوم الاتصالات </a:t>
            </a:r>
            <a:r>
              <a:rPr lang="ar-DZ" sz="3200" b="1" dirty="0" err="1" smtClean="0">
                <a:solidFill>
                  <a:srgbClr val="00467E"/>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اللا</a:t>
            </a:r>
            <a:r>
              <a:rPr lang="ar-DZ" sz="3200" b="1" dirty="0" smtClean="0">
                <a:solidFill>
                  <a:srgbClr val="00467E"/>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سلكية:</a:t>
            </a:r>
            <a:endParaRPr lang="fr-FR" sz="3200" b="1" dirty="0">
              <a:solidFill>
                <a:srgbClr val="00467E"/>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8" name="TextBox 7">
            <a:extLst>
              <a:ext uri="{FF2B5EF4-FFF2-40B4-BE49-F238E27FC236}">
                <a16:creationId xmlns="" xmlns:a16="http://schemas.microsoft.com/office/drawing/2014/main" id="{537E24D5-AC36-90E8-7EDE-2D253A2267D5}"/>
              </a:ext>
            </a:extLst>
          </p:cNvPr>
          <p:cNvSpPr txBox="1"/>
          <p:nvPr/>
        </p:nvSpPr>
        <p:spPr>
          <a:xfrm>
            <a:off x="467544" y="980728"/>
            <a:ext cx="8352927" cy="3916457"/>
          </a:xfrm>
          <a:prstGeom prst="rect">
            <a:avLst/>
          </a:prstGeom>
          <a:noFill/>
        </p:spPr>
        <p:txBody>
          <a:bodyPr wrap="square">
            <a:spAutoFit/>
          </a:bodyPr>
          <a:lstStyle/>
          <a:p>
            <a:pPr algn="justLow" rtl="1">
              <a:lnSpc>
                <a:spcPct val="150000"/>
              </a:lnSpc>
            </a:pP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تكنولوجيا الاتصال اللاسلكي عبر موجات الراديو هي طريقة لنقل البيانات والمعلومات دون الحاجة إلى توصيلات أو أسلاك فيزيائية. تعتمد هذه التكنولوجيا على استخدام موجات الراديو، وهي نوع من الموجات الكهرومغناطيسية التي تُرسل وتستقبل عبر الهواء. تُعد موجات الراديو مناسبة للاتصالات اللاسلكية لأنها تنتقل لمسافات طويلة ويمكنها اختراق الجدران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والحواجز</a:t>
            </a:r>
            <a:r>
              <a:rPr lang="fr-FR"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A8A66B4-AA71-A7E5-B0E4-C84CF2A863CC}"/>
            </a:ext>
          </a:extLst>
        </p:cNvPr>
        <p:cNvGrpSpPr/>
        <p:nvPr/>
      </p:nvGrpSpPr>
      <p:grpSpPr>
        <a:xfrm>
          <a:off x="0" y="0"/>
          <a:ext cx="0" cy="0"/>
          <a:chOff x="0" y="0"/>
          <a:chExt cx="0" cy="0"/>
        </a:xfrm>
      </p:grpSpPr>
      <p:sp>
        <p:nvSpPr>
          <p:cNvPr id="7" name="Titre 1">
            <a:extLst>
              <a:ext uri="{FF2B5EF4-FFF2-40B4-BE49-F238E27FC236}">
                <a16:creationId xmlns="" xmlns:a16="http://schemas.microsoft.com/office/drawing/2014/main" id="{EDD1C2CB-3C31-FD24-BFF5-810A992C0F59}"/>
              </a:ext>
            </a:extLst>
          </p:cNvPr>
          <p:cNvSpPr txBox="1"/>
          <p:nvPr/>
        </p:nvSpPr>
        <p:spPr>
          <a:xfrm>
            <a:off x="1691680" y="272901"/>
            <a:ext cx="7009656" cy="491803"/>
          </a:xfrm>
          <a:prstGeom prst="rect">
            <a:avLst/>
          </a:prstGeom>
          <a:solidFill>
            <a:schemeClr val="accent6">
              <a:lumMod val="20000"/>
              <a:lumOff val="80000"/>
            </a:schemeClr>
          </a:solidFill>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b">
            <a:noAutofit/>
          </a:bodyPr>
          <a:lstStyle>
            <a:lvl1pPr algn="ctr" defTabSz="914400" rtl="0" eaLnBrk="1" latinLnBrk="0" hangingPunct="1">
              <a:lnSpc>
                <a:spcPct val="90000"/>
              </a:lnSpc>
              <a:spcBef>
                <a:spcPct val="0"/>
              </a:spcBef>
              <a:buNone/>
              <a:defRPr sz="4800" kern="1200" cap="all" baseline="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ar-DZ" sz="32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لمحة تاريخية عن تطور تكنولوجيا الاتصالات اللاسلكية</a:t>
            </a:r>
            <a:r>
              <a:rPr lang="ar-DZ" sz="32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fr-FR"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4" name="TextBox 3">
            <a:extLst>
              <a:ext uri="{FF2B5EF4-FFF2-40B4-BE49-F238E27FC236}">
                <a16:creationId xmlns="" xmlns:a16="http://schemas.microsoft.com/office/drawing/2014/main" id="{3F7DB17F-3677-878A-EB61-191FF8D088CD}"/>
              </a:ext>
            </a:extLst>
          </p:cNvPr>
          <p:cNvSpPr txBox="1"/>
          <p:nvPr/>
        </p:nvSpPr>
        <p:spPr>
          <a:xfrm>
            <a:off x="323528" y="1052736"/>
            <a:ext cx="8550383" cy="4832092"/>
          </a:xfrm>
          <a:prstGeom prst="rect">
            <a:avLst/>
          </a:prstGeom>
          <a:noFill/>
        </p:spPr>
        <p:txBody>
          <a:bodyPr wrap="square">
            <a:spAutoFit/>
          </a:bodyPr>
          <a:lstStyle/>
          <a:p>
            <a:pPr algn="justLow" rtl="1"/>
            <a:r>
              <a:rPr lang="ar-DZ"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a:t>
            </a:r>
            <a:r>
              <a:rPr lang="ar-DZ"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اريخ الاتصالات اللاسلكية عبر موجات الراديو يمتد لأكثر من قرن، وقد تطور عبر عدة مراحل </a:t>
            </a:r>
            <a:r>
              <a:rPr lang="ar-DZ" sz="2800" b="1" dirty="0" smtClean="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رئيسية، </a:t>
            </a:r>
            <a:r>
              <a:rPr lang="ar-DZ"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فيما يلي أهم المحطات التاريخية في تطور هذا </a:t>
            </a:r>
            <a:r>
              <a:rPr lang="ar-DZ" sz="2800" b="1" dirty="0" smtClean="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المجال</a:t>
            </a:r>
            <a:r>
              <a:rPr lang="ar-DZ"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a:t>
            </a:r>
          </a:p>
          <a:p>
            <a:pPr algn="justLow" rtl="1"/>
            <a:r>
              <a:rPr lang="ar-DZ"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a:t>
            </a:r>
            <a:r>
              <a:rPr lang="ar-DZ" sz="2800" b="1" dirty="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الاكتشافات الأولى للكهرباء والمغناطيسية (القرن 19):</a:t>
            </a:r>
          </a:p>
          <a:p>
            <a:pPr algn="justLow" rtl="1"/>
            <a:r>
              <a:rPr lang="ar-DZ"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في عام 1820، اكتشف العالم الدنماركي </a:t>
            </a:r>
            <a:r>
              <a:rPr lang="ar-DZ" sz="2800" b="1" dirty="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هانز كريستيان </a:t>
            </a:r>
            <a:r>
              <a:rPr lang="ar-DZ" sz="2800" b="1" dirty="0" err="1">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أورستد</a:t>
            </a:r>
            <a:r>
              <a:rPr lang="ar-DZ"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العلاقة بين الكهرباء والمغناطيسية.</a:t>
            </a:r>
          </a:p>
          <a:p>
            <a:pPr algn="justLow" rtl="1"/>
            <a:r>
              <a:rPr lang="ar-DZ" sz="2800" b="1" dirty="0" smtClean="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قام </a:t>
            </a:r>
            <a:r>
              <a:rPr lang="ar-DZ"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الفيزيائي الألماني </a:t>
            </a:r>
            <a:r>
              <a:rPr lang="ar-DZ" sz="2800" b="1" dirty="0" err="1">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هاينريش</a:t>
            </a:r>
            <a:r>
              <a:rPr lang="ar-DZ" sz="2800" b="1" dirty="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a:t>
            </a:r>
            <a:r>
              <a:rPr lang="ar-DZ" sz="2800" b="1" dirty="0" smtClean="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هيـرتز </a:t>
            </a:r>
            <a:r>
              <a:rPr lang="ar-DZ" sz="2800" b="1" dirty="0" smtClean="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بـإثـبات </a:t>
            </a:r>
            <a:r>
              <a:rPr lang="ar-DZ"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وجود </a:t>
            </a:r>
            <a:r>
              <a:rPr lang="ar-DZ" sz="2800" b="1" dirty="0" smtClean="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المـوجات الكهرومغناطيسية، أجرى </a:t>
            </a:r>
            <a:r>
              <a:rPr lang="ar-DZ"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تجارب عام 1887 أظهرت أن الموجات يمكن توليدها واستقبالها عبر الهواء، مما شكّل الأساس لنقل </a:t>
            </a:r>
            <a:r>
              <a:rPr lang="ar-DZ" sz="2800" b="1" dirty="0" smtClean="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الإشارات.</a:t>
            </a:r>
            <a:endParaRPr lang="ar-DZ"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endParaRPr>
          </a:p>
          <a:p>
            <a:pPr algn="justLow" rtl="1"/>
            <a:r>
              <a:rPr lang="ar-DZ" sz="2800" b="1" dirty="0" smtClean="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يعتبر </a:t>
            </a:r>
            <a:r>
              <a:rPr lang="ar-DZ" sz="2800" b="1" dirty="0" err="1">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غوليلمو</a:t>
            </a:r>
            <a:r>
              <a:rPr lang="ar-DZ"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a:t>
            </a:r>
            <a:r>
              <a:rPr lang="ar-DZ" sz="2800" b="1" dirty="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ماركوني الإيطالي </a:t>
            </a:r>
            <a:r>
              <a:rPr lang="ar-DZ"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من الرواد في تطبيق موجات الراديو للاتصالات، حيث تمكن في عام 1895 من إرسال أول إشارة راديوية لاسلكية على مسافة </a:t>
            </a:r>
            <a:r>
              <a:rPr lang="ar-DZ" sz="2800" b="1" dirty="0" smtClean="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قصيرة، وحصل </a:t>
            </a:r>
            <a:r>
              <a:rPr lang="ar-DZ"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على براءة اختراع لنظام الاتصال اللاسلكي.</a:t>
            </a:r>
            <a:endParaRPr lang="en-US"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351879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8352928" cy="5262979"/>
          </a:xfrm>
          <a:prstGeom prst="rect">
            <a:avLst/>
          </a:prstGeom>
        </p:spPr>
        <p:txBody>
          <a:bodyPr wrap="square">
            <a:spAutoFit/>
          </a:bodyPr>
          <a:lstStyle/>
          <a:p>
            <a:pPr algn="justLow" rtl="1">
              <a:lnSpc>
                <a:spcPct val="150000"/>
              </a:lnSpc>
            </a:pPr>
            <a:r>
              <a:rPr lang="ar-DZ" sz="32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التطبيقات </a:t>
            </a:r>
            <a:r>
              <a:rPr lang="ar-DZ" sz="32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الأولى </a:t>
            </a:r>
            <a:r>
              <a:rPr lang="ar-DZ" sz="3200" b="1" dirty="0" err="1"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للإتصالات</a:t>
            </a:r>
            <a:r>
              <a:rPr lang="ar-DZ" sz="32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اللاسلكية </a:t>
            </a:r>
            <a:r>
              <a:rPr lang="ar-DZ" sz="32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(أوائل القرن 20</a:t>
            </a:r>
            <a:r>
              <a:rPr lang="ar-DZ" sz="32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ar-DZ" sz="32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في بداية القرن 20، استخدمت موجات الراديو في الاتصالات البحرية، حيث أتاح الراديو للسفن التواصل مع بعضها ومع الموانئ. وتحديدًا، كان لهذا دور كبير في حالات الطوارئ، مثلما حدث مع السفينة تيتانيك عام 1912</a:t>
            </a:r>
            <a:r>
              <a:rPr lang="ar-DZ" sz="32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ar-DZ" sz="32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البث </a:t>
            </a:r>
            <a:r>
              <a:rPr lang="ar-DZ" sz="32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الإذاعي </a:t>
            </a:r>
            <a:r>
              <a:rPr lang="ar-DZ" sz="32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1920:</a:t>
            </a:r>
            <a:endParaRPr lang="fr-FR" sz="32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fr-FR"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بدأت أولى محطات البث الإذاعي في عشرينيات القرن الماضي، مما جعل الاتصالات اللاسلكية متاحة للعامة. وازداد انتشار أجهزة الراديو في المنازل بشكل كبير، وبدأت البرامج الموسيقية والأخبار تبث بشكل مباشر.</a:t>
            </a:r>
            <a:endParaRPr lang="fr-FR"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081265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280920" cy="5324535"/>
          </a:xfrm>
          <a:prstGeom prst="rect">
            <a:avLst/>
          </a:prstGeom>
        </p:spPr>
        <p:txBody>
          <a:bodyPr wrap="square">
            <a:spAutoFit/>
          </a:bodyPr>
          <a:lstStyle/>
          <a:p>
            <a:pPr algn="justLow" rtl="1"/>
            <a:r>
              <a:rPr lang="ar-DZ" sz="32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تطور تقنيات الاتصال اللاسلكي (خلال الحربين العالميتين</a:t>
            </a:r>
            <a:r>
              <a:rPr lang="ar-DZ" sz="32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ar-DZ" sz="32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شهدت الحربان العالميتان الأولى والثانية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تقدما كبيرا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في تكنولوجيا الاتصالات اللاسلكية، حيث استخدم الراديو على نطاق واسع للأغراض العسكرية، مثل التواصل مع الوحدات في ساحة المعركة والرصد والتجسس</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ar-DZ" sz="28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اختراع الترانزستور (1947</a:t>
            </a:r>
            <a:r>
              <a:rPr lang="ar-DZ" sz="28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ar-DZ" sz="28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أدى اختراع الترانزستور إلى تقليص حجم أجهزة الراديو وجعلها أكثر كفاءة، مما أتاح انتشار الراديو المحمول بشكل واسع وساهم في تطوير الاتصالات اللاسلكية</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a:t>
            </a:r>
            <a:r>
              <a:rPr lang="ar-DZ" sz="28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لاتصالات الفضائية والأقمار الصناعية (</a:t>
            </a:r>
            <a:r>
              <a:rPr lang="ar-DZ" sz="28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1960:</a:t>
            </a:r>
            <a:endParaRPr lang="fr-FR" sz="28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fr-FR"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مع إطلاق الأقمار الصناعية مثل </a:t>
            </a:r>
            <a:r>
              <a:rPr lang="ar-DZ" sz="28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تيلستار</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في الستينيات، أصبح بالإمكان نقل الإشارات اللاسلكية لمسافات طويلة عبر الفضاء، مما أتاح الاتصالات العالمية وبث التلفزيون عبر الأقمار الصناعية.</a:t>
            </a:r>
            <a:endParaRPr lang="fr-FR"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66123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53AE2FB4-D271-7819-8CD3-1DAD16C57244}"/>
            </a:ext>
          </a:extLst>
        </p:cNvPr>
        <p:cNvGrpSpPr/>
        <p:nvPr/>
      </p:nvGrpSpPr>
      <p:grpSpPr>
        <a:xfrm>
          <a:off x="0" y="0"/>
          <a:ext cx="0" cy="0"/>
          <a:chOff x="0" y="0"/>
          <a:chExt cx="0" cy="0"/>
        </a:xfrm>
      </p:grpSpPr>
      <p:sp>
        <p:nvSpPr>
          <p:cNvPr id="7" name="Titre 1">
            <a:extLst>
              <a:ext uri="{FF2B5EF4-FFF2-40B4-BE49-F238E27FC236}">
                <a16:creationId xmlns="" xmlns:a16="http://schemas.microsoft.com/office/drawing/2014/main" id="{A9BA6A1D-0895-2D15-3E8F-964D891329D4}"/>
              </a:ext>
            </a:extLst>
          </p:cNvPr>
          <p:cNvSpPr txBox="1"/>
          <p:nvPr/>
        </p:nvSpPr>
        <p:spPr>
          <a:xfrm>
            <a:off x="5436096" y="272901"/>
            <a:ext cx="3265240" cy="491803"/>
          </a:xfrm>
          <a:prstGeom prst="rect">
            <a:avLst/>
          </a:prstGeom>
          <a:solidFill>
            <a:schemeClr val="accent6">
              <a:lumMod val="20000"/>
              <a:lumOff val="80000"/>
            </a:schemeClr>
          </a:solidFill>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b">
            <a:noAutofit/>
          </a:bodyPr>
          <a:lstStyle>
            <a:lvl1pPr algn="ctr" defTabSz="914400" rtl="0" eaLnBrk="1" latinLnBrk="0" hangingPunct="1">
              <a:lnSpc>
                <a:spcPct val="90000"/>
              </a:lnSpc>
              <a:spcBef>
                <a:spcPct val="0"/>
              </a:spcBef>
              <a:buNone/>
              <a:defRPr sz="4800" kern="1200" cap="all" baseline="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ar-DZ" sz="32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الطيف الكهرومغناطيسي:</a:t>
            </a:r>
            <a:endParaRPr lang="fr-FR"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5" name="TextBox 4">
            <a:extLst>
              <a:ext uri="{FF2B5EF4-FFF2-40B4-BE49-F238E27FC236}">
                <a16:creationId xmlns="" xmlns:a16="http://schemas.microsoft.com/office/drawing/2014/main" id="{3FC47CB6-4DBD-25E2-DE6B-E3F8547A1292}"/>
              </a:ext>
            </a:extLst>
          </p:cNvPr>
          <p:cNvSpPr txBox="1"/>
          <p:nvPr/>
        </p:nvSpPr>
        <p:spPr>
          <a:xfrm>
            <a:off x="348409" y="1124744"/>
            <a:ext cx="8352927" cy="3270126"/>
          </a:xfrm>
          <a:prstGeom prst="rect">
            <a:avLst/>
          </a:prstGeom>
          <a:noFill/>
        </p:spPr>
        <p:txBody>
          <a:bodyPr wrap="square">
            <a:spAutoFit/>
          </a:bodyPr>
          <a:lstStyle/>
          <a:p>
            <a:pPr algn="justLow" rtl="1">
              <a:lnSpc>
                <a:spcPct val="150000"/>
              </a:lnSpc>
              <a:spcAft>
                <a:spcPts val="1000"/>
              </a:spcAft>
            </a:pPr>
            <a:r>
              <a:rPr lang="ar-DZ" sz="2800" b="1" dirty="0" smtClean="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a:t>
            </a:r>
            <a:r>
              <a:rPr lang="ar-SA" sz="2800" b="1" dirty="0" smtClean="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والذي </a:t>
            </a:r>
            <a:r>
              <a:rPr lang="ar-SA"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هو نطاق كامل من الإشعاعات الكهرومغناطيسية التي تنتشر على شكل موجات. يشمل الطيف الكهرومغناطيسي أنواعًا متعددة من الموجات التي تختلف في تردداتها وأطوالها الموجية وطاقتها، بدءًا من الموجات الطويلة ذات الطاقة المنخفضة (مثل موجات الراديو) إلى الموجات القصيرة ذات الطاقة العالية (مثل أشعة جاما</a:t>
            </a:r>
            <a:r>
              <a:rPr lang="ar-SA" sz="2800" b="1" dirty="0" smtClean="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a:t>
            </a:r>
            <a:r>
              <a:rPr lang="ar-DZ"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a:t>
            </a:r>
            <a:endParaRPr lang="en-US"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endParaRPr>
          </a:p>
        </p:txBody>
      </p:sp>
    </p:spTree>
    <p:extLst>
      <p:ext uri="{BB962C8B-B14F-4D97-AF65-F5344CB8AC3E}">
        <p14:creationId xmlns:p14="http://schemas.microsoft.com/office/powerpoint/2010/main" val="1309844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9BA6A1D-0895-2D15-3E8F-964D891329D4}"/>
              </a:ext>
            </a:extLst>
          </p:cNvPr>
          <p:cNvSpPr txBox="1"/>
          <p:nvPr/>
        </p:nvSpPr>
        <p:spPr>
          <a:xfrm>
            <a:off x="3203848" y="272901"/>
            <a:ext cx="5497488" cy="491803"/>
          </a:xfrm>
          <a:prstGeom prst="rect">
            <a:avLst/>
          </a:prstGeom>
          <a:solidFill>
            <a:schemeClr val="accent6">
              <a:lumMod val="20000"/>
              <a:lumOff val="80000"/>
            </a:schemeClr>
          </a:solidFill>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b">
            <a:noAutofit/>
          </a:bodyPr>
          <a:lstStyle>
            <a:lvl1pPr algn="ctr" defTabSz="914400" rtl="0" eaLnBrk="1" latinLnBrk="0" hangingPunct="1">
              <a:lnSpc>
                <a:spcPct val="90000"/>
              </a:lnSpc>
              <a:spcBef>
                <a:spcPct val="0"/>
              </a:spcBef>
              <a:buNone/>
              <a:defRPr sz="4800" kern="1200" cap="all" baseline="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ar-DZ" sz="3200" b="1"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أنواع إشعاعات الطيف الكهرومغناطيسي:</a:t>
            </a:r>
            <a:endParaRPr lang="fr-FR" sz="32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3" name="Rectangle 2"/>
          <p:cNvSpPr/>
          <p:nvPr/>
        </p:nvSpPr>
        <p:spPr>
          <a:xfrm>
            <a:off x="1947" y="908720"/>
            <a:ext cx="8712968" cy="6124754"/>
          </a:xfrm>
          <a:prstGeom prst="rect">
            <a:avLst/>
          </a:prstGeom>
        </p:spPr>
        <p:txBody>
          <a:bodyPr wrap="square">
            <a:spAutoFit/>
          </a:bodyPr>
          <a:lstStyle/>
          <a:p>
            <a:pPr algn="justLow" rtl="1"/>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للطيف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الكهرومغناطيسي إلى عدة مناطق أو نطاقات رئيسية، وهي</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ar-DZ" sz="28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موجات </a:t>
            </a:r>
            <a:r>
              <a:rPr lang="ar-DZ" sz="28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الراديو:</a:t>
            </a:r>
          </a:p>
          <a:p>
            <a:pPr algn="justLow" rtl="1"/>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تمتاز بطول موجتها الكبير وترددها المنخفض، وتستخدم في الاتصالات مثل البث الإذاعي والتلفزيوني والهواتف المحمولة</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ar-DZ" sz="28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الموجات </a:t>
            </a:r>
            <a:r>
              <a:rPr lang="ar-DZ" sz="28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الدقيقة (الميكروويف):</a:t>
            </a:r>
          </a:p>
          <a:p>
            <a:pPr algn="justLow" rtl="1"/>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ذات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تردد أعلى وأطوال موجية أقصر من موجات الراديو. تُستخدم في الطهي (مثل أفران الميكروويف) وفي الرادارات والاتصالات اللاسلكية</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ar-DZ" sz="28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الأشعة </a:t>
            </a:r>
            <a:r>
              <a:rPr lang="ar-DZ" sz="28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تحت الحمراء:</a:t>
            </a:r>
          </a:p>
          <a:p>
            <a:pPr algn="justLow" rtl="1"/>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تأتي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بتردد أعلى وطول موجي أقصر من الموجات الدقيقة، وتُستخدم في الأجهزة التي تعمل بالأشعة تحت الحمراء مثل أجهزة التحكم عن بعد وكاميرات التصوير الحراري</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Low" rtl="1"/>
            <a:r>
              <a:rPr lang="ar-DZ" sz="28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الضوء </a:t>
            </a:r>
            <a:r>
              <a:rPr lang="ar-DZ" sz="28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المرئي</a:t>
            </a:r>
            <a:r>
              <a:rPr lang="ar-DZ" sz="28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هو الجزء من الطيف الكهرومغناطيسي الذي يمكن للعين البشرية رؤيته، ويشمل ألوان الطيف المختلفة التي تبدأ من الأحمر ذي الطول الموجي الأكبر وتنتهي بالبنفسجي ذي الطول الموجي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الأصغر.</a:t>
            </a:r>
            <a:endParaRPr lang="fr-FR"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519132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280920" cy="5478423"/>
          </a:xfrm>
          <a:prstGeom prst="rect">
            <a:avLst/>
          </a:prstGeom>
        </p:spPr>
        <p:txBody>
          <a:bodyPr wrap="square">
            <a:spAutoFit/>
          </a:bodyPr>
          <a:lstStyle/>
          <a:p>
            <a:pPr algn="justLow" rtl="1">
              <a:lnSpc>
                <a:spcPct val="150000"/>
              </a:lnSpc>
            </a:pPr>
            <a:r>
              <a:rPr lang="ar-DZ" sz="2800" b="1" dirty="0">
                <a:solidFill>
                  <a:srgbClr val="FF0000"/>
                </a:solidFill>
                <a:latin typeface="Sakkal Majalla" panose="02000000000000000000" pitchFamily="2" charset="-78"/>
                <a:cs typeface="Sakkal Majalla" panose="02000000000000000000" pitchFamily="2" charset="-78"/>
              </a:rPr>
              <a:t>الأشعة فوق البنفسجية</a:t>
            </a:r>
            <a:r>
              <a:rPr lang="ar-DZ" sz="2800" b="1" dirty="0" smtClean="0">
                <a:solidFill>
                  <a:srgbClr val="FF0000"/>
                </a:solidFill>
                <a:latin typeface="Sakkal Majalla" panose="02000000000000000000" pitchFamily="2" charset="-78"/>
                <a:cs typeface="Sakkal Majalla" panose="02000000000000000000" pitchFamily="2" charset="-78"/>
              </a:rPr>
              <a:t>:</a:t>
            </a:r>
            <a:endParaRPr lang="ar-DZ" sz="2800" b="1" dirty="0">
              <a:solidFill>
                <a:srgbClr val="FF0000"/>
              </a:solidFill>
              <a:latin typeface="Sakkal Majalla" panose="02000000000000000000" pitchFamily="2" charset="-78"/>
              <a:cs typeface="Sakkal Majalla" panose="02000000000000000000" pitchFamily="2" charset="-78"/>
            </a:endParaRPr>
          </a:p>
          <a:p>
            <a:pPr algn="justLow" rtl="1"/>
            <a:r>
              <a:rPr lang="ar-DZ" sz="2800" b="1" dirty="0">
                <a:latin typeface="Sakkal Majalla" panose="02000000000000000000" pitchFamily="2" charset="-78"/>
                <a:cs typeface="Sakkal Majalla" panose="02000000000000000000" pitchFamily="2" charset="-78"/>
              </a:rPr>
              <a:t> </a:t>
            </a:r>
            <a:r>
              <a:rPr lang="ar-DZ" sz="2800" b="1" dirty="0" smtClean="0">
                <a:latin typeface="Sakkal Majalla" panose="02000000000000000000" pitchFamily="2" charset="-78"/>
                <a:cs typeface="Sakkal Majalla" panose="02000000000000000000" pitchFamily="2" charset="-78"/>
              </a:rPr>
              <a:t>      تأتي </a:t>
            </a:r>
            <a:r>
              <a:rPr lang="ar-DZ" sz="2800" b="1" dirty="0">
                <a:latin typeface="Sakkal Majalla" panose="02000000000000000000" pitchFamily="2" charset="-78"/>
                <a:cs typeface="Sakkal Majalla" panose="02000000000000000000" pitchFamily="2" charset="-78"/>
              </a:rPr>
              <a:t>بعد الضوء المرئي بتردد أعلى وطول موجي أقصر، وتستخدم في التطبيقات الطبية والتعقيم، ولكن التعرض العالي لها قد يسبب أضرارًا للجلد والعين</a:t>
            </a:r>
            <a:r>
              <a:rPr lang="ar-DZ" sz="2800" b="1" dirty="0" smtClean="0">
                <a:latin typeface="Sakkal Majalla" panose="02000000000000000000" pitchFamily="2" charset="-78"/>
                <a:cs typeface="Sakkal Majalla" panose="02000000000000000000" pitchFamily="2" charset="-78"/>
              </a:rPr>
              <a:t>.</a:t>
            </a:r>
            <a:endParaRPr lang="ar-DZ" sz="2800" b="1" dirty="0">
              <a:latin typeface="Sakkal Majalla" panose="02000000000000000000" pitchFamily="2" charset="-78"/>
              <a:cs typeface="Sakkal Majalla" panose="02000000000000000000" pitchFamily="2" charset="-78"/>
            </a:endParaRPr>
          </a:p>
          <a:p>
            <a:pPr algn="justLow" rtl="1">
              <a:lnSpc>
                <a:spcPct val="150000"/>
              </a:lnSpc>
            </a:pPr>
            <a:r>
              <a:rPr lang="ar-DZ" sz="2800" b="1" dirty="0">
                <a:solidFill>
                  <a:srgbClr val="FF0000"/>
                </a:solidFill>
                <a:latin typeface="Sakkal Majalla" panose="02000000000000000000" pitchFamily="2" charset="-78"/>
                <a:cs typeface="Sakkal Majalla" panose="02000000000000000000" pitchFamily="2" charset="-78"/>
              </a:rPr>
              <a:t>الأشعة </a:t>
            </a:r>
            <a:r>
              <a:rPr lang="ar-DZ" sz="2800" b="1" dirty="0" smtClean="0">
                <a:solidFill>
                  <a:srgbClr val="FF0000"/>
                </a:solidFill>
                <a:latin typeface="Sakkal Majalla" panose="02000000000000000000" pitchFamily="2" charset="-78"/>
                <a:cs typeface="Sakkal Majalla" panose="02000000000000000000" pitchFamily="2" charset="-78"/>
              </a:rPr>
              <a:t>السينية </a:t>
            </a:r>
            <a:r>
              <a:rPr lang="fr-FR" sz="2800" b="1" dirty="0" smtClean="0">
                <a:solidFill>
                  <a:srgbClr val="FF0000"/>
                </a:solidFill>
                <a:latin typeface="Sakkal Majalla" panose="02000000000000000000" pitchFamily="2" charset="-78"/>
                <a:cs typeface="Sakkal Majalla" panose="02000000000000000000" pitchFamily="2" charset="-78"/>
              </a:rPr>
              <a:t>X-rays</a:t>
            </a:r>
            <a:r>
              <a:rPr lang="ar-DZ" sz="2800" b="1" dirty="0" smtClean="0">
                <a:solidFill>
                  <a:srgbClr val="FF0000"/>
                </a:solidFill>
                <a:latin typeface="Sakkal Majalla" panose="02000000000000000000" pitchFamily="2" charset="-78"/>
                <a:cs typeface="Sakkal Majalla" panose="02000000000000000000" pitchFamily="2" charset="-78"/>
              </a:rPr>
              <a:t>:</a:t>
            </a:r>
            <a:endParaRPr lang="fr-FR" sz="2800" b="1" dirty="0">
              <a:solidFill>
                <a:srgbClr val="FF0000"/>
              </a:solidFill>
              <a:latin typeface="Sakkal Majalla" panose="02000000000000000000" pitchFamily="2" charset="-78"/>
              <a:cs typeface="Sakkal Majalla" panose="02000000000000000000" pitchFamily="2" charset="-78"/>
            </a:endParaRPr>
          </a:p>
          <a:p>
            <a:pPr algn="justLow" rtl="1"/>
            <a:r>
              <a:rPr lang="fr-FR" sz="2800" b="1" dirty="0">
                <a:latin typeface="Sakkal Majalla" panose="02000000000000000000" pitchFamily="2" charset="-78"/>
                <a:cs typeface="Sakkal Majalla" panose="02000000000000000000" pitchFamily="2" charset="-78"/>
              </a:rPr>
              <a:t>  </a:t>
            </a:r>
            <a:r>
              <a:rPr lang="ar-DZ" sz="2800" b="1" dirty="0" smtClean="0">
                <a:latin typeface="Sakkal Majalla" panose="02000000000000000000" pitchFamily="2" charset="-78"/>
                <a:cs typeface="Sakkal Majalla" panose="02000000000000000000" pitchFamily="2" charset="-78"/>
              </a:rPr>
              <a:t>    ذات </a:t>
            </a:r>
            <a:r>
              <a:rPr lang="ar-DZ" sz="2800" b="1" dirty="0">
                <a:latin typeface="Sakkal Majalla" panose="02000000000000000000" pitchFamily="2" charset="-78"/>
                <a:cs typeface="Sakkal Majalla" panose="02000000000000000000" pitchFamily="2" charset="-78"/>
              </a:rPr>
              <a:t>ترددات عالية وأطوال موجية قصيرة، وتستخدم بشكل شائع في التصوير الطبي لرؤية العظام والأعضاء الداخلية</a:t>
            </a:r>
            <a:r>
              <a:rPr lang="ar-DZ" sz="2800" b="1" dirty="0" smtClean="0">
                <a:latin typeface="Sakkal Majalla" panose="02000000000000000000" pitchFamily="2" charset="-78"/>
                <a:cs typeface="Sakkal Majalla" panose="02000000000000000000" pitchFamily="2" charset="-78"/>
              </a:rPr>
              <a:t>.</a:t>
            </a:r>
            <a:endParaRPr lang="ar-DZ" sz="2800" b="1" dirty="0">
              <a:latin typeface="Sakkal Majalla" panose="02000000000000000000" pitchFamily="2" charset="-78"/>
              <a:cs typeface="Sakkal Majalla" panose="02000000000000000000" pitchFamily="2" charset="-78"/>
            </a:endParaRPr>
          </a:p>
          <a:p>
            <a:pPr algn="justLow" rtl="1">
              <a:lnSpc>
                <a:spcPct val="150000"/>
              </a:lnSpc>
            </a:pPr>
            <a:r>
              <a:rPr lang="ar-DZ" sz="2800" b="1" dirty="0">
                <a:solidFill>
                  <a:srgbClr val="FF0000"/>
                </a:solidFill>
                <a:latin typeface="Sakkal Majalla" panose="02000000000000000000" pitchFamily="2" charset="-78"/>
                <a:cs typeface="Sakkal Majalla" panose="02000000000000000000" pitchFamily="2" charset="-78"/>
              </a:rPr>
              <a:t>أشعة جاما</a:t>
            </a:r>
            <a:r>
              <a:rPr lang="ar-DZ" sz="2800" b="1" dirty="0" smtClean="0">
                <a:solidFill>
                  <a:srgbClr val="FF0000"/>
                </a:solidFill>
                <a:latin typeface="Sakkal Majalla" panose="02000000000000000000" pitchFamily="2" charset="-78"/>
                <a:cs typeface="Sakkal Majalla" panose="02000000000000000000" pitchFamily="2" charset="-78"/>
              </a:rPr>
              <a:t>:</a:t>
            </a:r>
            <a:endParaRPr lang="ar-DZ" sz="2800" b="1" dirty="0">
              <a:solidFill>
                <a:srgbClr val="FF0000"/>
              </a:solidFill>
              <a:latin typeface="Sakkal Majalla" panose="02000000000000000000" pitchFamily="2" charset="-78"/>
              <a:cs typeface="Sakkal Majalla" panose="02000000000000000000" pitchFamily="2" charset="-78"/>
            </a:endParaRPr>
          </a:p>
          <a:p>
            <a:pPr algn="justLow" rtl="1"/>
            <a:r>
              <a:rPr lang="ar-DZ" sz="2800" b="1" dirty="0" smtClean="0">
                <a:latin typeface="Sakkal Majalla" panose="02000000000000000000" pitchFamily="2" charset="-78"/>
                <a:cs typeface="Sakkal Majalla" panose="02000000000000000000" pitchFamily="2" charset="-78"/>
              </a:rPr>
              <a:t>     هي </a:t>
            </a:r>
            <a:r>
              <a:rPr lang="ar-DZ" sz="2800" b="1" dirty="0">
                <a:latin typeface="Sakkal Majalla" panose="02000000000000000000" pitchFamily="2" charset="-78"/>
                <a:cs typeface="Sakkal Majalla" panose="02000000000000000000" pitchFamily="2" charset="-78"/>
              </a:rPr>
              <a:t>الأكثر طاقة والأقصر طولًا موجيًا في الطيف الكهرومغناطيسي. تنتج من الأنشطة النووية وتستخدم في علاج السرطان، لكن التعرض لها بكميات كبيرة يعتبر خطرًا.</a:t>
            </a:r>
            <a:endParaRPr lang="fr-FR" sz="28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719243751"/>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927</TotalTime>
  <Words>914</Words>
  <Application>Microsoft Office PowerPoint</Application>
  <PresentationFormat>Affichage à l'écran (4:3)</PresentationFormat>
  <Paragraphs>49</Paragraphs>
  <Slides>10</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10</vt:i4>
      </vt:variant>
    </vt:vector>
  </HeadingPairs>
  <TitlesOfParts>
    <vt:vector size="18" baseType="lpstr">
      <vt:lpstr>Arabic Typesetting</vt:lpstr>
      <vt:lpstr>Arial</vt:lpstr>
      <vt:lpstr>Calibri</vt:lpstr>
      <vt:lpstr>Sakkal Majalla</vt:lpstr>
      <vt:lpstr>Trebuchet MS</vt:lpstr>
      <vt:lpstr>Wingdings</vt:lpstr>
      <vt:lpstr>Wingdings 3</vt:lpstr>
      <vt:lpstr>Facette</vt:lpstr>
      <vt:lpstr>Présentation PowerPoint</vt:lpstr>
      <vt:lpstr>مقدمة: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خاتمة: </vt:lpstr>
    </vt:vector>
  </TitlesOfParts>
  <Company>Blue Ocean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المخطوطات Codicologie</dc:title>
  <dc:creator>ghano</dc:creator>
  <cp:lastModifiedBy>sms</cp:lastModifiedBy>
  <cp:revision>96</cp:revision>
  <dcterms:created xsi:type="dcterms:W3CDTF">2013-02-18T22:24:00Z</dcterms:created>
  <dcterms:modified xsi:type="dcterms:W3CDTF">2024-11-14T19:42:31Z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56135338CEB6418BB51046B7E2D13A20_13</vt:lpwstr>
  </property>
  <property fmtid="{D5CDD505-2E9C-101B-9397-08002B2CF9AE}" pid="3" name="KSOProductBuildVer">
    <vt:lpwstr>1036-12.2.0.18607</vt:lpwstr>
  </property>
</Properties>
</file>