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7" r:id="rId2"/>
    <p:sldId id="258" r:id="rId3"/>
    <p:sldId id="259" r:id="rId4"/>
    <p:sldId id="268" r:id="rId5"/>
    <p:sldId id="260" r:id="rId6"/>
    <p:sldId id="263" r:id="rId7"/>
    <p:sldId id="261"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smtClean="0"/>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11/10/2023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11/10/2023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50846" y="4495471"/>
            <a:ext cx="2165978" cy="402383"/>
          </a:xfrm>
        </p:spPr>
        <p:txBody>
          <a:bodyPr>
            <a:normAutofit/>
          </a:bodyPr>
          <a:lstStyle/>
          <a:p>
            <a:pPr>
              <a:spcBef>
                <a:spcPts val="0"/>
              </a:spcBef>
            </a:pPr>
            <a:r>
              <a:rPr lang="ar-DZ" sz="1500" b="1" dirty="0">
                <a:solidFill>
                  <a:srgbClr val="00B0F0"/>
                </a:solidFill>
              </a:rPr>
              <a:t>السداسي الأول 2023</a:t>
            </a:r>
            <a:endParaRPr lang="en-US" sz="1200" dirty="0">
              <a:solidFill>
                <a:srgbClr val="00B0F0"/>
              </a:solidFill>
            </a:endParaRPr>
          </a:p>
        </p:txBody>
      </p:sp>
      <p:sp>
        <p:nvSpPr>
          <p:cNvPr id="4" name="Subtitle 2"/>
          <p:cNvSpPr txBox="1">
            <a:spLocks/>
          </p:cNvSpPr>
          <p:nvPr/>
        </p:nvSpPr>
        <p:spPr>
          <a:xfrm>
            <a:off x="1" y="7043"/>
            <a:ext cx="12191999" cy="2193233"/>
          </a:xfrm>
          <a:prstGeom prst="rect">
            <a:avLst/>
          </a:prstGeom>
          <a:solidFill>
            <a:schemeClr val="accent2">
              <a:lumMod val="20000"/>
              <a:lumOff val="80000"/>
            </a:schemeClr>
          </a:solidFill>
        </p:spPr>
        <p:txBody>
          <a:bodyPr vert="horz" lIns="68580" tIns="34290" rIns="68580" bIns="34290" rtlCol="1" anchor="ctr">
            <a:normAutofit fontScale="25000" lnSpcReduction="20000"/>
          </a:bodyPr>
          <a:lstStyle/>
          <a:p>
            <a:pPr algn="ctr"/>
            <a:endParaRPr lang="fr-FR" sz="3600" b="1" dirty="0" smtClean="0"/>
          </a:p>
          <a:p>
            <a:pPr algn="ctr"/>
            <a:endParaRPr lang="fr-FR" sz="3600" b="1" dirty="0"/>
          </a:p>
          <a:p>
            <a:pPr algn="ctr"/>
            <a:endParaRPr lang="fr-FR" sz="3600" b="1" dirty="0" smtClean="0"/>
          </a:p>
          <a:p>
            <a:pPr algn="ctr"/>
            <a:r>
              <a:rPr lang="ar-DZ" sz="7200" b="1" dirty="0" smtClean="0">
                <a:cs typeface="Akhbar MT" pitchFamily="2" charset="-78"/>
              </a:rPr>
              <a:t>الجمهورية </a:t>
            </a:r>
            <a:r>
              <a:rPr lang="ar-DZ" sz="7200" b="1" dirty="0">
                <a:cs typeface="Akhbar MT" pitchFamily="2" charset="-78"/>
              </a:rPr>
              <a:t>الجزائرية الديمقراطية الشعبية</a:t>
            </a:r>
          </a:p>
          <a:p>
            <a:pPr algn="ctr"/>
            <a:r>
              <a:rPr lang="fr-FR" sz="6400" b="1" dirty="0"/>
              <a:t>REPUBLIQUE ALGERIENNE DEMOCRATIQUE ET POPULAIRE</a:t>
            </a:r>
          </a:p>
          <a:p>
            <a:pPr algn="ctr"/>
            <a:r>
              <a:rPr lang="ar-DZ" sz="7200" b="1" dirty="0">
                <a:cs typeface="Akhbar MT" pitchFamily="2" charset="-78"/>
              </a:rPr>
              <a:t>وزارة التعليم العالي و البحث العلمي</a:t>
            </a:r>
          </a:p>
          <a:p>
            <a:pPr algn="ctr"/>
            <a:r>
              <a:rPr lang="fr-FR" sz="6400" b="1" dirty="0"/>
              <a:t>MINISTERE DE L’ENSEIGNEMENT SUPERIEUR ET DE LA RECHERCHE </a:t>
            </a:r>
            <a:r>
              <a:rPr lang="fr-FR" sz="6400" b="1" dirty="0"/>
              <a:t>SCIENTIFIQUE</a:t>
            </a:r>
            <a:endParaRPr lang="ar-DZ" sz="6400" b="1" dirty="0"/>
          </a:p>
          <a:p>
            <a:pPr algn="ctr"/>
            <a:endParaRPr lang="ar-DZ" sz="3600" b="1" dirty="0"/>
          </a:p>
          <a:p>
            <a:pPr algn="r">
              <a:lnSpc>
                <a:spcPct val="120000"/>
              </a:lnSpc>
            </a:pPr>
            <a:r>
              <a:rPr lang="ar-DZ" sz="6400" b="1" dirty="0" smtClean="0">
                <a:latin typeface="Simplified Arabic" panose="02020603050405020304" pitchFamily="18" charset="-78"/>
                <a:cs typeface="Simplified Arabic" panose="02020603050405020304" pitchFamily="18" charset="-78"/>
              </a:rPr>
              <a:t>      نيابة </a:t>
            </a:r>
            <a:r>
              <a:rPr lang="ar-DZ" sz="6400" b="1" dirty="0">
                <a:latin typeface="Simplified Arabic" panose="02020603050405020304" pitchFamily="18" charset="-78"/>
                <a:cs typeface="Simplified Arabic" panose="02020603050405020304" pitchFamily="18" charset="-78"/>
              </a:rPr>
              <a:t>مديرية الجامعة للتكوين العالي في الطور الثالث</a:t>
            </a:r>
          </a:p>
          <a:p>
            <a:pPr algn="r">
              <a:lnSpc>
                <a:spcPct val="120000"/>
              </a:lnSpc>
            </a:pPr>
            <a:r>
              <a:rPr lang="ar-DZ" sz="6400" b="1" dirty="0" smtClean="0">
                <a:latin typeface="Simplified Arabic" panose="02020603050405020304" pitchFamily="18" charset="-78"/>
                <a:cs typeface="Simplified Arabic" panose="02020603050405020304" pitchFamily="18" charset="-78"/>
              </a:rPr>
              <a:t>    والتأهيل </a:t>
            </a:r>
            <a:r>
              <a:rPr lang="ar-DZ" sz="6400" b="1" dirty="0">
                <a:latin typeface="Simplified Arabic" panose="02020603050405020304" pitchFamily="18" charset="-78"/>
                <a:cs typeface="Simplified Arabic" panose="02020603050405020304" pitchFamily="18" charset="-78"/>
              </a:rPr>
              <a:t>الجامعي والبحث العلمي والتكوين العالي فيما بعد التدرج</a:t>
            </a:r>
          </a:p>
          <a:p>
            <a:pPr algn="r">
              <a:lnSpc>
                <a:spcPct val="120000"/>
              </a:lnSpc>
            </a:pPr>
            <a:r>
              <a:rPr lang="ar-DZ" sz="6400" b="1" dirty="0" smtClean="0">
                <a:latin typeface="Simplified Arabic" panose="02020603050405020304" pitchFamily="18" charset="-78"/>
                <a:cs typeface="Simplified Arabic" panose="02020603050405020304" pitchFamily="18" charset="-78"/>
              </a:rPr>
              <a:t>     اللجنة </a:t>
            </a:r>
            <a:r>
              <a:rPr lang="ar-DZ" sz="6400" b="1" dirty="0">
                <a:latin typeface="Simplified Arabic" panose="02020603050405020304" pitchFamily="18" charset="-78"/>
                <a:cs typeface="Simplified Arabic" panose="02020603050405020304" pitchFamily="18" charset="-78"/>
              </a:rPr>
              <a:t>المحلية للإشراف ومتابعة تنفيذ برنامج التكوين الأولي في الطور الثالث</a:t>
            </a:r>
          </a:p>
          <a:p>
            <a:pPr algn="r">
              <a:lnSpc>
                <a:spcPct val="120000"/>
              </a:lnSpc>
            </a:pPr>
            <a:r>
              <a:rPr lang="ar-DZ" sz="6400" b="1" dirty="0" smtClean="0">
                <a:latin typeface="Simplified Arabic" panose="02020603050405020304" pitchFamily="18" charset="-78"/>
                <a:cs typeface="Simplified Arabic" panose="02020603050405020304" pitchFamily="18" charset="-78"/>
              </a:rPr>
              <a:t>       </a:t>
            </a:r>
            <a:r>
              <a:rPr lang="ar-DZ" sz="8000" b="1" dirty="0" smtClean="0">
                <a:latin typeface="Simplified Arabic" panose="02020603050405020304" pitchFamily="18" charset="-78"/>
                <a:cs typeface="Simplified Arabic" panose="02020603050405020304" pitchFamily="18" charset="-78"/>
              </a:rPr>
              <a:t>خلية </a:t>
            </a:r>
            <a:r>
              <a:rPr lang="ar-DZ" sz="8000" b="1" dirty="0">
                <a:latin typeface="Simplified Arabic" panose="02020603050405020304" pitchFamily="18" charset="-78"/>
                <a:cs typeface="Simplified Arabic" panose="02020603050405020304" pitchFamily="18" charset="-78"/>
              </a:rPr>
              <a:t>التعليمية</a:t>
            </a:r>
            <a:endParaRPr lang="en-US" sz="3200" b="1" dirty="0">
              <a:solidFill>
                <a:schemeClr val="tx1">
                  <a:tint val="75000"/>
                </a:schemeClr>
              </a:solidFill>
              <a:latin typeface="Simplified Arabic" panose="02020603050405020304" pitchFamily="18" charset="-78"/>
              <a:cs typeface="Simplified Arabic" panose="02020603050405020304" pitchFamily="18" charset="-78"/>
            </a:endParaRPr>
          </a:p>
        </p:txBody>
      </p:sp>
      <p:sp>
        <p:nvSpPr>
          <p:cNvPr id="2" name="ZoneTexte 1"/>
          <p:cNvSpPr txBox="1"/>
          <p:nvPr/>
        </p:nvSpPr>
        <p:spPr>
          <a:xfrm>
            <a:off x="20691" y="1366652"/>
            <a:ext cx="3526381" cy="1431161"/>
          </a:xfrm>
          <a:prstGeom prst="rect">
            <a:avLst/>
          </a:prstGeom>
          <a:solidFill>
            <a:schemeClr val="accent2">
              <a:lumMod val="20000"/>
              <a:lumOff val="80000"/>
            </a:schemeClr>
          </a:solidFill>
        </p:spPr>
        <p:txBody>
          <a:bodyPr wrap="square" rtlCol="0">
            <a:spAutoFit/>
          </a:bodyPr>
          <a:lstStyle/>
          <a:p>
            <a:r>
              <a:rPr lang="fr-FR" sz="1050" b="1" i="1" dirty="0"/>
              <a:t>Vice </a:t>
            </a:r>
            <a:r>
              <a:rPr lang="fr-FR" sz="1050" b="1" i="1" dirty="0"/>
              <a:t>Rectorat de la Formation Supérieure de Troisième</a:t>
            </a:r>
          </a:p>
          <a:p>
            <a:r>
              <a:rPr lang="fr-FR" sz="1050" b="1" i="1" dirty="0"/>
              <a:t>Cycle, L'Habilitation Universitaire, la Recherche Scientifique</a:t>
            </a:r>
          </a:p>
          <a:p>
            <a:r>
              <a:rPr lang="fr-FR" sz="1050" b="1" i="1" dirty="0"/>
              <a:t>et la Formation Supérieure de Post-Graduation</a:t>
            </a:r>
          </a:p>
          <a:p>
            <a:r>
              <a:rPr lang="fr-FR" sz="1050" b="1" i="1" dirty="0"/>
              <a:t>Commission locale de supervision et de suivi de mise en œuvre du</a:t>
            </a:r>
          </a:p>
          <a:p>
            <a:r>
              <a:rPr lang="fr-FR" sz="1050" b="1" i="1" dirty="0"/>
              <a:t>programme préliminaire en 3ème cycle</a:t>
            </a:r>
            <a:endParaRPr lang="ar-DZ" sz="1050" b="1" i="1" dirty="0"/>
          </a:p>
          <a:p>
            <a:r>
              <a:rPr lang="fr-FR" sz="1350" b="1" i="1" dirty="0"/>
              <a:t>Cellule de didactique</a:t>
            </a:r>
            <a:endParaRPr lang="en-US" sz="1050" b="1" dirty="0">
              <a:solidFill>
                <a:schemeClr val="tx1">
                  <a:tint val="75000"/>
                </a:schemeClr>
              </a:solidFill>
            </a:endParaRPr>
          </a:p>
        </p:txBody>
      </p:sp>
      <p:pic>
        <p:nvPicPr>
          <p:cNvPr id="14" name="Image 13" descr="C:\Users\rabeh\AppData\Local\Temp\Rar$DI00.406\logo-final-umbm.png"/>
          <p:cNvPicPr/>
          <p:nvPr/>
        </p:nvPicPr>
        <p:blipFill>
          <a:blip r:embed="rId2"/>
          <a:srcRect/>
          <a:stretch>
            <a:fillRect/>
          </a:stretch>
        </p:blipFill>
        <p:spPr bwMode="auto">
          <a:xfrm>
            <a:off x="10354713" y="26537"/>
            <a:ext cx="1427852" cy="1077122"/>
          </a:xfrm>
          <a:prstGeom prst="rect">
            <a:avLst/>
          </a:prstGeom>
          <a:noFill/>
          <a:ln w="9525">
            <a:noFill/>
            <a:miter lim="800000"/>
            <a:headEnd/>
            <a:tailEnd/>
          </a:ln>
        </p:spPr>
      </p:pic>
      <p:pic>
        <p:nvPicPr>
          <p:cNvPr id="15" name="Image 1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2743002"/>
            <a:ext cx="3567762" cy="2346660"/>
          </a:xfrm>
          <a:prstGeom prst="rect">
            <a:avLst/>
          </a:prstGeom>
          <a:noFill/>
          <a:ln>
            <a:noFill/>
          </a:ln>
        </p:spPr>
      </p:pic>
      <p:pic>
        <p:nvPicPr>
          <p:cNvPr id="21" name="صورة 5"/>
          <p:cNvPicPr>
            <a:picLocks noChangeAspect="1"/>
          </p:cNvPicPr>
          <p:nvPr/>
        </p:nvPicPr>
        <p:blipFill>
          <a:blip r:embed="rId4"/>
          <a:stretch>
            <a:fillRect/>
          </a:stretch>
        </p:blipFill>
        <p:spPr>
          <a:xfrm>
            <a:off x="0" y="-8090"/>
            <a:ext cx="1650846" cy="883587"/>
          </a:xfrm>
          <a:prstGeom prst="rect">
            <a:avLst/>
          </a:prstGeom>
        </p:spPr>
      </p:pic>
      <p:sp>
        <p:nvSpPr>
          <p:cNvPr id="8" name="Rectangle 7"/>
          <p:cNvSpPr/>
          <p:nvPr/>
        </p:nvSpPr>
        <p:spPr>
          <a:xfrm>
            <a:off x="3547073" y="2211616"/>
            <a:ext cx="8644925" cy="2779222"/>
          </a:xfrm>
          <a:prstGeom prst="rect">
            <a:avLst/>
          </a:prstGeom>
          <a:solidFill>
            <a:schemeClr val="accent2">
              <a:lumMod val="40000"/>
              <a:lumOff val="60000"/>
            </a:schemeClr>
          </a:solidFill>
        </p:spPr>
        <p:txBody>
          <a:bodyPr wrap="square">
            <a:spAutoFit/>
          </a:bodyPr>
          <a:lstStyle/>
          <a:p>
            <a:pPr algn="ctr" rtl="1">
              <a:lnSpc>
                <a:spcPct val="90000"/>
              </a:lnSpc>
              <a:defRPr/>
            </a:pPr>
            <a:r>
              <a:rPr lang="ar-DZ" sz="4000" b="1" dirty="0" smtClean="0">
                <a:solidFill>
                  <a:schemeClr val="tx2">
                    <a:lumMod val="10000"/>
                  </a:schemeClr>
                </a:solidFill>
                <a:latin typeface="Simplified Arabic" panose="02020603050405020304" pitchFamily="18" charset="-78"/>
                <a:cs typeface="Simplified Arabic" panose="02020603050405020304" pitchFamily="18" charset="-78"/>
              </a:rPr>
              <a:t>الكتابة العلمية</a:t>
            </a:r>
            <a:r>
              <a:rPr lang="fr-FR" sz="4000" b="1" dirty="0" smtClean="0">
                <a:solidFill>
                  <a:schemeClr val="tx2">
                    <a:lumMod val="10000"/>
                  </a:schemeClr>
                </a:solidFill>
                <a:latin typeface="Simplified Arabic" panose="02020603050405020304" pitchFamily="18" charset="-78"/>
                <a:cs typeface="Simplified Arabic" panose="02020603050405020304" pitchFamily="18" charset="-78"/>
              </a:rPr>
              <a:t> </a:t>
            </a:r>
            <a:r>
              <a:rPr lang="ar-DZ" sz="4000" b="1" dirty="0" smtClean="0">
                <a:solidFill>
                  <a:schemeClr val="tx2">
                    <a:lumMod val="10000"/>
                  </a:schemeClr>
                </a:solidFill>
                <a:latin typeface="Simplified Arabic" panose="02020603050405020304" pitchFamily="18" charset="-78"/>
                <a:cs typeface="Simplified Arabic" panose="02020603050405020304" pitchFamily="18" charset="-78"/>
              </a:rPr>
              <a:t>والبروتوكولات الشفوية </a:t>
            </a:r>
            <a:endParaRPr lang="ar-DZ" sz="4000" b="1" dirty="0">
              <a:solidFill>
                <a:schemeClr val="tx2">
                  <a:lumMod val="10000"/>
                </a:schemeClr>
              </a:solidFill>
              <a:latin typeface="Simplified Arabic" panose="02020603050405020304" pitchFamily="18" charset="-78"/>
              <a:cs typeface="Simplified Arabic" panose="02020603050405020304" pitchFamily="18" charset="-78"/>
            </a:endParaRPr>
          </a:p>
          <a:p>
            <a:pPr algn="ctr" rtl="1">
              <a:lnSpc>
                <a:spcPct val="90000"/>
              </a:lnSpc>
              <a:defRPr/>
            </a:pPr>
            <a:r>
              <a:rPr lang="fr-FR" sz="2000" b="1" dirty="0">
                <a:solidFill>
                  <a:srgbClr val="C00000"/>
                </a:solidFill>
                <a:latin typeface="Times New Roman" panose="02020603050405020304" pitchFamily="18" charset="0"/>
                <a:cs typeface="Times New Roman" panose="02020603050405020304" pitchFamily="18" charset="0"/>
              </a:rPr>
              <a:t>Les obstacles didactique dans la recherche scientifique</a:t>
            </a:r>
            <a:endParaRPr lang="ar-DZ" sz="2000" b="1" dirty="0">
              <a:solidFill>
                <a:srgbClr val="C00000"/>
              </a:solidFill>
              <a:latin typeface="Times New Roman" panose="02020603050405020304" pitchFamily="18" charset="0"/>
              <a:cs typeface="Times New Roman" panose="02020603050405020304" pitchFamily="18" charset="0"/>
            </a:endParaRPr>
          </a:p>
          <a:p>
            <a:pPr algn="ctr" rtl="1">
              <a:lnSpc>
                <a:spcPct val="90000"/>
              </a:lnSpc>
              <a:defRPr/>
            </a:pPr>
            <a:r>
              <a:rPr lang="ar-DZ" sz="2800" b="1" dirty="0">
                <a:latin typeface="Simplified Arabic" panose="02020603050405020304" pitchFamily="18" charset="-78"/>
                <a:cs typeface="Simplified Arabic" panose="02020603050405020304" pitchFamily="18" charset="-78"/>
              </a:rPr>
              <a:t>ورشة تكوينية موجهة </a:t>
            </a:r>
            <a:r>
              <a:rPr lang="ar-DZ" sz="2800" b="1" dirty="0">
                <a:latin typeface="Simplified Arabic" panose="02020603050405020304" pitchFamily="18" charset="-78"/>
                <a:cs typeface="Simplified Arabic" panose="02020603050405020304" pitchFamily="18" charset="-78"/>
              </a:rPr>
              <a:t>لطلاب </a:t>
            </a:r>
            <a:r>
              <a:rPr lang="ar-DZ" sz="2800" b="1" dirty="0">
                <a:latin typeface="Simplified Arabic" panose="02020603050405020304" pitchFamily="18" charset="-78"/>
                <a:cs typeface="Simplified Arabic" panose="02020603050405020304" pitchFamily="18" charset="-78"/>
              </a:rPr>
              <a:t>الدكتوراه </a:t>
            </a:r>
            <a:r>
              <a:rPr lang="ar-DZ" sz="2800" b="1" dirty="0" smtClean="0">
                <a:latin typeface="Simplified Arabic" panose="02020603050405020304" pitchFamily="18" charset="-78"/>
                <a:cs typeface="Simplified Arabic" panose="02020603050405020304" pitchFamily="18" charset="-78"/>
              </a:rPr>
              <a:t>نوفمبر </a:t>
            </a:r>
            <a:r>
              <a:rPr lang="ar-DZ" sz="2000" b="1" dirty="0">
                <a:latin typeface="Simplified Arabic" panose="02020603050405020304" pitchFamily="18" charset="-78"/>
                <a:cs typeface="Simplified Arabic" panose="02020603050405020304" pitchFamily="18" charset="-78"/>
              </a:rPr>
              <a:t>2023</a:t>
            </a:r>
          </a:p>
          <a:p>
            <a:pPr algn="ctr" rtl="1">
              <a:lnSpc>
                <a:spcPct val="90000"/>
              </a:lnSpc>
              <a:defRPr/>
            </a:pPr>
            <a:r>
              <a:rPr lang="fr-FR" altLang="fr-FR" sz="2000" b="1" dirty="0">
                <a:solidFill>
                  <a:srgbClr val="C00000"/>
                </a:solidFill>
                <a:latin typeface="Times New Roman" panose="02020603050405020304" pitchFamily="18" charset="0"/>
                <a:cs typeface="Times New Roman" panose="02020603050405020304" pitchFamily="18" charset="0"/>
              </a:rPr>
              <a:t>Un Atelier de </a:t>
            </a:r>
            <a:r>
              <a:rPr lang="fr-FR" altLang="fr-FR" sz="2000" b="1" dirty="0">
                <a:solidFill>
                  <a:srgbClr val="C00000"/>
                </a:solidFill>
                <a:latin typeface="Times New Roman" panose="02020603050405020304" pitchFamily="18" charset="0"/>
                <a:cs typeface="Times New Roman" panose="02020603050405020304" pitchFamily="18" charset="0"/>
              </a:rPr>
              <a:t>formation</a:t>
            </a:r>
            <a:r>
              <a:rPr lang="fr-FR" altLang="fr-FR" sz="2000" b="1" dirty="0">
                <a:solidFill>
                  <a:srgbClr val="C00000"/>
                </a:solidFill>
                <a:latin typeface="Times New Roman" panose="02020603050405020304" pitchFamily="18" charset="0"/>
                <a:cs typeface="Times New Roman" panose="02020603050405020304" pitchFamily="18" charset="0"/>
              </a:rPr>
              <a:t> pour les doctorants, </a:t>
            </a:r>
            <a:r>
              <a:rPr lang="fr-FR" altLang="fr-FR" sz="2000" b="1" dirty="0" err="1" smtClean="0">
                <a:solidFill>
                  <a:srgbClr val="C00000"/>
                </a:solidFill>
                <a:latin typeface="Times New Roman" panose="02020603050405020304" pitchFamily="18" charset="0"/>
                <a:cs typeface="Times New Roman" panose="02020603050405020304" pitchFamily="18" charset="0"/>
              </a:rPr>
              <a:t>Nounembre</a:t>
            </a:r>
            <a:r>
              <a:rPr lang="fr-FR" altLang="fr-FR" sz="2000" b="1" dirty="0" smtClean="0">
                <a:solidFill>
                  <a:srgbClr val="C00000"/>
                </a:solidFill>
                <a:latin typeface="Times New Roman" panose="02020603050405020304" pitchFamily="18" charset="0"/>
                <a:cs typeface="Times New Roman" panose="02020603050405020304" pitchFamily="18" charset="0"/>
              </a:rPr>
              <a:t> </a:t>
            </a:r>
            <a:r>
              <a:rPr lang="fr-FR" altLang="fr-FR" sz="2000" b="1" dirty="0">
                <a:solidFill>
                  <a:srgbClr val="FF0000"/>
                </a:solidFill>
                <a:latin typeface="Times New Roman" pitchFamily="18" charset="0"/>
              </a:rPr>
              <a:t>2023 </a:t>
            </a:r>
            <a:endParaRPr lang="fr-FR" altLang="fr-FR" sz="2000" b="1" dirty="0">
              <a:solidFill>
                <a:srgbClr val="FF0000"/>
              </a:solidFill>
              <a:latin typeface="Times New Roman" pitchFamily="18" charset="0"/>
            </a:endParaRPr>
          </a:p>
          <a:p>
            <a:pPr algn="ctr" rtl="1">
              <a:lnSpc>
                <a:spcPct val="90000"/>
              </a:lnSpc>
              <a:defRPr/>
            </a:pPr>
            <a:endParaRPr lang="ar-DZ" b="1" dirty="0">
              <a:solidFill>
                <a:srgbClr val="C00000"/>
              </a:solidFill>
              <a:latin typeface="Simplified Arabic" panose="02020603050405020304" pitchFamily="18" charset="-78"/>
              <a:cs typeface="Simplified Arabic" panose="02020603050405020304" pitchFamily="18" charset="-78"/>
            </a:endParaRPr>
          </a:p>
          <a:p>
            <a:pPr algn="ctr" rtl="1">
              <a:lnSpc>
                <a:spcPct val="90000"/>
              </a:lnSpc>
              <a:defRPr/>
            </a:pPr>
            <a:r>
              <a:rPr lang="ar-DZ" sz="4000" dirty="0">
                <a:ln w="0"/>
                <a:solidFill>
                  <a:srgbClr val="7030A0"/>
                </a:solidFill>
                <a:effectLst>
                  <a:outerShdw blurRad="38100" dist="25400" dir="5400000" algn="ctr" rotWithShape="0">
                    <a:srgbClr val="6E747A">
                      <a:alpha val="43000"/>
                    </a:srgbClr>
                  </a:outerShdw>
                </a:effectLst>
                <a:latin typeface="+mj-lt"/>
                <a:cs typeface="Akhbar MT" pitchFamily="2" charset="-78"/>
              </a:rPr>
              <a:t>تقديم البروفيسور: كـتـفــي </a:t>
            </a:r>
            <a:r>
              <a:rPr lang="ar-DZ" sz="4400" dirty="0">
                <a:ln w="0"/>
                <a:solidFill>
                  <a:srgbClr val="7030A0"/>
                </a:solidFill>
                <a:effectLst>
                  <a:outerShdw blurRad="38100" dist="25400" dir="5400000" algn="ctr" rotWithShape="0">
                    <a:srgbClr val="6E747A">
                      <a:alpha val="43000"/>
                    </a:srgbClr>
                  </a:outerShdw>
                </a:effectLst>
                <a:latin typeface="+mj-lt"/>
                <a:cs typeface="Akhbar MT" pitchFamily="2" charset="-78"/>
              </a:rPr>
              <a:t>عزوز</a:t>
            </a:r>
            <a:endParaRPr lang="fr-FR" sz="4000" dirty="0">
              <a:ln w="0"/>
              <a:solidFill>
                <a:srgbClr val="7030A0"/>
              </a:solidFill>
              <a:effectLst>
                <a:outerShdw blurRad="38100" dist="25400" dir="5400000" algn="ctr" rotWithShape="0">
                  <a:srgbClr val="6E747A">
                    <a:alpha val="43000"/>
                  </a:srgbClr>
                </a:outerShdw>
              </a:effectLst>
              <a:latin typeface="+mj-lt"/>
              <a:cs typeface="Akhbar MT" pitchFamily="2" charset="-78"/>
            </a:endParaRPr>
          </a:p>
          <a:p>
            <a:pPr algn="ctr" rtl="1">
              <a:lnSpc>
                <a:spcPct val="90000"/>
              </a:lnSpc>
              <a:buNone/>
              <a:defRPr/>
            </a:pPr>
            <a:endParaRPr lang="ar-DZ" sz="2400" b="1" dirty="0">
              <a:solidFill>
                <a:srgbClr val="C0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3411941" y="4990838"/>
            <a:ext cx="8780058" cy="1754326"/>
          </a:xfrm>
          <a:prstGeom prst="rect">
            <a:avLst/>
          </a:prstGeom>
          <a:solidFill>
            <a:schemeClr val="accent2">
              <a:lumMod val="20000"/>
              <a:lumOff val="80000"/>
            </a:schemeClr>
          </a:solidFill>
        </p:spPr>
        <p:txBody>
          <a:bodyPr wrap="square">
            <a:spAutoFit/>
          </a:bodyPr>
          <a:lstStyle/>
          <a:p>
            <a:pPr algn="r" rtl="1"/>
            <a:r>
              <a:rPr lang="fr-FR" sz="2400" u="sng" dirty="0" err="1">
                <a:ln w="0"/>
                <a:effectLst>
                  <a:outerShdw blurRad="38100" dist="19050" dir="2700000" algn="tl" rotWithShape="0">
                    <a:schemeClr val="dk1">
                      <a:alpha val="40000"/>
                    </a:schemeClr>
                  </a:outerShdw>
                </a:effectLst>
                <a:latin typeface="Simplified Arabic" panose="02020603050405020304" pitchFamily="18" charset="-78"/>
                <a:cs typeface="Simplified Arabic" panose="02020603050405020304" pitchFamily="18" charset="-78"/>
              </a:rPr>
              <a:t>الهدف</a:t>
            </a:r>
            <a:r>
              <a:rPr lang="fr-FR" sz="2400" u="sng" dirty="0">
                <a:ln w="0"/>
                <a:effectLst>
                  <a:outerShdw blurRad="38100" dist="19050" dir="2700000" algn="tl" rotWithShape="0">
                    <a:schemeClr val="dk1">
                      <a:alpha val="40000"/>
                    </a:schemeClr>
                  </a:outerShdw>
                </a:effectLst>
                <a:latin typeface="Simplified Arabic" panose="02020603050405020304" pitchFamily="18" charset="-78"/>
                <a:cs typeface="Simplified Arabic" panose="02020603050405020304" pitchFamily="18" charset="-78"/>
              </a:rPr>
              <a:t> </a:t>
            </a:r>
            <a:r>
              <a:rPr lang="ar-DZ" sz="2400" u="sng" dirty="0">
                <a:ln w="0"/>
                <a:effectLst>
                  <a:outerShdw blurRad="38100" dist="19050" dir="2700000" algn="tl" rotWithShape="0">
                    <a:schemeClr val="dk1">
                      <a:alpha val="40000"/>
                    </a:schemeClr>
                  </a:outerShdw>
                </a:effectLst>
                <a:latin typeface="Simplified Arabic" panose="02020603050405020304" pitchFamily="18" charset="-78"/>
                <a:cs typeface="Simplified Arabic" panose="02020603050405020304" pitchFamily="18" charset="-78"/>
              </a:rPr>
              <a:t>العام للورشة</a:t>
            </a:r>
            <a:r>
              <a:rPr lang="fr-FR" sz="2400" dirty="0">
                <a:ln w="0"/>
                <a:effectLst>
                  <a:outerShdw blurRad="38100" dist="19050" dir="2700000" algn="tl" rotWithShape="0">
                    <a:schemeClr val="dk1">
                      <a:alpha val="40000"/>
                    </a:schemeClr>
                  </a:outerShdw>
                </a:effectLst>
                <a:latin typeface="Simplified Arabic" panose="02020603050405020304" pitchFamily="18" charset="-78"/>
                <a:cs typeface="Simplified Arabic" panose="02020603050405020304" pitchFamily="18" charset="-78"/>
              </a:rPr>
              <a:t>:</a:t>
            </a:r>
            <a:r>
              <a:rPr lang="ar-DZ" sz="2400" dirty="0">
                <a:ln w="0"/>
                <a:effectLst>
                  <a:outerShdw blurRad="38100" dist="19050" dir="2700000" algn="tl" rotWithShape="0">
                    <a:schemeClr val="dk1">
                      <a:alpha val="40000"/>
                    </a:schemeClr>
                  </a:outerShdw>
                </a:effectLst>
                <a:latin typeface="Simplified Arabic" panose="02020603050405020304" pitchFamily="18" charset="-78"/>
                <a:cs typeface="Simplified Arabic" panose="02020603050405020304" pitchFamily="18" charset="-78"/>
              </a:rPr>
              <a:t> </a:t>
            </a:r>
          </a:p>
          <a:p>
            <a:pPr lvl="0" algn="r" rtl="1"/>
            <a:r>
              <a:rPr lang="ar-DZ" b="1" dirty="0" smtClean="0"/>
              <a:t>- </a:t>
            </a:r>
            <a:r>
              <a:rPr lang="ar-SA" sz="2800" b="1" dirty="0" smtClean="0">
                <a:cs typeface="Akhbar MT" pitchFamily="2" charset="-78"/>
              </a:rPr>
              <a:t>التمكن </a:t>
            </a:r>
            <a:r>
              <a:rPr lang="ar-SA" sz="2800" b="1" dirty="0">
                <a:cs typeface="Akhbar MT" pitchFamily="2" charset="-78"/>
              </a:rPr>
              <a:t>من إجراء تفكير نظري </a:t>
            </a:r>
            <a:r>
              <a:rPr lang="ar-SA" sz="2800" b="1" dirty="0" err="1">
                <a:cs typeface="Akhbar MT" pitchFamily="2" charset="-78"/>
              </a:rPr>
              <a:t>وابستيمولوجي</a:t>
            </a:r>
            <a:r>
              <a:rPr lang="ar-SA" sz="2800" b="1" dirty="0">
                <a:cs typeface="Akhbar MT" pitchFamily="2" charset="-78"/>
              </a:rPr>
              <a:t> حول أسس البحث.</a:t>
            </a:r>
            <a:endParaRPr lang="fr-FR" sz="2800" dirty="0">
              <a:cs typeface="Akhbar MT" pitchFamily="2" charset="-78"/>
            </a:endParaRPr>
          </a:p>
          <a:p>
            <a:pPr lvl="0" algn="r" rtl="1"/>
            <a:r>
              <a:rPr lang="ar-DZ" sz="2800" b="1" dirty="0" smtClean="0">
                <a:cs typeface="Akhbar MT" pitchFamily="2" charset="-78"/>
              </a:rPr>
              <a:t>- </a:t>
            </a:r>
            <a:r>
              <a:rPr lang="ar-SA" sz="2800" b="1" dirty="0" smtClean="0">
                <a:cs typeface="Akhbar MT" pitchFamily="2" charset="-78"/>
              </a:rPr>
              <a:t>تعزيز </a:t>
            </a:r>
            <a:r>
              <a:rPr lang="ar-SA" sz="2800" b="1" dirty="0">
                <a:cs typeface="Akhbar MT" pitchFamily="2" charset="-78"/>
              </a:rPr>
              <a:t>و تدعيم </a:t>
            </a:r>
            <a:r>
              <a:rPr lang="ar-DZ" sz="2800" b="1" dirty="0">
                <a:cs typeface="Akhbar MT" pitchFamily="2" charset="-78"/>
              </a:rPr>
              <a:t>ا</a:t>
            </a:r>
            <a:r>
              <a:rPr lang="ar-SA" sz="2800" b="1" dirty="0">
                <a:cs typeface="Akhbar MT" pitchFamily="2" charset="-78"/>
              </a:rPr>
              <a:t>لخطابات المتخصصة مثل (الكتابات العلمية، الأطروحات، المقالات في المجلات العلمية، فصول الكتب، مداخلات، المؤتمرات، الندوات و الملتقيات,...)</a:t>
            </a:r>
            <a:endParaRPr lang="fr-FR" sz="2800" dirty="0">
              <a:cs typeface="Akhbar MT" pitchFamily="2" charset="-78"/>
            </a:endParaRPr>
          </a:p>
        </p:txBody>
      </p:sp>
      <p:sp>
        <p:nvSpPr>
          <p:cNvPr id="5" name="ZoneTexte 4"/>
          <p:cNvSpPr txBox="1"/>
          <p:nvPr/>
        </p:nvSpPr>
        <p:spPr>
          <a:xfrm>
            <a:off x="58648" y="5112724"/>
            <a:ext cx="3488425" cy="523220"/>
          </a:xfrm>
          <a:prstGeom prst="rect">
            <a:avLst/>
          </a:prstGeom>
          <a:solidFill>
            <a:schemeClr val="accent2">
              <a:lumMod val="20000"/>
              <a:lumOff val="80000"/>
            </a:schemeClr>
          </a:solidFill>
        </p:spPr>
        <p:txBody>
          <a:bodyPr wrap="square" rtlCol="0">
            <a:spAutoFit/>
            <a:scene3d>
              <a:camera prst="orthographicFront"/>
              <a:lightRig rig="soft" dir="t">
                <a:rot lat="0" lon="0" rev="15600000"/>
              </a:lightRig>
            </a:scene3d>
            <a:sp3d extrusionH="57150" prstMaterial="softEdge">
              <a:bevelT w="25400" h="38100"/>
            </a:sp3d>
          </a:bodyPr>
          <a:lstStyle/>
          <a:p>
            <a:r>
              <a:rPr lang="fr-FR" sz="2800" b="1" dirty="0" smtClean="0">
                <a:ln/>
                <a:solidFill>
                  <a:schemeClr val="accent4"/>
                </a:solidFill>
              </a:rPr>
              <a:t>Pr</a:t>
            </a:r>
            <a:r>
              <a:rPr lang="ar-DZ" sz="2800" b="1" dirty="0">
                <a:ln/>
                <a:solidFill>
                  <a:schemeClr val="accent4"/>
                </a:solidFill>
              </a:rPr>
              <a:t>.</a:t>
            </a:r>
            <a:r>
              <a:rPr lang="fr-FR" sz="2800" b="1" dirty="0" smtClean="0">
                <a:ln/>
                <a:solidFill>
                  <a:schemeClr val="accent4"/>
                </a:solidFill>
              </a:rPr>
              <a:t> KETFI   AZZOUZ</a:t>
            </a:r>
            <a:endParaRPr lang="fr-FR" sz="2800" b="1" dirty="0">
              <a:ln/>
              <a:solidFill>
                <a:schemeClr val="accent4"/>
              </a:solidFill>
            </a:endParaRPr>
          </a:p>
        </p:txBody>
      </p:sp>
      <p:sp>
        <p:nvSpPr>
          <p:cNvPr id="6" name="ZoneTexte 5"/>
          <p:cNvSpPr txBox="1"/>
          <p:nvPr/>
        </p:nvSpPr>
        <p:spPr>
          <a:xfrm>
            <a:off x="58648" y="5635944"/>
            <a:ext cx="3488425" cy="436728"/>
          </a:xfrm>
          <a:prstGeom prst="rect">
            <a:avLst/>
          </a:prstGeom>
          <a:solidFill>
            <a:schemeClr val="accent2">
              <a:lumMod val="20000"/>
              <a:lumOff val="80000"/>
            </a:schemeClr>
          </a:solidFill>
        </p:spPr>
        <p:txBody>
          <a:bodyPr wrap="square" rtlCol="0">
            <a:spAutoFit/>
          </a:bodyPr>
          <a:lstStyle/>
          <a:p>
            <a:endParaRPr lang="fr-FR" dirty="0"/>
          </a:p>
        </p:txBody>
      </p:sp>
    </p:spTree>
    <p:extLst>
      <p:ext uri="{BB962C8B-B14F-4D97-AF65-F5344CB8AC3E}">
        <p14:creationId xmlns:p14="http://schemas.microsoft.com/office/powerpoint/2010/main" val="2532644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54841"/>
            <a:ext cx="9157648" cy="6346209"/>
          </a:xfrm>
          <a:solidFill>
            <a:schemeClr val="accent3">
              <a:lumMod val="20000"/>
              <a:lumOff val="80000"/>
            </a:schemeClr>
          </a:solidFill>
        </p:spPr>
        <p:txBody>
          <a:bodyPr>
            <a:normAutofit fontScale="90000"/>
          </a:bodyPr>
          <a:lstStyle/>
          <a:p>
            <a:pPr lvl="0" algn="r" rtl="1">
              <a:lnSpc>
                <a:spcPct val="100000"/>
              </a:lnSpc>
            </a:pPr>
            <a:r>
              <a:rPr lang="fr-FR" sz="3600" dirty="0">
                <a:solidFill>
                  <a:schemeClr val="tx1"/>
                </a:solidFill>
                <a:cs typeface="Akhbar MT" pitchFamily="2" charset="-78"/>
              </a:rPr>
              <a:t/>
            </a:r>
            <a:br>
              <a:rPr lang="fr-FR" sz="3600" dirty="0">
                <a:solidFill>
                  <a:schemeClr val="tx1"/>
                </a:solidFill>
                <a:cs typeface="Akhbar MT" pitchFamily="2" charset="-78"/>
              </a:rPr>
            </a:br>
            <a:r>
              <a:rPr lang="ar-DZ" sz="3100" dirty="0" smtClean="0">
                <a:solidFill>
                  <a:schemeClr val="tx1"/>
                </a:solidFill>
                <a:cs typeface="Akhbar MT" pitchFamily="2" charset="-78"/>
              </a:rPr>
              <a:t>تُعرض الأطروحة في </a:t>
            </a:r>
            <a:r>
              <a:rPr lang="ar-DZ" sz="3100" dirty="0">
                <a:solidFill>
                  <a:schemeClr val="tx1"/>
                </a:solidFill>
                <a:cs typeface="Akhbar MT" pitchFamily="2" charset="-78"/>
              </a:rPr>
              <a:t>فترات وجيزة؛ فرسالة الماستر تعرض في أقل من30 دقيقة. بينما تعرض اطروحة الدكتوراه في مدة تتراوح بين 30 دقيقة و45 دقيقة ويجب ان يستمع الحاضرون الى الجوانب المضيئة في المذكرة وبإيجاز، ويتم تقديم ما يلي:</a:t>
            </a:r>
            <a:r>
              <a:rPr lang="fr-FR" sz="3100" dirty="0">
                <a:solidFill>
                  <a:schemeClr val="tx1"/>
                </a:solidFill>
                <a:cs typeface="Akhbar MT" pitchFamily="2" charset="-78"/>
              </a:rPr>
              <a:t/>
            </a:r>
            <a:br>
              <a:rPr lang="fr-FR" sz="3100" dirty="0">
                <a:solidFill>
                  <a:schemeClr val="tx1"/>
                </a:solidFill>
                <a:cs typeface="Akhbar MT" pitchFamily="2" charset="-78"/>
              </a:rPr>
            </a:br>
            <a:r>
              <a:rPr lang="ar-DZ" sz="3100" dirty="0">
                <a:solidFill>
                  <a:schemeClr val="tx1"/>
                </a:solidFill>
                <a:cs typeface="Akhbar MT" pitchFamily="2" charset="-78"/>
              </a:rPr>
              <a:t> ـ تقرير موجز لمشكلة الدراسة وموضوعها وشرح اهميتها في مجال اختصاص الطالب.</a:t>
            </a:r>
            <a:r>
              <a:rPr lang="fr-FR" sz="3100" dirty="0">
                <a:solidFill>
                  <a:schemeClr val="tx1"/>
                </a:solidFill>
                <a:cs typeface="Akhbar MT" pitchFamily="2" charset="-78"/>
              </a:rPr>
              <a:t/>
            </a:r>
            <a:br>
              <a:rPr lang="fr-FR" sz="3100" dirty="0">
                <a:solidFill>
                  <a:schemeClr val="tx1"/>
                </a:solidFill>
                <a:cs typeface="Akhbar MT" pitchFamily="2" charset="-78"/>
              </a:rPr>
            </a:br>
            <a:r>
              <a:rPr lang="ar-DZ" sz="3100" dirty="0">
                <a:solidFill>
                  <a:schemeClr val="tx1"/>
                </a:solidFill>
                <a:cs typeface="Akhbar MT" pitchFamily="2" charset="-78"/>
              </a:rPr>
              <a:t> ـ ابراز الخطة التي اتبعها الطالب لدراسته؛ وتشمل العناوين الرئيسية التي تتفرع غن العناوين الاصلية للدراسة ثم العناوين الفرعية.</a:t>
            </a:r>
            <a:r>
              <a:rPr lang="fr-FR" sz="3100" dirty="0">
                <a:solidFill>
                  <a:schemeClr val="tx1"/>
                </a:solidFill>
                <a:cs typeface="Akhbar MT" pitchFamily="2" charset="-78"/>
              </a:rPr>
              <a:t/>
            </a:r>
            <a:br>
              <a:rPr lang="fr-FR" sz="3100" dirty="0">
                <a:solidFill>
                  <a:schemeClr val="tx1"/>
                </a:solidFill>
                <a:cs typeface="Akhbar MT" pitchFamily="2" charset="-78"/>
              </a:rPr>
            </a:br>
            <a:r>
              <a:rPr lang="ar-DZ" sz="3100" dirty="0">
                <a:solidFill>
                  <a:schemeClr val="tx1"/>
                </a:solidFill>
                <a:cs typeface="Akhbar MT" pitchFamily="2" charset="-78"/>
              </a:rPr>
              <a:t> ـ بيان موجز للنتائج المتوصل اليها وتقدير درجة او نسبة الفائدة المنتظرة للمجتمع، ومدى توافقها أو تعارضها أو استكمالها لنتائج الدراسات والابحاث السابقة في موضوع البحث.</a:t>
            </a:r>
            <a:r>
              <a:rPr lang="fr-FR" sz="3100" dirty="0">
                <a:solidFill>
                  <a:schemeClr val="tx1"/>
                </a:solidFill>
                <a:cs typeface="Akhbar MT" pitchFamily="2" charset="-78"/>
              </a:rPr>
              <a:t/>
            </a:r>
            <a:br>
              <a:rPr lang="fr-FR" sz="3100" dirty="0">
                <a:solidFill>
                  <a:schemeClr val="tx1"/>
                </a:solidFill>
                <a:cs typeface="Akhbar MT" pitchFamily="2" charset="-78"/>
              </a:rPr>
            </a:br>
            <a:r>
              <a:rPr lang="ar-DZ" sz="3100" dirty="0">
                <a:solidFill>
                  <a:schemeClr val="tx1"/>
                </a:solidFill>
                <a:cs typeface="Akhbar MT" pitchFamily="2" charset="-78"/>
              </a:rPr>
              <a:t> ـ عرض أهم الأفاق البحثية المنتظرة في ظل النتائج المتوصل إليها أو التي تحتاج إلى دراسة أعمق وأحسن</a:t>
            </a:r>
            <a:r>
              <a:rPr lang="ar-DZ" sz="3100" dirty="0" smtClean="0">
                <a:solidFill>
                  <a:schemeClr val="tx1"/>
                </a:solidFill>
                <a:cs typeface="Akhbar MT" pitchFamily="2" charset="-78"/>
              </a:rPr>
              <a:t>.</a:t>
            </a:r>
            <a:br>
              <a:rPr lang="ar-DZ" sz="3100" dirty="0" smtClean="0">
                <a:solidFill>
                  <a:schemeClr val="tx1"/>
                </a:solidFill>
                <a:cs typeface="Akhbar MT" pitchFamily="2" charset="-78"/>
              </a:rPr>
            </a:br>
            <a:r>
              <a:rPr lang="ar-DZ" sz="3100" dirty="0" smtClean="0">
                <a:solidFill>
                  <a:schemeClr val="tx1"/>
                </a:solidFill>
                <a:cs typeface="Akhbar MT" pitchFamily="2" charset="-78"/>
              </a:rPr>
              <a:t>فضيل </a:t>
            </a:r>
            <a:r>
              <a:rPr lang="ar-DZ" sz="3100" dirty="0">
                <a:solidFill>
                  <a:schemeClr val="tx1"/>
                </a:solidFill>
                <a:cs typeface="Akhbar MT" pitchFamily="2" charset="-78"/>
              </a:rPr>
              <a:t>دوليو </a:t>
            </a:r>
            <a:r>
              <a:rPr lang="ar-DZ" sz="3100" dirty="0" smtClean="0">
                <a:solidFill>
                  <a:schemeClr val="tx1"/>
                </a:solidFill>
                <a:cs typeface="Akhbar MT" pitchFamily="2" charset="-78"/>
              </a:rPr>
              <a:t>وآخرون(</a:t>
            </a:r>
            <a:r>
              <a:rPr lang="ar-DZ" sz="2200" dirty="0" smtClean="0">
                <a:solidFill>
                  <a:schemeClr val="tx1"/>
                </a:solidFill>
                <a:cs typeface="Akhbar MT" pitchFamily="2" charset="-78"/>
              </a:rPr>
              <a:t>2000</a:t>
            </a:r>
            <a:r>
              <a:rPr lang="ar-DZ" sz="3100" dirty="0" smtClean="0">
                <a:solidFill>
                  <a:schemeClr val="tx1"/>
                </a:solidFill>
                <a:cs typeface="Akhbar MT" pitchFamily="2" charset="-78"/>
              </a:rPr>
              <a:t>) </a:t>
            </a:r>
            <a:r>
              <a:rPr lang="ar-DZ" sz="3100" dirty="0">
                <a:solidFill>
                  <a:schemeClr val="tx1"/>
                </a:solidFill>
                <a:cs typeface="Akhbar MT" pitchFamily="2" charset="-78"/>
              </a:rPr>
              <a:t>: دراسات في المنهجية ،</a:t>
            </a:r>
            <a:r>
              <a:rPr lang="ar-DZ" sz="3100" dirty="0" smtClean="0">
                <a:solidFill>
                  <a:schemeClr val="tx1"/>
                </a:solidFill>
                <a:cs typeface="Akhbar MT" pitchFamily="2" charset="-78"/>
              </a:rPr>
              <a:t>الجزائر: </a:t>
            </a:r>
            <a:r>
              <a:rPr lang="ar-DZ" sz="3100" dirty="0">
                <a:solidFill>
                  <a:schemeClr val="tx1"/>
                </a:solidFill>
                <a:cs typeface="Akhbar MT" pitchFamily="2" charset="-78"/>
              </a:rPr>
              <a:t>ديوان المطبوعات الجامعية ، ص ،ص </a:t>
            </a:r>
            <a:r>
              <a:rPr lang="ar-DZ" sz="2200" dirty="0">
                <a:solidFill>
                  <a:schemeClr val="tx1"/>
                </a:solidFill>
                <a:cs typeface="Akhbar MT" pitchFamily="2" charset="-78"/>
              </a:rPr>
              <a:t>:  97،98</a:t>
            </a:r>
            <a:r>
              <a:rPr lang="ar-DZ" sz="5300" dirty="0"/>
              <a:t> </a:t>
            </a:r>
            <a:r>
              <a:rPr lang="fr-FR" dirty="0"/>
              <a:t/>
            </a:r>
            <a:br>
              <a:rPr lang="fr-FR" dirty="0"/>
            </a:br>
            <a:endParaRPr lang="fr-FR" dirty="0"/>
          </a:p>
        </p:txBody>
      </p:sp>
      <p:sp>
        <p:nvSpPr>
          <p:cNvPr id="3" name="Sous-titre 2"/>
          <p:cNvSpPr>
            <a:spLocks noGrp="1"/>
          </p:cNvSpPr>
          <p:nvPr>
            <p:ph type="subTitle" idx="1"/>
          </p:nvPr>
        </p:nvSpPr>
        <p:spPr>
          <a:xfrm>
            <a:off x="9389661" y="859809"/>
            <a:ext cx="2696802" cy="5158854"/>
          </a:xfrm>
          <a:solidFill>
            <a:schemeClr val="accent2">
              <a:lumMod val="20000"/>
              <a:lumOff val="80000"/>
            </a:schemeClr>
          </a:solidFill>
        </p:spPr>
        <p:txBody>
          <a:bodyPr/>
          <a:lstStyle/>
          <a:p>
            <a:endParaRPr lang="ar-DZ" sz="2400" b="1" dirty="0" smtClean="0">
              <a:solidFill>
                <a:schemeClr val="accent6"/>
              </a:solidFill>
              <a:cs typeface="Akhbar MT" pitchFamily="2" charset="-78"/>
            </a:endParaRPr>
          </a:p>
          <a:p>
            <a:endParaRPr lang="ar-DZ" sz="2400" b="1" dirty="0">
              <a:solidFill>
                <a:schemeClr val="accent6"/>
              </a:solidFill>
              <a:cs typeface="Akhbar MT" pitchFamily="2" charset="-78"/>
            </a:endParaRPr>
          </a:p>
          <a:p>
            <a:pPr algn="ctr"/>
            <a:r>
              <a:rPr lang="ar-DZ" sz="2400" b="1" dirty="0" smtClean="0">
                <a:solidFill>
                  <a:schemeClr val="accent6"/>
                </a:solidFill>
                <a:cs typeface="Akhbar MT" pitchFamily="2" charset="-78"/>
              </a:rPr>
              <a:t>عرض </a:t>
            </a:r>
            <a:r>
              <a:rPr lang="ar-DZ" sz="2400" b="1" dirty="0">
                <a:solidFill>
                  <a:schemeClr val="accent6"/>
                </a:solidFill>
                <a:cs typeface="Akhbar MT" pitchFamily="2" charset="-78"/>
              </a:rPr>
              <a:t>مذكرة التخرج </a:t>
            </a:r>
            <a:endParaRPr lang="ar-DZ" sz="2400" b="1" dirty="0" smtClean="0">
              <a:solidFill>
                <a:schemeClr val="accent6"/>
              </a:solidFill>
              <a:cs typeface="Akhbar MT" pitchFamily="2" charset="-78"/>
            </a:endParaRPr>
          </a:p>
          <a:p>
            <a:pPr algn="ctr"/>
            <a:r>
              <a:rPr lang="ar-DZ" sz="2400" b="1" dirty="0" smtClean="0">
                <a:solidFill>
                  <a:schemeClr val="accent6"/>
                </a:solidFill>
                <a:cs typeface="Akhbar MT" pitchFamily="2" charset="-78"/>
              </a:rPr>
              <a:t>أمام </a:t>
            </a:r>
            <a:r>
              <a:rPr lang="ar-DZ" sz="2400" b="1" dirty="0">
                <a:solidFill>
                  <a:schemeClr val="accent6"/>
                </a:solidFill>
                <a:cs typeface="Akhbar MT" pitchFamily="2" charset="-78"/>
              </a:rPr>
              <a:t>لجنة المناقشة:</a:t>
            </a:r>
            <a:endParaRPr lang="fr-FR" dirty="0">
              <a:solidFill>
                <a:schemeClr val="accent6"/>
              </a:solidFill>
            </a:endParaRPr>
          </a:p>
        </p:txBody>
      </p:sp>
    </p:spTree>
    <p:extLst>
      <p:ext uri="{BB962C8B-B14F-4D97-AF65-F5344CB8AC3E}">
        <p14:creationId xmlns:p14="http://schemas.microsoft.com/office/powerpoint/2010/main" val="3331490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13899"/>
            <a:ext cx="9116703" cy="6250674"/>
          </a:xfrm>
          <a:solidFill>
            <a:schemeClr val="accent3">
              <a:lumMod val="20000"/>
              <a:lumOff val="80000"/>
            </a:schemeClr>
          </a:solidFill>
        </p:spPr>
        <p:txBody>
          <a:bodyPr>
            <a:normAutofit fontScale="90000"/>
          </a:bodyPr>
          <a:lstStyle/>
          <a:p>
            <a:pPr algn="r"/>
            <a:r>
              <a:rPr lang="ar-DZ" sz="4400" dirty="0">
                <a:solidFill>
                  <a:schemeClr val="tx1"/>
                </a:solidFill>
                <a:cs typeface="Akhbar MT" pitchFamily="2" charset="-78"/>
              </a:rPr>
              <a:t>يتضح من خلال هذا العمل المختصر أن قيمة البحث العلمي تكمن في مدى تمسك الباحث بخطوات منهجية، واختياره للمنهج المناسب، ثم صياغة إشكالية البحث وفق هذا المنهج بذكاء مبني على الحيرة التي تدعوا إلى </a:t>
            </a:r>
            <a:r>
              <a:rPr lang="ar-DZ" sz="4400" dirty="0" smtClean="0">
                <a:solidFill>
                  <a:schemeClr val="tx1"/>
                </a:solidFill>
                <a:cs typeface="Akhbar MT" pitchFamily="2" charset="-78"/>
              </a:rPr>
              <a:t>البحث </a:t>
            </a:r>
            <a:r>
              <a:rPr lang="ar-DZ" sz="4400" dirty="0">
                <a:solidFill>
                  <a:schemeClr val="tx1"/>
                </a:solidFill>
                <a:cs typeface="Akhbar MT" pitchFamily="2" charset="-78"/>
              </a:rPr>
              <a:t>تماشيا مع طبيعة </a:t>
            </a:r>
            <a:r>
              <a:rPr lang="ar-DZ" sz="4400" dirty="0" smtClean="0">
                <a:solidFill>
                  <a:schemeClr val="tx1"/>
                </a:solidFill>
                <a:cs typeface="Akhbar MT" pitchFamily="2" charset="-78"/>
              </a:rPr>
              <a:t>العينة </a:t>
            </a:r>
            <a:r>
              <a:rPr lang="ar-DZ" sz="4400" dirty="0">
                <a:solidFill>
                  <a:schemeClr val="tx1"/>
                </a:solidFill>
                <a:cs typeface="Akhbar MT" pitchFamily="2" charset="-78"/>
              </a:rPr>
              <a:t>وإجراءات </a:t>
            </a:r>
            <a:r>
              <a:rPr lang="ar-DZ" sz="4400" dirty="0" smtClean="0">
                <a:solidFill>
                  <a:schemeClr val="tx1"/>
                </a:solidFill>
                <a:cs typeface="Akhbar MT" pitchFamily="2" charset="-78"/>
              </a:rPr>
              <a:t>الدراسة، </a:t>
            </a:r>
            <a:r>
              <a:rPr lang="ar-DZ" sz="4400" dirty="0">
                <a:solidFill>
                  <a:schemeClr val="tx1"/>
                </a:solidFill>
                <a:cs typeface="Akhbar MT" pitchFamily="2" charset="-78"/>
              </a:rPr>
              <a:t>ويجب أن تؤدي الفرضيات دورها في استشراف حلول الإشكالية، وبعد اختبارها تصبح نتائج البحث صادقة صدق أداة قياسها وثباتها. وعلى الباحث أن يتعرف على هذه الخطوات ويسير معها في بناء هيكلي منتظم ترسمه خطة البحث، </a:t>
            </a:r>
            <a:r>
              <a:rPr lang="ar-DZ" sz="4400" dirty="0" err="1">
                <a:solidFill>
                  <a:schemeClr val="tx1"/>
                </a:solidFill>
                <a:cs typeface="Akhbar MT" pitchFamily="2" charset="-78"/>
              </a:rPr>
              <a:t>متحريا</a:t>
            </a:r>
            <a:r>
              <a:rPr lang="ar-DZ" sz="4400" dirty="0">
                <a:solidFill>
                  <a:schemeClr val="tx1"/>
                </a:solidFill>
                <a:cs typeface="Akhbar MT" pitchFamily="2" charset="-78"/>
              </a:rPr>
              <a:t> دائما الموضوعية والصدق وعدم التحيز، مبرزا ذاته من خلال ما وجده سواء في التراث العلمي أو ما أثبتته الدراسة الميدانية.</a:t>
            </a:r>
            <a:r>
              <a:rPr lang="fr-FR" dirty="0"/>
              <a:t/>
            </a:r>
            <a:br>
              <a:rPr lang="fr-FR" dirty="0"/>
            </a:br>
            <a:endParaRPr lang="fr-FR" dirty="0"/>
          </a:p>
        </p:txBody>
      </p:sp>
      <p:sp>
        <p:nvSpPr>
          <p:cNvPr id="3" name="Sous-titre 2"/>
          <p:cNvSpPr>
            <a:spLocks noGrp="1"/>
          </p:cNvSpPr>
          <p:nvPr>
            <p:ph type="subTitle" idx="1"/>
          </p:nvPr>
        </p:nvSpPr>
        <p:spPr>
          <a:xfrm>
            <a:off x="9239534" y="832513"/>
            <a:ext cx="2952466" cy="5186150"/>
          </a:xfrm>
          <a:solidFill>
            <a:schemeClr val="accent2">
              <a:lumMod val="20000"/>
              <a:lumOff val="80000"/>
            </a:schemeClr>
          </a:solidFill>
        </p:spPr>
        <p:txBody>
          <a:bodyPr>
            <a:normAutofit/>
          </a:bodyPr>
          <a:lstStyle/>
          <a:p>
            <a:endParaRPr lang="ar-DZ" sz="4800" dirty="0" smtClean="0">
              <a:solidFill>
                <a:schemeClr val="accent6"/>
              </a:solidFill>
              <a:cs typeface="Akhbar MT" pitchFamily="2" charset="-78"/>
            </a:endParaRPr>
          </a:p>
          <a:p>
            <a:endParaRPr lang="ar-DZ" sz="4800" dirty="0">
              <a:solidFill>
                <a:schemeClr val="accent6"/>
              </a:solidFill>
              <a:cs typeface="Akhbar MT" pitchFamily="2" charset="-78"/>
            </a:endParaRPr>
          </a:p>
          <a:p>
            <a:r>
              <a:rPr lang="ar-DZ" sz="4800" dirty="0" smtClean="0">
                <a:solidFill>
                  <a:schemeClr val="accent6"/>
                </a:solidFill>
                <a:cs typeface="Akhbar MT" pitchFamily="2" charset="-78"/>
              </a:rPr>
              <a:t>الخلاصة</a:t>
            </a:r>
            <a:endParaRPr lang="fr-FR" sz="4800" dirty="0">
              <a:solidFill>
                <a:schemeClr val="accent6"/>
              </a:solidFill>
              <a:cs typeface="Akhbar MT" pitchFamily="2" charset="-78"/>
            </a:endParaRPr>
          </a:p>
        </p:txBody>
      </p:sp>
    </p:spTree>
    <p:extLst>
      <p:ext uri="{BB962C8B-B14F-4D97-AF65-F5344CB8AC3E}">
        <p14:creationId xmlns:p14="http://schemas.microsoft.com/office/powerpoint/2010/main" val="2369918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354842"/>
            <a:ext cx="9212238" cy="6503158"/>
          </a:xfrm>
          <a:solidFill>
            <a:schemeClr val="accent3">
              <a:lumMod val="20000"/>
              <a:lumOff val="80000"/>
            </a:schemeClr>
          </a:solidFill>
        </p:spPr>
        <p:txBody>
          <a:bodyPr>
            <a:normAutofit fontScale="90000"/>
          </a:bodyPr>
          <a:lstStyle/>
          <a:p>
            <a:pPr algn="r"/>
            <a:r>
              <a:rPr lang="ar-DZ" sz="3600" dirty="0" smtClean="0">
                <a:solidFill>
                  <a:schemeClr val="tx1"/>
                </a:solidFill>
                <a:cs typeface="Akhbar MT" pitchFamily="2" charset="-78"/>
              </a:rPr>
              <a:t>إذا </a:t>
            </a:r>
            <a:r>
              <a:rPr lang="ar-DZ" sz="3600" dirty="0">
                <a:solidFill>
                  <a:schemeClr val="tx1"/>
                </a:solidFill>
                <a:cs typeface="Akhbar MT" pitchFamily="2" charset="-78"/>
              </a:rPr>
              <a:t>كانت </a:t>
            </a:r>
            <a:r>
              <a:rPr lang="ar-DZ" sz="3600" dirty="0" smtClean="0">
                <a:solidFill>
                  <a:schemeClr val="tx1"/>
                </a:solidFill>
                <a:cs typeface="Akhbar MT" pitchFamily="2" charset="-78"/>
              </a:rPr>
              <a:t>المعرفة العلمية مهمة </a:t>
            </a:r>
            <a:r>
              <a:rPr lang="ar-DZ" sz="3600" dirty="0">
                <a:solidFill>
                  <a:schemeClr val="tx1"/>
                </a:solidFill>
                <a:cs typeface="Akhbar MT" pitchFamily="2" charset="-78"/>
              </a:rPr>
              <a:t>للباحث والطالب في المعاهد العلمية ومراكز البحث مع الالمام بها </a:t>
            </a:r>
            <a:r>
              <a:rPr lang="ar-DZ" sz="3600" dirty="0" smtClean="0">
                <a:solidFill>
                  <a:schemeClr val="tx1"/>
                </a:solidFill>
                <a:cs typeface="Akhbar MT" pitchFamily="2" charset="-78"/>
              </a:rPr>
              <a:t>وبقواعدها، </a:t>
            </a:r>
            <a:r>
              <a:rPr lang="ar-DZ" sz="3600" dirty="0">
                <a:solidFill>
                  <a:schemeClr val="tx1"/>
                </a:solidFill>
                <a:cs typeface="Akhbar MT" pitchFamily="2" charset="-78"/>
              </a:rPr>
              <a:t>وجب </a:t>
            </a:r>
            <a:r>
              <a:rPr lang="ar-DZ" sz="3600" dirty="0" smtClean="0">
                <a:solidFill>
                  <a:schemeClr val="tx1"/>
                </a:solidFill>
                <a:cs typeface="Akhbar MT" pitchFamily="2" charset="-78"/>
              </a:rPr>
              <a:t>على طالب الدكتوراه </a:t>
            </a:r>
            <a:r>
              <a:rPr lang="ar-DZ" sz="3600" dirty="0">
                <a:solidFill>
                  <a:schemeClr val="tx1"/>
                </a:solidFill>
                <a:cs typeface="Akhbar MT" pitchFamily="2" charset="-78"/>
              </a:rPr>
              <a:t>تعلمها بما يجعله أكثر حرصا على اتباع القواعد العلمية في كتابة أبحاثه وتقاريره البحثية؛ لما لها من مردود إيجابي في تنظيم إنتاجات العقل البشري ومحاولة تفسير الظواهر والأحداث بطريقة </a:t>
            </a:r>
            <a:r>
              <a:rPr lang="ar-DZ" sz="3600" dirty="0" smtClean="0">
                <a:solidFill>
                  <a:schemeClr val="tx1"/>
                </a:solidFill>
                <a:cs typeface="Akhbar MT" pitchFamily="2" charset="-78"/>
              </a:rPr>
              <a:t>منظمة.</a:t>
            </a:r>
            <a:br>
              <a:rPr lang="ar-DZ" sz="3600" dirty="0" smtClean="0">
                <a:solidFill>
                  <a:schemeClr val="tx1"/>
                </a:solidFill>
                <a:cs typeface="Akhbar MT" pitchFamily="2" charset="-78"/>
              </a:rPr>
            </a:br>
            <a:r>
              <a:rPr lang="ar-DZ" sz="3600" dirty="0" smtClean="0">
                <a:solidFill>
                  <a:schemeClr val="tx1"/>
                </a:solidFill>
                <a:cs typeface="Akhbar MT" pitchFamily="2" charset="-78"/>
              </a:rPr>
              <a:t>والتي تتم</a:t>
            </a:r>
            <a:r>
              <a:rPr lang="ar-DZ" sz="5300" dirty="0" smtClean="0"/>
              <a:t> </a:t>
            </a:r>
            <a:r>
              <a:rPr lang="ar-DZ" sz="4000" dirty="0">
                <a:solidFill>
                  <a:schemeClr val="tx1"/>
                </a:solidFill>
                <a:cs typeface="Akhbar MT" pitchFamily="2" charset="-78"/>
              </a:rPr>
              <a:t>بعقلية النقد وبعين الفحص قصد الارتقاء من العلم النظري الى التطبيق العملي، ومع تزايد الإقبال على العلم الذي نلاحظه في عدد الملتحقين بالجامعات لأعداد هائلة من الطلبة تتزايد كل سنة؛ اتضحت حاجة كل مشتغل بالبحث العلمي الى الاصول والقواعد المتعارف عليها أثناء </a:t>
            </a:r>
            <a:r>
              <a:rPr lang="ar-DZ" sz="4000" dirty="0" smtClean="0">
                <a:solidFill>
                  <a:schemeClr val="tx1"/>
                </a:solidFill>
                <a:cs typeface="Akhbar MT" pitchFamily="2" charset="-78"/>
              </a:rPr>
              <a:t>كتابة بحثه أو مقالته أو مداخلته أو تأليف كتابه العلمي </a:t>
            </a:r>
            <a:r>
              <a:rPr lang="ar-DZ" sz="4000" dirty="0">
                <a:solidFill>
                  <a:schemeClr val="tx1"/>
                </a:solidFill>
                <a:cs typeface="Akhbar MT" pitchFamily="2" charset="-78"/>
              </a:rPr>
              <a:t>والتي أصبحت </a:t>
            </a:r>
            <a:r>
              <a:rPr lang="ar-DZ" sz="4000" dirty="0" smtClean="0">
                <a:solidFill>
                  <a:schemeClr val="tx1"/>
                </a:solidFill>
                <a:cs typeface="Akhbar MT" pitchFamily="2" charset="-78"/>
              </a:rPr>
              <a:t>موضوعا مهما  للبحث اليوم؛ </a:t>
            </a:r>
            <a:r>
              <a:rPr lang="ar-DZ" sz="4000" dirty="0">
                <a:solidFill>
                  <a:schemeClr val="tx1"/>
                </a:solidFill>
                <a:cs typeface="Akhbar MT" pitchFamily="2" charset="-78"/>
              </a:rPr>
              <a:t>إذ كل فرع ناتج عن أصل مقبول وكل فرع لا ينتمي الى أصل فهو مردود هذا مبدأ العلم وأصل العمل</a:t>
            </a:r>
            <a:r>
              <a:rPr lang="ar-DZ" sz="4000" dirty="0" smtClean="0">
                <a:solidFill>
                  <a:schemeClr val="tx1"/>
                </a:solidFill>
                <a:cs typeface="Akhbar MT" pitchFamily="2" charset="-78"/>
              </a:rPr>
              <a:t>. وسنقدم هذا العرض لفتح مناقشة حول منهجية الكتابة العلمية وطريقة عرضها ومناقشتها فيما يلي:</a:t>
            </a:r>
            <a:r>
              <a:rPr lang="ar-DZ" sz="4400" dirty="0" smtClean="0">
                <a:solidFill>
                  <a:schemeClr val="tx1"/>
                </a:solidFill>
                <a:cs typeface="Akhbar MT" pitchFamily="2" charset="-78"/>
              </a:rPr>
              <a:t/>
            </a:r>
            <a:br>
              <a:rPr lang="ar-DZ" sz="4400" dirty="0" smtClean="0">
                <a:solidFill>
                  <a:schemeClr val="tx1"/>
                </a:solidFill>
                <a:cs typeface="Akhbar MT" pitchFamily="2" charset="-78"/>
              </a:rPr>
            </a:br>
            <a:endParaRPr lang="fr-FR" sz="4400" dirty="0">
              <a:solidFill>
                <a:schemeClr val="tx1"/>
              </a:solidFill>
              <a:cs typeface="Akhbar MT" pitchFamily="2" charset="-78"/>
            </a:endParaRPr>
          </a:p>
        </p:txBody>
      </p:sp>
      <p:sp>
        <p:nvSpPr>
          <p:cNvPr id="3" name="Sous-titre 2"/>
          <p:cNvSpPr>
            <a:spLocks noGrp="1"/>
          </p:cNvSpPr>
          <p:nvPr>
            <p:ph type="subTitle" idx="1"/>
          </p:nvPr>
        </p:nvSpPr>
        <p:spPr>
          <a:xfrm>
            <a:off x="9335068" y="841247"/>
            <a:ext cx="2693932" cy="5177415"/>
          </a:xfrm>
          <a:solidFill>
            <a:schemeClr val="accent2">
              <a:lumMod val="20000"/>
              <a:lumOff val="80000"/>
            </a:schemeClr>
          </a:solidFill>
        </p:spPr>
        <p:txBody>
          <a:bodyPr/>
          <a:lstStyle/>
          <a:p>
            <a:endParaRPr lang="ar-DZ" dirty="0" smtClean="0">
              <a:solidFill>
                <a:schemeClr val="accent6"/>
              </a:solidFill>
            </a:endParaRPr>
          </a:p>
          <a:p>
            <a:endParaRPr lang="ar-DZ" dirty="0">
              <a:solidFill>
                <a:schemeClr val="accent6"/>
              </a:solidFill>
            </a:endParaRPr>
          </a:p>
          <a:p>
            <a:endParaRPr lang="ar-DZ" dirty="0" smtClean="0">
              <a:solidFill>
                <a:schemeClr val="accent6"/>
              </a:solidFill>
            </a:endParaRPr>
          </a:p>
          <a:p>
            <a:pPr algn="ctr"/>
            <a:r>
              <a:rPr lang="ar-DZ" sz="4400" dirty="0" smtClean="0">
                <a:solidFill>
                  <a:schemeClr val="accent6"/>
                </a:solidFill>
                <a:cs typeface="Akhbar MT" pitchFamily="2" charset="-78"/>
              </a:rPr>
              <a:t>تقديم:</a:t>
            </a:r>
            <a:endParaRPr lang="fr-FR" sz="4800" dirty="0">
              <a:solidFill>
                <a:schemeClr val="accent6"/>
              </a:solidFill>
              <a:cs typeface="Akhbar MT" pitchFamily="2" charset="-78"/>
            </a:endParaRPr>
          </a:p>
        </p:txBody>
      </p:sp>
    </p:spTree>
    <p:extLst>
      <p:ext uri="{BB962C8B-B14F-4D97-AF65-F5344CB8AC3E}">
        <p14:creationId xmlns:p14="http://schemas.microsoft.com/office/powerpoint/2010/main" val="89287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63773"/>
            <a:ext cx="9212239" cy="6455391"/>
          </a:xfrm>
          <a:solidFill>
            <a:schemeClr val="accent3">
              <a:lumMod val="20000"/>
              <a:lumOff val="80000"/>
            </a:schemeClr>
          </a:solidFill>
        </p:spPr>
        <p:txBody>
          <a:bodyPr>
            <a:normAutofit fontScale="90000"/>
          </a:bodyPr>
          <a:lstStyle/>
          <a:p>
            <a:pPr algn="r"/>
            <a:r>
              <a:rPr lang="fr-FR" sz="3600" dirty="0">
                <a:solidFill>
                  <a:schemeClr val="tx1"/>
                </a:solidFill>
                <a:cs typeface="Akhbar MT" pitchFamily="2" charset="-78"/>
              </a:rPr>
              <a:t/>
            </a:r>
            <a:br>
              <a:rPr lang="fr-FR"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4000" dirty="0" smtClean="0">
                <a:solidFill>
                  <a:schemeClr val="tx1"/>
                </a:solidFill>
                <a:cs typeface="Akhbar MT" pitchFamily="2" charset="-78"/>
              </a:rPr>
              <a:t>على </a:t>
            </a:r>
            <a:r>
              <a:rPr lang="ar-DZ" sz="4000" dirty="0">
                <a:solidFill>
                  <a:schemeClr val="tx1"/>
                </a:solidFill>
                <a:cs typeface="Akhbar MT" pitchFamily="2" charset="-78"/>
              </a:rPr>
              <a:t>الباحث أن يبدأ بحثه بطرح التساؤلات </a:t>
            </a:r>
            <a:r>
              <a:rPr lang="ar-DZ" sz="4000" dirty="0" smtClean="0">
                <a:solidFill>
                  <a:schemeClr val="tx1"/>
                </a:solidFill>
                <a:cs typeface="Akhbar MT" pitchFamily="2" charset="-78"/>
              </a:rPr>
              <a:t>التالية </a:t>
            </a:r>
            <a:r>
              <a:rPr lang="ar-DZ" sz="4000" dirty="0">
                <a:solidFill>
                  <a:schemeClr val="tx1"/>
                </a:solidFill>
                <a:cs typeface="Akhbar MT" pitchFamily="2" charset="-78"/>
              </a:rPr>
              <a:t>على نفسه قبل مباشرته عمله البحثي:</a:t>
            </a:r>
            <a:br>
              <a:rPr lang="ar-DZ" sz="4000" dirty="0">
                <a:solidFill>
                  <a:schemeClr val="tx1"/>
                </a:solidFill>
                <a:cs typeface="Akhbar MT" pitchFamily="2" charset="-78"/>
              </a:rPr>
            </a:br>
            <a:r>
              <a:rPr lang="ar-DZ" sz="4000" dirty="0">
                <a:solidFill>
                  <a:schemeClr val="tx1"/>
                </a:solidFill>
                <a:cs typeface="Akhbar MT" pitchFamily="2" charset="-78"/>
              </a:rPr>
              <a:t>1 ـ </a:t>
            </a:r>
            <a:r>
              <a:rPr lang="ar-DZ" sz="4000" dirty="0">
                <a:solidFill>
                  <a:schemeClr val="accent6"/>
                </a:solidFill>
                <a:cs typeface="Akhbar MT" pitchFamily="2" charset="-78"/>
              </a:rPr>
              <a:t>ماذا أبحث؟ </a:t>
            </a:r>
            <a:r>
              <a:rPr lang="ar-DZ" sz="4000" dirty="0">
                <a:solidFill>
                  <a:schemeClr val="tx1"/>
                </a:solidFill>
                <a:cs typeface="Akhbar MT" pitchFamily="2" charset="-78"/>
              </a:rPr>
              <a:t>من خلال عنوان البحث ومقدمة البحث، وتحديد المشكلة ثم طرح تساؤلات البحث بطريقة تمكن الاجابة عليها. </a:t>
            </a:r>
            <a:r>
              <a:rPr lang="fr-FR" sz="4000" dirty="0">
                <a:solidFill>
                  <a:schemeClr val="tx1"/>
                </a:solidFill>
                <a:cs typeface="Akhbar MT" pitchFamily="2" charset="-78"/>
              </a:rPr>
              <a:t/>
            </a:r>
            <a:br>
              <a:rPr lang="fr-FR" sz="4000" dirty="0">
                <a:solidFill>
                  <a:schemeClr val="tx1"/>
                </a:solidFill>
                <a:cs typeface="Akhbar MT" pitchFamily="2" charset="-78"/>
              </a:rPr>
            </a:br>
            <a:r>
              <a:rPr lang="ar-DZ" sz="4000" dirty="0">
                <a:solidFill>
                  <a:schemeClr val="tx1"/>
                </a:solidFill>
                <a:cs typeface="Akhbar MT" pitchFamily="2" charset="-78"/>
              </a:rPr>
              <a:t>2ـ </a:t>
            </a:r>
            <a:r>
              <a:rPr lang="ar-DZ" sz="4000" dirty="0">
                <a:solidFill>
                  <a:schemeClr val="accent6"/>
                </a:solidFill>
                <a:cs typeface="Akhbar MT" pitchFamily="2" charset="-78"/>
              </a:rPr>
              <a:t>لماذا أبحث؟ </a:t>
            </a:r>
            <a:r>
              <a:rPr lang="ar-DZ" sz="4000" dirty="0">
                <a:solidFill>
                  <a:schemeClr val="tx1"/>
                </a:solidFill>
                <a:cs typeface="Akhbar MT" pitchFamily="2" charset="-78"/>
              </a:rPr>
              <a:t>مبرزا أهداف البحث وأهميته للمعنين والمختصين، ثم النتائج المتوقعة من بحثه</a:t>
            </a:r>
            <a:r>
              <a:rPr lang="fr-FR" sz="4000" dirty="0">
                <a:solidFill>
                  <a:schemeClr val="tx1"/>
                </a:solidFill>
                <a:cs typeface="Akhbar MT" pitchFamily="2" charset="-78"/>
              </a:rPr>
              <a:t/>
            </a:r>
            <a:br>
              <a:rPr lang="fr-FR" sz="4000" dirty="0">
                <a:solidFill>
                  <a:schemeClr val="tx1"/>
                </a:solidFill>
                <a:cs typeface="Akhbar MT" pitchFamily="2" charset="-78"/>
              </a:rPr>
            </a:br>
            <a:r>
              <a:rPr lang="ar-DZ" sz="4000" dirty="0">
                <a:solidFill>
                  <a:schemeClr val="tx1"/>
                </a:solidFill>
                <a:cs typeface="Akhbar MT" pitchFamily="2" charset="-78"/>
              </a:rPr>
              <a:t>3ـ </a:t>
            </a:r>
            <a:r>
              <a:rPr lang="ar-DZ" sz="4000" dirty="0">
                <a:solidFill>
                  <a:schemeClr val="accent6"/>
                </a:solidFill>
                <a:cs typeface="Akhbar MT" pitchFamily="2" charset="-78"/>
              </a:rPr>
              <a:t>كيف أبحث؟ </a:t>
            </a:r>
            <a:r>
              <a:rPr lang="ar-DZ" sz="4000" dirty="0">
                <a:solidFill>
                  <a:schemeClr val="tx1"/>
                </a:solidFill>
                <a:cs typeface="Akhbar MT" pitchFamily="2" charset="-78"/>
              </a:rPr>
              <a:t>وهذا يقتضي تحديد منهج البحث، ومجتمع وعينته ثم ادوات جمع البيانات وأساليب المعالجة الاحصائية المناسبة لمعالجة النتائج المتوصل اليها.</a:t>
            </a:r>
            <a:r>
              <a:rPr lang="fr-FR" sz="4000" dirty="0">
                <a:solidFill>
                  <a:schemeClr val="tx1"/>
                </a:solidFill>
                <a:cs typeface="Akhbar MT" pitchFamily="2" charset="-78"/>
              </a:rPr>
              <a:t/>
            </a:r>
            <a:br>
              <a:rPr lang="fr-FR" sz="4000" dirty="0">
                <a:solidFill>
                  <a:schemeClr val="tx1"/>
                </a:solidFill>
                <a:cs typeface="Akhbar MT" pitchFamily="2" charset="-78"/>
              </a:rPr>
            </a:br>
            <a:r>
              <a:rPr lang="ar-DZ" sz="4000" dirty="0">
                <a:solidFill>
                  <a:schemeClr val="tx1"/>
                </a:solidFill>
                <a:cs typeface="Akhbar MT" pitchFamily="2" charset="-78"/>
              </a:rPr>
              <a:t>4ـ </a:t>
            </a:r>
            <a:r>
              <a:rPr lang="ar-DZ" sz="4000" dirty="0">
                <a:solidFill>
                  <a:schemeClr val="accent6"/>
                </a:solidFill>
                <a:cs typeface="Akhbar MT" pitchFamily="2" charset="-78"/>
              </a:rPr>
              <a:t>أين أبحث؟ </a:t>
            </a:r>
            <a:r>
              <a:rPr lang="ar-DZ" sz="4000" dirty="0">
                <a:solidFill>
                  <a:schemeClr val="tx1"/>
                </a:solidFill>
                <a:cs typeface="Akhbar MT" pitchFamily="2" charset="-78"/>
              </a:rPr>
              <a:t>بدءا من الدراسات السابقة والابحاث الجامعية والدوريات والخلفية النظرية للبحث بمعنى: كيف أفتش عن الفكرة التي أريد أن أتبناها</a:t>
            </a:r>
            <a:r>
              <a:rPr lang="ar-DZ" sz="4000" dirty="0" smtClean="0">
                <a:solidFill>
                  <a:schemeClr val="tx1"/>
                </a:solidFill>
                <a:cs typeface="Akhbar MT" pitchFamily="2" charset="-78"/>
              </a:rPr>
              <a:t>؟</a:t>
            </a:r>
            <a:r>
              <a:rPr lang="ar-DZ" sz="3600" dirty="0" smtClean="0">
                <a:solidFill>
                  <a:schemeClr val="tx1"/>
                </a:solidFill>
                <a:cs typeface="Akhbar MT" pitchFamily="2" charset="-78"/>
              </a:rPr>
              <a:t/>
            </a:r>
            <a:br>
              <a:rPr lang="ar-DZ" sz="3600" dirty="0" smtClean="0">
                <a:solidFill>
                  <a:schemeClr val="tx1"/>
                </a:solidFill>
                <a:cs typeface="Akhbar MT" pitchFamily="2" charset="-78"/>
              </a:rPr>
            </a:br>
            <a:r>
              <a:rPr lang="ar-DZ" sz="3600" dirty="0">
                <a:solidFill>
                  <a:schemeClr val="tx1"/>
                </a:solidFill>
                <a:cs typeface="Akhbar MT" pitchFamily="2" charset="-78"/>
              </a:rPr>
              <a:t/>
            </a:r>
            <a:br>
              <a:rPr lang="ar-DZ" sz="3600" dirty="0">
                <a:solidFill>
                  <a:schemeClr val="tx1"/>
                </a:solidFill>
                <a:cs typeface="Akhbar MT" pitchFamily="2" charset="-78"/>
              </a:rPr>
            </a:br>
            <a:endParaRPr lang="fr-FR" sz="3600" dirty="0">
              <a:solidFill>
                <a:schemeClr val="tx1"/>
              </a:solidFill>
              <a:cs typeface="Akhbar MT" pitchFamily="2" charset="-78"/>
            </a:endParaRPr>
          </a:p>
        </p:txBody>
      </p:sp>
      <p:sp>
        <p:nvSpPr>
          <p:cNvPr id="3" name="Sous-titre 2"/>
          <p:cNvSpPr>
            <a:spLocks noGrp="1"/>
          </p:cNvSpPr>
          <p:nvPr>
            <p:ph type="subTitle" idx="1"/>
          </p:nvPr>
        </p:nvSpPr>
        <p:spPr>
          <a:xfrm>
            <a:off x="9321421" y="818866"/>
            <a:ext cx="2756848" cy="5254388"/>
          </a:xfrm>
          <a:solidFill>
            <a:schemeClr val="accent2">
              <a:lumMod val="20000"/>
              <a:lumOff val="80000"/>
            </a:schemeClr>
          </a:solidFill>
        </p:spPr>
        <p:txBody>
          <a:bodyPr>
            <a:normAutofit/>
          </a:bodyPr>
          <a:lstStyle/>
          <a:p>
            <a:endParaRPr lang="ar-DZ" sz="3600" spc="-100" dirty="0" smtClean="0">
              <a:solidFill>
                <a:schemeClr val="accent6"/>
              </a:solidFill>
              <a:latin typeface="+mj-lt"/>
              <a:ea typeface="+mj-ea"/>
              <a:cs typeface="Akhbar MT" pitchFamily="2" charset="-78"/>
            </a:endParaRPr>
          </a:p>
          <a:p>
            <a:endParaRPr lang="ar-DZ" sz="3600" spc="-100" dirty="0">
              <a:solidFill>
                <a:schemeClr val="accent6"/>
              </a:solidFill>
              <a:latin typeface="+mj-lt"/>
              <a:ea typeface="+mj-ea"/>
              <a:cs typeface="Akhbar MT" pitchFamily="2" charset="-78"/>
            </a:endParaRPr>
          </a:p>
          <a:p>
            <a:endParaRPr lang="ar-DZ" sz="3600" spc="-100" dirty="0" smtClean="0">
              <a:solidFill>
                <a:schemeClr val="accent6"/>
              </a:solidFill>
              <a:latin typeface="+mj-lt"/>
              <a:ea typeface="+mj-ea"/>
              <a:cs typeface="Akhbar MT" pitchFamily="2" charset="-78"/>
            </a:endParaRPr>
          </a:p>
          <a:p>
            <a:r>
              <a:rPr lang="ar-DZ" sz="3600" spc="-100" dirty="0" smtClean="0">
                <a:solidFill>
                  <a:schemeClr val="accent6"/>
                </a:solidFill>
                <a:latin typeface="+mj-lt"/>
                <a:ea typeface="+mj-ea"/>
                <a:cs typeface="Akhbar MT" pitchFamily="2" charset="-78"/>
              </a:rPr>
              <a:t>التساؤلات قبل البحثية </a:t>
            </a:r>
          </a:p>
          <a:p>
            <a:endParaRPr lang="fr-FR" sz="3600" spc="-100" dirty="0">
              <a:solidFill>
                <a:schemeClr val="accent6"/>
              </a:solidFill>
              <a:latin typeface="+mj-lt"/>
              <a:ea typeface="+mj-ea"/>
              <a:cs typeface="Akhbar MT" pitchFamily="2" charset="-78"/>
            </a:endParaRPr>
          </a:p>
        </p:txBody>
      </p:sp>
    </p:spTree>
    <p:extLst>
      <p:ext uri="{BB962C8B-B14F-4D97-AF65-F5344CB8AC3E}">
        <p14:creationId xmlns:p14="http://schemas.microsoft.com/office/powerpoint/2010/main" val="186852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354842"/>
            <a:ext cx="9212238" cy="6503158"/>
          </a:xfrm>
          <a:solidFill>
            <a:schemeClr val="accent3">
              <a:lumMod val="20000"/>
              <a:lumOff val="80000"/>
            </a:schemeClr>
          </a:solidFill>
        </p:spPr>
        <p:txBody>
          <a:bodyPr/>
          <a:lstStyle/>
          <a:p>
            <a:endParaRPr lang="fr-FR" dirty="0"/>
          </a:p>
        </p:txBody>
      </p:sp>
      <p:sp>
        <p:nvSpPr>
          <p:cNvPr id="3" name="Sous-titre 2"/>
          <p:cNvSpPr>
            <a:spLocks noGrp="1"/>
          </p:cNvSpPr>
          <p:nvPr>
            <p:ph type="subTitle" idx="1"/>
          </p:nvPr>
        </p:nvSpPr>
        <p:spPr>
          <a:xfrm>
            <a:off x="9335068" y="841247"/>
            <a:ext cx="2693932" cy="5177415"/>
          </a:xfrm>
          <a:solidFill>
            <a:schemeClr val="accent2">
              <a:lumMod val="20000"/>
              <a:lumOff val="80000"/>
            </a:schemeClr>
          </a:solidFill>
        </p:spPr>
        <p:txBody>
          <a:bodyPr/>
          <a:lstStyle/>
          <a:p>
            <a:endParaRPr lang="ar-DZ" dirty="0" smtClean="0">
              <a:solidFill>
                <a:schemeClr val="accent6"/>
              </a:solidFill>
            </a:endParaRPr>
          </a:p>
          <a:p>
            <a:endParaRPr lang="ar-DZ" dirty="0">
              <a:solidFill>
                <a:schemeClr val="accent6"/>
              </a:solidFill>
            </a:endParaRPr>
          </a:p>
          <a:p>
            <a:endParaRPr lang="ar-DZ" dirty="0" smtClean="0">
              <a:solidFill>
                <a:schemeClr val="accent6"/>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28" y="0"/>
            <a:ext cx="12151828" cy="6858000"/>
          </a:xfrm>
          <a:prstGeom prst="rect">
            <a:avLst/>
          </a:prstGeom>
        </p:spPr>
      </p:pic>
    </p:spTree>
    <p:extLst>
      <p:ext uri="{BB962C8B-B14F-4D97-AF65-F5344CB8AC3E}">
        <p14:creationId xmlns:p14="http://schemas.microsoft.com/office/powerpoint/2010/main" val="99559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36477"/>
            <a:ext cx="9157648" cy="6523629"/>
          </a:xfrm>
          <a:solidFill>
            <a:schemeClr val="accent3">
              <a:lumMod val="20000"/>
              <a:lumOff val="80000"/>
            </a:schemeClr>
          </a:solidFill>
        </p:spPr>
        <p:txBody>
          <a:bodyPr>
            <a:normAutofit fontScale="90000"/>
          </a:bodyPr>
          <a:lstStyle/>
          <a:p>
            <a:pPr algn="r"/>
            <a:r>
              <a:rPr lang="ar-DZ" sz="4400" spc="0" dirty="0" smtClean="0">
                <a:solidFill>
                  <a:schemeClr val="accent6"/>
                </a:solidFill>
                <a:latin typeface="+mn-lt"/>
                <a:ea typeface="+mn-ea"/>
                <a:cs typeface="Akhbar MT" pitchFamily="2" charset="-78"/>
              </a:rPr>
              <a:t>البناء الموضوعي: </a:t>
            </a:r>
            <a:r>
              <a:rPr lang="ar-DZ" sz="4400" spc="0" dirty="0" smtClean="0">
                <a:solidFill>
                  <a:schemeClr val="tx1"/>
                </a:solidFill>
                <a:latin typeface="+mn-lt"/>
                <a:ea typeface="+mn-ea"/>
                <a:cs typeface="Akhbar MT" pitchFamily="2" charset="-78"/>
              </a:rPr>
              <a:t>ونقصد به موضوع البحث ومتغيراته بأن يكون ضمن تخصص الباحث وأن يكون قابلا للدراسة ذا قيمة علمية؛ من خلال الكشف والتفسير والضبط </a:t>
            </a:r>
            <a:r>
              <a:rPr lang="ar-DZ" sz="4400" spc="0" dirty="0">
                <a:solidFill>
                  <a:schemeClr val="tx1"/>
                </a:solidFill>
                <a:latin typeface="+mn-lt"/>
                <a:ea typeface="+mn-ea"/>
                <a:cs typeface="Akhbar MT" pitchFamily="2" charset="-78"/>
              </a:rPr>
              <a:t>والتحكم، وما تعلق بالباحث نفسه وتبيان مدى قدرته على الوفاء بمتطلبات البحث </a:t>
            </a:r>
            <a:r>
              <a:rPr lang="ar-DZ" sz="4400" spc="0" dirty="0" smtClean="0">
                <a:solidFill>
                  <a:schemeClr val="tx1"/>
                </a:solidFill>
                <a:latin typeface="+mn-lt"/>
                <a:ea typeface="+mn-ea"/>
                <a:cs typeface="Akhbar MT" pitchFamily="2" charset="-78"/>
              </a:rPr>
              <a:t>المختار. وفي الدكتوراه يُستحسن أن يكون البحث جديدا قادرا على معالجة مشكلة واقعية والوصول إلى بدائل وحلول لتلك المشكلة وأن تكون إجراءات البحث وفق السياسة العامة للبحث العلمي في الجزائري وما </a:t>
            </a:r>
            <a:r>
              <a:rPr lang="ar-DZ" sz="4400" spc="0" dirty="0" err="1" smtClean="0">
                <a:solidFill>
                  <a:schemeClr val="tx1"/>
                </a:solidFill>
                <a:latin typeface="+mn-lt"/>
                <a:ea typeface="+mn-ea"/>
                <a:cs typeface="Akhbar MT" pitchFamily="2" charset="-78"/>
              </a:rPr>
              <a:t>تقتضيه</a:t>
            </a:r>
            <a:r>
              <a:rPr lang="ar-DZ" sz="4400" spc="0" dirty="0" smtClean="0">
                <a:solidFill>
                  <a:schemeClr val="tx1"/>
                </a:solidFill>
                <a:latin typeface="+mn-lt"/>
                <a:ea typeface="+mn-ea"/>
                <a:cs typeface="Akhbar MT" pitchFamily="2" charset="-78"/>
              </a:rPr>
              <a:t> من إجراءات خاصة ما تعلق بالجانب الميداني وما ينتج عنه من إضافات واختراعات ومقترحات وتوصيات...   </a:t>
            </a:r>
            <a:r>
              <a:rPr lang="ar-DZ" sz="4400" spc="0" dirty="0">
                <a:solidFill>
                  <a:schemeClr val="accent6"/>
                </a:solidFill>
                <a:latin typeface="+mn-lt"/>
                <a:ea typeface="+mn-ea"/>
                <a:cs typeface="Akhbar MT" pitchFamily="2" charset="-78"/>
              </a:rPr>
              <a:t/>
            </a:r>
            <a:br>
              <a:rPr lang="ar-DZ" sz="4400" spc="0" dirty="0">
                <a:solidFill>
                  <a:schemeClr val="accent6"/>
                </a:solidFill>
                <a:latin typeface="+mn-lt"/>
                <a:ea typeface="+mn-ea"/>
                <a:cs typeface="Akhbar MT" pitchFamily="2" charset="-78"/>
              </a:rPr>
            </a:br>
            <a:r>
              <a:rPr lang="ar-DZ" sz="4400" spc="0" dirty="0">
                <a:solidFill>
                  <a:schemeClr val="accent6"/>
                </a:solidFill>
                <a:latin typeface="+mn-lt"/>
                <a:ea typeface="+mn-ea"/>
                <a:cs typeface="Akhbar MT" pitchFamily="2" charset="-78"/>
              </a:rPr>
              <a:t> </a:t>
            </a:r>
            <a:r>
              <a:rPr lang="ar-DZ" sz="4400" spc="0" dirty="0" smtClean="0">
                <a:solidFill>
                  <a:schemeClr val="accent6"/>
                </a:solidFill>
                <a:latin typeface="+mn-lt"/>
                <a:ea typeface="+mn-ea"/>
                <a:cs typeface="Akhbar MT" pitchFamily="2" charset="-78"/>
              </a:rPr>
              <a:t> </a:t>
            </a:r>
            <a:br>
              <a:rPr lang="ar-DZ" sz="4400" spc="0" dirty="0" smtClean="0">
                <a:solidFill>
                  <a:schemeClr val="accent6"/>
                </a:solidFill>
                <a:latin typeface="+mn-lt"/>
                <a:ea typeface="+mn-ea"/>
                <a:cs typeface="Akhbar MT" pitchFamily="2" charset="-78"/>
              </a:rPr>
            </a:br>
            <a:endParaRPr lang="fr-FR" sz="4400" spc="0" dirty="0">
              <a:solidFill>
                <a:schemeClr val="accent6"/>
              </a:solidFill>
              <a:latin typeface="+mn-lt"/>
              <a:ea typeface="+mn-ea"/>
              <a:cs typeface="Akhbar MT" pitchFamily="2" charset="-78"/>
            </a:endParaRPr>
          </a:p>
        </p:txBody>
      </p:sp>
      <p:sp>
        <p:nvSpPr>
          <p:cNvPr id="3" name="Sous-titre 2"/>
          <p:cNvSpPr>
            <a:spLocks noGrp="1"/>
          </p:cNvSpPr>
          <p:nvPr>
            <p:ph type="subTitle" idx="1"/>
          </p:nvPr>
        </p:nvSpPr>
        <p:spPr>
          <a:xfrm>
            <a:off x="9389660" y="832513"/>
            <a:ext cx="2702256" cy="5158854"/>
          </a:xfrm>
          <a:solidFill>
            <a:schemeClr val="accent2">
              <a:lumMod val="20000"/>
              <a:lumOff val="80000"/>
            </a:schemeClr>
          </a:solidFill>
        </p:spPr>
        <p:txBody>
          <a:bodyPr>
            <a:normAutofit/>
          </a:bodyPr>
          <a:lstStyle/>
          <a:p>
            <a:r>
              <a:rPr lang="ar-DZ" sz="4400" dirty="0" smtClean="0">
                <a:solidFill>
                  <a:schemeClr val="accent6"/>
                </a:solidFill>
                <a:cs typeface="Akhbar MT" pitchFamily="2" charset="-78"/>
              </a:rPr>
              <a:t>محاور الكتابة العلمية </a:t>
            </a:r>
            <a:r>
              <a:rPr lang="ar-DZ" sz="4400" dirty="0" smtClean="0">
                <a:solidFill>
                  <a:schemeClr val="accent6"/>
                </a:solidFill>
                <a:cs typeface="Akhbar MT" pitchFamily="2" charset="-78"/>
              </a:rPr>
              <a:t>للأطروحة</a:t>
            </a:r>
          </a:p>
          <a:p>
            <a:pPr algn="r"/>
            <a:r>
              <a:rPr lang="ar-DZ" sz="4400" dirty="0" smtClean="0">
                <a:solidFill>
                  <a:srgbClr val="00B050"/>
                </a:solidFill>
                <a:cs typeface="Akhbar MT" pitchFamily="2" charset="-78"/>
              </a:rPr>
              <a:t>البناء الموضوعي</a:t>
            </a:r>
          </a:p>
          <a:p>
            <a:pPr algn="r"/>
            <a:r>
              <a:rPr lang="ar-DZ" sz="4400" dirty="0" smtClean="0">
                <a:solidFill>
                  <a:srgbClr val="00B050"/>
                </a:solidFill>
                <a:cs typeface="Akhbar MT" pitchFamily="2" charset="-78"/>
              </a:rPr>
              <a:t>البناء المنهجي</a:t>
            </a:r>
          </a:p>
          <a:p>
            <a:pPr algn="r"/>
            <a:r>
              <a:rPr lang="ar-DZ" sz="4400" dirty="0" smtClean="0">
                <a:solidFill>
                  <a:srgbClr val="00B050"/>
                </a:solidFill>
                <a:cs typeface="Akhbar MT" pitchFamily="2" charset="-78"/>
              </a:rPr>
              <a:t>البناء الشكلي</a:t>
            </a:r>
          </a:p>
          <a:p>
            <a:pPr algn="r"/>
            <a:r>
              <a:rPr lang="ar-DZ" sz="4400" dirty="0" smtClean="0">
                <a:solidFill>
                  <a:srgbClr val="00B050"/>
                </a:solidFill>
                <a:cs typeface="Akhbar MT" pitchFamily="2" charset="-78"/>
              </a:rPr>
              <a:t>البناء الاجرائي</a:t>
            </a:r>
            <a:endParaRPr lang="fr-FR" sz="4400" dirty="0">
              <a:solidFill>
                <a:srgbClr val="00B050"/>
              </a:solidFill>
              <a:cs typeface="Akhbar MT" pitchFamily="2" charset="-78"/>
            </a:endParaRPr>
          </a:p>
        </p:txBody>
      </p:sp>
    </p:spTree>
    <p:extLst>
      <p:ext uri="{BB962C8B-B14F-4D97-AF65-F5344CB8AC3E}">
        <p14:creationId xmlns:p14="http://schemas.microsoft.com/office/powerpoint/2010/main" val="168052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27547"/>
            <a:ext cx="9157648" cy="6237026"/>
          </a:xfrm>
          <a:solidFill>
            <a:schemeClr val="accent3">
              <a:lumMod val="20000"/>
              <a:lumOff val="80000"/>
            </a:schemeClr>
          </a:solidFill>
        </p:spPr>
        <p:txBody>
          <a:bodyPr>
            <a:normAutofit/>
          </a:bodyPr>
          <a:lstStyle/>
          <a:p>
            <a:pPr algn="r" rtl="1"/>
            <a:r>
              <a:rPr lang="ar-DZ" sz="3600" dirty="0" smtClean="0">
                <a:solidFill>
                  <a:schemeClr val="tx1"/>
                </a:solidFill>
                <a:cs typeface="Akhbar MT" pitchFamily="2" charset="-78"/>
              </a:rPr>
              <a:t>كما يتعلق </a:t>
            </a:r>
            <a:r>
              <a:rPr lang="ar-DZ" sz="3600" u="sng" dirty="0" smtClean="0">
                <a:solidFill>
                  <a:schemeClr val="tx1"/>
                </a:solidFill>
                <a:cs typeface="Akhbar MT" pitchFamily="2" charset="-78"/>
              </a:rPr>
              <a:t>بطبيعة المادة </a:t>
            </a:r>
            <a:r>
              <a:rPr lang="ar-DZ" sz="3600" u="sng" dirty="0">
                <a:solidFill>
                  <a:schemeClr val="tx1"/>
                </a:solidFill>
                <a:cs typeface="Akhbar MT" pitchFamily="2" charset="-78"/>
              </a:rPr>
              <a:t>العلمية </a:t>
            </a:r>
            <a:r>
              <a:rPr lang="ar-DZ" sz="3600" u="sng" dirty="0" smtClean="0">
                <a:solidFill>
                  <a:schemeClr val="tx1"/>
                </a:solidFill>
                <a:cs typeface="Akhbar MT" pitchFamily="2" charset="-78"/>
              </a:rPr>
              <a:t>وأصالتها </a:t>
            </a:r>
            <a:r>
              <a:rPr lang="ar-DZ" sz="3600" u="sng" dirty="0">
                <a:solidFill>
                  <a:schemeClr val="tx1"/>
                </a:solidFill>
                <a:cs typeface="Akhbar MT" pitchFamily="2" charset="-78"/>
              </a:rPr>
              <a:t>ودقتها </a:t>
            </a:r>
            <a:r>
              <a:rPr lang="ar-DZ" sz="3600" dirty="0">
                <a:solidFill>
                  <a:schemeClr val="tx1"/>
                </a:solidFill>
                <a:cs typeface="Akhbar MT" pitchFamily="2" charset="-78"/>
              </a:rPr>
              <a:t>وتناسبها مع متغيرات الدراسة بعيدة عن الحشو الممل أو الاختصار المخل؛ باعتبار </a:t>
            </a:r>
            <a:r>
              <a:rPr lang="ar-DZ" sz="3600" u="sng" dirty="0">
                <a:solidFill>
                  <a:schemeClr val="tx1"/>
                </a:solidFill>
                <a:cs typeface="Akhbar MT" pitchFamily="2" charset="-78"/>
              </a:rPr>
              <a:t>المادة العلمية هي الهدف الأساسي </a:t>
            </a:r>
            <a:r>
              <a:rPr lang="ar-DZ" sz="3600" dirty="0">
                <a:solidFill>
                  <a:schemeClr val="tx1"/>
                </a:solidFill>
                <a:cs typeface="Akhbar MT" pitchFamily="2" charset="-78"/>
              </a:rPr>
              <a:t>في </a:t>
            </a:r>
            <a:r>
              <a:rPr lang="ar-DZ" sz="3600" dirty="0" smtClean="0">
                <a:solidFill>
                  <a:schemeClr val="tx1"/>
                </a:solidFill>
                <a:cs typeface="Akhbar MT" pitchFamily="2" charset="-78"/>
              </a:rPr>
              <a:t>الأطروحة بشقيها </a:t>
            </a:r>
            <a:r>
              <a:rPr lang="ar-DZ" sz="3600" dirty="0">
                <a:solidFill>
                  <a:schemeClr val="tx1"/>
                </a:solidFill>
                <a:cs typeface="Akhbar MT" pitchFamily="2" charset="-78"/>
              </a:rPr>
              <a:t>النظري والميداني، </a:t>
            </a:r>
            <a:r>
              <a:rPr lang="ar-DZ" sz="3600" u="sng" dirty="0">
                <a:solidFill>
                  <a:schemeClr val="tx1"/>
                </a:solidFill>
                <a:cs typeface="Akhbar MT" pitchFamily="2" charset="-78"/>
              </a:rPr>
              <a:t>فالعمق في البحث وحسن الاحاطة ودقة النقد والمقارنة</a:t>
            </a:r>
            <a:r>
              <a:rPr lang="ar-DZ" sz="3600" dirty="0">
                <a:solidFill>
                  <a:schemeClr val="tx1"/>
                </a:solidFill>
                <a:cs typeface="Akhbar MT" pitchFamily="2" charset="-78"/>
              </a:rPr>
              <a:t>، </a:t>
            </a:r>
            <a:r>
              <a:rPr lang="ar-DZ" sz="3600" u="sng" dirty="0">
                <a:solidFill>
                  <a:schemeClr val="tx1"/>
                </a:solidFill>
                <a:cs typeface="Akhbar MT" pitchFamily="2" charset="-78"/>
              </a:rPr>
              <a:t>والاسهام في النهضة العلمية </a:t>
            </a:r>
            <a:r>
              <a:rPr lang="ar-DZ" sz="3600" dirty="0">
                <a:solidFill>
                  <a:schemeClr val="tx1"/>
                </a:solidFill>
                <a:cs typeface="Akhbar MT" pitchFamily="2" charset="-78"/>
              </a:rPr>
              <a:t>بما في </a:t>
            </a:r>
            <a:r>
              <a:rPr lang="ar-DZ" sz="3600" dirty="0" smtClean="0">
                <a:solidFill>
                  <a:schemeClr val="tx1"/>
                </a:solidFill>
                <a:cs typeface="Akhbar MT" pitchFamily="2" charset="-78"/>
              </a:rPr>
              <a:t>الأطروحة </a:t>
            </a:r>
            <a:r>
              <a:rPr lang="ar-DZ" sz="3600" dirty="0">
                <a:solidFill>
                  <a:schemeClr val="tx1"/>
                </a:solidFill>
                <a:cs typeface="Akhbar MT" pitchFamily="2" charset="-78"/>
              </a:rPr>
              <a:t>من جديد ومفيد كل ذلك يثمن </a:t>
            </a:r>
            <a:r>
              <a:rPr lang="ar-DZ" sz="3600" dirty="0" smtClean="0">
                <a:solidFill>
                  <a:schemeClr val="tx1"/>
                </a:solidFill>
                <a:cs typeface="Akhbar MT" pitchFamily="2" charset="-78"/>
              </a:rPr>
              <a:t>الإنجاز </a:t>
            </a:r>
            <a:r>
              <a:rPr lang="ar-DZ" sz="3600" dirty="0">
                <a:solidFill>
                  <a:schemeClr val="tx1"/>
                </a:solidFill>
                <a:cs typeface="Akhbar MT" pitchFamily="2" charset="-78"/>
              </a:rPr>
              <a:t>ويعلي </a:t>
            </a:r>
            <a:r>
              <a:rPr lang="ar-DZ" sz="3600" dirty="0" smtClean="0">
                <a:solidFill>
                  <a:schemeClr val="tx1"/>
                </a:solidFill>
                <a:cs typeface="Akhbar MT" pitchFamily="2" charset="-78"/>
              </a:rPr>
              <a:t>قيمته.</a:t>
            </a:r>
            <a:br>
              <a:rPr lang="ar-DZ" sz="3600" dirty="0" smtClean="0">
                <a:solidFill>
                  <a:schemeClr val="tx1"/>
                </a:solidFill>
                <a:cs typeface="Akhbar MT" pitchFamily="2" charset="-78"/>
              </a:rPr>
            </a:br>
            <a:r>
              <a:rPr lang="ar-DZ" sz="3600" dirty="0" smtClean="0">
                <a:solidFill>
                  <a:schemeClr val="tx1"/>
                </a:solidFill>
                <a:cs typeface="Akhbar MT" pitchFamily="2" charset="-78"/>
              </a:rPr>
              <a:t>  </a:t>
            </a:r>
            <a:r>
              <a:rPr lang="ar-DZ" sz="3600" dirty="0" smtClean="0">
                <a:solidFill>
                  <a:schemeClr val="tx1"/>
                </a:solidFill>
                <a:cs typeface="Akhbar MT" pitchFamily="2" charset="-78"/>
              </a:rPr>
              <a:t>و </a:t>
            </a:r>
            <a:r>
              <a:rPr lang="ar-DZ" sz="3600" dirty="0">
                <a:solidFill>
                  <a:schemeClr val="tx1"/>
                </a:solidFill>
                <a:cs typeface="Akhbar MT" pitchFamily="2" charset="-78"/>
              </a:rPr>
              <a:t>تتضمن </a:t>
            </a:r>
            <a:r>
              <a:rPr lang="ar-DZ" sz="3600" u="sng" dirty="0">
                <a:solidFill>
                  <a:schemeClr val="tx1"/>
                </a:solidFill>
                <a:cs typeface="Akhbar MT" pitchFamily="2" charset="-78"/>
              </a:rPr>
              <a:t>المعطيات الميدانية وكفايتها وطريقة عرضها وتحليلها وتفسيرها </a:t>
            </a:r>
            <a:r>
              <a:rPr lang="ar-DZ" sz="3600" dirty="0">
                <a:solidFill>
                  <a:schemeClr val="tx1"/>
                </a:solidFill>
                <a:cs typeface="Akhbar MT" pitchFamily="2" charset="-78"/>
              </a:rPr>
              <a:t>وكذلك مدى تمكن الطالب من الطريقة العلمية في العرض والنقد والمقارنة والتحليل، والتأكد من كفاية المراجع والمصادر وحسن توظيفها في المتن</a:t>
            </a:r>
            <a:r>
              <a:rPr lang="ar-DZ" dirty="0" smtClean="0">
                <a:solidFill>
                  <a:schemeClr val="tx1"/>
                </a:solidFill>
              </a:rPr>
              <a:t>.</a:t>
            </a:r>
            <a:r>
              <a:rPr lang="ar-DZ" dirty="0" smtClean="0"/>
              <a:t/>
            </a:r>
            <a:br>
              <a:rPr lang="ar-DZ" dirty="0" smtClean="0"/>
            </a:br>
            <a:endParaRPr lang="fr-FR" dirty="0"/>
          </a:p>
        </p:txBody>
      </p:sp>
      <p:sp>
        <p:nvSpPr>
          <p:cNvPr id="3" name="Sous-titre 2"/>
          <p:cNvSpPr>
            <a:spLocks noGrp="1"/>
          </p:cNvSpPr>
          <p:nvPr>
            <p:ph type="subTitle" idx="1"/>
          </p:nvPr>
        </p:nvSpPr>
        <p:spPr>
          <a:xfrm>
            <a:off x="9376012" y="887104"/>
            <a:ext cx="2680284" cy="5145206"/>
          </a:xfrm>
          <a:solidFill>
            <a:schemeClr val="accent2">
              <a:lumMod val="20000"/>
              <a:lumOff val="80000"/>
            </a:schemeClr>
          </a:solidFill>
        </p:spPr>
        <p:txBody>
          <a:bodyPr>
            <a:normAutofit/>
          </a:bodyPr>
          <a:lstStyle/>
          <a:p>
            <a:endParaRPr lang="ar-DZ" sz="4000" dirty="0" smtClean="0">
              <a:solidFill>
                <a:schemeClr val="accent6"/>
              </a:solidFill>
              <a:cs typeface="Akhbar MT" pitchFamily="2" charset="-78"/>
            </a:endParaRPr>
          </a:p>
          <a:p>
            <a:endParaRPr lang="ar-DZ" sz="4000" dirty="0">
              <a:solidFill>
                <a:schemeClr val="accent6"/>
              </a:solidFill>
              <a:cs typeface="Akhbar MT" pitchFamily="2" charset="-78"/>
            </a:endParaRPr>
          </a:p>
          <a:p>
            <a:r>
              <a:rPr lang="ar-DZ" sz="4000" dirty="0" smtClean="0">
                <a:solidFill>
                  <a:schemeClr val="accent6"/>
                </a:solidFill>
                <a:cs typeface="Akhbar MT" pitchFamily="2" charset="-78"/>
              </a:rPr>
              <a:t>البناء </a:t>
            </a:r>
            <a:r>
              <a:rPr lang="ar-DZ" sz="4000" dirty="0">
                <a:solidFill>
                  <a:schemeClr val="accent6"/>
                </a:solidFill>
                <a:cs typeface="Akhbar MT" pitchFamily="2" charset="-78"/>
              </a:rPr>
              <a:t>الموضوعي:</a:t>
            </a:r>
            <a:endParaRPr lang="fr-FR" sz="3600" dirty="0"/>
          </a:p>
        </p:txBody>
      </p:sp>
    </p:spTree>
    <p:extLst>
      <p:ext uri="{BB962C8B-B14F-4D97-AF65-F5344CB8AC3E}">
        <p14:creationId xmlns:p14="http://schemas.microsoft.com/office/powerpoint/2010/main" val="117123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45659"/>
            <a:ext cx="9171296" cy="6428095"/>
          </a:xfrm>
          <a:solidFill>
            <a:schemeClr val="accent3">
              <a:lumMod val="20000"/>
              <a:lumOff val="80000"/>
            </a:schemeClr>
          </a:solidFill>
        </p:spPr>
        <p:txBody>
          <a:bodyPr>
            <a:normAutofit fontScale="90000"/>
          </a:bodyPr>
          <a:lstStyle/>
          <a:p>
            <a:pPr algn="r"/>
            <a:r>
              <a:rPr lang="ar-DZ" sz="3600" dirty="0">
                <a:solidFill>
                  <a:schemeClr val="tx1"/>
                </a:solidFill>
                <a:cs typeface="Akhbar MT" pitchFamily="2" charset="-78"/>
              </a:rPr>
              <a:t>إن حسن اختيار الموضوع والبراعة في الخطة التي رسمت للدراسة والنجاح في اختيار العناوين القوية والدقيقة وترابط الأبواب والفصول، وحسن العرض لكل ذلك له اهمية كبرى في تقدير </a:t>
            </a:r>
            <a:r>
              <a:rPr lang="ar-DZ" sz="3600" dirty="0" smtClean="0">
                <a:solidFill>
                  <a:schemeClr val="tx1"/>
                </a:solidFill>
                <a:cs typeface="Akhbar MT" pitchFamily="2" charset="-78"/>
              </a:rPr>
              <a:t>الأطروحة </a:t>
            </a:r>
            <a:r>
              <a:rPr lang="ar-DZ" sz="3600" dirty="0">
                <a:solidFill>
                  <a:schemeClr val="tx1"/>
                </a:solidFill>
                <a:cs typeface="Akhbar MT" pitchFamily="2" charset="-78"/>
              </a:rPr>
              <a:t>وتثمينها من طرف لجنة المناقشة. كما أن الفشل في أية نقطة من هذه النقاط تثير على الطالب جملة من الانتقادات قد تكون شديدة. ويتضمن البناء المنهجي </a:t>
            </a:r>
            <a:r>
              <a:rPr lang="ar-DZ" sz="3600" dirty="0" err="1" smtClean="0">
                <a:solidFill>
                  <a:schemeClr val="tx1"/>
                </a:solidFill>
                <a:cs typeface="Akhbar MT" pitchFamily="2" charset="-78"/>
              </a:rPr>
              <a:t>للأطروحةجوانب</a:t>
            </a:r>
            <a:r>
              <a:rPr lang="ar-DZ" sz="3600" dirty="0" smtClean="0">
                <a:solidFill>
                  <a:schemeClr val="tx1"/>
                </a:solidFill>
                <a:cs typeface="Akhbar MT" pitchFamily="2" charset="-78"/>
              </a:rPr>
              <a:t> </a:t>
            </a:r>
            <a:r>
              <a:rPr lang="ar-DZ" sz="3600" dirty="0">
                <a:solidFill>
                  <a:schemeClr val="tx1"/>
                </a:solidFill>
                <a:cs typeface="Akhbar MT" pitchFamily="2" charset="-78"/>
              </a:rPr>
              <a:t>متعددة أهمها</a:t>
            </a:r>
            <a:r>
              <a:rPr lang="ar-DZ" sz="3600" dirty="0" smtClean="0">
                <a:solidFill>
                  <a:schemeClr val="tx1"/>
                </a:solidFill>
                <a:cs typeface="Akhbar MT" pitchFamily="2" charset="-78"/>
              </a:rPr>
              <a:t>: </a:t>
            </a:r>
            <a:br>
              <a:rPr lang="ar-DZ" sz="3600" dirty="0" smtClean="0">
                <a:solidFill>
                  <a:schemeClr val="tx1"/>
                </a:solidFill>
                <a:cs typeface="Akhbar MT" pitchFamily="2" charset="-78"/>
              </a:rPr>
            </a:br>
            <a:r>
              <a:rPr lang="ar-DZ" sz="3600" dirty="0" smtClean="0">
                <a:solidFill>
                  <a:schemeClr val="tx1"/>
                </a:solidFill>
                <a:cs typeface="Akhbar MT" pitchFamily="2" charset="-78"/>
              </a:rPr>
              <a:t>1- تحديد </a:t>
            </a:r>
            <a:r>
              <a:rPr lang="ar-DZ" sz="3600" dirty="0">
                <a:solidFill>
                  <a:schemeClr val="tx1"/>
                </a:solidFill>
                <a:cs typeface="Akhbar MT" pitchFamily="2" charset="-78"/>
              </a:rPr>
              <a:t>مشكلة البحث؛ وارتباطهما بتخصص الطالب ومستقبله المهني واستثارة المتخصصين في المجال العلمي</a:t>
            </a:r>
            <a:r>
              <a:rPr lang="ar-DZ" sz="3600" dirty="0" smtClean="0">
                <a:solidFill>
                  <a:schemeClr val="tx1"/>
                </a:solidFill>
                <a:cs typeface="Akhbar MT" pitchFamily="2" charset="-78"/>
              </a:rPr>
              <a:t>. </a:t>
            </a:r>
            <a:br>
              <a:rPr lang="ar-DZ" sz="3600" dirty="0" smtClean="0">
                <a:solidFill>
                  <a:schemeClr val="tx1"/>
                </a:solidFill>
                <a:cs typeface="Akhbar MT" pitchFamily="2" charset="-78"/>
              </a:rPr>
            </a:br>
            <a:r>
              <a:rPr lang="ar-DZ" sz="3600" dirty="0" smtClean="0">
                <a:solidFill>
                  <a:schemeClr val="tx1"/>
                </a:solidFill>
                <a:cs typeface="Akhbar MT" pitchFamily="2" charset="-78"/>
              </a:rPr>
              <a:t>2- مناسبة الاجراءات التطبيقية كالمنهج </a:t>
            </a:r>
            <a:r>
              <a:rPr lang="ar-DZ" sz="3600" dirty="0">
                <a:solidFill>
                  <a:schemeClr val="tx1"/>
                </a:solidFill>
                <a:cs typeface="Akhbar MT" pitchFamily="2" charset="-78"/>
              </a:rPr>
              <a:t>المتبع لدراسة الظاهرة وطبيعة المشكلة البحثية؛ وقدرتها على قياس فرضيات الدراسة</a:t>
            </a:r>
            <a:r>
              <a:rPr lang="ar-DZ" sz="3600" dirty="0" smtClean="0">
                <a:solidFill>
                  <a:schemeClr val="tx1"/>
                </a:solidFill>
                <a:cs typeface="Akhbar MT" pitchFamily="2" charset="-78"/>
              </a:rPr>
              <a:t>.</a:t>
            </a:r>
            <a:r>
              <a:rPr lang="ar-DZ" sz="3600" dirty="0">
                <a:solidFill>
                  <a:schemeClr val="tx1"/>
                </a:solidFill>
                <a:cs typeface="Akhbar MT" pitchFamily="2" charset="-78"/>
              </a:rPr>
              <a:t/>
            </a:r>
            <a:br>
              <a:rPr lang="ar-DZ" sz="3600" dirty="0">
                <a:solidFill>
                  <a:schemeClr val="tx1"/>
                </a:solidFill>
                <a:cs typeface="Akhbar MT" pitchFamily="2" charset="-78"/>
              </a:rPr>
            </a:br>
            <a:r>
              <a:rPr lang="ar-DZ" sz="3600" dirty="0" smtClean="0">
                <a:solidFill>
                  <a:schemeClr val="tx1"/>
                </a:solidFill>
                <a:cs typeface="Akhbar MT" pitchFamily="2" charset="-78"/>
              </a:rPr>
              <a:t>3- ميدان </a:t>
            </a:r>
            <a:r>
              <a:rPr lang="ar-DZ" sz="3600" dirty="0">
                <a:solidFill>
                  <a:schemeClr val="tx1"/>
                </a:solidFill>
                <a:cs typeface="Akhbar MT" pitchFamily="2" charset="-78"/>
              </a:rPr>
              <a:t>الدراسة وطريقة اختيار العينة ونوعها واجراءات تطبيقها (العشوائية، والتمثيل، والابتعاد على التحيز</a:t>
            </a:r>
            <a:r>
              <a:rPr lang="ar-DZ" sz="3600" dirty="0" smtClean="0">
                <a:solidFill>
                  <a:schemeClr val="tx1"/>
                </a:solidFill>
                <a:cs typeface="Akhbar MT" pitchFamily="2" charset="-78"/>
              </a:rPr>
              <a:t>). </a:t>
            </a:r>
            <a:br>
              <a:rPr lang="ar-DZ" sz="3600" dirty="0" smtClean="0">
                <a:solidFill>
                  <a:schemeClr val="tx1"/>
                </a:solidFill>
                <a:cs typeface="Akhbar MT" pitchFamily="2" charset="-78"/>
              </a:rPr>
            </a:br>
            <a:r>
              <a:rPr lang="ar-DZ" sz="3600" dirty="0" smtClean="0">
                <a:solidFill>
                  <a:schemeClr val="tx1"/>
                </a:solidFill>
                <a:cs typeface="Akhbar MT" pitchFamily="2" charset="-78"/>
              </a:rPr>
              <a:t>4 - واقعية </a:t>
            </a:r>
            <a:r>
              <a:rPr lang="ar-DZ" sz="3600" dirty="0" smtClean="0">
                <a:solidFill>
                  <a:schemeClr val="tx1"/>
                </a:solidFill>
                <a:cs typeface="Akhbar MT" pitchFamily="2" charset="-78"/>
              </a:rPr>
              <a:t>فرضيات الدراسة وطريقة صياغتها </a:t>
            </a:r>
            <a:r>
              <a:rPr lang="ar-DZ" sz="3600" dirty="0">
                <a:solidFill>
                  <a:schemeClr val="tx1"/>
                </a:solidFill>
                <a:cs typeface="Akhbar MT" pitchFamily="2" charset="-78"/>
              </a:rPr>
              <a:t>وارتباطها بتساؤلات البحث. ودقة اختبارها </a:t>
            </a:r>
            <a:r>
              <a:rPr lang="ar-DZ" sz="3600" dirty="0" smtClean="0">
                <a:solidFill>
                  <a:schemeClr val="tx1"/>
                </a:solidFill>
                <a:cs typeface="Akhbar MT" pitchFamily="2" charset="-78"/>
              </a:rPr>
              <a:t>احصائيا.</a:t>
            </a:r>
            <a:br>
              <a:rPr lang="ar-DZ" sz="3600" dirty="0" smtClean="0">
                <a:solidFill>
                  <a:schemeClr val="tx1"/>
                </a:solidFill>
                <a:cs typeface="Akhbar MT" pitchFamily="2" charset="-78"/>
              </a:rPr>
            </a:br>
            <a:r>
              <a:rPr lang="ar-DZ" sz="3600" dirty="0" smtClean="0">
                <a:solidFill>
                  <a:schemeClr val="tx1"/>
                </a:solidFill>
                <a:cs typeface="Akhbar MT" pitchFamily="2" charset="-78"/>
              </a:rPr>
              <a:t>5- </a:t>
            </a:r>
            <a:r>
              <a:rPr lang="ar-DZ" sz="3600" dirty="0" smtClean="0">
                <a:solidFill>
                  <a:schemeClr val="tx1"/>
                </a:solidFill>
                <a:cs typeface="Akhbar MT" pitchFamily="2" charset="-78"/>
              </a:rPr>
              <a:t>حدود </a:t>
            </a:r>
            <a:r>
              <a:rPr lang="ar-DZ" sz="3600" dirty="0">
                <a:solidFill>
                  <a:schemeClr val="tx1"/>
                </a:solidFill>
                <a:cs typeface="Akhbar MT" pitchFamily="2" charset="-78"/>
              </a:rPr>
              <a:t>الدراسة المكانية والبشرية والزمانية والموضوعية للدراسة. </a:t>
            </a:r>
            <a:endParaRPr lang="fr-FR" sz="3600" dirty="0">
              <a:solidFill>
                <a:schemeClr val="tx1"/>
              </a:solidFill>
              <a:cs typeface="Akhbar MT" pitchFamily="2" charset="-78"/>
            </a:endParaRPr>
          </a:p>
        </p:txBody>
      </p:sp>
      <p:sp>
        <p:nvSpPr>
          <p:cNvPr id="3" name="Sous-titre 2"/>
          <p:cNvSpPr>
            <a:spLocks noGrp="1"/>
          </p:cNvSpPr>
          <p:nvPr>
            <p:ph type="subTitle" idx="1"/>
          </p:nvPr>
        </p:nvSpPr>
        <p:spPr>
          <a:xfrm>
            <a:off x="9403306" y="873457"/>
            <a:ext cx="2674963" cy="5227092"/>
          </a:xfrm>
          <a:solidFill>
            <a:schemeClr val="accent2">
              <a:lumMod val="20000"/>
              <a:lumOff val="80000"/>
            </a:schemeClr>
          </a:solidFill>
        </p:spPr>
        <p:txBody>
          <a:bodyPr/>
          <a:lstStyle/>
          <a:p>
            <a:endParaRPr lang="ar-DZ" sz="2400" dirty="0" smtClean="0">
              <a:solidFill>
                <a:schemeClr val="accent6"/>
              </a:solidFill>
              <a:cs typeface="Akhbar MT" pitchFamily="2" charset="-78"/>
            </a:endParaRPr>
          </a:p>
          <a:p>
            <a:endParaRPr lang="ar-DZ" sz="2400" dirty="0">
              <a:solidFill>
                <a:schemeClr val="accent6"/>
              </a:solidFill>
              <a:cs typeface="Akhbar MT" pitchFamily="2" charset="-78"/>
            </a:endParaRPr>
          </a:p>
          <a:p>
            <a:endParaRPr lang="ar-DZ" sz="2400" dirty="0" smtClean="0">
              <a:solidFill>
                <a:schemeClr val="accent6"/>
              </a:solidFill>
              <a:cs typeface="Akhbar MT" pitchFamily="2" charset="-78"/>
            </a:endParaRPr>
          </a:p>
          <a:p>
            <a:r>
              <a:rPr lang="ar-DZ" sz="4400" dirty="0" smtClean="0">
                <a:solidFill>
                  <a:schemeClr val="accent6"/>
                </a:solidFill>
                <a:cs typeface="Akhbar MT" pitchFamily="2" charset="-78"/>
              </a:rPr>
              <a:t>البناء </a:t>
            </a:r>
            <a:r>
              <a:rPr lang="ar-DZ" sz="4400" dirty="0">
                <a:solidFill>
                  <a:schemeClr val="accent6"/>
                </a:solidFill>
                <a:cs typeface="Akhbar MT" pitchFamily="2" charset="-78"/>
              </a:rPr>
              <a:t>المنهجي:</a:t>
            </a:r>
          </a:p>
          <a:p>
            <a:endParaRPr lang="fr-FR" dirty="0"/>
          </a:p>
        </p:txBody>
      </p:sp>
    </p:spTree>
    <p:extLst>
      <p:ext uri="{BB962C8B-B14F-4D97-AF65-F5344CB8AC3E}">
        <p14:creationId xmlns:p14="http://schemas.microsoft.com/office/powerpoint/2010/main" val="3487145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32012"/>
            <a:ext cx="9130351" cy="6387152"/>
          </a:xfrm>
          <a:solidFill>
            <a:schemeClr val="accent3">
              <a:lumMod val="20000"/>
              <a:lumOff val="80000"/>
            </a:schemeClr>
          </a:solidFill>
        </p:spPr>
        <p:txBody>
          <a:bodyPr>
            <a:normAutofit/>
          </a:bodyPr>
          <a:lstStyle/>
          <a:p>
            <a:pPr algn="r"/>
            <a:r>
              <a:rPr lang="ar-DZ" sz="4000" dirty="0" smtClean="0">
                <a:solidFill>
                  <a:schemeClr val="tx1"/>
                </a:solidFill>
                <a:cs typeface="Akhbar MT" pitchFamily="2" charset="-78"/>
              </a:rPr>
              <a:t>ويشمل اجراءات التطبيق الميداني واستخدام أدوات جمع البيا نات والتجريب وخصائصها العلمية بما يجعلها قادرة على القياس وتعميم النتائج على الحالات المشابهة وكيفية التحكم فيها من خلال تقنينها قصد الوصول الى نتائج أكثر موثوقية وأعلى درجات الصدق والثبات قصد الوصول الى قانون علمي أو اختراع علمي او ابتكار تكنولوجي يتمتع بالقابلية العلمية؛ وبالتالي يجب التحكم المنهجي في البحث العلمي الدقيق كونه يعكس قيمة المنتوج العلمي الذي يعتبر من مخرجات الاطروحة</a:t>
            </a:r>
            <a:br>
              <a:rPr lang="ar-DZ" sz="4000" dirty="0" smtClean="0">
                <a:solidFill>
                  <a:schemeClr val="tx1"/>
                </a:solidFill>
                <a:cs typeface="Akhbar MT" pitchFamily="2" charset="-78"/>
              </a:rPr>
            </a:br>
            <a:r>
              <a:rPr lang="ar-DZ" sz="4000" dirty="0">
                <a:solidFill>
                  <a:schemeClr val="tx1"/>
                </a:solidFill>
                <a:cs typeface="Akhbar MT" pitchFamily="2" charset="-78"/>
              </a:rPr>
              <a:t/>
            </a:r>
            <a:br>
              <a:rPr lang="ar-DZ" sz="4000" dirty="0">
                <a:solidFill>
                  <a:schemeClr val="tx1"/>
                </a:solidFill>
                <a:cs typeface="Akhbar MT" pitchFamily="2" charset="-78"/>
              </a:rPr>
            </a:br>
            <a:r>
              <a:rPr lang="ar-DZ" sz="4000" dirty="0" smtClean="0">
                <a:solidFill>
                  <a:schemeClr val="tx1"/>
                </a:solidFill>
                <a:cs typeface="Akhbar MT" pitchFamily="2" charset="-78"/>
              </a:rPr>
              <a:t/>
            </a:r>
            <a:br>
              <a:rPr lang="ar-DZ" sz="4000" dirty="0" smtClean="0">
                <a:solidFill>
                  <a:schemeClr val="tx1"/>
                </a:solidFill>
                <a:cs typeface="Akhbar MT" pitchFamily="2" charset="-78"/>
              </a:rPr>
            </a:br>
            <a:r>
              <a:rPr lang="ar-DZ" sz="4000" dirty="0" smtClean="0">
                <a:solidFill>
                  <a:schemeClr val="tx1"/>
                </a:solidFill>
                <a:cs typeface="Akhbar MT" pitchFamily="2" charset="-78"/>
              </a:rPr>
              <a:t>    </a:t>
            </a:r>
            <a:endParaRPr lang="fr-FR" sz="4000" dirty="0">
              <a:solidFill>
                <a:schemeClr val="tx1"/>
              </a:solidFill>
              <a:cs typeface="Akhbar MT" pitchFamily="2" charset="-78"/>
            </a:endParaRPr>
          </a:p>
        </p:txBody>
      </p:sp>
      <p:sp>
        <p:nvSpPr>
          <p:cNvPr id="3" name="Sous-titre 2"/>
          <p:cNvSpPr>
            <a:spLocks noGrp="1"/>
          </p:cNvSpPr>
          <p:nvPr>
            <p:ph type="subTitle" idx="1"/>
          </p:nvPr>
        </p:nvSpPr>
        <p:spPr>
          <a:xfrm>
            <a:off x="9307773" y="928048"/>
            <a:ext cx="2884227" cy="5104262"/>
          </a:xfrm>
          <a:solidFill>
            <a:schemeClr val="accent2">
              <a:lumMod val="20000"/>
              <a:lumOff val="80000"/>
            </a:schemeClr>
          </a:solidFill>
        </p:spPr>
        <p:txBody>
          <a:bodyPr>
            <a:normAutofit/>
          </a:bodyPr>
          <a:lstStyle/>
          <a:p>
            <a:endParaRPr lang="ar-DZ" sz="3600" dirty="0" smtClean="0">
              <a:solidFill>
                <a:schemeClr val="accent6"/>
              </a:solidFill>
              <a:cs typeface="Akhbar MT" pitchFamily="2" charset="-78"/>
            </a:endParaRPr>
          </a:p>
          <a:p>
            <a:endParaRPr lang="ar-DZ" sz="3600" dirty="0">
              <a:solidFill>
                <a:schemeClr val="accent6"/>
              </a:solidFill>
              <a:cs typeface="Akhbar MT" pitchFamily="2" charset="-78"/>
            </a:endParaRPr>
          </a:p>
          <a:p>
            <a:endParaRPr lang="ar-DZ" sz="3600" dirty="0" smtClean="0">
              <a:solidFill>
                <a:schemeClr val="accent6"/>
              </a:solidFill>
              <a:cs typeface="Akhbar MT" pitchFamily="2" charset="-78"/>
            </a:endParaRPr>
          </a:p>
          <a:p>
            <a:r>
              <a:rPr lang="ar-DZ" sz="3600" dirty="0" smtClean="0">
                <a:solidFill>
                  <a:schemeClr val="accent6"/>
                </a:solidFill>
                <a:cs typeface="Akhbar MT" pitchFamily="2" charset="-78"/>
              </a:rPr>
              <a:t>البناء </a:t>
            </a:r>
            <a:r>
              <a:rPr lang="ar-DZ" sz="3600" dirty="0">
                <a:solidFill>
                  <a:schemeClr val="accent6"/>
                </a:solidFill>
                <a:cs typeface="Akhbar MT" pitchFamily="2" charset="-78"/>
              </a:rPr>
              <a:t>الاجرائي </a:t>
            </a:r>
            <a:r>
              <a:rPr lang="ar-DZ" sz="3600" dirty="0" smtClean="0">
                <a:solidFill>
                  <a:schemeClr val="accent6"/>
                </a:solidFill>
                <a:cs typeface="Akhbar MT" pitchFamily="2" charset="-78"/>
              </a:rPr>
              <a:t>:</a:t>
            </a:r>
          </a:p>
          <a:p>
            <a:endParaRPr lang="fr-FR" sz="3600" dirty="0"/>
          </a:p>
        </p:txBody>
      </p:sp>
    </p:spTree>
    <p:extLst>
      <p:ext uri="{BB962C8B-B14F-4D97-AF65-F5344CB8AC3E}">
        <p14:creationId xmlns:p14="http://schemas.microsoft.com/office/powerpoint/2010/main" val="170190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13899"/>
            <a:ext cx="9157648" cy="6359856"/>
          </a:xfrm>
          <a:solidFill>
            <a:schemeClr val="accent3">
              <a:lumMod val="20000"/>
              <a:lumOff val="80000"/>
            </a:schemeClr>
          </a:solidFill>
        </p:spPr>
        <p:txBody>
          <a:bodyPr>
            <a:normAutofit/>
          </a:bodyPr>
          <a:lstStyle/>
          <a:p>
            <a:pPr indent="450850" algn="r"/>
            <a:r>
              <a:rPr lang="ar-DZ" sz="4400" dirty="0" smtClean="0">
                <a:solidFill>
                  <a:schemeClr val="tx1"/>
                </a:solidFill>
                <a:cs typeface="Akhbar MT" pitchFamily="2" charset="-78"/>
              </a:rPr>
              <a:t>   ويقصد </a:t>
            </a:r>
            <a:r>
              <a:rPr lang="ar-DZ" sz="4400" dirty="0">
                <a:solidFill>
                  <a:schemeClr val="tx1"/>
                </a:solidFill>
                <a:cs typeface="Akhbar MT" pitchFamily="2" charset="-78"/>
              </a:rPr>
              <a:t>به التقيد بأدبيات </a:t>
            </a:r>
            <a:r>
              <a:rPr lang="ar-DZ" sz="4400" dirty="0" smtClean="0">
                <a:solidFill>
                  <a:schemeClr val="tx1"/>
                </a:solidFill>
                <a:cs typeface="Akhbar MT" pitchFamily="2" charset="-78"/>
              </a:rPr>
              <a:t>الأطروحة </a:t>
            </a:r>
            <a:r>
              <a:rPr lang="ar-DZ" sz="4400" dirty="0">
                <a:solidFill>
                  <a:schemeClr val="tx1"/>
                </a:solidFill>
                <a:cs typeface="Akhbar MT" pitchFamily="2" charset="-78"/>
              </a:rPr>
              <a:t>ونماذج المذكرات العلمية بدء من طريقة تصميم الغلاف وعنوان الدراسة من وضوح وارتباط بمتغيرات الدراسة، وعدد ونوعية الكلمات المستخدمة فيه.  وكذلك نوع الخط المستخدم وحجمه في العناوين الرئيسية والفرعية. وإجراءات ترقيم الصفحات والفصول والمباحث والابواب إن وجدت؛ والجداول والأشكال والرسوم التوضيحية والخرائط والفهارس والملاحق .... والاجراءات التنظيمية التي تسنها الادارة الجامعية واللجان والمجالس </a:t>
            </a:r>
            <a:r>
              <a:rPr lang="ar-DZ" sz="4400" dirty="0" smtClean="0">
                <a:solidFill>
                  <a:schemeClr val="tx1"/>
                </a:solidFill>
                <a:cs typeface="Akhbar MT" pitchFamily="2" charset="-78"/>
              </a:rPr>
              <a:t>العلمية للجامعة في قوالب يجب التقيد بها. </a:t>
            </a:r>
            <a:br>
              <a:rPr lang="ar-DZ" sz="4400" dirty="0" smtClean="0">
                <a:solidFill>
                  <a:schemeClr val="tx1"/>
                </a:solidFill>
                <a:cs typeface="Akhbar MT" pitchFamily="2" charset="-78"/>
              </a:rPr>
            </a:br>
            <a:endParaRPr lang="fr-FR" sz="4400" dirty="0">
              <a:solidFill>
                <a:schemeClr val="tx1"/>
              </a:solidFill>
              <a:cs typeface="Akhbar MT" pitchFamily="2" charset="-78"/>
            </a:endParaRPr>
          </a:p>
        </p:txBody>
      </p:sp>
      <p:sp>
        <p:nvSpPr>
          <p:cNvPr id="3" name="Sous-titre 2"/>
          <p:cNvSpPr>
            <a:spLocks noGrp="1"/>
          </p:cNvSpPr>
          <p:nvPr>
            <p:ph type="subTitle" idx="1"/>
          </p:nvPr>
        </p:nvSpPr>
        <p:spPr>
          <a:xfrm>
            <a:off x="9276833" y="914400"/>
            <a:ext cx="2915167" cy="5104263"/>
          </a:xfrm>
          <a:solidFill>
            <a:schemeClr val="accent2">
              <a:lumMod val="20000"/>
              <a:lumOff val="80000"/>
            </a:schemeClr>
          </a:solidFill>
        </p:spPr>
        <p:txBody>
          <a:bodyPr/>
          <a:lstStyle/>
          <a:p>
            <a:endParaRPr lang="ar-DZ" sz="4400" dirty="0" smtClean="0">
              <a:solidFill>
                <a:schemeClr val="accent6"/>
              </a:solidFill>
              <a:cs typeface="Akhbar MT" pitchFamily="2" charset="-78"/>
            </a:endParaRPr>
          </a:p>
          <a:p>
            <a:endParaRPr lang="ar-DZ" sz="4400" dirty="0">
              <a:solidFill>
                <a:schemeClr val="accent6"/>
              </a:solidFill>
              <a:cs typeface="Akhbar MT" pitchFamily="2" charset="-78"/>
            </a:endParaRPr>
          </a:p>
          <a:p>
            <a:r>
              <a:rPr lang="ar-DZ" sz="4400" dirty="0" smtClean="0">
                <a:solidFill>
                  <a:schemeClr val="accent6"/>
                </a:solidFill>
                <a:cs typeface="Akhbar MT" pitchFamily="2" charset="-78"/>
              </a:rPr>
              <a:t>البناء </a:t>
            </a:r>
            <a:r>
              <a:rPr lang="ar-DZ" sz="4400" dirty="0">
                <a:solidFill>
                  <a:schemeClr val="accent6"/>
                </a:solidFill>
                <a:cs typeface="Akhbar MT" pitchFamily="2" charset="-78"/>
              </a:rPr>
              <a:t>الشكلي:</a:t>
            </a:r>
            <a:r>
              <a:rPr lang="ar-DZ" sz="2400" b="1" dirty="0">
                <a:solidFill>
                  <a:schemeClr val="tx1"/>
                </a:solidFill>
                <a:cs typeface="Akhbar MT" pitchFamily="2" charset="-78"/>
              </a:rPr>
              <a:t> </a:t>
            </a:r>
            <a:endParaRPr lang="fr-FR" dirty="0"/>
          </a:p>
        </p:txBody>
      </p:sp>
    </p:spTree>
    <p:extLst>
      <p:ext uri="{BB962C8B-B14F-4D97-AF65-F5344CB8AC3E}">
        <p14:creationId xmlns:p14="http://schemas.microsoft.com/office/powerpoint/2010/main" val="1864704611"/>
      </p:ext>
    </p:extLst>
  </p:cSld>
  <p:clrMapOvr>
    <a:masterClrMapping/>
  </p:clrMapOvr>
</p:sld>
</file>

<file path=ppt/theme/theme1.xml><?xml version="1.0" encoding="utf-8"?>
<a:theme xmlns:a="http://schemas.openxmlformats.org/drawingml/2006/main" name="Cadr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TM03457475[[fn=Cadre]]</Template>
  <TotalTime>268</TotalTime>
  <Words>729</Words>
  <Application>Microsoft Office PowerPoint</Application>
  <PresentationFormat>Grand écran</PresentationFormat>
  <Paragraphs>73</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Akhbar MT</vt:lpstr>
      <vt:lpstr>Corbel</vt:lpstr>
      <vt:lpstr>Simplified Arabic</vt:lpstr>
      <vt:lpstr>Tahoma</vt:lpstr>
      <vt:lpstr>Times New Roman</vt:lpstr>
      <vt:lpstr>Wingdings 2</vt:lpstr>
      <vt:lpstr>Cadre</vt:lpstr>
      <vt:lpstr>Présentation PowerPoint</vt:lpstr>
      <vt:lpstr>إذا كانت المعرفة العلمية مهمة للباحث والطالب في المعاهد العلمية ومراكز البحث مع الالمام بها وبقواعدها، وجب على طالب الدكتوراه تعلمها بما يجعله أكثر حرصا على اتباع القواعد العلمية في كتابة أبحاثه وتقاريره البحثية؛ لما لها من مردود إيجابي في تنظيم إنتاجات العقل البشري ومحاولة تفسير الظواهر والأحداث بطريقة منظمة. والتي تتم بعقلية النقد وبعين الفحص قصد الارتقاء من العلم النظري الى التطبيق العملي، ومع تزايد الإقبال على العلم الذي نلاحظه في عدد الملتحقين بالجامعات لأعداد هائلة من الطلبة تتزايد كل سنة؛ اتضحت حاجة كل مشتغل بالبحث العلمي الى الاصول والقواعد المتعارف عليها أثناء كتابة بحثه أو مقالته أو مداخلته أو تأليف كتابه العلمي والتي أصبحت موضوعا مهما  للبحث اليوم؛ إذ كل فرع ناتج عن أصل مقبول وكل فرع لا ينتمي الى أصل فهو مردود هذا مبدأ العلم وأصل العمل. وسنقدم هذا العرض لفتح مناقشة حول منهجية الكتابة العلمية وطريقة عرضها ومناقشتها فيما يلي: </vt:lpstr>
      <vt:lpstr>                    على الباحث أن يبدأ بحثه بطرح التساؤلات التالية على نفسه قبل مباشرته عمله البحثي: 1 ـ ماذا أبحث؟ من خلال عنوان البحث ومقدمة البحث، وتحديد المشكلة ثم طرح تساؤلات البحث بطريقة تمكن الاجابة عليها.  2ـ لماذا أبحث؟ مبرزا أهداف البحث وأهميته للمعنين والمختصين، ثم النتائج المتوقعة من بحثه 3ـ كيف أبحث؟ وهذا يقتضي تحديد منهج البحث، ومجتمع وعينته ثم ادوات جمع البيانات وأساليب المعالجة الاحصائية المناسبة لمعالجة النتائج المتوصل اليها. 4ـ أين أبحث؟ بدءا من الدراسات السابقة والابحاث الجامعية والدوريات والخلفية النظرية للبحث بمعنى: كيف أفتش عن الفكرة التي أريد أن أتبناها؟  </vt:lpstr>
      <vt:lpstr>Présentation PowerPoint</vt:lpstr>
      <vt:lpstr>البناء الموضوعي: ونقصد به موضوع البحث ومتغيراته بأن يكون ضمن تخصص الباحث وأن يكون قابلا للدراسة ذا قيمة علمية؛ من خلال الكشف والتفسير والضبط والتحكم، وما تعلق بالباحث نفسه وتبيان مدى قدرته على الوفاء بمتطلبات البحث المختار. وفي الدكتوراه يُستحسن أن يكون البحث جديدا قادرا على معالجة مشكلة واقعية والوصول إلى بدائل وحلول لتلك المشكلة وأن تكون إجراءات البحث وفق السياسة العامة للبحث العلمي في الجزائري وما تقتضيه من إجراءات خاصة ما تعلق بالجانب الميداني وما ينتج عنه من إضافات واختراعات ومقترحات وتوصيات...       </vt:lpstr>
      <vt:lpstr>كما يتعلق بطبيعة المادة العلمية وأصالتها ودقتها وتناسبها مع متغيرات الدراسة بعيدة عن الحشو الممل أو الاختصار المخل؛ باعتبار المادة العلمية هي الهدف الأساسي في الأطروحة بشقيها النظري والميداني، فالعمق في البحث وحسن الاحاطة ودقة النقد والمقارنة، والاسهام في النهضة العلمية بما في الأطروحة من جديد ومفيد كل ذلك يثمن الإنجاز ويعلي قيمته.   و تتضمن المعطيات الميدانية وكفايتها وطريقة عرضها وتحليلها وتفسيرها وكذلك مدى تمكن الطالب من الطريقة العلمية في العرض والنقد والمقارنة والتحليل، والتأكد من كفاية المراجع والمصادر وحسن توظيفها في المتن. </vt:lpstr>
      <vt:lpstr>إن حسن اختيار الموضوع والبراعة في الخطة التي رسمت للدراسة والنجاح في اختيار العناوين القوية والدقيقة وترابط الأبواب والفصول، وحسن العرض لكل ذلك له اهمية كبرى في تقدير الأطروحة وتثمينها من طرف لجنة المناقشة. كما أن الفشل في أية نقطة من هذه النقاط تثير على الطالب جملة من الانتقادات قد تكون شديدة. ويتضمن البناء المنهجي للأطروحةجوانب متعددة أهمها:  1- تحديد مشكلة البحث؛ وارتباطهما بتخصص الطالب ومستقبله المهني واستثارة المتخصصين في المجال العلمي.  2- مناسبة الاجراءات التطبيقية كالمنهج المتبع لدراسة الظاهرة وطبيعة المشكلة البحثية؛ وقدرتها على قياس فرضيات الدراسة. 3- ميدان الدراسة وطريقة اختيار العينة ونوعها واجراءات تطبيقها (العشوائية، والتمثيل، والابتعاد على التحيز).  4 - واقعية فرضيات الدراسة وطريقة صياغتها وارتباطها بتساؤلات البحث. ودقة اختبارها احصائيا. 5- حدود الدراسة المكانية والبشرية والزمانية والموضوعية للدراسة. </vt:lpstr>
      <vt:lpstr>ويشمل اجراءات التطبيق الميداني واستخدام أدوات جمع البيا نات والتجريب وخصائصها العلمية بما يجعلها قادرة على القياس وتعميم النتائج على الحالات المشابهة وكيفية التحكم فيها من خلال تقنينها قصد الوصول الى نتائج أكثر موثوقية وأعلى درجات الصدق والثبات قصد الوصول الى قانون علمي أو اختراع علمي او ابتكار تكنولوجي يتمتع بالقابلية العلمية؛ وبالتالي يجب التحكم المنهجي في البحث العلمي الدقيق كونه يعكس قيمة المنتوج العلمي الذي يعتبر من مخرجات الاطروحة       </vt:lpstr>
      <vt:lpstr>   ويقصد به التقيد بأدبيات الأطروحة ونماذج المذكرات العلمية بدء من طريقة تصميم الغلاف وعنوان الدراسة من وضوح وارتباط بمتغيرات الدراسة، وعدد ونوعية الكلمات المستخدمة فيه.  وكذلك نوع الخط المستخدم وحجمه في العناوين الرئيسية والفرعية. وإجراءات ترقيم الصفحات والفصول والمباحث والابواب إن وجدت؛ والجداول والأشكال والرسوم التوضيحية والخرائط والفهارس والملاحق .... والاجراءات التنظيمية التي تسنها الادارة الجامعية واللجان والمجالس العلمية للجامعة في قوالب يجب التقيد بها.  </vt:lpstr>
      <vt:lpstr> تُعرض الأطروحة في فترات وجيزة؛ فرسالة الماستر تعرض في أقل من30 دقيقة. بينما تعرض اطروحة الدكتوراه في مدة تتراوح بين 30 دقيقة و45 دقيقة ويجب ان يستمع الحاضرون الى الجوانب المضيئة في المذكرة وبإيجاز، ويتم تقديم ما يلي:  ـ تقرير موجز لمشكلة الدراسة وموضوعها وشرح اهميتها في مجال اختصاص الطالب.  ـ ابراز الخطة التي اتبعها الطالب لدراسته؛ وتشمل العناوين الرئيسية التي تتفرع غن العناوين الاصلية للدراسة ثم العناوين الفرعية.  ـ بيان موجز للنتائج المتوصل اليها وتقدير درجة او نسبة الفائدة المنتظرة للمجتمع، ومدى توافقها أو تعارضها أو استكمالها لنتائج الدراسات والابحاث السابقة في موضوع البحث.  ـ عرض أهم الأفاق البحثية المنتظرة في ظل النتائج المتوصل إليها أو التي تحتاج إلى دراسة أعمق وأحسن. فضيل دوليو وآخرون(2000) : دراسات في المنهجية ،الجزائر: ديوان المطبوعات الجامعية ، ص ،ص :  97،98  </vt:lpstr>
      <vt:lpstr>يتضح من خلال هذا العمل المختصر أن قيمة البحث العلمي تكمن في مدى تمسك الباحث بخطوات منهجية، واختياره للمنهج المناسب، ثم صياغة إشكالية البحث وفق هذا المنهج بذكاء مبني على الحيرة التي تدعوا إلى البحث تماشيا مع طبيعة العينة وإجراءات الدراسة، ويجب أن تؤدي الفرضيات دورها في استشراف حلول الإشكالية، وبعد اختبارها تصبح نتائج البحث صادقة صدق أداة قياسها وثباتها. وعلى الباحث أن يتعرف على هذه الخطوات ويسير معها في بناء هيكلي منتظم ترسمه خطة البحث، متحريا دائما الموضوعية والصدق وعدم التحيز، مبرزا ذاته من خلال ما وجده سواء في التراث العلمي أو ما أثبتته الدراسة الميدانية.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MAISON XP</dc:creator>
  <cp:lastModifiedBy>MAISON XP</cp:lastModifiedBy>
  <cp:revision>28</cp:revision>
  <dcterms:created xsi:type="dcterms:W3CDTF">2023-11-10T13:19:50Z</dcterms:created>
  <dcterms:modified xsi:type="dcterms:W3CDTF">2023-11-10T19:38:55Z</dcterms:modified>
</cp:coreProperties>
</file>