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3" r:id="rId8"/>
    <p:sldId id="265" r:id="rId9"/>
    <p:sldId id="264" r:id="rId10"/>
    <p:sldId id="256" r:id="rId11"/>
    <p:sldId id="266" r:id="rId12"/>
    <p:sldId id="257" r:id="rId13"/>
    <p:sldId id="258" r:id="rId14"/>
    <p:sldId id="259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3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2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7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4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42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1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5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1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4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2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23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5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60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39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96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18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0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91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34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2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78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6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9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26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9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3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3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3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5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85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9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8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49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20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51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40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79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84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0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6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88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87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4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9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5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7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7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7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8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9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21.jpg"/><Relationship Id="rId2" Type="http://schemas.openxmlformats.org/officeDocument/2006/relationships/image" Target="../media/image17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8.jp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6.jpg"/><Relationship Id="rId7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11" Type="http://schemas.openxmlformats.org/officeDocument/2006/relationships/image" Target="../media/image29.png"/><Relationship Id="rId5" Type="http://schemas.openxmlformats.org/officeDocument/2006/relationships/image" Target="../media/image21.jpg"/><Relationship Id="rId10" Type="http://schemas.openxmlformats.org/officeDocument/2006/relationships/image" Target="../media/image28.gif"/><Relationship Id="rId4" Type="http://schemas.openxmlformats.org/officeDocument/2006/relationships/image" Target="../media/image10.jpg"/><Relationship Id="rId9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784">
            <a:off x="5514212" y="722772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549">
            <a:off x="251520" y="5301208"/>
            <a:ext cx="1439984" cy="12959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39">
            <a:off x="317818" y="885036"/>
            <a:ext cx="1363598" cy="15317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age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141">
            <a:off x="5580248" y="5001921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 6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909">
            <a:off x="3939479" y="361869"/>
            <a:ext cx="1260048" cy="13888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age 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52" y="440848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age 8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570">
            <a:off x="1907752" y="2882894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" y="3010477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Image 10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33136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 11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944">
            <a:off x="7544379" y="4706949"/>
            <a:ext cx="1403976" cy="15929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570">
            <a:off x="7416496" y="332655"/>
            <a:ext cx="1403976" cy="13888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Image 16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248">
            <a:off x="1907752" y="4950981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Image 17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301">
            <a:off x="3744000" y="4293096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Image 21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29">
            <a:off x="7317149" y="2384271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4" name="Image 23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533">
            <a:off x="3744000" y="2132856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4" y="153337"/>
            <a:ext cx="845463" cy="6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39551" y="116632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Théorie </a:t>
            </a:r>
            <a:r>
              <a:rPr lang="fr-FR" dirty="0" smtClean="0">
                <a:solidFill>
                  <a:srgbClr val="FF0000"/>
                </a:solidFill>
                <a:latin typeface="Bauhaus 93" pitchFamily="82" charset="0"/>
              </a:rPr>
              <a:t>ou</a:t>
            </a:r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 approche</a:t>
            </a:r>
            <a:endParaRPr lang="fr-FR" dirty="0">
              <a:solidFill>
                <a:srgbClr val="F79646">
                  <a:lumMod val="75000"/>
                </a:srgbClr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772816"/>
            <a:ext cx="89589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Une </a:t>
            </a:r>
            <a:r>
              <a:rPr lang="fr-FR" sz="2600" b="1" dirty="0" smtClean="0">
                <a:solidFill>
                  <a:srgbClr val="FF0000"/>
                </a:solidFill>
              </a:rPr>
              <a:t>Théorie</a:t>
            </a:r>
            <a:r>
              <a:rPr lang="fr-FR" sz="2000" dirty="0" smtClean="0">
                <a:solidFill>
                  <a:prstClr val="white"/>
                </a:solidFill>
              </a:rPr>
              <a:t> est </a:t>
            </a:r>
            <a:r>
              <a:rPr lang="fr-FR" sz="2000" dirty="0">
                <a:solidFill>
                  <a:prstClr val="white"/>
                </a:solidFill>
              </a:rPr>
              <a:t>un ensemble structuré (un système) de concepts,</a:t>
            </a:r>
          </a:p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une (des) connaissance (s) fondée (s) sur </a:t>
            </a:r>
            <a:r>
              <a:rPr lang="fr-FR" sz="2000" dirty="0">
                <a:solidFill>
                  <a:prstClr val="white"/>
                </a:solidFill>
              </a:rPr>
              <a:t>la spéculation et sur laquelle </a:t>
            </a:r>
            <a:r>
              <a:rPr lang="fr-FR" sz="2000" dirty="0" smtClean="0">
                <a:solidFill>
                  <a:prstClr val="white"/>
                </a:solidFill>
              </a:rPr>
              <a:t>(lesquelles) on </a:t>
            </a:r>
            <a:r>
              <a:rPr lang="fr-FR" sz="2000" dirty="0">
                <a:solidFill>
                  <a:prstClr val="white"/>
                </a:solidFill>
              </a:rPr>
              <a:t>s'appuie pour des réalisations d'ordre pratique</a:t>
            </a:r>
            <a:r>
              <a:rPr lang="fr-FR" sz="2000" dirty="0" smtClean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065479" y="1024813"/>
            <a:ext cx="3155090" cy="675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Théorie </a:t>
            </a:r>
            <a:endParaRPr lang="fr-FR" sz="2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124744"/>
            <a:ext cx="556607" cy="4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23103" y="2924944"/>
            <a:ext cx="7056784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600" b="1" dirty="0" smtClean="0">
                <a:solidFill>
                  <a:srgbClr val="00B050"/>
                </a:solidFill>
              </a:rPr>
              <a:t>Typologie de relation</a:t>
            </a:r>
            <a:r>
              <a:rPr lang="fr-FR" sz="2600" b="1" dirty="0" smtClean="0">
                <a:solidFill>
                  <a:srgbClr val="FFFF00"/>
                </a:solidFill>
              </a:rPr>
              <a:t> : </a:t>
            </a:r>
            <a:r>
              <a:rPr lang="fr-FR" sz="2600" b="1" dirty="0" smtClean="0">
                <a:solidFill>
                  <a:srgbClr val="FF0000"/>
                </a:solidFill>
              </a:rPr>
              <a:t>Théorie</a:t>
            </a:r>
            <a:r>
              <a:rPr lang="fr-FR" sz="2000" dirty="0" smtClean="0">
                <a:solidFill>
                  <a:prstClr val="white"/>
                </a:solidFill>
              </a:rPr>
              <a:t> </a:t>
            </a:r>
            <a:r>
              <a:rPr lang="fr-FR" sz="2600" dirty="0" smtClean="0">
                <a:solidFill>
                  <a:schemeClr val="bg1"/>
                </a:solidFill>
              </a:rPr>
              <a:t>- </a:t>
            </a:r>
            <a:r>
              <a:rPr lang="fr-FR" sz="2600" b="1" dirty="0" smtClean="0">
                <a:solidFill>
                  <a:srgbClr val="FFFF00"/>
                </a:solidFill>
              </a:rPr>
              <a:t>Objet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Tenir compte </a:t>
            </a:r>
            <a:r>
              <a:rPr lang="fr-FR" dirty="0">
                <a:solidFill>
                  <a:schemeClr val="bg1"/>
                </a:solidFill>
              </a:rPr>
              <a:t>de l’élément sur lequel l’accent est mis : la théorie ou l’objet décrit.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5683" y="4268755"/>
            <a:ext cx="25838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Accent sur la </a:t>
            </a:r>
            <a:r>
              <a:rPr lang="fr-FR" sz="2600" b="1" dirty="0">
                <a:solidFill>
                  <a:srgbClr val="FF0000"/>
                </a:solidFill>
              </a:rPr>
              <a:t>théorie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054" y="4268756"/>
            <a:ext cx="21587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Accent sur </a:t>
            </a:r>
            <a:r>
              <a:rPr lang="fr-FR" sz="2600" b="1" dirty="0">
                <a:solidFill>
                  <a:srgbClr val="FFFF00"/>
                </a:solidFill>
              </a:rPr>
              <a:t>l’objet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5082" y="5908630"/>
            <a:ext cx="344940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théorie</a:t>
            </a:r>
            <a:r>
              <a:rPr lang="fr-FR" b="1" dirty="0">
                <a:solidFill>
                  <a:srgbClr val="00B050"/>
                </a:solidFill>
              </a:rPr>
              <a:t> est alors une fin en soi.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9630" y="4823370"/>
            <a:ext cx="3520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L'objet analysé sert </a:t>
            </a:r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la constituer, à la valider, à l’invalider, à la modifier et/ou à l'illustrer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8044" y="3965340"/>
            <a:ext cx="533400" cy="303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870" y="4961869"/>
            <a:ext cx="386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théorie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est </a:t>
            </a:r>
            <a:r>
              <a:rPr lang="fr-FR" dirty="0">
                <a:solidFill>
                  <a:schemeClr val="bg1"/>
                </a:solidFill>
              </a:rPr>
              <a:t>exploitée pour connaître l’objet auquel elle est </a:t>
            </a:r>
            <a:r>
              <a:rPr lang="fr-FR" dirty="0" smtClean="0">
                <a:solidFill>
                  <a:schemeClr val="bg1"/>
                </a:solidFill>
              </a:rPr>
              <a:t>appliquée.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800" y="5908630"/>
            <a:ext cx="4123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théorie</a:t>
            </a:r>
            <a:r>
              <a:rPr lang="fr-FR" b="1" dirty="0">
                <a:solidFill>
                  <a:srgbClr val="00B050"/>
                </a:solidFill>
              </a:rPr>
              <a:t> n’est qu’un moyen pas une fin.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3912" y="3976040"/>
            <a:ext cx="533400" cy="3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8" grpId="0" animBg="1"/>
      <p:bldP spid="3" grpId="0"/>
      <p:bldP spid="5" grpId="0"/>
      <p:bldP spid="6" grpId="0"/>
      <p:bldP spid="7" grpId="0" animBg="1"/>
      <p:bldP spid="8" grpId="0"/>
      <p:bldP spid="10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39551" y="116632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Théorie </a:t>
            </a:r>
            <a:r>
              <a:rPr lang="fr-FR" dirty="0" smtClean="0">
                <a:solidFill>
                  <a:srgbClr val="FF0000"/>
                </a:solidFill>
                <a:latin typeface="Bauhaus 93" pitchFamily="82" charset="0"/>
              </a:rPr>
              <a:t>ou</a:t>
            </a:r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 approche</a:t>
            </a:r>
            <a:endParaRPr lang="fr-FR" dirty="0">
              <a:solidFill>
                <a:srgbClr val="F79646">
                  <a:lumMod val="75000"/>
                </a:srgbClr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556792"/>
            <a:ext cx="8958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Une </a:t>
            </a:r>
            <a:r>
              <a:rPr lang="fr-FR" sz="2000" b="1" dirty="0" smtClean="0">
                <a:solidFill>
                  <a:srgbClr val="FF0000"/>
                </a:solidFill>
              </a:rPr>
              <a:t>approche </a:t>
            </a:r>
            <a:r>
              <a:rPr lang="fr-FR" sz="2000" dirty="0" smtClean="0">
                <a:solidFill>
                  <a:prstClr val="white"/>
                </a:solidFill>
              </a:rPr>
              <a:t>est </a:t>
            </a:r>
            <a:r>
              <a:rPr lang="fr-FR" sz="2000" dirty="0">
                <a:solidFill>
                  <a:prstClr val="white"/>
                </a:solidFill>
              </a:rPr>
              <a:t>un </a:t>
            </a:r>
            <a:r>
              <a:rPr lang="fr-FR" sz="2000" dirty="0" smtClean="0">
                <a:solidFill>
                  <a:prstClr val="white"/>
                </a:solidFill>
              </a:rPr>
              <a:t>outil avec lequel est envisagé un objet d’étude. Elle est plus générale que la </a:t>
            </a:r>
            <a:r>
              <a:rPr lang="fr-FR" sz="2000" b="1" dirty="0" smtClean="0">
                <a:solidFill>
                  <a:srgbClr val="FF0000"/>
                </a:solidFill>
              </a:rPr>
              <a:t>théorie</a:t>
            </a:r>
            <a:r>
              <a:rPr lang="fr-FR" sz="2000" dirty="0" smtClean="0">
                <a:solidFill>
                  <a:prstClr val="white"/>
                </a:solidFill>
              </a:rPr>
              <a:t> qu’elle englobe.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065479" y="880797"/>
            <a:ext cx="3155090" cy="675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Approche</a:t>
            </a:r>
            <a:endParaRPr lang="fr-FR" sz="22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980728"/>
            <a:ext cx="556607" cy="4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781" y="2924944"/>
            <a:ext cx="3497394" cy="6771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Il est possible qu’une </a:t>
            </a:r>
            <a:r>
              <a:rPr lang="fr-FR" sz="2000" b="1" dirty="0">
                <a:solidFill>
                  <a:srgbClr val="FF0000"/>
                </a:solidFill>
              </a:rPr>
              <a:t>approche</a:t>
            </a:r>
            <a:r>
              <a:rPr lang="fr-FR" dirty="0">
                <a:solidFill>
                  <a:prstClr val="white"/>
                </a:solidFill>
              </a:rPr>
              <a:t> ne soit valable que pour un aspect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8044" y="3965340"/>
            <a:ext cx="533400" cy="30341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3912" y="3976040"/>
            <a:ext cx="533400" cy="3034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57505"/>
            <a:ext cx="553998" cy="5539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5759" y="2234449"/>
            <a:ext cx="8888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Toute </a:t>
            </a:r>
            <a:r>
              <a:rPr lang="fr-FR" sz="2000" b="1" dirty="0">
                <a:solidFill>
                  <a:srgbClr val="FF0000"/>
                </a:solidFill>
              </a:rPr>
              <a:t>approche </a:t>
            </a:r>
            <a:r>
              <a:rPr lang="fr-FR" sz="2000" dirty="0">
                <a:solidFill>
                  <a:prstClr val="white"/>
                </a:solidFill>
              </a:rPr>
              <a:t>n’est pas </a:t>
            </a:r>
            <a:r>
              <a:rPr lang="fr-FR" sz="2000" b="1" dirty="0">
                <a:solidFill>
                  <a:srgbClr val="00B050"/>
                </a:solidFill>
              </a:rPr>
              <a:t>forcément</a:t>
            </a:r>
            <a:r>
              <a:rPr lang="fr-FR" sz="2000" dirty="0">
                <a:solidFill>
                  <a:prstClr val="white"/>
                </a:solidFill>
              </a:rPr>
              <a:t> une</a:t>
            </a:r>
            <a:r>
              <a:rPr lang="fr-FR" sz="2000" b="1" dirty="0" smtClean="0">
                <a:solidFill>
                  <a:srgbClr val="FF0000"/>
                </a:solidFill>
              </a:rPr>
              <a:t> théorie</a:t>
            </a:r>
            <a:endParaRPr lang="fr-FR" sz="20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011" y="4407513"/>
            <a:ext cx="3782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narratologie ne </a:t>
            </a:r>
            <a:r>
              <a:rPr lang="fr-FR" dirty="0" smtClean="0">
                <a:solidFill>
                  <a:schemeClr val="bg1"/>
                </a:solidFill>
              </a:rPr>
              <a:t>touche que </a:t>
            </a:r>
            <a:r>
              <a:rPr lang="fr-FR" dirty="0">
                <a:solidFill>
                  <a:schemeClr val="bg1"/>
                </a:solidFill>
              </a:rPr>
              <a:t>la dimension narratologique du </a:t>
            </a:r>
            <a:r>
              <a:rPr lang="fr-FR" dirty="0" smtClean="0">
                <a:solidFill>
                  <a:schemeClr val="bg1"/>
                </a:solidFill>
              </a:rPr>
              <a:t>texte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stylistique ne touche en principe que, justement, la partie stylistique d’un </a:t>
            </a:r>
            <a:r>
              <a:rPr lang="fr-FR" dirty="0" smtClean="0">
                <a:solidFill>
                  <a:schemeClr val="bg1"/>
                </a:solidFill>
              </a:rPr>
              <a:t>texte.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2080" y="2924944"/>
            <a:ext cx="3497394" cy="6771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approche</a:t>
            </a:r>
            <a:r>
              <a:rPr lang="fr-FR" dirty="0">
                <a:solidFill>
                  <a:prstClr val="white"/>
                </a:solidFill>
              </a:rPr>
              <a:t> </a:t>
            </a:r>
            <a:r>
              <a:rPr lang="fr-FR" dirty="0" smtClean="0">
                <a:solidFill>
                  <a:prstClr val="white"/>
                </a:solidFill>
              </a:rPr>
              <a:t>peut </a:t>
            </a:r>
            <a:r>
              <a:rPr lang="fr-FR" dirty="0">
                <a:solidFill>
                  <a:prstClr val="white"/>
                </a:solidFill>
              </a:rPr>
              <a:t>étudier plusieurs aspects du texte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3092" y="4509120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sociocritique </a:t>
            </a:r>
            <a:r>
              <a:rPr lang="fr-FR" dirty="0" smtClean="0">
                <a:solidFill>
                  <a:schemeClr val="bg1"/>
                </a:solidFill>
              </a:rPr>
              <a:t>vise </a:t>
            </a:r>
            <a:r>
              <a:rPr lang="fr-FR" dirty="0">
                <a:solidFill>
                  <a:schemeClr val="bg1"/>
                </a:solidFill>
              </a:rPr>
              <a:t>l’aspect social d’un texte, localisé dans trois </a:t>
            </a:r>
            <a:r>
              <a:rPr lang="fr-FR" dirty="0" smtClean="0">
                <a:solidFill>
                  <a:schemeClr val="bg1"/>
                </a:solidFill>
              </a:rPr>
              <a:t>(sous-aspects) </a:t>
            </a:r>
            <a:r>
              <a:rPr lang="fr-FR" dirty="0">
                <a:solidFill>
                  <a:schemeClr val="bg1"/>
                </a:solidFill>
              </a:rPr>
              <a:t>: lexical, sémantique et narratif. </a:t>
            </a:r>
          </a:p>
        </p:txBody>
      </p:sp>
    </p:spTree>
    <p:extLst>
      <p:ext uri="{BB962C8B-B14F-4D97-AF65-F5344CB8AC3E}">
        <p14:creationId xmlns:p14="http://schemas.microsoft.com/office/powerpoint/2010/main" val="2598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3" grpId="0" animBg="1"/>
      <p:bldP spid="17" grpId="0"/>
      <p:bldP spid="4" grpId="0"/>
      <p:bldP spid="20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48880"/>
            <a:ext cx="1800000" cy="180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grpSp>
        <p:nvGrpSpPr>
          <p:cNvPr id="14" name="Groupe 13"/>
          <p:cNvGrpSpPr/>
          <p:nvPr/>
        </p:nvGrpSpPr>
        <p:grpSpPr>
          <a:xfrm>
            <a:off x="179512" y="2650495"/>
            <a:ext cx="6307015" cy="1440000"/>
            <a:chOff x="317818" y="2506479"/>
            <a:chExt cx="6307015" cy="1440000"/>
          </a:xfrm>
        </p:grpSpPr>
        <p:pic>
          <p:nvPicPr>
            <p:cNvPr id="3" name="Image 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156" y="2506479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4" name="Image 3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4" y="2506479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Image 4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33" y="2506479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7" name="Image 6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18" y="2506479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8" name="Image 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2123"/>
            <a:ext cx="1800000" cy="180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grpSp>
        <p:nvGrpSpPr>
          <p:cNvPr id="2" name="Groupe 1"/>
          <p:cNvGrpSpPr/>
          <p:nvPr/>
        </p:nvGrpSpPr>
        <p:grpSpPr>
          <a:xfrm>
            <a:off x="179512" y="476832"/>
            <a:ext cx="6444488" cy="1440000"/>
            <a:chOff x="179512" y="167823"/>
            <a:chExt cx="6444488" cy="1440000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838" y="167823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0" name="Image 9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675" y="167823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1" name="Image 10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000" y="167823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2" name="Image 11"/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67823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3" name="Image 1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78883"/>
            <a:ext cx="1800000" cy="180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grpSp>
        <p:nvGrpSpPr>
          <p:cNvPr id="15" name="Groupe 14"/>
          <p:cNvGrpSpPr/>
          <p:nvPr/>
        </p:nvGrpSpPr>
        <p:grpSpPr>
          <a:xfrm>
            <a:off x="179512" y="5085344"/>
            <a:ext cx="6336544" cy="1440000"/>
            <a:chOff x="179512" y="4941328"/>
            <a:chExt cx="6336544" cy="1440000"/>
          </a:xfrm>
        </p:grpSpPr>
        <p:pic>
          <p:nvPicPr>
            <p:cNvPr id="17" name="Image 16"/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941328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8" name="Image 17"/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693" y="4941328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2" name="Image 21"/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874" y="4941328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4" name="Image 23"/>
            <p:cNvPicPr preferRelativeResize="0"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941328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707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71047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ag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88222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ag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69672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5991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Image 1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5991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Image 1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88222"/>
            <a:ext cx="1620000" cy="162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59" y="2671047"/>
            <a:ext cx="1094638" cy="109463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288419"/>
            <a:ext cx="1327187" cy="18064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2" y="4988222"/>
            <a:ext cx="1713911" cy="171391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77960"/>
            <a:ext cx="952835" cy="63522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10" y="3163435"/>
            <a:ext cx="952835" cy="6352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9" y="5480610"/>
            <a:ext cx="952835" cy="6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917652" cy="10081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11" y="1587215"/>
            <a:ext cx="867145" cy="104969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0" y="1676104"/>
            <a:ext cx="740119" cy="8167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2186" y="1196752"/>
            <a:ext cx="5452105" cy="50400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Vantrel" pitchFamily="34" charset="0"/>
              </a:rPr>
              <a:t>Formes de </a:t>
            </a:r>
            <a:r>
              <a:rPr lang="fr-FR" sz="3200" b="1" dirty="0" smtClean="0">
                <a:solidFill>
                  <a:srgbClr val="FF0000"/>
                </a:solidFill>
                <a:latin typeface="Vantrel" pitchFamily="34" charset="0"/>
              </a:rPr>
              <a:t>critique littéraire</a:t>
            </a:r>
            <a:endParaRPr lang="fr-FR" sz="3200" b="1" dirty="0">
              <a:solidFill>
                <a:srgbClr val="FF0000"/>
              </a:solidFill>
              <a:latin typeface="Vantr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663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200" dirty="0" smtClean="0">
                <a:solidFill>
                  <a:schemeClr val="bg1"/>
                </a:solidFill>
              </a:rPr>
              <a:t>L’analyse d’un </a:t>
            </a:r>
            <a:r>
              <a:rPr lang="fr-FR" sz="2200" b="1" dirty="0" smtClean="0">
                <a:solidFill>
                  <a:srgbClr val="FFFF00"/>
                </a:solidFill>
              </a:rPr>
              <a:t>objet</a:t>
            </a:r>
            <a:r>
              <a:rPr lang="fr-FR" sz="2200" dirty="0" smtClean="0">
                <a:solidFill>
                  <a:schemeClr val="bg1"/>
                </a:solidFill>
              </a:rPr>
              <a:t> Littéraire suppose l’application d’une ou plusieurs théories. Nous appelons cette pratique  </a:t>
            </a:r>
            <a:r>
              <a:rPr lang="fr-FR" sz="2200" b="1" dirty="0" smtClean="0">
                <a:solidFill>
                  <a:srgbClr val="FF0000"/>
                </a:solidFill>
              </a:rPr>
              <a:t>Une Critique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24944"/>
            <a:ext cx="1764000" cy="396000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200" b="1" dirty="0">
                <a:solidFill>
                  <a:srgbClr val="92D050"/>
                </a:solidFill>
              </a:rPr>
              <a:t>Journalistique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411510"/>
            <a:ext cx="21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C. Normative</a:t>
            </a: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753911" y="3646692"/>
            <a:ext cx="2664294" cy="2084898"/>
          </a:xfrm>
          <a:prstGeom prst="bentUpArrow">
            <a:avLst>
              <a:gd name="adj1" fmla="val 2924"/>
              <a:gd name="adj2" fmla="val 18281"/>
              <a:gd name="adj3" fmla="val 1348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19872" y="5517232"/>
            <a:ext cx="207673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C. Intérieure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Flèche à trois pointes 12"/>
          <p:cNvSpPr/>
          <p:nvPr/>
        </p:nvSpPr>
        <p:spPr>
          <a:xfrm flipV="1">
            <a:off x="2699792" y="2362558"/>
            <a:ext cx="3672408" cy="922426"/>
          </a:xfrm>
          <a:prstGeom prst="leftRightUpArrow">
            <a:avLst>
              <a:gd name="adj1" fmla="val 16175"/>
              <a:gd name="adj2" fmla="val 25000"/>
              <a:gd name="adj3" fmla="val 12449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24464" y="2420888"/>
            <a:ext cx="21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C. Descriptive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1840" y="3356992"/>
            <a:ext cx="2412000" cy="4414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C. Créatrice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4248" y="2960992"/>
            <a:ext cx="1764000" cy="396000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200" b="1" dirty="0">
                <a:solidFill>
                  <a:srgbClr val="92D050"/>
                </a:solidFill>
              </a:rPr>
              <a:t>Universitaire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1880" y="4005096"/>
            <a:ext cx="1764000" cy="396000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92D050"/>
                </a:solidFill>
              </a:rPr>
              <a:t>Ecrivains</a:t>
            </a:r>
          </a:p>
        </p:txBody>
      </p:sp>
      <p:sp>
        <p:nvSpPr>
          <p:cNvPr id="22" name="Flèche à angle droit 21"/>
          <p:cNvSpPr/>
          <p:nvPr/>
        </p:nvSpPr>
        <p:spPr>
          <a:xfrm rot="5400000" flipV="1">
            <a:off x="5362707" y="3646692"/>
            <a:ext cx="2664293" cy="2084898"/>
          </a:xfrm>
          <a:prstGeom prst="bentUpArrow">
            <a:avLst>
              <a:gd name="adj1" fmla="val 2924"/>
              <a:gd name="adj2" fmla="val 18281"/>
              <a:gd name="adj3" fmla="val 1348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283883" y="4509120"/>
            <a:ext cx="288117" cy="576064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431370" y="5013176"/>
            <a:ext cx="207673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C. Extérieure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84295"/>
            <a:ext cx="682321" cy="616713"/>
          </a:xfrm>
          <a:prstGeom prst="rect">
            <a:avLst/>
          </a:prstGeom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541077" y="6237368"/>
            <a:ext cx="7847347" cy="504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Vantrel" pitchFamily="34" charset="0"/>
              </a:rPr>
              <a:t>Critiquer </a:t>
            </a:r>
            <a:r>
              <a:rPr lang="fr-FR" sz="3200" dirty="0" smtClean="0">
                <a:solidFill>
                  <a:schemeClr val="bg1"/>
                </a:solidFill>
              </a:rPr>
              <a:t>un </a:t>
            </a:r>
            <a:r>
              <a:rPr lang="fr-FR" sz="3200" b="1" dirty="0">
                <a:solidFill>
                  <a:srgbClr val="FFFF00"/>
                </a:solidFill>
              </a:rPr>
              <a:t>objet</a:t>
            </a:r>
            <a:r>
              <a:rPr lang="fr-FR" sz="3200" b="1" dirty="0" smtClean="0">
                <a:solidFill>
                  <a:srgbClr val="FF0000"/>
                </a:solidFill>
                <a:latin typeface="Vantrel" pitchFamily="34" charset="0"/>
              </a:rPr>
              <a:t> littéraire = </a:t>
            </a:r>
            <a:r>
              <a:rPr lang="fr-FR" sz="3200" dirty="0" smtClean="0">
                <a:solidFill>
                  <a:schemeClr val="bg1"/>
                </a:solidFill>
              </a:rPr>
              <a:t>L’analyser </a:t>
            </a:r>
            <a:endParaRPr lang="fr-FR" sz="3200" b="1" dirty="0">
              <a:solidFill>
                <a:srgbClr val="FF0000"/>
              </a:solidFill>
              <a:latin typeface="Vantr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8" grpId="0" animBg="1"/>
      <p:bldP spid="10" grpId="0" animBg="1"/>
      <p:bldP spid="11" grpId="0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1" y="260648"/>
            <a:ext cx="8023889" cy="648072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Définition de l’analyse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856984" cy="1080120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Analyser un </a:t>
            </a:r>
            <a:r>
              <a:rPr lang="fr-FR" sz="2000" b="1" dirty="0">
                <a:solidFill>
                  <a:srgbClr val="FFFF00"/>
                </a:solidFill>
              </a:rPr>
              <a:t>objet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(texte, genre textuel, image</a:t>
            </a:r>
            <a:r>
              <a:rPr lang="fr-FR" sz="2000" dirty="0" smtClean="0">
                <a:solidFill>
                  <a:schemeClr val="bg1"/>
                </a:solidFill>
              </a:rPr>
              <a:t>) : Préciser </a:t>
            </a:r>
            <a:r>
              <a:rPr lang="fr-FR" sz="2000" dirty="0">
                <a:solidFill>
                  <a:schemeClr val="bg1"/>
                </a:solidFill>
              </a:rPr>
              <a:t>ses </a:t>
            </a:r>
            <a:r>
              <a:rPr lang="fr-FR" sz="2000" dirty="0" smtClean="0">
                <a:solidFill>
                  <a:schemeClr val="bg1"/>
                </a:solidFill>
              </a:rPr>
              <a:t>caractéristiques &amp; </a:t>
            </a:r>
            <a:r>
              <a:rPr lang="fr-FR" sz="2000" dirty="0">
                <a:solidFill>
                  <a:schemeClr val="bg1"/>
                </a:solidFill>
              </a:rPr>
              <a:t>exposer une (</a:t>
            </a:r>
            <a:r>
              <a:rPr lang="fr-FR" sz="2000" dirty="0" smtClean="0">
                <a:solidFill>
                  <a:schemeClr val="bg1"/>
                </a:solidFill>
              </a:rPr>
              <a:t>ses) propriété (s). 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060848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600" b="1" dirty="0">
                <a:solidFill>
                  <a:srgbClr val="FFFF00"/>
                </a:solidFill>
              </a:rPr>
              <a:t>L’objet</a:t>
            </a:r>
            <a:r>
              <a:rPr lang="fr-FR" sz="2600" dirty="0">
                <a:solidFill>
                  <a:prstClr val="white"/>
                </a:solidFill>
              </a:rPr>
              <a:t> est alors un </a:t>
            </a:r>
            <a:r>
              <a:rPr lang="fr-FR" sz="2600" b="1" dirty="0" smtClean="0">
                <a:solidFill>
                  <a:srgbClr val="FF0000"/>
                </a:solidFill>
              </a:rPr>
              <a:t>sujet</a:t>
            </a:r>
            <a:r>
              <a:rPr lang="fr-FR" sz="2600" dirty="0" smtClean="0">
                <a:solidFill>
                  <a:prstClr val="white"/>
                </a:solidFill>
              </a:rPr>
              <a:t>. Le </a:t>
            </a:r>
            <a:r>
              <a:rPr lang="fr-FR" sz="2600" b="1" dirty="0">
                <a:solidFill>
                  <a:srgbClr val="FF0000"/>
                </a:solidFill>
              </a:rPr>
              <a:t>prédicat</a:t>
            </a:r>
            <a:r>
              <a:rPr lang="fr-FR" sz="2600" dirty="0">
                <a:solidFill>
                  <a:prstClr val="white"/>
                </a:solidFill>
              </a:rPr>
              <a:t> </a:t>
            </a:r>
            <a:r>
              <a:rPr lang="fr-FR" sz="2600" dirty="0" smtClean="0">
                <a:solidFill>
                  <a:prstClr val="white"/>
                </a:solidFill>
              </a:rPr>
              <a:t>est </a:t>
            </a:r>
            <a:r>
              <a:rPr lang="fr-FR" sz="2600" dirty="0">
                <a:solidFill>
                  <a:prstClr val="white"/>
                </a:solidFill>
              </a:rPr>
              <a:t>la </a:t>
            </a:r>
            <a:r>
              <a:rPr lang="fr-FR" sz="2600" dirty="0" smtClean="0">
                <a:solidFill>
                  <a:prstClr val="white"/>
                </a:solidFill>
              </a:rPr>
              <a:t>caractéristique que </a:t>
            </a:r>
            <a:r>
              <a:rPr lang="fr-FR" sz="2600" dirty="0">
                <a:solidFill>
                  <a:prstClr val="white"/>
                </a:solidFill>
              </a:rPr>
              <a:t>l’on affecte au sujet.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3356992"/>
            <a:ext cx="13224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92D050"/>
                </a:solidFill>
              </a:rPr>
              <a:t>Exemple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3921764"/>
            <a:ext cx="4053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prstClr val="white"/>
                </a:solidFill>
              </a:rPr>
              <a:t>L’homme </a:t>
            </a:r>
            <a:r>
              <a:rPr lang="fr-FR" sz="2200" dirty="0" smtClean="0">
                <a:solidFill>
                  <a:srgbClr val="FFC000"/>
                </a:solidFill>
              </a:rPr>
              <a:t>est </a:t>
            </a:r>
            <a:r>
              <a:rPr lang="fr-FR" sz="2200" dirty="0">
                <a:solidFill>
                  <a:srgbClr val="FFC000"/>
                </a:solidFill>
              </a:rPr>
              <a:t>un </a:t>
            </a:r>
            <a:r>
              <a:rPr lang="fr-FR" sz="2200" dirty="0" smtClean="0">
                <a:solidFill>
                  <a:srgbClr val="FFC000"/>
                </a:solidFill>
              </a:rPr>
              <a:t>animal intelligent</a:t>
            </a:r>
            <a:endParaRPr lang="fr-FR" sz="22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2839" y="4352651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Sujet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9" name="Flèche à angle droit 8"/>
          <p:cNvSpPr/>
          <p:nvPr/>
        </p:nvSpPr>
        <p:spPr>
          <a:xfrm rot="5400000" flipV="1">
            <a:off x="3232071" y="3807970"/>
            <a:ext cx="350748" cy="146501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5368734" y="3784394"/>
            <a:ext cx="350748" cy="1512168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4365103"/>
            <a:ext cx="12978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Prédicat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6930861" y="3741692"/>
            <a:ext cx="2268794" cy="923330"/>
          </a:xfrm>
          <a:prstGeom prst="rect">
            <a:avLst/>
          </a:prstGeom>
          <a:ln w="3175" cap="rnd"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le fait d’affirmer qu’il est un </a:t>
            </a:r>
            <a:r>
              <a:rPr lang="fr-FR" dirty="0" smtClean="0">
                <a:solidFill>
                  <a:prstClr val="white"/>
                </a:solidFill>
              </a:rPr>
              <a:t>animal doué d’intelligence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445224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dirty="0">
                <a:solidFill>
                  <a:prstClr val="white"/>
                </a:solidFill>
                <a:latin typeface="Cambria" pitchFamily="18" charset="0"/>
              </a:rPr>
              <a:t>Les genres textuels comme </a:t>
            </a:r>
            <a:r>
              <a:rPr lang="fr-FR" sz="2100" dirty="0">
                <a:solidFill>
                  <a:srgbClr val="FFC000"/>
                </a:solidFill>
                <a:latin typeface="Cambria" pitchFamily="18" charset="0"/>
              </a:rPr>
              <a:t>la dissertation, le mémoire de fin d’études, la thèse de doctorat, </a:t>
            </a:r>
            <a:r>
              <a:rPr lang="fr-FR" sz="2100" i="1" dirty="0">
                <a:solidFill>
                  <a:srgbClr val="92D050"/>
                </a:solidFill>
                <a:latin typeface="Cambria" pitchFamily="18" charset="0"/>
              </a:rPr>
              <a:t>le compte rendu </a:t>
            </a:r>
            <a:r>
              <a:rPr lang="fr-FR" sz="2100" dirty="0" smtClean="0">
                <a:solidFill>
                  <a:srgbClr val="FFC000"/>
                </a:solidFill>
                <a:latin typeface="Cambria" pitchFamily="18" charset="0"/>
              </a:rPr>
              <a:t>sont des </a:t>
            </a:r>
            <a:r>
              <a:rPr lang="fr-FR" sz="2100" dirty="0">
                <a:solidFill>
                  <a:srgbClr val="FFC000"/>
                </a:solidFill>
                <a:latin typeface="Cambria" pitchFamily="18" charset="0"/>
              </a:rPr>
              <a:t>formes analytiques qu’on peut </a:t>
            </a:r>
            <a:r>
              <a:rPr lang="fr-FR" sz="2100" dirty="0" smtClean="0">
                <a:solidFill>
                  <a:srgbClr val="FFC000"/>
                </a:solidFill>
                <a:latin typeface="Cambria" pitchFamily="18" charset="0"/>
              </a:rPr>
              <a:t>appeler    « analyses </a:t>
            </a:r>
            <a:r>
              <a:rPr lang="fr-FR" sz="2100" dirty="0">
                <a:solidFill>
                  <a:srgbClr val="FFC000"/>
                </a:solidFill>
                <a:latin typeface="Cambria" pitchFamily="18" charset="0"/>
              </a:rPr>
              <a:t>».</a:t>
            </a:r>
          </a:p>
        </p:txBody>
      </p:sp>
      <p:pic>
        <p:nvPicPr>
          <p:cNvPr id="2050" name="Picture 2" descr="D:\E\Mon site internet\Iamge\Gif &amp; Icones\Icones Animés\ضقفهبهؤثس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\Mon site internet\Iamge\Gif &amp; Icones\Icones Animés\livre-gif-0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7762"/>
            <a:ext cx="282513" cy="2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2348880"/>
            <a:ext cx="2952328" cy="720080"/>
          </a:xfr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 Comparer : </a:t>
            </a:r>
            <a:endParaRPr lang="fr-FR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39551" y="260648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Opérations de l’analyse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268760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Cambria" pitchFamily="18" charset="0"/>
              </a:rPr>
              <a:t>Q</a:t>
            </a:r>
            <a:r>
              <a:rPr lang="fr-FR" sz="2200" dirty="0" smtClean="0">
                <a:solidFill>
                  <a:schemeClr val="bg1"/>
                </a:solidFill>
                <a:latin typeface="Cambria" pitchFamily="18" charset="0"/>
              </a:rPr>
              <a:t>uatre opérations </a:t>
            </a:r>
            <a:r>
              <a:rPr lang="fr-FR" sz="2200" dirty="0">
                <a:solidFill>
                  <a:schemeClr val="bg1"/>
                </a:solidFill>
                <a:latin typeface="Cambria" pitchFamily="18" charset="0"/>
              </a:rPr>
              <a:t>analytiques (et leurs relations corrélatives</a:t>
            </a:r>
            <a:r>
              <a:rPr lang="fr-FR" sz="2200" dirty="0" smtClean="0">
                <a:solidFill>
                  <a:schemeClr val="bg1"/>
                </a:solidFill>
                <a:latin typeface="Cambria" pitchFamily="18" charset="0"/>
              </a:rPr>
              <a:t>) permettent d’exposer </a:t>
            </a:r>
            <a:r>
              <a:rPr lang="fr-FR" sz="2200" dirty="0">
                <a:solidFill>
                  <a:schemeClr val="bg1"/>
                </a:solidFill>
                <a:latin typeface="Cambria" pitchFamily="18" charset="0"/>
              </a:rPr>
              <a:t>les propriétés d’un </a:t>
            </a:r>
            <a:r>
              <a:rPr lang="fr-FR" sz="2200" dirty="0" smtClean="0">
                <a:solidFill>
                  <a:schemeClr val="bg1"/>
                </a:solidFill>
                <a:latin typeface="Cambria" pitchFamily="18" charset="0"/>
              </a:rPr>
              <a:t>objet : </a:t>
            </a:r>
            <a:endParaRPr lang="fr-FR" sz="2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2894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Établir entre deux </a:t>
            </a:r>
            <a:r>
              <a:rPr lang="fr-FR" sz="2400" b="1" dirty="0">
                <a:solidFill>
                  <a:srgbClr val="FF0000"/>
                </a:solidFill>
              </a:rPr>
              <a:t>objets</a:t>
            </a:r>
            <a:r>
              <a:rPr lang="fr-FR" sz="2000" b="1" dirty="0">
                <a:solidFill>
                  <a:schemeClr val="bg1"/>
                </a:solidFill>
              </a:rPr>
              <a:t> une ou plusieurs relations comparatives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717032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B0F0"/>
                </a:solidFill>
              </a:rPr>
              <a:t>Identité</a:t>
            </a:r>
            <a:r>
              <a:rPr lang="fr-FR" sz="2000" dirty="0">
                <a:solidFill>
                  <a:srgbClr val="00B0F0"/>
                </a:solidFill>
              </a:rPr>
              <a:t>, similarité, opposition, altérité, similarité métaphorique, etc.).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930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rgbClr val="FFC000"/>
                </a:solidFill>
              </a:rPr>
              <a:t>Deux grandes opérations analytiques modifient les relations comparatives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5507940"/>
            <a:ext cx="2736304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b="1" dirty="0" smtClean="0">
                <a:solidFill>
                  <a:srgbClr val="92D050"/>
                </a:solidFill>
                <a:latin typeface="ae_AlMothnna" pitchFamily="34" charset="-78"/>
                <a:cs typeface="ae_AlMothnna" pitchFamily="34" charset="-78"/>
              </a:rPr>
              <a:t>Dissimilation</a:t>
            </a:r>
            <a:endParaRPr lang="fr-FR" b="1" dirty="0">
              <a:solidFill>
                <a:srgbClr val="92D050"/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531447"/>
            <a:ext cx="37863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e_AlMothnna" pitchFamily="34" charset="-78"/>
                <a:cs typeface="ae_AlMothnna" pitchFamily="34" charset="-78"/>
              </a:rPr>
              <a:t>+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5516058"/>
            <a:ext cx="43204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e_AlMothnna" pitchFamily="34" charset="-78"/>
                <a:cs typeface="ae_AlMothnna" pitchFamily="34" charset="-78"/>
              </a:rPr>
              <a:t>­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ae_AlMothnna" pitchFamily="34" charset="-78"/>
                <a:cs typeface="ae_AlMothnna" pitchFamily="34" charset="-78"/>
              </a:rPr>
              <a:t>–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5507940"/>
            <a:ext cx="280831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Assimilation</a:t>
            </a:r>
            <a:endParaRPr lang="fr-FR" b="1" dirty="0">
              <a:solidFill>
                <a:srgbClr val="FF0000"/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5939988"/>
            <a:ext cx="376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Diminuer les </a:t>
            </a:r>
            <a:r>
              <a:rPr lang="fr-FR" b="1" dirty="0">
                <a:solidFill>
                  <a:srgbClr val="FF0000"/>
                </a:solidFill>
              </a:rPr>
              <a:t>différences entre objets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5939988"/>
            <a:ext cx="39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Augmenter </a:t>
            </a:r>
            <a:r>
              <a:rPr lang="fr-FR" b="1" dirty="0">
                <a:solidFill>
                  <a:srgbClr val="00B050"/>
                </a:solidFill>
              </a:rPr>
              <a:t>les différences entre objets </a:t>
            </a:r>
          </a:p>
        </p:txBody>
      </p:sp>
      <p:pic>
        <p:nvPicPr>
          <p:cNvPr id="1027" name="Picture 3" descr="D:\E\Mon site internet\Iamge\Gif &amp; Icones\Icones Animés\Arrow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94" y="4716412"/>
            <a:ext cx="462110" cy="7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E\Mon site internet\Iamge\Gif &amp; Icones\Icones Animés\Arrow2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75" y="4716412"/>
            <a:ext cx="501146" cy="7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E\Mon site internet\Iamge\Gif &amp; Icones\Icones Animés\Ball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3669" y="2161208"/>
            <a:ext cx="43656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3" grpId="0"/>
      <p:bldP spid="4" grpId="0" animBg="1"/>
      <p:bldP spid="9" grpId="0" animBg="1"/>
      <p:bldP spid="10" grpId="0" animBg="1"/>
      <p:bldP spid="11" grpId="0" animBg="1"/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39551" y="260648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Opérations de l’analyse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0506" y="220486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Dégager une (des) partie (s) </a:t>
            </a:r>
            <a:r>
              <a:rPr lang="fr-FR" sz="2400" b="1" dirty="0">
                <a:solidFill>
                  <a:schemeClr val="bg1"/>
                </a:solidFill>
              </a:rPr>
              <a:t>d’un tout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66" y="2705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FFC000"/>
                </a:solidFill>
              </a:rPr>
              <a:t>Ces parties sont 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3356992"/>
            <a:ext cx="2736304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92D050"/>
                </a:solidFill>
                <a:latin typeface="ae_AlMothnna" pitchFamily="34" charset="-78"/>
                <a:cs typeface="ae_AlMothnna" pitchFamily="34" charset="-78"/>
              </a:rPr>
              <a:t>Réelles</a:t>
            </a:r>
            <a:endParaRPr lang="fr-FR" b="1" dirty="0">
              <a:solidFill>
                <a:srgbClr val="92D050"/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3356992"/>
            <a:ext cx="280831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e_AlMothnna" pitchFamily="34" charset="-78"/>
                <a:cs typeface="ae_AlMothnna" pitchFamily="34" charset="-78"/>
              </a:rPr>
              <a:t>Mentales</a:t>
            </a:r>
            <a:endParaRPr lang="fr-FR" b="1" dirty="0">
              <a:solidFill>
                <a:srgbClr val="FF0000"/>
              </a:solidFill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4629820"/>
            <a:ext cx="5646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ustensile + pour couper + en métal + dangereux,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87851" y="4181599"/>
            <a:ext cx="5636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Manche </a:t>
            </a:r>
            <a:r>
              <a:rPr lang="fr-FR" sz="2000" dirty="0">
                <a:solidFill>
                  <a:srgbClr val="00B050"/>
                </a:solidFill>
              </a:rPr>
              <a:t>+ </a:t>
            </a:r>
            <a:r>
              <a:rPr lang="fr-FR" sz="2000" dirty="0" smtClean="0">
                <a:solidFill>
                  <a:srgbClr val="00B050"/>
                </a:solidFill>
              </a:rPr>
              <a:t>Lame </a:t>
            </a:r>
            <a:r>
              <a:rPr lang="fr-FR" sz="2000" dirty="0">
                <a:solidFill>
                  <a:srgbClr val="00B050"/>
                </a:solidFill>
              </a:rPr>
              <a:t>+ </a:t>
            </a:r>
            <a:r>
              <a:rPr lang="fr-FR" sz="2000" dirty="0" smtClean="0">
                <a:solidFill>
                  <a:srgbClr val="00B050"/>
                </a:solidFill>
              </a:rPr>
              <a:t>Rivets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E\Mon site internet\Iamge\Gif &amp; Icones\Icones Animés\Arrow2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4909"/>
            <a:ext cx="462110" cy="7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E\Mon site internet\Iamge\Gif &amp; Icones\Icones Animés\Arrow2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14" y="2708920"/>
            <a:ext cx="501146" cy="7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3075331" y="1268760"/>
            <a:ext cx="2952328" cy="720080"/>
          </a:xfrm>
          <a:prstGeom prst="rect">
            <a:avLst/>
          </a:prstGeom>
          <a:ln w="9525" cap="flat" cmpd="sng" algn="ctr">
            <a:solidFill>
              <a:srgbClr val="00B0F0"/>
            </a:solidFill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2- </a:t>
            </a:r>
            <a:r>
              <a:rPr lang="fr-FR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Décomposer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65683" y="3501008"/>
            <a:ext cx="16610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 smtClean="0">
                <a:solidFill>
                  <a:schemeClr val="accent6">
                    <a:lumMod val="75000"/>
                  </a:schemeClr>
                </a:solidFill>
              </a:rPr>
              <a:t>Exemples</a:t>
            </a:r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 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584" y="4438273"/>
            <a:ext cx="2274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Objet 1 : </a:t>
            </a:r>
            <a:r>
              <a:rPr lang="fr-FR" sz="2200" b="1" dirty="0" smtClean="0">
                <a:solidFill>
                  <a:srgbClr val="FF0000"/>
                </a:solidFill>
              </a:rPr>
              <a:t>Couteau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endParaRPr lang="fr-FR" sz="2200" dirty="0">
              <a:solidFill>
                <a:srgbClr val="FFC000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2987824" y="4365312"/>
            <a:ext cx="449409" cy="615349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783" y="5373216"/>
            <a:ext cx="27080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Objet 2 : </a:t>
            </a:r>
            <a:r>
              <a:rPr lang="fr-FR" sz="2200" b="1" dirty="0" smtClean="0">
                <a:solidFill>
                  <a:srgbClr val="FF0000"/>
                </a:solidFill>
              </a:rPr>
              <a:t>Personnages</a:t>
            </a:r>
            <a:endParaRPr lang="fr-FR" sz="2200" dirty="0">
              <a:solidFill>
                <a:srgbClr val="FFC000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987823" y="5350784"/>
            <a:ext cx="449409" cy="615349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7851" y="5301208"/>
            <a:ext cx="5636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Traits physiques + comportement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5693186"/>
            <a:ext cx="5526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Trait spirituels – manière de penser – Espérances …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0" name="Picture 2" descr="D:\E\Mon site internet\Iamge\Gif &amp; Icones\Icones Animés\Ball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645" y="1081088"/>
            <a:ext cx="43656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 animBg="1"/>
      <p:bldP spid="11" grpId="0" animBg="1"/>
      <p:bldP spid="5" grpId="0"/>
      <p:bldP spid="13" grpId="0"/>
      <p:bldP spid="19" grpId="0" animBg="1"/>
      <p:bldP spid="15" grpId="0"/>
      <p:bldP spid="21" grpId="0"/>
      <p:bldP spid="2" grpId="0" animBg="1"/>
      <p:bldP spid="22" grpId="0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39551" y="260648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Opérations de l’analyse</a:t>
            </a:r>
            <a:endParaRPr lang="fr-FR" dirty="0">
              <a:solidFill>
                <a:srgbClr val="F79646">
                  <a:lumMod val="75000"/>
                </a:srgbClr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2398" y="2216911"/>
            <a:ext cx="8052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</a:rPr>
              <a:t>Rapporter </a:t>
            </a:r>
            <a:r>
              <a:rPr lang="fr-FR" sz="2400" b="1" dirty="0">
                <a:solidFill>
                  <a:prstClr val="white"/>
                </a:solidFill>
              </a:rPr>
              <a:t>un élément donné à une classe donnée  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609110" y="1124744"/>
            <a:ext cx="3691082" cy="936104"/>
          </a:xfrm>
          <a:prstGeom prst="rect">
            <a:avLst/>
          </a:prstGeom>
          <a:ln w="9525" cap="flat" cmpd="sng" algn="ctr">
            <a:solidFill>
              <a:srgbClr val="00B0F0"/>
            </a:solidFill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3- </a:t>
            </a:r>
            <a:r>
              <a:rPr lang="fr-FR" sz="30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Classer</a:t>
            </a:r>
          </a:p>
          <a:p>
            <a:r>
              <a:rPr lang="fr-FR" sz="2200" b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(relations ensemblistes)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775" y="4700242"/>
            <a:ext cx="16610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 smtClean="0">
                <a:solidFill>
                  <a:srgbClr val="F79646">
                    <a:lumMod val="75000"/>
                  </a:srgbClr>
                </a:solidFill>
              </a:rPr>
              <a:t>Exemples</a:t>
            </a:r>
            <a:r>
              <a:rPr lang="fr-FR" sz="2600" b="1" dirty="0">
                <a:solidFill>
                  <a:srgbClr val="F79646">
                    <a:lumMod val="75000"/>
                  </a:srgbClr>
                </a:solidFill>
              </a:rPr>
              <a:t> 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783" y="5573271"/>
            <a:ext cx="5026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</a:rPr>
              <a:t>Rapporter un </a:t>
            </a:r>
            <a:r>
              <a:rPr lang="fr-FR" sz="2000" b="1" dirty="0" smtClean="0">
                <a:solidFill>
                  <a:prstClr val="white"/>
                </a:solidFill>
              </a:rPr>
              <a:t>personnage à </a:t>
            </a:r>
            <a:r>
              <a:rPr lang="fr-FR" sz="2000" b="1" dirty="0">
                <a:solidFill>
                  <a:prstClr val="white"/>
                </a:solidFill>
              </a:rPr>
              <a:t>une </a:t>
            </a:r>
            <a:r>
              <a:rPr lang="fr-FR" sz="2000" b="1" dirty="0" smtClean="0">
                <a:solidFill>
                  <a:prstClr val="white"/>
                </a:solidFill>
              </a:rPr>
              <a:t>communauté</a:t>
            </a: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868224" y="2853016"/>
            <a:ext cx="720000" cy="72000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292240" y="3501168"/>
            <a:ext cx="1440000" cy="14400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583440" y="2666529"/>
            <a:ext cx="1692000" cy="16920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884368" y="2349000"/>
            <a:ext cx="1080000" cy="1080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210239" y="3525579"/>
            <a:ext cx="1620000" cy="1620000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27584" y="3429000"/>
            <a:ext cx="360000" cy="3600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rayée 6"/>
          <p:cNvSpPr/>
          <p:nvPr/>
        </p:nvSpPr>
        <p:spPr>
          <a:xfrm>
            <a:off x="1903871" y="3285024"/>
            <a:ext cx="2550780" cy="864056"/>
          </a:xfrm>
          <a:prstGeom prst="strip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37391" y="5925726"/>
            <a:ext cx="498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</a:rPr>
              <a:t>Rapporter </a:t>
            </a:r>
            <a:r>
              <a:rPr lang="fr-FR" sz="2000" b="1" dirty="0" smtClean="0">
                <a:solidFill>
                  <a:prstClr val="white"/>
                </a:solidFill>
              </a:rPr>
              <a:t>une pensée à un courant littéraire </a:t>
            </a:r>
            <a:endParaRPr lang="fr-FR" sz="20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D:\E\Mon site internet\Iamge\Gif &amp; Icones\Icones Animés\cart_asterix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" y="2924944"/>
            <a:ext cx="80299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E\Mon site internet\Iamge\Gif &amp; Icones\Icones Animés\Ball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4912" y="894295"/>
            <a:ext cx="43656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5" grpId="0"/>
      <p:bldP spid="22" grpId="0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7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39551" y="260648"/>
            <a:ext cx="80238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79646">
                    <a:lumMod val="75000"/>
                  </a:srgbClr>
                </a:solidFill>
                <a:latin typeface="Bauhaus 93" pitchFamily="82" charset="0"/>
              </a:rPr>
              <a:t>Opérations de l’analyse</a:t>
            </a:r>
            <a:endParaRPr lang="fr-FR" dirty="0">
              <a:solidFill>
                <a:srgbClr val="F79646">
                  <a:lumMod val="75000"/>
                </a:srgbClr>
              </a:solidFill>
              <a:latin typeface="Bauhaus 93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545" y="2636912"/>
            <a:ext cx="8526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Rapporter </a:t>
            </a:r>
            <a:r>
              <a:rPr lang="fr-FR" sz="2400" b="1" dirty="0">
                <a:solidFill>
                  <a:prstClr val="white"/>
                </a:solidFill>
              </a:rPr>
              <a:t>une occurrence donnée </a:t>
            </a:r>
            <a:r>
              <a:rPr lang="fr-FR" sz="2400" b="1" dirty="0" smtClean="0">
                <a:solidFill>
                  <a:prstClr val="white"/>
                </a:solidFill>
              </a:rPr>
              <a:t>à </a:t>
            </a:r>
            <a:r>
              <a:rPr lang="fr-FR" sz="2400" b="1" dirty="0">
                <a:solidFill>
                  <a:prstClr val="white"/>
                </a:solidFill>
              </a:rPr>
              <a:t>un type </a:t>
            </a:r>
            <a:r>
              <a:rPr lang="fr-FR" sz="2400" b="1" dirty="0" smtClean="0">
                <a:solidFill>
                  <a:prstClr val="white"/>
                </a:solidFill>
              </a:rPr>
              <a:t>donné, c.à.d. à </a:t>
            </a:r>
            <a:r>
              <a:rPr lang="fr-FR" sz="2400" b="1" dirty="0">
                <a:solidFill>
                  <a:prstClr val="white"/>
                </a:solidFill>
              </a:rPr>
              <a:t>un modèle dont l’occurrence constitue une manifestation plus ou moins intégrale.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265299" y="1465328"/>
            <a:ext cx="3975939" cy="825187"/>
          </a:xfrm>
          <a:prstGeom prst="rect">
            <a:avLst/>
          </a:prstGeom>
          <a:ln w="9525" cap="flat" cmpd="sng" algn="ctr">
            <a:solidFill>
              <a:srgbClr val="00B0F0"/>
            </a:solidFill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4- Catégoriser </a:t>
            </a:r>
          </a:p>
          <a:p>
            <a:r>
              <a:rPr lang="fr-FR" sz="22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Relations </a:t>
            </a:r>
            <a:r>
              <a:rPr lang="fr-FR" sz="2200" b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typicistes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13" y="4458118"/>
            <a:ext cx="16610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 smtClean="0">
                <a:solidFill>
                  <a:srgbClr val="F79646">
                    <a:lumMod val="75000"/>
                  </a:srgbClr>
                </a:solidFill>
              </a:rPr>
              <a:t>Exemples</a:t>
            </a:r>
            <a:r>
              <a:rPr lang="fr-FR" sz="2600" b="1" dirty="0">
                <a:solidFill>
                  <a:srgbClr val="F79646">
                    <a:lumMod val="75000"/>
                  </a:srgbClr>
                </a:solidFill>
              </a:rPr>
              <a:t> 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65479" y="4156007"/>
            <a:ext cx="29720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Cet animal est un chien</a:t>
            </a:r>
            <a:r>
              <a:rPr lang="fr-FR" sz="2200" dirty="0" smtClean="0">
                <a:solidFill>
                  <a:prstClr val="white"/>
                </a:solidFill>
              </a:rPr>
              <a:t> </a:t>
            </a:r>
            <a:endParaRPr lang="fr-FR" sz="2200" dirty="0">
              <a:solidFill>
                <a:srgbClr val="FFC000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2068126" y="4396666"/>
            <a:ext cx="449409" cy="615349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9940" y="4581128"/>
            <a:ext cx="33771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Cette planète est Neptune.</a:t>
            </a:r>
            <a:endParaRPr lang="fr-FR" sz="2200" dirty="0">
              <a:solidFill>
                <a:srgbClr val="FFC000"/>
              </a:solidFill>
            </a:endParaRPr>
          </a:p>
        </p:txBody>
      </p:sp>
      <p:pic>
        <p:nvPicPr>
          <p:cNvPr id="26" name="Picture 2" descr="D:\E\Mon site internet\Iamge\Gif &amp; Icones\Icones Animés\Ball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017" y="1220589"/>
            <a:ext cx="43656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31237" y="5164415"/>
            <a:ext cx="3081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Ce poème est un sonnet.</a:t>
            </a:r>
            <a:endParaRPr lang="fr-FR" sz="2200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81493" y="4149080"/>
            <a:ext cx="29627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B050"/>
                </a:solidFill>
              </a:rPr>
              <a:t>Ce chien est un Bulldog</a:t>
            </a:r>
            <a:r>
              <a:rPr lang="fr-FR" sz="2200" dirty="0" smtClean="0">
                <a:solidFill>
                  <a:srgbClr val="00B050"/>
                </a:solidFill>
              </a:rPr>
              <a:t> </a:t>
            </a:r>
            <a:endParaRPr lang="fr-FR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5" grpId="0"/>
      <p:bldP spid="21" grpId="0"/>
      <p:bldP spid="2" grpId="0" animBg="1"/>
      <p:bldP spid="20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578</Words>
  <Application>Microsoft Office PowerPoint</Application>
  <PresentationFormat>Affichage à l'écran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Présentation PowerPoint</vt:lpstr>
      <vt:lpstr>Présentation PowerPoint</vt:lpstr>
      <vt:lpstr>Présentation PowerPoint</vt:lpstr>
      <vt:lpstr>Formes de critique littéraire</vt:lpstr>
      <vt:lpstr>Définition de l’analyse</vt:lpstr>
      <vt:lpstr>1- Comparer :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de l’analyse</dc:title>
  <dc:creator>NeW PC 01</dc:creator>
  <cp:lastModifiedBy>Djamel</cp:lastModifiedBy>
  <cp:revision>49</cp:revision>
  <dcterms:created xsi:type="dcterms:W3CDTF">2017-10-30T13:13:09Z</dcterms:created>
  <dcterms:modified xsi:type="dcterms:W3CDTF">2021-02-04T10:43:58Z</dcterms:modified>
</cp:coreProperties>
</file>