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6" r:id="rId2"/>
    <p:sldId id="267" r:id="rId3"/>
    <p:sldId id="256" r:id="rId4"/>
    <p:sldId id="287" r:id="rId5"/>
    <p:sldId id="285" r:id="rId6"/>
    <p:sldId id="257" r:id="rId7"/>
    <p:sldId id="286" r:id="rId8"/>
    <p:sldId id="288" r:id="rId9"/>
    <p:sldId id="2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B1608A-6540-45B2-B04A-8B545354FBF1}" type="datetimeFigureOut">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B1608A-6540-45B2-B04A-8B545354FBF1}" type="datetimeFigureOut">
              <a:rPr lang="fr-FR" smtClean="0"/>
              <a:t>25/10/2024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1608A-6540-45B2-B04A-8B545354FBF1}" type="datetimeFigureOut">
              <a:rPr lang="fr-FR" smtClean="0"/>
              <a:t>25/10/2024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B1608A-6540-45B2-B04A-8B545354FBF1}" type="datetimeFigureOut">
              <a:rPr lang="fr-FR" smtClean="0"/>
              <a:t>25/10/2024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1608A-6540-45B2-B04A-8B545354FBF1}" type="datetimeFigureOut">
              <a:rPr lang="fr-FR" smtClean="0"/>
              <a:t>25/10/2024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B1608A-6540-45B2-B04A-8B545354FBF1}" type="datetimeFigureOut">
              <a:rPr lang="fr-FR" smtClean="0"/>
              <a:t>25/10/2024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B1608A-6540-45B2-B04A-8B545354FBF1}" type="datetimeFigureOut">
              <a:rPr lang="fr-FR" smtClean="0"/>
              <a:t>25/10/2024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409977E-EC32-4E43-AC90-1FD2359435ED}"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B1608A-6540-45B2-B04A-8B545354FBF1}" type="datetimeFigureOut">
              <a:rPr lang="fr-FR" smtClean="0"/>
              <a:t>25/10/2024</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409977E-EC32-4E43-AC90-1FD2359435ED}"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180743" y="2209406"/>
            <a:ext cx="2782513" cy="707886"/>
          </a:xfrm>
          <a:prstGeom prst="rect">
            <a:avLst/>
          </a:prstGeom>
          <a:noFill/>
        </p:spPr>
        <p:txBody>
          <a:bodyPr wrap="square" rtlCol="0">
            <a:spAutoFit/>
          </a:bodyPr>
          <a:lstStyle/>
          <a:p>
            <a:pPr algn="ctr" rtl="1"/>
            <a:r>
              <a:rPr lang="ar-DZ" sz="4000" b="1" dirty="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محاضرة تحت عنوان :</a:t>
            </a:r>
            <a:endParaRPr lang="fr-FR" sz="4000" b="1" dirty="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7" name="Rectangle 6"/>
          <p:cNvSpPr/>
          <p:nvPr/>
        </p:nvSpPr>
        <p:spPr>
          <a:xfrm>
            <a:off x="-24647" y="2891751"/>
            <a:ext cx="9066265"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DZ" sz="4400" b="1" cap="all" dirty="0">
                <a:ln w="0"/>
                <a:effectLst>
                  <a:outerShdw blurRad="38100" dist="38100" dir="2700000" algn="tl">
                    <a:srgbClr val="000000">
                      <a:alpha val="43137"/>
                    </a:srgbClr>
                  </a:outerShdw>
                  <a:reflection blurRad="12700" stA="50000" endPos="50000" dist="5000" dir="5400000" sy="-100000" rotWithShape="0"/>
                </a:effectLst>
                <a:latin typeface="Sakkal Majalla" panose="02000000000000000000" pitchFamily="2" charset="-78"/>
                <a:cs typeface="Sakkal Majalla" panose="02000000000000000000" pitchFamily="2" charset="-78"/>
              </a:rPr>
              <a:t>التطور الكرومولوجي لتكنولوجيا الإعلام والإتصال</a:t>
            </a:r>
            <a:endParaRPr lang="en-US" sz="4400" b="1" cap="all" dirty="0">
              <a:ln w="0"/>
              <a:effectLst>
                <a:outerShdw blurRad="38100" dist="38100" dir="2700000" algn="tl">
                  <a:srgbClr val="000000">
                    <a:alpha val="43137"/>
                  </a:srgbClr>
                </a:outerShdw>
                <a:reflection blurRad="12700" stA="50000" endPos="50000" dist="5000" dir="5400000" sy="-100000" rotWithShape="0"/>
              </a:effectLst>
              <a:latin typeface="Sakkal Majalla" panose="02000000000000000000" pitchFamily="2" charset="-78"/>
              <a:cs typeface="Sakkal Majalla" panose="02000000000000000000" pitchFamily="2" charset="-78"/>
            </a:endParaRPr>
          </a:p>
          <a:p>
            <a:pPr algn="ctr"/>
            <a:endParaRPr lang="ar-DZ" sz="4400" b="1" cap="all" dirty="0">
              <a:ln w="0"/>
              <a:effectLst>
                <a:outerShdw blurRad="38100" dist="38100" dir="2700000" algn="tl">
                  <a:srgbClr val="000000">
                    <a:alpha val="43137"/>
                  </a:srgbClr>
                </a:outerShdw>
                <a:reflection blurRad="12700" stA="50000" endPos="50000" dist="5000" dir="5400000" sy="-100000" rotWithShape="0"/>
              </a:effectLst>
              <a:latin typeface="Sakkal Majalla" panose="02000000000000000000" pitchFamily="2" charset="-78"/>
              <a:cs typeface="Sakkal Majalla" panose="02000000000000000000" pitchFamily="2" charset="-78"/>
            </a:endParaRPr>
          </a:p>
        </p:txBody>
      </p:sp>
      <p:sp>
        <p:nvSpPr>
          <p:cNvPr id="9" name="ZoneTexte 8"/>
          <p:cNvSpPr txBox="1"/>
          <p:nvPr/>
        </p:nvSpPr>
        <p:spPr>
          <a:xfrm>
            <a:off x="201057" y="5373216"/>
            <a:ext cx="3218815" cy="1077218"/>
          </a:xfrm>
          <a:prstGeom prst="rect">
            <a:avLst/>
          </a:prstGeom>
          <a:noFill/>
        </p:spPr>
        <p:txBody>
          <a:bodyPr wrap="square" rtlCol="0">
            <a:spAutoFit/>
          </a:bodyPr>
          <a:lstStyle/>
          <a:p>
            <a:pPr algn="ctr" rtl="1"/>
            <a:r>
              <a:rPr lang="ar-DZ" sz="3200" b="1" dirty="0">
                <a:solidFill>
                  <a:schemeClr val="accent2">
                    <a:lumMod val="75000"/>
                  </a:scheme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تقديم:</a:t>
            </a:r>
          </a:p>
          <a:p>
            <a:pPr algn="ctr" rtl="1"/>
            <a:r>
              <a:rPr lang="ar-DZ"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د/صغيري الميلود</a:t>
            </a:r>
            <a:endParaRPr lang="fr-FR" sz="32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TextBox 10"/>
          <p:cNvSpPr txBox="1"/>
          <p:nvPr/>
        </p:nvSpPr>
        <p:spPr>
          <a:xfrm>
            <a:off x="2033924" y="404664"/>
            <a:ext cx="5130363" cy="1815882"/>
          </a:xfrm>
          <a:prstGeom prst="rect">
            <a:avLst/>
          </a:prstGeom>
          <a:noFill/>
        </p:spPr>
        <p:txBody>
          <a:bodyPr wrap="square">
            <a:spAutoFit/>
          </a:bodyPr>
          <a:lstStyle/>
          <a:p>
            <a:pPr algn="ct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وزارة التعليم العالي والبحث العلمي </a:t>
            </a:r>
          </a:p>
          <a:p>
            <a:pPr algn="ct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جــــــامعــــة محمد بوضياف المسيلة</a:t>
            </a:r>
          </a:p>
          <a:p>
            <a:pPr algn="ct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كلية العلوم الإنسانية والإجتماعية</a:t>
            </a:r>
            <a:b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قسم علوم الإعلام والإتصال</a:t>
            </a:r>
          </a:p>
        </p:txBody>
      </p:sp>
      <p:sp>
        <p:nvSpPr>
          <p:cNvPr id="12" name="ZoneTexte 5"/>
          <p:cNvSpPr txBox="1"/>
          <p:nvPr/>
        </p:nvSpPr>
        <p:spPr>
          <a:xfrm>
            <a:off x="2033924" y="4147872"/>
            <a:ext cx="4986348" cy="1323439"/>
          </a:xfrm>
          <a:prstGeom prst="rect">
            <a:avLst/>
          </a:prstGeom>
          <a:noFill/>
        </p:spPr>
        <p:txBody>
          <a:bodyPr wrap="square" rtlCol="0">
            <a:spAutoFit/>
          </a:bodyPr>
          <a:lstStyle/>
          <a:p>
            <a:pPr algn="ctr" rtl="1"/>
            <a:r>
              <a:rPr lang="ar-DZ" sz="4000" b="1" dirty="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السنة الثانية ليسانس علوم الإعلام والإتصال</a:t>
            </a:r>
          </a:p>
          <a:p>
            <a:pPr algn="ctr" rtl="1"/>
            <a:r>
              <a:rPr lang="ar-DZ" sz="4000" b="1" dirty="0">
                <a:solidFill>
                  <a:srgbClr val="0070C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السنة الجامعية: 2024/ 2025</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75312" y="260648"/>
            <a:ext cx="2257128" cy="720080"/>
          </a:xfrm>
          <a:solidFill>
            <a:schemeClr val="accent1">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rtl="1"/>
            <a:r>
              <a:rPr lang="ar-DZ"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مقدمة:</a:t>
            </a:r>
            <a:endParaRPr lang="fr-FR"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Sous-titre 2"/>
          <p:cNvSpPr>
            <a:spLocks noGrp="1"/>
          </p:cNvSpPr>
          <p:nvPr>
            <p:ph type="subTitle" idx="1"/>
          </p:nvPr>
        </p:nvSpPr>
        <p:spPr>
          <a:xfrm>
            <a:off x="251520" y="1268760"/>
            <a:ext cx="8280920" cy="5112568"/>
          </a:xfrm>
        </p:spPr>
        <p:txBody>
          <a:bodyPr>
            <a:noAutofit/>
          </a:bodyPr>
          <a:lstStyle/>
          <a:p>
            <a:pPr algn="just" rtl="1"/>
            <a:r>
              <a:rPr lang="ar-DZ" sz="3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SA" sz="3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شهدت وسائل الاتصال تطورا هائ</a:t>
            </a:r>
            <a:r>
              <a:rPr lang="ar-DZ" sz="3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لا</a:t>
            </a:r>
            <a:r>
              <a:rPr lang="ar-SA" sz="3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عبر التاريخ، بدءًا من الإشارات البدائية كالدخان والطبول في العصور القديمة، إلى الكتابة وتطور أنظمة البريد. ثم جاءت الثورة الصناعية بتقنيات مثل التلغراف والهاتف، مما جعل التواصل أكثر سرعة. ومع اختراع الراديو والتلفزيون، اتسعت إمكانية نقل المعلومات. أما الإنترنت في أواخر القرن العشرين، فحول العالم إلى شبكة مترابطة، وصولاً إلى تقنيات الذكاء الاصطناعي والاتصالات الحديثة اليوم</a:t>
            </a:r>
            <a:endParaRPr lang="fr-FR" sz="3200"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137437"/>
            <a:ext cx="4201344" cy="72008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fontScale="90000"/>
          </a:bodyPr>
          <a:lstStyle/>
          <a:p>
            <a:pPr rtl="1"/>
            <a:r>
              <a:rPr lang="ar-DZ"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التطور الكرومولوجي للإتصال</a:t>
            </a:r>
            <a:endParaRPr lang="fr-FR"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6" name="Flowchart: Terminator 5">
            <a:extLst>
              <a:ext uri="{FF2B5EF4-FFF2-40B4-BE49-F238E27FC236}">
                <a16:creationId xmlns:a16="http://schemas.microsoft.com/office/drawing/2014/main" id="{BF6DBDF1-6C90-BDEF-2542-1AC3D92DD9BC}"/>
              </a:ext>
            </a:extLst>
          </p:cNvPr>
          <p:cNvSpPr/>
          <p:nvPr/>
        </p:nvSpPr>
        <p:spPr>
          <a:xfrm>
            <a:off x="1331640" y="1088740"/>
            <a:ext cx="7128792" cy="1656184"/>
          </a:xfrm>
          <a:prstGeom prst="flowChartTerminator">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r"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الأولى: </a:t>
            </a:r>
            <a:r>
              <a:rPr lang="ar-DZ" sz="28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ثورة اللغة التواصلية</a:t>
            </a:r>
          </a:p>
          <a:p>
            <a:pPr algn="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الكلمة المنطوقة - التواصل الشفهي - الصراخ – الهمهمة...الخ</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Flowchart: Terminator 7">
            <a:extLst>
              <a:ext uri="{FF2B5EF4-FFF2-40B4-BE49-F238E27FC236}">
                <a16:creationId xmlns:a16="http://schemas.microsoft.com/office/drawing/2014/main" id="{B03B7E87-058C-5A37-D20C-9A1219119956}"/>
              </a:ext>
            </a:extLst>
          </p:cNvPr>
          <p:cNvSpPr/>
          <p:nvPr/>
        </p:nvSpPr>
        <p:spPr>
          <a:xfrm>
            <a:off x="1187624" y="2977871"/>
            <a:ext cx="7272808" cy="1656184"/>
          </a:xfrm>
          <a:prstGeom prst="flowChartTerminator">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r"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الثانية: </a:t>
            </a:r>
            <a:r>
              <a:rPr lang="ar-DZ" sz="28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ثورة الكتابة</a:t>
            </a:r>
          </a:p>
          <a:p>
            <a:pPr algn="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الكلمة المكتوبة والتدوين التواصلي - الأبجدية المسمارية- الهيروغليفية – الفينيقية...الخ</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 name="Flowchart: Terminator 9">
            <a:extLst>
              <a:ext uri="{FF2B5EF4-FFF2-40B4-BE49-F238E27FC236}">
                <a16:creationId xmlns:a16="http://schemas.microsoft.com/office/drawing/2014/main" id="{99A0047C-E8B0-9FEF-8CC0-BDFD6EC48E0A}"/>
              </a:ext>
            </a:extLst>
          </p:cNvPr>
          <p:cNvSpPr/>
          <p:nvPr/>
        </p:nvSpPr>
        <p:spPr>
          <a:xfrm>
            <a:off x="1154425" y="4856605"/>
            <a:ext cx="7272808" cy="1656184"/>
          </a:xfrm>
          <a:prstGeom prst="flowChartTerminator">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r"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الثالثة: </a:t>
            </a:r>
            <a:r>
              <a:rPr lang="ar-DZ" sz="28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ثورة الطباعة</a:t>
            </a:r>
          </a:p>
          <a:p>
            <a:pPr algn="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إختراع غوتنبرع لماكنة الطباعة- إنتشار الطباعة في العالم- تطور تقنيات الطباعة....الخ</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1BE62-110A-6843-3376-382481DEB029}"/>
              </a:ext>
            </a:extLst>
          </p:cNvPr>
          <p:cNvPicPr>
            <a:picLocks noChangeAspect="1"/>
          </p:cNvPicPr>
          <p:nvPr/>
        </p:nvPicPr>
        <p:blipFill>
          <a:blip r:embed="rId2"/>
          <a:stretch>
            <a:fillRect/>
          </a:stretch>
        </p:blipFill>
        <p:spPr>
          <a:xfrm>
            <a:off x="30990" y="476672"/>
            <a:ext cx="8285425" cy="3688400"/>
          </a:xfrm>
          <a:prstGeom prst="rect">
            <a:avLst/>
          </a:prstGeom>
        </p:spPr>
      </p:pic>
      <p:sp>
        <p:nvSpPr>
          <p:cNvPr id="4" name="TextBox 3">
            <a:extLst>
              <a:ext uri="{FF2B5EF4-FFF2-40B4-BE49-F238E27FC236}">
                <a16:creationId xmlns:a16="http://schemas.microsoft.com/office/drawing/2014/main" id="{B59588E8-5CE0-004D-7309-1BB43B324F4D}"/>
              </a:ext>
            </a:extLst>
          </p:cNvPr>
          <p:cNvSpPr txBox="1"/>
          <p:nvPr/>
        </p:nvSpPr>
        <p:spPr>
          <a:xfrm>
            <a:off x="2195736" y="4653136"/>
            <a:ext cx="4594484" cy="517065"/>
          </a:xfrm>
          <a:prstGeom prst="rect">
            <a:avLst/>
          </a:prstGeom>
          <a:noFill/>
        </p:spPr>
        <p:txBody>
          <a:bodyPr wrap="square">
            <a:spAutoFit/>
          </a:bodyPr>
          <a:lstStyle/>
          <a:p>
            <a:pPr algn="ctr" rtl="1">
              <a:lnSpc>
                <a:spcPct val="115000"/>
              </a:lnSpc>
              <a:spcBef>
                <a:spcPts val="1200"/>
              </a:spcBef>
              <a:spcAft>
                <a:spcPts val="1000"/>
              </a:spcAft>
            </a:pPr>
            <a:r>
              <a:rPr lang="ar-DZ" sz="2400" b="1" dirty="0">
                <a:effectLst>
                  <a:outerShdw blurRad="38100" dist="38100" dir="2700000" algn="tl">
                    <a:srgbClr val="000000">
                      <a:alpha val="43137"/>
                    </a:srgbClr>
                  </a:outerShdw>
                </a:effectLst>
                <a:latin typeface="Sakkal Majalla" panose="02000000000000000000" pitchFamily="2" charset="-78"/>
                <a:ea typeface="Times New Roman" panose="02020603050405020304" pitchFamily="18" charset="0"/>
                <a:cs typeface="Sakkal Majalla" panose="02000000000000000000" pitchFamily="2" charset="-78"/>
              </a:rPr>
              <a:t>صورة توضح أول ماكينة للطباعة</a:t>
            </a:r>
            <a:endParaRPr lang="en-US" sz="1600"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94661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71A51-DA31-7CFB-A5CD-3F536FC801C7}"/>
            </a:ext>
          </a:extLst>
        </p:cNvPr>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BD5E5965-0C35-753C-E83A-35D636356717}"/>
              </a:ext>
            </a:extLst>
          </p:cNvPr>
          <p:cNvSpPr/>
          <p:nvPr/>
        </p:nvSpPr>
        <p:spPr>
          <a:xfrm>
            <a:off x="1331640" y="1088740"/>
            <a:ext cx="7128792" cy="1656184"/>
          </a:xfrm>
          <a:prstGeom prst="flowChartTerminator">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r"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الرابعة: </a:t>
            </a:r>
            <a:r>
              <a:rPr lang="ar-DZ" sz="28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الصناعية</a:t>
            </a:r>
          </a:p>
          <a:p>
            <a:pPr algn="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إختراع الكهرباء- موجات التلغراف- الهاتف – التصوير الضوئي - السنما – الراديو – التلفزيون....الخ</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Flowchart: Terminator 7">
            <a:extLst>
              <a:ext uri="{FF2B5EF4-FFF2-40B4-BE49-F238E27FC236}">
                <a16:creationId xmlns:a16="http://schemas.microsoft.com/office/drawing/2014/main" id="{064B12FD-192E-5147-0685-7D195907D28E}"/>
              </a:ext>
            </a:extLst>
          </p:cNvPr>
          <p:cNvSpPr/>
          <p:nvPr/>
        </p:nvSpPr>
        <p:spPr>
          <a:xfrm>
            <a:off x="1187624" y="2977871"/>
            <a:ext cx="7272808" cy="1656184"/>
          </a:xfrm>
          <a:prstGeom prst="flowChartTerminator">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r"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الثورة الخامسة: </a:t>
            </a:r>
            <a:r>
              <a:rPr lang="ar-DZ" sz="2800" b="1" dirty="0">
                <a:solidFill>
                  <a:srgbClr val="00206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ثورة التكنولوجيا</a:t>
            </a:r>
          </a:p>
          <a:p>
            <a:pPr algn="r"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إختراع الكوميوتر- شبكة الإنترنت- إختراع الأقمار الصناعية – الهواتف النقالة والذكية...الخ</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87091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p:nvPr/>
        </p:nvSpPr>
        <p:spPr>
          <a:xfrm>
            <a:off x="5220072" y="272901"/>
            <a:ext cx="3481264" cy="49180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rtl="1"/>
            <a:r>
              <a:rPr lang="ar-DZ"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مظاهر الثورة التكنولوجية:</a:t>
            </a:r>
            <a:endParaRPr lang="fr-FR"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Titre 1">
            <a:extLst>
              <a:ext uri="{FF2B5EF4-FFF2-40B4-BE49-F238E27FC236}">
                <a16:creationId xmlns:a16="http://schemas.microsoft.com/office/drawing/2014/main" id="{5341891E-524C-38F4-9303-256FD6960609}"/>
              </a:ext>
            </a:extLst>
          </p:cNvPr>
          <p:cNvSpPr txBox="1"/>
          <p:nvPr/>
        </p:nvSpPr>
        <p:spPr>
          <a:xfrm>
            <a:off x="6444208" y="980728"/>
            <a:ext cx="2271660" cy="49180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rtl="1"/>
            <a:r>
              <a:rPr lang="ar-DZ"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إنفجار المعلومات:</a:t>
            </a:r>
            <a:endParaRPr lang="fr-FR"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537E24D5-AC36-90E8-7EDE-2D253A2267D5}"/>
              </a:ext>
            </a:extLst>
          </p:cNvPr>
          <p:cNvSpPr txBox="1"/>
          <p:nvPr/>
        </p:nvSpPr>
        <p:spPr>
          <a:xfrm>
            <a:off x="348409" y="1472531"/>
            <a:ext cx="8352927" cy="4832092"/>
          </a:xfrm>
          <a:prstGeom prst="rect">
            <a:avLst/>
          </a:prstGeom>
          <a:noFill/>
        </p:spPr>
        <p:txBody>
          <a:bodyPr wrap="square">
            <a:spAutoFit/>
          </a:bodyPr>
          <a:lstStyle/>
          <a:p>
            <a:pPr algn="justLow" rtl="1"/>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ظاهرة انفجار المعلومات تشير إلى الزيادة الهائلة والسريعة في كمية المعلومات المتاحة، وأدى ذلك إلى العديد من المظاهر البارزة، منها:</a:t>
            </a:r>
          </a:p>
          <a:p>
            <a:pPr algn="justLow" rtl="1">
              <a:buFont typeface="+mj-lt"/>
              <a:buAutoNum type="arabicPeriod"/>
            </a:pPr>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التزايد الهائل في حجم البيانات: </a:t>
            </a: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أصبح حجم البيانات ينمو بشكل غير مسبوق بفضل الإنترنت ووسائل التواصل الاجتماعي، والتجارة الإلكترونية، والذكاء الاصطناعي، حيث يُنتج يوميًا تيرابايت من البيانات الجديدة.</a:t>
            </a:r>
          </a:p>
          <a:p>
            <a:pPr algn="justLow" rtl="1">
              <a:buFont typeface="+mj-lt"/>
              <a:buAutoNum type="arabicPeriod"/>
            </a:pPr>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السرعة في نشر المعلومات وتبادلها: </a:t>
            </a: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الإنترنت ووسائل الاتصال الحديثة مكّنت من نشر المعلومات في لحظات على مستوى العالم، مما جعل الوصول إلى الأخبار والمعلومات أسهل وأسرع من أي وقت مضى.</a:t>
            </a:r>
          </a:p>
          <a:p>
            <a:pPr algn="justLow" rtl="1">
              <a:buFont typeface="+mj-lt"/>
              <a:buAutoNum type="arabicPeriod"/>
            </a:pPr>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تنوع مصادر المعلومات: </a:t>
            </a: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لم تعد المعلومات محصورة في الكتب أو وسائل الإعلام التقليدية؛ حيث ظهرت المدونات، والمواقع الإلكترونية، والفيديوهات، والبودكاست، مما زاد من تعدد قنوات الوصول للمعرفة.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66B4-AA71-A7E5-B0E4-C84CF2A863CC}"/>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EDD1C2CB-3C31-FD24-BFF5-810A992C0F59}"/>
              </a:ext>
            </a:extLst>
          </p:cNvPr>
          <p:cNvSpPr txBox="1"/>
          <p:nvPr/>
        </p:nvSpPr>
        <p:spPr>
          <a:xfrm>
            <a:off x="5220072" y="272901"/>
            <a:ext cx="3481264" cy="49180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rtl="1"/>
            <a:r>
              <a:rPr lang="ar-DZ"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مظاهر الثورة التكنولوجية:</a:t>
            </a:r>
            <a:endParaRPr lang="fr-FR"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56D62649-84EF-1D3E-DBB7-945DDE3591CA}"/>
              </a:ext>
            </a:extLst>
          </p:cNvPr>
          <p:cNvSpPr txBox="1"/>
          <p:nvPr/>
        </p:nvSpPr>
        <p:spPr>
          <a:xfrm>
            <a:off x="395536" y="1222165"/>
            <a:ext cx="8352927" cy="1384995"/>
          </a:xfrm>
          <a:prstGeom prst="rect">
            <a:avLst/>
          </a:prstGeom>
          <a:noFill/>
        </p:spPr>
        <p:txBody>
          <a:bodyPr wrap="square">
            <a:spAutoFit/>
          </a:bodyPr>
          <a:lstStyle/>
          <a:p>
            <a:pPr algn="justLow" rtl="1"/>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 تطور تقنيات تخزين البيانات: </a:t>
            </a:r>
            <a:r>
              <a:rPr lang="ar-DZ"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تطورت تكنولوجيا التخزين بشكل كبير، مما أتاح حفظ كميات ضخمة من البيانات بطرق مرنة وآمنة مثل الحوسبة السحابية، وهو ما دعم إمكانية الوصول للمعلومات في أي وقت ومن أي مكان.</a:t>
            </a:r>
          </a:p>
        </p:txBody>
      </p:sp>
      <p:sp>
        <p:nvSpPr>
          <p:cNvPr id="2" name="Titre 1">
            <a:extLst>
              <a:ext uri="{FF2B5EF4-FFF2-40B4-BE49-F238E27FC236}">
                <a16:creationId xmlns:a16="http://schemas.microsoft.com/office/drawing/2014/main" id="{0BF584A8-BA46-8DE9-1A4A-0F0389A022DE}"/>
              </a:ext>
            </a:extLst>
          </p:cNvPr>
          <p:cNvSpPr txBox="1"/>
          <p:nvPr/>
        </p:nvSpPr>
        <p:spPr>
          <a:xfrm>
            <a:off x="5724128" y="2857527"/>
            <a:ext cx="2977208" cy="643482"/>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rtl="1"/>
            <a:r>
              <a:rPr lang="ar-DZ"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ظهور النشر الإلكتروني:</a:t>
            </a:r>
            <a:endParaRPr lang="fr-FR"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3F7DB17F-3677-878A-EB61-191FF8D088CD}"/>
              </a:ext>
            </a:extLst>
          </p:cNvPr>
          <p:cNvSpPr txBox="1"/>
          <p:nvPr/>
        </p:nvSpPr>
        <p:spPr>
          <a:xfrm>
            <a:off x="165485" y="3819953"/>
            <a:ext cx="8550383" cy="1815882"/>
          </a:xfrm>
          <a:prstGeom prst="rect">
            <a:avLst/>
          </a:prstGeom>
          <a:noFill/>
        </p:spPr>
        <p:txBody>
          <a:bodyPr wrap="square">
            <a:spAutoFit/>
          </a:bodyPr>
          <a:lstStyle/>
          <a:p>
            <a:pPr algn="justLow" rtl="1"/>
            <a:r>
              <a:rPr lang="ar-DZ" sz="2800" b="1" dirty="0">
                <a:solidFill>
                  <a:srgbClr val="00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النشر هو عبارة عن نشر المعلومات بطرق إلكترونية، ونشرها بأشكال كثيرة على الخط المباشر أو في أقراص مرنة، أو مضغوطة، أو على شكل ملف يمكن تحميله أو إرساله عبر البريد الإلكتروني، والنشر الإلكتروني يمكن أن يكون ضيقا جدا ليشمل المجلة الإلكترونية والكتاب الإلكتروني فقط.</a:t>
            </a:r>
            <a:endParaRPr lang="en-US" sz="2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518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E2FB4-D271-7819-8CD3-1DAD16C57244}"/>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A9BA6A1D-0895-2D15-3E8F-964D891329D4}"/>
              </a:ext>
            </a:extLst>
          </p:cNvPr>
          <p:cNvSpPr txBox="1"/>
          <p:nvPr/>
        </p:nvSpPr>
        <p:spPr>
          <a:xfrm>
            <a:off x="5220072" y="272901"/>
            <a:ext cx="3481264" cy="49180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rtl="1"/>
            <a:r>
              <a:rPr lang="ar-DZ"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مظاهر الثورة التكنولوجية:</a:t>
            </a:r>
            <a:endParaRPr lang="fr-FR" sz="3200" b="1" dirty="0">
              <a:solidFill>
                <a:srgbClr val="00467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3FC47CB6-4DBD-25E2-DE6B-E3F8547A1292}"/>
              </a:ext>
            </a:extLst>
          </p:cNvPr>
          <p:cNvSpPr txBox="1"/>
          <p:nvPr/>
        </p:nvSpPr>
        <p:spPr>
          <a:xfrm>
            <a:off x="348409" y="1268760"/>
            <a:ext cx="8352927" cy="3945696"/>
          </a:xfrm>
          <a:prstGeom prst="rect">
            <a:avLst/>
          </a:prstGeom>
          <a:noFill/>
        </p:spPr>
        <p:txBody>
          <a:bodyPr wrap="square">
            <a:spAutoFit/>
          </a:bodyPr>
          <a:lstStyle/>
          <a:p>
            <a:pPr algn="justLow" rtl="1">
              <a:lnSpc>
                <a:spcPct val="115000"/>
              </a:lnSpc>
              <a:spcAft>
                <a:spcPts val="1000"/>
              </a:spcAft>
            </a:pPr>
            <a:r>
              <a:rPr lang="ar-SA"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النشر الالكتروني مر في تطوره بعدة مراحل هي:</a:t>
            </a:r>
            <a:endParaRPr lang="en-US"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endParaRPr>
          </a:p>
          <a:p>
            <a:pPr algn="justLow" rtl="1">
              <a:lnSpc>
                <a:spcPct val="115000"/>
              </a:lnSpc>
              <a:spcAft>
                <a:spcPts val="1000"/>
              </a:spcAft>
            </a:pPr>
            <a:r>
              <a:rPr lang="ar-SA" sz="2800" b="1" dirty="0">
                <a:solidFill>
                  <a:srgbClr val="FF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المرحلة الأولى:</a:t>
            </a:r>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a:t>
            </a:r>
            <a:r>
              <a:rPr lang="ar-SA"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بدأت في الستينات في القرن العشرين باستخدام التجهيزات الالكترونية في إنتاج الكشافات والمستخلصات المطبوعة على الورق.</a:t>
            </a:r>
            <a:endParaRPr lang="en-US"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endParaRPr>
          </a:p>
          <a:p>
            <a:pPr algn="justLow" rtl="1">
              <a:lnSpc>
                <a:spcPct val="115000"/>
              </a:lnSpc>
              <a:spcAft>
                <a:spcPts val="1000"/>
              </a:spcAft>
            </a:pPr>
            <a:r>
              <a:rPr lang="ar-SA" sz="2800" b="1" dirty="0">
                <a:solidFill>
                  <a:srgbClr val="FF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المرحلة الثانية</a:t>
            </a:r>
            <a:r>
              <a:rPr lang="fr-FR" sz="2800" b="1" dirty="0">
                <a:solidFill>
                  <a:srgbClr val="FF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a:t>
            </a:r>
            <a:r>
              <a:rPr lang="ar-DZ" sz="2800" b="1" dirty="0">
                <a:solidFill>
                  <a:srgbClr val="FF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a:t>
            </a:r>
            <a:r>
              <a:rPr lang="ar-SA"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مرحلة التوزيع الالكتروني للمطبوعات</a:t>
            </a:r>
            <a:r>
              <a:rPr lang="fr-FR"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endParaRPr>
          </a:p>
          <a:p>
            <a:pPr algn="justLow" rtl="1">
              <a:lnSpc>
                <a:spcPct val="115000"/>
              </a:lnSpc>
              <a:spcAft>
                <a:spcPts val="1000"/>
              </a:spcAft>
            </a:pPr>
            <a:r>
              <a:rPr lang="ar-SA" sz="2800" b="1" dirty="0">
                <a:solidFill>
                  <a:srgbClr val="FF0000"/>
                </a:solidFill>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المرحلة الثالثة</a:t>
            </a:r>
            <a:r>
              <a:rPr lang="fr-FR"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a:t>
            </a:r>
            <a:r>
              <a:rPr lang="ar-DZ"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a:t>
            </a:r>
            <a:r>
              <a:rPr lang="ar-SA"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مرحلة النظم الالكترونية العاملة على الخط المباشر وبدأت في السبعينيات من القرن العشرين وقد أتاحت هذه المرحلة إمكانية عقد المؤتمرات المحوسبة والتي بدورها أتاحت إمكانية نشر دورية كاملة على الخط المباشر.</a:t>
            </a:r>
            <a:r>
              <a:rPr lang="ar-DZ"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rPr>
              <a:t> </a:t>
            </a:r>
            <a:endParaRPr lang="en-US" sz="2800" b="1" dirty="0">
              <a:effectLst>
                <a:outerShdw blurRad="38100" dist="38100" dir="2700000" algn="tl">
                  <a:srgbClr val="000000">
                    <a:alpha val="43137"/>
                  </a:srgbClr>
                </a:outerShdw>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130984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516216" y="404664"/>
            <a:ext cx="2088232" cy="668592"/>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Autofit/>
          </a:bodyPr>
          <a:lstStyle/>
          <a:p>
            <a:pPr algn="ctr" rtl="1"/>
            <a:r>
              <a:rPr lang="ar-DZ" sz="4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خاتمة: </a:t>
            </a:r>
            <a:endParaRPr lang="fr-FR"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Sous-titre 2"/>
          <p:cNvSpPr>
            <a:spLocks noGrp="1"/>
          </p:cNvSpPr>
          <p:nvPr>
            <p:ph type="subTitle" idx="1"/>
          </p:nvPr>
        </p:nvSpPr>
        <p:spPr>
          <a:xfrm>
            <a:off x="311088" y="1340768"/>
            <a:ext cx="8521824" cy="4011928"/>
          </a:xfrm>
        </p:spPr>
        <p:txBody>
          <a:bodyPr>
            <a:noAutofit/>
          </a:bodyPr>
          <a:lstStyle/>
          <a:p>
            <a:pPr marL="457200" indent="-457200" algn="justLow" rtl="1">
              <a:buFont typeface="Wingdings" panose="05000000000000000000" pitchFamily="2" charset="2"/>
              <a:buChar char="q"/>
            </a:pPr>
            <a:r>
              <a:rPr lang="ar-DZ" sz="3200" dirty="0">
                <a:solidFill>
                  <a:schemeClr val="tx1"/>
                </a:solidFill>
                <a:latin typeface="Sakkal Majalla" panose="02000000000000000000" pitchFamily="2" charset="-78"/>
                <a:cs typeface="Sakkal Majalla" panose="02000000000000000000" pitchFamily="2" charset="-78"/>
              </a:rPr>
              <a:t>   في الختام، يعكس التطور الكرونولوجي لتكنولوجيا الإعلام والاتصال رحلة مذهلة من الابتكار والتقدم، حيث بدأت بوسائل بدائية تطورت تدريجيًا مع ظهور التلغراف والهاتف، وصولاً إلى الراديو والتلفزيون. ومع دخول عصر الإنترنت، شهد العالم طفرة غير مسبوقة في سرعة تبادل المعلومات ووفرتها، مما أسهم في تحويل العالم إلى قرية صغيرة. اليوم، تقنيات الذكاء الاصطناعي، والاتصالات السريعة مثل الجيل الخامس (5</a:t>
            </a:r>
            <a:r>
              <a:rPr lang="en-US" sz="3200" dirty="0">
                <a:solidFill>
                  <a:schemeClr val="tx1"/>
                </a:solidFill>
                <a:latin typeface="Sakkal Majalla" panose="02000000000000000000" pitchFamily="2" charset="-78"/>
                <a:cs typeface="Sakkal Majalla" panose="02000000000000000000" pitchFamily="2" charset="-78"/>
              </a:rPr>
              <a:t>G</a:t>
            </a:r>
            <a:r>
              <a:rPr lang="ar-DZ" sz="3200">
                <a:solidFill>
                  <a:schemeClr val="tx1"/>
                </a:solidFill>
                <a:latin typeface="Sakkal Majalla" panose="02000000000000000000" pitchFamily="2" charset="-78"/>
                <a:cs typeface="Sakkal Majalla" panose="02000000000000000000" pitchFamily="2" charset="-78"/>
              </a:rPr>
              <a:t>)</a:t>
            </a:r>
            <a:r>
              <a:rPr lang="en-US" sz="3200">
                <a:solidFill>
                  <a:schemeClr val="tx1"/>
                </a:solidFill>
                <a:latin typeface="Sakkal Majalla" panose="02000000000000000000" pitchFamily="2" charset="-78"/>
                <a:cs typeface="Sakkal Majalla" panose="02000000000000000000" pitchFamily="2" charset="-78"/>
              </a:rPr>
              <a:t>، </a:t>
            </a:r>
            <a:r>
              <a:rPr lang="ar-DZ" sz="3200" dirty="0">
                <a:solidFill>
                  <a:schemeClr val="tx1"/>
                </a:solidFill>
                <a:latin typeface="Sakkal Majalla" panose="02000000000000000000" pitchFamily="2" charset="-78"/>
                <a:cs typeface="Sakkal Majalla" panose="02000000000000000000" pitchFamily="2" charset="-78"/>
              </a:rPr>
              <a:t>وإنترنت الأشياء تعزز هذه الثورة وتفتح آفاقًا جديدة للمستقبل، حيث تستمر تكنولوجيا الإعلام والاتصال في دفع عجلة التطور ومواكبة احتياجات المجتمع المعاصر.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390</TotalTime>
  <Words>622</Words>
  <Application>Microsoft Office PowerPoint</Application>
  <PresentationFormat>On-screen Show (4:3)</PresentationFormat>
  <Paragraphs>40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Arabic Typesetting</vt:lpstr>
      <vt:lpstr>Arial</vt:lpstr>
      <vt:lpstr>Sakkal Majalla</vt:lpstr>
      <vt:lpstr>Trebuchet MS</vt:lpstr>
      <vt:lpstr>Wingdings</vt:lpstr>
      <vt:lpstr>Wingdings 3</vt:lpstr>
      <vt:lpstr>Facet</vt:lpstr>
      <vt:lpstr>PowerPoint Presentation</vt:lpstr>
      <vt:lpstr>مقدمة:</vt:lpstr>
      <vt:lpstr>التطور الكرومولوجي للإتصال</vt:lpstr>
      <vt:lpstr>PowerPoint Presentation</vt:lpstr>
      <vt:lpstr>PowerPoint Presentation</vt:lpstr>
      <vt:lpstr>PowerPoint Presentation</vt:lpstr>
      <vt:lpstr>PowerPoint Presentation</vt:lpstr>
      <vt:lpstr>PowerPoint Presentation</vt:lpstr>
      <vt:lpstr>خاتمة: </vt:lpstr>
    </vt:vector>
  </TitlesOfParts>
  <Company>Blue Ocean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المخطوطات Codicologie</dc:title>
  <dc:creator>ghano</dc:creator>
  <cp:lastModifiedBy>Dell</cp:lastModifiedBy>
  <cp:revision>74</cp:revision>
  <dcterms:created xsi:type="dcterms:W3CDTF">2013-02-18T22:24:00Z</dcterms:created>
  <dcterms:modified xsi:type="dcterms:W3CDTF">2024-10-25T15:09:26Z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56135338CEB6418BB51046B7E2D13A20_13</vt:lpwstr>
  </property>
  <property fmtid="{D5CDD505-2E9C-101B-9397-08002B2CF9AE}" pid="3" name="KSOProductBuildVer">
    <vt:lpwstr>1036-12.2.0.18607</vt:lpwstr>
  </property>
</Properties>
</file>