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6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BCB01-CD0F-44BE-869C-7318F0612E07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E7FA3-6C02-4DF6-9FAA-1FA07A8414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3615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DZ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E7FA3-6C02-4DF6-9FAA-1FA07A841464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758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13/04/2021</a:t>
            </a:fld>
            <a:endParaRPr lang="fr-B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13/04/2021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13/04/2021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13/04/2021</a:t>
            </a:fld>
            <a:endParaRPr lang="fr-BE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13/04/2021</a:t>
            </a:fld>
            <a:endParaRPr lang="fr-B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13/04/2021</a:t>
            </a:fld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13/04/2021</a:t>
            </a:fld>
            <a:endParaRPr lang="fr-BE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13/04/2021</a:t>
            </a:fld>
            <a:endParaRPr lang="fr-B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13/04/2021</a:t>
            </a:fld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13/04/2021</a:t>
            </a:fld>
            <a:endParaRPr lang="fr-B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13/04/2021</a:t>
            </a:fld>
            <a:endParaRPr lang="fr-B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AA309A6D-C09C-4548-B29A-6CF363A7E532}" type="datetimeFigureOut">
              <a:rPr lang="fr-FR" smtClean="0"/>
              <a:t>13/04/2021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9592" y="1340768"/>
            <a:ext cx="6912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>
                <a:solidFill>
                  <a:srgbClr val="FFC000"/>
                </a:solidFill>
              </a:rPr>
              <a:t> Les droits </a:t>
            </a:r>
            <a:r>
              <a:rPr lang="fr-FR" sz="3200" b="1" dirty="0" smtClean="0">
                <a:solidFill>
                  <a:srgbClr val="FFC000"/>
                </a:solidFill>
              </a:rPr>
              <a:t>et devoirs fondamentaux </a:t>
            </a:r>
            <a:r>
              <a:rPr lang="fr-FR" sz="3200" b="1" dirty="0">
                <a:solidFill>
                  <a:srgbClr val="FFC000"/>
                </a:solidFill>
              </a:rPr>
              <a:t>des fonctionnaires</a:t>
            </a:r>
            <a:endParaRPr lang="ar-DZ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39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6403" y="620688"/>
            <a:ext cx="820891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 </a:t>
            </a:r>
            <a:r>
              <a:rPr lang="fr-FR" sz="2400" b="1" dirty="0">
                <a:solidFill>
                  <a:srgbClr val="FF0000"/>
                </a:solidFill>
              </a:rPr>
              <a:t>L’obligation de réserve</a:t>
            </a:r>
          </a:p>
          <a:p>
            <a:r>
              <a:rPr lang="fr-FR" dirty="0" smtClean="0"/>
              <a:t>Il   </a:t>
            </a:r>
            <a:r>
              <a:rPr lang="fr-FR" dirty="0"/>
              <a:t>est   interdit   à   </a:t>
            </a:r>
            <a:r>
              <a:rPr lang="fr-FR" dirty="0" smtClean="0"/>
              <a:t>au   </a:t>
            </a:r>
            <a:r>
              <a:rPr lang="fr-FR" dirty="0"/>
              <a:t>fonctionnaire   d’exprimer   ses   opinions </a:t>
            </a:r>
            <a:r>
              <a:rPr lang="fr-FR" dirty="0" smtClean="0"/>
              <a:t>personnelles  </a:t>
            </a:r>
            <a:r>
              <a:rPr lang="fr-FR" dirty="0"/>
              <a:t>à  l’intérieur  ou  à  l’extérieur  du  service,  dès  lors  que  ses  propos </a:t>
            </a:r>
            <a:r>
              <a:rPr lang="fr-FR" dirty="0" smtClean="0"/>
              <a:t>entravent </a:t>
            </a:r>
            <a:r>
              <a:rPr lang="fr-FR" dirty="0"/>
              <a:t>le fonctionnement du service ou jettent le discrédit sur l’administration. </a:t>
            </a:r>
            <a:r>
              <a:rPr lang="fr-FR" dirty="0" smtClean="0"/>
              <a:t>L’obligation </a:t>
            </a:r>
            <a:r>
              <a:rPr lang="fr-FR" dirty="0"/>
              <a:t>de réserve  est une construction jurisprudentielle complexe qui varie </a:t>
            </a:r>
            <a:r>
              <a:rPr lang="fr-FR" dirty="0" smtClean="0"/>
              <a:t>d’intensité  </a:t>
            </a:r>
            <a:r>
              <a:rPr lang="fr-FR" dirty="0"/>
              <a:t>en  fonction  de  critères  </a:t>
            </a:r>
            <a:r>
              <a:rPr lang="fr-FR" dirty="0" smtClean="0"/>
              <a:t>divers.</a:t>
            </a:r>
            <a:endParaRPr lang="ar-DZ" dirty="0"/>
          </a:p>
        </p:txBody>
      </p:sp>
      <p:sp>
        <p:nvSpPr>
          <p:cNvPr id="6" name="Rectangle 5"/>
          <p:cNvSpPr/>
          <p:nvPr/>
        </p:nvSpPr>
        <p:spPr>
          <a:xfrm>
            <a:off x="376403" y="3501008"/>
            <a:ext cx="80283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 </a:t>
            </a:r>
            <a:r>
              <a:rPr lang="fr-FR" sz="2400" b="1" dirty="0">
                <a:solidFill>
                  <a:srgbClr val="FF0000"/>
                </a:solidFill>
              </a:rPr>
              <a:t>L’obligation de transparence administrative</a:t>
            </a:r>
          </a:p>
          <a:p>
            <a:r>
              <a:rPr lang="fr-FR" dirty="0"/>
              <a:t>De façon générale, les fonctionnaires ont le devoir de satisfaire aux demandes </a:t>
            </a:r>
          </a:p>
          <a:p>
            <a:r>
              <a:rPr lang="fr-FR" dirty="0"/>
              <a:t>d'information du public</a:t>
            </a:r>
            <a:r>
              <a:rPr lang="fr-FR" dirty="0" smtClean="0"/>
              <a:t>. Par  </a:t>
            </a:r>
            <a:r>
              <a:rPr lang="fr-FR" dirty="0"/>
              <a:t>ailleurs,  le  droit  de  toute  personne  à  l'information  est  garanti  en  ce  qui </a:t>
            </a:r>
            <a:r>
              <a:rPr lang="fr-FR" dirty="0" smtClean="0"/>
              <a:t>concerne  </a:t>
            </a:r>
            <a:r>
              <a:rPr lang="fr-FR" dirty="0"/>
              <a:t>la  liberté  d'accès  aux  documents 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146321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471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7703" y="1274136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 </a:t>
            </a:r>
            <a:r>
              <a:rPr lang="fr-FR" sz="2400" b="1" dirty="0">
                <a:solidFill>
                  <a:srgbClr val="FFC000"/>
                </a:solidFill>
              </a:rPr>
              <a:t>Droit à la rémunération</a:t>
            </a:r>
          </a:p>
          <a:p>
            <a:r>
              <a:rPr lang="fr-FR" dirty="0"/>
              <a:t>Les fonctionnaires ont droit, après service fait, à une rémunération </a:t>
            </a:r>
            <a:r>
              <a:rPr lang="fr-FR" dirty="0" smtClean="0"/>
              <a:t>: 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indemnité  </a:t>
            </a:r>
            <a:r>
              <a:rPr lang="fr-FR" dirty="0"/>
              <a:t>de  résidence,  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Allocation familiales  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Prime de zone</a:t>
            </a:r>
            <a:endParaRPr lang="ar-DZ" dirty="0"/>
          </a:p>
        </p:txBody>
      </p:sp>
      <p:sp>
        <p:nvSpPr>
          <p:cNvPr id="5" name="Rectangle 4"/>
          <p:cNvSpPr/>
          <p:nvPr/>
        </p:nvSpPr>
        <p:spPr>
          <a:xfrm>
            <a:off x="195695" y="3290360"/>
            <a:ext cx="878497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 </a:t>
            </a:r>
            <a:r>
              <a:rPr lang="fr-FR" sz="2400" b="1" dirty="0">
                <a:solidFill>
                  <a:srgbClr val="FFC000"/>
                </a:solidFill>
              </a:rPr>
              <a:t>Droit à la protection juridique</a:t>
            </a:r>
          </a:p>
          <a:p>
            <a:pPr algn="just"/>
            <a:r>
              <a:rPr lang="fr-FR" dirty="0"/>
              <a:t>Les fonctionnaires disposent des droits à la protection contre les tiers </a:t>
            </a:r>
            <a:r>
              <a:rPr lang="fr-FR" dirty="0" smtClean="0"/>
              <a:t>à savoir :</a:t>
            </a:r>
          </a:p>
          <a:p>
            <a:pPr algn="just"/>
            <a:r>
              <a:rPr lang="fr-FR" dirty="0" smtClean="0"/>
              <a:t>- menaces</a:t>
            </a:r>
            <a:r>
              <a:rPr lang="fr-FR" dirty="0"/>
              <a:t>, </a:t>
            </a:r>
            <a:endParaRPr lang="fr-FR" dirty="0" smtClean="0"/>
          </a:p>
          <a:p>
            <a:pPr algn="just"/>
            <a:r>
              <a:rPr lang="fr-FR" dirty="0" smtClean="0"/>
              <a:t>- violences,</a:t>
            </a:r>
          </a:p>
          <a:p>
            <a:pPr algn="just"/>
            <a:r>
              <a:rPr lang="fr-FR" dirty="0" smtClean="0"/>
              <a:t>- injures</a:t>
            </a:r>
            <a:r>
              <a:rPr lang="fr-FR" dirty="0"/>
              <a:t>, </a:t>
            </a:r>
            <a:endParaRPr lang="fr-FR" dirty="0" smtClean="0"/>
          </a:p>
          <a:p>
            <a:pPr algn="just"/>
            <a:r>
              <a:rPr lang="fr-FR" dirty="0" smtClean="0"/>
              <a:t>- Diffamations</a:t>
            </a:r>
          </a:p>
          <a:p>
            <a:pPr algn="just"/>
            <a:r>
              <a:rPr lang="fr-FR" dirty="0" smtClean="0"/>
              <a:t>Si le fonctionnaire est victime </a:t>
            </a:r>
            <a:r>
              <a:rPr lang="fr-FR" dirty="0" smtClean="0"/>
              <a:t>à </a:t>
            </a:r>
            <a:r>
              <a:rPr lang="fr-FR" dirty="0"/>
              <a:t>l’occasion de l’exercice de </a:t>
            </a:r>
            <a:r>
              <a:rPr lang="fr-FR" dirty="0" smtClean="0"/>
              <a:t>sa </a:t>
            </a:r>
            <a:r>
              <a:rPr lang="fr-FR" dirty="0"/>
              <a:t>fonctions </a:t>
            </a:r>
            <a:r>
              <a:rPr lang="fr-FR" dirty="0" smtClean="0"/>
              <a:t>il sera pris en charge en fonction préjudice</a:t>
            </a:r>
            <a:endParaRPr lang="ar-DZ" dirty="0"/>
          </a:p>
        </p:txBody>
      </p:sp>
      <p:sp>
        <p:nvSpPr>
          <p:cNvPr id="6" name="Rectangle 5"/>
          <p:cNvSpPr/>
          <p:nvPr/>
        </p:nvSpPr>
        <p:spPr>
          <a:xfrm>
            <a:off x="1403648" y="184284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>
                <a:solidFill>
                  <a:srgbClr val="FFC000"/>
                </a:solidFill>
              </a:rPr>
              <a:t> </a:t>
            </a:r>
            <a:r>
              <a:rPr lang="fr-FR" sz="3200" b="1" dirty="0">
                <a:solidFill>
                  <a:srgbClr val="FFC000"/>
                </a:solidFill>
              </a:rPr>
              <a:t>D</a:t>
            </a:r>
            <a:r>
              <a:rPr lang="fr-FR" sz="3200" b="1" dirty="0" smtClean="0">
                <a:solidFill>
                  <a:srgbClr val="FFC000"/>
                </a:solidFill>
              </a:rPr>
              <a:t>roits des </a:t>
            </a:r>
            <a:r>
              <a:rPr lang="fr-FR" sz="3200" b="1" dirty="0">
                <a:solidFill>
                  <a:srgbClr val="FFC000"/>
                </a:solidFill>
              </a:rPr>
              <a:t>fonctionnaires</a:t>
            </a:r>
            <a:endParaRPr lang="ar-DZ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340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404664"/>
            <a:ext cx="842493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C000"/>
                </a:solidFill>
              </a:rPr>
              <a:t>Droit à la formation </a:t>
            </a:r>
          </a:p>
          <a:p>
            <a:r>
              <a:rPr lang="fr-FR" dirty="0" smtClean="0"/>
              <a:t>Un fonctionnaire avec un emploi  </a:t>
            </a:r>
            <a:r>
              <a:rPr lang="fr-FR" dirty="0"/>
              <a:t>permanent  bénéficie  d’un  droit  individuel  à  la  formation professionnelle  d’une  durée  de  vingt  heures  par  an.  </a:t>
            </a:r>
            <a:r>
              <a:rPr lang="fr-FR" dirty="0" smtClean="0"/>
              <a:t>Ainsi, ces formation seront comptées pour les promotion. </a:t>
            </a:r>
            <a:endParaRPr lang="ar-DZ" dirty="0"/>
          </a:p>
        </p:txBody>
      </p:sp>
      <p:sp>
        <p:nvSpPr>
          <p:cNvPr id="5" name="Rectangle 4"/>
          <p:cNvSpPr/>
          <p:nvPr/>
        </p:nvSpPr>
        <p:spPr>
          <a:xfrm>
            <a:off x="388261" y="2132856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 </a:t>
            </a:r>
            <a:r>
              <a:rPr lang="fr-FR" sz="2400" b="1" dirty="0">
                <a:solidFill>
                  <a:srgbClr val="FFC000"/>
                </a:solidFill>
              </a:rPr>
              <a:t>Principe de non-discrimination</a:t>
            </a:r>
          </a:p>
          <a:p>
            <a:r>
              <a:rPr lang="fr-FR" dirty="0"/>
              <a:t>La liberté d'opinion est garantie aux fonctionnaires. Aucune distinction, directe ou </a:t>
            </a:r>
            <a:r>
              <a:rPr lang="fr-FR" dirty="0" smtClean="0"/>
              <a:t>indirecte</a:t>
            </a:r>
            <a:r>
              <a:rPr lang="fr-FR" dirty="0"/>
              <a:t>,  ne  peut  être  faite  entre  les  fonctionnaires  en  raison  de  leurs  opinions </a:t>
            </a:r>
            <a:r>
              <a:rPr lang="fr-FR" dirty="0" smtClean="0"/>
              <a:t>politiques</a:t>
            </a:r>
            <a:r>
              <a:rPr lang="fr-FR" dirty="0"/>
              <a:t>,  syndicales, </a:t>
            </a:r>
            <a:r>
              <a:rPr lang="fr-FR" dirty="0" smtClean="0"/>
              <a:t>religieuses</a:t>
            </a:r>
            <a:r>
              <a:rPr lang="fr-FR" dirty="0"/>
              <a:t>,  de  leur  origine, </a:t>
            </a:r>
            <a:r>
              <a:rPr lang="fr-FR" dirty="0" smtClean="0"/>
              <a:t>ou </a:t>
            </a:r>
            <a:r>
              <a:rPr lang="fr-FR" dirty="0"/>
              <a:t>identité de genre, de leur </a:t>
            </a:r>
            <a:r>
              <a:rPr lang="fr-FR" dirty="0" smtClean="0"/>
              <a:t>âge</a:t>
            </a:r>
            <a:r>
              <a:rPr lang="fr-FR" dirty="0" smtClean="0"/>
              <a:t>……..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140607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764704"/>
            <a:ext cx="864139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C000"/>
                </a:solidFill>
              </a:rPr>
              <a:t>Droit syndical</a:t>
            </a:r>
          </a:p>
          <a:p>
            <a:r>
              <a:rPr lang="fr-FR" dirty="0" smtClean="0"/>
              <a:t>	Les  </a:t>
            </a:r>
            <a:r>
              <a:rPr lang="fr-FR" dirty="0"/>
              <a:t>fonctionnaires  peuvent  créer  des  syndicats  et  y  adhérer,  </a:t>
            </a:r>
            <a:r>
              <a:rPr lang="fr-FR" dirty="0" smtClean="0"/>
              <a:t>et peuvent bénéficier  </a:t>
            </a:r>
            <a:r>
              <a:rPr lang="fr-FR" dirty="0"/>
              <a:t>d’autorisations  spéciales  d’absence  (selon  les  nécessités  de </a:t>
            </a:r>
            <a:r>
              <a:rPr lang="fr-FR" dirty="0" smtClean="0"/>
              <a:t>service</a:t>
            </a:r>
            <a:r>
              <a:rPr lang="fr-FR" dirty="0"/>
              <a:t>),  de  congés  pour  formation  syndicale  et  de  décharges  d’activité  de </a:t>
            </a:r>
            <a:r>
              <a:rPr lang="fr-FR" dirty="0" smtClean="0"/>
              <a:t>service</a:t>
            </a:r>
            <a:r>
              <a:rPr lang="fr-FR" dirty="0"/>
              <a:t>. </a:t>
            </a:r>
          </a:p>
          <a:p>
            <a:r>
              <a:rPr lang="fr-FR" dirty="0"/>
              <a:t>Ces  organisations  syndicales  peuvent  ester  en  </a:t>
            </a:r>
            <a:r>
              <a:rPr lang="fr-FR" dirty="0" smtClean="0"/>
              <a:t>justice devant  </a:t>
            </a:r>
            <a:r>
              <a:rPr lang="fr-FR" dirty="0"/>
              <a:t>les </a:t>
            </a:r>
            <a:r>
              <a:rPr lang="fr-FR" dirty="0" smtClean="0"/>
              <a:t>juridictions </a:t>
            </a:r>
            <a:r>
              <a:rPr lang="fr-FR" dirty="0"/>
              <a:t>compétentes contre les actes </a:t>
            </a:r>
            <a:r>
              <a:rPr lang="fr-FR" dirty="0" smtClean="0"/>
              <a:t>et </a:t>
            </a:r>
            <a:r>
              <a:rPr lang="fr-FR" dirty="0"/>
              <a:t>décisions  individuelles  portant  atteinte  aux  intérêts </a:t>
            </a:r>
            <a:r>
              <a:rPr lang="fr-FR" dirty="0" smtClean="0"/>
              <a:t>collectifs </a:t>
            </a:r>
            <a:r>
              <a:rPr lang="fr-FR" dirty="0"/>
              <a:t>des fonctionnaires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395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612" y="260648"/>
            <a:ext cx="8701867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 </a:t>
            </a:r>
            <a:r>
              <a:rPr lang="fr-FR" sz="2400" b="1" dirty="0">
                <a:solidFill>
                  <a:srgbClr val="FFC000"/>
                </a:solidFill>
              </a:rPr>
              <a:t>Droit de grève </a:t>
            </a:r>
          </a:p>
          <a:p>
            <a:r>
              <a:rPr lang="fr-FR" dirty="0" smtClean="0"/>
              <a:t>Les fonctionnaires ont le droit à la  grève dans  </a:t>
            </a:r>
            <a:r>
              <a:rPr lang="fr-FR" dirty="0"/>
              <a:t>les  limites  légales. </a:t>
            </a:r>
            <a:r>
              <a:rPr lang="fr-FR" dirty="0" smtClean="0"/>
              <a:t>l’administration  </a:t>
            </a:r>
            <a:r>
              <a:rPr lang="fr-FR" dirty="0"/>
              <a:t>peut  imposer  le  maintien  d’un  service  minimum  en </a:t>
            </a:r>
            <a:r>
              <a:rPr lang="fr-FR" dirty="0" smtClean="0"/>
              <a:t>empêchant </a:t>
            </a:r>
            <a:r>
              <a:rPr lang="fr-FR" dirty="0" smtClean="0"/>
              <a:t>certains agents </a:t>
            </a:r>
            <a:r>
              <a:rPr lang="fr-FR" dirty="0"/>
              <a:t>de faire grève par la voie de la réquisition ou de </a:t>
            </a:r>
            <a:r>
              <a:rPr lang="fr-FR" dirty="0" smtClean="0"/>
              <a:t>la  </a:t>
            </a:r>
            <a:r>
              <a:rPr lang="fr-FR" dirty="0"/>
              <a:t>désignation.  </a:t>
            </a:r>
            <a:endParaRPr lang="fr-FR" dirty="0" smtClean="0"/>
          </a:p>
          <a:p>
            <a:r>
              <a:rPr lang="fr-FR" dirty="0"/>
              <a:t>	</a:t>
            </a:r>
            <a:r>
              <a:rPr lang="fr-FR" dirty="0" smtClean="0"/>
              <a:t>D’autres  </a:t>
            </a:r>
            <a:r>
              <a:rPr lang="fr-FR" dirty="0"/>
              <a:t>fonctionnaires  sont  totalement  </a:t>
            </a:r>
            <a:r>
              <a:rPr lang="fr-FR" dirty="0" smtClean="0"/>
              <a:t>privés  </a:t>
            </a:r>
            <a:r>
              <a:rPr lang="fr-FR" dirty="0"/>
              <a:t>du  droit  de grève : 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préfet, 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militaires</a:t>
            </a:r>
            <a:r>
              <a:rPr lang="fr-FR" dirty="0"/>
              <a:t>,  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magistrat  </a:t>
            </a:r>
            <a:r>
              <a:rPr lang="fr-FR" dirty="0"/>
              <a:t>de  l’ordre  </a:t>
            </a:r>
            <a:r>
              <a:rPr lang="fr-FR" dirty="0" smtClean="0"/>
              <a:t>judiciaire.  </a:t>
            </a:r>
            <a:endParaRPr lang="ar-DZ" dirty="0"/>
          </a:p>
        </p:txBody>
      </p:sp>
      <p:sp>
        <p:nvSpPr>
          <p:cNvPr id="5" name="Rectangle 4"/>
          <p:cNvSpPr/>
          <p:nvPr/>
        </p:nvSpPr>
        <p:spPr>
          <a:xfrm>
            <a:off x="201714" y="3228502"/>
            <a:ext cx="869076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C000"/>
                </a:solidFill>
              </a:rPr>
              <a:t> Droits sociaux/droit à participation</a:t>
            </a:r>
          </a:p>
          <a:p>
            <a:r>
              <a:rPr lang="fr-FR" dirty="0"/>
              <a:t>Les  fonctionnaires  disposent  d’un  droit  de  participation,  par  l’intermédiaire  de </a:t>
            </a:r>
            <a:r>
              <a:rPr lang="fr-FR" dirty="0" smtClean="0"/>
              <a:t>leurs  </a:t>
            </a:r>
            <a:r>
              <a:rPr lang="fr-FR" dirty="0" smtClean="0"/>
              <a:t>délégués  élus </a:t>
            </a:r>
            <a:r>
              <a:rPr lang="fr-FR" dirty="0"/>
              <a:t>dans  les  organismes  consultatifs,  à  l’organisation  et  au </a:t>
            </a:r>
            <a:r>
              <a:rPr lang="fr-FR" dirty="0" smtClean="0"/>
              <a:t>fonctionnement  </a:t>
            </a:r>
            <a:r>
              <a:rPr lang="fr-FR" dirty="0"/>
              <a:t>des  services  </a:t>
            </a:r>
            <a:r>
              <a:rPr lang="fr-FR" dirty="0" smtClean="0"/>
              <a:t>publics.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29778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39752" y="188640"/>
            <a:ext cx="4993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Les obligations des </a:t>
            </a:r>
            <a:r>
              <a:rPr lang="fr-FR" sz="2400" b="1" dirty="0" smtClean="0">
                <a:solidFill>
                  <a:srgbClr val="FF0000"/>
                </a:solidFill>
              </a:rPr>
              <a:t>fonctionnaires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663857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Les obligations que doivent respecter les fonctionnaires sont bien plus nombreuses que celles </a:t>
            </a:r>
            <a:r>
              <a:rPr lang="fr-FR" dirty="0" smtClean="0"/>
              <a:t>qui  </a:t>
            </a:r>
            <a:r>
              <a:rPr lang="fr-FR" dirty="0"/>
              <a:t>s’imposent  aux  </a:t>
            </a:r>
            <a:r>
              <a:rPr lang="fr-FR" dirty="0" smtClean="0"/>
              <a:t>salariés  </a:t>
            </a:r>
            <a:r>
              <a:rPr lang="fr-FR" dirty="0"/>
              <a:t>du  secteur  </a:t>
            </a:r>
            <a:r>
              <a:rPr lang="fr-FR" dirty="0" smtClean="0"/>
              <a:t>privé car ils sont au service </a:t>
            </a:r>
            <a:r>
              <a:rPr lang="fr-FR" dirty="0"/>
              <a:t>de l’intérêt général. </a:t>
            </a:r>
            <a:endParaRPr lang="ar-DZ" dirty="0"/>
          </a:p>
        </p:txBody>
      </p:sp>
      <p:sp>
        <p:nvSpPr>
          <p:cNvPr id="6" name="Rectangle 5"/>
          <p:cNvSpPr/>
          <p:nvPr/>
        </p:nvSpPr>
        <p:spPr>
          <a:xfrm>
            <a:off x="539552" y="1988840"/>
            <a:ext cx="828092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Le respect des valeurs du service public</a:t>
            </a:r>
          </a:p>
          <a:p>
            <a:r>
              <a:rPr lang="fr-FR" dirty="0" smtClean="0"/>
              <a:t>Le </a:t>
            </a:r>
            <a:r>
              <a:rPr lang="fr-FR" dirty="0"/>
              <a:t>fonctionnaire </a:t>
            </a:r>
            <a:r>
              <a:rPr lang="fr-FR" dirty="0" smtClean="0"/>
              <a:t>doit </a:t>
            </a:r>
            <a:r>
              <a:rPr lang="fr-FR" dirty="0"/>
              <a:t>exercer ses fonctions </a:t>
            </a:r>
            <a:r>
              <a:rPr lang="fr-FR" dirty="0" smtClean="0"/>
              <a:t>avec :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dignité</a:t>
            </a:r>
            <a:r>
              <a:rPr lang="fr-FR" dirty="0"/>
              <a:t>, </a:t>
            </a: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 smtClean="0"/>
              <a:t>impartialité</a:t>
            </a:r>
            <a:r>
              <a:rPr lang="fr-FR" dirty="0"/>
              <a:t>, 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intégrité.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il  </a:t>
            </a:r>
            <a:r>
              <a:rPr lang="fr-FR" dirty="0"/>
              <a:t>doit  traiter  de  façon </a:t>
            </a:r>
            <a:r>
              <a:rPr lang="fr-FR" dirty="0" smtClean="0"/>
              <a:t>égale </a:t>
            </a:r>
            <a:r>
              <a:rPr lang="fr-FR" dirty="0"/>
              <a:t>toutes les personnes et respecte leur liberté de conscience et leur dignité. 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336490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260648"/>
            <a:ext cx="871296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O</a:t>
            </a:r>
            <a:r>
              <a:rPr lang="fr-FR" sz="2400" b="1" dirty="0" smtClean="0">
                <a:solidFill>
                  <a:srgbClr val="FF0000"/>
                </a:solidFill>
              </a:rPr>
              <a:t>bligation </a:t>
            </a:r>
            <a:r>
              <a:rPr lang="fr-FR" sz="2400" b="1" dirty="0">
                <a:solidFill>
                  <a:srgbClr val="FF0000"/>
                </a:solidFill>
              </a:rPr>
              <a:t>de </a:t>
            </a:r>
            <a:r>
              <a:rPr lang="fr-FR" sz="2400" b="1" dirty="0" smtClean="0">
                <a:solidFill>
                  <a:srgbClr val="FF0000"/>
                </a:solidFill>
              </a:rPr>
              <a:t>service</a:t>
            </a:r>
          </a:p>
          <a:p>
            <a:endParaRPr lang="fr-FR" sz="2400" b="1" dirty="0">
              <a:solidFill>
                <a:srgbClr val="FF0000"/>
              </a:solidFill>
            </a:endParaRPr>
          </a:p>
          <a:p>
            <a:r>
              <a:rPr lang="fr-FR" dirty="0" smtClean="0"/>
              <a:t>Le  </a:t>
            </a:r>
            <a:r>
              <a:rPr lang="fr-FR" dirty="0"/>
              <a:t>fonctionnaire  consacre  l’intégralité  de  son  activité  professionnelle  aux </a:t>
            </a:r>
          </a:p>
          <a:p>
            <a:r>
              <a:rPr lang="fr-FR" dirty="0"/>
              <a:t>tâches qui lui sont </a:t>
            </a:r>
            <a:r>
              <a:rPr lang="fr-FR" dirty="0" smtClean="0"/>
              <a:t>confiées : </a:t>
            </a:r>
          </a:p>
          <a:p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/>
              <a:t>R</a:t>
            </a:r>
            <a:r>
              <a:rPr lang="fr-FR" dirty="0" smtClean="0"/>
              <a:t>especter </a:t>
            </a:r>
            <a:r>
              <a:rPr lang="fr-FR" dirty="0"/>
              <a:t>la durée et les horaires de travail. </a:t>
            </a:r>
            <a:endParaRPr lang="fr-FR" dirty="0" smtClean="0"/>
          </a:p>
          <a:p>
            <a:pPr marL="285750" indent="-285750">
              <a:buFontTx/>
              <a:buChar char="-"/>
            </a:pP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assurer  </a:t>
            </a:r>
            <a:r>
              <a:rPr lang="fr-FR" dirty="0"/>
              <a:t>la  continuité  du  service  public  et  peut  être  </a:t>
            </a:r>
            <a:r>
              <a:rPr lang="fr-FR" dirty="0" smtClean="0"/>
              <a:t>sanctionné </a:t>
            </a:r>
            <a:r>
              <a:rPr lang="fr-FR" dirty="0"/>
              <a:t>pour </a:t>
            </a:r>
            <a:r>
              <a:rPr lang="fr-FR" dirty="0" smtClean="0"/>
              <a:t>des </a:t>
            </a:r>
            <a:r>
              <a:rPr lang="fr-FR" dirty="0"/>
              <a:t>absences injustifiées. </a:t>
            </a:r>
            <a:endParaRPr lang="fr-FR" dirty="0" smtClean="0"/>
          </a:p>
          <a:p>
            <a:pPr marL="285750" indent="-285750">
              <a:buFontTx/>
              <a:buChar char="-"/>
            </a:pP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Celui qui refuse  </a:t>
            </a:r>
            <a:r>
              <a:rPr lang="fr-FR" dirty="0"/>
              <a:t>de  rejoindre  le  poste  sur  lequel  </a:t>
            </a:r>
            <a:r>
              <a:rPr lang="fr-FR" dirty="0" smtClean="0"/>
              <a:t>il </a:t>
            </a:r>
            <a:r>
              <a:rPr lang="fr-FR" dirty="0"/>
              <a:t>a  été  </a:t>
            </a:r>
            <a:r>
              <a:rPr lang="fr-FR" dirty="0" smtClean="0"/>
              <a:t>affecté,  </a:t>
            </a:r>
            <a:r>
              <a:rPr lang="fr-FR" dirty="0"/>
              <a:t>commet  un </a:t>
            </a:r>
            <a:r>
              <a:rPr lang="fr-FR" dirty="0" smtClean="0"/>
              <a:t>abandon </a:t>
            </a:r>
            <a:r>
              <a:rPr lang="fr-FR" dirty="0"/>
              <a:t>de poste pouvant entraîner sa </a:t>
            </a:r>
            <a:r>
              <a:rPr lang="fr-FR" dirty="0" smtClean="0"/>
              <a:t>radiation. </a:t>
            </a:r>
          </a:p>
          <a:p>
            <a:pPr marL="285750" indent="-285750">
              <a:buFontTx/>
              <a:buChar char="-"/>
            </a:pP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Le  </a:t>
            </a:r>
            <a:r>
              <a:rPr lang="fr-FR" dirty="0"/>
              <a:t>fonctionnaires  ne  peuvent  exercer  à  titre  professionnel  une  activité  </a:t>
            </a:r>
            <a:r>
              <a:rPr lang="fr-FR" dirty="0" smtClean="0"/>
              <a:t>privée lucrative   sauf une activité à  </a:t>
            </a:r>
            <a:r>
              <a:rPr lang="fr-FR" dirty="0"/>
              <a:t>titre  </a:t>
            </a:r>
            <a:r>
              <a:rPr lang="fr-FR" dirty="0" smtClean="0"/>
              <a:t>accessoire compatible.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139318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332656"/>
            <a:ext cx="792088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L’obligation d’obéissance hiérarchique </a:t>
            </a:r>
          </a:p>
          <a:p>
            <a:endParaRPr lang="fr-FR" dirty="0" smtClean="0"/>
          </a:p>
          <a:p>
            <a:r>
              <a:rPr lang="fr-FR" dirty="0" smtClean="0"/>
              <a:t>Tout </a:t>
            </a:r>
            <a:r>
              <a:rPr lang="fr-FR" dirty="0"/>
              <a:t>fonctionnaire est responsable des taches qui lui sont confiées. Elle.il doit se </a:t>
            </a:r>
            <a:r>
              <a:rPr lang="fr-FR" dirty="0" smtClean="0"/>
              <a:t>conformer   </a:t>
            </a:r>
            <a:r>
              <a:rPr lang="fr-FR" dirty="0"/>
              <a:t>aux   instructions   de   </a:t>
            </a:r>
            <a:r>
              <a:rPr lang="fr-FR" dirty="0" smtClean="0"/>
              <a:t>son   supérieur   </a:t>
            </a:r>
            <a:r>
              <a:rPr lang="fr-FR" dirty="0"/>
              <a:t>hiérarchique,   excepté   si </a:t>
            </a:r>
            <a:r>
              <a:rPr lang="fr-FR" dirty="0" smtClean="0"/>
              <a:t>l’instruction  </a:t>
            </a:r>
            <a:r>
              <a:rPr lang="fr-FR" dirty="0"/>
              <a:t>est  manifestement  illégale  et  de  nature  à  troubler  gravement  un </a:t>
            </a:r>
            <a:r>
              <a:rPr lang="fr-FR" dirty="0" smtClean="0"/>
              <a:t>intérêt  </a:t>
            </a:r>
            <a:r>
              <a:rPr lang="fr-FR" dirty="0"/>
              <a:t>public.  </a:t>
            </a:r>
            <a:endParaRPr lang="ar-DZ" dirty="0"/>
          </a:p>
        </p:txBody>
      </p:sp>
      <p:sp>
        <p:nvSpPr>
          <p:cNvPr id="5" name="Rectangle 4"/>
          <p:cNvSpPr/>
          <p:nvPr/>
        </p:nvSpPr>
        <p:spPr>
          <a:xfrm>
            <a:off x="467544" y="2852936"/>
            <a:ext cx="799288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 </a:t>
            </a:r>
            <a:r>
              <a:rPr lang="fr-FR" sz="2400" b="1" dirty="0">
                <a:solidFill>
                  <a:srgbClr val="FF0000"/>
                </a:solidFill>
              </a:rPr>
              <a:t>L’obligation de formation</a:t>
            </a:r>
          </a:p>
          <a:p>
            <a:r>
              <a:rPr lang="fr-FR" dirty="0" smtClean="0"/>
              <a:t>Le  </a:t>
            </a:r>
            <a:r>
              <a:rPr lang="fr-FR" dirty="0"/>
              <a:t>fonctionnaire  a  le  devoir  de  s'adapter  au  service  public  et  de  mettre  ses </a:t>
            </a:r>
            <a:r>
              <a:rPr lang="fr-FR" dirty="0" smtClean="0"/>
              <a:t>connaissances </a:t>
            </a:r>
            <a:r>
              <a:rPr lang="fr-FR" dirty="0"/>
              <a:t>à jour régulièrement. Le manquement à cette obligation constitue </a:t>
            </a:r>
            <a:r>
              <a:rPr lang="fr-FR" dirty="0" smtClean="0"/>
              <a:t>une </a:t>
            </a:r>
            <a:r>
              <a:rPr lang="fr-FR" dirty="0"/>
              <a:t>faute.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351524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1268760"/>
            <a:ext cx="84249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L’obligation de secret professionnel</a:t>
            </a:r>
          </a:p>
          <a:p>
            <a:r>
              <a:rPr lang="fr-FR" dirty="0"/>
              <a:t>Dans l'exercice de ses responsabilités, </a:t>
            </a:r>
            <a:r>
              <a:rPr lang="fr-FR" dirty="0" smtClean="0"/>
              <a:t>le </a:t>
            </a:r>
            <a:r>
              <a:rPr lang="fr-FR" dirty="0"/>
              <a:t>fonctionnaire peut, quel que soit son </a:t>
            </a:r>
          </a:p>
          <a:p>
            <a:r>
              <a:rPr lang="fr-FR" dirty="0"/>
              <a:t>grade,  avoir  connaissance  de  faits  intéressant  les  </a:t>
            </a:r>
            <a:r>
              <a:rPr lang="fr-FR" dirty="0" smtClean="0"/>
              <a:t>particuliers</a:t>
            </a:r>
            <a:r>
              <a:rPr lang="fr-FR" dirty="0"/>
              <a:t>,  ou  de  projets </a:t>
            </a:r>
            <a:r>
              <a:rPr lang="fr-FR" dirty="0" smtClean="0"/>
              <a:t>dont </a:t>
            </a:r>
            <a:r>
              <a:rPr lang="fr-FR" dirty="0"/>
              <a:t>la divulgation mettrait en cause le fonctionnement du service public. </a:t>
            </a:r>
          </a:p>
          <a:p>
            <a:r>
              <a:rPr lang="fr-FR" dirty="0"/>
              <a:t>Des domaines exigent le secret absolu de la part des fonctionnaires :</a:t>
            </a:r>
          </a:p>
          <a:p>
            <a:r>
              <a:rPr lang="fr-FR" dirty="0"/>
              <a:t>  la défense </a:t>
            </a:r>
            <a:r>
              <a:rPr lang="fr-FR" dirty="0" smtClean="0"/>
              <a:t>;</a:t>
            </a:r>
          </a:p>
          <a:p>
            <a:r>
              <a:rPr lang="fr-FR" dirty="0" smtClean="0"/>
              <a:t>  </a:t>
            </a:r>
            <a:r>
              <a:rPr lang="fr-FR" dirty="0"/>
              <a:t>les informations financières ;</a:t>
            </a:r>
          </a:p>
          <a:p>
            <a:r>
              <a:rPr lang="fr-FR" dirty="0"/>
              <a:t>  le domaine médical ;</a:t>
            </a:r>
          </a:p>
          <a:p>
            <a:r>
              <a:rPr lang="fr-FR" dirty="0"/>
              <a:t>  la vie privée.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252393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Élémentaire">
  <a:themeElements>
    <a:clrScheme name="Exécutif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Élémentaire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Élémentaire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2076</TotalTime>
  <Words>660</Words>
  <Application>Microsoft Office PowerPoint</Application>
  <PresentationFormat>Affichage à l'écran (4:3)</PresentationFormat>
  <Paragraphs>68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Élémentaire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Machines Spéciales</dc:title>
  <dc:creator>Tarek</dc:creator>
  <cp:lastModifiedBy>Tarek</cp:lastModifiedBy>
  <cp:revision>49</cp:revision>
  <dcterms:created xsi:type="dcterms:W3CDTF">2020-02-20T08:15:59Z</dcterms:created>
  <dcterms:modified xsi:type="dcterms:W3CDTF">2021-04-13T20:18:17Z</dcterms:modified>
</cp:coreProperties>
</file>