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4" r:id="rId1"/>
  </p:sldMasterIdLst>
  <p:notesMasterIdLst>
    <p:notesMasterId r:id="rId50"/>
  </p:notesMasterIdLst>
  <p:handoutMasterIdLst>
    <p:handoutMasterId r:id="rId51"/>
  </p:handoutMasterIdLst>
  <p:sldIdLst>
    <p:sldId id="488" r:id="rId2"/>
    <p:sldId id="482" r:id="rId3"/>
    <p:sldId id="483" r:id="rId4"/>
    <p:sldId id="437" r:id="rId5"/>
    <p:sldId id="494" r:id="rId6"/>
    <p:sldId id="447" r:id="rId7"/>
    <p:sldId id="448" r:id="rId8"/>
    <p:sldId id="492" r:id="rId9"/>
    <p:sldId id="486" r:id="rId10"/>
    <p:sldId id="487" r:id="rId11"/>
    <p:sldId id="449" r:id="rId12"/>
    <p:sldId id="485" r:id="rId13"/>
    <p:sldId id="451" r:id="rId14"/>
    <p:sldId id="452" r:id="rId15"/>
    <p:sldId id="459" r:id="rId16"/>
    <p:sldId id="460" r:id="rId17"/>
    <p:sldId id="461" r:id="rId18"/>
    <p:sldId id="462" r:id="rId19"/>
    <p:sldId id="466" r:id="rId20"/>
    <p:sldId id="467" r:id="rId21"/>
    <p:sldId id="490" r:id="rId22"/>
    <p:sldId id="463" r:id="rId23"/>
    <p:sldId id="464" r:id="rId24"/>
    <p:sldId id="465" r:id="rId25"/>
    <p:sldId id="453" r:id="rId26"/>
    <p:sldId id="455" r:id="rId27"/>
    <p:sldId id="456" r:id="rId28"/>
    <p:sldId id="457" r:id="rId29"/>
    <p:sldId id="458" r:id="rId30"/>
    <p:sldId id="495" r:id="rId31"/>
    <p:sldId id="468" r:id="rId32"/>
    <p:sldId id="469" r:id="rId33"/>
    <p:sldId id="470" r:id="rId34"/>
    <p:sldId id="471" r:id="rId35"/>
    <p:sldId id="472" r:id="rId36"/>
    <p:sldId id="473" r:id="rId37"/>
    <p:sldId id="474" r:id="rId38"/>
    <p:sldId id="475" r:id="rId39"/>
    <p:sldId id="476" r:id="rId40"/>
    <p:sldId id="477" r:id="rId41"/>
    <p:sldId id="478" r:id="rId42"/>
    <p:sldId id="479" r:id="rId43"/>
    <p:sldId id="480" r:id="rId44"/>
    <p:sldId id="436" r:id="rId45"/>
    <p:sldId id="489" r:id="rId46"/>
    <p:sldId id="481" r:id="rId47"/>
    <p:sldId id="484" r:id="rId48"/>
    <p:sldId id="49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6AC977F7-D9C8-43C1-8998-EDA01780629E}">
          <p14:sldIdLst>
            <p14:sldId id="488"/>
            <p14:sldId id="482"/>
            <p14:sldId id="483"/>
            <p14:sldId id="437"/>
            <p14:sldId id="494"/>
            <p14:sldId id="447"/>
            <p14:sldId id="448"/>
            <p14:sldId id="492"/>
            <p14:sldId id="486"/>
            <p14:sldId id="487"/>
            <p14:sldId id="449"/>
            <p14:sldId id="485"/>
            <p14:sldId id="451"/>
            <p14:sldId id="452"/>
            <p14:sldId id="459"/>
            <p14:sldId id="460"/>
            <p14:sldId id="461"/>
            <p14:sldId id="462"/>
            <p14:sldId id="466"/>
            <p14:sldId id="467"/>
            <p14:sldId id="490"/>
            <p14:sldId id="463"/>
            <p14:sldId id="464"/>
            <p14:sldId id="465"/>
            <p14:sldId id="453"/>
            <p14:sldId id="455"/>
            <p14:sldId id="456"/>
            <p14:sldId id="457"/>
            <p14:sldId id="458"/>
            <p14:sldId id="495"/>
            <p14:sldId id="468"/>
            <p14:sldId id="469"/>
            <p14:sldId id="470"/>
            <p14:sldId id="471"/>
            <p14:sldId id="472"/>
            <p14:sldId id="473"/>
            <p14:sldId id="474"/>
            <p14:sldId id="475"/>
            <p14:sldId id="476"/>
            <p14:sldId id="477"/>
            <p14:sldId id="478"/>
            <p14:sldId id="479"/>
            <p14:sldId id="480"/>
            <p14:sldId id="436"/>
            <p14:sldId id="489"/>
            <p14:sldId id="481"/>
            <p14:sldId id="484"/>
            <p14:sldId id="49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58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2" autoAdjust="0"/>
    <p:restoredTop sz="74806" autoAdjust="0"/>
  </p:normalViewPr>
  <p:slideViewPr>
    <p:cSldViewPr>
      <p:cViewPr varScale="1">
        <p:scale>
          <a:sx n="41" d="100"/>
          <a:sy n="41" d="100"/>
        </p:scale>
        <p:origin x="1675"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DZ"/>
              <a:t>د. سوسن بوزيدة</a:t>
            </a: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6928204-BCBF-49AD-9090-82D477BB6E9B}" type="datetime1">
              <a:rPr lang="fr-FR" smtClean="0"/>
              <a:t>13/06/2021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ar-DZ"/>
              <a:t>د.سوسن بوزيدة</a:t>
            </a: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0314E0-9AFE-4EE0-BC37-252987CB66A2}" type="slidenum">
              <a:rPr lang="fr-FR" smtClean="0"/>
              <a:t>‹N°›</a:t>
            </a:fld>
            <a:endParaRPr lang="fr-FR"/>
          </a:p>
        </p:txBody>
      </p:sp>
    </p:spTree>
    <p:extLst>
      <p:ext uri="{BB962C8B-B14F-4D97-AF65-F5344CB8AC3E}">
        <p14:creationId xmlns:p14="http://schemas.microsoft.com/office/powerpoint/2010/main" val="255367860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ar-DZ"/>
              <a:t>د. سوسن بوزيدة</a:t>
            </a: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62A31-AFF2-49CB-96E7-7D25F4E218D2}" type="datetime1">
              <a:rPr lang="fr-FR" smtClean="0"/>
              <a:t>13/06/2021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ar-DZ"/>
              <a:t>د.سوسن بوزيدة</a:t>
            </a: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80724F-A288-47FE-ADFF-9F04947B9588}" type="slidenum">
              <a:rPr lang="fr-FR" smtClean="0"/>
              <a:t>‹N°›</a:t>
            </a:fld>
            <a:endParaRPr lang="fr-FR"/>
          </a:p>
        </p:txBody>
      </p:sp>
    </p:spTree>
    <p:extLst>
      <p:ext uri="{BB962C8B-B14F-4D97-AF65-F5344CB8AC3E}">
        <p14:creationId xmlns:p14="http://schemas.microsoft.com/office/powerpoint/2010/main" val="2710525528"/>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dirty="0"/>
              <a:t>الهدف من هذا </a:t>
            </a:r>
            <a:r>
              <a:rPr lang="ar-DZ" dirty="0" err="1"/>
              <a:t>المقیاس</a:t>
            </a:r>
            <a:r>
              <a:rPr lang="ar-DZ" dirty="0"/>
              <a:t> </a:t>
            </a:r>
            <a:r>
              <a:rPr lang="ar-DZ" dirty="0" err="1"/>
              <a:t>تعریف</a:t>
            </a:r>
            <a:r>
              <a:rPr lang="ar-DZ" dirty="0"/>
              <a:t> الطالب </a:t>
            </a:r>
            <a:r>
              <a:rPr lang="ar-DZ" dirty="0" err="1"/>
              <a:t>بالمفاهیم</a:t>
            </a:r>
            <a:r>
              <a:rPr lang="ar-DZ" dirty="0"/>
              <a:t> </a:t>
            </a:r>
            <a:r>
              <a:rPr lang="ar-DZ" dirty="0" err="1"/>
              <a:t>الأساسیة</a:t>
            </a:r>
            <a:r>
              <a:rPr lang="ar-DZ" dirty="0"/>
              <a:t> </a:t>
            </a:r>
            <a:r>
              <a:rPr lang="ar-DZ" dirty="0" err="1"/>
              <a:t>لتكنولوجیا</a:t>
            </a:r>
            <a:r>
              <a:rPr lang="ar-DZ" dirty="0"/>
              <a:t> المعلومات والاتصال، والسعي لمحاولة بناء معرفة </a:t>
            </a:r>
            <a:r>
              <a:rPr lang="ar-DZ" dirty="0" err="1"/>
              <a:t>علمیة</a:t>
            </a:r>
            <a:r>
              <a:rPr lang="ar-DZ" dirty="0"/>
              <a:t> و </a:t>
            </a:r>
            <a:r>
              <a:rPr lang="ar-DZ" dirty="0" err="1"/>
              <a:t>أكادیمیة</a:t>
            </a:r>
            <a:r>
              <a:rPr lang="ar-DZ" dirty="0"/>
              <a:t> لديه، بالانطلاق </a:t>
            </a:r>
            <a:r>
              <a:rPr lang="ar-DZ" dirty="0" err="1"/>
              <a:t>بتحدید</a:t>
            </a:r>
            <a:r>
              <a:rPr lang="ar-DZ" dirty="0"/>
              <a:t> </a:t>
            </a:r>
            <a:r>
              <a:rPr lang="ar-DZ" dirty="0" err="1"/>
              <a:t>المفاهیم</a:t>
            </a:r>
            <a:r>
              <a:rPr lang="ar-DZ" dirty="0"/>
              <a:t> والمصطلحات الخاصة </a:t>
            </a:r>
            <a:r>
              <a:rPr lang="ar-DZ" dirty="0" err="1"/>
              <a:t>بتكنولوجیا</a:t>
            </a:r>
            <a:r>
              <a:rPr lang="ar-DZ" dirty="0"/>
              <a:t> المعلومات والاتصال ومختلف </a:t>
            </a:r>
            <a:r>
              <a:rPr lang="ar-DZ" dirty="0" err="1"/>
              <a:t>تطبیقاتها</a:t>
            </a:r>
            <a:r>
              <a:rPr lang="ar-DZ" dirty="0"/>
              <a:t> وخدماتها ومجالاتها وتطوراتها المتلاحقة، باعتبارها اهتماما </a:t>
            </a:r>
            <a:r>
              <a:rPr lang="ar-DZ" dirty="0" err="1"/>
              <a:t>علمیا</a:t>
            </a:r>
            <a:r>
              <a:rPr lang="ar-DZ" dirty="0"/>
              <a:t> مواكبا </a:t>
            </a:r>
            <a:r>
              <a:rPr lang="ar-DZ" dirty="0" err="1"/>
              <a:t>للتطوارت</a:t>
            </a:r>
            <a:r>
              <a:rPr lang="ar-DZ" dirty="0"/>
              <a:t> الحاصلة في ظل </a:t>
            </a:r>
            <a:r>
              <a:rPr lang="ar-DZ" dirty="0" err="1"/>
              <a:t>تكنولوجیا</a:t>
            </a:r>
            <a:r>
              <a:rPr lang="ar-DZ" dirty="0"/>
              <a:t> الاتصال </a:t>
            </a:r>
            <a:r>
              <a:rPr lang="ar-DZ" dirty="0" err="1"/>
              <a:t>الجدیدة</a:t>
            </a:r>
            <a:r>
              <a:rPr lang="ar-DZ" dirty="0"/>
              <a:t> الذي لحقته </a:t>
            </a:r>
            <a:r>
              <a:rPr lang="ar-DZ" dirty="0" err="1"/>
              <a:t>تغيرارت</a:t>
            </a:r>
            <a:r>
              <a:rPr lang="ar-DZ" dirty="0"/>
              <a:t> </a:t>
            </a:r>
            <a:r>
              <a:rPr lang="ar-DZ" dirty="0" err="1"/>
              <a:t>وتطوارت</a:t>
            </a:r>
            <a:r>
              <a:rPr lang="ar-DZ" dirty="0"/>
              <a:t> جمة من </a:t>
            </a:r>
            <a:r>
              <a:rPr lang="ar-DZ" dirty="0" err="1"/>
              <a:t>مفاهیم</a:t>
            </a:r>
            <a:r>
              <a:rPr lang="ar-DZ" dirty="0"/>
              <a:t> </a:t>
            </a:r>
            <a:r>
              <a:rPr lang="ar-DZ" dirty="0" err="1"/>
              <a:t>ونظریات</a:t>
            </a:r>
            <a:r>
              <a:rPr lang="ar-DZ" dirty="0"/>
              <a:t> عدة، ومنه </a:t>
            </a:r>
            <a:r>
              <a:rPr lang="ar-DZ" dirty="0" err="1"/>
              <a:t>یستوجب</a:t>
            </a:r>
            <a:r>
              <a:rPr lang="ar-DZ" dirty="0"/>
              <a:t> </a:t>
            </a:r>
            <a:r>
              <a:rPr lang="ar-DZ" dirty="0" err="1"/>
              <a:t>توجیه</a:t>
            </a:r>
            <a:r>
              <a:rPr lang="ar-DZ" dirty="0"/>
              <a:t> اهتمامات الطالب </a:t>
            </a:r>
            <a:r>
              <a:rPr lang="ar-DZ" dirty="0" err="1"/>
              <a:t>البحثیة</a:t>
            </a:r>
            <a:r>
              <a:rPr lang="ar-DZ" dirty="0"/>
              <a:t> في هذا المسار الذي فرضته ثورة </a:t>
            </a:r>
            <a:r>
              <a:rPr lang="ar-DZ" dirty="0" err="1"/>
              <a:t>تكنولوجیا</a:t>
            </a:r>
            <a:r>
              <a:rPr lang="ar-DZ" dirty="0"/>
              <a:t> المعلومات في إطار إنجاز مذكرات </a:t>
            </a:r>
            <a:r>
              <a:rPr lang="ar-DZ" dirty="0" err="1"/>
              <a:t>االماستر</a:t>
            </a:r>
            <a:r>
              <a:rPr lang="ar-DZ" dirty="0"/>
              <a:t> و </a:t>
            </a:r>
            <a:r>
              <a:rPr lang="ar-DZ" dirty="0" err="1"/>
              <a:t>الدكتورا</a:t>
            </a:r>
            <a:r>
              <a:rPr lang="ar-DZ" dirty="0"/>
              <a:t>، ومختلف توجهات مسار تخصصه.</a:t>
            </a:r>
          </a:p>
          <a:p>
            <a:pPr algn="r"/>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a:t>
            </a:fld>
            <a:endParaRPr lang="fr-FR"/>
          </a:p>
        </p:txBody>
      </p:sp>
    </p:spTree>
    <p:extLst>
      <p:ext uri="{BB962C8B-B14F-4D97-AF65-F5344CB8AC3E}">
        <p14:creationId xmlns:p14="http://schemas.microsoft.com/office/powerpoint/2010/main" val="986604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6</a:t>
            </a:fld>
            <a:endParaRPr lang="fr-FR"/>
          </a:p>
        </p:txBody>
      </p:sp>
    </p:spTree>
    <p:extLst>
      <p:ext uri="{BB962C8B-B14F-4D97-AF65-F5344CB8AC3E}">
        <p14:creationId xmlns:p14="http://schemas.microsoft.com/office/powerpoint/2010/main" val="3245157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8</a:t>
            </a:fld>
            <a:endParaRPr lang="fr-FR"/>
          </a:p>
        </p:txBody>
      </p:sp>
    </p:spTree>
    <p:extLst>
      <p:ext uri="{BB962C8B-B14F-4D97-AF65-F5344CB8AC3E}">
        <p14:creationId xmlns:p14="http://schemas.microsoft.com/office/powerpoint/2010/main" val="2789002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17</a:t>
            </a:fld>
            <a:endParaRPr lang="fr-FR"/>
          </a:p>
        </p:txBody>
      </p:sp>
    </p:spTree>
    <p:extLst>
      <p:ext uri="{BB962C8B-B14F-4D97-AF65-F5344CB8AC3E}">
        <p14:creationId xmlns:p14="http://schemas.microsoft.com/office/powerpoint/2010/main" val="2667205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28</a:t>
            </a:fld>
            <a:endParaRPr lang="fr-FR"/>
          </a:p>
        </p:txBody>
      </p:sp>
    </p:spTree>
    <p:extLst>
      <p:ext uri="{BB962C8B-B14F-4D97-AF65-F5344CB8AC3E}">
        <p14:creationId xmlns:p14="http://schemas.microsoft.com/office/powerpoint/2010/main" val="3615895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45</a:t>
            </a:fld>
            <a:endParaRPr lang="fr-FR"/>
          </a:p>
        </p:txBody>
      </p:sp>
    </p:spTree>
    <p:extLst>
      <p:ext uri="{BB962C8B-B14F-4D97-AF65-F5344CB8AC3E}">
        <p14:creationId xmlns:p14="http://schemas.microsoft.com/office/powerpoint/2010/main" val="233258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en-tête 3"/>
          <p:cNvSpPr>
            <a:spLocks noGrp="1"/>
          </p:cNvSpPr>
          <p:nvPr>
            <p:ph type="hdr" sz="quarter"/>
          </p:nvPr>
        </p:nvSpPr>
        <p:spPr/>
        <p:txBody>
          <a:bodyPr/>
          <a:lstStyle/>
          <a:p>
            <a:r>
              <a:rPr lang="ar-DZ"/>
              <a:t>د. سوسن بوزيدة</a:t>
            </a:r>
            <a:endParaRPr lang="fr-FR"/>
          </a:p>
        </p:txBody>
      </p:sp>
      <p:sp>
        <p:nvSpPr>
          <p:cNvPr id="5" name="Espace réservé de la date 4"/>
          <p:cNvSpPr>
            <a:spLocks noGrp="1"/>
          </p:cNvSpPr>
          <p:nvPr>
            <p:ph type="dt" idx="1"/>
          </p:nvPr>
        </p:nvSpPr>
        <p:spPr/>
        <p:txBody>
          <a:bodyPr/>
          <a:lstStyle/>
          <a:p>
            <a:fld id="{0D362A31-AFF2-49CB-96E7-7D25F4E218D2}" type="datetime1">
              <a:rPr lang="fr-FR" smtClean="0"/>
              <a:t>13/06/2021</a:t>
            </a:fld>
            <a:endParaRPr lang="fr-FR"/>
          </a:p>
        </p:txBody>
      </p:sp>
      <p:sp>
        <p:nvSpPr>
          <p:cNvPr id="6" name="Espace réservé du pied de page 5"/>
          <p:cNvSpPr>
            <a:spLocks noGrp="1"/>
          </p:cNvSpPr>
          <p:nvPr>
            <p:ph type="ftr" sz="quarter" idx="4"/>
          </p:nvPr>
        </p:nvSpPr>
        <p:spPr/>
        <p:txBody>
          <a:bodyPr/>
          <a:lstStyle/>
          <a:p>
            <a:r>
              <a:rPr lang="ar-DZ"/>
              <a:t>د.سوسن بوزيدة</a:t>
            </a:r>
            <a:endParaRPr lang="fr-FR"/>
          </a:p>
        </p:txBody>
      </p:sp>
      <p:sp>
        <p:nvSpPr>
          <p:cNvPr id="7" name="Espace réservé du numéro de diapositive 6"/>
          <p:cNvSpPr>
            <a:spLocks noGrp="1"/>
          </p:cNvSpPr>
          <p:nvPr>
            <p:ph type="sldNum" sz="quarter" idx="5"/>
          </p:nvPr>
        </p:nvSpPr>
        <p:spPr/>
        <p:txBody>
          <a:bodyPr/>
          <a:lstStyle/>
          <a:p>
            <a:fld id="{7B80724F-A288-47FE-ADFF-9F04947B9588}" type="slidenum">
              <a:rPr lang="fr-FR" smtClean="0"/>
              <a:t>47</a:t>
            </a:fld>
            <a:endParaRPr lang="fr-FR"/>
          </a:p>
        </p:txBody>
      </p:sp>
    </p:spTree>
    <p:extLst>
      <p:ext uri="{BB962C8B-B14F-4D97-AF65-F5344CB8AC3E}">
        <p14:creationId xmlns:p14="http://schemas.microsoft.com/office/powerpoint/2010/main" val="346672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5814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336569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058002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124547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r>
              <a:rPr lang="fr-FR"/>
              <a:t>2021/2020  السنة الدراسية</a:t>
            </a:r>
            <a:endParaRPr lang="fr-BE"/>
          </a:p>
        </p:txBody>
      </p:sp>
      <p:sp>
        <p:nvSpPr>
          <p:cNvPr id="5" name="Footer Placeholder 4"/>
          <p:cNvSpPr>
            <a:spLocks noGrp="1"/>
          </p:cNvSpPr>
          <p:nvPr>
            <p:ph type="ftr" sz="quarter" idx="11"/>
          </p:nvPr>
        </p:nvSpPr>
        <p:spPr/>
        <p:txBody>
          <a:bodyPr/>
          <a:lstStyle/>
          <a:p>
            <a:r>
              <a:rPr lang="ar-DZ"/>
              <a:t>محاضرات من إعداد الدكتورة : سوسن بوزيدة</a:t>
            </a:r>
            <a:endParaRPr lang="fr-BE"/>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88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r>
              <a:rPr lang="fr-FR"/>
              <a:t>2021/2020  السنة الدراسية</a:t>
            </a:r>
            <a:endParaRPr lang="fr-BE"/>
          </a:p>
        </p:txBody>
      </p:sp>
      <p:sp>
        <p:nvSpPr>
          <p:cNvPr id="6" name="Footer Placeholder 5"/>
          <p:cNvSpPr>
            <a:spLocks noGrp="1"/>
          </p:cNvSpPr>
          <p:nvPr>
            <p:ph type="ftr" sz="quarter" idx="11"/>
          </p:nvPr>
        </p:nvSpPr>
        <p:spPr/>
        <p:txBody>
          <a:bodyPr/>
          <a:lstStyle/>
          <a:p>
            <a:r>
              <a:rPr lang="ar-DZ"/>
              <a:t>محاضرات من إعداد الدكتورة : سوسن بوزيدة</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92125314"/>
      </p:ext>
    </p:extLst>
  </p:cSld>
  <p:clrMapOvr>
    <a:masterClrMapping/>
  </p:clrMapOvr>
  <p:hf sldNum="0"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82296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63440" y="2582334"/>
            <a:ext cx="3703320" cy="32867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2021/2020  السنة الدراسية</a:t>
            </a:r>
            <a:endParaRPr lang="fr-BE"/>
          </a:p>
        </p:txBody>
      </p:sp>
      <p:sp>
        <p:nvSpPr>
          <p:cNvPr id="8" name="Footer Placeholder 7"/>
          <p:cNvSpPr>
            <a:spLocks noGrp="1"/>
          </p:cNvSpPr>
          <p:nvPr>
            <p:ph type="ftr" sz="quarter" idx="11"/>
          </p:nvPr>
        </p:nvSpPr>
        <p:spPr/>
        <p:txBody>
          <a:bodyPr/>
          <a:lstStyle/>
          <a:p>
            <a:r>
              <a:rPr lang="ar-DZ"/>
              <a:t>محاضرات من إعداد الدكتورة : سوسن بوزيدة</a:t>
            </a:r>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2297227766"/>
      </p:ext>
    </p:extLst>
  </p:cSld>
  <p:clrMapOvr>
    <a:masterClrMapping/>
  </p:clrMapOvr>
  <p:hf sldNum="0"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r>
              <a:rPr lang="fr-FR"/>
              <a:t>2021/2020  السنة الدراسية</a:t>
            </a:r>
            <a:endParaRPr lang="fr-BE"/>
          </a:p>
        </p:txBody>
      </p:sp>
      <p:sp>
        <p:nvSpPr>
          <p:cNvPr id="4" name="Footer Placeholder 3"/>
          <p:cNvSpPr>
            <a:spLocks noGrp="1"/>
          </p:cNvSpPr>
          <p:nvPr>
            <p:ph type="ftr" sz="quarter" idx="11"/>
          </p:nvPr>
        </p:nvSpPr>
        <p:spPr/>
        <p:txBody>
          <a:bodyPr/>
          <a:lstStyle/>
          <a:p>
            <a:r>
              <a:rPr lang="ar-DZ"/>
              <a:t>محاضرات من إعداد الدكتورة : سوسن بوزيدة</a:t>
            </a:r>
            <a:endParaRPr lang="fr-BE"/>
          </a:p>
        </p:txBody>
      </p:sp>
      <p:sp>
        <p:nvSpPr>
          <p:cNvPr id="5" name="Slide Number Placeholder 4"/>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409204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fr-FR"/>
              <a:t>2021/2020  السنة الدراسية</a:t>
            </a:r>
            <a:endParaRPr lang="fr-BE"/>
          </a:p>
        </p:txBody>
      </p:sp>
      <p:sp>
        <p:nvSpPr>
          <p:cNvPr id="8" name="Footer Placeholder 7"/>
          <p:cNvSpPr>
            <a:spLocks noGrp="1"/>
          </p:cNvSpPr>
          <p:nvPr>
            <p:ph type="ftr" sz="quarter" idx="11"/>
          </p:nvPr>
        </p:nvSpPr>
        <p:spPr/>
        <p:txBody>
          <a:bodyPr/>
          <a:lstStyle>
            <a:lvl1pPr>
              <a:defRPr>
                <a:solidFill>
                  <a:srgbClr val="FFFFFF"/>
                </a:solidFill>
              </a:defRPr>
            </a:lvl1pPr>
          </a:lstStyle>
          <a:p>
            <a:r>
              <a:rPr lang="ar-DZ"/>
              <a:t>محاضرات من إعداد الدكتورة : سوسن بوزيدة</a:t>
            </a:r>
            <a:endParaRPr lang="fr-BE"/>
          </a:p>
        </p:txBody>
      </p:sp>
      <p:sp>
        <p:nvSpPr>
          <p:cNvPr id="9" name="Slide Number Placeholder 8"/>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95640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fr-FR"/>
              <a:t>2021/2020  السنة الدراسية</a:t>
            </a:r>
            <a:endParaRPr lang="fr-BE"/>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ar-DZ"/>
              <a:t>محاضرات من إعداد الدكتورة : سوسن بوزيدة</a:t>
            </a:r>
            <a:endParaRPr lang="fr-B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701013399"/>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r>
              <a:rPr lang="fr-FR"/>
              <a:t>2021/2020  السنة الدراسية</a:t>
            </a:r>
            <a:endParaRPr lang="fr-BE"/>
          </a:p>
        </p:txBody>
      </p:sp>
      <p:sp>
        <p:nvSpPr>
          <p:cNvPr id="6" name="Footer Placeholder 5"/>
          <p:cNvSpPr>
            <a:spLocks noGrp="1"/>
          </p:cNvSpPr>
          <p:nvPr>
            <p:ph type="ftr" sz="quarter" idx="11"/>
          </p:nvPr>
        </p:nvSpPr>
        <p:spPr/>
        <p:txBody>
          <a:bodyPr/>
          <a:lstStyle/>
          <a:p>
            <a:r>
              <a:rPr lang="ar-DZ"/>
              <a:t>محاضرات من إعداد الدكتورة : سوسن بوزيدة</a:t>
            </a:r>
            <a:endParaRPr lang="fr-BE"/>
          </a:p>
        </p:txBody>
      </p:sp>
      <p:sp>
        <p:nvSpPr>
          <p:cNvPr id="7" name="Slide Number Placeholder 6"/>
          <p:cNvSpPr>
            <a:spLocks noGrp="1"/>
          </p:cNvSpPr>
          <p:nvPr>
            <p:ph type="sldNum" sz="quarter" idx="12"/>
          </p:nvPr>
        </p:nvSpPr>
        <p:spPr/>
        <p:txBody>
          <a:bodyPr/>
          <a:lstStyle/>
          <a:p>
            <a:fld id="{CF4668DC-857F-487D-BFFA-8C0CA5037977}" type="slidenum">
              <a:rPr lang="fr-BE" smtClean="0"/>
              <a:t>‹N°›</a:t>
            </a:fld>
            <a:endParaRPr lang="fr-BE"/>
          </a:p>
        </p:txBody>
      </p:sp>
    </p:spTree>
    <p:extLst>
      <p:ext uri="{BB962C8B-B14F-4D97-AF65-F5344CB8AC3E}">
        <p14:creationId xmlns:p14="http://schemas.microsoft.com/office/powerpoint/2010/main" val="381087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r>
              <a:rPr lang="fr-FR"/>
              <a:t>2021/2020  السنة الدراسية</a:t>
            </a:r>
            <a:endParaRPr lang="fr-BE"/>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ar-DZ"/>
              <a:t>محاضرات من إعداد الدكتورة : سوسن بوزيدة</a:t>
            </a:r>
            <a:endParaRPr lang="fr-BE"/>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CF4668DC-857F-487D-BFFA-8C0CA5037977}" type="slidenum">
              <a:rPr lang="fr-BE" smtClean="0"/>
              <a:t>‹N°›</a:t>
            </a:fld>
            <a:endParaRPr lang="fr-BE"/>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454659"/>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sldNum="0"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4639" y="647477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F7799448-B3DC-400F-959D-04C50885B6F6}"/>
              </a:ext>
            </a:extLst>
          </p:cNvPr>
          <p:cNvSpPr txBox="1"/>
          <p:nvPr/>
        </p:nvSpPr>
        <p:spPr>
          <a:xfrm>
            <a:off x="4355976" y="-27384"/>
            <a:ext cx="4572000" cy="2072362"/>
          </a:xfrm>
          <a:prstGeom prst="rect">
            <a:avLst/>
          </a:prstGeom>
          <a:noFill/>
        </p:spPr>
        <p:txBody>
          <a:bodyPr wrap="square">
            <a:spAutoFit/>
          </a:bodyPr>
          <a:lstStyle/>
          <a:p>
            <a:pPr algn="r" rtl="1">
              <a:lnSpc>
                <a:spcPct val="100000"/>
              </a:lnSpc>
              <a:spcAft>
                <a:spcPts val="1000"/>
              </a:spcAft>
            </a:pPr>
            <a:r>
              <a:rPr lang="ar-DZ" sz="2800" b="1" i="1" dirty="0">
                <a:effectLst/>
                <a:latin typeface="Calibri" panose="020F0502020204030204" pitchFamily="34" charset="0"/>
                <a:ea typeface="Times New Roman" panose="02020603050405020304" pitchFamily="18" charset="0"/>
              </a:rPr>
              <a:t>جامعة محمد بوضياف بالمسيلة</a:t>
            </a:r>
          </a:p>
          <a:p>
            <a:pPr algn="r" rtl="1">
              <a:lnSpc>
                <a:spcPct val="100000"/>
              </a:lnSpc>
              <a:spcAft>
                <a:spcPts val="1000"/>
              </a:spcAft>
            </a:pPr>
            <a:r>
              <a:rPr lang="ar-DZ" sz="2800" b="1" i="1" dirty="0">
                <a:effectLst/>
                <a:latin typeface="Calibri" panose="020F0502020204030204" pitchFamily="34" charset="0"/>
                <a:ea typeface="Times New Roman" panose="02020603050405020304" pitchFamily="18" charset="0"/>
              </a:rPr>
              <a:t>كلية العلوم							</a:t>
            </a:r>
            <a:br>
              <a:rPr lang="ar-DZ" sz="2800" b="1" i="1" dirty="0">
                <a:effectLst/>
                <a:latin typeface="Calibri" panose="020F0502020204030204" pitchFamily="34" charset="0"/>
                <a:ea typeface="Times New Roman" panose="02020603050405020304" pitchFamily="18" charset="0"/>
              </a:rPr>
            </a:br>
            <a:r>
              <a:rPr lang="ar-DZ" sz="2800" b="1" i="1" dirty="0">
                <a:effectLst/>
                <a:latin typeface="Calibri" panose="020F0502020204030204" pitchFamily="34" charset="0"/>
                <a:ea typeface="Times New Roman" panose="02020603050405020304" pitchFamily="18" charset="0"/>
              </a:rPr>
              <a:t>قسم الفيزياء</a:t>
            </a:r>
          </a:p>
          <a:p>
            <a:pPr algn="r" rtl="1">
              <a:lnSpc>
                <a:spcPct val="100000"/>
              </a:lnSpc>
              <a:spcAft>
                <a:spcPts val="1000"/>
              </a:spcAft>
            </a:pPr>
            <a:r>
              <a:rPr lang="ar-DZ" sz="2800" b="1" i="1" dirty="0">
                <a:effectLst/>
                <a:latin typeface="Calibri" panose="020F0502020204030204" pitchFamily="34" charset="0"/>
                <a:ea typeface="Times New Roman" panose="02020603050405020304" pitchFamily="18" charset="0"/>
              </a:rPr>
              <a:t>السنة</a:t>
            </a:r>
            <a:r>
              <a:rPr lang="fr-FR" sz="2800" b="1" i="1" dirty="0">
                <a:effectLst/>
                <a:latin typeface="Calibri" panose="020F0502020204030204" pitchFamily="34" charset="0"/>
                <a:ea typeface="Times New Roman" panose="02020603050405020304" pitchFamily="18" charset="0"/>
              </a:rPr>
              <a:t>:</a:t>
            </a:r>
            <a:r>
              <a:rPr lang="ar-DZ" sz="2800" b="1" i="1" dirty="0">
                <a:effectLst/>
                <a:latin typeface="Calibri" panose="020F0502020204030204" pitchFamily="34" charset="0"/>
                <a:ea typeface="Times New Roman" panose="02020603050405020304" pitchFamily="18" charset="0"/>
              </a:rPr>
              <a:t> أولى دكتورا</a:t>
            </a:r>
          </a:p>
        </p:txBody>
      </p:sp>
      <p:sp>
        <p:nvSpPr>
          <p:cNvPr id="8" name="ZoneTexte 7">
            <a:extLst>
              <a:ext uri="{FF2B5EF4-FFF2-40B4-BE49-F238E27FC236}">
                <a16:creationId xmlns:a16="http://schemas.microsoft.com/office/drawing/2014/main" id="{4DED81FD-6E74-4FB4-9679-80725E2003D3}"/>
              </a:ext>
            </a:extLst>
          </p:cNvPr>
          <p:cNvSpPr txBox="1"/>
          <p:nvPr/>
        </p:nvSpPr>
        <p:spPr>
          <a:xfrm>
            <a:off x="323528" y="2086977"/>
            <a:ext cx="8604448" cy="2123658"/>
          </a:xfrm>
          <a:prstGeom prst="rect">
            <a:avLst/>
          </a:prstGeom>
          <a:noFill/>
        </p:spPr>
        <p:txBody>
          <a:bodyPr wrap="square">
            <a:spAutoFit/>
          </a:bodyPr>
          <a:lstStyle/>
          <a:p>
            <a:pPr algn="ctr" rtl="1"/>
            <a:r>
              <a:rPr lang="ar-DZ" sz="36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rPr>
              <a:t>تكنولوجيا المعلومات و الاتصال</a:t>
            </a:r>
            <a:endParaRPr lang="fr-FR" sz="3600" b="1" i="1" dirty="0">
              <a:solidFill>
                <a:schemeClr val="accent1">
                  <a:lumMod val="75000"/>
                </a:schemeClr>
              </a:solidFill>
              <a:effectLst>
                <a:outerShdw blurRad="38100" dist="38100" dir="2700000" algn="tl">
                  <a:srgbClr val="000000">
                    <a:alpha val="43137"/>
                  </a:srgbClr>
                </a:outerShdw>
              </a:effectLst>
              <a:latin typeface="Arial Black" panose="020B0A04020102020204" pitchFamily="34" charset="0"/>
            </a:endParaRPr>
          </a:p>
          <a:p>
            <a:pPr algn="l"/>
            <a:endParaRPr lang="fr-FR" sz="3200" b="0" i="0" u="none" strike="noStrike" baseline="0" dirty="0">
              <a:solidFill>
                <a:schemeClr val="accent1">
                  <a:lumMod val="75000"/>
                </a:schemeClr>
              </a:solidFill>
              <a:latin typeface="Arial" panose="020B0604020202020204" pitchFamily="34" charset="0"/>
            </a:endParaRPr>
          </a:p>
          <a:p>
            <a:pPr algn="ctr"/>
            <a:r>
              <a:rPr lang="fr-FR" sz="3200" b="0" i="0" u="none" strike="noStrike" baseline="0" dirty="0">
                <a:solidFill>
                  <a:schemeClr val="accent1">
                    <a:lumMod val="75000"/>
                  </a:schemeClr>
                </a:solidFill>
                <a:latin typeface="Arial" panose="020B0604020202020204" pitchFamily="34" charset="0"/>
              </a:rPr>
              <a:t> </a:t>
            </a:r>
            <a:r>
              <a:rPr lang="fr-FR" sz="3200" b="1" i="1" u="none" strike="noStrike" baseline="0" dirty="0">
                <a:solidFill>
                  <a:schemeClr val="accent1">
                    <a:lumMod val="75000"/>
                  </a:schemeClr>
                </a:solidFill>
                <a:latin typeface="Arial Black" panose="020B0A04020102020204" pitchFamily="34" charset="0"/>
              </a:rPr>
              <a:t>Technologies de l’Information et de la Communication</a:t>
            </a:r>
            <a:endParaRPr lang="fr-FR" sz="3200" i="1" dirty="0">
              <a:solidFill>
                <a:schemeClr val="accent1">
                  <a:lumMod val="75000"/>
                </a:schemeClr>
              </a:solidFill>
              <a:latin typeface="Arial Black" panose="020B0A04020102020204" pitchFamily="34" charset="0"/>
            </a:endParaRPr>
          </a:p>
        </p:txBody>
      </p:sp>
      <p:sp>
        <p:nvSpPr>
          <p:cNvPr id="9" name="Espace réservé du texte 7">
            <a:extLst>
              <a:ext uri="{FF2B5EF4-FFF2-40B4-BE49-F238E27FC236}">
                <a16:creationId xmlns:a16="http://schemas.microsoft.com/office/drawing/2014/main" id="{D8F79070-2380-4C65-AACC-5205D998111E}"/>
              </a:ext>
            </a:extLst>
          </p:cNvPr>
          <p:cNvSpPr txBox="1">
            <a:spLocks/>
          </p:cNvSpPr>
          <p:nvPr/>
        </p:nvSpPr>
        <p:spPr>
          <a:xfrm>
            <a:off x="467544" y="5185684"/>
            <a:ext cx="3096344" cy="576064"/>
          </a:xfrm>
          <a:prstGeom prst="rect">
            <a:avLst/>
          </a:prstGeom>
        </p:spPr>
        <p:txBody>
          <a:bodyPr vert="horz" lIns="91440" tIns="45720" rIns="91440" bIns="45720" rtlCol="0" anchor="ctr">
            <a:normAutofit/>
          </a:bodyPr>
          <a:lstStyle>
            <a:lvl1pPr marL="0" indent="0" algn="ctr" defTabSz="914400" rtl="0" eaLnBrk="1" latinLnBrk="0" hangingPunct="1">
              <a:lnSpc>
                <a:spcPct val="150000"/>
              </a:lnSpc>
              <a:spcBef>
                <a:spcPct val="20000"/>
              </a:spcBef>
              <a:buClrTx/>
              <a:buFont typeface="Wingdings" pitchFamily="2" charset="2"/>
              <a:buNone/>
              <a:defRPr sz="2000" b="0" i="1"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ClrTx/>
              <a:buFont typeface="Arial" pitchFamily="34" charset="0"/>
              <a:buNone/>
              <a:defRPr sz="1800" kern="1200" baseline="0">
                <a:solidFill>
                  <a:schemeClr val="tx1">
                    <a:tint val="75000"/>
                  </a:schemeClr>
                </a:solidFill>
                <a:latin typeface="+mn-lt"/>
                <a:ea typeface="+mn-ea"/>
                <a:cs typeface="+mn-cs"/>
              </a:defRPr>
            </a:lvl2pPr>
            <a:lvl3pPr marL="914400" indent="0" algn="l" defTabSz="914400" rtl="0" eaLnBrk="1" latinLnBrk="0" hangingPunct="1">
              <a:spcBef>
                <a:spcPct val="20000"/>
              </a:spcBef>
              <a:buClrTx/>
              <a:buFont typeface="Arial" pitchFamily="34" charset="0"/>
              <a:buNone/>
              <a:defRPr sz="1600" kern="1200" baseline="0">
                <a:solidFill>
                  <a:schemeClr val="tx1">
                    <a:tint val="75000"/>
                  </a:schemeClr>
                </a:solidFill>
                <a:latin typeface="+mn-lt"/>
                <a:ea typeface="+mn-ea"/>
                <a:cs typeface="+mn-cs"/>
              </a:defRPr>
            </a:lvl3pPr>
            <a:lvl4pPr marL="1371600" indent="0" algn="l"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4pPr>
            <a:lvl5pPr marL="1828800" indent="0" algn="l"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5pPr>
            <a:lvl6pPr marL="2286000" indent="0" algn="l"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ClrTx/>
              <a:buFont typeface="Arial" pitchFamily="34" charset="0"/>
              <a:buNone/>
              <a:defRPr sz="1400" kern="1200" baseline="0">
                <a:solidFill>
                  <a:schemeClr val="tx1">
                    <a:tint val="75000"/>
                  </a:schemeClr>
                </a:solidFill>
                <a:latin typeface="+mn-lt"/>
                <a:ea typeface="+mn-ea"/>
                <a:cs typeface="+mn-cs"/>
              </a:defRPr>
            </a:lvl8pPr>
            <a:lvl9pPr marL="3657600" indent="0" algn="l" defTabSz="914400" rtl="0" eaLnBrk="1" latinLnBrk="0" hangingPunct="1">
              <a:spcBef>
                <a:spcPct val="20000"/>
              </a:spcBef>
              <a:buClrTx/>
              <a:buFont typeface="Arial" pitchFamily="34" charset="0"/>
              <a:buNone/>
              <a:defRPr sz="1400" kern="1200">
                <a:solidFill>
                  <a:schemeClr val="tx1">
                    <a:tint val="75000"/>
                  </a:schemeClr>
                </a:solidFill>
                <a:latin typeface="+mn-lt"/>
                <a:ea typeface="+mn-ea"/>
                <a:cs typeface="+mn-cs"/>
              </a:defRPr>
            </a:lvl9pPr>
          </a:lstStyle>
          <a:p>
            <a:pPr rtl="1"/>
            <a:r>
              <a:rPr lang="ar-DZ" sz="1600" b="1" i="0" dirty="0">
                <a:solidFill>
                  <a:schemeClr val="tx1"/>
                </a:solidFill>
                <a:effectLst>
                  <a:outerShdw blurRad="38100" dist="38100" dir="2700000" algn="tl">
                    <a:srgbClr val="000000">
                      <a:alpha val="43137"/>
                    </a:srgbClr>
                  </a:outerShdw>
                </a:effectLst>
              </a:rPr>
              <a:t>من إعداد الأستاذة : بن يطو سامية</a:t>
            </a:r>
          </a:p>
        </p:txBody>
      </p:sp>
      <p:pic>
        <p:nvPicPr>
          <p:cNvPr id="5" name="Image 4">
            <a:extLst>
              <a:ext uri="{FF2B5EF4-FFF2-40B4-BE49-F238E27FC236}">
                <a16:creationId xmlns:a16="http://schemas.microsoft.com/office/drawing/2014/main" id="{2B902917-4FFB-4F40-AAA7-B61FF23590D7}"/>
              </a:ext>
            </a:extLst>
          </p:cNvPr>
          <p:cNvPicPr>
            <a:picLocks noChangeAspect="1"/>
          </p:cNvPicPr>
          <p:nvPr/>
        </p:nvPicPr>
        <p:blipFill>
          <a:blip r:embed="rId2"/>
          <a:stretch>
            <a:fillRect/>
          </a:stretch>
        </p:blipFill>
        <p:spPr>
          <a:xfrm>
            <a:off x="3888740" y="4192219"/>
            <a:ext cx="3059524" cy="1829069"/>
          </a:xfrm>
          <a:prstGeom prst="rect">
            <a:avLst/>
          </a:prstGeom>
        </p:spPr>
      </p:pic>
      <p:pic>
        <p:nvPicPr>
          <p:cNvPr id="10" name="Image 9" descr="C:\Users\MAISON XP\Desktop\EFS-2014-2015-S1+S2\logo-final-umbm\logo-final-umbm.png">
            <a:extLst>
              <a:ext uri="{FF2B5EF4-FFF2-40B4-BE49-F238E27FC236}">
                <a16:creationId xmlns:a16="http://schemas.microsoft.com/office/drawing/2014/main" id="{221F0E8F-7726-4E0B-A166-2F7753DDE425}"/>
              </a:ext>
            </a:extLst>
          </p:cNvPr>
          <p:cNvPicPr/>
          <p:nvPr/>
        </p:nvPicPr>
        <p:blipFill>
          <a:blip r:embed="rId3" cstate="print"/>
          <a:srcRect/>
          <a:stretch>
            <a:fillRect/>
          </a:stretch>
        </p:blipFill>
        <p:spPr bwMode="auto">
          <a:xfrm>
            <a:off x="68451" y="81649"/>
            <a:ext cx="1047165" cy="827071"/>
          </a:xfrm>
          <a:prstGeom prst="rect">
            <a:avLst/>
          </a:prstGeom>
          <a:noFill/>
          <a:ln w="9525">
            <a:noFill/>
            <a:miter lim="800000"/>
            <a:headEnd/>
            <a:tailEnd/>
          </a:ln>
        </p:spPr>
      </p:pic>
    </p:spTree>
    <p:extLst>
      <p:ext uri="{BB962C8B-B14F-4D97-AF65-F5344CB8AC3E}">
        <p14:creationId xmlns:p14="http://schemas.microsoft.com/office/powerpoint/2010/main" val="11768500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7" name="ZoneTexte 6">
            <a:extLst>
              <a:ext uri="{FF2B5EF4-FFF2-40B4-BE49-F238E27FC236}">
                <a16:creationId xmlns:a16="http://schemas.microsoft.com/office/drawing/2014/main" id="{E39418CC-0CE1-4AE9-B17B-3FA6B5132980}"/>
              </a:ext>
            </a:extLst>
          </p:cNvPr>
          <p:cNvSpPr txBox="1"/>
          <p:nvPr/>
        </p:nvSpPr>
        <p:spPr>
          <a:xfrm>
            <a:off x="0" y="44624"/>
            <a:ext cx="8820472" cy="8260723"/>
          </a:xfrm>
          <a:prstGeom prst="rect">
            <a:avLst/>
          </a:prstGeom>
          <a:noFill/>
        </p:spPr>
        <p:txBody>
          <a:bodyPr wrap="square">
            <a:spAutoFit/>
          </a:bodyPr>
          <a:lstStyle/>
          <a:p>
            <a:pPr marL="457200" indent="-457200" algn="just" rtl="1">
              <a:lnSpc>
                <a:spcPct val="100000"/>
              </a:lnSpc>
              <a:buFont typeface="Wingdings" panose="05000000000000000000" pitchFamily="2" charset="2"/>
              <a:buChar char="v"/>
            </a:pPr>
            <a:r>
              <a:rPr lang="ar-DZ" sz="2800" b="1" dirty="0">
                <a:solidFill>
                  <a:srgbClr val="A7EA52">
                    <a:lumMod val="50000"/>
                  </a:srgbClr>
                </a:solidFill>
                <a:latin typeface="Simplified Arabic"/>
                <a:ea typeface="Calibri"/>
              </a:rPr>
              <a:t>مراحل تطور الاتصال</a:t>
            </a:r>
            <a:endParaRPr lang="ar-DZ" sz="2800" dirty="0">
              <a:latin typeface="Times New Roman"/>
              <a:ea typeface="Times New Roman"/>
              <a:cs typeface="Traditional Arabic"/>
            </a:endParaRPr>
          </a:p>
          <a:p>
            <a:pPr lvl="0" algn="just" rtl="1"/>
            <a:r>
              <a:rPr lang="ar-MA" sz="2400" b="1" dirty="0">
                <a:latin typeface="Times New Roman"/>
                <a:ea typeface="Times New Roman"/>
                <a:cs typeface="Traditional Arabic"/>
              </a:rPr>
              <a:t>عرف</a:t>
            </a:r>
            <a:r>
              <a:rPr lang="ar-MA" sz="2400" b="1" dirty="0">
                <a:solidFill>
                  <a:prstClr val="black"/>
                </a:solidFill>
                <a:latin typeface="Times New Roman"/>
                <a:ea typeface="Times New Roman"/>
                <a:cs typeface="Traditional Arabic"/>
              </a:rPr>
              <a:t> الاتصال </a:t>
            </a:r>
            <a:r>
              <a:rPr lang="ar-MA" sz="2400" b="1" dirty="0">
                <a:latin typeface="Times New Roman"/>
                <a:ea typeface="Times New Roman"/>
                <a:cs typeface="Traditional Arabic"/>
              </a:rPr>
              <a:t>تطورا كبيرا و</a:t>
            </a:r>
            <a:r>
              <a:rPr lang="ar-DZ" sz="2400" b="1" dirty="0">
                <a:latin typeface="Times New Roman"/>
                <a:ea typeface="Times New Roman"/>
                <a:cs typeface="Traditional Arabic"/>
              </a:rPr>
              <a:t> </a:t>
            </a:r>
            <a:r>
              <a:rPr lang="ar-MA" sz="2400" b="1" dirty="0">
                <a:latin typeface="Times New Roman"/>
                <a:ea typeface="Times New Roman"/>
                <a:cs typeface="Traditional Arabic"/>
              </a:rPr>
              <a:t>قطع أشواطا عديدة عبر العصور و هذا يرجع لحرص الإنسان من البداية على نقل أفكاره و مشاعره و خبراته و حتى حاجاته للآخرين، فيرى علماء </a:t>
            </a:r>
            <a:r>
              <a:rPr lang="ar-MA" sz="2400" b="1" dirty="0" err="1">
                <a:latin typeface="Times New Roman"/>
                <a:ea typeface="Times New Roman"/>
                <a:cs typeface="Traditional Arabic"/>
              </a:rPr>
              <a:t>الإتصال</a:t>
            </a:r>
            <a:r>
              <a:rPr lang="ar-MA" sz="2400" b="1" dirty="0">
                <a:latin typeface="Times New Roman"/>
                <a:ea typeface="Times New Roman"/>
                <a:cs typeface="Traditional Arabic"/>
              </a:rPr>
              <a:t> و </a:t>
            </a:r>
            <a:r>
              <a:rPr lang="ar-MA" sz="2400" b="1" dirty="0" err="1">
                <a:latin typeface="Times New Roman"/>
                <a:ea typeface="Times New Roman"/>
                <a:cs typeface="Traditional Arabic"/>
              </a:rPr>
              <a:t>الإجتماع</a:t>
            </a:r>
            <a:r>
              <a:rPr lang="ar-MA" sz="2400" b="1" dirty="0">
                <a:latin typeface="Times New Roman"/>
                <a:ea typeface="Times New Roman"/>
                <a:cs typeface="Traditional Arabic"/>
              </a:rPr>
              <a:t> أن </a:t>
            </a:r>
            <a:r>
              <a:rPr lang="ar-MA" sz="2400" b="1" dirty="0" err="1">
                <a:latin typeface="Times New Roman"/>
                <a:ea typeface="Times New Roman"/>
                <a:cs typeface="Traditional Arabic"/>
              </a:rPr>
              <a:t>الإتصال</a:t>
            </a:r>
            <a:r>
              <a:rPr lang="ar-MA" sz="2400" b="1" dirty="0">
                <a:latin typeface="Times New Roman"/>
                <a:ea typeface="Times New Roman"/>
                <a:cs typeface="Traditional Arabic"/>
              </a:rPr>
              <a:t> مر بمراحل من التطور نلخصها على النحو التالي :</a:t>
            </a:r>
            <a:endParaRPr lang="ar-DZ" sz="2400" b="1" dirty="0">
              <a:latin typeface="Times New Roman"/>
              <a:ea typeface="Times New Roman"/>
              <a:cs typeface="Traditional Arabic"/>
            </a:endParaRPr>
          </a:p>
          <a:p>
            <a:pPr marL="742950" marR="0" lvl="1" indent="-285750" algn="r" defTabSz="914400" rtl="1" eaLnBrk="1" fontAlgn="auto" latinLnBrk="0" hangingPunct="1">
              <a:spcBef>
                <a:spcPct val="20000"/>
              </a:spcBef>
              <a:spcAft>
                <a:spcPts val="1000"/>
              </a:spcAft>
              <a:buClrTx/>
              <a:buSzTx/>
              <a:buFont typeface="Wingdings" pitchFamily="2" charset="2"/>
              <a:buChar char="ü"/>
              <a:tabLst/>
              <a:defRPr/>
            </a:pPr>
            <a:r>
              <a:rPr kumimoji="0" lang="ar-MA"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مرحلة ما قبل اللغة : </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استخدم فيها الإنسان الأصوات و الإشارات اليدوية و الجسدية و النار و غيرها من الوسائل. و هو ما يعرف </a:t>
            </a:r>
            <a:r>
              <a:rPr kumimoji="0" lang="ar-MA" sz="2400" b="1" i="0" u="none" strike="noStrike" kern="1200" cap="none" spc="0" normalizeH="0" baseline="0" noProof="0" dirty="0" err="1">
                <a:ln>
                  <a:noFill/>
                </a:ln>
                <a:solidFill>
                  <a:srgbClr val="000000"/>
                </a:solidFill>
                <a:effectLst/>
                <a:uLnTx/>
                <a:uFillTx/>
                <a:latin typeface="Calibri"/>
                <a:ea typeface="Calibri"/>
                <a:cs typeface="Traditional Arabic"/>
              </a:rPr>
              <a:t>بالإتصال</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 الشفوي و </a:t>
            </a:r>
            <a:r>
              <a:rPr kumimoji="0" lang="ar-MA" sz="2400" b="1" i="0" u="none" strike="noStrike" kern="1200" cap="none" spc="0" normalizeH="0" baseline="0" noProof="0" dirty="0" err="1">
                <a:ln>
                  <a:noFill/>
                </a:ln>
                <a:solidFill>
                  <a:srgbClr val="000000"/>
                </a:solidFill>
                <a:effectLst/>
                <a:uLnTx/>
                <a:uFillTx/>
                <a:latin typeface="Calibri"/>
                <a:ea typeface="Calibri"/>
                <a:cs typeface="Traditional Arabic"/>
              </a:rPr>
              <a:t>الإتصال</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 الرمزي</a:t>
            </a:r>
            <a:r>
              <a:rPr kumimoji="0" lang="ar-DZ" sz="2400" b="1" i="0" u="none" strike="noStrike" kern="1200" cap="none" spc="0" normalizeH="0" baseline="0" noProof="0" dirty="0">
                <a:ln>
                  <a:noFill/>
                </a:ln>
                <a:solidFill>
                  <a:srgbClr val="000000"/>
                </a:solidFill>
                <a:effectLst/>
                <a:uLnTx/>
                <a:uFillTx/>
                <a:latin typeface="Calibri"/>
                <a:ea typeface="Calibri"/>
                <a:cs typeface="Traditional Arabic"/>
              </a:rPr>
              <a:t>,</a:t>
            </a:r>
            <a:endParaRPr kumimoji="0" lang="fr-FR" sz="2400" b="1" i="0" u="none" strike="noStrike" kern="1200" cap="none" spc="0" normalizeH="0" baseline="0" noProof="0" dirty="0">
              <a:ln>
                <a:noFill/>
              </a:ln>
              <a:solidFill>
                <a:srgbClr val="000000"/>
              </a:solidFill>
              <a:effectLst/>
              <a:uLnTx/>
              <a:uFillTx/>
              <a:latin typeface="Calibri"/>
              <a:ea typeface="Calibri"/>
              <a:cs typeface="Arial"/>
            </a:endParaRPr>
          </a:p>
          <a:p>
            <a:pPr marL="742950" marR="0" lvl="1" indent="-285750" algn="r" defTabSz="914400" rtl="1" eaLnBrk="1" fontAlgn="auto" latinLnBrk="0" hangingPunct="1">
              <a:spcBef>
                <a:spcPct val="20000"/>
              </a:spcBef>
              <a:spcAft>
                <a:spcPts val="1000"/>
              </a:spcAft>
              <a:buClrTx/>
              <a:buSzTx/>
              <a:buFont typeface="Wingdings" pitchFamily="2" charset="2"/>
              <a:buChar char="ü"/>
              <a:tabLst/>
              <a:defRPr/>
            </a:pPr>
            <a:r>
              <a:rPr kumimoji="0" lang="ar-MA"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مرحلة نشوء اللغة : </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و فيها تطورت الإشارات إلى رموز صوتية</a:t>
            </a:r>
            <a:r>
              <a:rPr kumimoji="0" lang="ar-DZ" sz="2400" b="1" i="0" u="none" strike="noStrike" kern="1200" cap="none" spc="0" normalizeH="0" baseline="0" noProof="0" dirty="0">
                <a:ln>
                  <a:noFill/>
                </a:ln>
                <a:solidFill>
                  <a:srgbClr val="000000"/>
                </a:solidFill>
                <a:effectLst/>
                <a:uLnTx/>
                <a:uFillTx/>
                <a:latin typeface="Calibri"/>
                <a:ea typeface="Calibri"/>
                <a:cs typeface="Traditional Arabic"/>
              </a:rPr>
              <a:t>,</a:t>
            </a:r>
            <a:endParaRPr kumimoji="0" lang="fr-FR" sz="2400" b="1" i="0" u="none" strike="noStrike" kern="1200" cap="none" spc="0" normalizeH="0" baseline="0" noProof="0" dirty="0">
              <a:ln>
                <a:noFill/>
              </a:ln>
              <a:solidFill>
                <a:srgbClr val="000000"/>
              </a:solidFill>
              <a:effectLst/>
              <a:uLnTx/>
              <a:uFillTx/>
              <a:latin typeface="Calibri"/>
              <a:ea typeface="Calibri"/>
              <a:cs typeface="Arial"/>
            </a:endParaRPr>
          </a:p>
          <a:p>
            <a:pPr marL="742950" marR="0" lvl="1" indent="-285750" algn="r" defTabSz="914400" rtl="1" eaLnBrk="1" fontAlgn="auto" latinLnBrk="0" hangingPunct="1">
              <a:spcBef>
                <a:spcPct val="20000"/>
              </a:spcBef>
              <a:spcAft>
                <a:spcPts val="1000"/>
              </a:spcAft>
              <a:buClrTx/>
              <a:buSzTx/>
              <a:buFont typeface="Wingdings" pitchFamily="2" charset="2"/>
              <a:buChar char="ü"/>
              <a:tabLst/>
              <a:defRPr/>
            </a:pPr>
            <a:r>
              <a:rPr kumimoji="0" lang="ar-MA"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مرحلة الكتابة : </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فبظهور الكتابة اتسعت دائرة </a:t>
            </a:r>
            <a:r>
              <a:rPr kumimoji="0" lang="ar-MA" sz="2400" b="1" i="0" u="none" strike="noStrike" kern="1200" cap="none" spc="0" normalizeH="0" baseline="0" noProof="0" dirty="0" err="1">
                <a:ln>
                  <a:noFill/>
                </a:ln>
                <a:solidFill>
                  <a:srgbClr val="000000"/>
                </a:solidFill>
                <a:effectLst/>
                <a:uLnTx/>
                <a:uFillTx/>
                <a:latin typeface="Calibri"/>
                <a:ea typeface="Calibri"/>
                <a:cs typeface="Traditional Arabic"/>
              </a:rPr>
              <a:t>الإتصال</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 و وسائله، حيث لا يشترط في الكتابة وجود المرسل و المستقبل معا  كما يحصل في المحادثة المباشرة</a:t>
            </a:r>
            <a:r>
              <a:rPr kumimoji="0" lang="ar-DZ" sz="2400" b="1" i="0" u="none" strike="noStrike" kern="1200" cap="none" spc="0" normalizeH="0" baseline="0" noProof="0" dirty="0">
                <a:ln>
                  <a:noFill/>
                </a:ln>
                <a:solidFill>
                  <a:srgbClr val="000000"/>
                </a:solidFill>
                <a:effectLst/>
                <a:uLnTx/>
                <a:uFillTx/>
                <a:latin typeface="Calibri"/>
                <a:ea typeface="Calibri"/>
                <a:cs typeface="Traditional Arabic"/>
              </a:rPr>
              <a:t>,</a:t>
            </a:r>
            <a:endParaRPr kumimoji="0" lang="fr-FR" sz="2400" b="1" i="0" u="none" strike="noStrike" kern="1200" cap="none" spc="0" normalizeH="0" baseline="0" noProof="0" dirty="0">
              <a:ln>
                <a:noFill/>
              </a:ln>
              <a:solidFill>
                <a:srgbClr val="000000"/>
              </a:solidFill>
              <a:effectLst/>
              <a:uLnTx/>
              <a:uFillTx/>
              <a:latin typeface="Calibri"/>
              <a:ea typeface="Calibri"/>
              <a:cs typeface="Arial"/>
            </a:endParaRPr>
          </a:p>
          <a:p>
            <a:pPr marL="742950" marR="0" lvl="1" indent="-285750" algn="r" defTabSz="914400" rtl="1" eaLnBrk="1" fontAlgn="auto" latinLnBrk="0" hangingPunct="1">
              <a:spcBef>
                <a:spcPct val="20000"/>
              </a:spcBef>
              <a:spcAft>
                <a:spcPts val="1000"/>
              </a:spcAft>
              <a:buClrTx/>
              <a:buSzTx/>
              <a:buFont typeface="Wingdings" pitchFamily="2" charset="2"/>
              <a:buChar char="ü"/>
              <a:tabLst/>
              <a:defRPr/>
            </a:pPr>
            <a:r>
              <a:rPr kumimoji="0" lang="ar-MA"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مرحلة اختراع </a:t>
            </a:r>
            <a:r>
              <a:rPr kumimoji="0" lang="ar-DZ"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ال</a:t>
            </a:r>
            <a:r>
              <a:rPr kumimoji="0" lang="ar-MA"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طباعة : </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أسهمت في ظهور المواد المطبوعة في شكل كتب و مجلات و صحف و غيرها مما أسهم في نشر العلوم و الثقافة بشكل واسع</a:t>
            </a:r>
            <a:r>
              <a:rPr kumimoji="0" lang="ar-DZ" sz="2400" b="1" i="0" u="none" strike="noStrike" kern="1200" cap="none" spc="0" normalizeH="0" baseline="0" noProof="0" dirty="0">
                <a:ln>
                  <a:noFill/>
                </a:ln>
                <a:solidFill>
                  <a:srgbClr val="000000"/>
                </a:solidFill>
                <a:effectLst/>
                <a:uLnTx/>
                <a:uFillTx/>
                <a:latin typeface="Calibri"/>
                <a:ea typeface="Calibri"/>
                <a:cs typeface="Traditional Arabic"/>
              </a:rPr>
              <a:t>,</a:t>
            </a:r>
          </a:p>
          <a:p>
            <a:pPr marL="742950" lvl="1" indent="-285750" algn="r" defTabSz="914400" rtl="1">
              <a:spcBef>
                <a:spcPct val="20000"/>
              </a:spcBef>
              <a:spcAft>
                <a:spcPts val="1000"/>
              </a:spcAft>
              <a:buFont typeface="Wingdings" pitchFamily="2" charset="2"/>
              <a:buChar char="ü"/>
              <a:defRPr/>
            </a:pPr>
            <a:r>
              <a:rPr kumimoji="0" lang="ar-MA" sz="2800" b="1" i="0" u="none" strike="noStrike" kern="1200" cap="none" spc="0" normalizeH="0" baseline="0" noProof="0" dirty="0">
                <a:ln>
                  <a:noFill/>
                </a:ln>
                <a:solidFill>
                  <a:schemeClr val="bg2">
                    <a:lumMod val="50000"/>
                  </a:schemeClr>
                </a:solidFill>
                <a:effectLst/>
                <a:uLnTx/>
                <a:uFillTx/>
                <a:latin typeface="Calibri"/>
                <a:ea typeface="Calibri"/>
                <a:cs typeface="Traditional Arabic"/>
              </a:rPr>
              <a:t>مرحلة تكنولوجيا الاتصالات : </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و في</a:t>
            </a:r>
            <a:r>
              <a:rPr kumimoji="0" lang="ar-DZ" sz="2400" b="1" i="0" u="none" strike="noStrike" kern="1200" cap="none" spc="0" normalizeH="0" baseline="0" noProof="0" dirty="0">
                <a:ln>
                  <a:noFill/>
                </a:ln>
                <a:solidFill>
                  <a:srgbClr val="000000"/>
                </a:solidFill>
                <a:effectLst/>
                <a:uLnTx/>
                <a:uFillTx/>
                <a:latin typeface="Calibri"/>
                <a:ea typeface="Calibri"/>
                <a:cs typeface="Traditional Arabic"/>
              </a:rPr>
              <a:t>ه</a:t>
            </a:r>
            <a:r>
              <a:rPr kumimoji="0" lang="ar-MA" sz="2400" b="1" i="0" u="none" strike="noStrike" kern="1200" cap="none" spc="0" normalizeH="0" baseline="0" noProof="0" dirty="0">
                <a:ln>
                  <a:noFill/>
                </a:ln>
                <a:solidFill>
                  <a:srgbClr val="000000"/>
                </a:solidFill>
                <a:effectLst/>
                <a:uLnTx/>
                <a:uFillTx/>
                <a:latin typeface="Calibri"/>
                <a:ea typeface="Calibri"/>
                <a:cs typeface="Traditional Arabic"/>
              </a:rPr>
              <a:t>ا أخترع الهاتف و الإذاعة و التلفزيون و الأقمار الصناعية و ظهرت شبكات الاتصال و المعلومات. </a:t>
            </a:r>
            <a:endParaRPr kumimoji="0" lang="fr-FR" sz="2400" b="1" i="0" u="none" strike="noStrike" kern="1200" cap="none" spc="0" normalizeH="0" baseline="0" noProof="0" dirty="0">
              <a:ln>
                <a:noFill/>
              </a:ln>
              <a:solidFill>
                <a:srgbClr val="000000"/>
              </a:solidFill>
              <a:effectLst/>
              <a:uLnTx/>
              <a:uFillTx/>
              <a:latin typeface="Calibri"/>
              <a:ea typeface="Calibri"/>
              <a:cs typeface="Arial"/>
            </a:endParaRPr>
          </a:p>
          <a:p>
            <a:pPr marL="742950" marR="0" lvl="1" indent="-285750" algn="r" defTabSz="914400" rtl="1" eaLnBrk="1" fontAlgn="auto" latinLnBrk="0" hangingPunct="1">
              <a:spcBef>
                <a:spcPct val="20000"/>
              </a:spcBef>
              <a:spcAft>
                <a:spcPts val="1000"/>
              </a:spcAft>
              <a:buClrTx/>
              <a:buSzTx/>
              <a:buFont typeface="Wingdings" pitchFamily="2" charset="2"/>
              <a:buChar char="ü"/>
              <a:tabLst/>
              <a:defRPr/>
            </a:pPr>
            <a:endParaRPr kumimoji="0" lang="fr-FR" sz="2400" b="1" i="0" u="none" strike="noStrike" kern="1200" cap="none" spc="0" normalizeH="0" baseline="0" noProof="0" dirty="0">
              <a:ln>
                <a:noFill/>
              </a:ln>
              <a:solidFill>
                <a:srgbClr val="000000"/>
              </a:solidFill>
              <a:effectLst/>
              <a:uLnTx/>
              <a:uFillTx/>
              <a:latin typeface="Calibri"/>
              <a:ea typeface="Calibri"/>
              <a:cs typeface="Arial"/>
            </a:endParaRPr>
          </a:p>
          <a:p>
            <a:pPr lvl="0" algn="just" rtl="1">
              <a:lnSpc>
                <a:spcPct val="100000"/>
              </a:lnSpc>
            </a:pPr>
            <a:endParaRPr lang="ar-DZ" sz="1400" b="1" u="sng" dirty="0">
              <a:latin typeface="Times New Roman"/>
              <a:cs typeface="Traditional Arabic"/>
            </a:endParaRPr>
          </a:p>
          <a:p>
            <a:pPr lvl="0" algn="just" rtl="1">
              <a:lnSpc>
                <a:spcPct val="100000"/>
              </a:lnSpc>
            </a:pPr>
            <a:endParaRPr lang="ar-DZ" sz="1400" b="1" u="sng" dirty="0">
              <a:latin typeface="Times New Roman"/>
              <a:cs typeface="Traditional Arabic"/>
            </a:endParaRPr>
          </a:p>
          <a:p>
            <a:pPr lvl="0" algn="just" rtl="1">
              <a:lnSpc>
                <a:spcPct val="100000"/>
              </a:lnSpc>
            </a:pPr>
            <a:endParaRPr lang="ar-DZ" sz="1400" b="1" u="sng" dirty="0">
              <a:latin typeface="Times New Roman"/>
              <a:cs typeface="Traditional Arabic"/>
            </a:endParaRPr>
          </a:p>
          <a:p>
            <a:pPr lvl="0" algn="just" rtl="1">
              <a:lnSpc>
                <a:spcPct val="100000"/>
              </a:lnSpc>
            </a:pPr>
            <a:endParaRPr lang="ar-DZ" sz="1400" b="1" u="sng" dirty="0">
              <a:latin typeface="Times New Roman"/>
              <a:cs typeface="Traditional Arabic"/>
            </a:endParaRPr>
          </a:p>
          <a:p>
            <a:pPr lvl="0" algn="just" rtl="1">
              <a:lnSpc>
                <a:spcPct val="100000"/>
              </a:lnSpc>
            </a:pPr>
            <a:endParaRPr lang="ar-DZ" sz="1400" b="1" u="sng" dirty="0">
              <a:latin typeface="Times New Roman"/>
              <a:cs typeface="Traditional Arabic"/>
            </a:endParaRPr>
          </a:p>
          <a:p>
            <a:pPr lvl="0" algn="just" rtl="1">
              <a:lnSpc>
                <a:spcPct val="100000"/>
              </a:lnSpc>
            </a:pPr>
            <a:endParaRPr lang="fr-FR" sz="1800" b="1" u="sng" dirty="0"/>
          </a:p>
        </p:txBody>
      </p:sp>
    </p:spTree>
    <p:extLst>
      <p:ext uri="{BB962C8B-B14F-4D97-AF65-F5344CB8AC3E}">
        <p14:creationId xmlns:p14="http://schemas.microsoft.com/office/powerpoint/2010/main" val="34828680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 calcmode="lin" valueType="num">
                                      <p:cBhvr additive="base">
                                        <p:cTn id="1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 calcmode="lin" valueType="num">
                                      <p:cBhvr additive="base">
                                        <p:cTn id="24"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 calcmode="lin" valueType="num">
                                      <p:cBhvr additive="base">
                                        <p:cTn id="30"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additive="base">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35496" y="-819472"/>
            <a:ext cx="8954855" cy="6791603"/>
          </a:xfrm>
          <a:prstGeom prst="rect">
            <a:avLst/>
          </a:prstGeom>
          <a:noFill/>
        </p:spPr>
        <p:txBody>
          <a:bodyPr wrap="square" rtlCol="0">
            <a:spAutoFit/>
          </a:bodyPr>
          <a:lstStyle/>
          <a:p>
            <a:pPr marR="40640" lvl="0" indent="-1905" algn="just" rtl="1">
              <a:lnSpc>
                <a:spcPct val="150000"/>
              </a:lnSpc>
              <a:spcAft>
                <a:spcPts val="1425"/>
              </a:spcAft>
              <a:defRPr/>
            </a:pPr>
            <a:endParaRPr lang="fr-FR" sz="2000" dirty="0">
              <a:solidFill>
                <a:srgbClr val="000000"/>
              </a:solidFill>
              <a:latin typeface="Calibri" panose="020F0502020204030204" pitchFamily="34" charset="0"/>
              <a:ea typeface="Calibri" panose="020F0502020204030204" pitchFamily="34" charset="0"/>
            </a:endParaRPr>
          </a:p>
          <a:p>
            <a:pPr algn="r" rtl="1">
              <a:lnSpc>
                <a:spcPct val="150000"/>
              </a:lnSpc>
              <a:spcAft>
                <a:spcPts val="1320"/>
              </a:spcAft>
              <a:buClr>
                <a:srgbClr val="050505"/>
              </a:buClr>
            </a:pPr>
            <a:r>
              <a:rPr lang="ar-SA" sz="28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5.1. </a:t>
            </a:r>
            <a:r>
              <a:rPr lang="ar-SA" sz="2800" b="1" i="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تكنولوجیا</a:t>
            </a:r>
            <a:r>
              <a:rPr lang="ar-SA" sz="2800" b="1" i="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الاتصال</a:t>
            </a:r>
            <a:endParaRPr lang="ar-DZ" sz="2800" b="1" i="1" dirty="0">
              <a:solidFill>
                <a:srgbClr val="000000"/>
              </a:solidFill>
              <a:latin typeface="Calibri" panose="020F0502020204030204" pitchFamily="34" charset="0"/>
              <a:ea typeface="Simplified Arabic" panose="02020603050405020304" pitchFamily="18" charset="-78"/>
            </a:endParaRPr>
          </a:p>
          <a:p>
            <a:pPr algn="just" rtl="1">
              <a:lnSpc>
                <a:spcPct val="200000"/>
              </a:lnSpc>
              <a:spcAft>
                <a:spcPts val="1320"/>
              </a:spcAft>
              <a:buClr>
                <a:srgbClr val="050505"/>
              </a:buClr>
            </a:pPr>
            <a:r>
              <a:rPr lang="ar-SA" sz="2000"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یقصد</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بالتكنولوجیا</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أو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التقنیة</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المعدات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والآلیات</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والأسالیب</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والطرق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الفنیة</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الحدیثة</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وهي المصطلح المستخدم لوصف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تجهیزات</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الاتصالات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السلكیة</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واللاسلكیة</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التي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یمكن</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السعي إلى المعلومات من خلالها والنفاذ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إلیها</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ومن أمثلتها : الفاكس، المؤثرات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التلفونیة</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عن بعد، </a:t>
            </a:r>
            <a:r>
              <a:rPr lang="ar-SA" sz="2400" b="1" dirty="0" err="1">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والمودم،الانترنت</a:t>
            </a:r>
            <a:r>
              <a:rPr lang="ar-SA" sz="2400" b="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...الخ. </a:t>
            </a:r>
            <a:endParaRPr lang="ar-DZ" sz="2400" b="1" dirty="0">
              <a:solidFill>
                <a:srgbClr val="050505"/>
              </a:solidFill>
              <a:ea typeface="Simplified Arabic" panose="02020603050405020304" pitchFamily="18" charset="-78"/>
              <a:cs typeface="Simplified Arabic" panose="02020603050405020304" pitchFamily="18" charset="-78"/>
            </a:endParaRPr>
          </a:p>
          <a:p>
            <a:pPr lvl="0" algn="just" rtl="1">
              <a:lnSpc>
                <a:spcPct val="200000"/>
              </a:lnSpc>
              <a:spcAft>
                <a:spcPts val="1320"/>
              </a:spcAft>
              <a:buClr>
                <a:srgbClr val="050505"/>
              </a:buClr>
            </a:pPr>
            <a:r>
              <a:rPr lang="ar-DZ" sz="2400" b="1" dirty="0">
                <a:solidFill>
                  <a:srgbClr val="050505"/>
                </a:solidFill>
                <a:ea typeface="Simplified Arabic" panose="02020603050405020304" pitchFamily="18" charset="-78"/>
                <a:cs typeface="Simplified Arabic" panose="02020603050405020304" pitchFamily="18" charset="-78"/>
              </a:rPr>
              <a:t>وهي </a:t>
            </a:r>
            <a:r>
              <a:rPr lang="ar-DZ" sz="2400" b="1" dirty="0" err="1">
                <a:solidFill>
                  <a:srgbClr val="050505"/>
                </a:solidFill>
                <a:ea typeface="Simplified Arabic" panose="02020603050405020304" pitchFamily="18" charset="-78"/>
                <a:cs typeface="Simplified Arabic" panose="02020603050405020304" pitchFamily="18" charset="-78"/>
              </a:rPr>
              <a:t>أیضا</a:t>
            </a:r>
            <a:r>
              <a:rPr lang="ar-DZ" sz="2400" b="1" dirty="0">
                <a:solidFill>
                  <a:srgbClr val="050505"/>
                </a:solidFill>
                <a:ea typeface="Simplified Arabic" panose="02020603050405020304" pitchFamily="18" charset="-78"/>
                <a:cs typeface="Simplified Arabic" panose="02020603050405020304" pitchFamily="18" charset="-78"/>
              </a:rPr>
              <a:t> أداة أو جهاز أو </a:t>
            </a:r>
            <a:r>
              <a:rPr lang="ar-DZ" sz="2400" b="1" dirty="0" err="1">
                <a:solidFill>
                  <a:srgbClr val="050505"/>
                </a:solidFill>
                <a:ea typeface="Simplified Arabic" panose="02020603050405020304" pitchFamily="18" charset="-78"/>
                <a:cs typeface="Simplified Arabic" panose="02020603050405020304" pitchFamily="18" charset="-78"/>
              </a:rPr>
              <a:t>وسیلة</a:t>
            </a:r>
            <a:r>
              <a:rPr lang="ar-DZ" sz="2400" b="1" dirty="0">
                <a:solidFill>
                  <a:srgbClr val="050505"/>
                </a:solidFill>
                <a:ea typeface="Simplified Arabic" panose="02020603050405020304" pitchFamily="18" charset="-78"/>
                <a:cs typeface="Simplified Arabic" panose="02020603050405020304" pitchFamily="18" charset="-78"/>
              </a:rPr>
              <a:t> تساعد على إنتاج </a:t>
            </a:r>
            <a:r>
              <a:rPr lang="ar-DZ" sz="2400" b="1" dirty="0" err="1">
                <a:solidFill>
                  <a:srgbClr val="050505"/>
                </a:solidFill>
                <a:ea typeface="Simplified Arabic" panose="02020603050405020304" pitchFamily="18" charset="-78"/>
                <a:cs typeface="Simplified Arabic" panose="02020603050405020304" pitchFamily="18" charset="-78"/>
              </a:rPr>
              <a:t>وتوزیع</a:t>
            </a:r>
            <a:r>
              <a:rPr lang="ar-DZ" sz="2400" b="1" dirty="0">
                <a:solidFill>
                  <a:srgbClr val="050505"/>
                </a:solidFill>
                <a:ea typeface="Simplified Arabic" panose="02020603050405020304" pitchFamily="18" charset="-78"/>
                <a:cs typeface="Simplified Arabic" panose="02020603050405020304" pitchFamily="18" charset="-78"/>
              </a:rPr>
              <a:t> </a:t>
            </a:r>
            <a:r>
              <a:rPr lang="ar-DZ" sz="2400" b="1" dirty="0" err="1">
                <a:solidFill>
                  <a:srgbClr val="050505"/>
                </a:solidFill>
                <a:ea typeface="Simplified Arabic" panose="02020603050405020304" pitchFamily="18" charset="-78"/>
                <a:cs typeface="Simplified Arabic" panose="02020603050405020304" pitchFamily="18" charset="-78"/>
              </a:rPr>
              <a:t>وتخزین</a:t>
            </a:r>
            <a:r>
              <a:rPr lang="ar-DZ" sz="2400" b="1" dirty="0">
                <a:solidFill>
                  <a:srgbClr val="050505"/>
                </a:solidFill>
                <a:ea typeface="Simplified Arabic" panose="02020603050405020304" pitchFamily="18" charset="-78"/>
                <a:cs typeface="Simplified Arabic" panose="02020603050405020304" pitchFamily="18" charset="-78"/>
              </a:rPr>
              <a:t> أو استقبال أو عرض </a:t>
            </a:r>
            <a:r>
              <a:rPr lang="ar-DZ" sz="2400" b="1" dirty="0" err="1">
                <a:solidFill>
                  <a:srgbClr val="050505"/>
                </a:solidFill>
                <a:ea typeface="Simplified Arabic" panose="02020603050405020304" pitchFamily="18" charset="-78"/>
                <a:cs typeface="Simplified Arabic" panose="02020603050405020304" pitchFamily="18" charset="-78"/>
              </a:rPr>
              <a:t>البیانات</a:t>
            </a:r>
            <a:r>
              <a:rPr lang="ar-DZ" sz="2400" b="1" dirty="0">
                <a:solidFill>
                  <a:srgbClr val="050505"/>
                </a:solidFill>
                <a:ea typeface="Simplified Arabic" panose="02020603050405020304" pitchFamily="18" charset="-78"/>
                <a:cs typeface="Simplified Arabic" panose="02020603050405020304" pitchFamily="18" charset="-78"/>
              </a:rPr>
              <a:t>. وهناك </a:t>
            </a:r>
            <a:r>
              <a:rPr lang="ar-DZ" sz="2400" b="1" dirty="0" err="1">
                <a:solidFill>
                  <a:srgbClr val="050505"/>
                </a:solidFill>
                <a:ea typeface="Simplified Arabic" panose="02020603050405020304" pitchFamily="18" charset="-78"/>
                <a:cs typeface="Simplified Arabic" panose="02020603050405020304" pitchFamily="18" charset="-78"/>
              </a:rPr>
              <a:t>تعریف</a:t>
            </a:r>
            <a:r>
              <a:rPr lang="ar-DZ" sz="2400" b="1" dirty="0">
                <a:solidFill>
                  <a:srgbClr val="050505"/>
                </a:solidFill>
                <a:ea typeface="Simplified Arabic" panose="02020603050405020304" pitchFamily="18" charset="-78"/>
                <a:cs typeface="Simplified Arabic" panose="02020603050405020304" pitchFamily="18" charset="-78"/>
              </a:rPr>
              <a:t> آخر </a:t>
            </a:r>
            <a:r>
              <a:rPr lang="ar-DZ" sz="2400" b="1" dirty="0" err="1">
                <a:solidFill>
                  <a:srgbClr val="050505"/>
                </a:solidFill>
                <a:ea typeface="Simplified Arabic" panose="02020603050405020304" pitchFamily="18" charset="-78"/>
                <a:cs typeface="Simplified Arabic" panose="02020603050405020304" pitchFamily="18" charset="-78"/>
              </a:rPr>
              <a:t>لتكنولوجیا</a:t>
            </a:r>
            <a:r>
              <a:rPr lang="ar-DZ" sz="2400" b="1" dirty="0">
                <a:solidFill>
                  <a:srgbClr val="050505"/>
                </a:solidFill>
                <a:ea typeface="Simplified Arabic" panose="02020603050405020304" pitchFamily="18" charset="-78"/>
                <a:cs typeface="Simplified Arabic" panose="02020603050405020304" pitchFamily="18" charset="-78"/>
              </a:rPr>
              <a:t> الاتصال بأنها الآلات أو الأجهزة الخاصة أو الوسائل التي تساعد على إنتاج المعلومات </a:t>
            </a:r>
            <a:r>
              <a:rPr lang="ar-DZ" sz="2400" b="1" dirty="0" err="1">
                <a:solidFill>
                  <a:srgbClr val="050505"/>
                </a:solidFill>
                <a:ea typeface="Simplified Arabic" panose="02020603050405020304" pitchFamily="18" charset="-78"/>
                <a:cs typeface="Simplified Arabic" panose="02020603050405020304" pitchFamily="18" charset="-78"/>
              </a:rPr>
              <a:t>وتوزیعها</a:t>
            </a:r>
            <a:r>
              <a:rPr lang="ar-DZ" sz="2400" b="1" dirty="0">
                <a:solidFill>
                  <a:srgbClr val="050505"/>
                </a:solidFill>
                <a:ea typeface="Simplified Arabic" panose="02020603050405020304" pitchFamily="18" charset="-78"/>
                <a:cs typeface="Simplified Arabic" panose="02020603050405020304" pitchFamily="18" charset="-78"/>
              </a:rPr>
              <a:t> واسترجاعها وعرضها.</a:t>
            </a:r>
            <a:endParaRPr lang="fr-FR" sz="2400" b="1"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380970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 calcmode="lin" valueType="num">
                                      <p:cBhvr additive="base">
                                        <p:cTn id="1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3" end="3"/>
                                            </p:txEl>
                                          </p:spTgt>
                                        </p:tgtEl>
                                        <p:attrNameLst>
                                          <p:attrName>style.visibility</p:attrName>
                                        </p:attrNameLst>
                                      </p:cBhvr>
                                      <p:to>
                                        <p:strVal val="visible"/>
                                      </p:to>
                                    </p:set>
                                    <p:anim calcmode="lin" valueType="num">
                                      <p:cBhvr additive="base">
                                        <p:cTn id="18"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3EE79850-6A4C-4A02-97D7-8B97CFB746D7}"/>
              </a:ext>
            </a:extLst>
          </p:cNvPr>
          <p:cNvSpPr txBox="1"/>
          <p:nvPr/>
        </p:nvSpPr>
        <p:spPr>
          <a:xfrm>
            <a:off x="-108520" y="-13161"/>
            <a:ext cx="9073008" cy="3370153"/>
          </a:xfrm>
          <a:prstGeom prst="rect">
            <a:avLst/>
          </a:prstGeom>
          <a:noFill/>
        </p:spPr>
        <p:txBody>
          <a:bodyPr wrap="square">
            <a:spAutoFit/>
          </a:bodyPr>
          <a:lstStyle/>
          <a:p>
            <a:pPr marL="0" marR="768350" lvl="0" indent="0" algn="just" defTabSz="457200" rtl="1" eaLnBrk="1" fontAlgn="auto" latinLnBrk="0" hangingPunct="1">
              <a:lnSpc>
                <a:spcPct val="150000"/>
              </a:lnSpc>
              <a:spcBef>
                <a:spcPts val="0"/>
              </a:spcBef>
              <a:spcAft>
                <a:spcPts val="15"/>
              </a:spcAft>
              <a:buClrTx/>
              <a:buSzTx/>
              <a:buFontTx/>
              <a:buNone/>
              <a:tabLst/>
              <a:defRPr/>
            </a:pP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كما تعرف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تكنولوجیا</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الاتصال بأنها مجموع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التقنیات</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والوسائل أو النظم المختلفة التي</a:t>
            </a:r>
            <a:r>
              <a:rPr kumimoji="0" lang="ar-DZ"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Arial" panose="020B0604020202020204" pitchFamily="34" charset="0"/>
              </a:rPr>
              <a:t> </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توظف لمعالجة المضمون والمحتوى الذي يراد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توصیله</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من خلال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عملیة</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الاتصال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الجماهیري</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أو الشخصي، فمن خلالها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یتم</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جمع المعلومات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والبیانات</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المسموعة والمكتوبة أو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المرئیة</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أو المطبوعة أو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الرقمیة</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من خلال الحاسبات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الالكترونیة</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ثم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تخزین</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هذه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البیانات</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والمعلومات واسترجاعها في الوقت المناسب، ثم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عملیة</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نشر هذه المواد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الاتصالیة</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أو الرسائل أو </a:t>
            </a:r>
            <a:r>
              <a:rPr kumimoji="0" lang="ar-SA" sz="2400" b="1" i="0" u="none" strike="noStrike" kern="1200" cap="none" spc="0" normalizeH="0" baseline="0" noProof="0" dirty="0" err="1">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المضامین</a:t>
            </a:r>
            <a:r>
              <a:rPr kumimoji="0" lang="ar-SA"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ونقلها من مكان لآخر.</a:t>
            </a:r>
            <a:endParaRPr kumimoji="0" lang="ar-DZ" sz="24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endParaRPr>
          </a:p>
        </p:txBody>
      </p:sp>
      <p:pic>
        <p:nvPicPr>
          <p:cNvPr id="5" name="Image 4">
            <a:extLst>
              <a:ext uri="{FF2B5EF4-FFF2-40B4-BE49-F238E27FC236}">
                <a16:creationId xmlns:a16="http://schemas.microsoft.com/office/drawing/2014/main" id="{F11F5C08-DB6E-450C-8D8C-DEC559D217C8}"/>
              </a:ext>
            </a:extLst>
          </p:cNvPr>
          <p:cNvPicPr>
            <a:picLocks noChangeAspect="1"/>
          </p:cNvPicPr>
          <p:nvPr/>
        </p:nvPicPr>
        <p:blipFill>
          <a:blip r:embed="rId2"/>
          <a:stretch>
            <a:fillRect/>
          </a:stretch>
        </p:blipFill>
        <p:spPr>
          <a:xfrm>
            <a:off x="3851920" y="3277145"/>
            <a:ext cx="4982562" cy="3024336"/>
          </a:xfrm>
          <a:prstGeom prst="rect">
            <a:avLst/>
          </a:prstGeom>
        </p:spPr>
      </p:pic>
      <p:pic>
        <p:nvPicPr>
          <p:cNvPr id="7" name="Image 6">
            <a:extLst>
              <a:ext uri="{FF2B5EF4-FFF2-40B4-BE49-F238E27FC236}">
                <a16:creationId xmlns:a16="http://schemas.microsoft.com/office/drawing/2014/main" id="{59172ABA-3174-40BB-A88F-A2B071043347}"/>
              </a:ext>
            </a:extLst>
          </p:cNvPr>
          <p:cNvPicPr>
            <a:picLocks noChangeAspect="1"/>
          </p:cNvPicPr>
          <p:nvPr/>
        </p:nvPicPr>
        <p:blipFill rotWithShape="1">
          <a:blip r:embed="rId3">
            <a:extLst>
              <a:ext uri="{28A0092B-C50C-407E-A947-70E740481C1C}">
                <a14:useLocalDpi xmlns:a14="http://schemas.microsoft.com/office/drawing/2010/main" val="0"/>
              </a:ext>
            </a:extLst>
          </a:blip>
          <a:srcRect l="15795"/>
          <a:stretch/>
        </p:blipFill>
        <p:spPr>
          <a:xfrm>
            <a:off x="323528" y="3425155"/>
            <a:ext cx="3321078" cy="2740149"/>
          </a:xfrm>
          <a:prstGeom prst="rect">
            <a:avLst/>
          </a:prstGeom>
        </p:spPr>
      </p:pic>
    </p:spTree>
    <p:extLst>
      <p:ext uri="{BB962C8B-B14F-4D97-AF65-F5344CB8AC3E}">
        <p14:creationId xmlns:p14="http://schemas.microsoft.com/office/powerpoint/2010/main" val="173867430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71400"/>
            <a:ext cx="8928992" cy="5900077"/>
          </a:xfrm>
          <a:prstGeom prst="rect">
            <a:avLst/>
          </a:prstGeom>
          <a:noFill/>
        </p:spPr>
        <p:txBody>
          <a:bodyPr wrap="square" rtlCol="0">
            <a:spAutoFit/>
          </a:bodyPr>
          <a:lstStyle/>
          <a:p>
            <a:pPr indent="-6350" algn="r" rtl="1">
              <a:lnSpc>
                <a:spcPct val="150000"/>
              </a:lnSpc>
              <a:spcAft>
                <a:spcPts val="1320"/>
              </a:spcAft>
            </a:pPr>
            <a:r>
              <a:rPr lang="ar-SA" sz="32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2. </a:t>
            </a:r>
            <a:r>
              <a:rPr lang="ar-SA" sz="3200" b="1" i="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تكنولوجيا المعلومات والاتصالات</a:t>
            </a:r>
            <a:r>
              <a:rPr lang="fr-FR" sz="3200" b="1" i="1" dirty="0">
                <a:solidFill>
                  <a:srgbClr val="050505"/>
                </a:solidFill>
                <a:effectLst/>
                <a:latin typeface="Simplified Arabic" panose="02020603050405020304" pitchFamily="18" charset="-78"/>
                <a:ea typeface="Simplified Arabic" panose="02020603050405020304" pitchFamily="18" charset="-78"/>
              </a:rPr>
              <a:t>ICT</a:t>
            </a:r>
            <a:r>
              <a:rPr lang="ar-SA" sz="32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3200" dirty="0">
              <a:solidFill>
                <a:srgbClr val="000000"/>
              </a:solidFill>
              <a:effectLst/>
              <a:latin typeface="Calibri" panose="020F0502020204030204" pitchFamily="34" charset="0"/>
              <a:ea typeface="Calibri" panose="020F0502020204030204" pitchFamily="34" charset="0"/>
            </a:endParaRPr>
          </a:p>
          <a:p>
            <a:pPr marR="40640" indent="-1905" algn="just" rtl="1">
              <a:lnSpc>
                <a:spcPct val="200000"/>
              </a:lnSpc>
              <a:spcAft>
                <a:spcPts val="1425"/>
              </a:spcAft>
            </a:pP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تعر</a:t>
            </a:r>
            <a:r>
              <a:rPr lang="ar-DZ"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ف</a:t>
            </a: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تكنولوجيا المعلومات والاتصالات (</a:t>
            </a:r>
            <a:r>
              <a:rPr lang="fr-FR"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Information and communications </a:t>
            </a:r>
            <a:r>
              <a:rPr lang="fr-FR" sz="2000" b="1" dirty="0" err="1">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technology</a:t>
            </a:r>
            <a:r>
              <a:rPr lang="fr-FR"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واختصارها (</a:t>
            </a:r>
            <a:r>
              <a:rPr lang="fr-FR"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ICT)</a:t>
            </a:r>
            <a:r>
              <a:rPr lang="ar-DZ"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a:t>
            </a:r>
            <a:r>
              <a:rPr lang="fr-FR"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بأنّها: جميع التقنيّات التي تُستخدم في الاتصالات، ووسائط البث، وأنظمة المعالجة والإرسال، السمعيّة البصرية وغيرها، كما استخدمت مؤخراً للتعبير عن توظيف خطوط الاتصال، لنقل أنواع وصيغ متنوعة من البيانات، حيث يتم دمج الشبكات السمعيّة والبصريّة</a:t>
            </a:r>
            <a:r>
              <a:rPr lang="fr-FR"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a:t>
            </a: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r>
              <a:rPr lang="ar-DZ"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حيث يتم دمج الشبكات السمعيّة والبصريّة و شب</a:t>
            </a:r>
            <a:r>
              <a:rPr lang="ar-SA" sz="2000" b="1" dirty="0" err="1">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كات</a:t>
            </a: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الحاسوب من خلال نظام مشترك للكابلات؛ مثل توفير خدمات الإنترنت، والهاتف، والتلفاز للمنازل والشركات من خلال كابل بصري واحد، مما يساهم في تقليل التكاليف بشكل كبير</a:t>
            </a:r>
            <a:r>
              <a:rPr lang="fr-FR"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a:t>
            </a:r>
            <a:r>
              <a:rPr lang="ar-DZ"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كما ساهمت هذه التكنولوجيا في توسيع آفاق الطالب العلمية من خلال عدة نواحي أهمها: </a:t>
            </a:r>
            <a:endParaRPr lang="fr-FR" sz="2000" b="1" dirty="0">
              <a:solidFill>
                <a:srgbClr val="000000"/>
              </a:solidFill>
              <a:effectLst/>
              <a:latin typeface="Calibri" panose="020F0502020204030204" pitchFamily="34" charset="0"/>
              <a:ea typeface="Calibri" panose="020F0502020204030204" pitchFamily="34" charset="0"/>
            </a:endParaRPr>
          </a:p>
          <a:p>
            <a:pPr marR="768350" algn="just" rtl="1">
              <a:lnSpc>
                <a:spcPct val="150000"/>
              </a:lnSpc>
              <a:spcAft>
                <a:spcPts val="15"/>
              </a:spcAft>
            </a:pPr>
            <a:endParaRPr lang="fr-FR" sz="2000" dirty="0">
              <a:solidFill>
                <a:srgbClr val="000000"/>
              </a:solidFill>
              <a:effectLst/>
              <a:latin typeface="Calibri" panose="020F0502020204030204" pitchFamily="34" charset="0"/>
              <a:ea typeface="Calibri" panose="020F0502020204030204" pitchFamily="34" charset="0"/>
            </a:endParaRPr>
          </a:p>
        </p:txBody>
      </p:sp>
      <p:pic>
        <p:nvPicPr>
          <p:cNvPr id="7" name="Image 6">
            <a:extLst>
              <a:ext uri="{FF2B5EF4-FFF2-40B4-BE49-F238E27FC236}">
                <a16:creationId xmlns:a16="http://schemas.microsoft.com/office/drawing/2014/main" id="{A27DAE79-9876-44AE-AE7F-DC9915D8043E}"/>
              </a:ext>
            </a:extLst>
          </p:cNvPr>
          <p:cNvPicPr>
            <a:picLocks noChangeAspect="1"/>
          </p:cNvPicPr>
          <p:nvPr/>
        </p:nvPicPr>
        <p:blipFill>
          <a:blip r:embed="rId2"/>
          <a:stretch>
            <a:fillRect/>
          </a:stretch>
        </p:blipFill>
        <p:spPr>
          <a:xfrm>
            <a:off x="24826" y="4365104"/>
            <a:ext cx="1954886" cy="1728192"/>
          </a:xfrm>
          <a:prstGeom prst="rect">
            <a:avLst/>
          </a:prstGeom>
        </p:spPr>
      </p:pic>
    </p:spTree>
    <p:extLst>
      <p:ext uri="{BB962C8B-B14F-4D97-AF65-F5344CB8AC3E}">
        <p14:creationId xmlns:p14="http://schemas.microsoft.com/office/powerpoint/2010/main" val="14422189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65120"/>
            <a:ext cx="8928992" cy="8503610"/>
          </a:xfrm>
          <a:prstGeom prst="rect">
            <a:avLst/>
          </a:prstGeom>
          <a:noFill/>
        </p:spPr>
        <p:txBody>
          <a:bodyPr wrap="square" rtlCol="0">
            <a:spAutoFit/>
          </a:bodyPr>
          <a:lstStyle/>
          <a:p>
            <a:pPr marL="285750" lvl="0" indent="-285750" algn="r" rtl="1">
              <a:lnSpc>
                <a:spcPct val="150000"/>
              </a:lnSpc>
              <a:spcAft>
                <a:spcPts val="1320"/>
              </a:spcAft>
              <a:buClr>
                <a:srgbClr val="050505"/>
              </a:buClr>
              <a:buFont typeface="Wingdings" panose="05000000000000000000" pitchFamily="2" charset="2"/>
              <a:buChar char="ü"/>
            </a:pPr>
            <a:r>
              <a:rPr lang="ar-SA" sz="2400" b="1" dirty="0">
                <a:solidFill>
                  <a:srgbClr val="050505"/>
                </a:solidFill>
                <a:effectLst/>
                <a:ea typeface="Simplified Arabic" panose="02020603050405020304" pitchFamily="18" charset="-78"/>
                <a:cs typeface="Simplified Arabic" panose="02020603050405020304" pitchFamily="18" charset="-78"/>
              </a:rPr>
              <a:t>جمع المعلومات عن طريق الويب ومعالجتها ومقارنتها مع ما تم الحصول عليه من خلال ما طبقه في المختبر العلمي.</a:t>
            </a:r>
            <a:endParaRPr lang="ar-DZ" sz="2400" b="1" dirty="0">
              <a:solidFill>
                <a:srgbClr val="050505"/>
              </a:solidFill>
              <a:effectLst/>
              <a:ea typeface="Simplified Arabic" panose="02020603050405020304" pitchFamily="18" charset="-78"/>
              <a:cs typeface="Simplified Arabic" panose="02020603050405020304" pitchFamily="18" charset="-78"/>
            </a:endParaRPr>
          </a:p>
          <a:p>
            <a:pPr marL="285750" marR="478790" indent="-285750" algn="r" rtl="1">
              <a:lnSpc>
                <a:spcPct val="150000"/>
              </a:lnSpc>
              <a:spcAft>
                <a:spcPts val="1425"/>
              </a:spcAft>
              <a:buFont typeface="Wingdings" panose="05000000000000000000" pitchFamily="2" charset="2"/>
              <a:buChar char="ü"/>
            </a:pPr>
            <a:r>
              <a:rPr lang="ar-SA" sz="24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حل المشكلات التي يمكن ان تواجهه أثناء دراسته باستخدام وسائل تكنولوجية مختلفة كأنه في واقع المشكلة الحقيقي. </a:t>
            </a:r>
            <a:endParaRPr lang="fr-FR" sz="2400" b="1" dirty="0">
              <a:solidFill>
                <a:srgbClr val="000000"/>
              </a:solidFill>
              <a:effectLst/>
              <a:latin typeface="Calibri" panose="020F0502020204030204" pitchFamily="34" charset="0"/>
              <a:ea typeface="Calibri" panose="020F0502020204030204" pitchFamily="34" charset="0"/>
            </a:endParaRPr>
          </a:p>
          <a:p>
            <a:pPr marL="285750" lvl="0" indent="-285750" algn="r" rtl="1">
              <a:lnSpc>
                <a:spcPct val="150000"/>
              </a:lnSpc>
              <a:spcAft>
                <a:spcPts val="1320"/>
              </a:spcAft>
              <a:buClr>
                <a:srgbClr val="050505"/>
              </a:buClr>
              <a:buFont typeface="Wingdings" panose="05000000000000000000" pitchFamily="2" charset="2"/>
              <a:buChar char="ü"/>
            </a:pPr>
            <a:r>
              <a:rPr lang="ar-SA" sz="2400" b="1" dirty="0">
                <a:solidFill>
                  <a:srgbClr val="050505"/>
                </a:solidFill>
                <a:effectLst/>
                <a:ea typeface="Simplified Arabic" panose="02020603050405020304" pitchFamily="18" charset="-78"/>
                <a:cs typeface="Simplified Arabic" panose="02020603050405020304" pitchFamily="18" charset="-78"/>
              </a:rPr>
              <a:t>استخدام برامج المحاكاة الحاسوبية في تحليل كثير من التجارب العلمية. </a:t>
            </a:r>
            <a:endParaRPr lang="ar-DZ" sz="2400" b="1" dirty="0">
              <a:solidFill>
                <a:srgbClr val="050505"/>
              </a:solidFill>
              <a:effectLst/>
              <a:ea typeface="Simplified Arabic" panose="02020603050405020304" pitchFamily="18" charset="-78"/>
              <a:cs typeface="Simplified Arabic" panose="02020603050405020304" pitchFamily="18" charset="-78"/>
            </a:endParaRPr>
          </a:p>
          <a:p>
            <a:pPr marL="285750" indent="-285750" algn="r" rtl="1">
              <a:lnSpc>
                <a:spcPct val="150000"/>
              </a:lnSpc>
              <a:spcAft>
                <a:spcPts val="1545"/>
              </a:spcAft>
              <a:buFont typeface="Wingdings" panose="05000000000000000000" pitchFamily="2" charset="2"/>
              <a:buChar char="ü"/>
            </a:pPr>
            <a:r>
              <a:rPr lang="ar-DZ" sz="24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ا</a:t>
            </a:r>
            <a:r>
              <a:rPr lang="ar-SA" sz="24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مكانية تبادل المعلومات من خلال وسائل الاتصال المختلفة مثل البريد الالكتروني ووسائل التواصل الاجتماعي. </a:t>
            </a:r>
            <a:endParaRPr lang="fr-FR" sz="2400" b="1"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1320"/>
              </a:spcAft>
            </a:pPr>
            <a:endParaRPr lang="fr-FR" sz="24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fr-FR" sz="1600" dirty="0">
              <a:solidFill>
                <a:srgbClr val="000000"/>
              </a:solidFill>
              <a:effectLst/>
              <a:latin typeface="Calibri" panose="020F0502020204030204" pitchFamily="34" charset="0"/>
              <a:ea typeface="Calibri" panose="020F0502020204030204" pitchFamily="34" charset="0"/>
            </a:endParaRPr>
          </a:p>
          <a:p>
            <a:pPr marL="6350" marR="4149090" indent="-6350" algn="r" rtl="1">
              <a:lnSpc>
                <a:spcPct val="150000"/>
              </a:lnSpc>
              <a:spcAft>
                <a:spcPts val="800"/>
              </a:spcAft>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800" b="1" dirty="0">
              <a:solidFill>
                <a:srgbClr val="050505"/>
              </a:solidFill>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sz="2800"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1190226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71400"/>
            <a:ext cx="8928992" cy="10119180"/>
          </a:xfrm>
          <a:prstGeom prst="rect">
            <a:avLst/>
          </a:prstGeom>
          <a:noFill/>
        </p:spPr>
        <p:txBody>
          <a:bodyPr wrap="square" rtlCol="0">
            <a:spAutoFit/>
          </a:bodyPr>
          <a:lstStyle/>
          <a:p>
            <a:pPr indent="-6350" algn="r" rtl="1">
              <a:lnSpc>
                <a:spcPct val="150000"/>
              </a:lnSpc>
              <a:spcAft>
                <a:spcPts val="805"/>
              </a:spcAft>
            </a:pPr>
            <a:r>
              <a:rPr lang="fr-FR" sz="32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3</a:t>
            </a:r>
            <a:r>
              <a:rPr lang="ar-SA" sz="32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3200" b="1" i="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مميزات تكنولوجيا المعلومات والاتصالات</a:t>
            </a:r>
            <a:r>
              <a:rPr lang="ar-SA" sz="32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ar-DZ" sz="32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تكسب الفرد المهارات وبالتالي تعزيز قدراته الإبداعية. </a:t>
            </a:r>
            <a:endParaRPr lang="fr-FR" sz="2000" b="1"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تنمي قدرات التعلم الذاتي عند الفرد. </a:t>
            </a:r>
            <a:endParaRPr lang="fr-FR" sz="2000" b="1"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تمنح الفرد الشعور بالراحة عند جمع المعلومات؛ حيث إنها تقنية مرتبة ومنظمة وغير عشوائية. </a:t>
            </a:r>
            <a:endParaRPr lang="ar-DZ" sz="2000" b="1" dirty="0">
              <a:solidFill>
                <a:srgbClr val="000000"/>
              </a:solidFill>
              <a:latin typeface="Calibri" panose="020F0502020204030204" pitchFamily="34" charset="0"/>
              <a:ea typeface="Simplified Arabic" panose="02020603050405020304" pitchFamily="18" charset="-78"/>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تنمي لدى الفرد أسلوب حل المشاكل التي لا يمكن حلها بالطرق التقليدية بسبب الكم الهائل من المعلومات. </a:t>
            </a:r>
            <a:endParaRPr lang="fr-FR" sz="2000" b="1" dirty="0">
              <a:solidFill>
                <a:srgbClr val="000000"/>
              </a:solidFill>
              <a:effectLst/>
              <a:latin typeface="Calibri" panose="020F0502020204030204" pitchFamily="34" charset="0"/>
              <a:ea typeface="Calibri" panose="020F0502020204030204" pitchFamily="34" charset="0"/>
            </a:endParaRPr>
          </a:p>
          <a:p>
            <a:pPr marL="336550" marR="480060" indent="-342900" algn="r" rtl="1">
              <a:lnSpc>
                <a:spcPct val="200000"/>
              </a:lnSpc>
              <a:spcAft>
                <a:spcPts val="800"/>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تحقق الإدراك الحسي للفرد؛ لأن أجهزة الحاسوب المستخدمة في تكنولوجيا المعلومات توفر للفرد المعطيات والمظاهر المختلفة التي يفهمها عن طريق حواسه. </a:t>
            </a:r>
            <a:endParaRPr lang="fr-FR" sz="2000" b="1"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تتيح للفرد القدرة على الاتصال بأي معلومات يريدها وفي أي وقت من خلال الاتصال بشبكة الإنترنت. </a:t>
            </a:r>
            <a:endParaRPr lang="fr-FR" sz="2000" b="1" dirty="0">
              <a:solidFill>
                <a:srgbClr val="000000"/>
              </a:solidFill>
              <a:effectLst/>
              <a:latin typeface="Calibri" panose="020F0502020204030204" pitchFamily="34" charset="0"/>
              <a:ea typeface="Calibri" panose="020F0502020204030204" pitchFamily="34" charset="0"/>
            </a:endParaRPr>
          </a:p>
          <a:p>
            <a:pPr indent="-6350" algn="r" rtl="1">
              <a:lnSpc>
                <a:spcPct val="200000"/>
              </a:lnSpc>
              <a:spcAft>
                <a:spcPts val="805"/>
              </a:spcAft>
            </a:pPr>
            <a:endParaRPr lang="fr-FR" sz="2000" b="1" dirty="0">
              <a:solidFill>
                <a:srgbClr val="000000"/>
              </a:solidFill>
              <a:effectLst/>
              <a:latin typeface="Calibri" panose="020F0502020204030204" pitchFamily="34" charset="0"/>
              <a:ea typeface="Calibri" panose="020F0502020204030204" pitchFamily="34" charset="0"/>
            </a:endParaRPr>
          </a:p>
          <a:p>
            <a:pPr algn="r" rtl="1">
              <a:lnSpc>
                <a:spcPct val="150000"/>
              </a:lnSpc>
              <a:spcAft>
                <a:spcPts val="1295"/>
              </a:spcAft>
            </a:pPr>
            <a:endParaRPr lang="ar-DZ" sz="2000" b="1" dirty="0">
              <a:solidFill>
                <a:srgbClr val="050505"/>
              </a:solidFill>
              <a:latin typeface="Calibri" panose="020F0502020204030204" pitchFamily="34" charset="0"/>
              <a:ea typeface="Calibri" panose="020F0502020204030204" pitchFamily="34" charset="0"/>
              <a:cs typeface="Simplified Arabic" panose="02020603050405020304" pitchFamily="18" charset="-78"/>
            </a:endParaRPr>
          </a:p>
          <a:p>
            <a:pPr marL="336550" indent="-342900" algn="r" rtl="1">
              <a:lnSpc>
                <a:spcPct val="150000"/>
              </a:lnSpc>
              <a:spcAft>
                <a:spcPts val="1295"/>
              </a:spcAft>
              <a:buFont typeface="Wingdings" panose="05000000000000000000" pitchFamily="2" charset="2"/>
              <a:buChar char="ü"/>
            </a:pPr>
            <a:endParaRPr lang="ar-DZ" sz="2000" b="1" dirty="0">
              <a:solidFill>
                <a:srgbClr val="050505"/>
              </a:solidFill>
              <a:effectLst/>
              <a:latin typeface="Calibri" panose="020F0502020204030204" pitchFamily="34" charset="0"/>
              <a:ea typeface="Calibri" panose="020F0502020204030204" pitchFamily="34" charset="0"/>
              <a:cs typeface="Simplified Arabic" panose="02020603050405020304" pitchFamily="18" charset="-78"/>
            </a:endParaRPr>
          </a:p>
          <a:p>
            <a:pPr marL="336550" indent="-342900" algn="r" rtl="1">
              <a:lnSpc>
                <a:spcPct val="150000"/>
              </a:lnSpc>
              <a:spcAft>
                <a:spcPts val="1295"/>
              </a:spcAft>
              <a:buFont typeface="Wingdings" panose="05000000000000000000" pitchFamily="2" charset="2"/>
              <a:buChar char="ü"/>
            </a:pPr>
            <a:endParaRPr lang="ar-DZ" sz="2000" b="1" dirty="0">
              <a:solidFill>
                <a:srgbClr val="050505"/>
              </a:solidFill>
              <a:latin typeface="Calibri" panose="020F0502020204030204" pitchFamily="34" charset="0"/>
              <a:ea typeface="Calibri" panose="020F0502020204030204" pitchFamily="34" charset="0"/>
              <a:cs typeface="Simplified Arabic" panose="02020603050405020304" pitchFamily="18" charset="-78"/>
            </a:endParaRPr>
          </a:p>
          <a:p>
            <a:pPr marL="336550" indent="-342900" algn="r" rtl="1">
              <a:lnSpc>
                <a:spcPct val="150000"/>
              </a:lnSpc>
              <a:spcAft>
                <a:spcPts val="1295"/>
              </a:spcAft>
              <a:buFont typeface="Wingdings" panose="05000000000000000000" pitchFamily="2" charset="2"/>
              <a:buChar char="ü"/>
            </a:pPr>
            <a:endParaRPr lang="ar-DZ" sz="2000" b="1" dirty="0">
              <a:solidFill>
                <a:srgbClr val="050505"/>
              </a:solidFill>
              <a:effectLst/>
              <a:latin typeface="Calibri" panose="020F0502020204030204" pitchFamily="34" charset="0"/>
              <a:ea typeface="Calibri" panose="020F0502020204030204" pitchFamily="34" charset="0"/>
              <a:cs typeface="Simplified Arabic" panose="02020603050405020304" pitchFamily="18" charset="-78"/>
            </a:endParaRPr>
          </a:p>
          <a:p>
            <a:pPr algn="r" rtl="1">
              <a:lnSpc>
                <a:spcPct val="150000"/>
              </a:lnSpc>
              <a:spcAft>
                <a:spcPts val="1295"/>
              </a:spcAft>
            </a:pPr>
            <a:endParaRPr lang="fr-FR"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924915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heel(1)">
                                      <p:cBhvr>
                                        <p:cTn id="7" dur="20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 calcmode="lin" valueType="num">
                                      <p:cBhvr additive="base">
                                        <p:cTn id="3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additive="base">
                                        <p:cTn id="3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 calcmode="lin" valueType="num">
                                      <p:cBhvr additive="base">
                                        <p:cTn id="4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3" y="101741"/>
            <a:ext cx="8992995" cy="5389937"/>
          </a:xfrm>
          <a:prstGeom prst="rect">
            <a:avLst/>
          </a:prstGeom>
          <a:noFill/>
        </p:spPr>
        <p:txBody>
          <a:bodyPr wrap="square" rtlCol="0">
            <a:spAutoFit/>
          </a:bodyPr>
          <a:lstStyle/>
          <a:p>
            <a:pPr indent="-6350" algn="r" rtl="1">
              <a:lnSpc>
                <a:spcPct val="150000"/>
              </a:lnSpc>
              <a:spcAft>
                <a:spcPts val="805"/>
              </a:spcAft>
            </a:pPr>
            <a:r>
              <a:rPr lang="fr-FR" sz="32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4</a:t>
            </a:r>
            <a:r>
              <a:rPr lang="ar-SA" sz="3200" b="1" i="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 مجالات تكنولوجيا المعلومات والاتصال </a:t>
            </a:r>
            <a:endParaRPr lang="fr-FR" sz="3200" dirty="0">
              <a:solidFill>
                <a:srgbClr val="000000"/>
              </a:solidFill>
              <a:effectLst/>
              <a:latin typeface="Calibri" panose="020F0502020204030204" pitchFamily="34" charset="0"/>
              <a:ea typeface="Calibri" panose="020F0502020204030204" pitchFamily="34" charset="0"/>
            </a:endParaRPr>
          </a:p>
          <a:p>
            <a:pPr marR="62230" indent="-6350" algn="r" rtl="1">
              <a:lnSpc>
                <a:spcPct val="200000"/>
              </a:lnSpc>
              <a:spcAft>
                <a:spcPts val="785"/>
              </a:spcAft>
            </a:pPr>
            <a:r>
              <a:rPr lang="ar-SA" sz="24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من أهم مجالات تكنولوجيا المعلومات والاتصال: </a:t>
            </a:r>
            <a:endParaRPr lang="fr-FR" sz="2400" dirty="0">
              <a:solidFill>
                <a:srgbClr val="000000"/>
              </a:solidFill>
              <a:effectLst/>
              <a:latin typeface="Calibri" panose="020F0502020204030204" pitchFamily="34" charset="0"/>
              <a:ea typeface="Calibri" panose="020F0502020204030204" pitchFamily="34" charset="0"/>
            </a:endParaRPr>
          </a:p>
          <a:p>
            <a:pPr marL="336550" marR="367665" indent="-342900" algn="r" rtl="1">
              <a:lnSpc>
                <a:spcPct val="200000"/>
              </a:lnSpc>
              <a:spcAft>
                <a:spcPts val="800"/>
              </a:spcAft>
              <a:buFont typeface="Wingdings" panose="05000000000000000000" pitchFamily="2" charset="2"/>
              <a:buChar char="ü"/>
            </a:pPr>
            <a:r>
              <a:rPr lang="ar-SA" sz="24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-تطبيقات الحاسوب</a:t>
            </a:r>
            <a:r>
              <a:rPr lang="ar-SA" sz="24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 المستخدمة في العديد من المكتبات ومراكز المعلومات والتوثيق، والتي تعتمد على معالجة النصوص والكلمات وقواعد البيانات.  </a:t>
            </a:r>
            <a:endParaRPr lang="fr-FR" sz="2400"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4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-تطبيقات الاتصالات</a:t>
            </a:r>
            <a:r>
              <a:rPr lang="ar-SA" sz="24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 عن بعد، والتي تعتمد على نقل الأشكال والأصوات. </a:t>
            </a:r>
            <a:endParaRPr lang="fr-FR" sz="24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800"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888182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3">
                                            <p:txEl>
                                              <p:pRg st="0" end="0"/>
                                            </p:txEl>
                                          </p:spTgt>
                                        </p:tgtEl>
                                        <p:attrNameLst>
                                          <p:attrName>ppt_x</p:attrName>
                                          <p:attrName>ppt_y</p:attrName>
                                        </p:attrNameLst>
                                      </p:cBhvr>
                                    </p:animMotion>
                                    <p:animRot by="1500000">
                                      <p:cBhvr>
                                        <p:cTn id="7" dur="125" fill="hold">
                                          <p:stCondLst>
                                            <p:cond delay="0"/>
                                          </p:stCondLst>
                                        </p:cTn>
                                        <p:tgtEl>
                                          <p:spTgt spid="13">
                                            <p:txEl>
                                              <p:pRg st="0" end="0"/>
                                            </p:txEl>
                                          </p:spTgt>
                                        </p:tgtEl>
                                        <p:attrNameLst>
                                          <p:attrName>r</p:attrName>
                                        </p:attrNameLst>
                                      </p:cBhvr>
                                    </p:animRot>
                                    <p:animRot by="-1500000">
                                      <p:cBhvr>
                                        <p:cTn id="8" dur="125" fill="hold">
                                          <p:stCondLst>
                                            <p:cond delay="125"/>
                                          </p:stCondLst>
                                        </p:cTn>
                                        <p:tgtEl>
                                          <p:spTgt spid="13">
                                            <p:txEl>
                                              <p:pRg st="0" end="0"/>
                                            </p:txEl>
                                          </p:spTgt>
                                        </p:tgtEl>
                                        <p:attrNameLst>
                                          <p:attrName>r</p:attrName>
                                        </p:attrNameLst>
                                      </p:cBhvr>
                                    </p:animRot>
                                    <p:animRot by="-1500000">
                                      <p:cBhvr>
                                        <p:cTn id="9" dur="125" fill="hold">
                                          <p:stCondLst>
                                            <p:cond delay="250"/>
                                          </p:stCondLst>
                                        </p:cTn>
                                        <p:tgtEl>
                                          <p:spTgt spid="13">
                                            <p:txEl>
                                              <p:pRg st="0" end="0"/>
                                            </p:txEl>
                                          </p:spTgt>
                                        </p:tgtEl>
                                        <p:attrNameLst>
                                          <p:attrName>r</p:attrName>
                                        </p:attrNameLst>
                                      </p:cBhvr>
                                    </p:animRot>
                                    <p:animRot by="1500000">
                                      <p:cBhvr>
                                        <p:cTn id="10" dur="125" fill="hold">
                                          <p:stCondLst>
                                            <p:cond delay="375"/>
                                          </p:stCondLst>
                                        </p:cTn>
                                        <p:tgtEl>
                                          <p:spTgt spid="1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Effect transition="in" filter="barn(inVertical)">
                                      <p:cBhvr>
                                        <p:cTn id="21" dur="500"/>
                                        <p:tgtEl>
                                          <p:spTgt spid="1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3">
                                            <p:txEl>
                                              <p:pRg st="3" end="3"/>
                                            </p:txEl>
                                          </p:spTgt>
                                        </p:tgtEl>
                                        <p:attrNameLst>
                                          <p:attrName>style.visibility</p:attrName>
                                        </p:attrNameLst>
                                      </p:cBhvr>
                                      <p:to>
                                        <p:strVal val="visible"/>
                                      </p:to>
                                    </p:set>
                                    <p:animEffect transition="in" filter="barn(inVertical)">
                                      <p:cBhvr>
                                        <p:cTn id="26"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4F721425-CBBF-4CCB-B888-02B602BE9667}"/>
              </a:ext>
            </a:extLst>
          </p:cNvPr>
          <p:cNvSpPr txBox="1"/>
          <p:nvPr/>
        </p:nvSpPr>
        <p:spPr>
          <a:xfrm>
            <a:off x="323528" y="-387424"/>
            <a:ext cx="8820472" cy="6717160"/>
          </a:xfrm>
          <a:prstGeom prst="rect">
            <a:avLst/>
          </a:prstGeom>
          <a:noFill/>
        </p:spPr>
        <p:txBody>
          <a:bodyPr wrap="square">
            <a:spAutoFit/>
          </a:bodyPr>
          <a:lstStyle/>
          <a:p>
            <a:pPr algn="r" rtl="1">
              <a:lnSpc>
                <a:spcPct val="200000"/>
              </a:lnSpc>
            </a:pPr>
            <a:r>
              <a:rPr lang="fr-FR" sz="3200" b="1" dirty="0">
                <a:effectLst/>
                <a:latin typeface="Times New Roman" panose="02020603050405020304" pitchFamily="18" charset="0"/>
                <a:ea typeface="Times New Roman" panose="02020603050405020304" pitchFamily="18" charset="0"/>
                <a:cs typeface="Traditional Arabic" panose="02020603050405020304" pitchFamily="18" charset="-78"/>
              </a:rPr>
              <a:t>.5</a:t>
            </a:r>
            <a:r>
              <a:rPr lang="ar-DZ" sz="3200" b="1" dirty="0">
                <a:effectLst/>
                <a:latin typeface="Times New Roman" panose="02020603050405020304" pitchFamily="18" charset="0"/>
                <a:ea typeface="Times New Roman" panose="02020603050405020304" pitchFamily="18" charset="0"/>
                <a:cs typeface="Traditional Arabic" panose="02020603050405020304" pitchFamily="18" charset="-78"/>
              </a:rPr>
              <a:t>خصائص </a:t>
            </a:r>
            <a:r>
              <a:rPr lang="ar-MA" sz="3200" b="1" dirty="0">
                <a:effectLst/>
                <a:latin typeface="Times New Roman" panose="02020603050405020304" pitchFamily="18" charset="0"/>
                <a:ea typeface="Times New Roman" panose="02020603050405020304" pitchFamily="18" charset="0"/>
                <a:cs typeface="Traditional Arabic" panose="02020603050405020304" pitchFamily="18" charset="-78"/>
              </a:rPr>
              <a:t>تكنولوجيا المعلومات و الاتصال </a:t>
            </a:r>
            <a:endParaRPr lang="fr-FR" sz="3200" b="1" dirty="0">
              <a:latin typeface="Times New Roman" panose="02020603050405020304" pitchFamily="18" charset="0"/>
              <a:ea typeface="Times New Roman" panose="02020603050405020304" pitchFamily="18" charset="0"/>
            </a:endParaRPr>
          </a:p>
          <a:p>
            <a:pPr marL="342900" indent="-342900" algn="r" rtl="1">
              <a:lnSpc>
                <a:spcPct val="200000"/>
              </a:lnSpc>
              <a:buFont typeface="Wingdings" panose="05000000000000000000" pitchFamily="2" charset="2"/>
              <a:buChar char="ü"/>
            </a:pPr>
            <a:r>
              <a:rPr lang="ar-DZ" sz="2400" b="1" dirty="0">
                <a:solidFill>
                  <a:srgbClr val="00B050"/>
                </a:solidFill>
                <a:effectLst/>
                <a:latin typeface="Times New Roman" panose="02020603050405020304" pitchFamily="18" charset="0"/>
                <a:ea typeface="Times New Roman" panose="02020603050405020304" pitchFamily="18" charset="0"/>
                <a:cs typeface="Traditional Arabic" panose="02020603050405020304" pitchFamily="18" charset="-78"/>
              </a:rPr>
              <a:t>الفعالية : </a:t>
            </a:r>
            <a:r>
              <a:rPr lang="ar-DZ" sz="2400" b="1" dirty="0">
                <a:effectLst/>
                <a:latin typeface="Times New Roman" panose="02020603050405020304" pitchFamily="18" charset="0"/>
                <a:ea typeface="Times New Roman" panose="02020603050405020304" pitchFamily="18" charset="0"/>
                <a:cs typeface="Traditional Arabic" panose="02020603050405020304" pitchFamily="18" charset="-78"/>
              </a:rPr>
              <a:t>و يعني أن الذي يستعمل هذه التكنولوجيات مستقل ومرسل في آن واحد, كما أن الأطراف في عملية الاتصال يمكنهم تبادل الأدوار, وهذا بسبب نوع من الفعالية بين الأشخاص و مجموعات أخرى.</a:t>
            </a:r>
            <a:endParaRPr lang="fr-FR" sz="2400" b="1" dirty="0">
              <a:latin typeface="Times New Roman" panose="02020603050405020304" pitchFamily="18" charset="0"/>
              <a:ea typeface="Times New Roman" panose="02020603050405020304" pitchFamily="18" charset="0"/>
              <a:cs typeface="Traditional Arabic" panose="02020603050405020304" pitchFamily="18" charset="-78"/>
            </a:endParaRPr>
          </a:p>
          <a:p>
            <a:pPr marL="342900" indent="-342900" algn="r" rtl="1">
              <a:lnSpc>
                <a:spcPct val="200000"/>
              </a:lnSpc>
              <a:buFont typeface="Wingdings" panose="05000000000000000000" pitchFamily="2" charset="2"/>
              <a:buChar char="ü"/>
            </a:pPr>
            <a:r>
              <a:rPr lang="ar-DZ" sz="2800" b="1" dirty="0">
                <a:solidFill>
                  <a:srgbClr val="00B050"/>
                </a:solidFill>
                <a:latin typeface="Times New Roman" panose="02020603050405020304" pitchFamily="18" charset="0"/>
                <a:ea typeface="Times New Roman" panose="02020603050405020304" pitchFamily="18" charset="0"/>
                <a:cs typeface="Traditional Arabic" panose="02020603050405020304" pitchFamily="18" charset="-78"/>
              </a:rPr>
              <a:t>ال</a:t>
            </a:r>
            <a:r>
              <a:rPr lang="ar-DZ" sz="2800" b="1" dirty="0">
                <a:solidFill>
                  <a:srgbClr val="00B050"/>
                </a:solidFill>
                <a:effectLst/>
                <a:latin typeface="Times New Roman" panose="02020603050405020304" pitchFamily="18" charset="0"/>
                <a:ea typeface="Times New Roman" panose="02020603050405020304" pitchFamily="18" charset="0"/>
                <a:cs typeface="Traditional Arabic" panose="02020603050405020304" pitchFamily="18" charset="-78"/>
              </a:rPr>
              <a:t>حركية : </a:t>
            </a:r>
            <a:r>
              <a:rPr lang="ar-DZ" sz="2400" b="1" dirty="0">
                <a:effectLst/>
                <a:latin typeface="Times New Roman" panose="02020603050405020304" pitchFamily="18" charset="0"/>
                <a:ea typeface="Times New Roman" panose="02020603050405020304" pitchFamily="18" charset="0"/>
                <a:cs typeface="Traditional Arabic" panose="02020603050405020304" pitchFamily="18" charset="-78"/>
              </a:rPr>
              <a:t>يعني أن المستعمل يمكن له أن يستفيد من الخدمات أثناء تنقلاته مثل الحاسوب المحمول والهاتف النقال </a:t>
            </a:r>
            <a:endParaRPr lang="fr-FR" sz="2400" b="1" dirty="0">
              <a:latin typeface="Times New Roman" panose="02020603050405020304" pitchFamily="18" charset="0"/>
              <a:ea typeface="Times New Roman" panose="02020603050405020304" pitchFamily="18" charset="0"/>
            </a:endParaRPr>
          </a:p>
          <a:p>
            <a:pPr marL="342900" indent="-342900" algn="r" rtl="1">
              <a:lnSpc>
                <a:spcPct val="200000"/>
              </a:lnSpc>
              <a:buFont typeface="Wingdings" panose="05000000000000000000" pitchFamily="2" charset="2"/>
              <a:buChar char="ü"/>
            </a:pPr>
            <a:r>
              <a:rPr lang="ar-DZ" sz="2400" b="1" dirty="0">
                <a:solidFill>
                  <a:srgbClr val="00B050"/>
                </a:solidFill>
                <a:latin typeface="Times New Roman" panose="02020603050405020304" pitchFamily="18" charset="0"/>
                <a:ea typeface="Times New Roman" panose="02020603050405020304" pitchFamily="18" charset="0"/>
                <a:cs typeface="Traditional Arabic" panose="02020603050405020304" pitchFamily="18" charset="-78"/>
              </a:rPr>
              <a:t>العالمية والكونية: </a:t>
            </a:r>
            <a:r>
              <a:rPr lang="ar-DZ" sz="2000" b="1" dirty="0">
                <a:latin typeface="Times New Roman" panose="02020603050405020304" pitchFamily="18" charset="0"/>
                <a:ea typeface="Times New Roman" panose="02020603050405020304" pitchFamily="18" charset="0"/>
                <a:cs typeface="Traditional Arabic" panose="02020603050405020304" pitchFamily="18" charset="-78"/>
              </a:rPr>
              <a:t>إمكانية تناقل المعلومات بين المستفيدين من مختلف دول العالم ودون عائق المكان والانتقال عبر الحدود الدولية</a:t>
            </a:r>
          </a:p>
          <a:p>
            <a:pPr marL="342900" indent="-342900" algn="r" rtl="1">
              <a:lnSpc>
                <a:spcPct val="200000"/>
              </a:lnSpc>
              <a:buFont typeface="Wingdings" panose="05000000000000000000" pitchFamily="2" charset="2"/>
              <a:buChar char="ü"/>
            </a:pPr>
            <a:r>
              <a:rPr lang="ar-DZ" sz="1800" b="1" i="0" u="none" strike="noStrike" baseline="0" dirty="0">
                <a:solidFill>
                  <a:srgbClr val="00B050"/>
                </a:solidFill>
                <a:latin typeface="TraditionalArabic,Bold"/>
              </a:rPr>
              <a:t>تقليص الوقت: </a:t>
            </a:r>
            <a:r>
              <a:rPr lang="ar-DZ" sz="1800" b="1" i="0" u="none" strike="noStrike" baseline="0" dirty="0">
                <a:latin typeface="TraditionalArabic"/>
              </a:rPr>
              <a:t>السماح بالنقل اللحظي للمعلومات والمعطيات</a:t>
            </a:r>
            <a:endParaRPr lang="fr-FR"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157994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 calcmode="lin" valueType="num">
                                      <p:cBhvr additive="base">
                                        <p:cTn id="12"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 calcmode="lin" valueType="num">
                                      <p:cBhvr additive="base">
                                        <p:cTn id="18"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3" end="3"/>
                                            </p:txEl>
                                          </p:spTgt>
                                        </p:tgtEl>
                                        <p:attrNameLst>
                                          <p:attrName>style.visibility</p:attrName>
                                        </p:attrNameLst>
                                      </p:cBhvr>
                                      <p:to>
                                        <p:strVal val="visible"/>
                                      </p:to>
                                    </p:set>
                                    <p:anim calcmode="lin" valueType="num">
                                      <p:cBhvr additive="base">
                                        <p:cTn id="2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 calcmode="lin" valueType="num">
                                      <p:cBhvr additive="base">
                                        <p:cTn id="30"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3" y="28572"/>
            <a:ext cx="8992995" cy="3159839"/>
          </a:xfrm>
          <a:prstGeom prst="rect">
            <a:avLst/>
          </a:prstGeom>
          <a:noFill/>
        </p:spPr>
        <p:txBody>
          <a:bodyPr wrap="square" rtlCol="0">
            <a:spAutoFit/>
          </a:bodyPr>
          <a:lstStyle/>
          <a:p>
            <a:pPr algn="just" rtl="1">
              <a:lnSpc>
                <a:spcPct val="150000"/>
              </a:lnSpc>
              <a:spcAft>
                <a:spcPts val="800"/>
              </a:spcAft>
            </a:pPr>
            <a:r>
              <a:rPr lang="ar-DZ" sz="32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6. </a:t>
            </a:r>
            <a:r>
              <a:rPr lang="ar-DZ" sz="32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تطبيقات تكنولوجيا المعلومات والاتصال</a:t>
            </a:r>
          </a:p>
          <a:p>
            <a:pPr algn="just" rtl="1">
              <a:lnSpc>
                <a:spcPct val="200000"/>
              </a:lnSpc>
              <a:spcAft>
                <a:spcPts val="800"/>
              </a:spcAft>
            </a:pPr>
            <a:r>
              <a:rPr lang="ar-DZ" sz="20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DZ" sz="24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لا يكاد يخلو مجال من مجالات الحياة </a:t>
            </a:r>
            <a:r>
              <a:rPr lang="ar-DZ" sz="24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الإجتماعية</a:t>
            </a:r>
            <a:r>
              <a:rPr lang="ar-DZ" sz="24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أو الثقافية أو </a:t>
            </a:r>
            <a:r>
              <a:rPr lang="ar-DZ" sz="24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الإقتصادية</a:t>
            </a:r>
            <a:r>
              <a:rPr lang="ar-DZ" sz="24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أو السياسية من أثر التطبيق من التطبيقات المعتمدة لتكنولوجيا المعلومات </a:t>
            </a:r>
            <a:r>
              <a:rPr lang="ar-DZ" sz="24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والإتصال</a:t>
            </a:r>
            <a:r>
              <a:rPr lang="ar-DZ" sz="2400" dirty="0">
                <a:solidFill>
                  <a:srgbClr val="000000"/>
                </a:solidFill>
                <a:effectLst/>
                <a:latin typeface="Calibri" panose="020F0502020204030204" pitchFamily="34" charset="0"/>
                <a:ea typeface="Times New Roman" panose="02020603050405020304" pitchFamily="18" charset="0"/>
                <a:cs typeface="Traditional Arabic" panose="02020603050405020304" pitchFamily="18" charset="-78"/>
              </a:rPr>
              <a:t>. </a:t>
            </a:r>
          </a:p>
          <a:p>
            <a:pPr algn="r" rtl="1">
              <a:lnSpc>
                <a:spcPct val="200000"/>
              </a:lnSpc>
              <a:spcAft>
                <a:spcPts val="800"/>
              </a:spcAft>
            </a:pPr>
            <a:r>
              <a:rPr lang="ar-DZ" sz="24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fr-FR"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273193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barn(inVertical)">
                                      <p:cBhvr>
                                        <p:cTn id="15" dur="500"/>
                                        <p:tgtEl>
                                          <p:spTgt spid="1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 calcmode="lin" valueType="num">
                                      <p:cBhvr>
                                        <p:cTn id="20"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2"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23" dur="10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E2D26664-BB1C-4E44-8D26-330E76DAACD7}"/>
              </a:ext>
            </a:extLst>
          </p:cNvPr>
          <p:cNvSpPr txBox="1"/>
          <p:nvPr/>
        </p:nvSpPr>
        <p:spPr>
          <a:xfrm>
            <a:off x="0" y="-131584"/>
            <a:ext cx="8979108" cy="8097088"/>
          </a:xfrm>
          <a:prstGeom prst="rect">
            <a:avLst/>
          </a:prstGeom>
          <a:noFill/>
        </p:spPr>
        <p:txBody>
          <a:bodyPr wrap="square">
            <a:spAutoFit/>
          </a:bodyPr>
          <a:lstStyle/>
          <a:p>
            <a:pPr marL="0" marR="0" lvl="0" indent="0" algn="just" defTabSz="457200" rtl="1" eaLnBrk="1" fontAlgn="auto" latinLnBrk="0" hangingPunct="1">
              <a:lnSpc>
                <a:spcPct val="150000"/>
              </a:lnSpc>
              <a:spcBef>
                <a:spcPts val="0"/>
              </a:spcBef>
              <a:spcAft>
                <a:spcPts val="1000"/>
              </a:spcAft>
              <a:buClrTx/>
              <a:buSzTx/>
              <a:buFontTx/>
              <a:buNone/>
              <a:tabLst/>
              <a:defRPr/>
            </a:pPr>
            <a:r>
              <a:rPr kumimoji="0" lang="ar-DZ"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rPr>
              <a:t>1.6. </a:t>
            </a:r>
            <a:r>
              <a:rPr kumimoji="0" lang="ar-DZ" sz="2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rPr>
              <a:t>تكنولوجيا المعلومات والاتصال في مجال الخدمات التعليمية</a:t>
            </a:r>
          </a:p>
          <a:p>
            <a:pPr marL="0" marR="0" lvl="0" indent="0" algn="r" defTabSz="457200" rtl="1" eaLnBrk="1" fontAlgn="auto" latinLnBrk="0" hangingPunct="1">
              <a:lnSpc>
                <a:spcPct val="150000"/>
              </a:lnSpc>
              <a:spcBef>
                <a:spcPts val="0"/>
              </a:spcBef>
              <a:spcAft>
                <a:spcPts val="1000"/>
              </a:spcAft>
              <a:buClrTx/>
              <a:buSzTx/>
              <a:buFontTx/>
              <a:buNone/>
              <a:tabLst/>
              <a:defRPr/>
            </a:pPr>
            <a:r>
              <a:rPr lang="ar-DZ" b="1" i="0" dirty="0">
                <a:solidFill>
                  <a:srgbClr val="333333"/>
                </a:solidFill>
                <a:effectLst/>
                <a:latin typeface="DroidArabicKufi-Regular"/>
              </a:rPr>
              <a:t>من خلال استخدام أجهزة الحاسوب </a:t>
            </a:r>
            <a:r>
              <a:rPr lang="fr-FR" b="1" i="0" dirty="0">
                <a:solidFill>
                  <a:srgbClr val="333333"/>
                </a:solidFill>
                <a:effectLst/>
                <a:latin typeface="DroidArabicKufi-Regular"/>
              </a:rPr>
              <a:t>,</a:t>
            </a:r>
            <a:r>
              <a:rPr lang="ar-DZ" b="1" i="0" dirty="0">
                <a:solidFill>
                  <a:srgbClr val="333333"/>
                </a:solidFill>
                <a:effectLst/>
                <a:latin typeface="DroidArabicKufi-Regular"/>
              </a:rPr>
              <a:t> الأجهزة اللوحيّة، وأجهزة عرض البيانات، والألواح الإلكترونية التفاعليّة، وغيرها في عمليّة إيصال المعلومة للطلاب.</a:t>
            </a:r>
            <a:endPar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endParaRPr>
          </a:p>
          <a:p>
            <a:pPr marL="0" marR="0" lvl="0" indent="0" algn="just" defTabSz="457200" rtl="1" eaLnBrk="1" fontAlgn="auto" latinLnBrk="0" hangingPunct="1">
              <a:lnSpc>
                <a:spcPct val="150000"/>
              </a:lnSpc>
              <a:spcBef>
                <a:spcPts val="0"/>
              </a:spcBef>
              <a:spcAft>
                <a:spcPts val="1000"/>
              </a:spcAft>
              <a:buClrTx/>
              <a:buSzTx/>
              <a:buFontTx/>
              <a:buNone/>
              <a:tabLst/>
              <a:defRPr/>
            </a:pP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rPr>
              <a:t>أدى استخدام  </a:t>
            </a:r>
            <a:r>
              <a:rPr kumimoji="0" lang="en-US" b="1" i="0" u="none" strike="noStrike" kern="1200" cap="none" spc="0" normalizeH="0" baseline="0" noProof="0" dirty="0">
                <a:ln>
                  <a:noFill/>
                </a:ln>
                <a:solidFill>
                  <a:srgbClr val="000000"/>
                </a:solidFill>
                <a:effectLst/>
                <a:uLnTx/>
                <a:uFillTx/>
                <a:latin typeface="Simplified Arabic" panose="02020603050405020304" pitchFamily="18" charset="-78"/>
                <a:ea typeface="Calibri" panose="020F0502020204030204" pitchFamily="34" charset="0"/>
              </a:rPr>
              <a:t>TIC</a:t>
            </a: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rPr>
              <a:t> في خدمات التعليم إلى ظهور ما يسمى بالتعليم الإلكتروني و التعليم الافتراضي.</a:t>
            </a:r>
            <a:r>
              <a:rPr lang="ar-DZ" b="1" dirty="0">
                <a:solidFill>
                  <a:srgbClr val="000000"/>
                </a:solidFill>
                <a:latin typeface="Calibri" panose="020F0502020204030204" pitchFamily="34" charset="0"/>
                <a:ea typeface="Calibri" panose="020F0502020204030204" pitchFamily="34" charset="0"/>
              </a:rPr>
              <a:t> </a:t>
            </a: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فالتعليم الإلكتروني هو شكل من أشكال التعليم عن بعد، ويمكن تعريفه بأنه العملية التعليمية ومجموعة التطبيقات الحديثة لتكنولوجيا المعلومات كالإنترنت، الإيميل، الإذاعة، التلفزيون </a:t>
            </a:r>
            <a:r>
              <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a:t>
            </a: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عبر الأقمار الصناعية</a:t>
            </a:r>
            <a:r>
              <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a:t>
            </a: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الأشرطة المسموعة والمرئية</a:t>
            </a:r>
            <a:r>
              <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a:t>
            </a: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و</a:t>
            </a:r>
            <a:r>
              <a:rPr kumimoji="0" lang="ar-DZ" b="1" i="0" u="none" strike="noStrike" kern="1200" cap="none" spc="0" normalizeH="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a:t>
            </a:r>
            <a:r>
              <a:rPr kumimoji="0" lang="ar-DZ"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الأقراص الممغنطة.</a:t>
            </a:r>
          </a:p>
          <a:p>
            <a:pPr algn="just" rtl="1">
              <a:lnSpc>
                <a:spcPct val="150000"/>
              </a:lnSpc>
              <a:spcAft>
                <a:spcPts val="800"/>
              </a:spcAft>
            </a:pPr>
            <a:r>
              <a:rPr lang="ar-DZ"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أما التعليم الافتراضي هو ذلك القسم من التعليم الإلكتروني الذي يرتكز على الشبكات المفتوحة، أي أن الاتصال فيه مضمون عن طريق شبكة الإنترنت، حيث يتم تزويد المتعلم بما يحتاجه من معارف في مختلف المواد المنتقاة أو الاختصاص المختار، بغرض رفع المستوى العلمي أو بغرض التأهيل والتدريب، وذلك باستخدام الصوت وفيديو، الوسائط المتعددة، كتب إلكترونية، البريد الإلكتروني...............الخ. </a:t>
            </a:r>
            <a:endParaRPr lang="fr-FR" b="1" dirty="0">
              <a:solidFill>
                <a:srgbClr val="000000"/>
              </a:solidFill>
              <a:effectLst/>
              <a:latin typeface="Calibri" panose="020F0502020204030204" pitchFamily="34" charset="0"/>
              <a:ea typeface="Calibri" panose="020F0502020204030204" pitchFamily="34" charset="0"/>
            </a:endParaRPr>
          </a:p>
          <a:p>
            <a:pPr marL="0" marR="0" lvl="0" indent="0" algn="just" defTabSz="457200" rtl="1" eaLnBrk="1" fontAlgn="auto" latinLnBrk="0" hangingPunct="1">
              <a:lnSpc>
                <a:spcPct val="150000"/>
              </a:lnSpc>
              <a:spcBef>
                <a:spcPts val="0"/>
              </a:spcBef>
              <a:spcAft>
                <a:spcPts val="800"/>
              </a:spcAft>
              <a:buClrTx/>
              <a:buSzTx/>
              <a:buFontTx/>
              <a:buNone/>
              <a:tabLst/>
              <a:defRPr/>
            </a:pPr>
            <a:r>
              <a:rPr lang="fr-FR" b="1" dirty="0">
                <a:solidFill>
                  <a:srgbClr val="000000"/>
                </a:solidFill>
                <a:effectLst/>
                <a:latin typeface="Simplified Arabic" panose="02020603050405020304" pitchFamily="18" charset="-78"/>
                <a:ea typeface="Times New Roman" panose="02020603050405020304" pitchFamily="18" charset="0"/>
              </a:rPr>
              <a:t> </a:t>
            </a:r>
            <a:r>
              <a:rPr lang="ar-DZ"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وبفضل تطور تكنولوجيا المعلومات والاتصال، أتاح الفرصة أمام الجميع للتعلم في أي مكان وزمان وخاصة لأولئك الأشخاص الذين لم يحظوا بهذه الخدمة نظرا لضيق الوقت أو بعد المكان أو الإعاقة الجسدية، مما أدي إلى رفع المستوى المعرفي للعاملين وهم في موقع عملهم.</a:t>
            </a:r>
            <a:endParaRPr kumimoji="0" lang="fr-FR"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a:p>
            <a:pPr marL="0" marR="0" lvl="0" indent="0" algn="just" defTabSz="457200" rtl="1" eaLnBrk="1" fontAlgn="auto" latinLnBrk="0" hangingPunct="1">
              <a:lnSpc>
                <a:spcPct val="150000"/>
              </a:lnSpc>
              <a:spcBef>
                <a:spcPts val="0"/>
              </a:spcBef>
              <a:spcAft>
                <a:spcPts val="1000"/>
              </a:spcAft>
              <a:buClrTx/>
              <a:buSzTx/>
              <a:buFontTx/>
              <a:buNone/>
              <a:tabLst/>
              <a:defRPr/>
            </a:pPr>
            <a:endParaRPr kumimoji="0" lang="ar-DZ" sz="28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endParaRPr>
          </a:p>
          <a:p>
            <a:pPr marL="0" marR="0" lvl="0" indent="0" algn="just" defTabSz="457200" rtl="1" eaLnBrk="1" fontAlgn="auto" latinLnBrk="0" hangingPunct="1">
              <a:lnSpc>
                <a:spcPct val="150000"/>
              </a:lnSpc>
              <a:spcBef>
                <a:spcPts val="0"/>
              </a:spcBef>
              <a:spcAft>
                <a:spcPts val="1000"/>
              </a:spcAft>
              <a:buClrTx/>
              <a:buSzTx/>
              <a:buFontTx/>
              <a:buNone/>
              <a:tabLst/>
              <a:defRPr/>
            </a:pPr>
            <a:r>
              <a:rPr kumimoji="0" lang="ar-DZ"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Simplified Arabic" panose="02020603050405020304" pitchFamily="18" charset="-78"/>
              </a:rPr>
              <a:t> </a:t>
            </a:r>
            <a:endParaRPr kumimoji="0" lang="fr-FR" sz="2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4137390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 calcmode="lin" valueType="num">
                                      <p:cBhvr additive="base">
                                        <p:cTn id="14"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35496" y="-326905"/>
            <a:ext cx="8928992" cy="6279668"/>
          </a:xfrm>
          <a:prstGeom prst="rect">
            <a:avLst/>
          </a:prstGeom>
          <a:noFill/>
        </p:spPr>
        <p:txBody>
          <a:bodyPr wrap="square" rtlCol="0">
            <a:spAutoFit/>
          </a:bodyPr>
          <a:lstStyle/>
          <a:p>
            <a:pPr marL="0" marR="236855" lvl="0" indent="-1905" algn="just" defTabSz="457200" rtl="1" eaLnBrk="1" fontAlgn="auto" latinLnBrk="0" hangingPunct="1">
              <a:lnSpc>
                <a:spcPct val="150000"/>
              </a:lnSpc>
              <a:spcBef>
                <a:spcPts val="0"/>
              </a:spcBef>
              <a:spcAft>
                <a:spcPts val="105"/>
              </a:spcAft>
              <a:buClrTx/>
              <a:buSzTx/>
              <a:buFontTx/>
              <a:buNone/>
              <a:tabLst/>
              <a:defRPr/>
            </a:pPr>
            <a:r>
              <a:rPr kumimoji="0" lang="ar-DZ" sz="4400" b="0" i="0" u="none" strike="noStrike" kern="1200" cap="none" spc="0" normalizeH="0" baseline="0" noProof="0" dirty="0">
                <a:ln>
                  <a:noFill/>
                </a:ln>
                <a:solidFill>
                  <a:srgbClr val="000000"/>
                </a:solidFill>
                <a:effectLst/>
                <a:uLnTx/>
                <a:uFillTx/>
                <a:latin typeface="SimplifiedArabic"/>
                <a:ea typeface="Simplified Arabic" panose="02020603050405020304" pitchFamily="18" charset="-78"/>
                <a:cs typeface="Simplified Arabic" panose="02020603050405020304" pitchFamily="18" charset="-78"/>
              </a:rPr>
              <a:t>تمهيد</a:t>
            </a:r>
          </a:p>
          <a:p>
            <a:pPr marL="0" marR="236855" lvl="0" indent="-1905" algn="just" defTabSz="457200" rtl="1" eaLnBrk="1" fontAlgn="auto" latinLnBrk="0" hangingPunct="1">
              <a:lnSpc>
                <a:spcPct val="250000"/>
              </a:lnSpc>
              <a:spcBef>
                <a:spcPts val="0"/>
              </a:spcBef>
              <a:spcAft>
                <a:spcPts val="105"/>
              </a:spcAft>
              <a:buClrTx/>
              <a:buSzTx/>
              <a:buFontTx/>
              <a:buNone/>
              <a:tabLst/>
              <a:defRPr/>
            </a:pPr>
            <a:r>
              <a:rPr lang="ar-DZ" sz="2000" b="1" dirty="0">
                <a:solidFill>
                  <a:srgbClr val="000000"/>
                </a:solidFill>
                <a:latin typeface="SimplifiedArabic"/>
                <a:ea typeface="Simplified Arabic" panose="02020603050405020304" pitchFamily="18" charset="-78"/>
                <a:cs typeface="Simplified Arabic" panose="02020603050405020304" pitchFamily="18" charset="-78"/>
              </a:rPr>
              <a:t>الهدف من هذا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المقیاس</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تعریف</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الطالب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بالمفاهیم</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الأساسیة</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لتكنولوجیا</a:t>
            </a:r>
            <a:r>
              <a:rPr lang="fr-FR"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المعلومات والاتصال، والسعي لمحاولة بناء معرفة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علمیة</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و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أكادیمیة</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لديه، بالانطلاق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بتحدید</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المفاهیم</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والمصطلحات الخاصة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بتكنولوجیا</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المعلومات والاتصال ومختلف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تطبیقاتها</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وخدماتها ومجالاتها وتطوراتها المتلاحقة، باعتبارها اهتماما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علمیا</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مواكبا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للتطوارت</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الحاصلة في ظل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تكنولوجیا</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الاتصال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الجدیدة</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الذي لحقته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تغيرارت</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وتطوارت</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جمة من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مفاهیم</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ونظریات</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عدة، ومنه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یستوجب</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توجیه</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اهتمامات الطالب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البحثیة</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في هذا المسار الذي فرضته ثورة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تكنولوجیا</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المعلومات في إطار إنجاز مذكرات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االماستر</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و </a:t>
            </a:r>
            <a:r>
              <a:rPr lang="ar-DZ" sz="2000" b="1" dirty="0" err="1">
                <a:solidFill>
                  <a:srgbClr val="000000"/>
                </a:solidFill>
                <a:latin typeface="SimplifiedArabic"/>
                <a:ea typeface="Simplified Arabic" panose="02020603050405020304" pitchFamily="18" charset="-78"/>
                <a:cs typeface="Simplified Arabic" panose="02020603050405020304" pitchFamily="18" charset="-78"/>
              </a:rPr>
              <a:t>الدكتورا</a:t>
            </a:r>
            <a:r>
              <a:rPr lang="ar-DZ" sz="2000" b="1" dirty="0">
                <a:solidFill>
                  <a:srgbClr val="000000"/>
                </a:solidFill>
                <a:latin typeface="SimplifiedArabic"/>
                <a:ea typeface="Simplified Arabic" panose="02020603050405020304" pitchFamily="18" charset="-78"/>
                <a:cs typeface="Simplified Arabic" panose="02020603050405020304" pitchFamily="18" charset="-78"/>
              </a:rPr>
              <a:t>، ومختلف توجهات مسار تخصصه.</a:t>
            </a:r>
          </a:p>
          <a:p>
            <a:pPr marL="0" marR="40640" lvl="0" indent="-1905" algn="just" defTabSz="457200" rtl="1" eaLnBrk="1" fontAlgn="auto" latinLnBrk="0" hangingPunct="1">
              <a:lnSpc>
                <a:spcPct val="200000"/>
              </a:lnSpc>
              <a:spcBef>
                <a:spcPts val="0"/>
              </a:spcBef>
              <a:spcAft>
                <a:spcPts val="1425"/>
              </a:spcAft>
              <a:buClrTx/>
              <a:buSzTx/>
              <a:buFontTx/>
              <a:buNone/>
              <a:tabLst/>
              <a:defRPr/>
            </a:pP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51890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7685437"/>
          </a:xfrm>
          <a:prstGeom prst="rect">
            <a:avLst/>
          </a:prstGeom>
          <a:noFill/>
        </p:spPr>
        <p:txBody>
          <a:bodyPr wrap="square" rtlCol="0">
            <a:spAutoFit/>
          </a:bodyPr>
          <a:lstStyle/>
          <a:p>
            <a:pPr algn="just" rtl="1">
              <a:lnSpc>
                <a:spcPct val="150000"/>
              </a:lnSpc>
              <a:spcAft>
                <a:spcPts val="800"/>
              </a:spcAft>
            </a:pPr>
            <a:r>
              <a:rPr lang="fr-FR" sz="2000" dirty="0">
                <a:solidFill>
                  <a:srgbClr val="000000"/>
                </a:solidFill>
                <a:effectLst/>
                <a:latin typeface="Simplified Arabic" panose="02020603050405020304" pitchFamily="18" charset="-78"/>
                <a:ea typeface="Times New Roman" panose="02020603050405020304" pitchFamily="18" charset="0"/>
              </a:rPr>
              <a:t> </a:t>
            </a: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وبالتالي لقد أسهمت هذه التكنولوجيات و بشكل كبير في تحسين الخدمات المقدمة في مجال التعليم و هذا بفضل المزايا و الخصائص التي يمنحها التعليم الافتراضي لجميع الأفراد منها: </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ملائمة ومرونة جدول أوقات الدراسة، مما يمنع الغياب عن العمل؛</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الحصول الفوري على أحدث التعديلات المدخلة على البرنامج؛</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هو الحل الأمثل لتعليم الأفراد المتباعدين جغرافيا؛</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الحصول على قدر كبير من المعلومات في وقت وجيز؛</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الإنفتاح</a:t>
            </a: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على مختلف الثقافات؛</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تعلم أو التعرف على مختلف اللغات في العالم؛</a:t>
            </a: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تبادل العلوم والمعرفة مع مختلف الأفراد من أنحاء العالم؛</a:t>
            </a:r>
            <a:endParaRPr lang="fr-FR" sz="2000" b="1"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تدني التكاليف وربح الوقت لعدم التنقل.</a:t>
            </a:r>
            <a:endParaRPr lang="ar-DZ" sz="2000" b="1" dirty="0">
              <a:solidFill>
                <a:srgbClr val="000000"/>
              </a:solidFill>
              <a:latin typeface="Calibri" panose="020F0502020204030204" pitchFamily="34" charset="0"/>
              <a:ea typeface="Times New Roman" panose="02020603050405020304" pitchFamily="18" charset="0"/>
            </a:endParaRPr>
          </a:p>
          <a:p>
            <a:pPr lvl="0" algn="just" rtl="1">
              <a:lnSpc>
                <a:spcPct val="150000"/>
              </a:lnSpc>
              <a:spcAft>
                <a:spcPts val="800"/>
              </a:spcAft>
            </a:pPr>
            <a:r>
              <a:rPr lang="ar-DZ" sz="32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2. </a:t>
            </a:r>
            <a:r>
              <a:rPr lang="ar-DZ" sz="3200" b="1" i="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تكنولوجيا المعلومات والاتصال في مجال الخدمات العامة</a:t>
            </a:r>
          </a:p>
          <a:p>
            <a:pPr lvl="0" algn="r" rtl="1">
              <a:lnSpc>
                <a:spcPct val="150000"/>
              </a:lnSpc>
              <a:spcAft>
                <a:spcPts val="800"/>
              </a:spcAft>
            </a:pPr>
            <a:br>
              <a:rPr lang="ar-DZ" dirty="0"/>
            </a:br>
            <a:br>
              <a:rPr lang="ar-DZ" dirty="0"/>
            </a:b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6272106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 calcmode="lin" valueType="num">
                                      <p:cBhvr>
                                        <p:cTn id="22" dur="10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13">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13">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1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3">
                                            <p:txEl>
                                              <p:pRg st="3" end="3"/>
                                            </p:txEl>
                                          </p:spTgt>
                                        </p:tgtEl>
                                        <p:attrNameLst>
                                          <p:attrName>style.visibility</p:attrName>
                                        </p:attrNameLst>
                                      </p:cBhvr>
                                      <p:to>
                                        <p:strVal val="visible"/>
                                      </p:to>
                                    </p:set>
                                    <p:anim calcmode="lin" valueType="num">
                                      <p:cBhvr>
                                        <p:cTn id="30" dur="10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31" dur="1000" fill="hold"/>
                                        <p:tgtEl>
                                          <p:spTgt spid="13">
                                            <p:txEl>
                                              <p:pRg st="3" end="3"/>
                                            </p:txEl>
                                          </p:spTgt>
                                        </p:tgtEl>
                                        <p:attrNameLst>
                                          <p:attrName>ppt_h</p:attrName>
                                        </p:attrNameLst>
                                      </p:cBhvr>
                                      <p:tavLst>
                                        <p:tav tm="0">
                                          <p:val>
                                            <p:fltVal val="0"/>
                                          </p:val>
                                        </p:tav>
                                        <p:tav tm="100000">
                                          <p:val>
                                            <p:strVal val="#ppt_h"/>
                                          </p:val>
                                        </p:tav>
                                      </p:tavLst>
                                    </p:anim>
                                    <p:anim calcmode="lin" valueType="num">
                                      <p:cBhvr>
                                        <p:cTn id="32" dur="1000" fill="hold"/>
                                        <p:tgtEl>
                                          <p:spTgt spid="13">
                                            <p:txEl>
                                              <p:pRg st="3" end="3"/>
                                            </p:txEl>
                                          </p:spTgt>
                                        </p:tgtEl>
                                        <p:attrNameLst>
                                          <p:attrName>style.rotation</p:attrName>
                                        </p:attrNameLst>
                                      </p:cBhvr>
                                      <p:tavLst>
                                        <p:tav tm="0">
                                          <p:val>
                                            <p:fltVal val="90"/>
                                          </p:val>
                                        </p:tav>
                                        <p:tav tm="100000">
                                          <p:val>
                                            <p:fltVal val="0"/>
                                          </p:val>
                                        </p:tav>
                                      </p:tavLst>
                                    </p:anim>
                                    <p:animEffect transition="in" filter="fade">
                                      <p:cBhvr>
                                        <p:cTn id="33" dur="1000"/>
                                        <p:tgtEl>
                                          <p:spTgt spid="1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3">
                                            <p:txEl>
                                              <p:pRg st="4" end="4"/>
                                            </p:txEl>
                                          </p:spTgt>
                                        </p:tgtEl>
                                        <p:attrNameLst>
                                          <p:attrName>style.visibility</p:attrName>
                                        </p:attrNameLst>
                                      </p:cBhvr>
                                      <p:to>
                                        <p:strVal val="visible"/>
                                      </p:to>
                                    </p:set>
                                    <p:anim calcmode="lin" valueType="num">
                                      <p:cBhvr>
                                        <p:cTn id="38" dur="10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9" dur="1000" fill="hold"/>
                                        <p:tgtEl>
                                          <p:spTgt spid="13">
                                            <p:txEl>
                                              <p:pRg st="4" end="4"/>
                                            </p:txEl>
                                          </p:spTgt>
                                        </p:tgtEl>
                                        <p:attrNameLst>
                                          <p:attrName>ppt_h</p:attrName>
                                        </p:attrNameLst>
                                      </p:cBhvr>
                                      <p:tavLst>
                                        <p:tav tm="0">
                                          <p:val>
                                            <p:fltVal val="0"/>
                                          </p:val>
                                        </p:tav>
                                        <p:tav tm="100000">
                                          <p:val>
                                            <p:strVal val="#ppt_h"/>
                                          </p:val>
                                        </p:tav>
                                      </p:tavLst>
                                    </p:anim>
                                    <p:anim calcmode="lin" valueType="num">
                                      <p:cBhvr>
                                        <p:cTn id="40" dur="1000" fill="hold"/>
                                        <p:tgtEl>
                                          <p:spTgt spid="13">
                                            <p:txEl>
                                              <p:pRg st="4" end="4"/>
                                            </p:txEl>
                                          </p:spTgt>
                                        </p:tgtEl>
                                        <p:attrNameLst>
                                          <p:attrName>style.rotation</p:attrName>
                                        </p:attrNameLst>
                                      </p:cBhvr>
                                      <p:tavLst>
                                        <p:tav tm="0">
                                          <p:val>
                                            <p:fltVal val="90"/>
                                          </p:val>
                                        </p:tav>
                                        <p:tav tm="100000">
                                          <p:val>
                                            <p:fltVal val="0"/>
                                          </p:val>
                                        </p:tav>
                                      </p:tavLst>
                                    </p:anim>
                                    <p:animEffect transition="in" filter="fade">
                                      <p:cBhvr>
                                        <p:cTn id="41" dur="1000"/>
                                        <p:tgtEl>
                                          <p:spTgt spid="13">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31" presetClass="entr" presetSubtype="0" fill="hold" nodeType="clickEffect">
                                  <p:stCondLst>
                                    <p:cond delay="0"/>
                                  </p:stCondLst>
                                  <p:childTnLst>
                                    <p:set>
                                      <p:cBhvr>
                                        <p:cTn id="45" dur="1" fill="hold">
                                          <p:stCondLst>
                                            <p:cond delay="0"/>
                                          </p:stCondLst>
                                        </p:cTn>
                                        <p:tgtEl>
                                          <p:spTgt spid="13">
                                            <p:txEl>
                                              <p:pRg st="5" end="5"/>
                                            </p:txEl>
                                          </p:spTgt>
                                        </p:tgtEl>
                                        <p:attrNameLst>
                                          <p:attrName>style.visibility</p:attrName>
                                        </p:attrNameLst>
                                      </p:cBhvr>
                                      <p:to>
                                        <p:strVal val="visible"/>
                                      </p:to>
                                    </p:set>
                                    <p:anim calcmode="lin" valueType="num">
                                      <p:cBhvr>
                                        <p:cTn id="46"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7"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48"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49" dur="1000"/>
                                        <p:tgtEl>
                                          <p:spTgt spid="1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3">
                                            <p:txEl>
                                              <p:pRg st="6" end="6"/>
                                            </p:txEl>
                                          </p:spTgt>
                                        </p:tgtEl>
                                        <p:attrNameLst>
                                          <p:attrName>style.visibility</p:attrName>
                                        </p:attrNameLst>
                                      </p:cBhvr>
                                      <p:to>
                                        <p:strVal val="visible"/>
                                      </p:to>
                                    </p:set>
                                    <p:anim calcmode="lin" valueType="num">
                                      <p:cBhvr>
                                        <p:cTn id="54" dur="1000" fill="hold"/>
                                        <p:tgtEl>
                                          <p:spTgt spid="13">
                                            <p:txEl>
                                              <p:pRg st="6" end="6"/>
                                            </p:txEl>
                                          </p:spTgt>
                                        </p:tgtEl>
                                        <p:attrNameLst>
                                          <p:attrName>ppt_w</p:attrName>
                                        </p:attrNameLst>
                                      </p:cBhvr>
                                      <p:tavLst>
                                        <p:tav tm="0">
                                          <p:val>
                                            <p:fltVal val="0"/>
                                          </p:val>
                                        </p:tav>
                                        <p:tav tm="100000">
                                          <p:val>
                                            <p:strVal val="#ppt_w"/>
                                          </p:val>
                                        </p:tav>
                                      </p:tavLst>
                                    </p:anim>
                                    <p:anim calcmode="lin" valueType="num">
                                      <p:cBhvr>
                                        <p:cTn id="55" dur="1000" fill="hold"/>
                                        <p:tgtEl>
                                          <p:spTgt spid="13">
                                            <p:txEl>
                                              <p:pRg st="6" end="6"/>
                                            </p:txEl>
                                          </p:spTgt>
                                        </p:tgtEl>
                                        <p:attrNameLst>
                                          <p:attrName>ppt_h</p:attrName>
                                        </p:attrNameLst>
                                      </p:cBhvr>
                                      <p:tavLst>
                                        <p:tav tm="0">
                                          <p:val>
                                            <p:fltVal val="0"/>
                                          </p:val>
                                        </p:tav>
                                        <p:tav tm="100000">
                                          <p:val>
                                            <p:strVal val="#ppt_h"/>
                                          </p:val>
                                        </p:tav>
                                      </p:tavLst>
                                    </p:anim>
                                    <p:anim calcmode="lin" valueType="num">
                                      <p:cBhvr>
                                        <p:cTn id="56" dur="1000" fill="hold"/>
                                        <p:tgtEl>
                                          <p:spTgt spid="13">
                                            <p:txEl>
                                              <p:pRg st="6" end="6"/>
                                            </p:txEl>
                                          </p:spTgt>
                                        </p:tgtEl>
                                        <p:attrNameLst>
                                          <p:attrName>style.rotation</p:attrName>
                                        </p:attrNameLst>
                                      </p:cBhvr>
                                      <p:tavLst>
                                        <p:tav tm="0">
                                          <p:val>
                                            <p:fltVal val="90"/>
                                          </p:val>
                                        </p:tav>
                                        <p:tav tm="100000">
                                          <p:val>
                                            <p:fltVal val="0"/>
                                          </p:val>
                                        </p:tav>
                                      </p:tavLst>
                                    </p:anim>
                                    <p:animEffect transition="in" filter="fade">
                                      <p:cBhvr>
                                        <p:cTn id="57" dur="1000"/>
                                        <p:tgtEl>
                                          <p:spTgt spid="13">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1" presetClass="entr" presetSubtype="0" fill="hold" nodeType="clickEffect">
                                  <p:stCondLst>
                                    <p:cond delay="0"/>
                                  </p:stCondLst>
                                  <p:childTnLst>
                                    <p:set>
                                      <p:cBhvr>
                                        <p:cTn id="61" dur="1" fill="hold">
                                          <p:stCondLst>
                                            <p:cond delay="0"/>
                                          </p:stCondLst>
                                        </p:cTn>
                                        <p:tgtEl>
                                          <p:spTgt spid="13">
                                            <p:txEl>
                                              <p:pRg st="7" end="7"/>
                                            </p:txEl>
                                          </p:spTgt>
                                        </p:tgtEl>
                                        <p:attrNameLst>
                                          <p:attrName>style.visibility</p:attrName>
                                        </p:attrNameLst>
                                      </p:cBhvr>
                                      <p:to>
                                        <p:strVal val="visible"/>
                                      </p:to>
                                    </p:set>
                                    <p:anim calcmode="lin" valueType="num">
                                      <p:cBhvr>
                                        <p:cTn id="62" dur="1000" fill="hold"/>
                                        <p:tgtEl>
                                          <p:spTgt spid="13">
                                            <p:txEl>
                                              <p:pRg st="7" end="7"/>
                                            </p:txEl>
                                          </p:spTgt>
                                        </p:tgtEl>
                                        <p:attrNameLst>
                                          <p:attrName>ppt_w</p:attrName>
                                        </p:attrNameLst>
                                      </p:cBhvr>
                                      <p:tavLst>
                                        <p:tav tm="0">
                                          <p:val>
                                            <p:fltVal val="0"/>
                                          </p:val>
                                        </p:tav>
                                        <p:tav tm="100000">
                                          <p:val>
                                            <p:strVal val="#ppt_w"/>
                                          </p:val>
                                        </p:tav>
                                      </p:tavLst>
                                    </p:anim>
                                    <p:anim calcmode="lin" valueType="num">
                                      <p:cBhvr>
                                        <p:cTn id="63" dur="1000" fill="hold"/>
                                        <p:tgtEl>
                                          <p:spTgt spid="13">
                                            <p:txEl>
                                              <p:pRg st="7" end="7"/>
                                            </p:txEl>
                                          </p:spTgt>
                                        </p:tgtEl>
                                        <p:attrNameLst>
                                          <p:attrName>ppt_h</p:attrName>
                                        </p:attrNameLst>
                                      </p:cBhvr>
                                      <p:tavLst>
                                        <p:tav tm="0">
                                          <p:val>
                                            <p:fltVal val="0"/>
                                          </p:val>
                                        </p:tav>
                                        <p:tav tm="100000">
                                          <p:val>
                                            <p:strVal val="#ppt_h"/>
                                          </p:val>
                                        </p:tav>
                                      </p:tavLst>
                                    </p:anim>
                                    <p:anim calcmode="lin" valueType="num">
                                      <p:cBhvr>
                                        <p:cTn id="64" dur="1000" fill="hold"/>
                                        <p:tgtEl>
                                          <p:spTgt spid="13">
                                            <p:txEl>
                                              <p:pRg st="7" end="7"/>
                                            </p:txEl>
                                          </p:spTgt>
                                        </p:tgtEl>
                                        <p:attrNameLst>
                                          <p:attrName>style.rotation</p:attrName>
                                        </p:attrNameLst>
                                      </p:cBhvr>
                                      <p:tavLst>
                                        <p:tav tm="0">
                                          <p:val>
                                            <p:fltVal val="90"/>
                                          </p:val>
                                        </p:tav>
                                        <p:tav tm="100000">
                                          <p:val>
                                            <p:fltVal val="0"/>
                                          </p:val>
                                        </p:tav>
                                      </p:tavLst>
                                    </p:anim>
                                    <p:animEffect transition="in" filter="fade">
                                      <p:cBhvr>
                                        <p:cTn id="65" dur="1000"/>
                                        <p:tgtEl>
                                          <p:spTgt spid="13">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3">
                                            <p:txEl>
                                              <p:pRg st="8" end="8"/>
                                            </p:txEl>
                                          </p:spTgt>
                                        </p:tgtEl>
                                        <p:attrNameLst>
                                          <p:attrName>style.visibility</p:attrName>
                                        </p:attrNameLst>
                                      </p:cBhvr>
                                      <p:to>
                                        <p:strVal val="visible"/>
                                      </p:to>
                                    </p:set>
                                    <p:anim calcmode="lin" valueType="num">
                                      <p:cBhvr>
                                        <p:cTn id="70" dur="1000" fill="hold"/>
                                        <p:tgtEl>
                                          <p:spTgt spid="13">
                                            <p:txEl>
                                              <p:pRg st="8" end="8"/>
                                            </p:txEl>
                                          </p:spTgt>
                                        </p:tgtEl>
                                        <p:attrNameLst>
                                          <p:attrName>ppt_w</p:attrName>
                                        </p:attrNameLst>
                                      </p:cBhvr>
                                      <p:tavLst>
                                        <p:tav tm="0">
                                          <p:val>
                                            <p:fltVal val="0"/>
                                          </p:val>
                                        </p:tav>
                                        <p:tav tm="100000">
                                          <p:val>
                                            <p:strVal val="#ppt_w"/>
                                          </p:val>
                                        </p:tav>
                                      </p:tavLst>
                                    </p:anim>
                                    <p:anim calcmode="lin" valueType="num">
                                      <p:cBhvr>
                                        <p:cTn id="71" dur="1000" fill="hold"/>
                                        <p:tgtEl>
                                          <p:spTgt spid="13">
                                            <p:txEl>
                                              <p:pRg st="8" end="8"/>
                                            </p:txEl>
                                          </p:spTgt>
                                        </p:tgtEl>
                                        <p:attrNameLst>
                                          <p:attrName>ppt_h</p:attrName>
                                        </p:attrNameLst>
                                      </p:cBhvr>
                                      <p:tavLst>
                                        <p:tav tm="0">
                                          <p:val>
                                            <p:fltVal val="0"/>
                                          </p:val>
                                        </p:tav>
                                        <p:tav tm="100000">
                                          <p:val>
                                            <p:strVal val="#ppt_h"/>
                                          </p:val>
                                        </p:tav>
                                      </p:tavLst>
                                    </p:anim>
                                    <p:anim calcmode="lin" valueType="num">
                                      <p:cBhvr>
                                        <p:cTn id="72" dur="1000" fill="hold"/>
                                        <p:tgtEl>
                                          <p:spTgt spid="13">
                                            <p:txEl>
                                              <p:pRg st="8" end="8"/>
                                            </p:txEl>
                                          </p:spTgt>
                                        </p:tgtEl>
                                        <p:attrNameLst>
                                          <p:attrName>style.rotation</p:attrName>
                                        </p:attrNameLst>
                                      </p:cBhvr>
                                      <p:tavLst>
                                        <p:tav tm="0">
                                          <p:val>
                                            <p:fltVal val="90"/>
                                          </p:val>
                                        </p:tav>
                                        <p:tav tm="100000">
                                          <p:val>
                                            <p:fltVal val="0"/>
                                          </p:val>
                                        </p:tav>
                                      </p:tavLst>
                                    </p:anim>
                                    <p:animEffect transition="in" filter="fade">
                                      <p:cBhvr>
                                        <p:cTn id="73" dur="1000"/>
                                        <p:tgtEl>
                                          <p:spTgt spid="13">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nodeType="clickEffect">
                                  <p:stCondLst>
                                    <p:cond delay="0"/>
                                  </p:stCondLst>
                                  <p:childTnLst>
                                    <p:set>
                                      <p:cBhvr>
                                        <p:cTn id="77" dur="1" fill="hold">
                                          <p:stCondLst>
                                            <p:cond delay="0"/>
                                          </p:stCondLst>
                                        </p:cTn>
                                        <p:tgtEl>
                                          <p:spTgt spid="13">
                                            <p:txEl>
                                              <p:pRg st="9" end="9"/>
                                            </p:txEl>
                                          </p:spTgt>
                                        </p:tgtEl>
                                        <p:attrNameLst>
                                          <p:attrName>style.visibility</p:attrName>
                                        </p:attrNameLst>
                                      </p:cBhvr>
                                      <p:to>
                                        <p:strVal val="visible"/>
                                      </p:to>
                                    </p:set>
                                    <p:anim calcmode="lin" valueType="num">
                                      <p:cBhvr>
                                        <p:cTn id="78" dur="1000" fill="hold"/>
                                        <p:tgtEl>
                                          <p:spTgt spid="13">
                                            <p:txEl>
                                              <p:pRg st="9" end="9"/>
                                            </p:txEl>
                                          </p:spTgt>
                                        </p:tgtEl>
                                        <p:attrNameLst>
                                          <p:attrName>ppt_w</p:attrName>
                                        </p:attrNameLst>
                                      </p:cBhvr>
                                      <p:tavLst>
                                        <p:tav tm="0">
                                          <p:val>
                                            <p:fltVal val="0"/>
                                          </p:val>
                                        </p:tav>
                                        <p:tav tm="100000">
                                          <p:val>
                                            <p:strVal val="#ppt_w"/>
                                          </p:val>
                                        </p:tav>
                                      </p:tavLst>
                                    </p:anim>
                                    <p:anim calcmode="lin" valueType="num">
                                      <p:cBhvr>
                                        <p:cTn id="79" dur="1000" fill="hold"/>
                                        <p:tgtEl>
                                          <p:spTgt spid="13">
                                            <p:txEl>
                                              <p:pRg st="9" end="9"/>
                                            </p:txEl>
                                          </p:spTgt>
                                        </p:tgtEl>
                                        <p:attrNameLst>
                                          <p:attrName>ppt_h</p:attrName>
                                        </p:attrNameLst>
                                      </p:cBhvr>
                                      <p:tavLst>
                                        <p:tav tm="0">
                                          <p:val>
                                            <p:fltVal val="0"/>
                                          </p:val>
                                        </p:tav>
                                        <p:tav tm="100000">
                                          <p:val>
                                            <p:strVal val="#ppt_h"/>
                                          </p:val>
                                        </p:tav>
                                      </p:tavLst>
                                    </p:anim>
                                    <p:anim calcmode="lin" valueType="num">
                                      <p:cBhvr>
                                        <p:cTn id="80" dur="1000" fill="hold"/>
                                        <p:tgtEl>
                                          <p:spTgt spid="13">
                                            <p:txEl>
                                              <p:pRg st="9" end="9"/>
                                            </p:txEl>
                                          </p:spTgt>
                                        </p:tgtEl>
                                        <p:attrNameLst>
                                          <p:attrName>style.rotation</p:attrName>
                                        </p:attrNameLst>
                                      </p:cBhvr>
                                      <p:tavLst>
                                        <p:tav tm="0">
                                          <p:val>
                                            <p:fltVal val="90"/>
                                          </p:val>
                                        </p:tav>
                                        <p:tav tm="100000">
                                          <p:val>
                                            <p:fltVal val="0"/>
                                          </p:val>
                                        </p:tav>
                                      </p:tavLst>
                                    </p:anim>
                                    <p:animEffect transition="in" filter="fade">
                                      <p:cBhvr>
                                        <p:cTn id="81" dur="1000"/>
                                        <p:tgtEl>
                                          <p:spTgt spid="1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nodeType="clickEffect">
                                  <p:stCondLst>
                                    <p:cond delay="0"/>
                                  </p:stCondLst>
                                  <p:childTnLst>
                                    <p:set>
                                      <p:cBhvr>
                                        <p:cTn id="85" dur="1" fill="hold">
                                          <p:stCondLst>
                                            <p:cond delay="0"/>
                                          </p:stCondLst>
                                        </p:cTn>
                                        <p:tgtEl>
                                          <p:spTgt spid="13">
                                            <p:txEl>
                                              <p:pRg st="10" end="10"/>
                                            </p:txEl>
                                          </p:spTgt>
                                        </p:tgtEl>
                                        <p:attrNameLst>
                                          <p:attrName>style.visibility</p:attrName>
                                        </p:attrNameLst>
                                      </p:cBhvr>
                                      <p:to>
                                        <p:strVal val="visible"/>
                                      </p:to>
                                    </p:set>
                                    <p:anim calcmode="lin" valueType="num">
                                      <p:cBhvr additive="base">
                                        <p:cTn id="86"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87"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87345"/>
            <a:ext cx="8928992" cy="5524974"/>
          </a:xfrm>
          <a:prstGeom prst="rect">
            <a:avLst/>
          </a:prstGeom>
          <a:noFill/>
        </p:spPr>
        <p:txBody>
          <a:bodyPr wrap="square" rtlCol="0">
            <a:spAutoFit/>
          </a:bodyPr>
          <a:lstStyle/>
          <a:p>
            <a:pPr algn="r" rtl="1">
              <a:lnSpc>
                <a:spcPct val="107000"/>
              </a:lnSpc>
              <a:spcAft>
                <a:spcPts val="800"/>
              </a:spcAft>
            </a:pPr>
            <a:r>
              <a:rPr lang="fr-FR" sz="2000" dirty="0">
                <a:solidFill>
                  <a:srgbClr val="000000"/>
                </a:solidFill>
                <a:effectLst/>
                <a:latin typeface="Simplified Arabic" panose="02020603050405020304" pitchFamily="18" charset="-78"/>
                <a:ea typeface="Times New Roman" panose="02020603050405020304" pitchFamily="18" charset="0"/>
              </a:rPr>
              <a:t> </a:t>
            </a:r>
            <a:endParaRPr lang="ar-DZ" dirty="0"/>
          </a:p>
          <a:p>
            <a:pPr algn="r" rtl="1">
              <a:lnSpc>
                <a:spcPct val="200000"/>
              </a:lnSpc>
              <a:spcAft>
                <a:spcPts val="800"/>
              </a:spcAft>
            </a:pPr>
            <a:r>
              <a:rPr lang="ar-DZ" sz="2000" b="1" dirty="0">
                <a:solidFill>
                  <a:srgbClr val="333333"/>
                </a:solidFill>
                <a:latin typeface="DroidArabicKufi-Regular"/>
              </a:rPr>
              <a:t>حيث أصبح المُستخدمون قادرين على أداء العديد من الأنشطة المختلفة، مثل: دفع الفواتير، أو تجديد الوثائق الرسميّة مثل رخص القيادة وغيرها عبر الإنترنت</a:t>
            </a:r>
            <a:endParaRPr lang="ar-DZ" sz="20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endParaRPr>
          </a:p>
          <a:p>
            <a:pPr algn="r" rtl="1">
              <a:lnSpc>
                <a:spcPct val="107000"/>
              </a:lnSpc>
              <a:spcAft>
                <a:spcPts val="800"/>
              </a:spcAft>
            </a:pPr>
            <a:r>
              <a:rPr lang="ar-DZ" sz="20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a:t>
            </a:r>
            <a:r>
              <a:rPr lang="ar-DZ" sz="28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3.6</a:t>
            </a:r>
            <a:r>
              <a:rPr lang="ar-DZ" sz="20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a:t>
            </a:r>
            <a:r>
              <a:rPr lang="ar-DZ" sz="2800" b="1" i="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تكنولوجيا المعلومات والاتصال في مجال الخدمات السياحية والفندقية</a:t>
            </a:r>
            <a:r>
              <a:rPr lang="ar-DZ" sz="28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a:t>
            </a:r>
          </a:p>
          <a:p>
            <a:pPr algn="just" rtl="1">
              <a:lnSpc>
                <a:spcPct val="200000"/>
              </a:lnSpc>
              <a:spcAft>
                <a:spcPts val="800"/>
              </a:spcAft>
            </a:pPr>
            <a:r>
              <a:rPr lang="fr-FR" sz="1100" dirty="0">
                <a:solidFill>
                  <a:srgbClr val="000000"/>
                </a:solidFill>
                <a:latin typeface="Traditional Arabic" panose="02020603050405020304" pitchFamily="18" charset="-78"/>
                <a:ea typeface="Times New Roman" panose="02020603050405020304" pitchFamily="18" charset="0"/>
              </a:rPr>
              <a:t> </a:t>
            </a:r>
            <a:r>
              <a:rPr lang="ar-DZ" sz="2000" b="1"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أدى استخدام تكنولوجيا المعلومات و الاتصال (</a:t>
            </a:r>
            <a:r>
              <a:rPr lang="en-US" sz="2000" b="1" dirty="0">
                <a:solidFill>
                  <a:srgbClr val="000000"/>
                </a:solidFill>
                <a:latin typeface="Times New Roman" panose="02020603050405020304" pitchFamily="18" charset="0"/>
                <a:ea typeface="Times New Roman" panose="02020603050405020304" pitchFamily="18" charset="0"/>
              </a:rPr>
              <a:t>TIC</a:t>
            </a:r>
            <a:r>
              <a:rPr lang="ar-SA" sz="2000" b="1"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a:t>
            </a:r>
            <a:r>
              <a:rPr lang="ar-DZ" sz="2000" b="1"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 في قطاع السياحة و الفندقة إلى ظهور ما يسمى بالسياحة الإلكترونية. فالسياحة الإلكترونية هي تلك الخدمات التي توفرها تكنولوجيا المعلومات و الاتصال بغرض إنجاز و ترويج الخدمات السياحية و الفندقية عبر مختلف الشبكات المفتوحة و المغلقة بالاعتماد على مبادئ و أسس التجارة الإلكترونية.</a:t>
            </a:r>
            <a:endParaRPr lang="fr-FR" sz="2000" b="1" dirty="0">
              <a:solidFill>
                <a:srgbClr val="000000"/>
              </a:solidFill>
              <a:latin typeface="Calibri" panose="020F0502020204030204" pitchFamily="34" charset="0"/>
              <a:ea typeface="Calibri" panose="020F0502020204030204" pitchFamily="34" charset="0"/>
            </a:endParaRPr>
          </a:p>
          <a:p>
            <a:pPr algn="just" rtl="1">
              <a:lnSpc>
                <a:spcPct val="200000"/>
              </a:lnSpc>
              <a:spcAft>
                <a:spcPts val="800"/>
              </a:spcAft>
            </a:pPr>
            <a:r>
              <a:rPr lang="ar-DZ" sz="2000" b="1" dirty="0">
                <a:solidFill>
                  <a:srgbClr val="000000"/>
                </a:solidFill>
                <a:latin typeface="Calibri" panose="020F0502020204030204" pitchFamily="34" charset="0"/>
                <a:ea typeface="Times New Roman" panose="02020603050405020304" pitchFamily="18" charset="0"/>
                <a:cs typeface="Traditional Arabic" panose="02020603050405020304" pitchFamily="18" charset="-78"/>
              </a:rPr>
              <a:t>و بالتالي أصبحت الإنترنت بديلا منطقيا أو مكملا للتسويق التقليدي للرحلات السياحية التي تستخدم الملصقات و المطويات الورقية، لتعريف المستهلك بمختلف خدماتها المقدمة و الأسعار و التخفيضات....إلخ</a:t>
            </a:r>
            <a:endParaRPr lang="ar-DZ" sz="2000"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2260478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44624"/>
            <a:ext cx="8928992" cy="6661824"/>
          </a:xfrm>
          <a:prstGeom prst="rect">
            <a:avLst/>
          </a:prstGeom>
          <a:noFill/>
        </p:spPr>
        <p:txBody>
          <a:bodyPr wrap="square" rtlCol="0">
            <a:spAutoFit/>
          </a:bodyPr>
          <a:lstStyle/>
          <a:p>
            <a:pPr algn="just" rtl="1">
              <a:lnSpc>
                <a:spcPct val="150000"/>
              </a:lnSpc>
              <a:spcAft>
                <a:spcPts val="800"/>
              </a:spcAft>
            </a:pP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 بالتالي يتألف النموذج التقليدي للتسويق من ثلاثة عناصر و هي : </a:t>
            </a:r>
            <a:endParaRPr lang="fr-FR" sz="20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mj-lt"/>
              <a:buAutoNum type="arabicPeriod"/>
            </a:pPr>
            <a:r>
              <a:rPr lang="ar-DZ"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المنتج : المستثمر أو مقدم الخدمة السياحية، من مؤسسات النقل، الفنادق، المطاعم.</a:t>
            </a:r>
            <a:endParaRPr lang="fr-FR" sz="20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mj-lt"/>
              <a:buAutoNum type="arabicPeriod"/>
            </a:pPr>
            <a:r>
              <a:rPr lang="ar-DZ"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الموزع : منظمو الرحالات، وكالات السفر، ويطلق عليهم مصطلح الوسطاء.</a:t>
            </a:r>
            <a:endParaRPr lang="fr-FR" sz="20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mj-lt"/>
              <a:buAutoNum type="arabicPeriod"/>
            </a:pPr>
            <a:r>
              <a:rPr lang="ar-DZ"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المستهلك : الفرد السائح المستفيد من الخدمة أو المنتج السياحي.</a:t>
            </a:r>
          </a:p>
          <a:p>
            <a:pPr algn="just" rtl="1">
              <a:lnSpc>
                <a:spcPct val="150000"/>
              </a:lnSpc>
              <a:spcAft>
                <a:spcPts val="800"/>
              </a:spcAft>
            </a:pP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 عموما في النموذج التقليدي ليست هناك علاقة مباشرة بين المستهلك و المنتج أي مقدم الخدمة، وبالتالي وجود وسطاء بينهما. </a:t>
            </a:r>
            <a:endParaRPr lang="fr-FR" sz="1600" dirty="0">
              <a:solidFill>
                <a:srgbClr val="000000"/>
              </a:solidFill>
              <a:effectLst/>
              <a:latin typeface="Calibri" panose="020F0502020204030204" pitchFamily="34" charset="0"/>
              <a:ea typeface="Calibri" panose="020F0502020204030204" pitchFamily="34" charset="0"/>
            </a:endParaRPr>
          </a:p>
          <a:p>
            <a:pPr algn="just" rtl="1">
              <a:lnSpc>
                <a:spcPct val="150000"/>
              </a:lnSpc>
              <a:spcAft>
                <a:spcPts val="800"/>
              </a:spcAft>
            </a:pP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أما في وجود الإنترنت تكون العلاقة مباشرة بين المستهلك و مقدم الخدمة أي الوسطاء قد لا يكونوا موجودين أو محتفظين بموقعهم و قد يستعين بهم المستهلك أحيانا، كما يمكن أن يكونوا بمثابة وسطاء افتراضيين من خلال تواجدهم </a:t>
            </a:r>
            <a:r>
              <a:rPr lang="ar-DZ"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الإفتراضي</a:t>
            </a: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 مواقع الويب )، كما أصبح المستهلكون هم أنفسهم من يتولون دور وكالات السفر و أدلة و هيئات سياحية </a:t>
            </a:r>
            <a:r>
              <a:rPr lang="ar-DZ"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لإختيار</a:t>
            </a: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الرحلة التي تلبي </a:t>
            </a:r>
            <a:r>
              <a:rPr lang="ar-DZ"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إحتياجاتهم</a:t>
            </a: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و رغباتهم و كذلك  وسيلة السفر المنافسة و درجة الفندق و أنواع المطاعم و غيرها من الخدمات  حسب إمكانياتهم، و بفضل الإنترنت يتمكن المستهلك من إجراء مقارنة سريعة بين مختلف العروض السياحية كي تكون الرحلة ملائمة للسعر الذي يستطيع دفعه.</a:t>
            </a:r>
            <a:endParaRPr lang="fr-FR" sz="1600" dirty="0">
              <a:solidFill>
                <a:srgbClr val="000000"/>
              </a:solidFill>
              <a:effectLst/>
              <a:latin typeface="Calibri" panose="020F0502020204030204" pitchFamily="34" charset="0"/>
              <a:ea typeface="Calibri" panose="020F0502020204030204" pitchFamily="34" charset="0"/>
            </a:endParaRPr>
          </a:p>
          <a:p>
            <a:pPr lvl="0" algn="just" rtl="1">
              <a:lnSpc>
                <a:spcPct val="150000"/>
              </a:lnSpc>
              <a:spcAft>
                <a:spcPts val="800"/>
              </a:spcAft>
            </a:pPr>
            <a:endParaRPr lang="fr-FR"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51330962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6455613"/>
          </a:xfrm>
          <a:prstGeom prst="rect">
            <a:avLst/>
          </a:prstGeom>
          <a:noFill/>
        </p:spPr>
        <p:txBody>
          <a:bodyPr wrap="square" rtlCol="0">
            <a:spAutoFit/>
          </a:bodyPr>
          <a:lstStyle/>
          <a:p>
            <a:pPr algn="just" rtl="1">
              <a:lnSpc>
                <a:spcPct val="200000"/>
              </a:lnSpc>
              <a:spcAft>
                <a:spcPts val="800"/>
              </a:spcAft>
            </a:pPr>
            <a:r>
              <a:rPr lang="ar-DZ"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لقد أعطت </a:t>
            </a:r>
            <a:r>
              <a:rPr lang="en-US" dirty="0">
                <a:solidFill>
                  <a:srgbClr val="000000"/>
                </a:solidFill>
                <a:effectLst/>
                <a:latin typeface="Simplified Arabic" panose="02020603050405020304" pitchFamily="18" charset="-78"/>
                <a:ea typeface="Times New Roman" panose="02020603050405020304" pitchFamily="18" charset="0"/>
              </a:rPr>
              <a:t>TIC </a:t>
            </a:r>
            <a:r>
              <a:rPr lang="ar-DZ"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فرصة للمستهلك لتحديد طلبيته حسب </a:t>
            </a:r>
            <a:r>
              <a:rPr lang="ar-DZ"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إحتياجاته</a:t>
            </a:r>
            <a:r>
              <a:rPr lang="ar-DZ"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و رغباته و قدرته الشرائية دون </a:t>
            </a:r>
            <a:r>
              <a:rPr lang="ar-DZ" dirty="0">
                <a:effectLst/>
                <a:ea typeface="Times New Roman" panose="02020603050405020304" pitchFamily="18" charset="0"/>
                <a:cs typeface="Simplified Arabic" panose="02020603050405020304" pitchFamily="18" charset="-78"/>
              </a:rPr>
              <a:t>أي عناء و إضاعة للوقت و الجهد و المال، كما أن التوسع في استخدام هذه التكنولوجيات يؤدي إلى تحسين الخدمة المقدمة و توسع قاعدة الزبائن و تخفيض تكلفة إنتاج الخدمة السياحية و تخفيض التكاليف خصوصا المتعلقة بالاتصال و الترويج و التوزيع، بالإضافة إلى خفض حجم العمالة، الرفع من القدرة التنافسية للمؤسسة السياحية، و زيادة الثقة و المصداقية و سرعة </a:t>
            </a:r>
            <a:r>
              <a:rPr lang="ar-DZ" dirty="0" err="1">
                <a:effectLst/>
                <a:ea typeface="Times New Roman" panose="02020603050405020304" pitchFamily="18" charset="0"/>
                <a:cs typeface="Simplified Arabic" panose="02020603050405020304" pitchFamily="18" charset="-78"/>
              </a:rPr>
              <a:t>الإستجابة</a:t>
            </a:r>
            <a:r>
              <a:rPr lang="ar-DZ" dirty="0">
                <a:effectLst/>
                <a:ea typeface="Times New Roman" panose="02020603050405020304" pitchFamily="18" charset="0"/>
                <a:cs typeface="Simplified Arabic" panose="02020603050405020304" pitchFamily="18" charset="-78"/>
              </a:rPr>
              <a:t>.</a:t>
            </a:r>
          </a:p>
          <a:p>
            <a:pPr algn="just" rtl="1">
              <a:lnSpc>
                <a:spcPct val="150000"/>
              </a:lnSpc>
              <a:spcAft>
                <a:spcPts val="800"/>
              </a:spcAft>
            </a:pPr>
            <a:r>
              <a:rPr lang="ar-DZ" sz="28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4.6. </a:t>
            </a:r>
            <a:r>
              <a:rPr lang="ar-DZ" sz="28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تكنولوجيا المعلومات والاتصال في مجال الخدمات الطبية</a:t>
            </a:r>
            <a:r>
              <a:rPr lang="ar-DZ" sz="28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fr-FR" sz="2800" dirty="0">
              <a:solidFill>
                <a:srgbClr val="000000"/>
              </a:solidFill>
              <a:effectLst/>
              <a:latin typeface="Calibri" panose="020F0502020204030204" pitchFamily="34" charset="0"/>
              <a:ea typeface="Calibri" panose="020F0502020204030204" pitchFamily="34" charset="0"/>
            </a:endParaRPr>
          </a:p>
          <a:p>
            <a:pPr algn="just" rtl="1">
              <a:lnSpc>
                <a:spcPct val="150000"/>
              </a:lnSpc>
              <a:spcAft>
                <a:spcPts val="800"/>
              </a:spcAft>
            </a:pPr>
            <a:r>
              <a:rPr lang="fr-FR" sz="2000" dirty="0">
                <a:solidFill>
                  <a:srgbClr val="000000"/>
                </a:solidFill>
                <a:effectLst/>
                <a:latin typeface="Simplified Arabic" panose="02020603050405020304" pitchFamily="18" charset="-78"/>
                <a:ea typeface="Times New Roman" panose="02020603050405020304" pitchFamily="18" charset="0"/>
              </a:rPr>
              <a:t> </a:t>
            </a: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أدى </a:t>
            </a:r>
            <a:r>
              <a:rPr lang="ar-DZ"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إستخدام</a:t>
            </a: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en-US" sz="2000" dirty="0">
                <a:solidFill>
                  <a:srgbClr val="000000"/>
                </a:solidFill>
                <a:effectLst/>
                <a:latin typeface="Simplified Arabic" panose="02020603050405020304" pitchFamily="18" charset="-78"/>
                <a:ea typeface="Times New Roman" panose="02020603050405020304" pitchFamily="18" charset="0"/>
              </a:rPr>
              <a:t>TIC</a:t>
            </a: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في مجال الخدمات الطبية إلى ظهور مصطلح حديث و هو الصحة الإلكترونية، و تنطوي هذه الأخيرة على الطب الاتصالي الذي يستخدم وسائل الاتصالات المختلفة مقرونة بالخبرة الطبية لتقديم الخدمات التشخيصية و العلاجية و التعليمية للأفراد الذين يقيمون في مناطق بعيدة عن مراكز الطبية المتخصصة.</a:t>
            </a:r>
            <a:endParaRPr lang="fr-FR" sz="2000" dirty="0">
              <a:solidFill>
                <a:srgbClr val="000000"/>
              </a:solidFill>
              <a:effectLst/>
              <a:latin typeface="Calibri" panose="020F0502020204030204" pitchFamily="34" charset="0"/>
              <a:ea typeface="Calibri" panose="020F0502020204030204" pitchFamily="34" charset="0"/>
            </a:endParaRPr>
          </a:p>
          <a:p>
            <a:pPr algn="just" rtl="1">
              <a:lnSpc>
                <a:spcPct val="150000"/>
              </a:lnSpc>
              <a:spcAft>
                <a:spcPts val="800"/>
              </a:spcAft>
            </a:pPr>
            <a:r>
              <a:rPr lang="ar-DZ"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وفي حالة الاستخدام الفعال لتقنية الطب الاتصالي، سيتمكن المرضى من تلقي الرعاية الصحية المثلى في مستشفياتهم  المحلية متجنبين بذلك عناء السفر و تكاليف الانتقال، و بالتالي ارتفاع مستوى الخدمات الطبية مما أدى إلى تقليل من نسبة الوفيات و انتشار الاصابة ببعض الأمراض أو القضاء عليها.</a:t>
            </a:r>
            <a:endParaRPr lang="fr-FR"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101865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barn(inVertical)">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3448" y="645978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6548972"/>
          </a:xfrm>
          <a:prstGeom prst="rect">
            <a:avLst/>
          </a:prstGeom>
          <a:noFill/>
        </p:spPr>
        <p:txBody>
          <a:bodyPr wrap="square" rtlCol="0">
            <a:spAutoFit/>
          </a:bodyPr>
          <a:lstStyle/>
          <a:p>
            <a:pPr algn="just" rtl="1">
              <a:lnSpc>
                <a:spcPct val="150000"/>
              </a:lnSpc>
              <a:spcAft>
                <a:spcPts val="1000"/>
              </a:spcAft>
            </a:pPr>
            <a:r>
              <a:rPr lang="ar-DZ" sz="2800" b="1" dirty="0">
                <a:ea typeface="Times New Roman" panose="02020603050405020304" pitchFamily="18" charset="0"/>
                <a:cs typeface="Simplified Arabic" panose="02020603050405020304" pitchFamily="18" charset="-78"/>
              </a:rPr>
              <a:t>لقد أحدثت هذه التكنولوجيات تغيرا كبيرا في مجال الخدمات الطبية حيث حققت عدة </a:t>
            </a:r>
            <a:r>
              <a:rPr lang="ar-DZ" sz="2800" b="1">
                <a:ea typeface="Times New Roman" panose="02020603050405020304" pitchFamily="18" charset="0"/>
                <a:cs typeface="Simplified Arabic" panose="02020603050405020304" pitchFamily="18" charset="-78"/>
              </a:rPr>
              <a:t>أهداف منه</a:t>
            </a:r>
            <a:r>
              <a:rPr lang="ar-DZ" sz="2400" b="1">
                <a:ea typeface="Times New Roman" panose="02020603050405020304" pitchFamily="18" charset="0"/>
                <a:cs typeface="Simplified Arabic" panose="02020603050405020304" pitchFamily="18" charset="-78"/>
              </a:rPr>
              <a:t>:</a:t>
            </a:r>
            <a:endParaRPr lang="fr-FR"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L="342900" lvl="0" indent="-342900" algn="just" rtl="1">
              <a:lnSpc>
                <a:spcPct val="150000"/>
              </a:lnSpc>
              <a:spcAft>
                <a:spcPts val="1000"/>
              </a:spcAft>
              <a:buFont typeface="Symbol" panose="05050102010706020507" pitchFamily="18" charset="2"/>
              <a:buChar char=""/>
            </a:pP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ارتفاع جودة الخدمات الطبية و انخفاض التكاليف و اختصار الوقت و الجهد؛ </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تقديم خدمات صحية في الوقت المناسب وللشخص المناسب واتخاذ القرارات الصائبة؛</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تقديم خدمات التعليم الطبي المستمرة؛ </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4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إنتشار</a:t>
            </a: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الوعي الصحي؛</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4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إنخفاص</a:t>
            </a: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نسبة الوفيات وانتشار الأمراض والإصابة بها؛</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تسهيل النفاذ إلى المعلومات الطبية المتوفرة على الصعيد العالمي والمحلي؛</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just" rtl="1">
              <a:lnSpc>
                <a:spcPct val="150000"/>
              </a:lnSpc>
              <a:spcAft>
                <a:spcPts val="800"/>
              </a:spcAft>
              <a:buFont typeface="Symbol" panose="05050102010706020507" pitchFamily="18" charset="2"/>
              <a:buChar char=""/>
            </a:pPr>
            <a:r>
              <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دعم بحوث الصحة العامة وبرامج الوقاية والنهوض والارتقاء بالخدمة الصحية للمجتمع. </a:t>
            </a:r>
          </a:p>
          <a:p>
            <a:pPr lvl="0" algn="just" rtl="1">
              <a:lnSpc>
                <a:spcPct val="150000"/>
              </a:lnSpc>
              <a:spcAft>
                <a:spcPts val="800"/>
              </a:spcAft>
            </a:pPr>
            <a:endParaRPr lang="fr-FR"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19062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 calcmode="lin" valueType="num">
                                      <p:cBhvr additive="base">
                                        <p:cTn id="3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additive="base">
                                        <p:cTn id="3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 calcmode="lin" valueType="num">
                                      <p:cBhvr additive="base">
                                        <p:cTn id="4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 calcmode="lin" valueType="num">
                                      <p:cBhvr additive="base">
                                        <p:cTn id="4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16632"/>
            <a:ext cx="8928992" cy="9521837"/>
          </a:xfrm>
          <a:prstGeom prst="rect">
            <a:avLst/>
          </a:prstGeom>
          <a:noFill/>
        </p:spPr>
        <p:txBody>
          <a:bodyPr wrap="square" rtlCol="0">
            <a:spAutoFit/>
          </a:bodyPr>
          <a:lstStyle/>
          <a:p>
            <a:pPr indent="-6350" algn="r" rtl="1">
              <a:lnSpc>
                <a:spcPct val="150000"/>
              </a:lnSpc>
              <a:spcAft>
                <a:spcPts val="1320"/>
              </a:spcAft>
            </a:pPr>
            <a:r>
              <a:rPr lang="ar-DZ" sz="32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7</a:t>
            </a:r>
            <a:r>
              <a:rPr lang="ar-SA" sz="32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3200"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استخدام تكنولوجيا المعلومات كأداة تعلم</a:t>
            </a:r>
            <a:r>
              <a:rPr lang="ar-SA" sz="32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endParaRPr lang="fr-FR" sz="3200" dirty="0">
              <a:solidFill>
                <a:srgbClr val="000000"/>
              </a:solidFill>
              <a:latin typeface="Calibri" panose="020F0502020204030204" pitchFamily="34" charset="0"/>
              <a:ea typeface="Calibri" panose="020F0502020204030204" pitchFamily="34" charset="0"/>
            </a:endParaRPr>
          </a:p>
          <a:p>
            <a:pPr indent="-6350" algn="r" rtl="1">
              <a:lnSpc>
                <a:spcPct val="150000"/>
              </a:lnSpc>
              <a:spcAft>
                <a:spcPts val="1295"/>
              </a:spcAft>
            </a:pPr>
            <a:r>
              <a:rPr lang="ar-SA" sz="24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تستخدم التكنولوجيا بوصفها أداة تعلم </a:t>
            </a:r>
            <a:r>
              <a:rPr lang="ar-SA" sz="2400"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وفيما</a:t>
            </a:r>
            <a:r>
              <a:rPr lang="ar-SA" sz="24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يلي أمثلة لتوضيح ذلك: </a:t>
            </a:r>
            <a:endParaRPr lang="ar-DZ" sz="24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marL="336550" indent="-342900" algn="r" rtl="1">
              <a:lnSpc>
                <a:spcPct val="150000"/>
              </a:lnSpc>
              <a:spcAft>
                <a:spcPts val="800"/>
              </a:spcAft>
              <a:buFont typeface="Wingdings" panose="05000000000000000000" pitchFamily="2" charset="2"/>
              <a:buChar char="ü"/>
            </a:pPr>
            <a:r>
              <a:rPr lang="ar-SA" sz="24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الوصول إلى معلومات في الإنترنت. </a:t>
            </a:r>
            <a:endParaRPr lang="fr-FR" sz="2400" dirty="0">
              <a:solidFill>
                <a:srgbClr val="000000"/>
              </a:solidFill>
              <a:latin typeface="Calibri" panose="020F0502020204030204" pitchFamily="34" charset="0"/>
              <a:ea typeface="Calibri" panose="020F0502020204030204" pitchFamily="34" charset="0"/>
            </a:endParaRPr>
          </a:p>
          <a:p>
            <a:pPr marL="342900" lvl="0" indent="-342900" algn="r" rtl="1" fontAlgn="base">
              <a:lnSpc>
                <a:spcPct val="150000"/>
              </a:lnSpc>
              <a:spcAft>
                <a:spcPts val="800"/>
              </a:spcAft>
              <a:buClr>
                <a:srgbClr val="050505"/>
              </a:buClr>
              <a:buSzPts val="1400"/>
              <a:buFont typeface="Wingdings" panose="05000000000000000000" pitchFamily="2" charset="2"/>
              <a:buChar char="ü"/>
            </a:pPr>
            <a:r>
              <a:rPr lang="ar-SA" sz="2400" dirty="0">
                <a:solidFill>
                  <a:srgbClr val="050505"/>
                </a:solidFill>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rPr>
              <a:t>عمل رسومات من المعلومات والبيانات.  </a:t>
            </a:r>
            <a:endParaRPr lang="ar-DZ" sz="2400" dirty="0">
              <a:solidFill>
                <a:srgbClr val="050505"/>
              </a:solidFill>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endParaRPr>
          </a:p>
          <a:p>
            <a:pPr marL="342900" lvl="0" indent="-342900" algn="r" rtl="1" fontAlgn="base">
              <a:lnSpc>
                <a:spcPct val="150000"/>
              </a:lnSpc>
              <a:spcAft>
                <a:spcPts val="800"/>
              </a:spcAft>
              <a:buClr>
                <a:srgbClr val="050505"/>
              </a:buClr>
              <a:buSzPts val="1400"/>
              <a:buFont typeface="Wingdings" panose="05000000000000000000" pitchFamily="2" charset="2"/>
              <a:buChar char="ü"/>
            </a:pPr>
            <a:r>
              <a:rPr lang="ar-SA" sz="2400" u="none" strike="noStrike" dirty="0">
                <a:solidFill>
                  <a:srgbClr val="050505"/>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rPr>
              <a:t>استخدام وتطوير البرمجيات التعليمية.  </a:t>
            </a:r>
            <a:endParaRPr lang="fr-FR" sz="2400"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endParaRPr>
          </a:p>
          <a:p>
            <a:pPr marL="336550" indent="-342900" algn="r" rtl="1">
              <a:lnSpc>
                <a:spcPct val="150000"/>
              </a:lnSpc>
              <a:spcAft>
                <a:spcPts val="800"/>
              </a:spcAft>
              <a:buFont typeface="Wingdings" panose="05000000000000000000" pitchFamily="2" charset="2"/>
              <a:buChar char="ü"/>
            </a:pP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تطوير عروض تمثيلية متعددة الوسائل.  </a:t>
            </a:r>
            <a:endParaRPr lang="fr-FR" sz="2400" dirty="0">
              <a:solidFill>
                <a:srgbClr val="000000"/>
              </a:solidFill>
              <a:effectLst/>
              <a:latin typeface="Calibri" panose="020F0502020204030204" pitchFamily="34" charset="0"/>
              <a:ea typeface="Calibri" panose="020F0502020204030204" pitchFamily="34" charset="0"/>
            </a:endParaRPr>
          </a:p>
          <a:p>
            <a:pPr marL="342900" lvl="0" indent="-342900" algn="r" rtl="1" fontAlgn="base">
              <a:lnSpc>
                <a:spcPct val="150000"/>
              </a:lnSpc>
              <a:spcAft>
                <a:spcPts val="1295"/>
              </a:spcAft>
              <a:buClr>
                <a:srgbClr val="050505"/>
              </a:buClr>
              <a:buSzPts val="1400"/>
              <a:buFont typeface="Wingdings" panose="05000000000000000000" pitchFamily="2" charset="2"/>
              <a:buChar char="ü"/>
            </a:pPr>
            <a:r>
              <a:rPr lang="ar-SA" sz="2400" u="none" strike="noStrike" dirty="0">
                <a:solidFill>
                  <a:srgbClr val="050505"/>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rPr>
              <a:t>البحث عن مراجع الموسوعات.  </a:t>
            </a:r>
            <a:endParaRPr lang="fr-FR" sz="2400"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endParaRPr>
          </a:p>
          <a:p>
            <a:pPr marL="336550" indent="-342900" algn="r" rtl="1">
              <a:lnSpc>
                <a:spcPct val="150000"/>
              </a:lnSpc>
              <a:spcAft>
                <a:spcPts val="1295"/>
              </a:spcAft>
              <a:buFont typeface="Wingdings" panose="05000000000000000000" pitchFamily="2" charset="2"/>
              <a:buChar char="ü"/>
            </a:pP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استخدام الاقراص المدمجة.  </a:t>
            </a:r>
            <a:endParaRPr lang="fr-FR" sz="24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1295"/>
              </a:spcAft>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fr-FR" sz="1600" dirty="0">
              <a:solidFill>
                <a:srgbClr val="000000"/>
              </a:solidFill>
              <a:effectLst/>
              <a:latin typeface="Calibri" panose="020F0502020204030204" pitchFamily="34" charset="0"/>
              <a:ea typeface="Calibri" panose="020F0502020204030204" pitchFamily="34" charset="0"/>
            </a:endParaRPr>
          </a:p>
          <a:p>
            <a:pPr marL="6350" marR="4149090" indent="-6350" algn="r" rtl="1">
              <a:lnSpc>
                <a:spcPct val="150000"/>
              </a:lnSpc>
              <a:spcAft>
                <a:spcPts val="800"/>
              </a:spcAft>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800" b="1" dirty="0">
              <a:solidFill>
                <a:srgbClr val="050505"/>
              </a:solidFill>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sz="2800"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4998789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 calcmode="lin" valueType="num">
                                      <p:cBhvr additive="base">
                                        <p:cTn id="33"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6" end="6"/>
                                            </p:txEl>
                                          </p:spTgt>
                                        </p:tgtEl>
                                        <p:attrNameLst>
                                          <p:attrName>style.visibility</p:attrName>
                                        </p:attrNameLst>
                                      </p:cBhvr>
                                      <p:to>
                                        <p:strVal val="visible"/>
                                      </p:to>
                                    </p:set>
                                    <p:anim calcmode="lin" valueType="num">
                                      <p:cBhvr additive="base">
                                        <p:cTn id="39"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 calcmode="lin" valueType="num">
                                      <p:cBhvr additive="base">
                                        <p:cTn id="45"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59808"/>
            <a:ext cx="8928992" cy="9821920"/>
          </a:xfrm>
          <a:prstGeom prst="rect">
            <a:avLst/>
          </a:prstGeom>
          <a:noFill/>
        </p:spPr>
        <p:txBody>
          <a:bodyPr wrap="square" rtlCol="0">
            <a:spAutoFit/>
          </a:bodyPr>
          <a:lstStyle/>
          <a:p>
            <a:pPr indent="-6350" algn="r" rtl="1">
              <a:lnSpc>
                <a:spcPct val="150000"/>
              </a:lnSpc>
              <a:spcAft>
                <a:spcPts val="1320"/>
              </a:spcAft>
            </a:pPr>
            <a:r>
              <a:rPr lang="ar-DZ"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8</a:t>
            </a:r>
            <a:r>
              <a:rPr lang="ar-SA"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800" b="1" i="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مساهمة</a:t>
            </a:r>
            <a:r>
              <a:rPr lang="ar-SA" sz="2800" i="1" dirty="0">
                <a:solidFill>
                  <a:srgbClr val="000000"/>
                </a:solidFill>
                <a:effectLst/>
                <a:latin typeface="Calibri" panose="020F0502020204030204" pitchFamily="34" charset="0"/>
                <a:ea typeface="Arial" panose="020B0604020202020204" pitchFamily="34" charset="0"/>
                <a:cs typeface="Simplified Arabic" panose="02020603050405020304" pitchFamily="18" charset="-78"/>
              </a:rPr>
              <a:t> </a:t>
            </a:r>
            <a:r>
              <a:rPr lang="ar-SA" sz="2800" b="1" i="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تكنولوجيا المعلومات في عملية التعليم والتعلم </a:t>
            </a:r>
            <a:endParaRPr lang="fr-FR" sz="2800" dirty="0">
              <a:solidFill>
                <a:srgbClr val="000000"/>
              </a:solidFill>
              <a:effectLst/>
              <a:latin typeface="Calibri" panose="020F0502020204030204" pitchFamily="34" charset="0"/>
              <a:ea typeface="Calibri" panose="020F0502020204030204" pitchFamily="34" charset="0"/>
            </a:endParaRPr>
          </a:p>
          <a:p>
            <a:pPr marR="139065" indent="-1905" algn="just" rtl="1">
              <a:lnSpc>
                <a:spcPct val="150000"/>
              </a:lnSpc>
              <a:spcAft>
                <a:spcPts val="1425"/>
              </a:spcAft>
            </a:pPr>
            <a:r>
              <a:rPr lang="ar-SA" sz="20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إن تكنولوجيا المعلومـات والاتصالات أداة تعليمية تجذب الطلبة وتشجعهم ليكونوا متعلمين مستقلين، حيث تساعدهم على الوصول إلى المعلومات بسرعة من مصادر عالمية واسعة. كما تحقق تكنولوجيا المعلومات والاتصالات العناصر الآتية من التعلم المتمركز حول الطالب: </a:t>
            </a:r>
            <a:endParaRPr lang="fr-FR" sz="2000" dirty="0">
              <a:solidFill>
                <a:srgbClr val="000000"/>
              </a:solidFill>
              <a:effectLst/>
              <a:latin typeface="Calibri" panose="020F0502020204030204" pitchFamily="34" charset="0"/>
              <a:ea typeface="Calibri" panose="020F0502020204030204" pitchFamily="34" charset="0"/>
            </a:endParaRPr>
          </a:p>
          <a:p>
            <a:pPr marR="40640" indent="-1905" algn="r" rtl="1">
              <a:lnSpc>
                <a:spcPct val="150000"/>
              </a:lnSpc>
              <a:spcAft>
                <a:spcPts val="1425"/>
              </a:spcAft>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1.</a:t>
            </a:r>
            <a:r>
              <a:rPr lang="ar-DZ"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8</a:t>
            </a: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التعلم الفعّال: </a:t>
            </a:r>
            <a:r>
              <a:rPr lang="ar-SA" sz="20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تسمح تكنولوجيا المعلومات والاتصالات للطلبة، سواء أكانوا فرادى أم في مجموعات صغيرة، </a:t>
            </a:r>
            <a:r>
              <a:rPr lang="ar-DZ" sz="20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ي</a:t>
            </a:r>
            <a:r>
              <a:rPr lang="ar-SA" sz="2000" dirty="0" err="1">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شتقوا</a:t>
            </a:r>
            <a:r>
              <a:rPr lang="ar-SA" sz="20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البيانات ويفسروها، وأن يرصدوا المعلومات ويحللوها. </a:t>
            </a:r>
            <a:endParaRPr lang="fr-FR" sz="2000" dirty="0">
              <a:solidFill>
                <a:srgbClr val="000000"/>
              </a:solidFill>
              <a:effectLst/>
              <a:latin typeface="Calibri" panose="020F0502020204030204" pitchFamily="34" charset="0"/>
              <a:ea typeface="Calibri" panose="020F0502020204030204" pitchFamily="34" charset="0"/>
            </a:endParaRPr>
          </a:p>
          <a:p>
            <a:pPr marR="40640" indent="-1905" algn="r" rtl="1">
              <a:lnSpc>
                <a:spcPct val="150000"/>
              </a:lnSpc>
              <a:spcAft>
                <a:spcPts val="1565"/>
              </a:spcAft>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2.</a:t>
            </a:r>
            <a:r>
              <a:rPr lang="ar-DZ"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8</a:t>
            </a: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مركزية الطالب : </a:t>
            </a:r>
            <a:r>
              <a:rPr lang="ar-SA" sz="20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يمكن استخدام تكنولوجيا المعلومات والاتصالات لأنماط متعددة من المتعلمين لتسمح لهم بحرية الاختيار والاستقلالية. فبعض المتعلمين سمعيون، وبعضهم الآخر بصريون، وآخرون يتعلمون أسرع باستخدام لوحة المفاتيح (الحاسوب)أكثر من استخدام الورقة والقلم. ويمكن استخدام تكنولوجيا المعلومات والاتصالات للتعبير عن الأفكار من خلال كتابة القصة والرسم والعمليات الحسابية وتأليف الموسيقى. وتتيح البرمجيات التربوية للطلبة العمل بسرعات متفاوتة. </a:t>
            </a: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fr-FR" sz="1600" dirty="0">
              <a:solidFill>
                <a:srgbClr val="000000"/>
              </a:solidFill>
              <a:effectLst/>
              <a:latin typeface="Calibri" panose="020F0502020204030204" pitchFamily="34" charset="0"/>
              <a:ea typeface="Calibri" panose="020F0502020204030204" pitchFamily="34" charset="0"/>
            </a:endParaRPr>
          </a:p>
          <a:p>
            <a:pPr marL="6350" marR="4149090" indent="-6350" algn="r" rtl="1">
              <a:lnSpc>
                <a:spcPct val="150000"/>
              </a:lnSpc>
              <a:spcAft>
                <a:spcPts val="800"/>
              </a:spcAft>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800" b="1" dirty="0">
              <a:solidFill>
                <a:srgbClr val="050505"/>
              </a:solidFill>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sz="2800"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07880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p:cTn id="12"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3448" y="645978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0" y="166248"/>
            <a:ext cx="8928992" cy="7439216"/>
          </a:xfrm>
          <a:prstGeom prst="rect">
            <a:avLst/>
          </a:prstGeom>
          <a:noFill/>
        </p:spPr>
        <p:txBody>
          <a:bodyPr wrap="square" rtlCol="0">
            <a:spAutoFit/>
          </a:bodyPr>
          <a:lstStyle/>
          <a:p>
            <a:pPr marR="40640" indent="-1905" algn="just" rtl="1">
              <a:lnSpc>
                <a:spcPct val="150000"/>
              </a:lnSpc>
              <a:spcAft>
                <a:spcPts val="1425"/>
              </a:spcAft>
            </a:pPr>
            <a:r>
              <a:rPr lang="ar-SA"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3.</a:t>
            </a:r>
            <a:r>
              <a:rPr lang="ar-DZ" sz="28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8</a:t>
            </a:r>
            <a:r>
              <a:rPr lang="ar-SA"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نمذجة المواقف الحياتية الحقيقية ومحاكاتها</a:t>
            </a:r>
            <a:r>
              <a:rPr lang="ar-SA" sz="28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 </a:t>
            </a: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يستطيع المعلمون والمتعلمون، باستخدام البرمجيات التربوية، أن يتعرفوا على مواقف حياتية بطريقة أكثر ديناميكية من التي تسمح بها الكتب التقليدية. </a:t>
            </a:r>
            <a:endParaRPr lang="fr-FR" sz="2400" dirty="0">
              <a:solidFill>
                <a:srgbClr val="000000"/>
              </a:solidFill>
              <a:effectLst/>
              <a:latin typeface="Calibri" panose="020F0502020204030204" pitchFamily="34" charset="0"/>
              <a:ea typeface="Calibri" panose="020F0502020204030204" pitchFamily="34" charset="0"/>
            </a:endParaRPr>
          </a:p>
          <a:p>
            <a:pPr marR="259715" indent="-1905" algn="just" rtl="1">
              <a:lnSpc>
                <a:spcPct val="150000"/>
              </a:lnSpc>
              <a:spcAft>
                <a:spcPts val="1425"/>
              </a:spcAft>
            </a:pP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فعلى سبيل المثال، يستطيع الطلبة استخدام الإنترنت لعمل رحلة افتراضية إلى الكواكب. </a:t>
            </a:r>
            <a:r>
              <a:rPr lang="ar-SA" sz="2400" dirty="0" err="1">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وبستطيع</a:t>
            </a: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المتعلم محاكاة المواقف الموجودة في النصوص.  </a:t>
            </a:r>
            <a:endParaRPr lang="fr-FR" sz="2400" dirty="0">
              <a:solidFill>
                <a:srgbClr val="000000"/>
              </a:solidFill>
              <a:effectLst/>
              <a:latin typeface="Calibri" panose="020F0502020204030204" pitchFamily="34" charset="0"/>
              <a:ea typeface="Calibri" panose="020F0502020204030204" pitchFamily="34" charset="0"/>
            </a:endParaRPr>
          </a:p>
          <a:p>
            <a:pPr marR="40640" indent="-1905" algn="just" rtl="1">
              <a:lnSpc>
                <a:spcPct val="150000"/>
              </a:lnSpc>
              <a:spcAft>
                <a:spcPts val="1425"/>
              </a:spcAft>
            </a:pPr>
            <a:r>
              <a:rPr lang="ar-SA"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4.</a:t>
            </a:r>
            <a:r>
              <a:rPr lang="ar-DZ" sz="28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8</a:t>
            </a:r>
            <a:r>
              <a:rPr lang="ar-SA"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a:t>
            </a:r>
            <a:r>
              <a:rPr lang="ar-SA" sz="28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التعلم القائم على المصادر</a:t>
            </a:r>
            <a:r>
              <a:rPr lang="ar-SA" sz="28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 </a:t>
            </a: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لقد أصبحت تكنولوجيا المعلومات والاتصالات مصدرا آخر من المصادر الجديدة لدى الطلبة والمعلمين إضافة إلى المصادر المتوافرة. إذ إن</a:t>
            </a:r>
            <a:r>
              <a:rPr lang="fr-FR" sz="2400" dirty="0">
                <a:solidFill>
                  <a:srgbClr val="050505"/>
                </a:solidFill>
                <a:effectLst/>
                <a:latin typeface="Simplified Arabic" panose="02020603050405020304" pitchFamily="18" charset="-78"/>
                <a:ea typeface="Simplified Arabic" panose="02020603050405020304" pitchFamily="18" charset="-78"/>
              </a:rPr>
              <a:t> TIC </a:t>
            </a: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ستزود المعلمين والطلبة بمصادر دائمة مثل الموسوعات على أقراص مدمجة -</a:t>
            </a:r>
            <a:r>
              <a:rPr lang="fr-FR" sz="2400" dirty="0">
                <a:solidFill>
                  <a:srgbClr val="050505"/>
                </a:solidFill>
                <a:effectLst/>
                <a:latin typeface="Simplified Arabic" panose="02020603050405020304" pitchFamily="18" charset="-78"/>
                <a:ea typeface="Simplified Arabic" panose="02020603050405020304" pitchFamily="18" charset="-78"/>
              </a:rPr>
              <a:t>CD</a:t>
            </a:r>
            <a:r>
              <a:rPr lang="ar-SA" sz="2400"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 </a:t>
            </a:r>
            <a:endParaRPr lang="fr-FR" sz="24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000"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marL="285750" lvl="0" indent="-285750" algn="r" rtl="1">
              <a:lnSpc>
                <a:spcPct val="150000"/>
              </a:lnSpc>
              <a:spcAft>
                <a:spcPts val="1320"/>
              </a:spcAft>
              <a:buClr>
                <a:srgbClr val="050505"/>
              </a:buClr>
              <a:buFont typeface="Wingdings" panose="05000000000000000000" pitchFamily="2" charset="2"/>
              <a:buChar char="ü"/>
            </a:pPr>
            <a:endParaRPr lang="ar-DZ" sz="2000"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marL="285750" lvl="0" indent="-285750" algn="r" rtl="1">
              <a:lnSpc>
                <a:spcPct val="150000"/>
              </a:lnSpc>
              <a:spcAft>
                <a:spcPts val="1320"/>
              </a:spcAft>
              <a:buClr>
                <a:srgbClr val="050505"/>
              </a:buClr>
              <a:buFont typeface="Wingdings" panose="05000000000000000000" pitchFamily="2" charset="2"/>
              <a:buChar char="ü"/>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5198281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 calcmode="lin" valueType="num">
                                      <p:cBhvr additive="base">
                                        <p:cTn id="11"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3448" y="645978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252536" y="-171400"/>
            <a:ext cx="8901861" cy="7811113"/>
          </a:xfrm>
          <a:prstGeom prst="rect">
            <a:avLst/>
          </a:prstGeom>
          <a:noFill/>
        </p:spPr>
        <p:txBody>
          <a:bodyPr wrap="square" rtlCol="0">
            <a:spAutoFit/>
          </a:bodyPr>
          <a:lstStyle/>
          <a:p>
            <a:pPr indent="-6350" algn="r" rtl="1">
              <a:lnSpc>
                <a:spcPct val="150000"/>
              </a:lnSpc>
              <a:spcAft>
                <a:spcPts val="1320"/>
              </a:spcAft>
            </a:pPr>
            <a:r>
              <a:rPr lang="ar-DZ" sz="28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9</a:t>
            </a:r>
            <a:r>
              <a:rPr lang="ar-SA" sz="2800" b="1" i="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تفعيل المهارات الحاسوبية الأساسية في تكنولوجيا المعلومات والاتصالات</a:t>
            </a:r>
            <a:r>
              <a:rPr lang="ar-SA" sz="16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1100" dirty="0">
              <a:solidFill>
                <a:srgbClr val="000000"/>
              </a:solidFill>
              <a:effectLst/>
              <a:latin typeface="Calibri" panose="020F0502020204030204" pitchFamily="34" charset="0"/>
              <a:ea typeface="Calibri" panose="020F0502020204030204" pitchFamily="34" charset="0"/>
            </a:endParaRPr>
          </a:p>
          <a:p>
            <a:pPr marR="405765" indent="-1905" algn="just" rtl="1">
              <a:lnSpc>
                <a:spcPct val="150000"/>
              </a:lnSpc>
              <a:spcAft>
                <a:spcPts val="1425"/>
              </a:spcAft>
            </a:pPr>
            <a:r>
              <a:rPr lang="ar-DZ"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لا</a:t>
            </a:r>
            <a:r>
              <a:rPr lang="ar-SA"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بد أن تتوافر لدى الطلبة والمعلمين مهارات أساسية معينة قبل أن يكونوا قادرين على استخدام الحواسيب في مجالات المختلفة. وتلخص القائمة الآتية هذه المهارات: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70"/>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تشغيل الحاسوب واغلاقه.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800"/>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استخدام لوحة المفاتيح والفأرة لتشغيل وظائف الحاسوب الأساسية.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800"/>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الكتابة باستخدام لوحة المفاتيح.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800"/>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عمل وثيقة وتخزينها واسترجاعها.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105"/>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عمل الملفات وتنظيمها وادارتها.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175"/>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فتح البرمجيات واستخدامها واغلاقها.  </a:t>
            </a:r>
            <a:endParaRPr lang="fr-FR" dirty="0">
              <a:solidFill>
                <a:srgbClr val="000000"/>
              </a:solidFill>
              <a:effectLst/>
              <a:latin typeface="Calibri" panose="020F0502020204030204" pitchFamily="34" charset="0"/>
              <a:ea typeface="Calibri" panose="020F0502020204030204" pitchFamily="34" charset="0"/>
            </a:endParaRPr>
          </a:p>
          <a:p>
            <a:pPr marL="279400" indent="-285750" algn="r" rtl="1">
              <a:lnSpc>
                <a:spcPct val="150000"/>
              </a:lnSpc>
              <a:spcAft>
                <a:spcPts val="800"/>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طباعة الوثائق</a:t>
            </a:r>
            <a:r>
              <a:rPr lang="ar-SA" baseline="-25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SA"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endParaRPr lang="fr-FR" dirty="0">
              <a:solidFill>
                <a:srgbClr val="000000"/>
              </a:solidFill>
              <a:effectLst/>
              <a:latin typeface="Calibri" panose="020F0502020204030204" pitchFamily="34" charset="0"/>
              <a:ea typeface="Calibri" panose="020F0502020204030204" pitchFamily="34" charset="0"/>
            </a:endParaRPr>
          </a:p>
          <a:p>
            <a:pPr marL="281940" marR="243840" indent="-285750" algn="r" rtl="1">
              <a:lnSpc>
                <a:spcPct val="150000"/>
              </a:lnSpc>
              <a:spcAft>
                <a:spcPts val="800"/>
              </a:spcAft>
              <a:buFont typeface="Wingdings" panose="05000000000000000000" pitchFamily="2" charset="2"/>
              <a:buChar char="ü"/>
            </a:pPr>
            <a:r>
              <a:rPr lang="ar-SA"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استخدام ملحقات الحواسيب المألوفة، مثل الطابعات والماسح الضوئي والكاميرات الرقمية وآلات العرض الرقمية.  </a:t>
            </a:r>
            <a:endParaRPr lang="fr-FR"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800" b="1" dirty="0">
              <a:solidFill>
                <a:srgbClr val="050505"/>
              </a:solidFill>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sz="2800"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12940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 calcmode="lin" valueType="num">
                                      <p:cBhvr additive="base">
                                        <p:cTn id="3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additive="base">
                                        <p:cTn id="3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 calcmode="lin" valueType="num">
                                      <p:cBhvr additive="base">
                                        <p:cTn id="4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 calcmode="lin" valueType="num">
                                      <p:cBhvr additive="base">
                                        <p:cTn id="4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xEl>
                                              <p:pRg st="8" end="8"/>
                                            </p:txEl>
                                          </p:spTgt>
                                        </p:tgtEl>
                                        <p:attrNameLst>
                                          <p:attrName>style.visibility</p:attrName>
                                        </p:attrNameLst>
                                      </p:cBhvr>
                                      <p:to>
                                        <p:strVal val="visible"/>
                                      </p:to>
                                    </p:set>
                                    <p:anim calcmode="lin" valueType="num">
                                      <p:cBhvr additive="base">
                                        <p:cTn id="54"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xEl>
                                              <p:pRg st="9" end="9"/>
                                            </p:txEl>
                                          </p:spTgt>
                                        </p:tgtEl>
                                        <p:attrNameLst>
                                          <p:attrName>style.visibility</p:attrName>
                                        </p:attrNameLst>
                                      </p:cBhvr>
                                      <p:to>
                                        <p:strVal val="visible"/>
                                      </p:to>
                                    </p:set>
                                    <p:anim calcmode="lin" valueType="num">
                                      <p:cBhvr additive="base">
                                        <p:cTn id="60"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77492"/>
            <a:ext cx="8918044" cy="9665466"/>
          </a:xfrm>
          <a:prstGeom prst="rect">
            <a:avLst/>
          </a:prstGeom>
          <a:noFill/>
        </p:spPr>
        <p:txBody>
          <a:bodyPr wrap="square" rtlCol="0">
            <a:spAutoFit/>
          </a:bodyPr>
          <a:lstStyle/>
          <a:p>
            <a:pPr indent="-6350" algn="r" rtl="1">
              <a:lnSpc>
                <a:spcPct val="150000"/>
              </a:lnSpc>
              <a:spcAft>
                <a:spcPts val="1320"/>
              </a:spcAft>
            </a:pPr>
            <a:r>
              <a:rPr lang="ar-DZ" sz="32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10</a:t>
            </a:r>
            <a:r>
              <a:rPr lang="ar-SA" sz="3200" b="1" i="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اعتماد تكنولوجيا المعلومات والاتصالات النتاجات التعلمية </a:t>
            </a:r>
            <a:endParaRPr lang="fr-FR" sz="3200" dirty="0">
              <a:solidFill>
                <a:srgbClr val="000000"/>
              </a:solidFill>
              <a:effectLst/>
              <a:latin typeface="Calibri" panose="020F0502020204030204" pitchFamily="34" charset="0"/>
              <a:ea typeface="Calibri" panose="020F0502020204030204" pitchFamily="34" charset="0"/>
            </a:endParaRPr>
          </a:p>
          <a:p>
            <a:pPr marR="305435" indent="-1905" algn="just" rtl="1">
              <a:lnSpc>
                <a:spcPct val="150000"/>
              </a:lnSpc>
              <a:spcAft>
                <a:spcPts val="1425"/>
              </a:spcAft>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تعد تكنولوجيا المعلومات والاتصالات أداة فاعلة لتطبيق منهاج النتاجات التعلمية، ولذلك سيحتاج الطلبة إلى أن يكونوا قادرين على إنجاز المهمات التعليمية الآتية: </a:t>
            </a:r>
            <a:endParaRPr lang="fr-FR" sz="2000" b="1" dirty="0">
              <a:solidFill>
                <a:srgbClr val="000000"/>
              </a:solidFill>
              <a:effectLst/>
              <a:latin typeface="Calibri" panose="020F0502020204030204" pitchFamily="34" charset="0"/>
              <a:ea typeface="Calibri" panose="020F0502020204030204" pitchFamily="34" charset="0"/>
            </a:endParaRPr>
          </a:p>
          <a:p>
            <a:pPr marL="336550" indent="-342900" algn="r" rtl="1">
              <a:lnSpc>
                <a:spcPct val="150000"/>
              </a:lnSpc>
              <a:spcAft>
                <a:spcPts val="800"/>
              </a:spcAft>
              <a:buFont typeface="Wingdings" panose="05000000000000000000" pitchFamily="2" charset="2"/>
              <a:buChar char="ü"/>
            </a:pPr>
            <a:r>
              <a:rPr lang="ar-DZ"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a:t>
            </a: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سجيل العروض وتنظيمها وتقديمها باستخدام النصوص والرسومات متعددة الوسائط. </a:t>
            </a:r>
            <a:endParaRPr lang="fr-FR" sz="2000" b="1" dirty="0">
              <a:solidFill>
                <a:srgbClr val="000000"/>
              </a:solidFill>
              <a:effectLst/>
              <a:latin typeface="Calibri" panose="020F0502020204030204" pitchFamily="34" charset="0"/>
              <a:ea typeface="Calibri" panose="020F0502020204030204" pitchFamily="34" charset="0"/>
            </a:endParaRPr>
          </a:p>
          <a:p>
            <a:pPr marL="336550" indent="-342900" algn="r" rtl="1">
              <a:lnSpc>
                <a:spcPct val="150000"/>
              </a:lnSpc>
              <a:spcAft>
                <a:spcPts val="800"/>
              </a:spcAft>
              <a:buFont typeface="Wingdings" panose="05000000000000000000" pitchFamily="2" charset="2"/>
              <a:buChar char="ü"/>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جمع البيانات وتقييمها وتفسيرها.  </a:t>
            </a:r>
            <a:endParaRPr lang="fr-FR" sz="2000" b="1" dirty="0">
              <a:solidFill>
                <a:srgbClr val="000000"/>
              </a:solidFill>
              <a:effectLst/>
              <a:latin typeface="Calibri" panose="020F0502020204030204" pitchFamily="34" charset="0"/>
              <a:ea typeface="Calibri" panose="020F0502020204030204" pitchFamily="34" charset="0"/>
            </a:endParaRPr>
          </a:p>
          <a:p>
            <a:pPr marL="336550" indent="-342900" algn="r" rtl="1">
              <a:lnSpc>
                <a:spcPct val="150000"/>
              </a:lnSpc>
              <a:spcAft>
                <a:spcPts val="800"/>
              </a:spcAft>
              <a:buFont typeface="Wingdings" panose="05000000000000000000" pitchFamily="2" charset="2"/>
              <a:buChar char="ü"/>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البحث عن المواقع الإلكترونية باستخدام عناوين معينة ومتصفح المواقع ومحركات البحث.  </a:t>
            </a:r>
            <a:endParaRPr lang="fr-FR" sz="2000" b="1" dirty="0">
              <a:solidFill>
                <a:srgbClr val="000000"/>
              </a:solidFill>
              <a:effectLst/>
              <a:latin typeface="Calibri" panose="020F0502020204030204" pitchFamily="34" charset="0"/>
              <a:ea typeface="Calibri" panose="020F0502020204030204" pitchFamily="34" charset="0"/>
            </a:endParaRPr>
          </a:p>
          <a:p>
            <a:pPr marL="336550" indent="-342900" algn="r" rtl="1">
              <a:lnSpc>
                <a:spcPct val="150000"/>
              </a:lnSpc>
              <a:spcAft>
                <a:spcPts val="800"/>
              </a:spcAft>
              <a:buFont typeface="Wingdings" panose="05000000000000000000" pitchFamily="2" charset="2"/>
              <a:buChar char="ü"/>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التواصل والتفاعل والتعاون مع زملاء الصف، وطلاب من مناطق وبلدان مختلفة. </a:t>
            </a:r>
            <a:endParaRPr lang="fr-FR" sz="2000" b="1" dirty="0">
              <a:solidFill>
                <a:srgbClr val="000000"/>
              </a:solidFill>
              <a:effectLst/>
              <a:latin typeface="Calibri" panose="020F0502020204030204" pitchFamily="34" charset="0"/>
              <a:ea typeface="Calibri" panose="020F0502020204030204" pitchFamily="34" charset="0"/>
            </a:endParaRPr>
          </a:p>
          <a:p>
            <a:pPr marL="336550" indent="-342900" algn="r" rtl="1">
              <a:lnSpc>
                <a:spcPct val="150000"/>
              </a:lnSpc>
              <a:spcAft>
                <a:spcPts val="800"/>
              </a:spcAft>
              <a:buFont typeface="Wingdings" panose="05000000000000000000" pitchFamily="2" charset="2"/>
              <a:buChar char="ü"/>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استخدام برمجيات للتعلم المستقل وحسب سرعة الشخص المتعلم.  </a:t>
            </a:r>
            <a:endParaRPr lang="fr-FR" sz="2000" b="1" dirty="0">
              <a:solidFill>
                <a:srgbClr val="000000"/>
              </a:solidFill>
              <a:effectLst/>
              <a:latin typeface="Calibri" panose="020F0502020204030204" pitchFamily="34" charset="0"/>
              <a:ea typeface="Calibri" panose="020F0502020204030204" pitchFamily="34" charset="0"/>
            </a:endParaRPr>
          </a:p>
          <a:p>
            <a:pPr marL="336550" indent="-342900" algn="r" rtl="1">
              <a:lnSpc>
                <a:spcPct val="150000"/>
              </a:lnSpc>
              <a:spcAft>
                <a:spcPts val="800"/>
              </a:spcAft>
              <a:buFont typeface="Wingdings" panose="05000000000000000000" pitchFamily="2" charset="2"/>
              <a:buChar char="ü"/>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وضع مجموعات من تعليمات الحاسوب لمحاكاة مواقف حقيقية، ولحل المشكلات.  </a:t>
            </a:r>
            <a:endParaRPr lang="fr-FR" sz="2000" b="1"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fr-FR" sz="1600"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endParaRPr>
          </a:p>
          <a:p>
            <a:pPr indent="-6350" algn="r" rtl="1">
              <a:lnSpc>
                <a:spcPct val="150000"/>
              </a:lnSpc>
              <a:spcAft>
                <a:spcPts val="1295"/>
              </a:spcAft>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fr-FR" sz="1600" dirty="0">
              <a:solidFill>
                <a:srgbClr val="000000"/>
              </a:solidFill>
              <a:effectLst/>
              <a:latin typeface="Calibri" panose="020F0502020204030204" pitchFamily="34" charset="0"/>
              <a:ea typeface="Calibri" panose="020F0502020204030204" pitchFamily="34" charset="0"/>
            </a:endParaRPr>
          </a:p>
          <a:p>
            <a:pPr marL="6350" marR="4149090" indent="-6350" algn="r" rtl="1">
              <a:lnSpc>
                <a:spcPct val="150000"/>
              </a:lnSpc>
              <a:spcAft>
                <a:spcPts val="800"/>
              </a:spcAft>
            </a:pPr>
            <a:endParaRPr lang="fr-FR" sz="2000" dirty="0">
              <a:solidFill>
                <a:srgbClr val="000000"/>
              </a:solidFill>
              <a:effectLst/>
              <a:latin typeface="Calibri" panose="020F0502020204030204" pitchFamily="34" charset="0"/>
              <a:ea typeface="Calibri" panose="020F0502020204030204" pitchFamily="34" charset="0"/>
            </a:endParaRPr>
          </a:p>
          <a:p>
            <a:pPr lvl="0" algn="r" rtl="1">
              <a:lnSpc>
                <a:spcPct val="150000"/>
              </a:lnSpc>
              <a:spcAft>
                <a:spcPts val="1320"/>
              </a:spcAft>
              <a:buClr>
                <a:srgbClr val="050505"/>
              </a:buClr>
            </a:pPr>
            <a:endParaRPr lang="ar-DZ" sz="2800" b="1" dirty="0">
              <a:solidFill>
                <a:srgbClr val="050505"/>
              </a:solidFill>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sz="2800"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8756137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 calcmode="lin" valueType="num">
                                      <p:cBhvr additive="base">
                                        <p:cTn id="2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 calcmode="lin" valueType="num">
                                      <p:cBhvr additive="base">
                                        <p:cTn id="3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 calcmode="lin" valueType="num">
                                      <p:cBhvr additive="base">
                                        <p:cTn id="39"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xEl>
                                              <p:pRg st="6" end="6"/>
                                            </p:txEl>
                                          </p:spTgt>
                                        </p:tgtEl>
                                        <p:attrNameLst>
                                          <p:attrName>style.visibility</p:attrName>
                                        </p:attrNameLst>
                                      </p:cBhvr>
                                      <p:to>
                                        <p:strVal val="visible"/>
                                      </p:to>
                                    </p:set>
                                    <p:anim calcmode="lin" valueType="num">
                                      <p:cBhvr additive="base">
                                        <p:cTn id="45"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3">
                                            <p:txEl>
                                              <p:pRg st="7" end="7"/>
                                            </p:txEl>
                                          </p:spTgt>
                                        </p:tgtEl>
                                        <p:attrNameLst>
                                          <p:attrName>style.visibility</p:attrName>
                                        </p:attrNameLst>
                                      </p:cBhvr>
                                      <p:to>
                                        <p:strVal val="visible"/>
                                      </p:to>
                                    </p:set>
                                    <p:anim calcmode="lin" valueType="num">
                                      <p:cBhvr additive="base">
                                        <p:cTn id="5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0" y="46722"/>
            <a:ext cx="8928992" cy="6191951"/>
          </a:xfrm>
          <a:prstGeom prst="rect">
            <a:avLst/>
          </a:prstGeom>
          <a:noFill/>
        </p:spPr>
        <p:txBody>
          <a:bodyPr wrap="square" rtlCol="0">
            <a:spAutoFit/>
          </a:bodyPr>
          <a:lstStyle/>
          <a:p>
            <a:pPr marL="0" marR="0" lvl="0" indent="0" algn="ctr"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kumimoji="0" lang="ar-DZ" sz="2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1</a:t>
            </a:r>
            <a:r>
              <a:rPr kumimoji="0" lang="ar-SA" sz="2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a:t>
            </a:r>
            <a:r>
              <a:rPr kumimoji="0" lang="ar-DZ" sz="2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 </a:t>
            </a:r>
            <a:r>
              <a:rPr kumimoji="0" lang="ar-SA" sz="2800" b="1" i="1" u="none" strike="noStrike" kern="1200" cap="none" spc="0" normalizeH="0" baseline="0" noProof="0" dirty="0" err="1">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مفاهیم</a:t>
            </a:r>
            <a:r>
              <a:rPr kumimoji="0" lang="ar-SA" sz="2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 </a:t>
            </a:r>
            <a:r>
              <a:rPr kumimoji="0" lang="ar-SA" sz="2800" b="1" i="1" u="none" strike="noStrike" kern="1200" cap="none" spc="0" normalizeH="0" baseline="0" noProof="0" dirty="0" err="1">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أساسیة</a:t>
            </a:r>
            <a:r>
              <a:rPr kumimoji="0" lang="ar-SA" sz="2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 حول </a:t>
            </a:r>
            <a:r>
              <a:rPr kumimoji="0" lang="ar-SA" sz="2800" b="1" i="1" u="none" strike="noStrike" kern="1200" cap="none" spc="0" normalizeH="0" baseline="0" noProof="0" dirty="0" err="1">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تكنولوجیا</a:t>
            </a:r>
            <a:r>
              <a:rPr kumimoji="0" lang="ar-SA" sz="2800" b="1" i="1"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panose="02020603050405020304" pitchFamily="18" charset="0"/>
                <a:cs typeface="Simplified Arabic" panose="02020603050405020304" pitchFamily="18" charset="-78"/>
              </a:rPr>
              <a:t> المعلومات والاتصال</a:t>
            </a:r>
            <a:r>
              <a:rPr kumimoji="0" lang="ar-MA" sz="2800" b="0" i="0" u="none" strike="noStrike" kern="1200" cap="none" spc="0" normalizeH="0" baseline="0" noProof="0" dirty="0">
                <a:ln>
                  <a:noFill/>
                </a:ln>
                <a:solidFill>
                  <a:prstClr val="black"/>
                </a:solidFill>
                <a:effectLst/>
                <a:uLnTx/>
                <a:uFillTx/>
                <a:latin typeface="Calibri" panose="020F0502020204030204"/>
                <a:ea typeface="Times New Roman"/>
                <a:cs typeface="Traditional Arabic"/>
              </a:rPr>
              <a:t>.</a:t>
            </a:r>
            <a:endParaRPr kumimoji="0" lang="fr-FR" sz="2800" b="0" i="0" u="none" strike="noStrike" kern="1200" cap="none" spc="0" normalizeH="0" baseline="0" noProof="0" dirty="0">
              <a:ln>
                <a:noFill/>
              </a:ln>
              <a:solidFill>
                <a:prstClr val="black"/>
              </a:solidFill>
              <a:effectLst/>
              <a:uLnTx/>
              <a:uFillTx/>
              <a:latin typeface="Calibri" panose="020F0502020204030204"/>
              <a:ea typeface="Times New Roman"/>
              <a:cs typeface="+mn-cs"/>
            </a:endParaRPr>
          </a:p>
          <a:p>
            <a:pPr marL="0" marR="0" lvl="0" indent="0" algn="just" defTabSz="914400" rtl="1" eaLnBrk="1" fontAlgn="auto" latinLnBrk="0" hangingPunct="1">
              <a:lnSpc>
                <a:spcPct val="150000"/>
              </a:lnSpc>
              <a:spcBef>
                <a:spcPts val="1200"/>
              </a:spcBef>
              <a:spcAft>
                <a:spcPts val="800"/>
              </a:spcAft>
              <a:buClr>
                <a:srgbClr val="E48312"/>
              </a:buClr>
              <a:buSzPct val="100000"/>
              <a:buFont typeface="Calibri" panose="020F0502020204030204" pitchFamily="34" charset="0"/>
              <a:buNone/>
              <a:tabLst/>
              <a:defRPr/>
            </a:pPr>
            <a:r>
              <a:rPr kumimoji="0" lang="ar-MA" sz="2800" b="0" i="0" u="none" strike="noStrike" kern="1200" cap="none" spc="0" normalizeH="0" baseline="0" noProof="0" dirty="0">
                <a:ln>
                  <a:noFill/>
                </a:ln>
                <a:solidFill>
                  <a:srgbClr val="865640">
                    <a:lumMod val="75000"/>
                  </a:srgbClr>
                </a:solidFill>
                <a:effectLst/>
                <a:uLnTx/>
                <a:uFillTx/>
                <a:latin typeface="Calibri" panose="020F0502020204030204"/>
                <a:ea typeface="Times New Roman"/>
                <a:cs typeface="Traditional Arabic"/>
              </a:rPr>
              <a:t> </a:t>
            </a:r>
            <a:r>
              <a:rPr kumimoji="0" lang="ar-MA" sz="2800" b="1" i="0" u="none" strike="noStrike" kern="1200" cap="none" spc="0" normalizeH="0" baseline="0" noProof="0" dirty="0">
                <a:ln>
                  <a:noFill/>
                </a:ln>
                <a:solidFill>
                  <a:srgbClr val="865640">
                    <a:lumMod val="75000"/>
                  </a:srgbClr>
                </a:solidFill>
                <a:effectLst/>
                <a:uLnTx/>
                <a:uFillTx/>
                <a:latin typeface="Calibri" panose="020F0502020204030204"/>
                <a:ea typeface="Times New Roman"/>
                <a:cs typeface="Traditional Arabic"/>
              </a:rPr>
              <a:t> </a:t>
            </a:r>
            <a:r>
              <a:rPr kumimoji="0" lang="ar-MA" sz="28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1.1. </a:t>
            </a:r>
            <a:r>
              <a:rPr kumimoji="0" lang="ar-MA" sz="2800" b="1" i="1"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تعريف التكنولوجيا</a:t>
            </a:r>
            <a:r>
              <a:rPr kumimoji="0" lang="fr-FR" sz="2800" b="1" i="0" u="none" strike="noStrike" kern="1200" cap="none" spc="0" normalizeH="0" baseline="0" noProof="0" dirty="0">
                <a:ln>
                  <a:noFill/>
                </a:ln>
                <a:solidFill>
                  <a:srgbClr val="865640">
                    <a:lumMod val="75000"/>
                  </a:srgbClr>
                </a:solidFill>
                <a:effectLst/>
                <a:uLnTx/>
                <a:uFillTx/>
                <a:latin typeface="Calibri" panose="020F0502020204030204"/>
                <a:ea typeface="Times New Roman"/>
                <a:cs typeface="Traditional Arabic"/>
              </a:rPr>
              <a:t> (T)</a:t>
            </a:r>
            <a:r>
              <a:rPr kumimoji="0" lang="ar-DZ" sz="2800" b="1" i="0" u="none" strike="noStrike" kern="1200" cap="none" spc="0" normalizeH="0" baseline="0" noProof="0" dirty="0">
                <a:ln>
                  <a:noFill/>
                </a:ln>
                <a:solidFill>
                  <a:srgbClr val="865640">
                    <a:lumMod val="75000"/>
                  </a:srgbClr>
                </a:solidFill>
                <a:effectLst/>
                <a:uLnTx/>
                <a:uFillTx/>
                <a:latin typeface="Calibri" panose="020F0502020204030204"/>
                <a:ea typeface="Times New Roman"/>
                <a:cs typeface="Traditional Arabic"/>
              </a:rPr>
              <a:t> </a:t>
            </a:r>
            <a:endParaRPr lang="ar-DZ" sz="2800" dirty="0">
              <a:solidFill>
                <a:srgbClr val="865640">
                  <a:lumMod val="75000"/>
                </a:srgbClr>
              </a:solidFill>
              <a:latin typeface="Calibri" panose="020F0502020204030204"/>
              <a:ea typeface="Times New Roman"/>
            </a:endParaRPr>
          </a:p>
          <a:p>
            <a:pPr algn="just" defTabSz="914400" rtl="1">
              <a:lnSpc>
                <a:spcPct val="150000"/>
              </a:lnSpc>
              <a:spcBef>
                <a:spcPts val="1200"/>
              </a:spcBef>
              <a:spcAft>
                <a:spcPts val="800"/>
              </a:spcAft>
              <a:buClr>
                <a:srgbClr val="E48312"/>
              </a:buClr>
              <a:buSzPct val="100000"/>
              <a:defRPr/>
            </a:pP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يرجع أصل التكنولوجيا إلى الكلمة اليونانية التي تتكون من مقطعين هما (</a:t>
            </a:r>
            <a:r>
              <a:rPr lang="ar-DZ" b="1" dirty="0"/>
              <a:t>تكنو</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تعني التشغيل الصناعي</a:t>
            </a:r>
            <a:r>
              <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a:t>
            </a:r>
            <a:r>
              <a:rPr lang="ar-DZ" b="1" dirty="0"/>
              <a:t> حرفة، أو مهارة، أو فن</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a:t>
            </a:r>
            <a:r>
              <a:rPr kumimoji="0" lang="ar-DZ"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الوسيلة</a:t>
            </a:r>
            <a:r>
              <a:rPr lang="fr-FR" sz="2000"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والثاني (</a:t>
            </a:r>
            <a:r>
              <a:rPr lang="ar-DZ" b="1" dirty="0"/>
              <a:t>لوجيا</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أي العلم أو المنهج</a:t>
            </a:r>
            <a:r>
              <a:rPr lang="ar-MA" b="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 </a:t>
            </a:r>
            <a:r>
              <a:rPr lang="ar-DZ" b="1" dirty="0"/>
              <a:t>دراسة</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a:t>
            </a:r>
            <a:r>
              <a:rPr kumimoji="0" lang="ar-DZ"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و </a:t>
            </a:r>
            <a:r>
              <a:rPr lang="ar-DZ" b="1" dirty="0"/>
              <a:t>معنى الكلمة كلها " علم </a:t>
            </a:r>
            <a:r>
              <a:rPr lang="ar-DZ" b="1" dirty="0" err="1"/>
              <a:t>الوسیلة</a:t>
            </a:r>
            <a:r>
              <a:rPr lang="ar-DZ" b="1" dirty="0"/>
              <a:t> " التي </a:t>
            </a:r>
            <a:r>
              <a:rPr lang="ar-DZ" b="1" dirty="0" err="1"/>
              <a:t>یستطیع</a:t>
            </a:r>
            <a:r>
              <a:rPr lang="ar-DZ" b="1" dirty="0"/>
              <a:t> بها الإنسان بلوغ مرا ده .</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a:t>
            </a:r>
            <a:endParaRPr kumimoji="0" lang="ar-DZ"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endParaRPr>
          </a:p>
          <a:p>
            <a:pPr lvl="0" algn="just" defTabSz="914400" rtl="1">
              <a:lnSpc>
                <a:spcPct val="150000"/>
              </a:lnSpc>
              <a:spcBef>
                <a:spcPts val="1200"/>
              </a:spcBef>
              <a:spcAft>
                <a:spcPts val="800"/>
              </a:spcAft>
              <a:buClr>
                <a:srgbClr val="E48312"/>
              </a:buClr>
              <a:buSzPct val="100000"/>
              <a:defRPr/>
            </a:pP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ويمكن تعريفها من جهة</a:t>
            </a:r>
            <a:r>
              <a:rPr kumimoji="0" lang="ar-DZ"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أخرى أنها</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a:t>
            </a:r>
            <a:r>
              <a:rPr lang="ar-DZ" sz="2000" b="1" dirty="0"/>
              <a:t>عملية شاملة تقوم بتطبيق العلوم والمعارف بشكل منظّم في ميادين عدّة؛ لتحقيق أغراضٍ ذات قيمة عمليّة للمجتمع. وتعرّف التكنولوجيا بأنّها الاستخدام الأمثل للمعرفة العلميّة، وتطبيقاتها، وتطويعها لخدمة الإنسان ورفاهيّته</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a:t>
            </a:r>
            <a:endPar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a:p>
            <a:pPr marL="0" marR="0" lvl="0" indent="0" algn="just" defTabSz="914400" rtl="1" eaLnBrk="1" fontAlgn="auto" latinLnBrk="0" hangingPunct="1">
              <a:lnSpc>
                <a:spcPct val="150000"/>
              </a:lnSpc>
              <a:spcBef>
                <a:spcPts val="1200"/>
              </a:spcBef>
              <a:spcAft>
                <a:spcPts val="800"/>
              </a:spcAft>
              <a:buClr>
                <a:srgbClr val="E48312"/>
              </a:buClr>
              <a:buSzPct val="100000"/>
              <a:buFont typeface="Calibri" panose="020F0502020204030204" pitchFamily="34" charset="0"/>
              <a:buNone/>
              <a:tabLst/>
              <a:defRPr/>
            </a:pP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ويمكن تعريف التكنولوجيا </a:t>
            </a:r>
            <a:r>
              <a:rPr kumimoji="0" lang="ar-DZ"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 أيضا </a:t>
            </a:r>
            <a:r>
              <a:rPr kumimoji="0" lang="ar-MA" sz="2000" b="1"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Simplified Arabic" panose="02020603050405020304" pitchFamily="18" charset="-78"/>
              </a:rPr>
              <a:t>على إنها: تطبيق الإجراءات المستمدة من البحث العلمي والخبرات العلمية لحل المشكلات الواقعية، ولا تعني التكنولوجيا هنا الأدوات والمكائن فقط بل أنها الأسس النظرية والعلمية التي ترمي إلى تحسين الأداء البشري.</a:t>
            </a:r>
            <a:endParaRPr kumimoji="0" lang="fr-FR"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4294714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barn(inVertical)">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anim calcmode="lin" valueType="num">
                                      <p:cBhvr additive="base">
                                        <p:cTn id="29"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CB5CDC5-ABC3-4670-B49A-5AAD23B49A0D}"/>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C1702B9E-81D1-4DBB-902C-1CD9F4C25B52}"/>
              </a:ext>
            </a:extLst>
          </p:cNvPr>
          <p:cNvSpPr>
            <a:spLocks noGrp="1"/>
          </p:cNvSpPr>
          <p:nvPr>
            <p:ph type="ftr" sz="quarter" idx="11"/>
          </p:nvPr>
        </p:nvSpPr>
        <p:spPr/>
        <p:txBody>
          <a:bodyPr/>
          <a:lstStyle/>
          <a:p>
            <a:r>
              <a:rPr lang="ar-DZ"/>
              <a:t>محاضرات من إعداد الدكتورة : سوسن بوزيدة</a:t>
            </a:r>
            <a:endParaRPr lang="fr-BE"/>
          </a:p>
        </p:txBody>
      </p:sp>
      <p:sp>
        <p:nvSpPr>
          <p:cNvPr id="5" name="ZoneTexte 4">
            <a:extLst>
              <a:ext uri="{FF2B5EF4-FFF2-40B4-BE49-F238E27FC236}">
                <a16:creationId xmlns:a16="http://schemas.microsoft.com/office/drawing/2014/main" id="{5F074549-98B0-4C4C-B01B-44E731D536F3}"/>
              </a:ext>
            </a:extLst>
          </p:cNvPr>
          <p:cNvSpPr txBox="1"/>
          <p:nvPr/>
        </p:nvSpPr>
        <p:spPr>
          <a:xfrm>
            <a:off x="0" y="163351"/>
            <a:ext cx="9144000" cy="2772554"/>
          </a:xfrm>
          <a:prstGeom prst="rect">
            <a:avLst/>
          </a:prstGeom>
          <a:noFill/>
        </p:spPr>
        <p:txBody>
          <a:bodyPr wrap="square">
            <a:spAutoFit/>
          </a:bodyPr>
          <a:lstStyle/>
          <a:p>
            <a:pPr algn="r" rtl="1">
              <a:lnSpc>
                <a:spcPct val="150000"/>
              </a:lnSpc>
              <a:spcAft>
                <a:spcPts val="800"/>
              </a:spcAft>
            </a:pPr>
            <a:r>
              <a:rPr lang="ar-SA" sz="20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وفي أثناء انهماك الطلبة في هذه الأنشطة يحتاجون إلى مها ارت التفكير الناقد المتخصصة الآتية:   </a:t>
            </a:r>
            <a:endParaRPr lang="fr-FR" sz="2000" b="1" dirty="0">
              <a:solidFill>
                <a:srgbClr val="000000"/>
              </a:solidFill>
              <a:effectLst/>
              <a:latin typeface="Calibri" panose="020F0502020204030204" pitchFamily="34" charset="0"/>
              <a:ea typeface="Calibri" panose="020F0502020204030204" pitchFamily="34" charset="0"/>
            </a:endParaRPr>
          </a:p>
          <a:p>
            <a:pPr algn="r" rtl="1">
              <a:lnSpc>
                <a:spcPct val="150000"/>
              </a:lnSpc>
              <a:spcAft>
                <a:spcPts val="800"/>
              </a:spcAft>
            </a:pPr>
            <a:endParaRPr lang="fr-FR" sz="20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marL="336550" indent="-342900" algn="r" rtl="1">
              <a:lnSpc>
                <a:spcPct val="150000"/>
              </a:lnSpc>
              <a:spcAft>
                <a:spcPts val="800"/>
              </a:spcAft>
              <a:buFont typeface="Wingdings" panose="05000000000000000000" pitchFamily="2" charset="2"/>
              <a:buChar char="ü"/>
            </a:pPr>
            <a:r>
              <a:rPr lang="ar-SA" sz="20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تقييم المواقع الإلكترونية للتمييز بين المعلومات ووجهات النظر الملائمة وغير الملائمة </a:t>
            </a:r>
            <a:endParaRPr lang="fr-FR" sz="20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algn="r" rtl="1">
              <a:lnSpc>
                <a:spcPct val="150000"/>
              </a:lnSpc>
              <a:spcAft>
                <a:spcPts val="800"/>
              </a:spcAft>
            </a:pPr>
            <a:endParaRPr lang="fr-FR" sz="2000" dirty="0">
              <a:solidFill>
                <a:srgbClr val="000000"/>
              </a:solidFill>
              <a:latin typeface="Calibri" panose="020F0502020204030204" pitchFamily="34" charset="0"/>
              <a:ea typeface="Calibri" panose="020F0502020204030204" pitchFamily="34" charset="0"/>
            </a:endParaRPr>
          </a:p>
          <a:p>
            <a:pPr marL="336550" indent="-342900" algn="r" rtl="1">
              <a:lnSpc>
                <a:spcPct val="150000"/>
              </a:lnSpc>
              <a:spcAft>
                <a:spcPts val="1295"/>
              </a:spcAft>
              <a:buFont typeface="Wingdings" panose="05000000000000000000" pitchFamily="2" charset="2"/>
              <a:buChar char="ü"/>
            </a:pPr>
            <a:r>
              <a:rPr lang="ar-SA" sz="2000"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تقييم المواقع الإلكترونية لتحديد مصداقية المصادر.</a:t>
            </a:r>
            <a:r>
              <a:rPr lang="ar-SA"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 </a:t>
            </a:r>
            <a:endParaRPr lang="ar-DZ" sz="20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821098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71400"/>
            <a:ext cx="8928992" cy="7748211"/>
          </a:xfrm>
          <a:prstGeom prst="rect">
            <a:avLst/>
          </a:prstGeom>
          <a:noFill/>
        </p:spPr>
        <p:txBody>
          <a:bodyPr wrap="square" rtlCol="0">
            <a:spAutoFit/>
          </a:bodyPr>
          <a:lstStyle/>
          <a:p>
            <a:pPr indent="-6350" algn="r" rtl="1">
              <a:lnSpc>
                <a:spcPct val="150000"/>
              </a:lnSpc>
              <a:spcAft>
                <a:spcPts val="805"/>
              </a:spcAft>
            </a:pPr>
            <a:r>
              <a:rPr lang="ar-DZ"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11</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800" b="1" i="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تطور تكنولوجيا التعليم والمعلومات (الحدود والتداخلات)</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ar-DZ"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R="166370" indent="-3810" algn="just" rtl="1">
              <a:lnSpc>
                <a:spcPct val="20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رأينا أن تكنولوجيا المعلومات والاتصال قامت بدعم عملية التعلم بوسائل جديدة وتسهيلها بحيث تتصف بالمرونة بالمكان والزمان .مما يؤدي لإيجاد بيئة تعليمية تدمج فيها مجموعة من الأدوات بطريقة مؤثرة وفعالة .مما أدى إلى ظهور كثير من المفاهيم مثل التعليم المبرمج والتعلم بمساعدة الحاسوب والتعليم الإلكتروني. </a:t>
            </a:r>
            <a:endPar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R="375285" indent="-3810" algn="just" rtl="1">
              <a:lnSpc>
                <a:spcPct val="20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إن العملية التربوية في وقتنا الحاضر تواجه عدة ضغوطات وتحديات. فالثورة المعرفية والانفجار السكاني وثورة المواصلات والاتصالات والثورة التكنولوجية وما يترتب عليها من سرعة انتقال المعرفة، كلها عوامل تتكامل مع المؤسسة التربوية من أجل مزيد من الفعالية والاستحداث والتجديد والتوافق مع هذه التغيرات. </a:t>
            </a:r>
            <a:endParaRPr lang="fr-FR" sz="2000" dirty="0">
              <a:solidFill>
                <a:srgbClr val="000000"/>
              </a:solidFill>
              <a:effectLst/>
              <a:latin typeface="Calibri" panose="020F0502020204030204" pitchFamily="34" charset="0"/>
              <a:ea typeface="Calibri" panose="020F0502020204030204" pitchFamily="34" charset="0"/>
            </a:endParaRPr>
          </a:p>
          <a:p>
            <a:pPr marR="205740" indent="-3810" algn="just" rtl="1">
              <a:lnSpc>
                <a:spcPct val="20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وانسجاماً مع هذه التغييرات كان لا بد من دخول التكنولوجيا إلى ميدان التربية كباقي ميادين الحياة وذلك لغرض التحسين والتطوير والابتكار، ولقد لجأت دول العالم إلى استخدام التقنيات بدرجات متفاوتة. </a:t>
            </a:r>
            <a:endParaRPr lang="fr-FR" sz="2000" dirty="0">
              <a:solidFill>
                <a:srgbClr val="000000"/>
              </a:solidFill>
              <a:effectLst/>
              <a:latin typeface="Calibri" panose="020F0502020204030204" pitchFamily="34" charset="0"/>
              <a:ea typeface="Calibri" panose="020F0502020204030204" pitchFamily="34" charset="0"/>
            </a:endParaRPr>
          </a:p>
          <a:p>
            <a:pPr indent="-6350" algn="r" rtl="1">
              <a:lnSpc>
                <a:spcPct val="200000"/>
              </a:lnSpc>
              <a:spcAft>
                <a:spcPts val="805"/>
              </a:spcAft>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ويمكن تلخيص دور تكنولوجيا التعليم لمواجهة هذه التحديات بما يلي: </a:t>
            </a:r>
            <a:endParaRPr lang="fr-FR" sz="2000" dirty="0">
              <a:solidFill>
                <a:srgbClr val="000000"/>
              </a:solidFill>
              <a:effectLst/>
              <a:latin typeface="Calibri" panose="020F0502020204030204" pitchFamily="34" charset="0"/>
              <a:ea typeface="Calibri" panose="020F0502020204030204" pitchFamily="34" charset="0"/>
            </a:endParaRPr>
          </a:p>
          <a:p>
            <a:pPr marR="166370" indent="-3810" algn="just" rtl="1">
              <a:lnSpc>
                <a:spcPct val="200000"/>
              </a:lnSpc>
              <a:spcAft>
                <a:spcPts val="730"/>
              </a:spcAft>
            </a:pPr>
            <a:endParaRPr lang="fr-FR" sz="20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805"/>
              </a:spcAft>
            </a:pPr>
            <a:endParaRPr lang="fr-FR"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11782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80">
                                          <p:stCondLst>
                                            <p:cond delay="0"/>
                                          </p:stCondLst>
                                        </p:cTn>
                                        <p:tgtEl>
                                          <p:spTgt spid="13">
                                            <p:txEl>
                                              <p:pRg st="0" end="0"/>
                                            </p:txEl>
                                          </p:spTgt>
                                        </p:tgtEl>
                                      </p:cBhvr>
                                    </p:animEffect>
                                    <p:anim calcmode="lin" valueType="num">
                                      <p:cBhvr>
                                        <p:cTn id="8" dur="1822" tmFilter="0,0; 0.14,0.36; 0.43,0.73; 0.71,0.91; 1.0,1.0">
                                          <p:stCondLst>
                                            <p:cond delay="0"/>
                                          </p:stCondLst>
                                        </p:cTn>
                                        <p:tgtEl>
                                          <p:spTgt spid="1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xEl>
                                              <p:pRg st="0" end="0"/>
                                            </p:txEl>
                                          </p:spTgt>
                                        </p:tgtEl>
                                      </p:cBhvr>
                                      <p:to x="100000" y="60000"/>
                                    </p:animScale>
                                    <p:animScale>
                                      <p:cBhvr>
                                        <p:cTn id="14" dur="166" decel="50000">
                                          <p:stCondLst>
                                            <p:cond delay="676"/>
                                          </p:stCondLst>
                                        </p:cTn>
                                        <p:tgtEl>
                                          <p:spTgt spid="13">
                                            <p:txEl>
                                              <p:pRg st="0" end="0"/>
                                            </p:txEl>
                                          </p:spTgt>
                                        </p:tgtEl>
                                      </p:cBhvr>
                                      <p:to x="100000" y="100000"/>
                                    </p:animScale>
                                    <p:animScale>
                                      <p:cBhvr>
                                        <p:cTn id="15" dur="26">
                                          <p:stCondLst>
                                            <p:cond delay="1312"/>
                                          </p:stCondLst>
                                        </p:cTn>
                                        <p:tgtEl>
                                          <p:spTgt spid="13">
                                            <p:txEl>
                                              <p:pRg st="0" end="0"/>
                                            </p:txEl>
                                          </p:spTgt>
                                        </p:tgtEl>
                                      </p:cBhvr>
                                      <p:to x="100000" y="80000"/>
                                    </p:animScale>
                                    <p:animScale>
                                      <p:cBhvr>
                                        <p:cTn id="16" dur="166" decel="50000">
                                          <p:stCondLst>
                                            <p:cond delay="1338"/>
                                          </p:stCondLst>
                                        </p:cTn>
                                        <p:tgtEl>
                                          <p:spTgt spid="13">
                                            <p:txEl>
                                              <p:pRg st="0" end="0"/>
                                            </p:txEl>
                                          </p:spTgt>
                                        </p:tgtEl>
                                      </p:cBhvr>
                                      <p:to x="100000" y="100000"/>
                                    </p:animScale>
                                    <p:animScale>
                                      <p:cBhvr>
                                        <p:cTn id="17" dur="26">
                                          <p:stCondLst>
                                            <p:cond delay="1642"/>
                                          </p:stCondLst>
                                        </p:cTn>
                                        <p:tgtEl>
                                          <p:spTgt spid="13">
                                            <p:txEl>
                                              <p:pRg st="0" end="0"/>
                                            </p:txEl>
                                          </p:spTgt>
                                        </p:tgtEl>
                                      </p:cBhvr>
                                      <p:to x="100000" y="90000"/>
                                    </p:animScale>
                                    <p:animScale>
                                      <p:cBhvr>
                                        <p:cTn id="18" dur="166" decel="50000">
                                          <p:stCondLst>
                                            <p:cond delay="1668"/>
                                          </p:stCondLst>
                                        </p:cTn>
                                        <p:tgtEl>
                                          <p:spTgt spid="13">
                                            <p:txEl>
                                              <p:pRg st="0" end="0"/>
                                            </p:txEl>
                                          </p:spTgt>
                                        </p:tgtEl>
                                      </p:cBhvr>
                                      <p:to x="100000" y="100000"/>
                                    </p:animScale>
                                    <p:animScale>
                                      <p:cBhvr>
                                        <p:cTn id="19" dur="26">
                                          <p:stCondLst>
                                            <p:cond delay="1808"/>
                                          </p:stCondLst>
                                        </p:cTn>
                                        <p:tgtEl>
                                          <p:spTgt spid="13">
                                            <p:txEl>
                                              <p:pRg st="0" end="0"/>
                                            </p:txEl>
                                          </p:spTgt>
                                        </p:tgtEl>
                                      </p:cBhvr>
                                      <p:to x="100000" y="95000"/>
                                    </p:animScale>
                                    <p:animScale>
                                      <p:cBhvr>
                                        <p:cTn id="20" dur="166" decel="50000">
                                          <p:stCondLst>
                                            <p:cond delay="1834"/>
                                          </p:stCondLst>
                                        </p:cTn>
                                        <p:tgtEl>
                                          <p:spTgt spid="13">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44624"/>
            <a:ext cx="8928992" cy="6966010"/>
          </a:xfrm>
          <a:prstGeom prst="rect">
            <a:avLst/>
          </a:prstGeom>
          <a:noFill/>
        </p:spPr>
        <p:txBody>
          <a:bodyPr wrap="square" rtlCol="0">
            <a:spAutoFit/>
          </a:bodyPr>
          <a:lstStyle/>
          <a:p>
            <a:pPr marL="339090" marR="83820" indent="-342900" algn="just" rtl="1">
              <a:lnSpc>
                <a:spcPct val="150000"/>
              </a:lnSpc>
              <a:spcAft>
                <a:spcPts val="730"/>
              </a:spcAft>
              <a:buFont typeface="Wingdings" panose="05000000000000000000" pitchFamily="2" charset="2"/>
              <a:buChar char="ü"/>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لقد رافق الزيادة في عدد السكان خاصة العالم الثالث إقبال شديد على التعليم، وزيادة عدد الطلاب، فلم تكن المؤسسة التربوية قادرة على توفير الأبنية والمرافق والتجهيزات اللازمة، فساهمت تقنيات التعليم من خلال الإفادة من الإمكانات التي تقدمها وسائل الاتصال الجماهيري في تقديم حلول لهذه المشكلة.</a:t>
            </a:r>
            <a:endPar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L="339090" marR="29845" indent="-342900" algn="just" rtl="1">
              <a:lnSpc>
                <a:spcPct val="150000"/>
              </a:lnSpc>
              <a:spcAft>
                <a:spcPts val="730"/>
              </a:spcAft>
              <a:buFont typeface="Wingdings" panose="05000000000000000000" pitchFamily="2" charset="2"/>
              <a:buChar char="ü"/>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لم يعد التعليم محتكرا على مؤسسة دون غيرها، فأصبح التعليم مفتوحا أمام فئات من الناس لا تتمكن من الالتحاق بالدراسة النظامية كالمعوقين وأصحاب المهن وغير المتفرغين من الطلبة وسكان المناطق النائية والأرياف، إثر استخدام وسائل الاتصال والتقنيات الحديثة في تطوير برامج التعليم المستمر والتعليم المفتوح. </a:t>
            </a:r>
            <a:endParaRPr lang="fr-FR" sz="1600" dirty="0">
              <a:solidFill>
                <a:srgbClr val="000000"/>
              </a:solidFill>
              <a:effectLst/>
              <a:latin typeface="Calibri" panose="020F0502020204030204" pitchFamily="34" charset="0"/>
              <a:ea typeface="Calibri" panose="020F0502020204030204" pitchFamily="34" charset="0"/>
            </a:endParaRPr>
          </a:p>
          <a:p>
            <a:pPr marL="339090" marR="260985" indent="-342900" algn="just" rtl="1">
              <a:lnSpc>
                <a:spcPct val="150000"/>
              </a:lnSpc>
              <a:spcAft>
                <a:spcPts val="730"/>
              </a:spcAft>
              <a:buFont typeface="Wingdings" panose="05000000000000000000" pitchFamily="2" charset="2"/>
              <a:buChar char="ü"/>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تقدم تقنيات التعليم خدمات هامة وأساسية للتربية العملية لتحسين التدريس، كأسلوب التعليم المصغر من خلال الاستعانة بأشرطة الفيديو واستخدام المحاكاة لتحسين الأداء العملي للطالب. </a:t>
            </a:r>
            <a:endParaRPr lang="fr-FR" sz="1600" dirty="0">
              <a:solidFill>
                <a:srgbClr val="000000"/>
              </a:solidFill>
              <a:effectLst/>
              <a:latin typeface="Calibri" panose="020F0502020204030204" pitchFamily="34" charset="0"/>
              <a:ea typeface="Calibri" panose="020F0502020204030204" pitchFamily="34" charset="0"/>
            </a:endParaRPr>
          </a:p>
          <a:p>
            <a:pPr marL="339090" marR="175260" indent="-342900" algn="just" rtl="1">
              <a:lnSpc>
                <a:spcPct val="150000"/>
              </a:lnSpc>
              <a:spcAft>
                <a:spcPts val="730"/>
              </a:spcAft>
              <a:buFont typeface="Wingdings" panose="05000000000000000000" pitchFamily="2" charset="2"/>
              <a:buChar char="ü"/>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تغير دور المعلم والطالب من خلال تطبيق المنحى النظامي لتقنيات التعليم، حيث أصبح الطالب محور التركيز في العملية التعليمة، ولم يعد دور المعلم قاصر على نقل المعلومات والتلقين، وأصبحت العملية التعلمية التعليمية تشاركية بين الطالب والمعلم. </a:t>
            </a:r>
            <a:endParaRPr lang="fr-FR" sz="1600" dirty="0">
              <a:solidFill>
                <a:srgbClr val="000000"/>
              </a:solidFill>
              <a:effectLst/>
              <a:latin typeface="Calibri" panose="020F0502020204030204" pitchFamily="34" charset="0"/>
              <a:ea typeface="Calibri" panose="020F0502020204030204" pitchFamily="34" charset="0"/>
            </a:endParaRPr>
          </a:p>
          <a:p>
            <a:pPr marL="339090" marR="361315" indent="-342900" algn="just" rtl="1">
              <a:lnSpc>
                <a:spcPct val="150000"/>
              </a:lnSpc>
              <a:spcAft>
                <a:spcPts val="730"/>
              </a:spcAft>
              <a:buFont typeface="Wingdings" panose="05000000000000000000" pitchFamily="2" charset="2"/>
              <a:buChar char="ü"/>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وفرت تكنولوجيا التعليم بدائل وأساليب تعليمية متعددة كالتعليم المبرمج، والكمبيوتر التعليمي مما أتاح للمتعلم فرصة التعليم الذاتي، والتغذية الراجعة. </a:t>
            </a:r>
            <a:endParaRPr lang="fr-FR" sz="1600" dirty="0">
              <a:solidFill>
                <a:srgbClr val="000000"/>
              </a:solidFill>
              <a:effectLst/>
              <a:latin typeface="Calibri" panose="020F0502020204030204" pitchFamily="34" charset="0"/>
              <a:ea typeface="Calibri" panose="020F0502020204030204" pitchFamily="34" charset="0"/>
            </a:endParaRPr>
          </a:p>
          <a:p>
            <a:pPr marR="83820"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1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36228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6936964"/>
          </a:xfrm>
          <a:prstGeom prst="rect">
            <a:avLst/>
          </a:prstGeom>
          <a:noFill/>
        </p:spPr>
        <p:txBody>
          <a:bodyPr wrap="square" rtlCol="0">
            <a:spAutoFit/>
          </a:bodyPr>
          <a:lstStyle/>
          <a:p>
            <a:pPr marL="336550" indent="-342900" algn="r" rtl="1">
              <a:lnSpc>
                <a:spcPct val="150000"/>
              </a:lnSpc>
              <a:spcAft>
                <a:spcPts val="785"/>
              </a:spcAft>
              <a:buFont typeface="Wingdings" panose="05000000000000000000" pitchFamily="2" charset="2"/>
              <a:buChar char="ü"/>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وفرت تكنولوجيا التعليم إمكانات جيدة لتطوير المناهج والكتب وأساليب التعليم. </a:t>
            </a:r>
            <a:endParaRPr lang="fr-FR" sz="2000" b="1"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ولذلك يمكن القول إن تقنيات التعليم تلعب دوار كبيرا في: </a:t>
            </a:r>
            <a:endParaRPr lang="fr-FR" sz="2800" b="1" dirty="0">
              <a:solidFill>
                <a:srgbClr val="000000"/>
              </a:solidFill>
              <a:effectLst/>
              <a:latin typeface="Calibri" panose="020F0502020204030204" pitchFamily="34" charset="0"/>
              <a:ea typeface="Calibri" panose="020F0502020204030204" pitchFamily="34" charset="0"/>
            </a:endParaRPr>
          </a:p>
          <a:p>
            <a:pPr marL="342900" lvl="0" indent="-342900" algn="r" rtl="1" fontAlgn="base">
              <a:lnSpc>
                <a:spcPct val="150000"/>
              </a:lnSpc>
              <a:spcAft>
                <a:spcPts val="785"/>
              </a:spcAft>
              <a:buClr>
                <a:srgbClr val="000000"/>
              </a:buClr>
              <a:buSzPts val="1400"/>
              <a:buFont typeface="Wingdings" panose="05000000000000000000" pitchFamily="2" charset="2"/>
              <a:buChar char="ü"/>
            </a:pPr>
            <a:r>
              <a:rPr lang="ar-SA" sz="2000" b="1"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rPr>
              <a:t>تحسين نوعية التعليم والوصول به إلى درجة الإتقان. </a:t>
            </a:r>
            <a:endParaRPr lang="fr-FR" sz="2000" b="1"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endParaRPr>
          </a:p>
          <a:p>
            <a:pPr marL="342900" lvl="0" indent="-342900" algn="r" rtl="1" fontAlgn="base">
              <a:lnSpc>
                <a:spcPct val="150000"/>
              </a:lnSpc>
              <a:spcAft>
                <a:spcPts val="1080"/>
              </a:spcAft>
              <a:buClr>
                <a:srgbClr val="000000"/>
              </a:buClr>
              <a:buSzPts val="1400"/>
              <a:buFont typeface="Wingdings" panose="05000000000000000000" pitchFamily="2" charset="2"/>
              <a:buChar char="ü"/>
            </a:pPr>
            <a:r>
              <a:rPr lang="ar-SA" sz="2000" b="1"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rPr>
              <a:t>تحقيق الأهداف التعليمية بوقت وامكانات أقل. </a:t>
            </a:r>
            <a:endParaRPr lang="fr-FR" sz="2000" b="1" u="none" strike="noStrike" dirty="0">
              <a:solidFill>
                <a:srgbClr val="000000"/>
              </a:solidFill>
              <a:effectLst/>
              <a:uFill>
                <a:solidFill>
                  <a:srgbClr val="000000"/>
                </a:solidFill>
              </a:uFill>
              <a:latin typeface="Simplified Arabic" panose="02020603050405020304" pitchFamily="18" charset="-78"/>
              <a:ea typeface="Simplified Arabic" panose="02020603050405020304" pitchFamily="18" charset="-78"/>
              <a:cs typeface="Simplified Arabic" panose="02020603050405020304" pitchFamily="18" charset="-78"/>
            </a:endParaRPr>
          </a:p>
          <a:p>
            <a:pPr marL="336550" indent="-342900" algn="r" rtl="1">
              <a:lnSpc>
                <a:spcPct val="150000"/>
              </a:lnSpc>
              <a:spcAft>
                <a:spcPts val="785"/>
              </a:spcAft>
              <a:buFont typeface="Wingdings" panose="05000000000000000000" pitchFamily="2" charset="2"/>
              <a:buChar char="ü"/>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خفض تكاليف التعليم دون تأثير على نوعيته. </a:t>
            </a:r>
            <a:endParaRPr lang="ar-DZ"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indent="-6350" algn="r" rtl="1">
              <a:lnSpc>
                <a:spcPct val="200000"/>
              </a:lnSpc>
              <a:spcAft>
                <a:spcPts val="785"/>
              </a:spcAft>
            </a:pPr>
            <a:r>
              <a:rPr lang="ar-SA" sz="2000" b="1" dirty="0">
                <a:solidFill>
                  <a:srgbClr val="000000"/>
                </a:solidFill>
                <a:effectLst/>
                <a:ea typeface="Simplified Arabic" panose="02020603050405020304" pitchFamily="18" charset="-78"/>
                <a:cs typeface="Simplified Arabic" panose="02020603050405020304" pitchFamily="18" charset="-78"/>
              </a:rPr>
              <a:t>ويؤكد التربويون أن تكنولوجيا التعليم تساعد المعلم على مواكبة النظرة التربوية الحديثة التي تعد المتعلم محور العملية التعليمية التعلمية، وتسعى إلى تنميته من مختلف جوانبه الفسيولوجية، والمعرفية واللغوية، والانفعالية، والخلقية الاجتماعية. ولعل المتتبع لتطور تكنولوجيا التعليم يُلاحظ أن دخول الحاسوب ميدان التربية والتعليم أصبح واقعا يغطي مساحة واسعة من خارطة التعليم في العالم بعد أن أخد دوره الفاعل في مجالات التنظيم والإدارة والمال وغيرها</a:t>
            </a:r>
            <a:r>
              <a:rPr lang="ar-SA" sz="2400" dirty="0">
                <a:solidFill>
                  <a:srgbClr val="000000"/>
                </a:solidFill>
                <a:effectLst/>
                <a:ea typeface="Simplified Arabic" panose="02020603050405020304" pitchFamily="18" charset="-78"/>
                <a:cs typeface="Simplified Arabic" panose="02020603050405020304" pitchFamily="18" charset="-78"/>
              </a:rPr>
              <a:t>.</a:t>
            </a:r>
            <a:endParaRPr lang="ar-DZ" sz="2400" dirty="0">
              <a:solidFill>
                <a:srgbClr val="000000"/>
              </a:solidFill>
              <a:effectLst/>
              <a:ea typeface="Simplified Arabic" panose="02020603050405020304" pitchFamily="18" charset="-78"/>
              <a:cs typeface="Simplified Arabic" panose="02020603050405020304" pitchFamily="18" charset="-78"/>
            </a:endParaRPr>
          </a:p>
          <a:p>
            <a:pPr indent="-6350" algn="r" rtl="1">
              <a:lnSpc>
                <a:spcPct val="150000"/>
              </a:lnSpc>
              <a:spcAft>
                <a:spcPts val="785"/>
              </a:spcAft>
            </a:pPr>
            <a:endParaRPr lang="fr-FR"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59612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Effect transition="in" filter="barn(inVertical)">
                                      <p:cBhvr>
                                        <p:cTn id="13" dur="500"/>
                                        <p:tgtEl>
                                          <p:spTgt spid="13">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xEl>
                                              <p:pRg st="2" end="2"/>
                                            </p:txEl>
                                          </p:spTgt>
                                        </p:tgtEl>
                                        <p:attrNameLst>
                                          <p:attrName>style.visibility</p:attrName>
                                        </p:attrNameLst>
                                      </p:cBhvr>
                                      <p:to>
                                        <p:strVal val="visible"/>
                                      </p:to>
                                    </p:set>
                                    <p:animEffect transition="in" filter="barn(inVertical)">
                                      <p:cBhvr>
                                        <p:cTn id="16" dur="500"/>
                                        <p:tgtEl>
                                          <p:spTgt spid="13">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barn(inVertical)">
                                      <p:cBhvr>
                                        <p:cTn id="19" dur="500"/>
                                        <p:tgtEl>
                                          <p:spTgt spid="13">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 calcmode="lin" valueType="num">
                                      <p:cBhvr additive="base">
                                        <p:cTn id="2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3448" y="6476622"/>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17325"/>
            <a:ext cx="8928992" cy="6369692"/>
          </a:xfrm>
          <a:prstGeom prst="rect">
            <a:avLst/>
          </a:prstGeom>
          <a:noFill/>
        </p:spPr>
        <p:txBody>
          <a:bodyPr wrap="square" rtlCol="0">
            <a:spAutoFit/>
          </a:bodyPr>
          <a:lstStyle/>
          <a:p>
            <a:pPr marR="2396490" indent="-5080" algn="r" rtl="1">
              <a:lnSpc>
                <a:spcPct val="150000"/>
              </a:lnSpc>
              <a:spcAft>
                <a:spcPts val="5"/>
              </a:spcAft>
            </a:pPr>
            <a:r>
              <a:rPr lang="ar-DZ" sz="24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12</a:t>
            </a:r>
            <a:r>
              <a:rPr lang="ar-SA" sz="24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400" b="1" i="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أسباب اعتماد تكنولوجيا التعليم والمعلومات الحاسوب في</a:t>
            </a:r>
            <a:r>
              <a:rPr lang="ar-SA" sz="24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التدريس</a:t>
            </a: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من أهم الوظائف الأساسية للحاسوب التعليمي : </a:t>
            </a:r>
            <a:endParaRPr lang="ar-DZ" sz="24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L="336550" indent="-342900" algn="just" rtl="1">
              <a:lnSpc>
                <a:spcPct val="150000"/>
              </a:lnSpc>
              <a:spcAft>
                <a:spcPts val="785"/>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تصميم برامج تعليمية متطورة لتحقيق أهداف تعليمية وسلوكية. </a:t>
            </a:r>
            <a:endParaRPr lang="fr-FR" sz="2000" dirty="0">
              <a:solidFill>
                <a:srgbClr val="000000"/>
              </a:solidFill>
              <a:effectLst/>
              <a:latin typeface="Calibri" panose="020F0502020204030204" pitchFamily="34" charset="0"/>
              <a:ea typeface="Calibri" panose="020F0502020204030204" pitchFamily="34" charset="0"/>
            </a:endParaRPr>
          </a:p>
          <a:p>
            <a:pPr marL="336550" indent="-342900" algn="just" rtl="1">
              <a:lnSpc>
                <a:spcPct val="150000"/>
              </a:lnSpc>
              <a:spcAft>
                <a:spcPts val="785"/>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اختصار الزمن وتقليل الجهد على المعلم والمتعلم. </a:t>
            </a:r>
            <a:endParaRPr lang="fr-FR" sz="2000" dirty="0">
              <a:solidFill>
                <a:srgbClr val="000000"/>
              </a:solidFill>
              <a:effectLst/>
              <a:latin typeface="Calibri" panose="020F0502020204030204" pitchFamily="34" charset="0"/>
              <a:ea typeface="Calibri" panose="020F0502020204030204" pitchFamily="34" charset="0"/>
            </a:endParaRPr>
          </a:p>
          <a:p>
            <a:pPr marL="339090" marR="1103630" indent="-342900" algn="just" rtl="1">
              <a:lnSpc>
                <a:spcPct val="150000"/>
              </a:lnSpc>
              <a:spcAft>
                <a:spcPts val="800"/>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تعدد المصادر المعرفية لتعدد البرامج التي يمكن أن يقدمها الجهاز لطالب واحد أو لعدة طلاب للتعليم بطريقة الاستنتاج. </a:t>
            </a:r>
            <a:endParaRPr lang="fr-FR" sz="2000" dirty="0">
              <a:solidFill>
                <a:srgbClr val="000000"/>
              </a:solidFill>
              <a:effectLst/>
              <a:latin typeface="Calibri" panose="020F0502020204030204" pitchFamily="34" charset="0"/>
              <a:ea typeface="Calibri" panose="020F0502020204030204" pitchFamily="34" charset="0"/>
            </a:endParaRPr>
          </a:p>
          <a:p>
            <a:pPr marL="336550" indent="-342900" algn="just" rtl="1">
              <a:lnSpc>
                <a:spcPct val="150000"/>
              </a:lnSpc>
              <a:spcAft>
                <a:spcPts val="785"/>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القدرة على خزن المعارف بكميات غير محدودة مع ضمان الدقة في المادة المطروحة. </a:t>
            </a:r>
            <a:endParaRPr lang="fr-FR" sz="2000" dirty="0">
              <a:solidFill>
                <a:srgbClr val="000000"/>
              </a:solidFill>
              <a:effectLst/>
              <a:latin typeface="Calibri" panose="020F0502020204030204" pitchFamily="34" charset="0"/>
              <a:ea typeface="Calibri" panose="020F0502020204030204" pitchFamily="34" charset="0"/>
            </a:endParaRPr>
          </a:p>
          <a:p>
            <a:pPr marL="339090" marR="1508760" indent="-342900" algn="just" rtl="1">
              <a:lnSpc>
                <a:spcPct val="150000"/>
              </a:lnSpc>
              <a:spcAft>
                <a:spcPts val="800"/>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استخدام الحاسوب كأحد أساليب تكنولوجيا التعليم يخدم أهداف تعزيز التعليم الذاتي مما يساعد المعلم في مراعاة الفروق الفردية، وبالتالي يؤدي إلى تحسين نوعية التعلم والتعليم.  </a:t>
            </a:r>
            <a:endPar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L="339090" marR="1508760" indent="-342900" algn="just" rtl="1">
              <a:lnSpc>
                <a:spcPct val="150000"/>
              </a:lnSpc>
              <a:spcAft>
                <a:spcPts val="800"/>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تنوع الأساليب في تقديم المعلومات وتقويمها. </a:t>
            </a:r>
            <a:endParaRPr lang="fr-FR" sz="2000" dirty="0">
              <a:solidFill>
                <a:srgbClr val="000000"/>
              </a:solidFill>
              <a:effectLst/>
              <a:latin typeface="Calibri" panose="020F0502020204030204" pitchFamily="34" charset="0"/>
              <a:ea typeface="Calibri" panose="020F0502020204030204" pitchFamily="34" charset="0"/>
            </a:endParaRPr>
          </a:p>
          <a:p>
            <a:pPr marL="336550" indent="-342900" algn="just" rtl="1">
              <a:lnSpc>
                <a:spcPct val="150000"/>
              </a:lnSpc>
              <a:spcAft>
                <a:spcPts val="785"/>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تفريد عملية التعليم. </a:t>
            </a:r>
            <a:endParaRPr lang="fr-FR" sz="2000" dirty="0">
              <a:solidFill>
                <a:srgbClr val="000000"/>
              </a:solidFill>
              <a:effectLst/>
              <a:latin typeface="Calibri" panose="020F0502020204030204" pitchFamily="34" charset="0"/>
              <a:ea typeface="Calibri" panose="020F0502020204030204" pitchFamily="34" charset="0"/>
            </a:endParaRPr>
          </a:p>
          <a:p>
            <a:pPr marR="1324610" indent="-3810" algn="r" rtl="1">
              <a:lnSpc>
                <a:spcPct val="150000"/>
              </a:lnSpc>
              <a:spcAft>
                <a:spcPts val="800"/>
              </a:spcAft>
            </a:pPr>
            <a:r>
              <a:rPr lang="ar-SA" sz="1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67495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 calcmode="lin" valueType="num">
                                      <p:cBhvr additive="base">
                                        <p:cTn id="3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additive="base">
                                        <p:cTn id="3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 calcmode="lin" valueType="num">
                                      <p:cBhvr additive="base">
                                        <p:cTn id="4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 calcmode="lin" valueType="num">
                                      <p:cBhvr additive="base">
                                        <p:cTn id="4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09427"/>
            <a:ext cx="8928992" cy="7309630"/>
          </a:xfrm>
          <a:prstGeom prst="rect">
            <a:avLst/>
          </a:prstGeom>
          <a:noFill/>
        </p:spPr>
        <p:txBody>
          <a:bodyPr wrap="square" rtlCol="0">
            <a:spAutoFit/>
          </a:bodyPr>
          <a:lstStyle/>
          <a:p>
            <a:pPr marL="339090" marR="1324610" indent="-342900" algn="r" rtl="1">
              <a:lnSpc>
                <a:spcPct val="150000"/>
              </a:lnSpc>
              <a:spcAft>
                <a:spcPts val="800"/>
              </a:spcAft>
              <a:buFont typeface="Wingdings" panose="05000000000000000000" pitchFamily="2" charset="2"/>
              <a:buChar char="Ø"/>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المقدرة على تحقيق الأهداف التعليمية الخاصة بالمهارات كمهارات التعلم ومهارات استخدام الكمبيوتر وحل المشكلات. </a:t>
            </a:r>
            <a:endParaRPr lang="fr-FR" sz="2000" dirty="0">
              <a:solidFill>
                <a:srgbClr val="000000"/>
              </a:solidFill>
              <a:effectLst/>
              <a:latin typeface="Calibri" panose="020F0502020204030204" pitchFamily="34" charset="0"/>
              <a:ea typeface="Calibri" panose="020F0502020204030204" pitchFamily="34" charset="0"/>
            </a:endParaRPr>
          </a:p>
          <a:p>
            <a:pPr marL="339090" marR="1210310" indent="-342900" algn="r" rtl="1">
              <a:lnSpc>
                <a:spcPct val="150000"/>
              </a:lnSpc>
              <a:spcAft>
                <a:spcPts val="730"/>
              </a:spcAft>
              <a:buFont typeface="Wingdings" panose="05000000000000000000" pitchFamily="2" charset="2"/>
              <a:buChar char="Ø"/>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يثير جذب انتباه الطلبة فهو وسيلة مشوقة تخرج الطالب من روتين الحفظ والتلقين الى</a:t>
            </a:r>
            <a:r>
              <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العمل انطلاقا من المثل الصيني القائل: ما أسمعه أنساه وما أ اره أتذكره وما أعمله بيدي أتعلمه.</a:t>
            </a:r>
            <a:endParaRPr lang="fr-FR" sz="2000" dirty="0">
              <a:solidFill>
                <a:srgbClr val="000000"/>
              </a:solidFill>
              <a:effectLst/>
              <a:latin typeface="Calibri" panose="020F0502020204030204" pitchFamily="34" charset="0"/>
              <a:ea typeface="Calibri" panose="020F0502020204030204" pitchFamily="34" charset="0"/>
            </a:endParaRPr>
          </a:p>
          <a:p>
            <a:pPr marR="1210310" indent="-3810" algn="r" rtl="1">
              <a:lnSpc>
                <a:spcPct val="150000"/>
              </a:lnSpc>
              <a:spcAft>
                <a:spcPts val="730"/>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DZ"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13</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800" b="1" i="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تكنولوجيا التعليم والمعلومات ودور الإنترنت الفعال في</a:t>
            </a:r>
            <a:r>
              <a:rPr lang="ar-DZ" sz="2800" b="1" i="1" dirty="0">
                <a:solidFill>
                  <a:srgbClr val="000000"/>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800" b="1" i="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تطوير التعليم</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2800" dirty="0">
              <a:solidFill>
                <a:srgbClr val="000000"/>
              </a:solidFill>
              <a:effectLst/>
              <a:latin typeface="Calibri" panose="020F0502020204030204" pitchFamily="34" charset="0"/>
              <a:ea typeface="Calibri" panose="020F0502020204030204" pitchFamily="34" charset="0"/>
            </a:endParaRPr>
          </a:p>
          <a:p>
            <a:pPr marR="29845"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في بداية استخدام نظام التعليم عن بعد كان التركيز على العلوم النظرية وليس العلوم التطبيقية إلا أنه في الوقت الحاضر وباستخدام الإنترنت أصبح من الممكن الاستفادة من التعليم عن بعد داخل غرفة الدراسة وفي المختبرات العلمية وخاصة بعدما أتيحت فرص التفاعل الحي بين الطالب وبين المؤسسة التربوية أو الجامعة، بالإضافة إلى ذلك الاستفادة من برامج تعليم الحاسب التي تعتمد على التفاعل المباشر جعلت من الممكن التعليم عن بعد في كل الأوقات وفي جميع الأماكن. </a:t>
            </a:r>
            <a:endParaRPr lang="fr-FR" sz="2000" dirty="0">
              <a:solidFill>
                <a:srgbClr val="000000"/>
              </a:solidFill>
              <a:effectLst/>
              <a:latin typeface="Calibri" panose="020F0502020204030204" pitchFamily="34" charset="0"/>
              <a:ea typeface="Calibri" panose="020F0502020204030204" pitchFamily="34" charset="0"/>
            </a:endParaRPr>
          </a:p>
          <a:p>
            <a:pPr marR="2396490" indent="-5080" algn="r" rtl="1">
              <a:lnSpc>
                <a:spcPct val="150000"/>
              </a:lnSpc>
              <a:spcAft>
                <a:spcPts val="5"/>
              </a:spcAft>
            </a:pPr>
            <a:endParaRPr lang="ar-DZ" sz="2400" b="1" dirty="0">
              <a:solidFill>
                <a:srgbClr val="000000"/>
              </a:solidFill>
              <a:latin typeface="Calibri" panose="020F0502020204030204" pitchFamily="34" charset="0"/>
              <a:ea typeface="Calibri" panose="020F0502020204030204" pitchFamily="34" charset="0"/>
              <a:cs typeface="Simplified Arabic" panose="02020603050405020304" pitchFamily="18" charset="-78"/>
            </a:endParaRPr>
          </a:p>
          <a:p>
            <a:pPr marR="2396490" indent="-5080" algn="r" rtl="1">
              <a:lnSpc>
                <a:spcPct val="150000"/>
              </a:lnSpc>
              <a:spcAft>
                <a:spcPts val="5"/>
              </a:spcAft>
            </a:pPr>
            <a:endParaRPr lang="fr-FR"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22658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Effect transition="in" filter="barn(inVertical)">
                                      <p:cBhvr>
                                        <p:cTn id="19" dur="500"/>
                                        <p:tgtEl>
                                          <p:spTgt spid="1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99392"/>
            <a:ext cx="8928992" cy="6927474"/>
          </a:xfrm>
          <a:prstGeom prst="rect">
            <a:avLst/>
          </a:prstGeom>
          <a:noFill/>
        </p:spPr>
        <p:txBody>
          <a:bodyPr wrap="square" rtlCol="0">
            <a:spAutoFit/>
          </a:bodyPr>
          <a:lstStyle/>
          <a:p>
            <a:pPr marR="29845" indent="-3810" algn="r" rtl="1">
              <a:lnSpc>
                <a:spcPct val="20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ولشبكة المعلومات مساهمات فعالة بالتوسع في هذا النوع من التعليم عندما يستطيع الطالب متابعة برامج التعليم عن بعد بالصوت والصورة وفي هذا الصدد يمكن أن نشير إلى أن التعليم عن بعد يعتبر أحد الوسائل الرئيسية التي يمكن استخدامها كوسيط للتعليم في مختلف أنحاء العالم. </a:t>
            </a:r>
            <a:endPar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R="29845" indent="-3810" algn="just" rtl="1">
              <a:lnSpc>
                <a:spcPct val="20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وانتشر نظام التعليم عن بعد باستخدام الإنترنت في الأوساط التعليمية انتشارا واسعا خلال الآونة الأخيرة وتفيد </a:t>
            </a:r>
            <a:endParaRPr lang="fr-FR" sz="2000" dirty="0">
              <a:solidFill>
                <a:srgbClr val="000000"/>
              </a:solidFill>
              <a:effectLst/>
              <a:latin typeface="Calibri" panose="020F0502020204030204" pitchFamily="34" charset="0"/>
              <a:ea typeface="Calibri" panose="020F0502020204030204" pitchFamily="34" charset="0"/>
            </a:endParaRPr>
          </a:p>
          <a:p>
            <a:pPr marR="29845" indent="-3810" algn="just" rtl="1">
              <a:lnSpc>
                <a:spcPct val="20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الدراسات الحديثة أن فصول التعليم عن بعد لها نفس فعالية فصول التعليم التقليدي وقد لجأت كبريات الشركات العالمية إلى استخدام وسيلة التعليم عن بعد باستخدام الإنترنت لتدريب موظفيها ومن أجل ذلك فقد ساعد هذا النظام على الوصول بالتعليم إلى أقصى الأماكن  واتاحة المشاركات والمناقشات الجماعية  وايجاد بيئة تعليم معاصرة. وهنا لا بد من التركيز على التعليم الالكتروني وفيما يأتي توضح لدوره في العملية التعليمية، والاتصال التعليمي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التعليمي</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2000" dirty="0">
              <a:solidFill>
                <a:srgbClr val="000000"/>
              </a:solidFill>
              <a:effectLst/>
              <a:latin typeface="Calibri" panose="020F0502020204030204" pitchFamily="34" charset="0"/>
              <a:ea typeface="Calibri" panose="020F0502020204030204" pitchFamily="34" charset="0"/>
            </a:endParaRPr>
          </a:p>
          <a:p>
            <a:pPr marR="29845" indent="-3810" algn="r" rtl="1">
              <a:lnSpc>
                <a:spcPct val="150000"/>
              </a:lnSpc>
              <a:spcAft>
                <a:spcPts val="730"/>
              </a:spcAft>
            </a:pPr>
            <a:r>
              <a:rPr lang="ar-SA" sz="2800" b="1" dirty="0">
                <a:solidFill>
                  <a:srgbClr val="000000"/>
                </a:solidFill>
                <a:effectLst/>
                <a:ea typeface="Simplified Arabic" panose="02020603050405020304" pitchFamily="18" charset="-78"/>
                <a:cs typeface="Simplified Arabic" panose="02020603050405020304" pitchFamily="18" charset="-78"/>
              </a:rPr>
              <a:t>1.</a:t>
            </a:r>
            <a:r>
              <a:rPr lang="ar-DZ" sz="2800" b="1" dirty="0">
                <a:solidFill>
                  <a:srgbClr val="000000"/>
                </a:solidFill>
                <a:effectLst/>
                <a:ea typeface="Simplified Arabic" panose="02020603050405020304" pitchFamily="18" charset="-78"/>
                <a:cs typeface="Simplified Arabic" panose="02020603050405020304" pitchFamily="18" charset="-78"/>
              </a:rPr>
              <a:t>13</a:t>
            </a:r>
            <a:r>
              <a:rPr lang="ar-SA" sz="2800" b="1" dirty="0">
                <a:solidFill>
                  <a:srgbClr val="000000"/>
                </a:solidFill>
                <a:effectLst/>
                <a:ea typeface="Simplified Arabic" panose="02020603050405020304" pitchFamily="18" charset="-78"/>
                <a:cs typeface="Simplified Arabic" panose="02020603050405020304" pitchFamily="18" charset="-78"/>
              </a:rPr>
              <a:t>. التعليم الإلكتروني </a:t>
            </a:r>
            <a:endParaRPr lang="fr-FR" sz="2800" dirty="0">
              <a:solidFill>
                <a:srgbClr val="000000"/>
              </a:solidFill>
              <a:effectLst/>
              <a:latin typeface="Calibri" panose="020F0502020204030204" pitchFamily="34" charset="0"/>
              <a:ea typeface="Calibri" panose="020F0502020204030204" pitchFamily="34" charset="0"/>
            </a:endParaRPr>
          </a:p>
          <a:p>
            <a:pPr marR="2396490" indent="-5080" algn="r" rtl="1">
              <a:lnSpc>
                <a:spcPct val="150000"/>
              </a:lnSpc>
              <a:spcAft>
                <a:spcPts val="5"/>
              </a:spcAft>
            </a:pPr>
            <a:endParaRPr lang="fr-FR"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087119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3" end="3"/>
                                            </p:txEl>
                                          </p:spTgt>
                                        </p:tgtEl>
                                        <p:attrNameLst>
                                          <p:attrName>style.visibility</p:attrName>
                                        </p:attrNameLst>
                                      </p:cBhvr>
                                      <p:to>
                                        <p:strVal val="visible"/>
                                      </p:to>
                                    </p:set>
                                    <p:anim calcmode="lin" valueType="num">
                                      <p:cBhvr additive="base">
                                        <p:cTn id="2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14584"/>
            <a:ext cx="8928992" cy="6742808"/>
          </a:xfrm>
          <a:prstGeom prst="rect">
            <a:avLst/>
          </a:prstGeom>
          <a:noFill/>
        </p:spPr>
        <p:txBody>
          <a:bodyPr wrap="square" rtlCol="0">
            <a:spAutoFit/>
          </a:bodyPr>
          <a:lstStyle/>
          <a:p>
            <a:pPr marR="104140"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التعليم الإلكتروني هو ذلك النوع من التعليم المرتكز على الطالب، ولتقنيات المعلومات والاتصالات دور كبير في عملية التعليم والتعلم ، وقد أصبح من أكثر أنماط التعليم انتشارا وتسارعًا في العصر الحاضر، يسعى لإيجاد بيئة تعليمية تدمج فيها مجموعة من الأدوات بطريقة مؤثرة وفعالة. وهناك من وسع نطاق التعليم الإلكتروني في استعماله لهذه الأدوات من راديو، تلفزيون، أشرطة، وشبكات...الخ ومنهم من حصر التعليم الإلكتروني بالشبكات فقط. </a:t>
            </a:r>
            <a:endParaRPr lang="fr-FR" sz="2000" dirty="0">
              <a:solidFill>
                <a:srgbClr val="000000"/>
              </a:solidFill>
              <a:effectLst/>
              <a:latin typeface="Calibri" panose="020F0502020204030204" pitchFamily="34" charset="0"/>
              <a:ea typeface="Calibri" panose="020F0502020204030204" pitchFamily="34" charset="0"/>
            </a:endParaRPr>
          </a:p>
          <a:p>
            <a:pPr marR="180340"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التعليم الإلكتروني هو شكل من أشكال التعليم عن بعد، ويمكن تعريفه بأنه طريقة للتعليم باستخدام آليات الاتصال الحديثة كالحاسب والشبكات والوسائط المتعددة وبوابات الإنترنت من أجل إيصال المعلومات للمتعلمين بأسرع وقت وأقل تكلفة وبصورة تمكن من إدارة العملية التعليمية وضبطها وقياس وتقييم أداء المتعلمين</a:t>
            </a:r>
            <a:r>
              <a:rPr lang="ar-SA" sz="1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ar-DZ" sz="1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R="175260"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تشتمل خطوات التحول نحو التعليم الإلكتروني للمقرر الدراسي على خطوات إعداد المحتوى التعليمي وتحديد خطة المحاضرات وتحديد مجموعات الطلاب المتلقية للتعليم الإلكتروني  وادارة العملية التعليمية وتقويم الطلاب  واعداد التقارير والإحصائيات. </a:t>
            </a:r>
            <a:endParaRPr lang="fr-FR" sz="2000" dirty="0">
              <a:solidFill>
                <a:srgbClr val="000000"/>
              </a:solidFill>
              <a:effectLst/>
              <a:latin typeface="Calibri" panose="020F0502020204030204" pitchFamily="34" charset="0"/>
              <a:ea typeface="Calibri" panose="020F0502020204030204" pitchFamily="34" charset="0"/>
            </a:endParaRPr>
          </a:p>
          <a:p>
            <a:pPr marR="180340" indent="-3810" algn="just" rtl="1">
              <a:lnSpc>
                <a:spcPct val="150000"/>
              </a:lnSpc>
              <a:spcAft>
                <a:spcPts val="730"/>
              </a:spcAft>
            </a:pPr>
            <a:endParaRPr lang="fr-FR" sz="2000" dirty="0">
              <a:solidFill>
                <a:srgbClr val="000000"/>
              </a:solidFill>
              <a:effectLst/>
              <a:latin typeface="Calibri" panose="020F0502020204030204" pitchFamily="34" charset="0"/>
              <a:ea typeface="Calibri" panose="020F0502020204030204" pitchFamily="34" charset="0"/>
            </a:endParaRPr>
          </a:p>
          <a:p>
            <a:pPr marR="2396490" indent="-5080" algn="r" rtl="1">
              <a:lnSpc>
                <a:spcPct val="150000"/>
              </a:lnSpc>
              <a:spcAft>
                <a:spcPts val="5"/>
              </a:spcAft>
            </a:pPr>
            <a:endParaRPr lang="fr-FR" sz="1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765409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537047"/>
            <a:ext cx="8928992" cy="1990288"/>
          </a:xfrm>
          <a:prstGeom prst="rect">
            <a:avLst/>
          </a:prstGeom>
          <a:noFill/>
        </p:spPr>
        <p:txBody>
          <a:bodyPr wrap="square" rtlCol="0">
            <a:spAutoFit/>
          </a:bodyPr>
          <a:lstStyle/>
          <a:p>
            <a:pPr marR="250190" indent="-3810" algn="just" rtl="1">
              <a:lnSpc>
                <a:spcPct val="150000"/>
              </a:lnSpc>
              <a:spcAft>
                <a:spcPts val="730"/>
              </a:spcAft>
            </a:pPr>
            <a:endPar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R="250190"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وينظر إلى التعلم الإلكتروني على أنه طريقة إبداعية لتقديم بيئة تفاعلية متمركزة حول المتعلمين، ومصممة مسبقا بشكل جيد، وميسرة لأي فرد، وفي أي مكان، وزمان، باستعمال خصائص ومصادر الإنترنت والتقنيات الرقمية بالتطابق مع مبادئ التصميم التعليمي المناسبة لبيئة التعلم المفتوحة.</a:t>
            </a: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838514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 calcmode="lin" valueType="num">
                                      <p:cBhvr additive="base">
                                        <p:cTn id="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171400"/>
            <a:ext cx="8928992" cy="6535122"/>
          </a:xfrm>
          <a:prstGeom prst="rect">
            <a:avLst/>
          </a:prstGeom>
          <a:noFill/>
        </p:spPr>
        <p:txBody>
          <a:bodyPr wrap="square" rtlCol="0">
            <a:spAutoFit/>
          </a:bodyPr>
          <a:lstStyle/>
          <a:p>
            <a:pPr marL="0" marR="0" lvl="0" indent="-6350" algn="r" defTabSz="457200" rtl="1" eaLnBrk="1" fontAlgn="auto" latinLnBrk="0" hangingPunct="1">
              <a:lnSpc>
                <a:spcPct val="150000"/>
              </a:lnSpc>
              <a:spcBef>
                <a:spcPts val="0"/>
              </a:spcBef>
              <a:spcAft>
                <a:spcPts val="805"/>
              </a:spcAft>
              <a:buClrTx/>
              <a:buSzTx/>
              <a:buFontTx/>
              <a:buNone/>
              <a:tabLst/>
              <a:defRPr/>
            </a:pPr>
            <a:r>
              <a:rPr kumimoji="0" lang="ar-SA" sz="28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2.</a:t>
            </a:r>
            <a:r>
              <a:rPr kumimoji="0" lang="ar-DZ" sz="28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13</a:t>
            </a:r>
            <a:r>
              <a:rPr kumimoji="0" lang="ar-SA" sz="2800" b="1"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الأسس والمبادئ النظرية للتعليم الكتروني </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indent="-6350" algn="just" rtl="1">
              <a:lnSpc>
                <a:spcPct val="150000"/>
              </a:lnSpc>
              <a:spcAft>
                <a:spcPts val="80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ربما يميل البعض إلى ربط هذا النوع من التعليم(التعليم الإلكتروني) بالأجهزة التعليمية، والكمبيوتر، وشبكة </a:t>
            </a:r>
            <a:endParaRPr lang="fr-FR" sz="2000" dirty="0">
              <a:solidFill>
                <a:srgbClr val="000000"/>
              </a:solidFill>
              <a:effectLst/>
              <a:latin typeface="Calibri" panose="020F0502020204030204" pitchFamily="34" charset="0"/>
              <a:ea typeface="Calibri" panose="020F0502020204030204" pitchFamily="34" charset="0"/>
            </a:endParaRPr>
          </a:p>
          <a:p>
            <a:pPr marR="29845"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المعلومات الدولية (الإنترنت)، وغيرها من المستحدثات التكنولوجية، وما يرتبط بها من إلكترونيات، وأجهزة، وأدوات، ومواد سمعية بصرية، ووسائط تكنولوجية متعددة، وغيرها، ولكن في واقع الأمر هو ليس كذلك، فالتعليم الإلكتروني ليس مجرد تعليم يقوم على العرض الإلكتروني للمادة العلمية، بل هو تعليم له أساسه العلمي، وفلسفته النظرية التي يقوم عليها. ففلسفة التعليم الإلكتروني الخاصة تقوم في الأساس على مبادئ تكنولوجيا التعليم المتمركزة حول التطبيق </a:t>
            </a:r>
            <a:endParaRPr lang="fr-FR" sz="2000" dirty="0">
              <a:solidFill>
                <a:srgbClr val="000000"/>
              </a:solidFill>
              <a:effectLst/>
              <a:latin typeface="Calibri" panose="020F0502020204030204" pitchFamily="34" charset="0"/>
              <a:ea typeface="Calibri" panose="020F0502020204030204" pitchFamily="34" charset="0"/>
            </a:endParaRPr>
          </a:p>
          <a:p>
            <a:pPr marR="29845"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العملي للعلوم التربوية أو النظريات التربوية، والتي تنصب على المادة العلمية ومدى توافقها مع خصائص الجمهور المستهدف، ومراعية في ذلك المبادئ التربوية الحديثة مثل التعليم المفتوح، والمرن، والموزع، والمتجسدة في التعلم عن بعد، وغيرها من مبادئ ومستحدثات تكنولوجيا التعليم. وبناء عليه، يبنى التعليم الإلكتروني على مبادئ تصميم التعليم، وعلى نظريات الاتصال، ومكوناته، وأسسها وعناصرها الأساسية. كما يقوم التعليم الإلكتروني على مبادئ كل من تفريد التعليم أو ما يسمى بالتعليم الفردي/ أو </a:t>
            </a:r>
            <a:r>
              <a:rPr lang="ar-S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المفرد</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 والمتعلق بتقديم تعليم يتوافق وخصائص المتعلم، والتعليم المبرمج، وغيرها من مبادئ التعلم من مسافات بعيدة.  </a:t>
            </a:r>
            <a:endParaRPr lang="fr-FR"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1586589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10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 calcmode="lin" valueType="num">
                                      <p:cBhvr additive="base">
                                        <p:cTn id="15"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2021/2020  السنة الدراسية</a:t>
            </a:r>
            <a:endParaRPr lang="fr-BE"/>
          </a:p>
        </p:txBody>
      </p:sp>
      <p:sp>
        <p:nvSpPr>
          <p:cNvPr id="3" name="Espace réservé du pied de page 2"/>
          <p:cNvSpPr>
            <a:spLocks noGrp="1"/>
          </p:cNvSpPr>
          <p:nvPr>
            <p:ph type="ftr" sz="quarter" idx="11"/>
          </p:nvPr>
        </p:nvSpPr>
        <p:spPr/>
        <p:txBody>
          <a:bodyPr/>
          <a:lstStyle/>
          <a:p>
            <a:r>
              <a:rPr lang="ar-DZ" dirty="0"/>
              <a:t>محاضرات من إعداد الدكتورة : بن يطو سامية</a:t>
            </a:r>
            <a:endParaRPr lang="fr-BE" dirty="0"/>
          </a:p>
        </p:txBody>
      </p:sp>
      <p:sp>
        <p:nvSpPr>
          <p:cNvPr id="13" name="ZoneTexte 12">
            <a:extLst>
              <a:ext uri="{FF2B5EF4-FFF2-40B4-BE49-F238E27FC236}">
                <a16:creationId xmlns:a16="http://schemas.microsoft.com/office/drawing/2014/main" id="{705412EB-116E-497D-BB87-87DBC7650874}"/>
              </a:ext>
            </a:extLst>
          </p:cNvPr>
          <p:cNvSpPr txBox="1"/>
          <p:nvPr/>
        </p:nvSpPr>
        <p:spPr>
          <a:xfrm>
            <a:off x="107504" y="-171400"/>
            <a:ext cx="8928992" cy="7675178"/>
          </a:xfrm>
          <a:prstGeom prst="rect">
            <a:avLst/>
          </a:prstGeom>
          <a:noFill/>
        </p:spPr>
        <p:txBody>
          <a:bodyPr wrap="square" rtlCol="0">
            <a:spAutoFit/>
          </a:bodyPr>
          <a:lstStyle/>
          <a:p>
            <a:pPr algn="just" rtl="1">
              <a:lnSpc>
                <a:spcPct val="150000"/>
              </a:lnSpc>
              <a:spcAft>
                <a:spcPts val="800"/>
              </a:spcAft>
            </a:pPr>
            <a:r>
              <a:rPr lang="ar-MA" sz="28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2.1</a:t>
            </a:r>
            <a:r>
              <a:rPr lang="ar-MA" sz="28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تعريف المعلومات</a:t>
            </a:r>
            <a:endParaRPr lang="ar-DZ" sz="28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50000"/>
              </a:lnSpc>
              <a:spcAft>
                <a:spcPts val="800"/>
              </a:spcAft>
            </a:pP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تعددت التعاريف المتعلقة بمفهوم المعلومات، من أبرز هذه التعاريف:</a:t>
            </a:r>
            <a:endParaRPr lang="fr-FR" sz="2000" b="1" dirty="0">
              <a:solidFill>
                <a:srgbClr val="000000"/>
              </a:solidFill>
              <a:effectLst/>
              <a:latin typeface="Calibri" panose="020F0502020204030204" pitchFamily="34" charset="0"/>
              <a:ea typeface="Calibri" panose="020F0502020204030204" pitchFamily="34" charset="0"/>
            </a:endParaRPr>
          </a:p>
          <a:p>
            <a:pPr algn="just" rtl="1">
              <a:lnSpc>
                <a:spcPct val="150000"/>
              </a:lnSpc>
              <a:spcAft>
                <a:spcPts val="800"/>
              </a:spcAft>
            </a:pP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يعرفها </a:t>
            </a:r>
            <a:r>
              <a:rPr lang="fr-FR" sz="2000" b="1" dirty="0">
                <a:solidFill>
                  <a:srgbClr val="000000"/>
                </a:solidFill>
                <a:effectLst/>
                <a:latin typeface="Simplified Arabic" panose="02020603050405020304" pitchFamily="18" charset="-78"/>
                <a:ea typeface="Times New Roman" panose="02020603050405020304" pitchFamily="18" charset="0"/>
              </a:rPr>
              <a:t>wiig </a:t>
            </a: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بأنها : حقائق و بيانات منظمة تصف موقفا أو مشكلة معينة.</a:t>
            </a:r>
            <a:endParaRPr lang="fr-FR" sz="2000" b="1" dirty="0">
              <a:solidFill>
                <a:srgbClr val="000000"/>
              </a:solidFill>
              <a:effectLst/>
              <a:latin typeface="Calibri" panose="020F0502020204030204" pitchFamily="34" charset="0"/>
              <a:ea typeface="Calibri" panose="020F0502020204030204" pitchFamily="34" charset="0"/>
            </a:endParaRPr>
          </a:p>
          <a:p>
            <a:pPr algn="just" rtl="1">
              <a:lnSpc>
                <a:spcPct val="150000"/>
              </a:lnSpc>
              <a:spcAft>
                <a:spcPts val="800"/>
              </a:spcAft>
            </a:pP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كما تعرف أيضا عل</a:t>
            </a:r>
            <a:r>
              <a:rPr lang="ar-DZ"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ى</a:t>
            </a: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أنها بيانات تمت معالجتها بطريقة محددة بداء بتلقي البيانات من مصادرها المختلفة ثم تحليلها وتبويبها وتطبيقها حتى يتم إرسالها إلى الجهات المعنية.</a:t>
            </a:r>
            <a:endParaRPr lang="ar-DZ" sz="2000" b="1" i="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50000"/>
              </a:lnSpc>
              <a:spcAft>
                <a:spcPts val="800"/>
              </a:spcAft>
            </a:pP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فمصطلح المعلومات مرتبط بمصطلح البيانات من جهة، و بمصطلح المعرفة  </a:t>
            </a:r>
            <a:r>
              <a:rPr lang="fr-FR" sz="2000" b="1" dirty="0" err="1">
                <a:solidFill>
                  <a:srgbClr val="000000"/>
                </a:solidFill>
                <a:effectLst/>
                <a:latin typeface="Simplified Arabic" panose="02020603050405020304" pitchFamily="18" charset="-78"/>
                <a:ea typeface="Times New Roman" panose="02020603050405020304" pitchFamily="18" charset="0"/>
              </a:rPr>
              <a:t>kmowledge</a:t>
            </a:r>
            <a:r>
              <a:rPr lang="fr-FR" sz="2000" b="1" dirty="0">
                <a:solidFill>
                  <a:srgbClr val="000000"/>
                </a:solidFill>
                <a:effectLst/>
                <a:latin typeface="Simplified Arabic" panose="02020603050405020304" pitchFamily="18" charset="-78"/>
                <a:ea typeface="Times New Roman" panose="02020603050405020304" pitchFamily="18" charset="0"/>
              </a:rPr>
              <a:t> </a:t>
            </a:r>
            <a:r>
              <a:rPr lang="ar-DZ" sz="2000" b="1" dirty="0">
                <a:solidFill>
                  <a:srgbClr val="000000"/>
                </a:solidFill>
                <a:effectLst/>
                <a:latin typeface="Simplified Arabic" panose="02020603050405020304" pitchFamily="18" charset="-78"/>
                <a:ea typeface="Times New Roman" panose="02020603050405020304" pitchFamily="18" charset="0"/>
              </a:rPr>
              <a:t> </a:t>
            </a: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من جهة أخرى، فالمعرفة هي الحصيلة المهمة و النهائية </a:t>
            </a:r>
            <a:r>
              <a:rPr lang="ar-MA" sz="2000" b="1"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لإستخدام</a:t>
            </a: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و </a:t>
            </a:r>
            <a:r>
              <a:rPr lang="ar-MA" sz="2000" b="1"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إستثمار</a:t>
            </a:r>
            <a:r>
              <a:rPr lang="ar-MA" sz="20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المعلومات من قبل صناع القرار و المستخدمين الآخرين، الذين يحولون المعلومات إلى المعرفة و عمل مستمر يخدمهم و يخدم مجتمعاتهم.</a:t>
            </a:r>
            <a:endParaRPr lang="fr-FR" sz="2000" b="1" dirty="0">
              <a:solidFill>
                <a:srgbClr val="000000"/>
              </a:solidFill>
              <a:effectLst/>
              <a:latin typeface="Calibri" panose="020F0502020204030204" pitchFamily="34" charset="0"/>
              <a:ea typeface="Calibri" panose="020F0502020204030204" pitchFamily="34" charset="0"/>
            </a:endParaRPr>
          </a:p>
          <a:p>
            <a:pPr marL="450850" indent="-457200" algn="r" rtl="1">
              <a:lnSpc>
                <a:spcPct val="150000"/>
              </a:lnSpc>
              <a:spcAft>
                <a:spcPts val="805"/>
              </a:spcAft>
              <a:buFont typeface="Wingdings" panose="05000000000000000000" pitchFamily="2" charset="2"/>
              <a:buChar char="v"/>
            </a:pPr>
            <a:r>
              <a:rPr lang="fr-FR" sz="3200" b="1" i="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3600" b="1" i="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خصائص المعلومات</a:t>
            </a:r>
            <a:endParaRPr lang="fr-FR" sz="3600" dirty="0">
              <a:solidFill>
                <a:srgbClr val="000000"/>
              </a:solidFill>
              <a:latin typeface="Calibri" panose="020F0502020204030204" pitchFamily="34" charset="0"/>
              <a:ea typeface="Calibri" panose="020F0502020204030204" pitchFamily="34" charset="0"/>
            </a:endParaRPr>
          </a:p>
          <a:p>
            <a:pPr marR="62230" indent="-6350" algn="r" rtl="1">
              <a:lnSpc>
                <a:spcPct val="150000"/>
              </a:lnSpc>
              <a:spcAft>
                <a:spcPts val="785"/>
              </a:spcAft>
            </a:pPr>
            <a:r>
              <a:rPr lang="ar-SA" sz="2000" b="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من أهم خصائص</a:t>
            </a:r>
            <a:r>
              <a:rPr lang="ar-DZ" sz="2000" b="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 المعلومات</a:t>
            </a:r>
            <a:r>
              <a:rPr lang="ar-SA" sz="2000" b="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 : </a:t>
            </a:r>
            <a:endParaRPr lang="fr-FR" sz="2000" b="1" dirty="0">
              <a:solidFill>
                <a:srgbClr val="000000"/>
              </a:solidFill>
              <a:latin typeface="Calibri" panose="020F0502020204030204" pitchFamily="34" charset="0"/>
              <a:ea typeface="Calibri" panose="020F0502020204030204" pitchFamily="34" charset="0"/>
            </a:endParaRPr>
          </a:p>
          <a:p>
            <a:pPr marL="336550" marR="62230" indent="-342900" algn="r" rtl="1">
              <a:lnSpc>
                <a:spcPct val="150000"/>
              </a:lnSpc>
              <a:spcAft>
                <a:spcPts val="785"/>
              </a:spcAft>
              <a:buFont typeface="Wingdings" panose="05000000000000000000" pitchFamily="2" charset="2"/>
              <a:buChar char="ü"/>
            </a:pPr>
            <a:r>
              <a:rPr lang="ar-SA" sz="2800" b="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الدقة : </a:t>
            </a:r>
            <a:r>
              <a:rPr lang="ar-SA" sz="2000" b="1" dirty="0">
                <a:solidFill>
                  <a:srgbClr val="333333"/>
                </a:solidFill>
                <a:latin typeface="Calibri" panose="020F0502020204030204" pitchFamily="34" charset="0"/>
                <a:ea typeface="Simplified Arabic" panose="02020603050405020304" pitchFamily="18" charset="-78"/>
                <a:cs typeface="Simplified Arabic" panose="02020603050405020304" pitchFamily="18" charset="-78"/>
              </a:rPr>
              <a:t>ويقصد بها الدقة من حيث النوعية الجيدة للمعلومات، وما يقابلها من كمية المعلومات</a:t>
            </a:r>
            <a:endParaRPr lang="ar-DZ" sz="20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50000"/>
              </a:lnSpc>
              <a:spcAft>
                <a:spcPts val="800"/>
              </a:spcAft>
            </a:pPr>
            <a:endParaRPr lang="ar-DZ" sz="2000" b="1" i="1"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endParaRPr>
          </a:p>
          <a:p>
            <a:pPr algn="just" rtl="1">
              <a:lnSpc>
                <a:spcPct val="150000"/>
              </a:lnSpc>
              <a:spcAft>
                <a:spcPts val="800"/>
              </a:spcAft>
            </a:pPr>
            <a:r>
              <a:rPr lang="ar-MA" sz="1800" b="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endParaRPr lang="fr-FR" sz="12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753683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 calcmode="lin" valueType="num">
                                      <p:cBhvr additive="base">
                                        <p:cTn id="15"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 calcmode="lin" valueType="num">
                                      <p:cBhvr additive="base">
                                        <p:cTn id="27"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3">
                                            <p:txEl>
                                              <p:pRg st="5" end="5"/>
                                            </p:txEl>
                                          </p:spTgt>
                                        </p:tgtEl>
                                        <p:attrNameLst>
                                          <p:attrName>style.visibility</p:attrName>
                                        </p:attrNameLst>
                                      </p:cBhvr>
                                      <p:to>
                                        <p:strVal val="visible"/>
                                      </p:to>
                                    </p:set>
                                    <p:animEffect transition="in" filter="barn(inVertical)">
                                      <p:cBhvr>
                                        <p:cTn id="33" dur="500"/>
                                        <p:tgtEl>
                                          <p:spTgt spid="13">
                                            <p:txEl>
                                              <p:pRg st="5" end="5"/>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3">
                                            <p:txEl>
                                              <p:pRg st="6" end="6"/>
                                            </p:txEl>
                                          </p:spTgt>
                                        </p:tgtEl>
                                        <p:attrNameLst>
                                          <p:attrName>style.visibility</p:attrName>
                                        </p:attrNameLst>
                                      </p:cBhvr>
                                      <p:to>
                                        <p:strVal val="visible"/>
                                      </p:to>
                                    </p:set>
                                    <p:animEffect transition="in" filter="barn(inVertical)">
                                      <p:cBhvr>
                                        <p:cTn id="36" dur="500"/>
                                        <p:tgtEl>
                                          <p:spTgt spid="1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
                                            <p:txEl>
                                              <p:pRg st="7" end="7"/>
                                            </p:txEl>
                                          </p:spTgt>
                                        </p:tgtEl>
                                        <p:attrNameLst>
                                          <p:attrName>style.visibility</p:attrName>
                                        </p:attrNameLst>
                                      </p:cBhvr>
                                      <p:to>
                                        <p:strVal val="visible"/>
                                      </p:to>
                                    </p:set>
                                    <p:anim calcmode="lin" valueType="num">
                                      <p:cBhvr additive="base">
                                        <p:cTn id="41"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371424"/>
            <a:ext cx="8928992" cy="6729984"/>
          </a:xfrm>
          <a:prstGeom prst="rect">
            <a:avLst/>
          </a:prstGeom>
          <a:noFill/>
        </p:spPr>
        <p:txBody>
          <a:bodyPr wrap="square" rtlCol="0">
            <a:spAutoFit/>
          </a:bodyPr>
          <a:lstStyle/>
          <a:p>
            <a:pPr marR="29845" indent="-3810" algn="just" rtl="1">
              <a:lnSpc>
                <a:spcPct val="150000"/>
              </a:lnSpc>
              <a:spcAft>
                <a:spcPts val="7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وهذا لا يعني نقل المحتوى التعليمي كما هو ونشره على شبكة المعلومات العالمية، فقضية التعليم الإلكتروني ليست تقنية بالمقام الأول، بل هي تطويع التقنية لتيسير عملية التعليم والتعلم. فالتعليم الإلكتروني، هو تعلم مرتكز على الطالب ويعني ذلك أن دور المتعلم في عملية التعليم والتعلم قد تغير، وبالتالي فإن دور المعلم قد تغير هو الآخر من كونه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مصدار</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للمعلومات إلى كونه ميسرا ومدربًا ومنظمًا ومخططا لعملية التعلم وغير ذلك من الأدوار التي يقتضيها تحول المتعلم من مستقبل سلبي للمعلومات إلى متعلم فعال، وهذا الموقف التعليمي يتم في بيئة غنية بمصادر المعلومات وتقنية المعلومات والاتصال. </a:t>
            </a:r>
            <a:endParaRPr lang="fr-FR" sz="2000" dirty="0">
              <a:solidFill>
                <a:srgbClr val="000000"/>
              </a:solidFill>
              <a:effectLst/>
              <a:latin typeface="Calibri" panose="020F0502020204030204" pitchFamily="34" charset="0"/>
              <a:ea typeface="Calibri" panose="020F0502020204030204" pitchFamily="34" charset="0"/>
            </a:endParaRPr>
          </a:p>
          <a:p>
            <a:pPr marR="865505" indent="-5080" algn="r" rtl="1">
              <a:lnSpc>
                <a:spcPct val="150000"/>
              </a:lnSpc>
              <a:spcAft>
                <a:spcPts val="5"/>
              </a:spcAft>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ينفرد التعليم الإلكتروني عن غيره من أنماط التعليم التقليدي ببعض السمات الخاصة أو الخصائص المتعلقة بطبيعته، وفلسفته، والتي يمكن عرضها فيما يلي: </a:t>
            </a:r>
            <a:endParaRPr lang="fr-FR" sz="16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-الكونية: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الإنترنت . </a:t>
            </a:r>
            <a:endParaRPr lang="fr-FR" sz="2000" dirty="0">
              <a:solidFill>
                <a:srgbClr val="000000"/>
              </a:solidFill>
              <a:effectLst/>
              <a:latin typeface="Calibri" panose="020F0502020204030204" pitchFamily="34" charset="0"/>
              <a:ea typeface="Calibri" panose="020F0502020204030204" pitchFamily="34" charset="0"/>
            </a:endParaRPr>
          </a:p>
          <a:p>
            <a:pPr algn="r"/>
            <a:r>
              <a:rPr lang="ar-SA" sz="2000" b="1" dirty="0">
                <a:solidFill>
                  <a:srgbClr val="000000"/>
                </a:solidFill>
                <a:effectLst/>
                <a:ea typeface="Simplified Arabic" panose="02020603050405020304" pitchFamily="18" charset="-78"/>
                <a:cs typeface="Simplified Arabic" panose="02020603050405020304" pitchFamily="18" charset="-78"/>
              </a:rPr>
              <a:t>-التفاعلية:</a:t>
            </a:r>
            <a:r>
              <a:rPr lang="ar-SA" sz="2000" dirty="0">
                <a:solidFill>
                  <a:srgbClr val="000000"/>
                </a:solidFill>
                <a:effectLst/>
                <a:ea typeface="Simplified Arabic" panose="02020603050405020304" pitchFamily="18" charset="-78"/>
                <a:cs typeface="Simplified Arabic" panose="02020603050405020304" pitchFamily="18" charset="-78"/>
              </a:rPr>
              <a:t> حيث التفاعل بين محتوى المادة العلمية والمستفيدين من طلبة ومعلمين</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indent="-6350" algn="r" rtl="1">
              <a:lnSpc>
                <a:spcPct val="150000"/>
              </a:lnSpc>
              <a:spcAft>
                <a:spcPts val="785"/>
              </a:spcAft>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-الجماهيرية: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حيث عدم اقتصاره على فئة دون أخرى من المتعلمين. </a:t>
            </a:r>
            <a:endParaRPr lang="fr-FR" sz="20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-الفردية: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حيث يتوافق وحاجات كل متعلم، ويلبي رغباته. </a:t>
            </a:r>
            <a:endParaRPr lang="fr-FR" sz="2000" dirty="0">
              <a:solidFill>
                <a:srgbClr val="000000"/>
              </a:solidFill>
              <a:effectLst/>
              <a:latin typeface="Calibri" panose="020F0502020204030204" pitchFamily="34" charset="0"/>
              <a:ea typeface="Calibri" panose="020F0502020204030204" pitchFamily="34" charset="0"/>
            </a:endParaRPr>
          </a:p>
          <a:p>
            <a:pPr marR="1260475" indent="-3810" algn="r" rtl="1">
              <a:lnSpc>
                <a:spcPct val="150000"/>
              </a:lnSpc>
              <a:spcAft>
                <a:spcPts val="80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2000" dirty="0">
              <a:solidFill>
                <a:srgbClr val="000000"/>
              </a:solidFill>
              <a:effectLst/>
              <a:latin typeface="Calibri" panose="020F0502020204030204" pitchFamily="34" charset="0"/>
              <a:ea typeface="Calibri" panose="020F0502020204030204" pitchFamily="34" charset="0"/>
            </a:endParaRPr>
          </a:p>
          <a:p>
            <a:pPr marL="0" marR="2396490" lvl="0" indent="-5080" algn="r" defTabSz="457200" rtl="1" eaLnBrk="1" fontAlgn="auto" latinLnBrk="0" hangingPunct="1">
              <a:lnSpc>
                <a:spcPct val="150000"/>
              </a:lnSpc>
              <a:spcBef>
                <a:spcPts val="0"/>
              </a:spcBef>
              <a:spcAft>
                <a:spcPts val="5"/>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7280508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4842288"/>
          </a:xfrm>
          <a:prstGeom prst="rect">
            <a:avLst/>
          </a:prstGeom>
          <a:noFill/>
        </p:spPr>
        <p:txBody>
          <a:bodyPr wrap="square" rtlCol="0">
            <a:spAutoFit/>
          </a:bodyPr>
          <a:lstStyle/>
          <a:p>
            <a:pPr marL="0" marR="29845" lvl="0" indent="-3810" algn="just" defTabSz="457200" rtl="1" eaLnBrk="1" fontAlgn="auto" latinLnBrk="0" hangingPunct="1">
              <a:lnSpc>
                <a:spcPct val="150000"/>
              </a:lnSpc>
              <a:spcBef>
                <a:spcPts val="0"/>
              </a:spcBef>
              <a:spcAft>
                <a:spcPts val="730"/>
              </a:spcAft>
              <a:buClrTx/>
              <a:buSzTx/>
              <a:buFontTx/>
              <a:buNone/>
              <a:tabLst/>
              <a:defRPr/>
            </a:pPr>
            <a:r>
              <a:rPr kumimoji="0" lang="ar-SA" sz="2000" b="0"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a:t>
            </a:r>
            <a:r>
              <a:rPr lang="ar-SA" sz="2000" b="1" dirty="0">
                <a:solidFill>
                  <a:srgbClr val="000000"/>
                </a:solidFill>
                <a:effectLst/>
                <a:ea typeface="Simplified Arabic" panose="02020603050405020304" pitchFamily="18" charset="-78"/>
                <a:cs typeface="Simplified Arabic" panose="02020603050405020304" pitchFamily="18" charset="-78"/>
              </a:rPr>
              <a:t>-التكاملية:</a:t>
            </a:r>
            <a:r>
              <a:rPr lang="ar-SA" sz="2000" dirty="0">
                <a:solidFill>
                  <a:srgbClr val="000000"/>
                </a:solidFill>
                <a:effectLst/>
                <a:ea typeface="Simplified Arabic" panose="02020603050405020304" pitchFamily="18" charset="-78"/>
                <a:cs typeface="Simplified Arabic" panose="02020603050405020304" pitchFamily="18" charset="-78"/>
              </a:rPr>
              <a:t> ويقصد بها تكامل كل مكوناته من العناصر مع بعضها البعض من تحقيق أهداف تعليمية محددة.</a:t>
            </a:r>
            <a:endParaRPr kumimoji="0" lang="fr-FR" sz="20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a:p>
            <a:pPr indent="-6350" algn="r" rtl="1">
              <a:lnSpc>
                <a:spcPct val="150000"/>
              </a:lnSpc>
              <a:spcAft>
                <a:spcPts val="805"/>
              </a:spcAft>
            </a:pP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3.</a:t>
            </a:r>
            <a:r>
              <a:rPr lang="ar-DZ"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13</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أدوات التعليم الالكتروني </a:t>
            </a:r>
            <a:endParaRPr lang="ar-DZ"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indent="-6350" algn="r" rtl="1">
              <a:lnSpc>
                <a:spcPct val="150000"/>
              </a:lnSpc>
              <a:spcAft>
                <a:spcPts val="785"/>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وهناك نوعان من هذه الأدوات: </a:t>
            </a:r>
            <a:endParaRPr lang="fr-FR" sz="20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805"/>
              </a:spcAft>
            </a:pPr>
            <a:r>
              <a:rPr lang="ar-SA" sz="20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أدوات التعليم المباشر او المتزامن  </a:t>
            </a:r>
            <a:endParaRPr lang="fr-FR" sz="2000" dirty="0">
              <a:solidFill>
                <a:srgbClr val="000000"/>
              </a:solidFill>
              <a:effectLst/>
              <a:latin typeface="Calibri" panose="020F0502020204030204" pitchFamily="34" charset="0"/>
              <a:ea typeface="Calibri" panose="020F0502020204030204" pitchFamily="34" charset="0"/>
            </a:endParaRPr>
          </a:p>
          <a:p>
            <a:pPr marR="1195070" indent="-3810" algn="r" rtl="1">
              <a:lnSpc>
                <a:spcPct val="150000"/>
              </a:lnSpc>
              <a:spcAft>
                <a:spcPts val="30"/>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وهي تعني توظيف تقنيه الاتصال بالإنترنت لإيصال المعلومات وتبادل الدروس والمحاضرات  </a:t>
            </a:r>
            <a:r>
              <a:rPr lang="fr-FR" sz="2000" dirty="0">
                <a:solidFill>
                  <a:srgbClr val="000000"/>
                </a:solidFill>
                <a:effectLst/>
                <a:latin typeface="Simplified Arabic" panose="02020603050405020304" pitchFamily="18" charset="-78"/>
                <a:ea typeface="Simplified Arabic" panose="02020603050405020304" pitchFamily="18" charset="-78"/>
              </a:rPr>
              <a:t>.chat  </a:t>
            </a:r>
            <a:r>
              <a:rPr lang="ar-SA" sz="2000" dirty="0">
                <a:solidFill>
                  <a:srgbClr val="000000"/>
                </a:solidFill>
                <a:effectLst/>
                <a:latin typeface="Simplified Arabic" panose="02020603050405020304" pitchFamily="18" charset="-78"/>
                <a:ea typeface="Simplified Arabic" panose="02020603050405020304" pitchFamily="18" charset="-78"/>
              </a:rPr>
              <a:t>بين الطالب والأستاذ في الوقت نفسه أو الوقت الفعلي لتدريس المادة مثل غرفه</a:t>
            </a:r>
            <a:r>
              <a:rPr lang="ar-DZ" sz="2000" dirty="0">
                <a:solidFill>
                  <a:srgbClr val="000000"/>
                </a:solidFill>
                <a:effectLst/>
                <a:latin typeface="Simplified Arabic" panose="02020603050405020304" pitchFamily="18" charset="-78"/>
                <a:ea typeface="Simplified Arabic" panose="02020603050405020304" pitchFamily="18" charset="-78"/>
              </a:rPr>
              <a:t> </a:t>
            </a:r>
            <a:r>
              <a:rPr lang="ar-SA" sz="2000" dirty="0">
                <a:solidFill>
                  <a:srgbClr val="000000"/>
                </a:solidFill>
                <a:effectLst/>
                <a:latin typeface="Simplified Arabic" panose="02020603050405020304" pitchFamily="18" charset="-78"/>
                <a:ea typeface="Simplified Arabic" panose="02020603050405020304" pitchFamily="18" charset="-78"/>
              </a:rPr>
              <a:t>المحادثة.</a:t>
            </a:r>
            <a:endParaRPr lang="fr-FR" sz="2000" dirty="0">
              <a:solidFill>
                <a:srgbClr val="000000"/>
              </a:solidFill>
              <a:effectLst/>
              <a:latin typeface="Calibri" panose="020F0502020204030204" pitchFamily="34" charset="0"/>
              <a:ea typeface="Calibri" panose="020F0502020204030204" pitchFamily="34" charset="0"/>
            </a:endParaRPr>
          </a:p>
          <a:p>
            <a:pPr marR="1195070" indent="-3810" algn="r" rtl="1">
              <a:lnSpc>
                <a:spcPct val="150000"/>
              </a:lnSpc>
              <a:spcAft>
                <a:spcPts val="30"/>
              </a:spcAft>
            </a:pP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أدوات التعليم غير المباشر او غير المتزامن  </a:t>
            </a:r>
            <a:endParaRPr lang="fr-FR" sz="2800" dirty="0">
              <a:solidFill>
                <a:srgbClr val="000000"/>
              </a:solidFill>
              <a:effectLst/>
              <a:latin typeface="Calibri" panose="020F0502020204030204" pitchFamily="34" charset="0"/>
              <a:ea typeface="Calibri" panose="020F0502020204030204" pitchFamily="34" charset="0"/>
            </a:endParaRPr>
          </a:p>
          <a:p>
            <a:pPr marL="0" marR="2396490" lvl="0" indent="-5080" algn="r" defTabSz="457200" rtl="1" eaLnBrk="1" fontAlgn="auto" latinLnBrk="0" hangingPunct="1">
              <a:lnSpc>
                <a:spcPct val="150000"/>
              </a:lnSpc>
              <a:spcBef>
                <a:spcPts val="0"/>
              </a:spcBef>
              <a:spcAft>
                <a:spcPts val="5"/>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22969927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p:cTn id="13" dur="10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1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additive="base">
                                        <p:cTn id="21"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animEffect transition="in" filter="barn(inVertical)">
                                      <p:cBhvr>
                                        <p:cTn id="27" dur="500"/>
                                        <p:tgtEl>
                                          <p:spTgt spid="13">
                                            <p:txEl>
                                              <p:pRg st="3" end="3"/>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barn(inVertical)">
                                      <p:cBhvr>
                                        <p:cTn id="30" dur="500"/>
                                        <p:tgtEl>
                                          <p:spTgt spid="1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3">
                                            <p:txEl>
                                              <p:pRg st="5" end="5"/>
                                            </p:txEl>
                                          </p:spTgt>
                                        </p:tgtEl>
                                        <p:attrNameLst>
                                          <p:attrName>style.visibility</p:attrName>
                                        </p:attrNameLst>
                                      </p:cBhvr>
                                      <p:to>
                                        <p:strVal val="visible"/>
                                      </p:to>
                                    </p:set>
                                    <p:anim calcmode="lin" valueType="num">
                                      <p:cBhvr>
                                        <p:cTn id="35" dur="10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13">
                                            <p:txEl>
                                              <p:pRg st="5" end="5"/>
                                            </p:txEl>
                                          </p:spTgt>
                                        </p:tgtEl>
                                        <p:attrNameLst>
                                          <p:attrName>ppt_h</p:attrName>
                                        </p:attrNameLst>
                                      </p:cBhvr>
                                      <p:tavLst>
                                        <p:tav tm="0">
                                          <p:val>
                                            <p:fltVal val="0"/>
                                          </p:val>
                                        </p:tav>
                                        <p:tav tm="100000">
                                          <p:val>
                                            <p:strVal val="#ppt_h"/>
                                          </p:val>
                                        </p:tav>
                                      </p:tavLst>
                                    </p:anim>
                                    <p:anim calcmode="lin" valueType="num">
                                      <p:cBhvr>
                                        <p:cTn id="37" dur="1000" fill="hold"/>
                                        <p:tgtEl>
                                          <p:spTgt spid="13">
                                            <p:txEl>
                                              <p:pRg st="5" end="5"/>
                                            </p:txEl>
                                          </p:spTgt>
                                        </p:tgtEl>
                                        <p:attrNameLst>
                                          <p:attrName>style.rotation</p:attrName>
                                        </p:attrNameLst>
                                      </p:cBhvr>
                                      <p:tavLst>
                                        <p:tav tm="0">
                                          <p:val>
                                            <p:fltVal val="90"/>
                                          </p:val>
                                        </p:tav>
                                        <p:tav tm="100000">
                                          <p:val>
                                            <p:fltVal val="0"/>
                                          </p:val>
                                        </p:tav>
                                      </p:tavLst>
                                    </p:anim>
                                    <p:animEffect transition="in" filter="fade">
                                      <p:cBhvr>
                                        <p:cTn id="38" dur="10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45694"/>
            <a:ext cx="8928992" cy="7055714"/>
          </a:xfrm>
          <a:prstGeom prst="rect">
            <a:avLst/>
          </a:prstGeom>
          <a:noFill/>
        </p:spPr>
        <p:txBody>
          <a:bodyPr wrap="square" rtlCol="0">
            <a:spAutoFit/>
          </a:bodyPr>
          <a:lstStyle/>
          <a:p>
            <a:pPr marR="29845" indent="-3810" algn="just" rtl="1">
              <a:lnSpc>
                <a:spcPct val="150000"/>
              </a:lnSpc>
              <a:spcAft>
                <a:spcPts val="730"/>
              </a:spcAft>
            </a:pPr>
            <a:r>
              <a:rPr kumimoji="0" lang="ar-SA" sz="2000" b="0" i="0" u="none" strike="noStrike" kern="1200" cap="none" spc="0" normalizeH="0" baseline="0" noProof="0" dirty="0">
                <a:ln>
                  <a:noFill/>
                </a:ln>
                <a:solidFill>
                  <a:srgbClr val="000000"/>
                </a:solidFill>
                <a:effectLst/>
                <a:uLnTx/>
                <a:uFillTx/>
                <a:latin typeface="Calibri" panose="020F0502020204030204" pitchFamily="34" charset="0"/>
                <a:ea typeface="Simplified Arabic" panose="02020603050405020304" pitchFamily="18" charset="-78"/>
                <a:cs typeface="Simplified Arabic" panose="02020603050405020304" pitchFamily="18" charset="-78"/>
              </a:rPr>
              <a:t> </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وهو اتصال بين المعلم والدارس، حيث يحصل الطالب على دروس مكثفه وفق برنامج دراسي محدد ومخطط له حيث تحدد الأوقات والأماكن مثل المنتديات والبريد الإلكتروني. مما يمكن المعلم من وضع مصادر مع خطة تدريس وتقويم على الموقع التعليمي، ثم يدخل الطالب للموقع أي وقت ويتبع إرشادات المعلم في إتمام التعلم دون أن يكون هناك اتصال متزامن مع المعلم، وتسمح هذه الأدوات للمتعلم بأخذ دروسه حسب الوقت الذي يناسبه ويستطيع الرجوع إلى من</a:t>
            </a:r>
            <a:r>
              <a:rPr lang="fr-FR" sz="2400" dirty="0">
                <a:solidFill>
                  <a:srgbClr val="000000"/>
                </a:solidFill>
                <a:effectLst/>
                <a:latin typeface="Simplified Arabic" panose="02020603050405020304" pitchFamily="18" charset="-78"/>
                <a:ea typeface="Simplified Arabic" panose="02020603050405020304" pitchFamily="18" charset="-78"/>
              </a:rPr>
              <a:t>Feedback   </a:t>
            </a:r>
            <a:r>
              <a:rPr lang="ar-SA" sz="2400" dirty="0">
                <a:solidFill>
                  <a:srgbClr val="000000"/>
                </a:solidFill>
                <a:effectLst/>
                <a:latin typeface="Simplified Arabic" panose="02020603050405020304" pitchFamily="18" charset="-78"/>
                <a:ea typeface="Simplified Arabic" panose="02020603050405020304" pitchFamily="18" charset="-78"/>
              </a:rPr>
              <a:t>المادة ودراستها في أي وقت. ولكن هنا لا يمكن الطالب الحصول على التغذية الراجعة الأستاذ في نفس الوقت. </a:t>
            </a:r>
            <a:endParaRPr lang="fr-FR" sz="24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ويتم التعليم الإلكتروني عادة باستخدام كلا النوعين من الأدوات. </a:t>
            </a:r>
            <a:endParaRPr lang="fr-FR" sz="24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ومن أدوات التواصل بين الطالب والأستاذ سواء كانت تزامنية أو لا تزامنية: </a:t>
            </a:r>
            <a:endParaRPr lang="fr-FR" sz="24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البريد الإلكتروني، منتديات الحوار، المدونات، الدردشة النصية </a:t>
            </a:r>
            <a:endParaRPr lang="fr-FR" sz="2400" dirty="0">
              <a:solidFill>
                <a:srgbClr val="000000"/>
              </a:solidFill>
              <a:effectLst/>
              <a:latin typeface="Calibri" panose="020F0502020204030204" pitchFamily="34" charset="0"/>
              <a:ea typeface="Calibri" panose="020F0502020204030204" pitchFamily="34" charset="0"/>
            </a:endParaRPr>
          </a:p>
          <a:p>
            <a:pPr marL="0" marR="29845" lvl="0" indent="-3810" algn="just" defTabSz="457200" rtl="1" eaLnBrk="1" fontAlgn="auto" latinLnBrk="0" hangingPunct="1">
              <a:lnSpc>
                <a:spcPct val="150000"/>
              </a:lnSpc>
              <a:spcBef>
                <a:spcPts val="0"/>
              </a:spcBef>
              <a:spcAft>
                <a:spcPts val="730"/>
              </a:spcAft>
              <a:buClrTx/>
              <a:buSzTx/>
              <a:buFontTx/>
              <a:buNone/>
              <a:tabLst/>
              <a:defRPr/>
            </a:pPr>
            <a:endParaRPr lang="fr-FR" sz="2400" dirty="0">
              <a:solidFill>
                <a:srgbClr val="000000"/>
              </a:solidFill>
              <a:effectLst/>
              <a:latin typeface="Calibri" panose="020F0502020204030204" pitchFamily="34" charset="0"/>
              <a:ea typeface="Calibri" panose="020F0502020204030204" pitchFamily="34" charset="0"/>
            </a:endParaRPr>
          </a:p>
          <a:p>
            <a:pPr marL="0" marR="2396490" lvl="0" indent="-5080" algn="r" defTabSz="457200" rtl="1" eaLnBrk="1" fontAlgn="auto" latinLnBrk="0" hangingPunct="1">
              <a:lnSpc>
                <a:spcPct val="150000"/>
              </a:lnSpc>
              <a:spcBef>
                <a:spcPts val="0"/>
              </a:spcBef>
              <a:spcAft>
                <a:spcPts val="5"/>
              </a:spcAft>
              <a:buClrTx/>
              <a:buSzTx/>
              <a:buFontTx/>
              <a:buNone/>
              <a:tabLst/>
              <a:defRPr/>
            </a:pPr>
            <a:endParaRPr kumimoji="0" lang="fr-FR"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8034041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 calcmode="lin" valueType="num">
                                      <p:cBhvr additive="base">
                                        <p:cTn id="21"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3113673"/>
          </a:xfrm>
          <a:prstGeom prst="rect">
            <a:avLst/>
          </a:prstGeom>
          <a:noFill/>
        </p:spPr>
        <p:txBody>
          <a:bodyPr wrap="square" rtlCol="0">
            <a:spAutoFit/>
          </a:bodyPr>
          <a:lstStyle/>
          <a:p>
            <a:pPr indent="-6350" algn="r" rtl="1">
              <a:lnSpc>
                <a:spcPct val="150000"/>
              </a:lnSpc>
              <a:spcAft>
                <a:spcPts val="805"/>
              </a:spcAft>
            </a:pPr>
            <a:r>
              <a:rPr lang="ar-DZ"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14</a:t>
            </a:r>
            <a:r>
              <a:rPr lang="ar-SA" sz="28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800" b="1" i="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معوقات تكنولوجيا المعلومات والاتصالات</a:t>
            </a:r>
            <a:r>
              <a:rPr lang="ar-SA" sz="2400" b="1"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sz="1600" dirty="0">
              <a:solidFill>
                <a:srgbClr val="000000"/>
              </a:solidFill>
              <a:effectLst/>
              <a:latin typeface="Calibri" panose="020F0502020204030204" pitchFamily="34" charset="0"/>
              <a:ea typeface="Calibri" panose="020F0502020204030204" pitchFamily="34" charset="0"/>
            </a:endParaRPr>
          </a:p>
          <a:p>
            <a:pPr indent="-6350" algn="r" rtl="1">
              <a:lnSpc>
                <a:spcPct val="150000"/>
              </a:lnSpc>
              <a:spcAft>
                <a:spcPts val="785"/>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من المعوقات التي تعيق توظيف تكنولوجيا المعلومات والاتصالات </a:t>
            </a:r>
            <a:endParaRPr lang="fr-FR" sz="2400" dirty="0">
              <a:solidFill>
                <a:srgbClr val="000000"/>
              </a:solidFill>
              <a:effectLst/>
              <a:latin typeface="Calibri" panose="020F0502020204030204" pitchFamily="34" charset="0"/>
              <a:ea typeface="Calibri" panose="020F0502020204030204" pitchFamily="34" charset="0"/>
            </a:endParaRPr>
          </a:p>
          <a:p>
            <a:pPr marR="220980" indent="-3810" algn="just" rtl="1">
              <a:lnSpc>
                <a:spcPct val="150000"/>
              </a:lnSpc>
              <a:spcAft>
                <a:spcPts val="730"/>
              </a:spcAft>
            </a:pP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ضعف البنية التحتية وعدم مواكبتها ثورة تكنولوجيا المعلومات والمتمثلة بغياب الاعتمادات المالية، وقلة</a:t>
            </a:r>
            <a:r>
              <a:rPr lang="ar-DZ"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4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الخبرات، وعدم توفرها، وعدم نشر الثقافة الإلكترونية، وعدم تشجيع المتخصصين في مجال تكنولوجيا المعلومات على نشر ثقافتهم المعلوماتية.  </a:t>
            </a:r>
            <a:endParaRPr lang="fr-FR"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7554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 calcmode="lin" valueType="num">
                                      <p:cBhvr additive="base">
                                        <p:cTn id="1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1403648" y="2708920"/>
            <a:ext cx="6400800" cy="2376264"/>
          </a:xfrm>
        </p:spPr>
        <p:txBody>
          <a:bodyPr anchor="t">
            <a:normAutofit/>
          </a:bodyPr>
          <a:lstStyle/>
          <a:p>
            <a:pPr algn="ctr" rtl="1"/>
            <a:r>
              <a:rPr lang="ar-DZ" sz="4800" dirty="0">
                <a:effectLst>
                  <a:outerShdw blurRad="38100" dist="38100" dir="2700000" algn="tl">
                    <a:srgbClr val="000000">
                      <a:alpha val="43137"/>
                    </a:srgbClr>
                  </a:outerShdw>
                </a:effectLst>
              </a:rPr>
              <a:t>نهاية  المحاضرة</a:t>
            </a:r>
            <a:br>
              <a:rPr lang="ar-DZ" sz="4800" dirty="0">
                <a:effectLst>
                  <a:outerShdw blurRad="38100" dist="38100" dir="2700000" algn="tl">
                    <a:srgbClr val="000000">
                      <a:alpha val="43137"/>
                    </a:srgbClr>
                  </a:outerShdw>
                </a:effectLst>
              </a:rPr>
            </a:br>
            <a:r>
              <a:rPr lang="ar-DZ" sz="4800" dirty="0">
                <a:effectLst>
                  <a:outerShdw blurRad="38100" dist="38100" dir="2700000" algn="tl">
                    <a:srgbClr val="000000">
                      <a:alpha val="43137"/>
                    </a:srgbClr>
                  </a:outerShdw>
                </a:effectLst>
              </a:rPr>
              <a:t>شكرا على حسن الانتباه</a:t>
            </a:r>
            <a:endParaRPr lang="fr-FR" sz="4800" dirty="0">
              <a:effectLst>
                <a:outerShdw blurRad="38100" dist="38100" dir="2700000" algn="tl">
                  <a:srgbClr val="000000">
                    <a:alpha val="43137"/>
                  </a:srgbClr>
                </a:outerShdw>
              </a:effectLst>
            </a:endParaRPr>
          </a:p>
        </p:txBody>
      </p:sp>
      <p:sp>
        <p:nvSpPr>
          <p:cNvPr id="4" name="Espace réservé de la date 3"/>
          <p:cNvSpPr>
            <a:spLocks noGrp="1"/>
          </p:cNvSpPr>
          <p:nvPr>
            <p:ph type="dt" sz="half" idx="10"/>
          </p:nvPr>
        </p:nvSpPr>
        <p:spPr/>
        <p:txBody>
          <a:bodyPr/>
          <a:lstStyle/>
          <a:p>
            <a:r>
              <a:rPr lang="fr-FR">
                <a:solidFill>
                  <a:srgbClr val="4E67C8">
                    <a:lumMod val="60000"/>
                    <a:lumOff val="40000"/>
                  </a:srgbClr>
                </a:solidFill>
              </a:rPr>
              <a:t>2021/2020  السنة الدراسية</a:t>
            </a:r>
            <a:endParaRPr lang="fr-BE">
              <a:solidFill>
                <a:srgbClr val="4E67C8">
                  <a:lumMod val="60000"/>
                  <a:lumOff val="40000"/>
                </a:srgbClr>
              </a:solidFill>
            </a:endParaRPr>
          </a:p>
        </p:txBody>
      </p:sp>
      <p:sp>
        <p:nvSpPr>
          <p:cNvPr id="5" name="Espace réservé du pied de page 4"/>
          <p:cNvSpPr>
            <a:spLocks noGrp="1"/>
          </p:cNvSpPr>
          <p:nvPr>
            <p:ph type="ftr" sz="quarter" idx="11"/>
          </p:nvPr>
        </p:nvSpPr>
        <p:spPr/>
        <p:txBody>
          <a:bodyPr/>
          <a:lstStyle/>
          <a:p>
            <a:r>
              <a:rPr lang="ar-DZ" dirty="0">
                <a:solidFill>
                  <a:srgbClr val="4E67C8">
                    <a:lumMod val="60000"/>
                    <a:lumOff val="40000"/>
                  </a:srgbClr>
                </a:solidFill>
              </a:rPr>
              <a:t>محاضرات من إعداد الدكتورة : بن يطو سامية</a:t>
            </a:r>
            <a:endParaRPr lang="fr-BE" dirty="0">
              <a:solidFill>
                <a:srgbClr val="4E67C8">
                  <a:lumMod val="60000"/>
                  <a:lumOff val="40000"/>
                </a:srgbClr>
              </a:solidFill>
            </a:endParaRPr>
          </a:p>
        </p:txBody>
      </p:sp>
    </p:spTree>
    <p:extLst>
      <p:ext uri="{BB962C8B-B14F-4D97-AF65-F5344CB8AC3E}">
        <p14:creationId xmlns:p14="http://schemas.microsoft.com/office/powerpoint/2010/main" val="2587579521"/>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20694" y="-24012"/>
            <a:ext cx="8928992" cy="5384936"/>
          </a:xfrm>
          <a:prstGeom prst="rect">
            <a:avLst/>
          </a:prstGeom>
          <a:noFill/>
        </p:spPr>
        <p:txBody>
          <a:bodyPr wrap="square" rtlCol="0">
            <a:spAutoFit/>
          </a:bodyPr>
          <a:lstStyle/>
          <a:p>
            <a:pPr indent="-6350" algn="r" rtl="1">
              <a:spcAft>
                <a:spcPts val="1295"/>
              </a:spcAft>
            </a:pPr>
            <a:r>
              <a:rPr lang="ar-SA" sz="2800" b="1" i="1" dirty="0"/>
              <a:t>الأهداف التعليمية</a:t>
            </a:r>
            <a:r>
              <a:rPr lang="fr-FR" sz="2800" b="1" i="1" dirty="0"/>
              <a:t>:</a:t>
            </a:r>
            <a:r>
              <a:rPr lang="ar-SA" sz="2800" b="1" i="1" dirty="0"/>
              <a:t> </a:t>
            </a:r>
            <a:r>
              <a:rPr lang="ar-SA"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بعد دارسة المتعلم لهذه الوحدة يتوقع أن: </a:t>
            </a:r>
            <a:endParaRPr lang="fr-FR" dirty="0">
              <a:solidFill>
                <a:srgbClr val="000000"/>
              </a:solidFill>
              <a:latin typeface="Calibri" panose="020F0502020204030204" pitchFamily="34" charset="0"/>
              <a:ea typeface="Calibri" panose="020F0502020204030204" pitchFamily="34" charset="0"/>
            </a:endParaRPr>
          </a:p>
          <a:p>
            <a:pPr indent="-6350" algn="r" rtl="1">
              <a:spcAft>
                <a:spcPts val="1295"/>
              </a:spcAft>
            </a:pPr>
            <a:r>
              <a:rPr lang="fr-FR" dirty="0">
                <a:solidFill>
                  <a:srgbClr val="050505"/>
                </a:solidFill>
                <a:latin typeface="Simplified Arabic" panose="02020603050405020304" pitchFamily="18" charset="-78"/>
                <a:ea typeface="Simplified Arabic" panose="02020603050405020304" pitchFamily="18" charset="-78"/>
              </a:rPr>
              <a:t>1</a:t>
            </a:r>
            <a:r>
              <a:rPr lang="ar-SA"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-يوضح مفهوم تكنولوجيا المعلومات</a:t>
            </a:r>
            <a:r>
              <a:rPr lang="fr-FR" dirty="0">
                <a:solidFill>
                  <a:srgbClr val="050505"/>
                </a:solidFill>
                <a:latin typeface="Simplified Arabic" panose="02020603050405020304" pitchFamily="18" charset="-78"/>
                <a:ea typeface="Simplified Arabic" panose="02020603050405020304" pitchFamily="18" charset="-78"/>
              </a:rPr>
              <a:t>IT </a:t>
            </a:r>
            <a:endParaRPr lang="fr-FR" dirty="0">
              <a:solidFill>
                <a:srgbClr val="000000"/>
              </a:solidFill>
              <a:latin typeface="Calibri" panose="020F0502020204030204" pitchFamily="34" charset="0"/>
              <a:ea typeface="Calibri" panose="020F0502020204030204" pitchFamily="34" charset="0"/>
            </a:endParaRPr>
          </a:p>
          <a:p>
            <a:pPr indent="-6350" algn="r" rtl="1">
              <a:spcAft>
                <a:spcPts val="1295"/>
              </a:spcAft>
            </a:pPr>
            <a:r>
              <a:rPr lang="fr-FR" dirty="0">
                <a:solidFill>
                  <a:srgbClr val="050505"/>
                </a:solidFill>
                <a:latin typeface="Simplified Arabic" panose="02020603050405020304" pitchFamily="18" charset="-78"/>
                <a:ea typeface="Simplified Arabic" panose="02020603050405020304" pitchFamily="18" charset="-78"/>
              </a:rPr>
              <a:t>2</a:t>
            </a:r>
            <a:r>
              <a:rPr lang="ar-SA"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-يقارن بين مكونات تكنولوجيا المعلومات </a:t>
            </a:r>
            <a:endParaRPr lang="fr-FR" dirty="0">
              <a:solidFill>
                <a:srgbClr val="000000"/>
              </a:solidFill>
              <a:latin typeface="Calibri" panose="020F0502020204030204" pitchFamily="34" charset="0"/>
              <a:ea typeface="Calibri" panose="020F0502020204030204" pitchFamily="34" charset="0"/>
            </a:endParaRPr>
          </a:p>
          <a:p>
            <a:pPr indent="-6350" algn="r" rtl="1">
              <a:spcAft>
                <a:spcPts val="1295"/>
              </a:spcAft>
            </a:pPr>
            <a:r>
              <a:rPr lang="fr-FR" dirty="0">
                <a:solidFill>
                  <a:srgbClr val="050505"/>
                </a:solidFill>
                <a:latin typeface="Simplified Arabic" panose="02020603050405020304" pitchFamily="18" charset="-78"/>
                <a:ea typeface="Simplified Arabic" panose="02020603050405020304" pitchFamily="18" charset="-78"/>
              </a:rPr>
              <a:t>3</a:t>
            </a:r>
            <a:r>
              <a:rPr lang="ar-SA"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-يعرف تكنولوجيا المعلومات والاتصالات </a:t>
            </a:r>
            <a:r>
              <a:rPr lang="fr-FR" dirty="0">
                <a:solidFill>
                  <a:srgbClr val="050505"/>
                </a:solidFill>
                <a:latin typeface="Simplified Arabic" panose="02020603050405020304" pitchFamily="18" charset="-78"/>
                <a:ea typeface="Simplified Arabic" panose="02020603050405020304" pitchFamily="18" charset="-78"/>
              </a:rPr>
              <a:t>ICT </a:t>
            </a:r>
            <a:endParaRPr lang="fr-FR" dirty="0">
              <a:solidFill>
                <a:srgbClr val="000000"/>
              </a:solidFill>
              <a:latin typeface="Calibri" panose="020F0502020204030204" pitchFamily="34" charset="0"/>
              <a:ea typeface="Calibri" panose="020F0502020204030204" pitchFamily="34" charset="0"/>
            </a:endParaRPr>
          </a:p>
          <a:p>
            <a:pPr indent="-6350" algn="r" rtl="1">
              <a:spcAft>
                <a:spcPts val="1295"/>
              </a:spcAft>
            </a:pPr>
            <a:r>
              <a:rPr lang="fr-FR" dirty="0">
                <a:solidFill>
                  <a:srgbClr val="050505"/>
                </a:solidFill>
                <a:latin typeface="Simplified Arabic" panose="02020603050405020304" pitchFamily="18" charset="-78"/>
                <a:ea typeface="Simplified Arabic" panose="02020603050405020304" pitchFamily="18" charset="-78"/>
              </a:rPr>
              <a:t>4</a:t>
            </a:r>
            <a:r>
              <a:rPr lang="ar-SA"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-يحدد أساليب استخدام تكنولوجيا المعلومات كأداة تعلم </a:t>
            </a:r>
            <a:endParaRPr lang="fr-FR" dirty="0">
              <a:solidFill>
                <a:srgbClr val="000000"/>
              </a:solidFill>
              <a:latin typeface="Calibri" panose="020F0502020204030204" pitchFamily="34" charset="0"/>
              <a:ea typeface="Calibri" panose="020F0502020204030204" pitchFamily="34" charset="0"/>
            </a:endParaRPr>
          </a:p>
          <a:p>
            <a:pPr indent="-6350" algn="r" rtl="1">
              <a:spcAft>
                <a:spcPts val="1295"/>
              </a:spcAft>
            </a:pPr>
            <a:r>
              <a:rPr lang="fr-FR" dirty="0">
                <a:solidFill>
                  <a:srgbClr val="050505"/>
                </a:solidFill>
                <a:latin typeface="Simplified Arabic" panose="02020603050405020304" pitchFamily="18" charset="-78"/>
                <a:ea typeface="Simplified Arabic" panose="02020603050405020304" pitchFamily="18" charset="-78"/>
              </a:rPr>
              <a:t>5</a:t>
            </a:r>
            <a:r>
              <a:rPr lang="ar-SA"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-يفسر عوامل مساهمة تكنولوجيا المعلومات في عملية التعليم والتعلم </a:t>
            </a:r>
            <a:endParaRPr lang="ar-DZ" dirty="0">
              <a:solidFill>
                <a:srgbClr val="000000"/>
              </a:solidFill>
              <a:latin typeface="Calibri" panose="020F0502020204030204" pitchFamily="34" charset="0"/>
              <a:ea typeface="Simplified Arabic" panose="02020603050405020304" pitchFamily="18" charset="-78"/>
            </a:endParaRPr>
          </a:p>
          <a:p>
            <a:pPr indent="-6350" algn="r" rtl="1">
              <a:spcAft>
                <a:spcPts val="1295"/>
              </a:spcAft>
            </a:pPr>
            <a:r>
              <a:rPr lang="ar-DZ" dirty="0">
                <a:solidFill>
                  <a:srgbClr val="050505"/>
                </a:solidFill>
                <a:latin typeface="Simplified Arabic" panose="02020603050405020304" pitchFamily="18" charset="-78"/>
                <a:ea typeface="Simplified Arabic" panose="02020603050405020304" pitchFamily="18" charset="-78"/>
              </a:rPr>
              <a:t>6 </a:t>
            </a:r>
            <a:r>
              <a:rPr lang="ar-SA" dirty="0">
                <a:solidFill>
                  <a:srgbClr val="050505"/>
                </a:solidFill>
                <a:latin typeface="Simplified Arabic" panose="02020603050405020304" pitchFamily="18" charset="-78"/>
                <a:ea typeface="Simplified Arabic" panose="02020603050405020304" pitchFamily="18" charset="-78"/>
              </a:rPr>
              <a:t>-يبين مميزات تكنولوجيا المعلومات والاتصالات</a:t>
            </a:r>
            <a:endParaRPr lang="fr-FR" dirty="0"/>
          </a:p>
          <a:p>
            <a:pPr algn="r" rtl="1">
              <a:lnSpc>
                <a:spcPct val="150000"/>
              </a:lnSpc>
            </a:pPr>
            <a:r>
              <a:rPr lang="ar-DZ" dirty="0"/>
              <a:t>7</a:t>
            </a:r>
            <a:r>
              <a:rPr lang="ar-SA" dirty="0"/>
              <a:t>-يلخص مجالات تكنولوجيا المعلومات والاتصالات </a:t>
            </a:r>
            <a:endParaRPr lang="fr-FR" dirty="0"/>
          </a:p>
          <a:p>
            <a:pPr algn="r" rtl="1">
              <a:lnSpc>
                <a:spcPct val="150000"/>
              </a:lnSpc>
            </a:pPr>
            <a:r>
              <a:rPr lang="ar-DZ" dirty="0"/>
              <a:t>8</a:t>
            </a:r>
            <a:r>
              <a:rPr lang="ar-SA" dirty="0"/>
              <a:t>-يشرح خصائص تكنولوجيا المعلومات والاتصالات </a:t>
            </a:r>
            <a:endParaRPr lang="fr-FR" dirty="0"/>
          </a:p>
          <a:p>
            <a:pPr algn="r" rtl="1">
              <a:lnSpc>
                <a:spcPct val="150000"/>
              </a:lnSpc>
            </a:pPr>
            <a:r>
              <a:rPr lang="ar-DZ" dirty="0"/>
              <a:t>9</a:t>
            </a:r>
            <a:r>
              <a:rPr lang="ar-SA" dirty="0"/>
              <a:t>-يذكر تطبيقات تكنولوجيا المعلومات والاتصالات </a:t>
            </a:r>
            <a:endParaRPr lang="fr-FR" dirty="0"/>
          </a:p>
          <a:p>
            <a:pPr algn="r" rtl="1">
              <a:lnSpc>
                <a:spcPct val="150000"/>
              </a:lnSpc>
            </a:pPr>
            <a:r>
              <a:rPr lang="ar-DZ" dirty="0"/>
              <a:t>10</a:t>
            </a:r>
            <a:r>
              <a:rPr lang="ar-SA" dirty="0"/>
              <a:t>-يفسر أسباب اعتماد تكنولوجيا التعليم والمعلومات الحاسوب في التدريس </a:t>
            </a:r>
            <a:endParaRPr lang="fr-FR" dirty="0"/>
          </a:p>
          <a:p>
            <a:pPr algn="r" rtl="1">
              <a:lnSpc>
                <a:spcPct val="150000"/>
              </a:lnSpc>
            </a:pPr>
            <a:r>
              <a:rPr lang="ar-DZ" dirty="0"/>
              <a:t>11يعرف </a:t>
            </a:r>
            <a:r>
              <a:rPr lang="ar-SA" dirty="0"/>
              <a:t>معوقات تكنولوجيا المعلومات والاتصالات</a:t>
            </a:r>
            <a:r>
              <a:rPr lang="ar-SA" b="1" dirty="0"/>
              <a:t> </a:t>
            </a:r>
            <a:endParaRPr lang="fr-FR"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3718359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 calcmode="lin" valueType="num">
                                      <p:cBhvr additive="base">
                                        <p:cTn id="18"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xEl>
                                              <p:pRg st="3" end="3"/>
                                            </p:txEl>
                                          </p:spTgt>
                                        </p:tgtEl>
                                        <p:attrNameLst>
                                          <p:attrName>style.visibility</p:attrName>
                                        </p:attrNameLst>
                                      </p:cBhvr>
                                      <p:to>
                                        <p:strVal val="visible"/>
                                      </p:to>
                                    </p:set>
                                    <p:anim calcmode="lin" valueType="num">
                                      <p:cBhvr additive="base">
                                        <p:cTn id="24"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 calcmode="lin" valueType="num">
                                      <p:cBhvr additive="base">
                                        <p:cTn id="30"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xEl>
                                              <p:pRg st="5" end="5"/>
                                            </p:txEl>
                                          </p:spTgt>
                                        </p:tgtEl>
                                        <p:attrNameLst>
                                          <p:attrName>style.visibility</p:attrName>
                                        </p:attrNameLst>
                                      </p:cBhvr>
                                      <p:to>
                                        <p:strVal val="visible"/>
                                      </p:to>
                                    </p:set>
                                    <p:anim calcmode="lin" valueType="num">
                                      <p:cBhvr additive="base">
                                        <p:cTn id="36" dur="5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3">
                                            <p:txEl>
                                              <p:pRg st="6" end="6"/>
                                            </p:txEl>
                                          </p:spTgt>
                                        </p:tgtEl>
                                        <p:attrNameLst>
                                          <p:attrName>style.visibility</p:attrName>
                                        </p:attrNameLst>
                                      </p:cBhvr>
                                      <p:to>
                                        <p:strVal val="visible"/>
                                      </p:to>
                                    </p:set>
                                    <p:anim calcmode="lin" valueType="num">
                                      <p:cBhvr additive="base">
                                        <p:cTn id="42"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3">
                                            <p:txEl>
                                              <p:pRg st="7" end="7"/>
                                            </p:txEl>
                                          </p:spTgt>
                                        </p:tgtEl>
                                        <p:attrNameLst>
                                          <p:attrName>style.visibility</p:attrName>
                                        </p:attrNameLst>
                                      </p:cBhvr>
                                      <p:to>
                                        <p:strVal val="visible"/>
                                      </p:to>
                                    </p:set>
                                    <p:anim calcmode="lin" valueType="num">
                                      <p:cBhvr additive="base">
                                        <p:cTn id="48" dur="5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xEl>
                                              <p:pRg st="8" end="8"/>
                                            </p:txEl>
                                          </p:spTgt>
                                        </p:tgtEl>
                                        <p:attrNameLst>
                                          <p:attrName>style.visibility</p:attrName>
                                        </p:attrNameLst>
                                      </p:cBhvr>
                                      <p:to>
                                        <p:strVal val="visible"/>
                                      </p:to>
                                    </p:set>
                                    <p:anim calcmode="lin" valueType="num">
                                      <p:cBhvr additive="base">
                                        <p:cTn id="54"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
                                            <p:txEl>
                                              <p:pRg st="9" end="9"/>
                                            </p:txEl>
                                          </p:spTgt>
                                        </p:tgtEl>
                                        <p:attrNameLst>
                                          <p:attrName>style.visibility</p:attrName>
                                        </p:attrNameLst>
                                      </p:cBhvr>
                                      <p:to>
                                        <p:strVal val="visible"/>
                                      </p:to>
                                    </p:set>
                                    <p:anim calcmode="lin" valueType="num">
                                      <p:cBhvr additive="base">
                                        <p:cTn id="60" dur="500" fill="hold"/>
                                        <p:tgtEl>
                                          <p:spTgt spid="13">
                                            <p:txEl>
                                              <p:pRg st="9" end="9"/>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
                                            <p:txEl>
                                              <p:pRg st="10" end="10"/>
                                            </p:txEl>
                                          </p:spTgt>
                                        </p:tgtEl>
                                        <p:attrNameLst>
                                          <p:attrName>style.visibility</p:attrName>
                                        </p:attrNameLst>
                                      </p:cBhvr>
                                      <p:to>
                                        <p:strVal val="visible"/>
                                      </p:to>
                                    </p:set>
                                    <p:anim calcmode="lin" valueType="num">
                                      <p:cBhvr additive="base">
                                        <p:cTn id="66" dur="500" fill="hold"/>
                                        <p:tgtEl>
                                          <p:spTgt spid="13">
                                            <p:txEl>
                                              <p:pRg st="10" end="1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
                                            <p:txEl>
                                              <p:pRg st="11" end="11"/>
                                            </p:txEl>
                                          </p:spTgt>
                                        </p:tgtEl>
                                        <p:attrNameLst>
                                          <p:attrName>style.visibility</p:attrName>
                                        </p:attrNameLst>
                                      </p:cBhvr>
                                      <p:to>
                                        <p:strVal val="visible"/>
                                      </p:to>
                                    </p:set>
                                    <p:anim calcmode="lin" valueType="num">
                                      <p:cBhvr additive="base">
                                        <p:cTn id="72" dur="500" fill="hold"/>
                                        <p:tgtEl>
                                          <p:spTgt spid="13">
                                            <p:txEl>
                                              <p:pRg st="11" end="1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5360" y="-237432"/>
            <a:ext cx="8928992" cy="6055504"/>
          </a:xfrm>
          <a:prstGeom prst="rect">
            <a:avLst/>
          </a:prstGeom>
          <a:noFill/>
        </p:spPr>
        <p:txBody>
          <a:bodyPr wrap="square" rtlCol="0">
            <a:spAutoFit/>
          </a:bodyPr>
          <a:lstStyle/>
          <a:p>
            <a:pPr marL="0" marR="0" lvl="0" indent="0" algn="r" defTabSz="914400" rtl="1" eaLnBrk="1" fontAlgn="auto" latinLnBrk="0" hangingPunct="1">
              <a:lnSpc>
                <a:spcPct val="150000"/>
              </a:lnSpc>
              <a:spcBef>
                <a:spcPts val="1200"/>
              </a:spcBef>
              <a:spcAft>
                <a:spcPts val="0"/>
              </a:spcAft>
              <a:buClr>
                <a:srgbClr val="E48312"/>
              </a:buClr>
              <a:buSzPct val="100000"/>
              <a:buFont typeface="Calibri" panose="020F0502020204030204" pitchFamily="34" charset="0"/>
              <a:buNone/>
              <a:tabLst/>
              <a:defRPr/>
            </a:pPr>
            <a:r>
              <a:rPr kumimoji="0" lang="ar-DZ" sz="3100" b="1" i="0"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a:cs typeface="Traditional Arabic"/>
              </a:rPr>
              <a:t>تمهيد</a:t>
            </a:r>
          </a:p>
          <a:p>
            <a:pPr lvl="0" algn="r" defTabSz="914400" rtl="1">
              <a:lnSpc>
                <a:spcPct val="150000"/>
              </a:lnSpc>
              <a:spcBef>
                <a:spcPts val="1200"/>
              </a:spcBef>
              <a:buClr>
                <a:srgbClr val="E48312"/>
              </a:buClr>
              <a:buSzPct val="100000"/>
              <a:defRPr/>
            </a:pPr>
            <a:r>
              <a:rPr lang="ar-DZ" sz="2400" b="1" dirty="0">
                <a:solidFill>
                  <a:srgbClr val="000000">
                    <a:lumMod val="75000"/>
                    <a:lumOff val="25000"/>
                  </a:srgbClr>
                </a:solidFill>
                <a:ea typeface="Times New Roman"/>
                <a:cs typeface="Traditional Arabic"/>
              </a:rPr>
              <a:t>أحدثت ثورة تكنولوجيا المعلومات تحولات ضخمة على مستوى البحث العلمي ، بما أتاحته من مصادر متجددة للمعلومات ، فأصبحت بذلك بمثابة مكتبة لكل باحث في أي تخصص. وكسبت هذه الوسيلة الاتصالية الجديدة جمهورا عريضا من مختلف فئات الجماهير. وأصبحت منافسا قويا لمصادر المعلومات التقليدية.   </a:t>
            </a:r>
          </a:p>
          <a:p>
            <a:pPr lvl="0" algn="r" defTabSz="914400" rtl="1">
              <a:lnSpc>
                <a:spcPct val="150000"/>
              </a:lnSpc>
              <a:spcBef>
                <a:spcPts val="1200"/>
              </a:spcBef>
              <a:buClr>
                <a:srgbClr val="E48312"/>
              </a:buClr>
              <a:buSzPct val="100000"/>
              <a:defRPr/>
            </a:pPr>
            <a:r>
              <a:rPr lang="ar-DZ" sz="2400" b="1" dirty="0">
                <a:solidFill>
                  <a:srgbClr val="000000">
                    <a:lumMod val="75000"/>
                    <a:lumOff val="25000"/>
                  </a:srgbClr>
                </a:solidFill>
                <a:ea typeface="Times New Roman"/>
                <a:cs typeface="Traditional Arabic"/>
              </a:rPr>
              <a:t>وبرزت من خلالها مستحدثات تكنولوجية حديثة كالحاسوب، والبرمجيات التعليمية المحوسبة، وشبكة الإنترنت، والبريد الإلكتروني والوسائط المتعددة، والفيديو التفاعلي، والأقمار الصناعية، والشبكات  وغيرها وقد هيأت هذه المستجدات التكنولوجية فرصًا جديدة لاستثمارها في التعليم، وأنتج الفكر التربوي المعاصر عدة تطبيقات ومسميات تكنولوجية حديثة. فبدأ تدريس المعلوماتية، وتعليم الحاسوب كمواد وتخصصات مهمة، وزاد الاتجاه نحو التعليم الإلكتروني والمنهاج الرقمي. </a:t>
            </a:r>
            <a:endParaRPr kumimoji="0" lang="ar-DZ" sz="2400" b="1" i="0" u="none" strike="noStrike" kern="1200" cap="none" spc="0" normalizeH="0" baseline="0" noProof="0" dirty="0">
              <a:ln>
                <a:noFill/>
              </a:ln>
              <a:solidFill>
                <a:srgbClr val="000000">
                  <a:lumMod val="75000"/>
                  <a:lumOff val="25000"/>
                </a:srgbClr>
              </a:solidFill>
              <a:effectLst/>
              <a:uLnTx/>
              <a:uFillTx/>
              <a:latin typeface="Calibri" panose="020F0502020204030204"/>
              <a:ea typeface="Times New Roman"/>
              <a:cs typeface="Traditional Arabic"/>
            </a:endParaRPr>
          </a:p>
        </p:txBody>
      </p:sp>
    </p:spTree>
    <p:extLst>
      <p:ext uri="{BB962C8B-B14F-4D97-AF65-F5344CB8AC3E}">
        <p14:creationId xmlns:p14="http://schemas.microsoft.com/office/powerpoint/2010/main" val="37872555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1" end="1"/>
                                            </p:txEl>
                                          </p:spTgt>
                                        </p:tgtEl>
                                        <p:attrNameLst>
                                          <p:attrName>style.visibility</p:attrName>
                                        </p:attrNameLst>
                                      </p:cBhvr>
                                      <p:to>
                                        <p:strVal val="visible"/>
                                      </p:to>
                                    </p:set>
                                    <p:animEffect transition="in" filter="barn(inVertical)">
                                      <p:cBhvr>
                                        <p:cTn id="1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a:ln>
                  <a:noFill/>
                </a:ln>
                <a:solidFill>
                  <a:srgbClr val="FFFFFF"/>
                </a:solidFill>
                <a:effectLst/>
                <a:uLnTx/>
                <a:uFillTx/>
                <a:latin typeface="Calibri" panose="020F0502020204030204"/>
                <a:ea typeface="+mn-ea"/>
                <a:cs typeface="Arial" panose="020B0604020202020204" pitchFamily="34" charset="0"/>
              </a:rPr>
              <a:t>محاضرات من إعداد الدكتورة : سوسن بوزيدة</a:t>
            </a:r>
            <a:endParaRPr kumimoji="0" lang="fr-BE"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16094" y="-27384"/>
            <a:ext cx="8928992" cy="7042121"/>
          </a:xfrm>
          <a:prstGeom prst="rect">
            <a:avLst/>
          </a:prstGeom>
          <a:noFill/>
        </p:spPr>
        <p:txBody>
          <a:bodyPr wrap="square" rtlCol="0">
            <a:spAutoFit/>
          </a:bodyPr>
          <a:lstStyle/>
          <a:p>
            <a:pPr indent="-6350" algn="r" rtl="1">
              <a:lnSpc>
                <a:spcPct val="150000"/>
              </a:lnSpc>
              <a:spcAft>
                <a:spcPts val="805"/>
              </a:spcAft>
            </a:pPr>
            <a:r>
              <a:rPr lang="ar-DZ" sz="2800" b="1" i="0" dirty="0">
                <a:solidFill>
                  <a:srgbClr val="333333"/>
                </a:solidFill>
                <a:effectLst/>
                <a:latin typeface="DroidArabicKufi-Regular"/>
              </a:rPr>
              <a:t>مكونات نظام تكنولوجيا المعلومات والاتصالات</a:t>
            </a:r>
            <a:endParaRPr lang="fr-FR" sz="2800" b="1" i="0" dirty="0">
              <a:solidFill>
                <a:srgbClr val="333333"/>
              </a:solidFill>
              <a:effectLst/>
              <a:latin typeface="DroidArabicKufi-Regular"/>
            </a:endParaRPr>
          </a:p>
          <a:p>
            <a:pPr indent="-6350" algn="r" rtl="1">
              <a:lnSpc>
                <a:spcPct val="150000"/>
              </a:lnSpc>
              <a:spcAft>
                <a:spcPts val="805"/>
              </a:spcAft>
            </a:pPr>
            <a:r>
              <a:rPr lang="ar-DZ" sz="2400" b="0" i="0" dirty="0">
                <a:solidFill>
                  <a:srgbClr val="333333"/>
                </a:solidFill>
                <a:effectLst/>
                <a:latin typeface="DroidArabicKufi-Regular"/>
              </a:rPr>
              <a:t> يتكوّن نظام تكنولوجيا المعلومات والاتصالات من المكوّنات الآتية:</a:t>
            </a:r>
            <a:endParaRPr lang="fr-FR" sz="2400" b="0" i="0" dirty="0">
              <a:solidFill>
                <a:srgbClr val="333333"/>
              </a:solidFill>
              <a:effectLst/>
              <a:latin typeface="DroidArabicKufi-Regular"/>
            </a:endParaRPr>
          </a:p>
          <a:p>
            <a:pPr indent="-6350" algn="r" rtl="1">
              <a:lnSpc>
                <a:spcPct val="150000"/>
              </a:lnSpc>
              <a:spcAft>
                <a:spcPts val="805"/>
              </a:spcAft>
            </a:pPr>
            <a:r>
              <a:rPr lang="ar-DZ" sz="2400" b="0" i="0" dirty="0">
                <a:solidFill>
                  <a:srgbClr val="333333"/>
                </a:solidFill>
                <a:effectLst/>
                <a:latin typeface="DroidArabicKufi-Regular"/>
              </a:rPr>
              <a:t>الحوسبة السحابيّة</a:t>
            </a:r>
            <a:r>
              <a:rPr lang="fr-FR" sz="2400" b="0" i="0" dirty="0">
                <a:solidFill>
                  <a:srgbClr val="333333"/>
                </a:solidFill>
                <a:effectLst/>
                <a:latin typeface="DroidArabicKufi-Regular"/>
              </a:rPr>
              <a:t> </a:t>
            </a:r>
            <a:r>
              <a:rPr kumimoji="0" lang="fr-FR" sz="2400" b="0" i="0" u="none" strike="noStrike" kern="1200" cap="none" spc="0" normalizeH="0" baseline="0" noProof="0" dirty="0">
                <a:ln>
                  <a:noFill/>
                </a:ln>
                <a:solidFill>
                  <a:srgbClr val="333333"/>
                </a:solidFill>
                <a:effectLst/>
                <a:uLnTx/>
                <a:uFillTx/>
                <a:latin typeface="DroidArabicKufi-Regular"/>
                <a:ea typeface="+mn-ea"/>
                <a:cs typeface="+mn-cs"/>
              </a:rPr>
              <a:t>Cloud </a:t>
            </a:r>
            <a:r>
              <a:rPr kumimoji="0" lang="fr-FR" sz="2400" b="0" i="0" u="none" strike="noStrike" kern="1200" cap="none" spc="0" normalizeH="0" baseline="0" noProof="0" dirty="0" err="1">
                <a:ln>
                  <a:noFill/>
                </a:ln>
                <a:solidFill>
                  <a:srgbClr val="333333"/>
                </a:solidFill>
                <a:effectLst/>
                <a:uLnTx/>
                <a:uFillTx/>
                <a:latin typeface="DroidArabicKufi-Regular"/>
                <a:ea typeface="+mn-ea"/>
                <a:cs typeface="+mn-cs"/>
              </a:rPr>
              <a:t>Computing</a:t>
            </a:r>
            <a:r>
              <a:rPr kumimoji="0" lang="fr-FR" sz="2400" b="0" i="0" u="none" strike="noStrike" kern="1200" cap="none" spc="0" normalizeH="0" baseline="0" noProof="0" dirty="0">
                <a:ln>
                  <a:noFill/>
                </a:ln>
                <a:solidFill>
                  <a:srgbClr val="333333"/>
                </a:solidFill>
                <a:effectLst/>
                <a:uLnTx/>
                <a:uFillTx/>
                <a:latin typeface="DroidArabicKufi-Regular"/>
                <a:ea typeface="+mn-ea"/>
                <a:cs typeface="+mn-cs"/>
              </a:rPr>
              <a:t> </a:t>
            </a:r>
            <a:endParaRPr lang="fr-FR" sz="2400" b="0" i="0" dirty="0">
              <a:solidFill>
                <a:srgbClr val="333333"/>
              </a:solidFill>
              <a:effectLst/>
              <a:latin typeface="DroidArabicKufi-Regular"/>
            </a:endParaRPr>
          </a:p>
          <a:p>
            <a:pPr indent="-6350" algn="r" rtl="1">
              <a:lnSpc>
                <a:spcPct val="150000"/>
              </a:lnSpc>
              <a:spcAft>
                <a:spcPts val="805"/>
              </a:spcAft>
            </a:pPr>
            <a:r>
              <a:rPr lang="ar-DZ" sz="2400" b="0" i="0" dirty="0">
                <a:solidFill>
                  <a:srgbClr val="333333"/>
                </a:solidFill>
                <a:effectLst/>
                <a:latin typeface="DroidArabicKufi-Regular"/>
              </a:rPr>
              <a:t>البرمجيات</a:t>
            </a:r>
            <a:r>
              <a:rPr lang="fr-FR" sz="2400" b="0" i="0" dirty="0">
                <a:solidFill>
                  <a:srgbClr val="333333"/>
                </a:solidFill>
                <a:effectLst/>
                <a:latin typeface="DroidArabicKufi-Regular"/>
              </a:rPr>
              <a:t>Software </a:t>
            </a:r>
          </a:p>
          <a:p>
            <a:pPr indent="-6350" algn="r" rtl="1">
              <a:lnSpc>
                <a:spcPct val="150000"/>
              </a:lnSpc>
              <a:spcAft>
                <a:spcPts val="805"/>
              </a:spcAft>
            </a:pPr>
            <a:r>
              <a:rPr lang="ar-DZ" sz="2400" dirty="0">
                <a:solidFill>
                  <a:srgbClr val="333333"/>
                </a:solidFill>
                <a:latin typeface="DroidArabicKufi-Regular"/>
              </a:rPr>
              <a:t>ا</a:t>
            </a:r>
            <a:r>
              <a:rPr lang="ar-DZ" sz="2400" b="0" i="0" dirty="0">
                <a:solidFill>
                  <a:srgbClr val="333333"/>
                </a:solidFill>
                <a:effectLst/>
                <a:latin typeface="DroidArabicKufi-Regular"/>
              </a:rPr>
              <a:t>لأجهزة </a:t>
            </a:r>
            <a:r>
              <a:rPr lang="fr-FR" sz="2400" b="0" i="0" dirty="0">
                <a:solidFill>
                  <a:srgbClr val="333333"/>
                </a:solidFill>
                <a:effectLst/>
                <a:latin typeface="DroidArabicKufi-Regular"/>
              </a:rPr>
              <a:t>Hardware</a:t>
            </a:r>
          </a:p>
          <a:p>
            <a:pPr indent="-6350" algn="r" rtl="1">
              <a:lnSpc>
                <a:spcPct val="150000"/>
              </a:lnSpc>
              <a:spcAft>
                <a:spcPts val="805"/>
              </a:spcAft>
            </a:pPr>
            <a:r>
              <a:rPr lang="ar-DZ" sz="2400" b="0" i="0" dirty="0">
                <a:solidFill>
                  <a:srgbClr val="333333"/>
                </a:solidFill>
                <a:effectLst/>
                <a:latin typeface="DroidArabicKufi-Regular"/>
              </a:rPr>
              <a:t>العمليات </a:t>
            </a:r>
            <a:r>
              <a:rPr lang="fr-FR" sz="2400" b="0" i="0" dirty="0">
                <a:solidFill>
                  <a:srgbClr val="333333"/>
                </a:solidFill>
                <a:effectLst/>
                <a:latin typeface="DroidArabicKufi-Regular"/>
              </a:rPr>
              <a:t>Transactions</a:t>
            </a:r>
          </a:p>
          <a:p>
            <a:pPr indent="-6350" algn="r" rtl="1">
              <a:lnSpc>
                <a:spcPct val="150000"/>
              </a:lnSpc>
              <a:spcAft>
                <a:spcPts val="805"/>
              </a:spcAft>
            </a:pPr>
            <a:r>
              <a:rPr lang="ar-DZ" sz="2400" b="0" i="0" dirty="0">
                <a:solidFill>
                  <a:srgbClr val="333333"/>
                </a:solidFill>
                <a:effectLst/>
                <a:latin typeface="DroidArabicKufi-Regular"/>
              </a:rPr>
              <a:t>تقنيات الاتصالات </a:t>
            </a:r>
            <a:r>
              <a:rPr lang="fr-FR" sz="2400" b="0" i="0" dirty="0">
                <a:solidFill>
                  <a:srgbClr val="333333"/>
                </a:solidFill>
                <a:effectLst/>
                <a:latin typeface="DroidArabicKufi-Regular"/>
              </a:rPr>
              <a:t>Communication Technologies</a:t>
            </a:r>
          </a:p>
          <a:p>
            <a:pPr indent="-6350" algn="r" rtl="1">
              <a:lnSpc>
                <a:spcPct val="150000"/>
              </a:lnSpc>
              <a:spcAft>
                <a:spcPts val="805"/>
              </a:spcAft>
            </a:pPr>
            <a:r>
              <a:rPr lang="ar-DZ" sz="2400" b="0" i="0" dirty="0">
                <a:solidFill>
                  <a:srgbClr val="333333"/>
                </a:solidFill>
                <a:effectLst/>
                <a:latin typeface="DroidArabicKufi-Regular"/>
              </a:rPr>
              <a:t>البيانات </a:t>
            </a:r>
            <a:r>
              <a:rPr lang="fr-FR" sz="2400" b="0" i="0" dirty="0">
                <a:solidFill>
                  <a:srgbClr val="333333"/>
                </a:solidFill>
                <a:effectLst/>
                <a:latin typeface="DroidArabicKufi-Regular"/>
              </a:rPr>
              <a:t>Data</a:t>
            </a:r>
          </a:p>
          <a:p>
            <a:pPr indent="-6350" algn="r" rtl="1">
              <a:lnSpc>
                <a:spcPct val="150000"/>
              </a:lnSpc>
              <a:spcAft>
                <a:spcPts val="805"/>
              </a:spcAft>
            </a:pPr>
            <a:r>
              <a:rPr lang="ar-DZ" sz="2400" b="0" i="0" dirty="0">
                <a:solidFill>
                  <a:srgbClr val="333333"/>
                </a:solidFill>
                <a:effectLst/>
                <a:latin typeface="DroidArabicKufi-Regular"/>
              </a:rPr>
              <a:t>الإنترنت </a:t>
            </a:r>
            <a:r>
              <a:rPr lang="fr-FR" sz="2400" b="0" i="0" dirty="0">
                <a:solidFill>
                  <a:srgbClr val="333333"/>
                </a:solidFill>
                <a:effectLst/>
                <a:latin typeface="DroidArabicKufi-Regular"/>
              </a:rPr>
              <a:t>Internet</a:t>
            </a:r>
            <a:br>
              <a:rPr lang="fr-FR" sz="2400" dirty="0"/>
            </a:br>
            <a:br>
              <a:rPr lang="fr-FR" sz="2400" dirty="0"/>
            </a:br>
            <a:endParaRPr lang="fr-FR"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684870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xEl>
                                              <p:pRg st="2" end="2"/>
                                            </p:txEl>
                                          </p:spTgt>
                                        </p:tgtEl>
                                        <p:attrNameLst>
                                          <p:attrName>style.visibility</p:attrName>
                                        </p:attrNameLst>
                                      </p:cBhvr>
                                      <p:to>
                                        <p:strVal val="visible"/>
                                      </p:to>
                                    </p:set>
                                    <p:animEffect transition="in" filter="barn(inVertical)">
                                      <p:cBhvr>
                                        <p:cTn id="18" dur="500"/>
                                        <p:tgtEl>
                                          <p:spTgt spid="13">
                                            <p:txEl>
                                              <p:pRg st="2" end="2"/>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13">
                                            <p:txEl>
                                              <p:pRg st="3" end="3"/>
                                            </p:txEl>
                                          </p:spTgt>
                                        </p:tgtEl>
                                        <p:attrNameLst>
                                          <p:attrName>style.visibility</p:attrName>
                                        </p:attrNameLst>
                                      </p:cBhvr>
                                      <p:to>
                                        <p:strVal val="visible"/>
                                      </p:to>
                                    </p:set>
                                    <p:animEffect transition="in" filter="barn(inVertical)">
                                      <p:cBhvr>
                                        <p:cTn id="21" dur="500"/>
                                        <p:tgtEl>
                                          <p:spTgt spid="13">
                                            <p:txEl>
                                              <p:pRg st="3" end="3"/>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barn(inVertical)">
                                      <p:cBhvr>
                                        <p:cTn id="24" dur="500"/>
                                        <p:tgtEl>
                                          <p:spTgt spid="13">
                                            <p:txEl>
                                              <p:pRg st="4" end="4"/>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barn(inVertical)">
                                      <p:cBhvr>
                                        <p:cTn id="27" dur="500"/>
                                        <p:tgtEl>
                                          <p:spTgt spid="13">
                                            <p:txEl>
                                              <p:pRg st="5" end="5"/>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13">
                                            <p:txEl>
                                              <p:pRg st="6" end="6"/>
                                            </p:txEl>
                                          </p:spTgt>
                                        </p:tgtEl>
                                        <p:attrNameLst>
                                          <p:attrName>style.visibility</p:attrName>
                                        </p:attrNameLst>
                                      </p:cBhvr>
                                      <p:to>
                                        <p:strVal val="visible"/>
                                      </p:to>
                                    </p:set>
                                    <p:animEffect transition="in" filter="barn(inVertical)">
                                      <p:cBhvr>
                                        <p:cTn id="30" dur="500"/>
                                        <p:tgtEl>
                                          <p:spTgt spid="13">
                                            <p:txEl>
                                              <p:pRg st="6" end="6"/>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13">
                                            <p:txEl>
                                              <p:pRg st="7" end="7"/>
                                            </p:txEl>
                                          </p:spTgt>
                                        </p:tgtEl>
                                        <p:attrNameLst>
                                          <p:attrName>style.visibility</p:attrName>
                                        </p:attrNameLst>
                                      </p:cBhvr>
                                      <p:to>
                                        <p:strVal val="visible"/>
                                      </p:to>
                                    </p:set>
                                    <p:animEffect transition="in" filter="barn(inVertical)">
                                      <p:cBhvr>
                                        <p:cTn id="33" dur="500"/>
                                        <p:tgtEl>
                                          <p:spTgt spid="13">
                                            <p:txEl>
                                              <p:pRg st="7" end="7"/>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13">
                                            <p:txEl>
                                              <p:pRg st="8" end="8"/>
                                            </p:txEl>
                                          </p:spTgt>
                                        </p:tgtEl>
                                        <p:attrNameLst>
                                          <p:attrName>style.visibility</p:attrName>
                                        </p:attrNameLst>
                                      </p:cBhvr>
                                      <p:to>
                                        <p:strVal val="visible"/>
                                      </p:to>
                                    </p:set>
                                    <p:animEffect transition="in" filter="barn(inVertical)">
                                      <p:cBhvr>
                                        <p:cTn id="36" dur="500"/>
                                        <p:tgtEl>
                                          <p:spTgt spid="1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B12B267-3F21-423C-95B1-2AF9455CEC7A}"/>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48A0D60F-DDBE-467B-9A5E-9820EC8A9311}"/>
              </a:ext>
            </a:extLst>
          </p:cNvPr>
          <p:cNvSpPr>
            <a:spLocks noGrp="1"/>
          </p:cNvSpPr>
          <p:nvPr>
            <p:ph type="ftr" sz="quarter" idx="11"/>
          </p:nvPr>
        </p:nvSpPr>
        <p:spPr/>
        <p:txBody>
          <a:bodyPr/>
          <a:lstStyle/>
          <a:p>
            <a:r>
              <a:rPr lang="ar-DZ"/>
              <a:t>محاضرات من إعداد الدكتورة : سوسن بوزيدة</a:t>
            </a:r>
            <a:endParaRPr lang="fr-BE"/>
          </a:p>
        </p:txBody>
      </p:sp>
      <p:sp>
        <p:nvSpPr>
          <p:cNvPr id="5" name="ZoneTexte 4">
            <a:extLst>
              <a:ext uri="{FF2B5EF4-FFF2-40B4-BE49-F238E27FC236}">
                <a16:creationId xmlns:a16="http://schemas.microsoft.com/office/drawing/2014/main" id="{55B4CDC9-EE95-4880-B745-64AE62B0B9CC}"/>
              </a:ext>
            </a:extLst>
          </p:cNvPr>
          <p:cNvSpPr txBox="1"/>
          <p:nvPr/>
        </p:nvSpPr>
        <p:spPr>
          <a:xfrm>
            <a:off x="0" y="44624"/>
            <a:ext cx="8964488" cy="7704673"/>
          </a:xfrm>
          <a:prstGeom prst="rect">
            <a:avLst/>
          </a:prstGeom>
          <a:noFill/>
        </p:spPr>
        <p:txBody>
          <a:bodyPr wrap="square" rtlCol="0">
            <a:spAutoFit/>
          </a:bodyPr>
          <a:lstStyle/>
          <a:p>
            <a:pPr algn="just" rtl="1">
              <a:lnSpc>
                <a:spcPct val="150000"/>
              </a:lnSpc>
            </a:pPr>
            <a:r>
              <a:rPr lang="ar-DZ" sz="3200" b="1" dirty="0"/>
              <a:t>الوسائط المتعددة : </a:t>
            </a:r>
            <a:r>
              <a:rPr lang="fr-FR" sz="3200" b="1" dirty="0" err="1"/>
              <a:t>Multimedia</a:t>
            </a:r>
            <a:endParaRPr lang="fr-FR" sz="2000" dirty="0"/>
          </a:p>
          <a:p>
            <a:pPr algn="just" rtl="1">
              <a:lnSpc>
                <a:spcPct val="150000"/>
              </a:lnSpc>
            </a:pPr>
            <a:r>
              <a:rPr lang="fr-FR" sz="2000" dirty="0"/>
              <a:t> </a:t>
            </a:r>
            <a:r>
              <a:rPr lang="ar-DZ" sz="2000" dirty="0"/>
              <a:t>المكونة من كلمتين حسب الترجمة العربية </a:t>
            </a:r>
            <a:r>
              <a:rPr lang="fr-FR" sz="2000" dirty="0"/>
              <a:t>Multi </a:t>
            </a:r>
            <a:r>
              <a:rPr lang="ar-DZ" sz="2000" dirty="0"/>
              <a:t>وتعني متعدد ، و </a:t>
            </a:r>
            <a:r>
              <a:rPr lang="fr-FR" sz="2000" dirty="0"/>
              <a:t>Media </a:t>
            </a:r>
            <a:r>
              <a:rPr lang="ar-DZ" sz="2000" dirty="0"/>
              <a:t>وتعني وسيط أو وسيلة إعلامية ، عرِّفت بأنها :طائفة من تطبيقات الحاسب الآلي يمكنها تخزين المعلومات بأشكال متنوعة تتضمن النصوص والصور الساكنة والرسوم المتحركة والأصوات ، ثم عرضها بطريقة تفاعلية وفقا لمسارات المستخدم . وعلى هذا يتضح أن ا لوسائط   المتعددة هي عبارة عن دمج بين الحاسوب والوسائل التعليمية لإنتاج بيئة تشعبيه تفاعلية تحتوي على برمجيات الصوت والصورة والفيديو ترتبط فيما بينها بشكل تشعبي من خلال الرسومات المستخدمة في البرامج </a:t>
            </a:r>
          </a:p>
          <a:p>
            <a:pPr algn="just" rtl="1">
              <a:lnSpc>
                <a:spcPct val="150000"/>
              </a:lnSpc>
            </a:pPr>
            <a:r>
              <a:rPr lang="ar-DZ" sz="2400" b="1" dirty="0">
                <a:effectLst/>
                <a:latin typeface="Calibri" panose="020F0502020204030204" pitchFamily="34" charset="0"/>
                <a:ea typeface="Calibri" panose="020F0502020204030204" pitchFamily="34" charset="0"/>
                <a:cs typeface="Simplified Arabic" panose="02020603050405020304" pitchFamily="18" charset="-78"/>
              </a:rPr>
              <a:t>الانترنت</a:t>
            </a:r>
            <a:r>
              <a:rPr lang="ar-DZ" sz="2000" dirty="0">
                <a:effectLst/>
                <a:latin typeface="Calibri" panose="020F0502020204030204" pitchFamily="34" charset="0"/>
                <a:ea typeface="Calibri" panose="020F0502020204030204" pitchFamily="34" charset="0"/>
                <a:cs typeface="Simplified Arabic" panose="02020603050405020304" pitchFamily="18" charset="-78"/>
              </a:rPr>
              <a:t> هي شبكة من الحواسيب المرتبطة بعضها ببعض عبر خطوط الهاتف أو خطوط خاصة بنقل المعطيات كالألياف البصرية فائقة السرعة أو عبر الأقمار الصناعية أو عبر مزيج من هذه </a:t>
            </a:r>
            <a:r>
              <a:rPr lang="ar-DZ" sz="2000">
                <a:effectLst/>
                <a:latin typeface="Calibri" panose="020F0502020204030204" pitchFamily="34" charset="0"/>
                <a:ea typeface="Calibri" panose="020F0502020204030204" pitchFamily="34" charset="0"/>
                <a:cs typeface="Simplified Arabic" panose="02020603050405020304" pitchFamily="18" charset="-78"/>
              </a:rPr>
              <a:t>الخطوط .</a:t>
            </a:r>
            <a:endParaRPr lang="ar-DZ"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50000"/>
              </a:lnSpc>
            </a:pPr>
            <a:r>
              <a:rPr lang="ar-DZ" sz="2000" b="1" dirty="0"/>
              <a:t>	التعليم الافتراضي</a:t>
            </a:r>
          </a:p>
          <a:p>
            <a:pPr algn="just" rtl="1">
              <a:lnSpc>
                <a:spcPct val="150000"/>
              </a:lnSpc>
            </a:pPr>
            <a:r>
              <a:rPr lang="ar-DZ" sz="2000" dirty="0"/>
              <a:t>التعليم الافتراضي هو شكل من أشكال التعليم عن بعد وهو التعليم الذي تستخدم فيه شبكة الإنترنت بالاعتماد على أدوات أخرى كالحاسوب، حيث يمكن للطلاب متابعة محاضراتهم من مكان إقامتهم اعتمادا على حاسوبهم المرتبط بشبكة الإنترنت سواء كانت المحاضرة مباشرة أو مسجلة.</a:t>
            </a:r>
          </a:p>
          <a:p>
            <a:pPr algn="just" rtl="1">
              <a:lnSpc>
                <a:spcPct val="150000"/>
              </a:lnSpc>
            </a:pPr>
            <a:endParaRPr lang="ar-DZ" sz="2000" dirty="0"/>
          </a:p>
          <a:p>
            <a:pPr algn="just" rtl="1">
              <a:lnSpc>
                <a:spcPct val="150000"/>
              </a:lnSpc>
            </a:pPr>
            <a:endParaRPr lang="ar-DZ" dirty="0"/>
          </a:p>
          <a:p>
            <a:pPr algn="just" rtl="1">
              <a:lnSpc>
                <a:spcPct val="150000"/>
              </a:lnSpc>
            </a:pPr>
            <a:endParaRPr lang="ar-DZ" dirty="0"/>
          </a:p>
        </p:txBody>
      </p:sp>
    </p:spTree>
    <p:extLst>
      <p:ext uri="{BB962C8B-B14F-4D97-AF65-F5344CB8AC3E}">
        <p14:creationId xmlns:p14="http://schemas.microsoft.com/office/powerpoint/2010/main" val="139629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281862D-59DD-44CE-9053-790744007ACA}"/>
              </a:ext>
            </a:extLst>
          </p:cNvPr>
          <p:cNvSpPr>
            <a:spLocks noGrp="1"/>
          </p:cNvSpPr>
          <p:nvPr>
            <p:ph type="dt" sz="half" idx="10"/>
          </p:nvPr>
        </p:nvSpPr>
        <p:spPr/>
        <p:txBody>
          <a:bodyPr/>
          <a:lstStyle/>
          <a:p>
            <a:r>
              <a:rPr lang="fr-FR"/>
              <a:t>2021/2020  السنة الدراسية</a:t>
            </a:r>
            <a:endParaRPr lang="fr-BE"/>
          </a:p>
        </p:txBody>
      </p:sp>
      <p:sp>
        <p:nvSpPr>
          <p:cNvPr id="3" name="Espace réservé du pied de page 2">
            <a:extLst>
              <a:ext uri="{FF2B5EF4-FFF2-40B4-BE49-F238E27FC236}">
                <a16:creationId xmlns:a16="http://schemas.microsoft.com/office/drawing/2014/main" id="{1BA8F35C-0C85-4FEA-8719-B0FC54F4F609}"/>
              </a:ext>
            </a:extLst>
          </p:cNvPr>
          <p:cNvSpPr>
            <a:spLocks noGrp="1"/>
          </p:cNvSpPr>
          <p:nvPr>
            <p:ph type="ftr" sz="quarter" idx="11"/>
          </p:nvPr>
        </p:nvSpPr>
        <p:spPr/>
        <p:txBody>
          <a:bodyPr/>
          <a:lstStyle/>
          <a:p>
            <a:r>
              <a:rPr lang="ar-DZ"/>
              <a:t>محاضرات من إعداد الدكتورة : سوسن بوزيدة</a:t>
            </a:r>
            <a:endParaRPr lang="fr-BE"/>
          </a:p>
        </p:txBody>
      </p:sp>
      <p:sp>
        <p:nvSpPr>
          <p:cNvPr id="7" name="ZoneTexte 6">
            <a:extLst>
              <a:ext uri="{FF2B5EF4-FFF2-40B4-BE49-F238E27FC236}">
                <a16:creationId xmlns:a16="http://schemas.microsoft.com/office/drawing/2014/main" id="{F8D43154-0987-4D1A-B9B7-7EF379017A02}"/>
              </a:ext>
            </a:extLst>
          </p:cNvPr>
          <p:cNvSpPr txBox="1"/>
          <p:nvPr/>
        </p:nvSpPr>
        <p:spPr>
          <a:xfrm>
            <a:off x="-252536" y="-270034"/>
            <a:ext cx="9217024" cy="7032694"/>
          </a:xfrm>
          <a:prstGeom prst="rect">
            <a:avLst/>
          </a:prstGeom>
          <a:noFill/>
        </p:spPr>
        <p:txBody>
          <a:bodyPr wrap="square">
            <a:spAutoFit/>
          </a:bodyPr>
          <a:lstStyle/>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التوقيت: </a:t>
            </a:r>
            <a:r>
              <a:rPr lang="ar-SA" sz="20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ويقصد بها الفترة الزمنية المستغرقة لتقديم المعلومات للمستفيد واسترجاعها . </a:t>
            </a:r>
            <a:endParaRPr lang="fr-FR" sz="2000"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الصلاحية: </a:t>
            </a:r>
            <a:r>
              <a:rPr lang="ar-SA" sz="20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ويقصد بها مدى ملائمة المعلومات لاحتياجات المستفيد . </a:t>
            </a:r>
            <a:endParaRPr lang="fr-FR" sz="2000"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التكافل أو الشمولية: </a:t>
            </a:r>
            <a:r>
              <a:rPr lang="ar-SA" sz="20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ويقصد بها تأمين جميع الجوانب التي يحتاجها المستفيد . </a:t>
            </a:r>
            <a:endParaRPr lang="fr-FR" sz="2000" dirty="0">
              <a:solidFill>
                <a:srgbClr val="000000"/>
              </a:solidFill>
              <a:effectLst/>
              <a:latin typeface="Calibri" panose="020F0502020204030204" pitchFamily="34" charset="0"/>
              <a:ea typeface="Calibri" panose="020F0502020204030204" pitchFamily="34" charset="0"/>
            </a:endParaRPr>
          </a:p>
          <a:p>
            <a:pPr marL="33655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الوضوح: </a:t>
            </a:r>
            <a:r>
              <a:rPr lang="ar-SA" sz="20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rPr>
              <a:t>أن تكون المعلومات بعيدة عن اللبس والغموض والخلط غير المبرر مع موضوعات أخرى . </a:t>
            </a:r>
            <a:endParaRPr lang="ar-DZ" sz="2000" dirty="0">
              <a:solidFill>
                <a:srgbClr val="333333"/>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marL="342900" marR="62230" indent="-342900" algn="r" rtl="1">
              <a:lnSpc>
                <a:spcPct val="200000"/>
              </a:lnSpc>
              <a:spcAft>
                <a:spcPts val="785"/>
              </a:spcAft>
              <a:buFont typeface="Wingdings" panose="05000000000000000000" pitchFamily="2" charset="2"/>
              <a:buChar char="ü"/>
            </a:pPr>
            <a:r>
              <a:rPr lang="ar-SA" sz="2000" b="1" dirty="0">
                <a:solidFill>
                  <a:srgbClr val="333333"/>
                </a:solidFill>
                <a:effectLst/>
                <a:ea typeface="Simplified Arabic" panose="02020603050405020304" pitchFamily="18" charset="-78"/>
                <a:cs typeface="Simplified Arabic" panose="02020603050405020304" pitchFamily="18" charset="-78"/>
              </a:rPr>
              <a:t>قابلية التحقيق: </a:t>
            </a:r>
            <a:r>
              <a:rPr lang="ar-SA" sz="2000" dirty="0">
                <a:solidFill>
                  <a:srgbClr val="333333"/>
                </a:solidFill>
                <a:effectLst/>
                <a:ea typeface="Simplified Arabic" panose="02020603050405020304" pitchFamily="18" charset="-78"/>
                <a:cs typeface="Simplified Arabic" panose="02020603050405020304" pitchFamily="18" charset="-78"/>
              </a:rPr>
              <a:t>أن تكون المعلومات المتقدمة قابلة للفحص والمراجعة والتحقيق من حيث صحتها ووقته</a:t>
            </a:r>
            <a:r>
              <a:rPr lang="ar-DZ" sz="2000" dirty="0">
                <a:solidFill>
                  <a:srgbClr val="333333"/>
                </a:solidFill>
                <a:effectLst/>
                <a:ea typeface="Simplified Arabic" panose="02020603050405020304" pitchFamily="18" charset="-78"/>
                <a:cs typeface="Simplified Arabic" panose="02020603050405020304" pitchFamily="18" charset="-78"/>
              </a:rPr>
              <a:t>ا</a:t>
            </a:r>
            <a:r>
              <a:rPr lang="ar-SA" sz="2000" b="1" dirty="0">
                <a:solidFill>
                  <a:srgbClr val="333333"/>
                </a:solidFill>
                <a:effectLst/>
                <a:ea typeface="Simplified Arabic" panose="02020603050405020304" pitchFamily="18" charset="-78"/>
                <a:cs typeface="Simplified Arabic" panose="02020603050405020304" pitchFamily="18" charset="-78"/>
              </a:rPr>
              <a:t>.</a:t>
            </a:r>
            <a:endParaRPr lang="fr-FR" sz="2000" dirty="0">
              <a:solidFill>
                <a:srgbClr val="000000"/>
              </a:solidFill>
              <a:effectLst/>
              <a:latin typeface="Calibri" panose="020F0502020204030204" pitchFamily="34" charset="0"/>
              <a:ea typeface="Calibri" panose="020F0502020204030204" pitchFamily="34" charset="0"/>
            </a:endParaRPr>
          </a:p>
          <a:p>
            <a:pPr algn="just" rtl="1">
              <a:lnSpc>
                <a:spcPct val="150000"/>
              </a:lnSpc>
              <a:spcAft>
                <a:spcPts val="800"/>
              </a:spcAft>
            </a:pPr>
            <a:r>
              <a:rPr lang="fr-FR" sz="3200" b="1" i="1" dirty="0">
                <a:solidFill>
                  <a:srgbClr val="000000"/>
                </a:solidFill>
                <a:effectLst/>
                <a:latin typeface="Simplified Arabic" panose="02020603050405020304" pitchFamily="18" charset="-78"/>
                <a:ea typeface="Simplified Arabic" panose="02020603050405020304" pitchFamily="18" charset="-78"/>
              </a:rPr>
              <a:t>.3.1</a:t>
            </a:r>
            <a:r>
              <a:rPr lang="ar-SA" sz="3200" b="1" i="1" dirty="0">
                <a:solidFill>
                  <a:srgbClr val="000000"/>
                </a:solidFill>
                <a:effectLst/>
                <a:latin typeface="Simplified Arabic" panose="02020603050405020304" pitchFamily="18" charset="-78"/>
                <a:ea typeface="Simplified Arabic" panose="02020603050405020304" pitchFamily="18" charset="-78"/>
              </a:rPr>
              <a:t>تكنولوجيا المعلومات</a:t>
            </a:r>
            <a:r>
              <a:rPr lang="fr-FR" sz="3200" b="1" i="1" dirty="0">
                <a:solidFill>
                  <a:srgbClr val="050505"/>
                </a:solidFill>
                <a:latin typeface="Simplified Arabic" panose="02020603050405020304" pitchFamily="18" charset="-78"/>
                <a:ea typeface="Simplified Arabic" panose="02020603050405020304" pitchFamily="18" charset="-78"/>
              </a:rPr>
              <a:t> TI </a:t>
            </a:r>
            <a:endParaRPr lang="ar-DZ" sz="3200" b="1" i="1"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endParaRPr>
          </a:p>
          <a:p>
            <a:pPr marL="22860" marR="801370" indent="-3175" algn="just" rtl="1">
              <a:lnSpc>
                <a:spcPct val="150000"/>
              </a:lnSpc>
              <a:spcAft>
                <a:spcPts val="15"/>
              </a:spcAft>
            </a:pP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هي المصطلح المستخدم لوصف مفردات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التجهیزات</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(المعدات) و برامج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الكمبیوتر</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البرمجیات</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التي تسمح لنا</a:t>
            </a:r>
            <a:r>
              <a:rPr lang="ar-DZ"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بالنفاذ، الاسترجاع،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التخزین</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التنظیم</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والتشكیل</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والعرض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التقدیمي</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للمعلومات بواسطة وسائل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الكترونیة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ومن أمثلتها :الماسحات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الضوئیة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الحواسیب</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الالكترونیة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تجهیزات</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العرض، قواعد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البیانات</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برنامج الجداول </a:t>
            </a:r>
            <a:r>
              <a:rPr lang="ar-SA" sz="2000" dirty="0" err="1">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الالكترونیة</a:t>
            </a:r>
            <a:r>
              <a:rPr lang="ar-SA" sz="2000" dirty="0">
                <a:solidFill>
                  <a:srgbClr val="000000"/>
                </a:solidFill>
                <a:effectLst/>
                <a:latin typeface="Calibri" panose="020F0502020204030204" pitchFamily="34" charset="0"/>
                <a:ea typeface="Simplified Arabic" panose="02020603050405020304" pitchFamily="18" charset="-78"/>
                <a:cs typeface="Simplified Arabic" panose="02020603050405020304" pitchFamily="18" charset="-78"/>
              </a:rPr>
              <a:t> والوسائط المتعددة.  </a:t>
            </a:r>
            <a:endParaRPr lang="fr-FR" sz="2000" dirty="0">
              <a:solidFill>
                <a:srgbClr val="000000"/>
              </a:solidFill>
              <a:effectLst/>
              <a:latin typeface="Calibri" panose="020F0502020204030204" pitchFamily="34" charset="0"/>
              <a:ea typeface="Calibri" panose="020F0502020204030204" pitchFamily="34" charset="0"/>
            </a:endParaRPr>
          </a:p>
          <a:p>
            <a:pPr marL="342900" indent="-342900" algn="r">
              <a:lnSpc>
                <a:spcPct val="200000"/>
              </a:lnSpc>
              <a:buFont typeface="Wingdings" panose="05000000000000000000" pitchFamily="2" charset="2"/>
              <a:buChar char="ü"/>
            </a:pPr>
            <a:endParaRPr lang="ar-DZ" sz="2000"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120917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barn(inVertical)">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 calcmode="lin" valueType="num">
                                      <p:cBhvr additive="base">
                                        <p:cTn id="42"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3448" y="645978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30350" y="186523"/>
            <a:ext cx="8862130" cy="7303281"/>
          </a:xfrm>
          <a:prstGeom prst="rect">
            <a:avLst/>
          </a:prstGeom>
          <a:noFill/>
        </p:spPr>
        <p:txBody>
          <a:bodyPr wrap="square" rtlCol="0">
            <a:spAutoFit/>
          </a:bodyPr>
          <a:lstStyle/>
          <a:p>
            <a:pPr lvl="0" algn="r" rtl="1">
              <a:lnSpc>
                <a:spcPct val="200000"/>
              </a:lnSpc>
              <a:spcAft>
                <a:spcPts val="1320"/>
              </a:spcAft>
              <a:buClr>
                <a:srgbClr val="050505"/>
              </a:buClr>
            </a:pPr>
            <a:r>
              <a:rPr lang="ar-SA" b="1" dirty="0">
                <a:solidFill>
                  <a:srgbClr val="050505"/>
                </a:solidFill>
                <a:effectLst/>
                <a:ea typeface="Simplified Arabic" panose="02020603050405020304" pitchFamily="18" charset="-78"/>
                <a:cs typeface="Simplified Arabic" panose="02020603050405020304" pitchFamily="18" charset="-78"/>
              </a:rPr>
              <a:t>وظهرت فكرة تكنولوجيا المعلومات في فترة التسعينات عندما أصبحت أجهزة الحاسوب الأدوات الأساسية في العمل على كافة المستويات والمجالات لتلبية متطلبات الحياة اليومية أو الأعمال التجارية أو الأنشطة العملية المختلفة في المؤسسات، وكذلك مع الطلاب، لذلك توجب على المختصين تطوير التكنولوجيا، ووضع أسس البنية التحتية لها. </a:t>
            </a:r>
            <a:endParaRPr lang="ar-DZ" b="1" dirty="0">
              <a:solidFill>
                <a:srgbClr val="050505"/>
              </a:solidFill>
              <a:effectLst/>
              <a:ea typeface="Simplified Arabic" panose="02020603050405020304" pitchFamily="18" charset="-78"/>
              <a:cs typeface="Simplified Arabic" panose="02020603050405020304" pitchFamily="18" charset="-78"/>
            </a:endParaRPr>
          </a:p>
          <a:p>
            <a:pPr lvl="0" algn="r" rtl="1">
              <a:lnSpc>
                <a:spcPct val="200000"/>
              </a:lnSpc>
              <a:spcAft>
                <a:spcPts val="1320"/>
              </a:spcAft>
              <a:buClr>
                <a:srgbClr val="050505"/>
              </a:buClr>
            </a:pPr>
            <a:r>
              <a:rPr lang="ar-SA" b="1" dirty="0">
                <a:solidFill>
                  <a:srgbClr val="050505"/>
                </a:solidFill>
                <a:effectLst/>
                <a:ea typeface="Simplified Arabic" panose="02020603050405020304" pitchFamily="18" charset="-78"/>
                <a:cs typeface="Simplified Arabic" panose="02020603050405020304" pitchFamily="18" charset="-78"/>
              </a:rPr>
              <a:t>وتوسع هذا المفهوم في العام 2000 بشكل كبير جدا وأصبح يشمل التقنيات المتطورة التي تستخدم في تحويل البيانات بمختلف أشكالها إلى معلومات بمختلف أنواعها كي تستخدم من قبل المستفيدون منها في كافة مجالات الحياة. </a:t>
            </a:r>
            <a:endParaRPr lang="ar-DZ" b="1" dirty="0">
              <a:solidFill>
                <a:srgbClr val="050505"/>
              </a:solidFill>
              <a:effectLst/>
              <a:ea typeface="Simplified Arabic" panose="02020603050405020304" pitchFamily="18" charset="-78"/>
              <a:cs typeface="Simplified Arabic" panose="02020603050405020304" pitchFamily="18" charset="-78"/>
            </a:endParaRPr>
          </a:p>
          <a:p>
            <a:pPr marR="154305" indent="-1905" algn="just" rtl="1">
              <a:lnSpc>
                <a:spcPct val="200000"/>
              </a:lnSpc>
              <a:spcAft>
                <a:spcPts val="1425"/>
              </a:spcAft>
            </a:pPr>
            <a:r>
              <a:rPr lang="ar-SA"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وكانت تكنولوجيا المعلومات تشمل الحاسوب وأنظمة الاتصالات وفي بدايات هذا القرن أصبحت تشمل مكون ثالث نتيجة للتطورات المذهلة التي توصل إليها الإنسان وعرفت بـ (الكترونيات المستهلك) وبذلك أصبحت تتمثل مكونات تكنولوجيا</a:t>
            </a:r>
            <a:r>
              <a:rPr lang="ar-DZ"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المعلومات</a:t>
            </a:r>
            <a:r>
              <a:rPr lang="ar-SA"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في الحاسوب، والاتصالات، والالكترونيات وفيما يأتي شرح مفصل لكل منها. </a:t>
            </a:r>
            <a:endParaRPr lang="fr-FR" b="1" dirty="0">
              <a:solidFill>
                <a:srgbClr val="000000"/>
              </a:solidFill>
              <a:effectLst/>
              <a:latin typeface="Calibri" panose="020F0502020204030204" pitchFamily="34" charset="0"/>
              <a:ea typeface="Calibri" panose="020F0502020204030204" pitchFamily="34" charset="0"/>
            </a:endParaRPr>
          </a:p>
          <a:p>
            <a:pPr lvl="0" algn="r" rtl="1">
              <a:lnSpc>
                <a:spcPct val="20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lvl="0" algn="r" rtl="1">
              <a:lnSpc>
                <a:spcPct val="150000"/>
              </a:lnSpc>
              <a:spcAft>
                <a:spcPts val="1320"/>
              </a:spcAft>
              <a:buClr>
                <a:srgbClr val="050505"/>
              </a:buClr>
            </a:pPr>
            <a:endParaRPr lang="ar-DZ" b="1" i="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332974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13" name="ZoneTexte 12">
            <a:extLst>
              <a:ext uri="{FF2B5EF4-FFF2-40B4-BE49-F238E27FC236}">
                <a16:creationId xmlns:a16="http://schemas.microsoft.com/office/drawing/2014/main" id="{705412EB-116E-497D-BB87-87DBC7650874}"/>
              </a:ext>
            </a:extLst>
          </p:cNvPr>
          <p:cNvSpPr txBox="1"/>
          <p:nvPr/>
        </p:nvSpPr>
        <p:spPr>
          <a:xfrm>
            <a:off x="-972616" y="-171400"/>
            <a:ext cx="9917702" cy="1582484"/>
          </a:xfrm>
          <a:prstGeom prst="rect">
            <a:avLst/>
          </a:prstGeom>
          <a:noFill/>
        </p:spPr>
        <p:txBody>
          <a:bodyPr wrap="square" rtlCol="0">
            <a:spAutoFit/>
          </a:bodyPr>
          <a:lstStyle/>
          <a:p>
            <a:pPr marL="457200" lvl="0" indent="-457200" algn="r" rtl="1">
              <a:lnSpc>
                <a:spcPct val="150000"/>
              </a:lnSpc>
              <a:spcAft>
                <a:spcPts val="1320"/>
              </a:spcAft>
              <a:buClr>
                <a:srgbClr val="050505"/>
              </a:buClr>
              <a:buFont typeface="Wingdings" panose="05000000000000000000" pitchFamily="2" charset="2"/>
              <a:buChar char="ü"/>
            </a:pPr>
            <a:r>
              <a:rPr lang="ar-SA" sz="2800" b="1" i="1" dirty="0">
                <a:solidFill>
                  <a:srgbClr val="050505"/>
                </a:solidFill>
                <a:effectLst/>
                <a:ea typeface="Simplified Arabic" panose="02020603050405020304" pitchFamily="18" charset="-78"/>
                <a:cs typeface="Simplified Arabic" panose="02020603050405020304" pitchFamily="18" charset="-78"/>
              </a:rPr>
              <a:t>مكونات تكنولوجيا المعلومات</a:t>
            </a:r>
            <a:r>
              <a:rPr lang="ar-SA" sz="2800" b="1" dirty="0">
                <a:solidFill>
                  <a:srgbClr val="050505"/>
                </a:solidFill>
                <a:effectLst/>
                <a:ea typeface="Simplified Arabic" panose="02020603050405020304" pitchFamily="18" charset="-78"/>
                <a:cs typeface="Simplified Arabic" panose="02020603050405020304" pitchFamily="18" charset="-78"/>
              </a:rPr>
              <a:t> </a:t>
            </a:r>
            <a:endParaRPr lang="ar-DZ" sz="2800" b="1" dirty="0">
              <a:solidFill>
                <a:srgbClr val="050505"/>
              </a:solidFill>
              <a:effectLst/>
              <a:ea typeface="Simplified Arabic" panose="02020603050405020304" pitchFamily="18" charset="-78"/>
              <a:cs typeface="Simplified Arabic" panose="02020603050405020304" pitchFamily="18" charset="-78"/>
            </a:endParaRPr>
          </a:p>
          <a:p>
            <a:pPr marL="6350" marR="4149090" indent="-6350" algn="r" rtl="1">
              <a:lnSpc>
                <a:spcPct val="150000"/>
              </a:lnSpc>
              <a:spcAft>
                <a:spcPts val="800"/>
              </a:spcAft>
            </a:pPr>
            <a:r>
              <a:rPr lang="ar-SA" sz="3200" b="1" i="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تتألف مكونات تكنولوجيا المعلومات من:</a:t>
            </a:r>
            <a:endParaRPr lang="ar-DZ" sz="3200" b="1" dirty="0">
              <a:solidFill>
                <a:srgbClr val="050505"/>
              </a:solidFill>
              <a:ea typeface="Simplified Arabic" panose="02020603050405020304" pitchFamily="18" charset="-78"/>
              <a:cs typeface="Simplified Arabic" panose="02020603050405020304" pitchFamily="18" charset="-78"/>
            </a:endParaRPr>
          </a:p>
        </p:txBody>
      </p:sp>
      <p:sp>
        <p:nvSpPr>
          <p:cNvPr id="4" name="ZoneTexte 3">
            <a:extLst>
              <a:ext uri="{FF2B5EF4-FFF2-40B4-BE49-F238E27FC236}">
                <a16:creationId xmlns:a16="http://schemas.microsoft.com/office/drawing/2014/main" id="{AC93B990-BEF9-48E5-870F-DA01816C723C}"/>
              </a:ext>
            </a:extLst>
          </p:cNvPr>
          <p:cNvSpPr txBox="1"/>
          <p:nvPr/>
        </p:nvSpPr>
        <p:spPr>
          <a:xfrm>
            <a:off x="3485443" y="1268760"/>
            <a:ext cx="5302753" cy="4120359"/>
          </a:xfrm>
          <a:prstGeom prst="rect">
            <a:avLst/>
          </a:prstGeom>
          <a:noFill/>
        </p:spPr>
        <p:txBody>
          <a:bodyPr wrap="square" rtlCol="0">
            <a:spAutoFit/>
          </a:bodyPr>
          <a:lstStyle/>
          <a:p>
            <a:pPr marR="40640" algn="just" rtl="1">
              <a:lnSpc>
                <a:spcPct val="150000"/>
              </a:lnSpc>
              <a:spcAft>
                <a:spcPts val="1425"/>
              </a:spcAft>
            </a:pPr>
            <a:r>
              <a:rPr lang="ar-SA" sz="3200" b="1" dirty="0">
                <a:solidFill>
                  <a:schemeClr val="bg2">
                    <a:lumMod val="50000"/>
                  </a:schemeClr>
                </a:solidFill>
                <a:effectLst/>
                <a:latin typeface="Calibri" panose="020F0502020204030204" pitchFamily="34" charset="0"/>
                <a:ea typeface="Simplified Arabic" panose="02020603050405020304" pitchFamily="18" charset="-78"/>
                <a:cs typeface="Simplified Arabic" panose="02020603050405020304" pitchFamily="18" charset="-78"/>
              </a:rPr>
              <a:t>الحاسوب</a:t>
            </a:r>
            <a:r>
              <a:rPr lang="ar-SA" sz="3200" dirty="0">
                <a:solidFill>
                  <a:schemeClr val="bg2">
                    <a:lumMod val="50000"/>
                  </a:schemeClr>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400" dirty="0">
                <a:solidFill>
                  <a:schemeClr val="bg2">
                    <a:lumMod val="50000"/>
                  </a:schemeClr>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وهو نظام الكتروني يمكنه إعطاء تعليمات لمعالجة المعلومات والقيام بعمليات التخزين والاسترجاع وارسال البيانات والمعلومات، كما يعد الدماغ المشغل لجميع الأجهزة المختلفة التي تستخدم في المكتب تقريباً ، ومن خلال الحاسوب يتم التحكم والسيطرة على سير العمل في المكاتب ومن خلال ربط جميع الأجهزة ذات الوظائف المختلفة إلى النظام الحاسوبي فضلا عن وجود البرمجيات الجاهزة والمعبأة داخل الحاسوب والتي تعمل على السيطرة على الأجهزة الطرفية بالإضافة إلى التطبيقات الجاهزة الأخرى التي تستعمل داخل نفس النظام.</a:t>
            </a:r>
            <a:r>
              <a:rPr lang="ar-SA"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  </a:t>
            </a:r>
            <a:endParaRPr lang="fr-FR" dirty="0">
              <a:solidFill>
                <a:srgbClr val="000000"/>
              </a:solidFill>
              <a:effectLst/>
              <a:latin typeface="Calibri" panose="020F0502020204030204" pitchFamily="34" charset="0"/>
              <a:ea typeface="Calibri" panose="020F0502020204030204" pitchFamily="34" charset="0"/>
            </a:endParaRPr>
          </a:p>
        </p:txBody>
      </p:sp>
      <p:pic>
        <p:nvPicPr>
          <p:cNvPr id="7" name="Image 6">
            <a:extLst>
              <a:ext uri="{FF2B5EF4-FFF2-40B4-BE49-F238E27FC236}">
                <a16:creationId xmlns:a16="http://schemas.microsoft.com/office/drawing/2014/main" id="{B0249369-2727-4720-8E2D-9B6A1BCA02A8}"/>
              </a:ext>
            </a:extLst>
          </p:cNvPr>
          <p:cNvPicPr>
            <a:picLocks noChangeAspect="1"/>
          </p:cNvPicPr>
          <p:nvPr/>
        </p:nvPicPr>
        <p:blipFill>
          <a:blip r:embed="rId2"/>
          <a:stretch>
            <a:fillRect/>
          </a:stretch>
        </p:blipFill>
        <p:spPr>
          <a:xfrm>
            <a:off x="179512" y="1484784"/>
            <a:ext cx="3305931" cy="4024953"/>
          </a:xfrm>
          <a:prstGeom prst="rect">
            <a:avLst/>
          </a:prstGeom>
        </p:spPr>
      </p:pic>
    </p:spTree>
    <p:extLst>
      <p:ext uri="{BB962C8B-B14F-4D97-AF65-F5344CB8AC3E}">
        <p14:creationId xmlns:p14="http://schemas.microsoft.com/office/powerpoint/2010/main" val="2799574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 calcmode="lin" valueType="num">
                                      <p:cBhvr additive="base">
                                        <p:cTn id="1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a:xfrm>
            <a:off x="2763448" y="6459786"/>
            <a:ext cx="3617103" cy="365125"/>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676DDA24-579B-4755-AFED-75F86C3E5083}"/>
              </a:ext>
            </a:extLst>
          </p:cNvPr>
          <p:cNvSpPr txBox="1"/>
          <p:nvPr/>
        </p:nvSpPr>
        <p:spPr>
          <a:xfrm>
            <a:off x="64168" y="-243408"/>
            <a:ext cx="8900320" cy="7202228"/>
          </a:xfrm>
          <a:prstGeom prst="rect">
            <a:avLst/>
          </a:prstGeom>
          <a:noFill/>
        </p:spPr>
        <p:txBody>
          <a:bodyPr wrap="square">
            <a:spAutoFit/>
          </a:bodyPr>
          <a:lstStyle/>
          <a:p>
            <a:pPr algn="just" rtl="1">
              <a:lnSpc>
                <a:spcPct val="150000"/>
              </a:lnSpc>
              <a:spcAft>
                <a:spcPts val="800"/>
              </a:spcAft>
            </a:pPr>
            <a:r>
              <a:rPr lang="ar-SA" sz="2800" b="1" dirty="0">
                <a:solidFill>
                  <a:schemeClr val="bg2">
                    <a:lumMod val="50000"/>
                  </a:schemeClr>
                </a:solidFill>
                <a:effectLst/>
                <a:latin typeface="Calibri" panose="020F0502020204030204" pitchFamily="34" charset="0"/>
                <a:ea typeface="Simplified Arabic" panose="02020603050405020304" pitchFamily="18" charset="-78"/>
                <a:cs typeface="Simplified Arabic" panose="02020603050405020304" pitchFamily="18" charset="-78"/>
              </a:rPr>
              <a:t>الاتصالات :</a:t>
            </a:r>
            <a:r>
              <a:rPr lang="ar-SA" sz="2800" dirty="0">
                <a:solidFill>
                  <a:schemeClr val="bg2">
                    <a:lumMod val="50000"/>
                  </a:schemeClr>
                </a:solidFill>
                <a:effectLst/>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يرتبط مفهوم الاتصالات في وقتنا الحاضر بالاتصالات التلفونية بسبب ما بات يعرف بـ (حامل الاتصالات) وهو كل جهاز أو معدة قادرة على حمل أو نقل الإشارات والبيانات والمعلومات عبر شبكات الاتصال. </a:t>
            </a:r>
            <a:endParaRPr lang="fr-FR" sz="2400" b="1" dirty="0">
              <a:solidFill>
                <a:srgbClr val="000000"/>
              </a:solidFill>
              <a:effectLst/>
              <a:latin typeface="Calibri" panose="020F0502020204030204" pitchFamily="34" charset="0"/>
              <a:ea typeface="Calibri" panose="020F0502020204030204" pitchFamily="34" charset="0"/>
            </a:endParaRPr>
          </a:p>
          <a:p>
            <a:pPr marL="635" indent="1270" algn="just" rtl="1">
              <a:lnSpc>
                <a:spcPct val="150000"/>
              </a:lnSpc>
              <a:spcAft>
                <a:spcPts val="1495"/>
              </a:spcAft>
            </a:pPr>
            <a:r>
              <a:rPr lang="ar-SA" sz="24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rPr>
              <a:t>ولكن هذا المفهوم توسع إلى ما وراء نطاق صناعة التلفونات وأصبح الناس يدركون ذلك، لذلك فالاتصالات تعني عمليات إرسال واستقبال البيانات والمعلومات (صور، صوت، فيديو) عبر شبكات الاتصال وبصورة سلكية عبر الكابلات أو لاسلكية. </a:t>
            </a:r>
            <a:endParaRPr lang="ar-DZ" sz="2400" b="1" dirty="0">
              <a:solidFill>
                <a:srgbClr val="050505"/>
              </a:solidFill>
              <a:effectLst/>
              <a:latin typeface="Calibri" panose="020F0502020204030204" pitchFamily="34" charset="0"/>
              <a:ea typeface="Simplified Arabic" panose="02020603050405020304" pitchFamily="18" charset="-78"/>
              <a:cs typeface="Simplified Arabic" panose="02020603050405020304" pitchFamily="18" charset="-78"/>
            </a:endParaRPr>
          </a:p>
          <a:p>
            <a:pPr algn="just" rtl="1">
              <a:lnSpc>
                <a:spcPct val="150000"/>
              </a:lnSpc>
              <a:spcAft>
                <a:spcPts val="800"/>
              </a:spcAft>
            </a:pPr>
            <a:r>
              <a:rPr lang="ar-SA" sz="3200" b="1" dirty="0">
                <a:solidFill>
                  <a:schemeClr val="bg2">
                    <a:lumMod val="50000"/>
                  </a:schemeClr>
                </a:solidFill>
                <a:latin typeface="Calibri" panose="020F0502020204030204" pitchFamily="34" charset="0"/>
                <a:ea typeface="Simplified Arabic" panose="02020603050405020304" pitchFamily="18" charset="-78"/>
                <a:cs typeface="Simplified Arabic" panose="02020603050405020304" pitchFamily="18" charset="-78"/>
              </a:rPr>
              <a:t>الكترونيات المستهلك :</a:t>
            </a:r>
            <a:r>
              <a:rPr lang="ar-DZ" sz="3200" b="1" dirty="0">
                <a:solidFill>
                  <a:schemeClr val="bg2">
                    <a:lumMod val="50000"/>
                  </a:schemeClr>
                </a:solidFill>
                <a:latin typeface="Calibri" panose="020F0502020204030204" pitchFamily="34" charset="0"/>
                <a:ea typeface="Simplified Arabic" panose="02020603050405020304" pitchFamily="18" charset="-78"/>
                <a:cs typeface="Simplified Arabic" panose="02020603050405020304" pitchFamily="18" charset="-78"/>
              </a:rPr>
              <a:t> </a:t>
            </a:r>
            <a:r>
              <a:rPr lang="ar-SA" sz="24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rPr>
              <a:t>في الوقت الذي دخلنا فيه القرن الحادي والعشرين تم توسيع مفهوم تكنولوجيا المعلومات من خلال التقاء الكترونيات المستهلك مع المكونين الآخرين أعلاه، لذا يقصد بإلكترونيات المستهلك (هي كل الأجهزة الالكترونية التي تستخدم لتلبية رغبات وطلبات الناس والتي تشمل التلفونات ومسجلات الدسك والستريو وأجهزة الصوت ..... الخ. </a:t>
            </a:r>
            <a:endParaRPr lang="ar-DZ" sz="2400" b="1" dirty="0">
              <a:solidFill>
                <a:srgbClr val="050505"/>
              </a:solidFill>
              <a:latin typeface="Calibri" panose="020F0502020204030204" pitchFamily="34" charset="0"/>
              <a:ea typeface="Simplified Arabic" panose="02020603050405020304" pitchFamily="18" charset="-78"/>
              <a:cs typeface="Simplified Arabic" panose="02020603050405020304" pitchFamily="18" charset="-78"/>
            </a:endParaRPr>
          </a:p>
          <a:p>
            <a:pPr marL="635" indent="1270" algn="just" rtl="1">
              <a:lnSpc>
                <a:spcPct val="150000"/>
              </a:lnSpc>
              <a:spcAft>
                <a:spcPts val="1495"/>
              </a:spcAft>
            </a:pPr>
            <a:endParaRPr lang="fr-FR" sz="16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9789597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900" b="0" i="0" u="none" strike="noStrike" kern="1200" cap="none" spc="0" normalizeH="0" baseline="0" noProof="0">
                <a:ln>
                  <a:noFill/>
                </a:ln>
                <a:solidFill>
                  <a:srgbClr val="FFFFFF"/>
                </a:solidFill>
                <a:effectLst/>
                <a:uLnTx/>
                <a:uFillTx/>
                <a:latin typeface="Calibri" panose="020F0502020204030204"/>
                <a:ea typeface="+mn-ea"/>
                <a:cs typeface="+mn-cs"/>
              </a:rPr>
              <a:t>2021/2020  السنة الدراسية</a:t>
            </a:r>
            <a:endParaRPr kumimoji="0" lang="fr-BE"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pied de page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DZ" sz="900" b="0" i="0" u="none" strike="noStrike" kern="1200" cap="all" spc="0" normalizeH="0" baseline="0" noProof="0" dirty="0">
                <a:ln>
                  <a:noFill/>
                </a:ln>
                <a:solidFill>
                  <a:srgbClr val="FFFFFF"/>
                </a:solidFill>
                <a:effectLst/>
                <a:uLnTx/>
                <a:uFillTx/>
                <a:latin typeface="Calibri" panose="020F0502020204030204"/>
                <a:ea typeface="+mn-ea"/>
                <a:cs typeface="Arial" panose="020B0604020202020204" pitchFamily="34" charset="0"/>
              </a:rPr>
              <a:t>محاضرات من إعداد الدكتورة : بن يطو سامية</a:t>
            </a:r>
            <a:endParaRPr kumimoji="0" lang="fr-BE" sz="900" b="0" i="0" u="none" strike="noStrike" kern="1200" cap="all" spc="0" normalizeH="0" baseline="0" noProof="0" dirty="0">
              <a:ln>
                <a:noFill/>
              </a:ln>
              <a:solidFill>
                <a:srgbClr val="FFFFFF"/>
              </a:solidFill>
              <a:effectLst/>
              <a:uLnTx/>
              <a:uFillTx/>
              <a:latin typeface="Calibri" panose="020F0502020204030204"/>
              <a:ea typeface="+mn-ea"/>
              <a:cs typeface="+mn-cs"/>
            </a:endParaRPr>
          </a:p>
        </p:txBody>
      </p:sp>
      <p:sp>
        <p:nvSpPr>
          <p:cNvPr id="6" name="ZoneTexte 5">
            <a:extLst>
              <a:ext uri="{FF2B5EF4-FFF2-40B4-BE49-F238E27FC236}">
                <a16:creationId xmlns:a16="http://schemas.microsoft.com/office/drawing/2014/main" id="{05E868FD-7A67-4A2C-995E-8B11FF263FB7}"/>
              </a:ext>
            </a:extLst>
          </p:cNvPr>
          <p:cNvSpPr txBox="1"/>
          <p:nvPr/>
        </p:nvSpPr>
        <p:spPr>
          <a:xfrm>
            <a:off x="0" y="-217771"/>
            <a:ext cx="9036496" cy="7268656"/>
          </a:xfrm>
          <a:prstGeom prst="rect">
            <a:avLst/>
          </a:prstGeom>
          <a:noFill/>
        </p:spPr>
        <p:txBody>
          <a:bodyPr wrap="square">
            <a:spAutoFit/>
          </a:bodyPr>
          <a:lstStyle/>
          <a:p>
            <a:pPr algn="just" rtl="1">
              <a:lnSpc>
                <a:spcPct val="150000"/>
              </a:lnSpc>
              <a:spcAft>
                <a:spcPts val="800"/>
              </a:spcAft>
            </a:pPr>
            <a:r>
              <a:rPr lang="ar-MA" sz="2800" b="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4.1. </a:t>
            </a:r>
            <a:r>
              <a:rPr lang="ar-MA" sz="2800" b="1" i="1"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مفهوم </a:t>
            </a:r>
            <a:r>
              <a:rPr lang="ar-MA" sz="2800" b="1" i="1"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الإتصال</a:t>
            </a:r>
            <a:endParaRPr lang="fr-FR" sz="2800" dirty="0">
              <a:solidFill>
                <a:srgbClr val="000000"/>
              </a:solidFill>
              <a:effectLst/>
              <a:latin typeface="Calibri" panose="020F0502020204030204" pitchFamily="34" charset="0"/>
              <a:ea typeface="Calibri" panose="020F0502020204030204" pitchFamily="34" charset="0"/>
            </a:endParaRPr>
          </a:p>
          <a:p>
            <a:pPr algn="r" rtl="1">
              <a:lnSpc>
                <a:spcPct val="200000"/>
              </a:lnSpc>
              <a:spcAft>
                <a:spcPts val="1000"/>
              </a:spcAft>
            </a:pP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تعد </a:t>
            </a:r>
            <a:r>
              <a:rPr lang="ar-MA"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الإتصالات</a:t>
            </a: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مهمة لنجاح و تحقيق التفاهم و التعاون بين المتصلين من أفراد و مجموعات، إذا تمثل عملية </a:t>
            </a:r>
            <a:r>
              <a:rPr lang="ar-MA"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الإتصال</a:t>
            </a: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أحد العناصر الأساسية في التفاعل الإنساني، فمن خلال أنظمة </a:t>
            </a:r>
            <a:r>
              <a:rPr lang="ar-MA"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الإتصال</a:t>
            </a: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MA"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إستطاعت</a:t>
            </a: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المؤسسات إحراز تقدم ملموس في مختلف الجوانب ( </a:t>
            </a:r>
            <a:r>
              <a:rPr lang="ar-MA"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إجتماعيا</a:t>
            </a: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 </a:t>
            </a:r>
            <a:r>
              <a:rPr lang="ar-MA" sz="2000" dirty="0" err="1">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إقتصاديا</a:t>
            </a:r>
            <a:r>
              <a:rPr lang="ar-MA" sz="2000" dirty="0">
                <a:solidFill>
                  <a:srgbClr val="000000"/>
                </a:solidFill>
                <a:effectLst/>
                <a:latin typeface="Calibri" panose="020F0502020204030204" pitchFamily="34" charset="0"/>
                <a:ea typeface="Times New Roman" panose="02020603050405020304" pitchFamily="18" charset="0"/>
                <a:cs typeface="Simplified Arabic" panose="02020603050405020304" pitchFamily="18" charset="-78"/>
              </a:rPr>
              <a:t>...إلخ). </a:t>
            </a:r>
            <a:endParaRPr lang="fr-FR" sz="2000" dirty="0">
              <a:solidFill>
                <a:srgbClr val="000000"/>
              </a:solidFill>
              <a:effectLst/>
              <a:latin typeface="Calibri" panose="020F0502020204030204" pitchFamily="34" charset="0"/>
              <a:ea typeface="Calibri" panose="020F0502020204030204" pitchFamily="34" charset="0"/>
            </a:endParaRPr>
          </a:p>
          <a:p>
            <a:pPr algn="r" rtl="1">
              <a:lnSpc>
                <a:spcPct val="200000"/>
              </a:lnSpc>
              <a:spcAft>
                <a:spcPts val="800"/>
              </a:spcAft>
            </a:pP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مصطلح </a:t>
            </a:r>
            <a:r>
              <a:rPr lang="ar-MA" sz="20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الإتصال</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في اللغة العربية  كما تشير المعاجم يعني الوصول إلى الشيء أو بلوغه و </a:t>
            </a:r>
            <a:r>
              <a:rPr lang="ar-MA" sz="20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الإنتهاء</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إليه. إن كلمة </a:t>
            </a:r>
            <a:r>
              <a:rPr lang="ar-MA" sz="2000" dirty="0" err="1">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إتصالات</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fr-FR" sz="2000" dirty="0">
                <a:solidFill>
                  <a:srgbClr val="000000"/>
                </a:solidFill>
                <a:effectLst/>
                <a:latin typeface="Simplified Arabic" panose="02020603050405020304" pitchFamily="18" charset="-78"/>
                <a:ea typeface="Calibri" panose="020F0502020204030204" pitchFamily="34" charset="0"/>
              </a:rPr>
              <a:t>communications </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مشتقة من الأصل اللاتيني </a:t>
            </a:r>
            <a:r>
              <a:rPr lang="fr-FR" sz="2000" dirty="0">
                <a:solidFill>
                  <a:srgbClr val="000000"/>
                </a:solidFill>
                <a:effectLst/>
                <a:latin typeface="Simplified Arabic" panose="02020603050405020304" pitchFamily="18" charset="-78"/>
                <a:ea typeface="Calibri" panose="020F0502020204030204" pitchFamily="34" charset="0"/>
              </a:rPr>
              <a:t>communis </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بمعنى </a:t>
            </a:r>
            <a:r>
              <a:rPr lang="fr-FR" sz="2000">
                <a:solidFill>
                  <a:srgbClr val="000000"/>
                </a:solidFill>
                <a:effectLst/>
                <a:latin typeface="Simplified Arabic" panose="02020603050405020304" pitchFamily="18" charset="-78"/>
                <a:ea typeface="Calibri" panose="020F0502020204030204" pitchFamily="34" charset="0"/>
              </a:rPr>
              <a:t>commou </a:t>
            </a:r>
            <a:r>
              <a:rPr lang="ar-MA" sz="200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أي </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عام</a:t>
            </a:r>
            <a:r>
              <a:rPr lang="ar-MA" sz="2000" baseline="30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 </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و فعلها  </a:t>
            </a:r>
            <a:r>
              <a:rPr lang="fr-FR" sz="2000" dirty="0">
                <a:solidFill>
                  <a:srgbClr val="000000"/>
                </a:solidFill>
                <a:effectLst/>
                <a:latin typeface="Simplified Arabic" panose="02020603050405020304" pitchFamily="18" charset="-78"/>
                <a:ea typeface="Calibri" panose="020F0502020204030204" pitchFamily="34" charset="0"/>
              </a:rPr>
              <a:t>    communicare</a:t>
            </a:r>
            <a:r>
              <a:rPr lang="ar-MA"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rPr>
              <a:t>أي يذيع أو يشيع.</a:t>
            </a:r>
            <a:endParaRPr lang="ar-DZ" sz="20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algn="r" rtl="1">
              <a:lnSpc>
                <a:spcPct val="200000"/>
              </a:lnSpc>
              <a:spcAft>
                <a:spcPts val="800"/>
              </a:spcAft>
            </a:pPr>
            <a:r>
              <a:rPr lang="ar-MA" sz="20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ويمكن</a:t>
            </a:r>
            <a:r>
              <a:rPr lang="ar-DZ" sz="20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أيضا</a:t>
            </a:r>
            <a:r>
              <a:rPr lang="ar-MA" sz="20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تعريف </a:t>
            </a:r>
            <a:r>
              <a:rPr lang="ar-MA" sz="2000" dirty="0" err="1">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الإتصال</a:t>
            </a:r>
            <a:r>
              <a:rPr lang="ar-MA" sz="20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 بأنه العملية التي يتم من خلالها إرسال رسالة معينة – منبه- من المرسل إلى المستقبل مستهدف، باستخدام أكثر من أسلوب و من خلال وسائل اتصالية محددة’ </a:t>
            </a:r>
            <a:r>
              <a:rPr lang="ar-DZ" sz="20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و </a:t>
            </a:r>
            <a:r>
              <a:rPr lang="ar-MA" sz="20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هو عبارة عن عملية أو فن نقل وتوصيل وتبادل الأفكار بين الطرفين باستخدام مختلف الأساليب مثل الكلام، الكتابة، الإشارات..........</a:t>
            </a:r>
            <a:r>
              <a:rPr lang="ar-MA" sz="2400" dirty="0">
                <a:solidFill>
                  <a:srgbClr val="000000"/>
                </a:solidFill>
                <a:latin typeface="Calibri" panose="020F0502020204030204" pitchFamily="34" charset="0"/>
                <a:ea typeface="Times New Roman" panose="02020603050405020304" pitchFamily="18" charset="0"/>
                <a:cs typeface="Simplified Arabic" panose="02020603050405020304" pitchFamily="18" charset="-78"/>
              </a:rPr>
              <a:t>الخ</a:t>
            </a:r>
            <a:endParaRPr lang="ar-DZ" sz="2400" dirty="0">
              <a:solidFill>
                <a:srgbClr val="000000"/>
              </a:solidFill>
              <a:effectLst/>
              <a:latin typeface="Calibri" panose="020F0502020204030204" pitchFamily="34" charset="0"/>
              <a:ea typeface="Calibri" panose="020F0502020204030204" pitchFamily="34" charset="0"/>
              <a:cs typeface="Simplified Arabic" panose="02020603050405020304" pitchFamily="18" charset="-78"/>
            </a:endParaRPr>
          </a:p>
          <a:p>
            <a:pPr marR="40640" indent="-1905" algn="just" rtl="1">
              <a:lnSpc>
                <a:spcPct val="200000"/>
              </a:lnSpc>
              <a:spcAft>
                <a:spcPts val="1425"/>
              </a:spcAft>
            </a:pPr>
            <a:r>
              <a:rPr lang="fr-FR" sz="1600" dirty="0">
                <a:solidFill>
                  <a:srgbClr val="000000"/>
                </a:solidFill>
                <a:effectLst/>
                <a:latin typeface="Simplified Arabic" panose="02020603050405020304" pitchFamily="18" charset="-78"/>
                <a:ea typeface="Times New Roman" panose="02020603050405020304" pitchFamily="18" charset="0"/>
              </a:rPr>
              <a:t> </a:t>
            </a:r>
            <a:endParaRPr lang="fr-FR"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5735977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calcmode="lin" valueType="num">
                                      <p:cBhvr additive="base">
                                        <p:cTn id="1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arn(inVertical)">
                                      <p:cBhvr>
                                        <p:cTn id="2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1995</TotalTime>
  <Words>5952</Words>
  <Application>Microsoft Office PowerPoint</Application>
  <PresentationFormat>Affichage à l'écran (4:3)</PresentationFormat>
  <Paragraphs>410</Paragraphs>
  <Slides>48</Slides>
  <Notes>7</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48</vt:i4>
      </vt:variant>
    </vt:vector>
  </HeadingPairs>
  <TitlesOfParts>
    <vt:vector size="62" baseType="lpstr">
      <vt:lpstr>Arial</vt:lpstr>
      <vt:lpstr>Arial Black</vt:lpstr>
      <vt:lpstr>Calibri</vt:lpstr>
      <vt:lpstr>Calibri Light</vt:lpstr>
      <vt:lpstr>DroidArabicKufi-Regular</vt:lpstr>
      <vt:lpstr>Simplified Arabic</vt:lpstr>
      <vt:lpstr>SimplifiedArabic</vt:lpstr>
      <vt:lpstr>Symbol</vt:lpstr>
      <vt:lpstr>Times New Roman</vt:lpstr>
      <vt:lpstr>Traditional Arabic</vt:lpstr>
      <vt:lpstr>TraditionalArabic</vt:lpstr>
      <vt:lpstr>TraditionalArabic,Bold</vt:lpstr>
      <vt:lpstr>Wingdings</vt:lpstr>
      <vt:lpstr>Rétrospective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نهاية  المحاضرة شكرا على حسن الانتباه</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Moi</cp:lastModifiedBy>
  <cp:revision>244</cp:revision>
  <dcterms:created xsi:type="dcterms:W3CDTF">2020-12-23T12:54:20Z</dcterms:created>
  <dcterms:modified xsi:type="dcterms:W3CDTF">2021-06-13T20:53:57Z</dcterms:modified>
</cp:coreProperties>
</file>