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73" r:id="rId3"/>
    <p:sldId id="278" r:id="rId4"/>
    <p:sldId id="268" r:id="rId5"/>
    <p:sldId id="267" r:id="rId6"/>
    <p:sldId id="257" r:id="rId7"/>
    <p:sldId id="269" r:id="rId8"/>
    <p:sldId id="270" r:id="rId9"/>
    <p:sldId id="256" r:id="rId10"/>
    <p:sldId id="258" r:id="rId11"/>
    <p:sldId id="26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2" autoAdjust="0"/>
    <p:restoredTop sz="94550" autoAdjust="0"/>
  </p:normalViewPr>
  <p:slideViewPr>
    <p:cSldViewPr>
      <p:cViewPr>
        <p:scale>
          <a:sx n="53" d="100"/>
          <a:sy n="53" d="100"/>
        </p:scale>
        <p:origin x="-4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CCD94-1012-466B-BD94-C242E138ECBB}"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fr-FR"/>
        </a:p>
      </dgm:t>
    </dgm:pt>
    <dgm:pt modelId="{B29775DE-7F0D-4EFB-B817-5F20EC16D7FC}">
      <dgm:prSet phldrT="[Texte]" custT="1"/>
      <dgm:spPr>
        <a:solidFill>
          <a:schemeClr val="bg2">
            <a:lumMod val="50000"/>
          </a:schemeClr>
        </a:solidFill>
      </dgm:spPr>
      <dgm:t>
        <a:bodyPr/>
        <a:lstStyle/>
        <a:p>
          <a:r>
            <a:rPr lang="fr-FR" sz="900" dirty="0" smtClean="0"/>
            <a:t>100 gr</a:t>
          </a:r>
          <a:endParaRPr lang="fr-FR" sz="900" dirty="0"/>
        </a:p>
      </dgm:t>
    </dgm:pt>
    <dgm:pt modelId="{50477EAC-C45C-45B5-8D39-8C89DB7664A4}" type="parTrans" cxnId="{66299384-1E05-402E-8F40-17BB4A244048}">
      <dgm:prSet/>
      <dgm:spPr/>
      <dgm:t>
        <a:bodyPr/>
        <a:lstStyle/>
        <a:p>
          <a:endParaRPr lang="fr-FR" sz="900"/>
        </a:p>
      </dgm:t>
    </dgm:pt>
    <dgm:pt modelId="{46667FE7-B5D0-492D-A05A-515016534131}" type="sibTrans" cxnId="{66299384-1E05-402E-8F40-17BB4A244048}">
      <dgm:prSet/>
      <dgm:spPr>
        <a:noFill/>
      </dgm:spPr>
      <dgm:t>
        <a:bodyPr/>
        <a:lstStyle/>
        <a:p>
          <a:endParaRPr lang="fr-FR" sz="900"/>
        </a:p>
      </dgm:t>
    </dgm:pt>
    <dgm:pt modelId="{94BE7AE8-CE84-49F0-ACFD-AE7269C979B5}">
      <dgm:prSet phldrT="[Texte]" custT="1"/>
      <dgm:spPr>
        <a:solidFill>
          <a:schemeClr val="bg2">
            <a:lumMod val="50000"/>
          </a:schemeClr>
        </a:solidFill>
      </dgm:spPr>
      <dgm:t>
        <a:bodyPr/>
        <a:lstStyle/>
        <a:p>
          <a:r>
            <a:rPr lang="fr-FR" sz="900" dirty="0" smtClean="0"/>
            <a:t>100 gr</a:t>
          </a:r>
          <a:endParaRPr lang="fr-FR" sz="900" dirty="0"/>
        </a:p>
      </dgm:t>
    </dgm:pt>
    <dgm:pt modelId="{D8763235-D877-45E6-996E-40AB52AE874E}" type="parTrans" cxnId="{FEBAD8F4-AFA3-49E8-B437-8A19E07492A9}">
      <dgm:prSet/>
      <dgm:spPr/>
      <dgm:t>
        <a:bodyPr/>
        <a:lstStyle/>
        <a:p>
          <a:endParaRPr lang="fr-FR" sz="900"/>
        </a:p>
      </dgm:t>
    </dgm:pt>
    <dgm:pt modelId="{1D087865-8C24-46C7-9FCE-5630DB18FD37}" type="sibTrans" cxnId="{FEBAD8F4-AFA3-49E8-B437-8A19E07492A9}">
      <dgm:prSet/>
      <dgm:spPr>
        <a:solidFill>
          <a:srgbClr val="92D050"/>
        </a:solidFill>
      </dgm:spPr>
      <dgm:t>
        <a:bodyPr/>
        <a:lstStyle/>
        <a:p>
          <a:endParaRPr lang="fr-FR" sz="900"/>
        </a:p>
      </dgm:t>
    </dgm:pt>
    <dgm:pt modelId="{10381A22-F5E9-4F12-B9C0-C9E15B5456AE}">
      <dgm:prSet phldrT="[Texte]" custT="1"/>
      <dgm:spPr>
        <a:solidFill>
          <a:schemeClr val="bg2">
            <a:lumMod val="50000"/>
          </a:schemeClr>
        </a:solidFill>
      </dgm:spPr>
      <dgm:t>
        <a:bodyPr/>
        <a:lstStyle/>
        <a:p>
          <a:r>
            <a:rPr lang="fr-FR" sz="900" dirty="0" smtClean="0"/>
            <a:t>100 gr</a:t>
          </a:r>
          <a:endParaRPr lang="fr-FR" sz="900" dirty="0"/>
        </a:p>
      </dgm:t>
    </dgm:pt>
    <dgm:pt modelId="{7E3929A9-595D-4069-BAB9-224E79DF325E}" type="parTrans" cxnId="{0BDE7576-AF07-4630-9FC7-2569B22BA677}">
      <dgm:prSet/>
      <dgm:spPr/>
      <dgm:t>
        <a:bodyPr/>
        <a:lstStyle/>
        <a:p>
          <a:endParaRPr lang="fr-FR" sz="900"/>
        </a:p>
      </dgm:t>
    </dgm:pt>
    <dgm:pt modelId="{5C936160-032E-4371-B4E1-EA25D9D7DFE1}" type="sibTrans" cxnId="{0BDE7576-AF07-4630-9FC7-2569B22BA677}">
      <dgm:prSet/>
      <dgm:spPr>
        <a:solidFill>
          <a:srgbClr val="92D050"/>
        </a:solidFill>
      </dgm:spPr>
      <dgm:t>
        <a:bodyPr/>
        <a:lstStyle/>
        <a:p>
          <a:endParaRPr lang="fr-FR" sz="900"/>
        </a:p>
      </dgm:t>
    </dgm:pt>
    <dgm:pt modelId="{FA5F4534-D290-4D0E-9C94-CEEC4AE5EE18}">
      <dgm:prSet phldrT="[Texte]" custT="1"/>
      <dgm:spPr>
        <a:solidFill>
          <a:schemeClr val="bg2">
            <a:lumMod val="50000"/>
          </a:schemeClr>
        </a:solidFill>
      </dgm:spPr>
      <dgm:t>
        <a:bodyPr/>
        <a:lstStyle/>
        <a:p>
          <a:r>
            <a:rPr lang="fr-FR" sz="900" dirty="0" smtClean="0"/>
            <a:t>100 gr</a:t>
          </a:r>
          <a:endParaRPr lang="fr-FR" sz="900" dirty="0"/>
        </a:p>
      </dgm:t>
    </dgm:pt>
    <dgm:pt modelId="{E173C4F7-BB5C-43CE-BE87-2FCDCFB2CAC0}" type="parTrans" cxnId="{41F9FCBC-D560-45FE-A963-E179823B4E81}">
      <dgm:prSet/>
      <dgm:spPr/>
      <dgm:t>
        <a:bodyPr/>
        <a:lstStyle/>
        <a:p>
          <a:endParaRPr lang="fr-FR" sz="900"/>
        </a:p>
      </dgm:t>
    </dgm:pt>
    <dgm:pt modelId="{0EB6845C-44FF-41DB-A463-C0B5119CBDA7}" type="sibTrans" cxnId="{41F9FCBC-D560-45FE-A963-E179823B4E81}">
      <dgm:prSet/>
      <dgm:spPr>
        <a:solidFill>
          <a:srgbClr val="92D050"/>
        </a:solidFill>
      </dgm:spPr>
      <dgm:t>
        <a:bodyPr/>
        <a:lstStyle/>
        <a:p>
          <a:endParaRPr lang="fr-FR" sz="900"/>
        </a:p>
      </dgm:t>
    </dgm:pt>
    <dgm:pt modelId="{59FBEDF7-D3C3-4412-8000-ACB332926ED9}">
      <dgm:prSet phldrT="[Texte]" custT="1"/>
      <dgm:spPr>
        <a:solidFill>
          <a:schemeClr val="bg2">
            <a:lumMod val="50000"/>
          </a:schemeClr>
        </a:solidFill>
      </dgm:spPr>
      <dgm:t>
        <a:bodyPr/>
        <a:lstStyle/>
        <a:p>
          <a:r>
            <a:rPr lang="fr-FR" sz="900" dirty="0" smtClean="0"/>
            <a:t>100 gr</a:t>
          </a:r>
          <a:endParaRPr lang="fr-FR" sz="900" dirty="0"/>
        </a:p>
      </dgm:t>
    </dgm:pt>
    <dgm:pt modelId="{74E5FF97-4256-48F1-9549-10ABCC445F25}" type="parTrans" cxnId="{090D1DD2-B0DA-426C-B60E-3DC92C584554}">
      <dgm:prSet/>
      <dgm:spPr/>
      <dgm:t>
        <a:bodyPr/>
        <a:lstStyle/>
        <a:p>
          <a:endParaRPr lang="fr-FR"/>
        </a:p>
      </dgm:t>
    </dgm:pt>
    <dgm:pt modelId="{A7A73B8A-368B-4691-B43D-9AAF4DB7505B}" type="sibTrans" cxnId="{090D1DD2-B0DA-426C-B60E-3DC92C584554}">
      <dgm:prSet/>
      <dgm:spPr>
        <a:solidFill>
          <a:srgbClr val="92D050"/>
        </a:solidFill>
      </dgm:spPr>
      <dgm:t>
        <a:bodyPr/>
        <a:lstStyle/>
        <a:p>
          <a:endParaRPr lang="fr-FR"/>
        </a:p>
      </dgm:t>
    </dgm:pt>
    <dgm:pt modelId="{EEE80D62-DEBB-4C78-A979-83B009AABC17}">
      <dgm:prSet phldrT="[Texte]" custT="1"/>
      <dgm:spPr>
        <a:solidFill>
          <a:schemeClr val="bg2">
            <a:lumMod val="50000"/>
          </a:schemeClr>
        </a:solidFill>
      </dgm:spPr>
      <dgm:t>
        <a:bodyPr/>
        <a:lstStyle/>
        <a:p>
          <a:r>
            <a:rPr lang="fr-FR" sz="900" smtClean="0"/>
            <a:t>100 gr</a:t>
          </a:r>
          <a:endParaRPr lang="fr-FR" sz="900" dirty="0"/>
        </a:p>
      </dgm:t>
    </dgm:pt>
    <dgm:pt modelId="{CD388AE0-718F-42BF-B6B7-E5B580ECB104}" type="parTrans" cxnId="{C52C8569-C354-468A-8508-06ECFB43FC35}">
      <dgm:prSet/>
      <dgm:spPr/>
      <dgm:t>
        <a:bodyPr/>
        <a:lstStyle/>
        <a:p>
          <a:endParaRPr lang="fr-FR"/>
        </a:p>
      </dgm:t>
    </dgm:pt>
    <dgm:pt modelId="{CF064B85-A144-414F-BA21-622149F1FAC6}" type="sibTrans" cxnId="{C52C8569-C354-468A-8508-06ECFB43FC35}">
      <dgm:prSet/>
      <dgm:spPr/>
      <dgm:t>
        <a:bodyPr/>
        <a:lstStyle/>
        <a:p>
          <a:endParaRPr lang="fr-FR"/>
        </a:p>
      </dgm:t>
    </dgm:pt>
    <dgm:pt modelId="{79493610-89DD-4DD3-A16E-C95203B7B03E}" type="pres">
      <dgm:prSet presAssocID="{9E2CCD94-1012-466B-BD94-C242E138ECBB}" presName="diagram" presStyleCnt="0">
        <dgm:presLayoutVars>
          <dgm:dir/>
          <dgm:resizeHandles/>
        </dgm:presLayoutVars>
      </dgm:prSet>
      <dgm:spPr/>
      <dgm:t>
        <a:bodyPr/>
        <a:lstStyle/>
        <a:p>
          <a:endParaRPr lang="fr-FR"/>
        </a:p>
      </dgm:t>
    </dgm:pt>
    <dgm:pt modelId="{2ABB4D07-7AAA-48A5-BE5D-0DE9664D5FFF}" type="pres">
      <dgm:prSet presAssocID="{B29775DE-7F0D-4EFB-B817-5F20EC16D7FC}" presName="firstNode" presStyleLbl="node1" presStyleIdx="0" presStyleCnt="6" custScaleX="59462" custScaleY="63298" custLinFactNeighborX="57337" custLinFactNeighborY="33852">
        <dgm:presLayoutVars>
          <dgm:bulletEnabled val="1"/>
        </dgm:presLayoutVars>
      </dgm:prSet>
      <dgm:spPr/>
      <dgm:t>
        <a:bodyPr/>
        <a:lstStyle/>
        <a:p>
          <a:endParaRPr lang="fr-FR"/>
        </a:p>
      </dgm:t>
    </dgm:pt>
    <dgm:pt modelId="{DF5705C0-F75A-4493-8C1A-71C1D13E8B06}" type="pres">
      <dgm:prSet presAssocID="{46667FE7-B5D0-492D-A05A-515016534131}" presName="sibTrans" presStyleLbl="sibTrans2D1" presStyleIdx="0" presStyleCnt="5"/>
      <dgm:spPr/>
      <dgm:t>
        <a:bodyPr/>
        <a:lstStyle/>
        <a:p>
          <a:endParaRPr lang="fr-FR"/>
        </a:p>
      </dgm:t>
    </dgm:pt>
    <dgm:pt modelId="{76D040BD-272A-4F7D-9F92-E72EDAB7FAE8}" type="pres">
      <dgm:prSet presAssocID="{94BE7AE8-CE84-49F0-ACFD-AE7269C979B5}" presName="middleNode" presStyleCnt="0"/>
      <dgm:spPr/>
    </dgm:pt>
    <dgm:pt modelId="{BB952020-B66C-4C6E-BED3-F99A065407DF}" type="pres">
      <dgm:prSet presAssocID="{94BE7AE8-CE84-49F0-ACFD-AE7269C979B5}" presName="padding" presStyleLbl="node1" presStyleIdx="0" presStyleCnt="6"/>
      <dgm:spPr/>
    </dgm:pt>
    <dgm:pt modelId="{F24F5BDB-35C8-435C-AB14-BDEEA728704F}" type="pres">
      <dgm:prSet presAssocID="{94BE7AE8-CE84-49F0-ACFD-AE7269C979B5}" presName="shape" presStyleLbl="node1" presStyleIdx="1" presStyleCnt="6" custScaleX="88779" custScaleY="114450" custLinFactNeighborX="-54456" custLinFactNeighborY="-59530">
        <dgm:presLayoutVars>
          <dgm:bulletEnabled val="1"/>
        </dgm:presLayoutVars>
      </dgm:prSet>
      <dgm:spPr/>
      <dgm:t>
        <a:bodyPr/>
        <a:lstStyle/>
        <a:p>
          <a:endParaRPr lang="fr-FR"/>
        </a:p>
      </dgm:t>
    </dgm:pt>
    <dgm:pt modelId="{12A096EE-483F-4B5B-8A73-9A54A11637D1}" type="pres">
      <dgm:prSet presAssocID="{1D087865-8C24-46C7-9FCE-5630DB18FD37}" presName="sibTrans" presStyleLbl="sibTrans2D1" presStyleIdx="1" presStyleCnt="5"/>
      <dgm:spPr/>
      <dgm:t>
        <a:bodyPr/>
        <a:lstStyle/>
        <a:p>
          <a:endParaRPr lang="fr-FR"/>
        </a:p>
      </dgm:t>
    </dgm:pt>
    <dgm:pt modelId="{5E5EE8FC-A0D4-44F0-AA6A-D79E61C21A00}" type="pres">
      <dgm:prSet presAssocID="{FA5F4534-D290-4D0E-9C94-CEEC4AE5EE18}" presName="middleNode" presStyleCnt="0"/>
      <dgm:spPr/>
    </dgm:pt>
    <dgm:pt modelId="{3E56A057-63C1-4D1B-9091-9D38FBB4E9CC}" type="pres">
      <dgm:prSet presAssocID="{FA5F4534-D290-4D0E-9C94-CEEC4AE5EE18}" presName="padding" presStyleLbl="node1" presStyleIdx="1" presStyleCnt="6"/>
      <dgm:spPr/>
    </dgm:pt>
    <dgm:pt modelId="{409B7244-8CF8-43CA-8571-AE57BB5510B4}" type="pres">
      <dgm:prSet presAssocID="{FA5F4534-D290-4D0E-9C94-CEEC4AE5EE18}" presName="shape" presStyleLbl="node1" presStyleIdx="2" presStyleCnt="6" custScaleX="95103" custScaleY="105405" custLinFactNeighborX="2224" custLinFactNeighborY="-59547">
        <dgm:presLayoutVars>
          <dgm:bulletEnabled val="1"/>
        </dgm:presLayoutVars>
      </dgm:prSet>
      <dgm:spPr/>
      <dgm:t>
        <a:bodyPr/>
        <a:lstStyle/>
        <a:p>
          <a:endParaRPr lang="fr-FR"/>
        </a:p>
      </dgm:t>
    </dgm:pt>
    <dgm:pt modelId="{072E2C63-D4FE-4FB5-AD2B-C19C32A40ED3}" type="pres">
      <dgm:prSet presAssocID="{0EB6845C-44FF-41DB-A463-C0B5119CBDA7}" presName="sibTrans" presStyleLbl="sibTrans2D1" presStyleIdx="2" presStyleCnt="5"/>
      <dgm:spPr/>
      <dgm:t>
        <a:bodyPr/>
        <a:lstStyle/>
        <a:p>
          <a:endParaRPr lang="fr-FR"/>
        </a:p>
      </dgm:t>
    </dgm:pt>
    <dgm:pt modelId="{5510E8D8-A0E1-4D73-A86A-2FEC2055D0BB}" type="pres">
      <dgm:prSet presAssocID="{10381A22-F5E9-4F12-B9C0-C9E15B5456AE}" presName="middleNode" presStyleCnt="0"/>
      <dgm:spPr/>
    </dgm:pt>
    <dgm:pt modelId="{F5F0AA88-5B99-4725-A307-24D9FED1AB5D}" type="pres">
      <dgm:prSet presAssocID="{10381A22-F5E9-4F12-B9C0-C9E15B5456AE}" presName="padding" presStyleLbl="node1" presStyleIdx="2" presStyleCnt="6"/>
      <dgm:spPr/>
    </dgm:pt>
    <dgm:pt modelId="{7C8EBFBC-AC04-4AD9-8372-08362FE63804}" type="pres">
      <dgm:prSet presAssocID="{10381A22-F5E9-4F12-B9C0-C9E15B5456AE}" presName="shape" presStyleLbl="node1" presStyleIdx="3" presStyleCnt="6" custScaleX="110245" custScaleY="116088" custLinFactNeighborX="-39182">
        <dgm:presLayoutVars>
          <dgm:bulletEnabled val="1"/>
        </dgm:presLayoutVars>
      </dgm:prSet>
      <dgm:spPr/>
      <dgm:t>
        <a:bodyPr/>
        <a:lstStyle/>
        <a:p>
          <a:endParaRPr lang="fr-FR"/>
        </a:p>
      </dgm:t>
    </dgm:pt>
    <dgm:pt modelId="{97701FA4-4735-480E-BCF2-FF9C087B0AC7}" type="pres">
      <dgm:prSet presAssocID="{5C936160-032E-4371-B4E1-EA25D9D7DFE1}" presName="sibTrans" presStyleLbl="sibTrans2D1" presStyleIdx="3" presStyleCnt="5"/>
      <dgm:spPr/>
      <dgm:t>
        <a:bodyPr/>
        <a:lstStyle/>
        <a:p>
          <a:endParaRPr lang="fr-FR"/>
        </a:p>
      </dgm:t>
    </dgm:pt>
    <dgm:pt modelId="{DA07B47E-3B6B-4BE0-8EBB-3E68D126FEAE}" type="pres">
      <dgm:prSet presAssocID="{59FBEDF7-D3C3-4412-8000-ACB332926ED9}" presName="middleNode" presStyleCnt="0"/>
      <dgm:spPr/>
    </dgm:pt>
    <dgm:pt modelId="{56E19215-27CB-4473-A98B-99DBF699EBD2}" type="pres">
      <dgm:prSet presAssocID="{59FBEDF7-D3C3-4412-8000-ACB332926ED9}" presName="padding" presStyleLbl="node1" presStyleIdx="3" presStyleCnt="6"/>
      <dgm:spPr/>
    </dgm:pt>
    <dgm:pt modelId="{2054FE0C-293E-49A1-B496-307D4B780845}" type="pres">
      <dgm:prSet presAssocID="{59FBEDF7-D3C3-4412-8000-ACB332926ED9}" presName="shape" presStyleLbl="node1" presStyleIdx="4" presStyleCnt="6" custScaleX="106402" custScaleY="104106" custLinFactNeighborX="-66307" custLinFactNeighborY="50007">
        <dgm:presLayoutVars>
          <dgm:bulletEnabled val="1"/>
        </dgm:presLayoutVars>
      </dgm:prSet>
      <dgm:spPr/>
      <dgm:t>
        <a:bodyPr/>
        <a:lstStyle/>
        <a:p>
          <a:endParaRPr lang="fr-FR"/>
        </a:p>
      </dgm:t>
    </dgm:pt>
    <dgm:pt modelId="{87B19B61-C503-4968-98A2-582D4EB4E848}" type="pres">
      <dgm:prSet presAssocID="{A7A73B8A-368B-4691-B43D-9AAF4DB7505B}" presName="sibTrans" presStyleLbl="sibTrans2D1" presStyleIdx="4" presStyleCnt="5"/>
      <dgm:spPr/>
      <dgm:t>
        <a:bodyPr/>
        <a:lstStyle/>
        <a:p>
          <a:endParaRPr lang="fr-FR"/>
        </a:p>
      </dgm:t>
    </dgm:pt>
    <dgm:pt modelId="{3CFFE008-33F4-4904-A0C5-8C074C58CEAC}" type="pres">
      <dgm:prSet presAssocID="{EEE80D62-DEBB-4C78-A979-83B009AABC17}" presName="lastNode" presStyleLbl="node1" presStyleIdx="5" presStyleCnt="6" custScaleX="70741" custScaleY="67667" custLinFactNeighborX="10453" custLinFactNeighborY="45019">
        <dgm:presLayoutVars>
          <dgm:bulletEnabled val="1"/>
        </dgm:presLayoutVars>
      </dgm:prSet>
      <dgm:spPr/>
      <dgm:t>
        <a:bodyPr/>
        <a:lstStyle/>
        <a:p>
          <a:endParaRPr lang="fr-FR"/>
        </a:p>
      </dgm:t>
    </dgm:pt>
  </dgm:ptLst>
  <dgm:cxnLst>
    <dgm:cxn modelId="{AD56151D-4E2C-4632-BDBF-4317DDC15A45}" type="presOf" srcId="{B29775DE-7F0D-4EFB-B817-5F20EC16D7FC}" destId="{2ABB4D07-7AAA-48A5-BE5D-0DE9664D5FFF}" srcOrd="0" destOrd="0" presId="urn:microsoft.com/office/officeart/2005/8/layout/bProcess2"/>
    <dgm:cxn modelId="{25351DDB-C512-4501-941E-21FC18B5E137}" type="presOf" srcId="{94BE7AE8-CE84-49F0-ACFD-AE7269C979B5}" destId="{F24F5BDB-35C8-435C-AB14-BDEEA728704F}" srcOrd="0" destOrd="0" presId="urn:microsoft.com/office/officeart/2005/8/layout/bProcess2"/>
    <dgm:cxn modelId="{6160B648-B902-49F8-9004-5E9CC17D359E}" type="presOf" srcId="{10381A22-F5E9-4F12-B9C0-C9E15B5456AE}" destId="{7C8EBFBC-AC04-4AD9-8372-08362FE63804}" srcOrd="0" destOrd="0" presId="urn:microsoft.com/office/officeart/2005/8/layout/bProcess2"/>
    <dgm:cxn modelId="{0BDE7576-AF07-4630-9FC7-2569B22BA677}" srcId="{9E2CCD94-1012-466B-BD94-C242E138ECBB}" destId="{10381A22-F5E9-4F12-B9C0-C9E15B5456AE}" srcOrd="3" destOrd="0" parTransId="{7E3929A9-595D-4069-BAB9-224E79DF325E}" sibTransId="{5C936160-032E-4371-B4E1-EA25D9D7DFE1}"/>
    <dgm:cxn modelId="{C52C8569-C354-468A-8508-06ECFB43FC35}" srcId="{9E2CCD94-1012-466B-BD94-C242E138ECBB}" destId="{EEE80D62-DEBB-4C78-A979-83B009AABC17}" srcOrd="5" destOrd="0" parTransId="{CD388AE0-718F-42BF-B6B7-E5B580ECB104}" sibTransId="{CF064B85-A144-414F-BA21-622149F1FAC6}"/>
    <dgm:cxn modelId="{FDBECDA8-9A99-443E-AB17-9872D2AA3223}" type="presOf" srcId="{1D087865-8C24-46C7-9FCE-5630DB18FD37}" destId="{12A096EE-483F-4B5B-8A73-9A54A11637D1}" srcOrd="0" destOrd="0" presId="urn:microsoft.com/office/officeart/2005/8/layout/bProcess2"/>
    <dgm:cxn modelId="{3A448AAC-1E27-4C2E-A0D1-E81EC76C9116}" type="presOf" srcId="{46667FE7-B5D0-492D-A05A-515016534131}" destId="{DF5705C0-F75A-4493-8C1A-71C1D13E8B06}" srcOrd="0" destOrd="0" presId="urn:microsoft.com/office/officeart/2005/8/layout/bProcess2"/>
    <dgm:cxn modelId="{090D1DD2-B0DA-426C-B60E-3DC92C584554}" srcId="{9E2CCD94-1012-466B-BD94-C242E138ECBB}" destId="{59FBEDF7-D3C3-4412-8000-ACB332926ED9}" srcOrd="4" destOrd="0" parTransId="{74E5FF97-4256-48F1-9549-10ABCC445F25}" sibTransId="{A7A73B8A-368B-4691-B43D-9AAF4DB7505B}"/>
    <dgm:cxn modelId="{FEBAD8F4-AFA3-49E8-B437-8A19E07492A9}" srcId="{9E2CCD94-1012-466B-BD94-C242E138ECBB}" destId="{94BE7AE8-CE84-49F0-ACFD-AE7269C979B5}" srcOrd="1" destOrd="0" parTransId="{D8763235-D877-45E6-996E-40AB52AE874E}" sibTransId="{1D087865-8C24-46C7-9FCE-5630DB18FD37}"/>
    <dgm:cxn modelId="{D804CB27-6E9B-40D1-92CD-4AF5462CF871}" type="presOf" srcId="{FA5F4534-D290-4D0E-9C94-CEEC4AE5EE18}" destId="{409B7244-8CF8-43CA-8571-AE57BB5510B4}" srcOrd="0" destOrd="0" presId="urn:microsoft.com/office/officeart/2005/8/layout/bProcess2"/>
    <dgm:cxn modelId="{3F3D8EBA-CF41-414A-8763-6D1C1B5AAADE}" type="presOf" srcId="{59FBEDF7-D3C3-4412-8000-ACB332926ED9}" destId="{2054FE0C-293E-49A1-B496-307D4B780845}" srcOrd="0" destOrd="0" presId="urn:microsoft.com/office/officeart/2005/8/layout/bProcess2"/>
    <dgm:cxn modelId="{D5A559D9-4FC4-48A1-ADF9-F121B70A4F55}" type="presOf" srcId="{0EB6845C-44FF-41DB-A463-C0B5119CBDA7}" destId="{072E2C63-D4FE-4FB5-AD2B-C19C32A40ED3}" srcOrd="0" destOrd="0" presId="urn:microsoft.com/office/officeart/2005/8/layout/bProcess2"/>
    <dgm:cxn modelId="{C43ED9F5-9105-4DB4-9FDC-53B386C7852F}" type="presOf" srcId="{9E2CCD94-1012-466B-BD94-C242E138ECBB}" destId="{79493610-89DD-4DD3-A16E-C95203B7B03E}" srcOrd="0" destOrd="0" presId="urn:microsoft.com/office/officeart/2005/8/layout/bProcess2"/>
    <dgm:cxn modelId="{19AF35D1-74DB-4B1B-B108-18200744D02A}" type="presOf" srcId="{A7A73B8A-368B-4691-B43D-9AAF4DB7505B}" destId="{87B19B61-C503-4968-98A2-582D4EB4E848}" srcOrd="0" destOrd="0" presId="urn:microsoft.com/office/officeart/2005/8/layout/bProcess2"/>
    <dgm:cxn modelId="{F45133B4-DB98-4C0B-980B-0546D3E49FAF}" type="presOf" srcId="{EEE80D62-DEBB-4C78-A979-83B009AABC17}" destId="{3CFFE008-33F4-4904-A0C5-8C074C58CEAC}" srcOrd="0" destOrd="0" presId="urn:microsoft.com/office/officeart/2005/8/layout/bProcess2"/>
    <dgm:cxn modelId="{41F9FCBC-D560-45FE-A963-E179823B4E81}" srcId="{9E2CCD94-1012-466B-BD94-C242E138ECBB}" destId="{FA5F4534-D290-4D0E-9C94-CEEC4AE5EE18}" srcOrd="2" destOrd="0" parTransId="{E173C4F7-BB5C-43CE-BE87-2FCDCFB2CAC0}" sibTransId="{0EB6845C-44FF-41DB-A463-C0B5119CBDA7}"/>
    <dgm:cxn modelId="{66299384-1E05-402E-8F40-17BB4A244048}" srcId="{9E2CCD94-1012-466B-BD94-C242E138ECBB}" destId="{B29775DE-7F0D-4EFB-B817-5F20EC16D7FC}" srcOrd="0" destOrd="0" parTransId="{50477EAC-C45C-45B5-8D39-8C89DB7664A4}" sibTransId="{46667FE7-B5D0-492D-A05A-515016534131}"/>
    <dgm:cxn modelId="{C9D80F7D-3430-4A98-9F63-4B0B7C129778}" type="presOf" srcId="{5C936160-032E-4371-B4E1-EA25D9D7DFE1}" destId="{97701FA4-4735-480E-BCF2-FF9C087B0AC7}" srcOrd="0" destOrd="0" presId="urn:microsoft.com/office/officeart/2005/8/layout/bProcess2"/>
    <dgm:cxn modelId="{636C96AB-5649-44D8-BFA7-144B18F87E02}" type="presParOf" srcId="{79493610-89DD-4DD3-A16E-C95203B7B03E}" destId="{2ABB4D07-7AAA-48A5-BE5D-0DE9664D5FFF}" srcOrd="0" destOrd="0" presId="urn:microsoft.com/office/officeart/2005/8/layout/bProcess2"/>
    <dgm:cxn modelId="{BD5B57C9-2445-4458-94CE-81CAB1B52FAD}" type="presParOf" srcId="{79493610-89DD-4DD3-A16E-C95203B7B03E}" destId="{DF5705C0-F75A-4493-8C1A-71C1D13E8B06}" srcOrd="1" destOrd="0" presId="urn:microsoft.com/office/officeart/2005/8/layout/bProcess2"/>
    <dgm:cxn modelId="{5B6ACC03-9AB4-492C-B8E4-0E40FF8C79E2}" type="presParOf" srcId="{79493610-89DD-4DD3-A16E-C95203B7B03E}" destId="{76D040BD-272A-4F7D-9F92-E72EDAB7FAE8}" srcOrd="2" destOrd="0" presId="urn:microsoft.com/office/officeart/2005/8/layout/bProcess2"/>
    <dgm:cxn modelId="{0137C5B2-9BBB-4482-B40D-E82C6428A3AF}" type="presParOf" srcId="{76D040BD-272A-4F7D-9F92-E72EDAB7FAE8}" destId="{BB952020-B66C-4C6E-BED3-F99A065407DF}" srcOrd="0" destOrd="0" presId="urn:microsoft.com/office/officeart/2005/8/layout/bProcess2"/>
    <dgm:cxn modelId="{0072F354-B890-4EF0-ABA1-E72E5500F263}" type="presParOf" srcId="{76D040BD-272A-4F7D-9F92-E72EDAB7FAE8}" destId="{F24F5BDB-35C8-435C-AB14-BDEEA728704F}" srcOrd="1" destOrd="0" presId="urn:microsoft.com/office/officeart/2005/8/layout/bProcess2"/>
    <dgm:cxn modelId="{392A4806-3A81-4141-8444-8A1FFBB53074}" type="presParOf" srcId="{79493610-89DD-4DD3-A16E-C95203B7B03E}" destId="{12A096EE-483F-4B5B-8A73-9A54A11637D1}" srcOrd="3" destOrd="0" presId="urn:microsoft.com/office/officeart/2005/8/layout/bProcess2"/>
    <dgm:cxn modelId="{3C793979-8EBC-449E-BE58-4CB5FA19B441}" type="presParOf" srcId="{79493610-89DD-4DD3-A16E-C95203B7B03E}" destId="{5E5EE8FC-A0D4-44F0-AA6A-D79E61C21A00}" srcOrd="4" destOrd="0" presId="urn:microsoft.com/office/officeart/2005/8/layout/bProcess2"/>
    <dgm:cxn modelId="{5EB56D78-B23A-4751-B8E3-F5AC0CFAF887}" type="presParOf" srcId="{5E5EE8FC-A0D4-44F0-AA6A-D79E61C21A00}" destId="{3E56A057-63C1-4D1B-9091-9D38FBB4E9CC}" srcOrd="0" destOrd="0" presId="urn:microsoft.com/office/officeart/2005/8/layout/bProcess2"/>
    <dgm:cxn modelId="{2A40F7AB-0968-4408-B8BC-1FDE39CAB230}" type="presParOf" srcId="{5E5EE8FC-A0D4-44F0-AA6A-D79E61C21A00}" destId="{409B7244-8CF8-43CA-8571-AE57BB5510B4}" srcOrd="1" destOrd="0" presId="urn:microsoft.com/office/officeart/2005/8/layout/bProcess2"/>
    <dgm:cxn modelId="{EE23C359-4370-402C-814D-2D2CC9363456}" type="presParOf" srcId="{79493610-89DD-4DD3-A16E-C95203B7B03E}" destId="{072E2C63-D4FE-4FB5-AD2B-C19C32A40ED3}" srcOrd="5" destOrd="0" presId="urn:microsoft.com/office/officeart/2005/8/layout/bProcess2"/>
    <dgm:cxn modelId="{112F9680-0980-40E5-B014-93D8AF8C24FE}" type="presParOf" srcId="{79493610-89DD-4DD3-A16E-C95203B7B03E}" destId="{5510E8D8-A0E1-4D73-A86A-2FEC2055D0BB}" srcOrd="6" destOrd="0" presId="urn:microsoft.com/office/officeart/2005/8/layout/bProcess2"/>
    <dgm:cxn modelId="{13789458-8497-4DD2-B23E-A2E14B231B92}" type="presParOf" srcId="{5510E8D8-A0E1-4D73-A86A-2FEC2055D0BB}" destId="{F5F0AA88-5B99-4725-A307-24D9FED1AB5D}" srcOrd="0" destOrd="0" presId="urn:microsoft.com/office/officeart/2005/8/layout/bProcess2"/>
    <dgm:cxn modelId="{B8F356BE-2FB0-4663-AE74-2932F7C1707E}" type="presParOf" srcId="{5510E8D8-A0E1-4D73-A86A-2FEC2055D0BB}" destId="{7C8EBFBC-AC04-4AD9-8372-08362FE63804}" srcOrd="1" destOrd="0" presId="urn:microsoft.com/office/officeart/2005/8/layout/bProcess2"/>
    <dgm:cxn modelId="{726FCA2E-921A-4D52-80A6-B0270D426C59}" type="presParOf" srcId="{79493610-89DD-4DD3-A16E-C95203B7B03E}" destId="{97701FA4-4735-480E-BCF2-FF9C087B0AC7}" srcOrd="7" destOrd="0" presId="urn:microsoft.com/office/officeart/2005/8/layout/bProcess2"/>
    <dgm:cxn modelId="{73CA8FCE-1A8F-43E0-BA50-A854E0256993}" type="presParOf" srcId="{79493610-89DD-4DD3-A16E-C95203B7B03E}" destId="{DA07B47E-3B6B-4BE0-8EBB-3E68D126FEAE}" srcOrd="8" destOrd="0" presId="urn:microsoft.com/office/officeart/2005/8/layout/bProcess2"/>
    <dgm:cxn modelId="{64AA22BE-CFE3-43DA-A047-10BA7360499F}" type="presParOf" srcId="{DA07B47E-3B6B-4BE0-8EBB-3E68D126FEAE}" destId="{56E19215-27CB-4473-A98B-99DBF699EBD2}" srcOrd="0" destOrd="0" presId="urn:microsoft.com/office/officeart/2005/8/layout/bProcess2"/>
    <dgm:cxn modelId="{95AC4562-87EB-4CFA-B50D-4937A92450A8}" type="presParOf" srcId="{DA07B47E-3B6B-4BE0-8EBB-3E68D126FEAE}" destId="{2054FE0C-293E-49A1-B496-307D4B780845}" srcOrd="1" destOrd="0" presId="urn:microsoft.com/office/officeart/2005/8/layout/bProcess2"/>
    <dgm:cxn modelId="{42343216-E197-4A9E-A347-1A2DD381B4FB}" type="presParOf" srcId="{79493610-89DD-4DD3-A16E-C95203B7B03E}" destId="{87B19B61-C503-4968-98A2-582D4EB4E848}" srcOrd="9" destOrd="0" presId="urn:microsoft.com/office/officeart/2005/8/layout/bProcess2"/>
    <dgm:cxn modelId="{7FCC382D-5344-42ED-99E2-E22BB70D87DF}" type="presParOf" srcId="{79493610-89DD-4DD3-A16E-C95203B7B03E}" destId="{3CFFE008-33F4-4904-A0C5-8C074C58CEAC}" srcOrd="10" destOrd="0" presId="urn:microsoft.com/office/officeart/2005/8/layout/bProcess2"/>
  </dgm:cxnLst>
  <dgm:bg>
    <a:solidFill>
      <a:srgbClr val="92D050"/>
    </a:solidFill>
  </dgm:bg>
  <dgm:whole>
    <a:ln>
      <a:solidFill>
        <a:schemeClr val="tx1"/>
      </a:solidFill>
    </a:ln>
  </dgm:whole>
</dgm:dataModel>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571B5-74F5-42AD-802C-365F403F076C}" type="datetimeFigureOut">
              <a:rPr lang="fr-FR" smtClean="0"/>
              <a:pPr/>
              <a:t>29/10/2021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BFE9F-D90D-42C9-AC15-DA4A4103196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F6150C4-1B2E-4246-8CBA-B35268C00521}"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29/10/2021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29/10/2021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srcRect/>
          <a:stretch>
            <a:fillRect/>
          </a:stretch>
        </p:blipFill>
        <p:spPr bwMode="auto">
          <a:xfrm>
            <a:off x="0" y="0"/>
            <a:ext cx="9144000" cy="7072326"/>
          </a:xfrm>
          <a:prstGeom prst="rect">
            <a:avLst/>
          </a:prstGeom>
          <a:noFill/>
          <a:ln w="9525">
            <a:noFill/>
            <a:miter lim="800000"/>
            <a:headEnd/>
            <a:tailEnd/>
          </a:ln>
          <a:effectLst/>
        </p:spPr>
      </p:pic>
      <p:sp>
        <p:nvSpPr>
          <p:cNvPr id="2" name="Titre 1"/>
          <p:cNvSpPr>
            <a:spLocks noGrp="1"/>
          </p:cNvSpPr>
          <p:nvPr>
            <p:ph type="ctrTitle"/>
          </p:nvPr>
        </p:nvSpPr>
        <p:spPr>
          <a:xfrm>
            <a:off x="-214346" y="1357299"/>
            <a:ext cx="9429784" cy="2243152"/>
          </a:xfrm>
        </p:spPr>
        <p:txBody>
          <a:bodyPr>
            <a:normAutofit/>
          </a:bodyPr>
          <a:lstStyle/>
          <a:p>
            <a:r>
              <a:rPr lang="fr-FR" b="1" dirty="0" smtClean="0">
                <a:solidFill>
                  <a:schemeClr val="bg1"/>
                </a:solidFill>
              </a:rPr>
              <a:t>Test de pathogénicité des nématodes</a:t>
            </a:r>
            <a:br>
              <a:rPr lang="fr-FR" b="1" dirty="0" smtClean="0">
                <a:solidFill>
                  <a:schemeClr val="bg1"/>
                </a:solidFill>
              </a:rPr>
            </a:br>
            <a:r>
              <a:rPr lang="fr-FR" b="1" dirty="0" smtClean="0">
                <a:solidFill>
                  <a:schemeClr val="bg1"/>
                </a:solidFill>
              </a:rPr>
              <a:t>phytoparasites </a:t>
            </a:r>
            <a:endParaRPr lang="fr-FR" b="1" dirty="0">
              <a:solidFill>
                <a:schemeClr val="bg1"/>
              </a:solidFill>
            </a:endParaRPr>
          </a:p>
        </p:txBody>
      </p:sp>
      <p:sp>
        <p:nvSpPr>
          <p:cNvPr id="3" name="Sous-titre 2"/>
          <p:cNvSpPr>
            <a:spLocks noGrp="1"/>
          </p:cNvSpPr>
          <p:nvPr>
            <p:ph type="subTitle" idx="1"/>
          </p:nvPr>
        </p:nvSpPr>
        <p:spPr>
          <a:xfrm>
            <a:off x="-428660" y="3286124"/>
            <a:ext cx="10572792" cy="2400320"/>
          </a:xfrm>
        </p:spPr>
        <p:txBody>
          <a:bodyPr>
            <a:normAutofit/>
          </a:bodyPr>
          <a:lstStyle/>
          <a:p>
            <a:r>
              <a:rPr lang="fr-FR" sz="4400" b="1" dirty="0" smtClean="0">
                <a:solidFill>
                  <a:schemeClr val="bg1"/>
                </a:solidFill>
              </a:rPr>
              <a:t>Projet de fin d’étude ingéniorat</a:t>
            </a:r>
            <a:endParaRPr lang="fr-FR" sz="4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74662"/>
            <a:ext cx="8229600" cy="868322"/>
          </a:xfrm>
          <a:solidFill>
            <a:srgbClr val="92D050"/>
          </a:solidFill>
        </p:spPr>
        <p:txBody>
          <a:bodyPr>
            <a:noAutofit/>
          </a:bodyPr>
          <a:lstStyle/>
          <a:p>
            <a:r>
              <a:rPr lang="fr-FR" sz="2400" b="1" dirty="0" smtClean="0">
                <a:solidFill>
                  <a:schemeClr val="bg1"/>
                </a:solidFill>
              </a:rPr>
              <a:t/>
            </a:r>
            <a:br>
              <a:rPr lang="fr-FR" sz="2400" b="1" dirty="0" smtClean="0">
                <a:solidFill>
                  <a:schemeClr val="bg1"/>
                </a:solidFill>
              </a:rPr>
            </a:br>
            <a:r>
              <a:rPr lang="fr-FR" sz="2400" b="1" dirty="0" smtClean="0">
                <a:solidFill>
                  <a:schemeClr val="bg1"/>
                </a:solidFill>
              </a:rPr>
              <a:t>5.2. Impact sur la biomasse fraîche et sèche des racines et partie aérienne.</a:t>
            </a:r>
            <a:r>
              <a:rPr lang="fr-FR" sz="2400" dirty="0" smtClean="0">
                <a:solidFill>
                  <a:schemeClr val="bg1"/>
                </a:solidFill>
              </a:rPr>
              <a:t/>
            </a:r>
            <a:br>
              <a:rPr lang="fr-FR" sz="2400" dirty="0" smtClean="0">
                <a:solidFill>
                  <a:schemeClr val="bg1"/>
                </a:solidFill>
              </a:rPr>
            </a:br>
            <a:endParaRPr lang="fr-FR" sz="2400" dirty="0">
              <a:solidFill>
                <a:schemeClr val="bg1"/>
              </a:solidFill>
            </a:endParaRPr>
          </a:p>
        </p:txBody>
      </p:sp>
      <p:sp>
        <p:nvSpPr>
          <p:cNvPr id="8" name="Titre 1"/>
          <p:cNvSpPr txBox="1">
            <a:spLocks/>
          </p:cNvSpPr>
          <p:nvPr/>
        </p:nvSpPr>
        <p:spPr>
          <a:xfrm>
            <a:off x="285720" y="928670"/>
            <a:ext cx="8501122" cy="45720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smtClean="0">
                <a:ln>
                  <a:noFill/>
                </a:ln>
                <a:solidFill>
                  <a:schemeClr val="tx1"/>
                </a:solidFill>
                <a:effectLst/>
                <a:uLnTx/>
                <a:uFillTx/>
                <a:latin typeface="+mj-lt"/>
                <a:ea typeface="+mj-ea"/>
                <a:cs typeface="+mj-cs"/>
              </a:rPr>
              <a:t>Dans La zone des plaines littorales, l</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es plants de la Marmande sont élevés dans les sols de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Tassoust</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Bazoul</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et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Jimar</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mais à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Tahir</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par contre nous avons observé une faible croissance où existe </a:t>
            </a:r>
            <a:r>
              <a:rPr kumimoji="0" lang="fr-FR" sz="1800" b="0" i="1" u="none" strike="noStrike" kern="1200" cap="none" spc="0" normalizeH="0" baseline="0" noProof="0" dirty="0" err="1" smtClean="0">
                <a:ln>
                  <a:noFill/>
                </a:ln>
                <a:solidFill>
                  <a:schemeClr val="tx1"/>
                </a:solidFill>
                <a:effectLst/>
                <a:uLnTx/>
                <a:uFillTx/>
                <a:latin typeface="+mj-lt"/>
                <a:ea typeface="+mj-ea"/>
                <a:cs typeface="+mj-cs"/>
              </a:rPr>
              <a:t>Ditylenchus</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Psilenchus</a:t>
            </a:r>
            <a:r>
              <a:rPr kumimoji="0" lang="fr-FR" sz="1800" b="0" i="1"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et </a:t>
            </a:r>
            <a:r>
              <a:rPr kumimoji="0" lang="fr-FR" sz="1800" b="0" i="1" u="none" strike="noStrike" kern="1200" cap="none" spc="0" normalizeH="0" baseline="0" noProof="0" dirty="0" err="1" smtClean="0">
                <a:ln>
                  <a:noFill/>
                </a:ln>
                <a:solidFill>
                  <a:schemeClr val="tx1"/>
                </a:solidFill>
                <a:effectLst/>
                <a:uLnTx/>
                <a:uFillTx/>
                <a:latin typeface="+mj-lt"/>
                <a:ea typeface="+mj-ea"/>
                <a:cs typeface="+mj-cs"/>
              </a:rPr>
              <a:t>Aphelenchoides</a:t>
            </a:r>
            <a:r>
              <a:rPr kumimoji="0" lang="fr-FR" sz="1800" b="0" i="1"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r>
              <a:rPr kumimoji="0" lang="fr-FR" sz="12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r>
              <a:rPr kumimoji="0" lang="fr-FR" sz="1800" b="1" i="0" u="none" strike="noStrike" kern="1200" cap="none" spc="0" normalizeH="0" baseline="0" noProof="0" dirty="0" smtClean="0">
                <a:ln>
                  <a:noFill/>
                </a:ln>
                <a:solidFill>
                  <a:schemeClr val="tx1"/>
                </a:solidFill>
                <a:effectLst/>
                <a:uLnTx/>
                <a:uFillTx/>
                <a:latin typeface="+mj-lt"/>
                <a:ea typeface="+mj-ea"/>
                <a:cs typeface="+mj-cs"/>
              </a:rPr>
              <a:t>Dans La zone des montagnes.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Les figures montrent un développement important du plant de la Marmande dans la plupart des sols testées à l’exception de celui de Samar ou nous avons observé la plus faible croissance qui s’explique par son faible poids racinaire et aérien. dans cette région, il y a une absence des </a:t>
            </a:r>
            <a:r>
              <a:rPr kumimoji="0" lang="fr-FR" sz="1800" b="0" i="1" u="none" strike="noStrike" kern="1200" cap="none" spc="0" normalizeH="0" baseline="0" noProof="0" dirty="0" err="1" smtClean="0">
                <a:ln>
                  <a:noFill/>
                </a:ln>
                <a:solidFill>
                  <a:schemeClr val="tx1"/>
                </a:solidFill>
                <a:effectLst/>
                <a:uLnTx/>
                <a:uFillTx/>
                <a:latin typeface="+mj-lt"/>
                <a:ea typeface="+mj-ea"/>
                <a:cs typeface="+mj-cs"/>
              </a:rPr>
              <a:t>Meloidogyne</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1"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et des </a:t>
            </a:r>
            <a:r>
              <a:rPr kumimoji="0" lang="fr-FR" sz="1800" b="0" i="1" u="none" strike="noStrike" kern="1200" cap="none" spc="0" normalizeH="0" baseline="0" noProof="0" dirty="0" err="1" smtClean="0">
                <a:ln>
                  <a:noFill/>
                </a:ln>
                <a:solidFill>
                  <a:schemeClr val="tx1"/>
                </a:solidFill>
                <a:effectLst/>
                <a:uLnTx/>
                <a:uFillTx/>
                <a:latin typeface="+mj-lt"/>
                <a:ea typeface="+mj-ea"/>
                <a:cs typeface="+mj-cs"/>
              </a:rPr>
              <a:t>Pratylenchus</a:t>
            </a:r>
            <a:r>
              <a:rPr kumimoji="0" lang="fr-FR" sz="1800" b="0" i="1"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et  l’existence des nématodes mycophages tel que </a:t>
            </a:r>
            <a:r>
              <a:rPr kumimoji="0" lang="fr-FR" sz="1800" b="0" i="1" u="none" strike="noStrike" kern="1200" cap="none" spc="0" normalizeH="0" baseline="0" noProof="0" dirty="0" err="1" smtClean="0">
                <a:ln>
                  <a:noFill/>
                </a:ln>
                <a:solidFill>
                  <a:schemeClr val="tx1"/>
                </a:solidFill>
                <a:effectLst/>
                <a:uLnTx/>
                <a:uFillTx/>
                <a:latin typeface="+mj-lt"/>
                <a:ea typeface="+mj-ea"/>
                <a:cs typeface="+mj-cs"/>
              </a:rPr>
              <a:t>Aphelenchus</a:t>
            </a:r>
            <a:r>
              <a:rPr kumimoji="0" lang="fr-FR" sz="1800" b="0" i="1"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et </a:t>
            </a:r>
            <a:r>
              <a:rPr kumimoji="0" lang="fr-FR" sz="1800" b="0" i="1" u="none" strike="noStrike" kern="1200" cap="none" spc="0" normalizeH="0" baseline="0" noProof="0" dirty="0" smtClean="0">
                <a:ln>
                  <a:noFill/>
                </a:ln>
                <a:solidFill>
                  <a:schemeClr val="tx1"/>
                </a:solidFill>
                <a:effectLst/>
                <a:uLnTx/>
                <a:uFillTx/>
                <a:latin typeface="+mj-lt"/>
                <a:ea typeface="+mj-ea"/>
                <a:cs typeface="+mj-cs"/>
              </a:rPr>
              <a:t>Tylenchus</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sp</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.1et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sp</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.2  </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endParaRPr kumimoji="0" lang="fr-FR" sz="1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3214686"/>
            <a:ext cx="7229468" cy="1143000"/>
          </a:xfrm>
        </p:spPr>
        <p:txBody>
          <a:bodyPr>
            <a:noAutofit/>
          </a:bodyPr>
          <a:lstStyle/>
          <a:p>
            <a:r>
              <a:rPr lang="fr-FR" sz="1800" dirty="0" smtClean="0"/>
              <a:t/>
            </a:r>
            <a:br>
              <a:rPr lang="fr-FR" sz="1800" dirty="0" smtClean="0"/>
            </a:br>
            <a:r>
              <a:rPr lang="fr-FR" sz="1800" dirty="0" smtClean="0"/>
              <a:t>Les résultats d’étude montre la présence d’une relation entre la densité des genres des nématodes étudiés et la croissance de variété Marmande dans les différents sites des zones prospectées.  Ces résultats montre  l’existence d’une diminution de la biomasse des plants infectés par le sol . </a:t>
            </a:r>
            <a:br>
              <a:rPr lang="fr-FR" sz="1800" dirty="0" smtClean="0"/>
            </a:br>
            <a:r>
              <a:rPr lang="fr-FR" sz="1800" dirty="0" smtClean="0"/>
              <a:t> Les recherches de Evans et al.,(1993) menées sur la pathologie des plantes due aux nématodes phytoparasites a montré que pour des communautés </a:t>
            </a:r>
            <a:r>
              <a:rPr lang="fr-FR" sz="1800" dirty="0" err="1" smtClean="0"/>
              <a:t>nématologiques</a:t>
            </a:r>
            <a:r>
              <a:rPr lang="fr-FR" sz="1800" dirty="0" smtClean="0"/>
              <a:t> peu diversifiées, certains genres sont fortement colonisatrices en l'absence de compétition, très agressives et provoquent des dégâts importants (perturbation de la </a:t>
            </a:r>
            <a:r>
              <a:rPr lang="fr-FR" sz="1800" dirty="0" err="1" smtClean="0"/>
              <a:t>rhizogenèse</a:t>
            </a:r>
            <a:r>
              <a:rPr lang="fr-FR" sz="1800" dirty="0" smtClean="0"/>
              <a:t> et de l'absorption minérale et hydrique) Dans ces systèmes agricoles dans les régions tempérées .</a:t>
            </a:r>
            <a:br>
              <a:rPr lang="fr-FR" sz="1800" dirty="0" smtClean="0"/>
            </a:br>
            <a:r>
              <a:rPr lang="fr-FR" sz="1800" dirty="0" smtClean="0"/>
              <a:t>cette étude nous a permis de constater que le peuplement des sols maraîchères affecte beaucoup plus le développement  de la Marmande, ceci s’explique par la gravite d’attaque de plants de tomate par les nématodes  des racines (</a:t>
            </a:r>
            <a:r>
              <a:rPr lang="fr-FR" sz="1800" i="1" dirty="0" err="1" smtClean="0"/>
              <a:t>Meloidogyne</a:t>
            </a:r>
            <a:r>
              <a:rPr lang="fr-FR" sz="1800" dirty="0" smtClean="0"/>
              <a:t> et </a:t>
            </a:r>
            <a:r>
              <a:rPr lang="fr-FR" sz="1800" i="1" dirty="0" err="1" smtClean="0"/>
              <a:t>Pratylenchu</a:t>
            </a:r>
            <a:r>
              <a:rPr lang="fr-FR" sz="1800" dirty="0" err="1" smtClean="0"/>
              <a:t>s</a:t>
            </a:r>
            <a:r>
              <a:rPr lang="fr-FR" sz="1800" dirty="0" smtClean="0"/>
              <a:t>) et infestation des sols par d’autres genres phytophages (</a:t>
            </a:r>
            <a:r>
              <a:rPr lang="fr-FR" sz="1800" i="1" dirty="0" err="1" smtClean="0"/>
              <a:t>Aphelenchoides</a:t>
            </a:r>
            <a:r>
              <a:rPr lang="fr-FR" sz="1800" dirty="0" smtClean="0"/>
              <a:t> et </a:t>
            </a:r>
            <a:r>
              <a:rPr lang="fr-FR" sz="1800" i="1" dirty="0" err="1" smtClean="0"/>
              <a:t>Ditylenchus</a:t>
            </a:r>
            <a:r>
              <a:rPr lang="fr-FR" sz="1800" dirty="0" smtClean="0"/>
              <a:t>)</a:t>
            </a:r>
            <a:br>
              <a:rPr lang="fr-FR" sz="1800" dirty="0" smtClean="0"/>
            </a:br>
            <a:r>
              <a:rPr lang="fr-FR" sz="1800" dirty="0" smtClean="0"/>
              <a:t> </a:t>
            </a:r>
            <a:br>
              <a:rPr lang="fr-FR" sz="1800" dirty="0" smtClean="0"/>
            </a:br>
            <a:r>
              <a:rPr lang="fr-FR" sz="1800" dirty="0" smtClean="0"/>
              <a:t> </a:t>
            </a:r>
            <a:br>
              <a:rPr lang="fr-FR" sz="1800" dirty="0" smtClean="0"/>
            </a:br>
            <a:endParaRPr lang="fr-FR" sz="1800" dirty="0"/>
          </a:p>
        </p:txBody>
      </p:sp>
      <p:sp>
        <p:nvSpPr>
          <p:cNvPr id="3" name="Rectangle 2"/>
          <p:cNvSpPr/>
          <p:nvPr/>
        </p:nvSpPr>
        <p:spPr>
          <a:xfrm>
            <a:off x="1643042" y="428604"/>
            <a:ext cx="5643602" cy="5714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bg1"/>
                </a:solidFill>
              </a:rPr>
              <a:t>Conclusion</a:t>
            </a:r>
            <a:endParaRPr lang="fr-FR" sz="2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554" name="Picture 2"/>
          <p:cNvPicPr>
            <a:picLocks noChangeAspect="1" noChangeArrowheads="1"/>
          </p:cNvPicPr>
          <p:nvPr/>
        </p:nvPicPr>
        <p:blipFill>
          <a:blip r:embed="rId2"/>
          <a:srcRect/>
          <a:stretch>
            <a:fillRect/>
          </a:stretch>
        </p:blipFill>
        <p:spPr bwMode="auto">
          <a:xfrm>
            <a:off x="2395538" y="1709738"/>
            <a:ext cx="4352925" cy="3438525"/>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0" y="0"/>
            <a:ext cx="921870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357562"/>
            <a:ext cx="8229600" cy="1143000"/>
          </a:xfrm>
        </p:spPr>
        <p:txBody>
          <a:bodyPr/>
          <a:lstStyle/>
          <a:p>
            <a:endParaRPr lang="fr-FR" dirty="0"/>
          </a:p>
        </p:txBody>
      </p:sp>
      <p:sp>
        <p:nvSpPr>
          <p:cNvPr id="4" name="Espace réservé du contenu 3"/>
          <p:cNvSpPr txBox="1">
            <a:spLocks noGrp="1"/>
          </p:cNvSpPr>
          <p:nvPr>
            <p:ph idx="1"/>
          </p:nvPr>
        </p:nvSpPr>
        <p:spPr>
          <a:xfrm>
            <a:off x="642910" y="3357562"/>
            <a:ext cx="8229600" cy="954107"/>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buNone/>
              <a:defRPr/>
            </a:pPr>
            <a:r>
              <a:rPr lang="fr-FR" sz="4400" b="1" dirty="0" smtClean="0">
                <a:solidFill>
                  <a:schemeClr val="bg1">
                    <a:lumMod val="95000"/>
                  </a:schemeClr>
                </a:solidFill>
                <a:effectLst>
                  <a:outerShdw blurRad="38100" dist="38100" dir="2700000" algn="tl">
                    <a:srgbClr val="000000">
                      <a:alpha val="43137"/>
                    </a:srgbClr>
                  </a:outerShdw>
                </a:effectLst>
              </a:rPr>
              <a:t>Dispositif expérimental</a:t>
            </a:r>
            <a:endParaRPr lang="fr-FR" sz="4400" b="1" dirty="0">
              <a:solidFill>
                <a:schemeClr val="bg1">
                  <a:lumMod val="95000"/>
                </a:schemeClr>
              </a:solidFill>
              <a:effectLst>
                <a:outerShdw blurRad="38100" dist="38100" dir="2700000" algn="tl">
                  <a:srgbClr val="000000">
                    <a:alpha val="43137"/>
                  </a:srgbClr>
                </a:outerShdw>
              </a:effectLst>
            </a:endParaRPr>
          </a:p>
          <a:p>
            <a:pPr algn="ctr" fontAlgn="auto">
              <a:spcBef>
                <a:spcPts val="0"/>
              </a:spcBef>
              <a:spcAft>
                <a:spcPts val="0"/>
              </a:spcAft>
              <a:defRPr/>
            </a:pPr>
            <a:endParaRPr lang="fr-FR" sz="12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p:cNvSpPr txBox="1"/>
          <p:nvPr/>
        </p:nvSpPr>
        <p:spPr>
          <a:xfrm>
            <a:off x="571472" y="285728"/>
            <a:ext cx="7620000" cy="523220"/>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marL="514350" indent="-514350" algn="ctr" fontAlgn="auto">
              <a:spcBef>
                <a:spcPts val="0"/>
              </a:spcBef>
              <a:spcAft>
                <a:spcPts val="0"/>
              </a:spcAft>
              <a:buFont typeface="+mj-lt"/>
              <a:buAutoNum type="arabicPeriod"/>
              <a:defRPr/>
            </a:pPr>
            <a:r>
              <a:rPr lang="fr-FR" sz="2800" b="1" dirty="0" smtClean="0">
                <a:solidFill>
                  <a:schemeClr val="bg1">
                    <a:lumMod val="95000"/>
                  </a:schemeClr>
                </a:solidFill>
                <a:effectLst>
                  <a:outerShdw blurRad="38100" dist="38100" dir="2700000" algn="tl">
                    <a:srgbClr val="000000">
                      <a:alpha val="43137"/>
                    </a:srgbClr>
                  </a:outerShdw>
                </a:effectLst>
                <a:latin typeface="Calibri"/>
              </a:rPr>
              <a:t>Prélèvement</a:t>
            </a:r>
            <a:r>
              <a:rPr lang="fr-FR" sz="2800" b="1" dirty="0" smtClean="0">
                <a:solidFill>
                  <a:schemeClr val="bg1">
                    <a:lumMod val="95000"/>
                  </a:schemeClr>
                </a:solidFill>
                <a:effectLst>
                  <a:outerShdw blurRad="38100" dist="38100" dir="2700000" algn="tl">
                    <a:srgbClr val="000000">
                      <a:alpha val="43137"/>
                    </a:srgbClr>
                  </a:outerShdw>
                </a:effectLst>
              </a:rPr>
              <a:t> des échantillon du soli</a:t>
            </a:r>
            <a:endParaRPr lang="fr-FR" sz="1200"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flipV="1">
            <a:off x="2857488" y="5857892"/>
            <a:ext cx="4572000" cy="369332"/>
          </a:xfrm>
          <a:prstGeom prst="rect">
            <a:avLst/>
          </a:prstGeom>
        </p:spPr>
        <p:txBody>
          <a:bodyPr wrap="square">
            <a:spAutoFit/>
          </a:bodyPr>
          <a:lstStyle/>
          <a:p>
            <a:endParaRPr lang="fr-FR" dirty="0"/>
          </a:p>
        </p:txBody>
      </p:sp>
      <p:graphicFrame>
        <p:nvGraphicFramePr>
          <p:cNvPr id="9" name="Diagramme 8"/>
          <p:cNvGraphicFramePr/>
          <p:nvPr/>
        </p:nvGraphicFramePr>
        <p:xfrm>
          <a:off x="2928926" y="2786058"/>
          <a:ext cx="3071834" cy="30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lèche courbée vers le bas 10"/>
          <p:cNvSpPr/>
          <p:nvPr/>
        </p:nvSpPr>
        <p:spPr>
          <a:xfrm rot="1811503">
            <a:off x="5672273" y="2267092"/>
            <a:ext cx="2015958" cy="1226154"/>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6"/>
          <p:cNvSpPr/>
          <p:nvPr/>
        </p:nvSpPr>
        <p:spPr>
          <a:xfrm>
            <a:off x="2643174" y="6000768"/>
            <a:ext cx="3571900"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mtClean="0"/>
              <a:t>Echantillonage aléatoire</a:t>
            </a:r>
            <a:endParaRPr lang="fr-FR"/>
          </a:p>
        </p:txBody>
      </p:sp>
      <p:sp>
        <p:nvSpPr>
          <p:cNvPr id="8" name="ZoneTexte 7"/>
          <p:cNvSpPr txBox="1"/>
          <p:nvPr/>
        </p:nvSpPr>
        <p:spPr>
          <a:xfrm>
            <a:off x="571472" y="1142984"/>
            <a:ext cx="7500990" cy="646331"/>
          </a:xfrm>
          <a:prstGeom prst="rect">
            <a:avLst/>
          </a:prstGeom>
          <a:noFill/>
        </p:spPr>
        <p:txBody>
          <a:bodyPr wrap="square" rtlCol="0">
            <a:spAutoFit/>
          </a:bodyPr>
          <a:lstStyle/>
          <a:p>
            <a:r>
              <a:rPr lang="fr-FR" dirty="0" smtClean="0"/>
              <a:t>Inventaire  des nématodes phytoparasites des cultures maraichères dans deux zones dans la wilaya de Jijel: Zone des plaines littorales et Zone des montagnes </a:t>
            </a:r>
            <a:endParaRPr lang="fr-FR" dirty="0"/>
          </a:p>
        </p:txBody>
      </p:sp>
      <p:sp>
        <p:nvSpPr>
          <p:cNvPr id="10" name="Rectangle 9"/>
          <p:cNvSpPr/>
          <p:nvPr/>
        </p:nvSpPr>
        <p:spPr>
          <a:xfrm>
            <a:off x="6286512" y="5286388"/>
            <a:ext cx="257176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Echantillon du sol mixte</a:t>
            </a:r>
            <a:endParaRPr lang="fr-FR" dirty="0"/>
          </a:p>
        </p:txBody>
      </p:sp>
      <p:sp>
        <p:nvSpPr>
          <p:cNvPr id="12" name="Rectangle 11"/>
          <p:cNvSpPr/>
          <p:nvPr/>
        </p:nvSpPr>
        <p:spPr>
          <a:xfrm>
            <a:off x="214282" y="2928934"/>
            <a:ext cx="2214578"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latin typeface="Calibri"/>
              </a:rPr>
              <a:t>P</a:t>
            </a:r>
            <a:r>
              <a:rPr lang="fr-FR" dirty="0" smtClean="0"/>
              <a:t>rélève</a:t>
            </a:r>
            <a:r>
              <a:rPr lang="fr-FR" dirty="0" smtClean="0">
                <a:latin typeface="Calibri"/>
              </a:rPr>
              <a:t>m</a:t>
            </a:r>
            <a:r>
              <a:rPr lang="fr-FR" dirty="0" smtClean="0"/>
              <a:t>ent du sol a </a:t>
            </a:r>
            <a:r>
              <a:rPr lang="fr-FR" dirty="0" smtClean="0">
                <a:latin typeface="Calibri"/>
              </a:rPr>
              <a:t>P</a:t>
            </a:r>
            <a:r>
              <a:rPr lang="fr-FR" dirty="0" smtClean="0"/>
              <a:t>rofondeur allant jusqu’à 3</a:t>
            </a:r>
            <a:r>
              <a:rPr lang="fr-FR" dirty="0" smtClean="0">
                <a:latin typeface="Calibri"/>
              </a:rPr>
              <a:t>0</a:t>
            </a:r>
            <a:r>
              <a:rPr lang="fr-FR" dirty="0" smtClean="0"/>
              <a:t> c</a:t>
            </a:r>
            <a:r>
              <a:rPr lang="fr-FR" dirty="0" smtClean="0">
                <a:latin typeface="Calibri"/>
              </a:rPr>
              <a:t>m</a:t>
            </a:r>
            <a:r>
              <a:rPr lang="fr-FR" dirty="0" smtClean="0"/>
              <a:t> </a:t>
            </a:r>
            <a:endParaRPr lang="fr-FR" dirty="0"/>
          </a:p>
        </p:txBody>
      </p:sp>
      <p:sp>
        <p:nvSpPr>
          <p:cNvPr id="13" name="Flèche courbée vers le bas 12"/>
          <p:cNvSpPr/>
          <p:nvPr/>
        </p:nvSpPr>
        <p:spPr>
          <a:xfrm rot="1811503">
            <a:off x="2144116" y="2221469"/>
            <a:ext cx="2015958" cy="105218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9217" name="Picture 1"/>
          <p:cNvPicPr>
            <a:picLocks noChangeAspect="1" noChangeArrowheads="1"/>
          </p:cNvPicPr>
          <p:nvPr/>
        </p:nvPicPr>
        <p:blipFill>
          <a:blip r:embed="rId6"/>
          <a:srcRect/>
          <a:stretch>
            <a:fillRect/>
          </a:stretch>
        </p:blipFill>
        <p:spPr bwMode="auto">
          <a:xfrm>
            <a:off x="6572264" y="3857628"/>
            <a:ext cx="1714512"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42910" y="214290"/>
            <a:ext cx="7786742" cy="101566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flatTx/>
          </a:bodyPr>
          <a:lstStyle/>
          <a:p>
            <a:pPr marL="342900" indent="-342900" algn="ctr">
              <a:defRPr/>
            </a:pPr>
            <a:endParaRPr lang="fr-FR" sz="2600" b="1" dirty="0">
              <a:solidFill>
                <a:schemeClr val="tx1"/>
              </a:solidFill>
              <a:latin typeface="Arial" pitchFamily="34" charset="0"/>
            </a:endParaRPr>
          </a:p>
          <a:p>
            <a:pPr marL="342900" indent="-342900" algn="ctr">
              <a:defRPr/>
            </a:pPr>
            <a:r>
              <a:rPr lang="fr-FR" sz="2600" b="1" dirty="0" smtClean="0">
                <a:solidFill>
                  <a:schemeClr val="bg1">
                    <a:lumMod val="95000"/>
                  </a:schemeClr>
                </a:solidFill>
                <a:latin typeface="Arial" pitchFamily="34" charset="0"/>
              </a:rPr>
              <a:t>2  Préparation des extraits des nématodes:</a:t>
            </a:r>
          </a:p>
          <a:p>
            <a:pPr marL="342900" indent="-342900" algn="ctr">
              <a:defRPr/>
            </a:pPr>
            <a:endParaRPr lang="fr-FR" sz="800" dirty="0">
              <a:solidFill>
                <a:schemeClr val="tx1"/>
              </a:solidFill>
              <a:effectLst>
                <a:outerShdw blurRad="38100" dist="38100" dir="2700000" algn="tl">
                  <a:srgbClr val="000000"/>
                </a:outerShdw>
              </a:effectLst>
              <a:latin typeface="Arial" pitchFamily="34" charset="0"/>
            </a:endParaRPr>
          </a:p>
        </p:txBody>
      </p:sp>
      <p:sp>
        <p:nvSpPr>
          <p:cNvPr id="12" name="AutoShape 21"/>
          <p:cNvSpPr>
            <a:spLocks noChangeArrowheads="1"/>
          </p:cNvSpPr>
          <p:nvPr/>
        </p:nvSpPr>
        <p:spPr bwMode="auto">
          <a:xfrm rot="16004727">
            <a:off x="2880898" y="2644373"/>
            <a:ext cx="609600" cy="909029"/>
          </a:xfrm>
          <a:prstGeom prst="downArrow">
            <a:avLst>
              <a:gd name="adj1" fmla="val 50000"/>
              <a:gd name="adj2" fmla="val 40000"/>
            </a:avLst>
          </a:prstGeom>
          <a:gradFill rotWithShape="1">
            <a:gsLst>
              <a:gs pos="0">
                <a:srgbClr val="F05274"/>
              </a:gs>
              <a:gs pos="100000">
                <a:srgbClr val="6F2636"/>
              </a:gs>
            </a:gsLst>
            <a:path path="rect">
              <a:fillToRect l="50000" t="50000" r="50000" b="50000"/>
            </a:path>
          </a:gradFill>
          <a:ln w="9525">
            <a:solidFill>
              <a:schemeClr val="tx1"/>
            </a:solidFill>
            <a:miter lim="800000"/>
            <a:headEnd/>
            <a:tailEnd/>
          </a:ln>
        </p:spPr>
        <p:txBody>
          <a:bodyPr wrap="none" anchor="ctr"/>
          <a:lstStyle/>
          <a:p>
            <a:endParaRPr lang="fr-FR"/>
          </a:p>
        </p:txBody>
      </p:sp>
      <p:sp>
        <p:nvSpPr>
          <p:cNvPr id="14" name="AutoShape 21"/>
          <p:cNvSpPr>
            <a:spLocks noChangeArrowheads="1"/>
          </p:cNvSpPr>
          <p:nvPr/>
        </p:nvSpPr>
        <p:spPr bwMode="auto">
          <a:xfrm rot="16200000">
            <a:off x="5981712" y="2590792"/>
            <a:ext cx="609600" cy="857256"/>
          </a:xfrm>
          <a:prstGeom prst="downArrow">
            <a:avLst>
              <a:gd name="adj1" fmla="val 50000"/>
              <a:gd name="adj2" fmla="val 40000"/>
            </a:avLst>
          </a:prstGeom>
          <a:gradFill rotWithShape="1">
            <a:gsLst>
              <a:gs pos="0">
                <a:srgbClr val="F05274"/>
              </a:gs>
              <a:gs pos="100000">
                <a:srgbClr val="6F2636"/>
              </a:gs>
            </a:gsLst>
            <a:path path="rect">
              <a:fillToRect l="50000" t="50000" r="50000" b="50000"/>
            </a:path>
          </a:gradFill>
          <a:ln w="9525">
            <a:solidFill>
              <a:schemeClr val="tx1"/>
            </a:solidFill>
            <a:miter lim="800000"/>
            <a:headEnd/>
            <a:tailEnd/>
          </a:ln>
        </p:spPr>
        <p:txBody>
          <a:bodyPr wrap="none" anchor="ctr"/>
          <a:lstStyle/>
          <a:p>
            <a:endParaRPr lang="fr-FR"/>
          </a:p>
        </p:txBody>
      </p:sp>
      <p:sp>
        <p:nvSpPr>
          <p:cNvPr id="21" name="AutoShape 21"/>
          <p:cNvSpPr>
            <a:spLocks noChangeArrowheads="1"/>
          </p:cNvSpPr>
          <p:nvPr/>
        </p:nvSpPr>
        <p:spPr bwMode="auto">
          <a:xfrm>
            <a:off x="7643834" y="3429000"/>
            <a:ext cx="609600" cy="642942"/>
          </a:xfrm>
          <a:prstGeom prst="downArrow">
            <a:avLst>
              <a:gd name="adj1" fmla="val 50000"/>
              <a:gd name="adj2" fmla="val 40000"/>
            </a:avLst>
          </a:prstGeom>
          <a:gradFill rotWithShape="1">
            <a:gsLst>
              <a:gs pos="0">
                <a:srgbClr val="F05274"/>
              </a:gs>
              <a:gs pos="100000">
                <a:srgbClr val="6F2636"/>
              </a:gs>
            </a:gsLst>
            <a:path path="rect">
              <a:fillToRect l="50000" t="50000" r="50000" b="50000"/>
            </a:path>
          </a:gradFill>
          <a:ln w="9525">
            <a:solidFill>
              <a:schemeClr val="tx1"/>
            </a:solidFill>
            <a:miter lim="800000"/>
            <a:headEnd/>
            <a:tailEnd/>
          </a:ln>
        </p:spPr>
        <p:txBody>
          <a:bodyPr wrap="none" anchor="ctr"/>
          <a:lstStyle/>
          <a:p>
            <a:endParaRPr lang="fr-FR"/>
          </a:p>
        </p:txBody>
      </p:sp>
      <p:pic>
        <p:nvPicPr>
          <p:cNvPr id="15" name="Image 14" descr="D:\Hichem dossier\Résultat du stage\SDC11185.JPG"/>
          <p:cNvPicPr/>
          <p:nvPr/>
        </p:nvPicPr>
        <p:blipFill>
          <a:blip r:embed="rId3" cstate="print"/>
          <a:srcRect/>
          <a:stretch>
            <a:fillRect/>
          </a:stretch>
        </p:blipFill>
        <p:spPr bwMode="auto">
          <a:xfrm>
            <a:off x="357158" y="4143380"/>
            <a:ext cx="2286016" cy="171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4"/>
          <p:cNvPicPr>
            <a:picLocks noChangeAspect="1" noChangeArrowheads="1"/>
          </p:cNvPicPr>
          <p:nvPr/>
        </p:nvPicPr>
        <p:blipFill>
          <a:blip r:embed="rId4" cstate="print"/>
          <a:srcRect/>
          <a:stretch>
            <a:fillRect/>
          </a:stretch>
        </p:blipFill>
        <p:spPr bwMode="auto">
          <a:xfrm>
            <a:off x="476820" y="1571612"/>
            <a:ext cx="2094915" cy="1928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Image 16" descr="20190410_153132.jpg"/>
          <p:cNvPicPr>
            <a:picLocks noChangeAspect="1"/>
          </p:cNvPicPr>
          <p:nvPr/>
        </p:nvPicPr>
        <p:blipFill>
          <a:blip r:embed="rId5" cstate="print"/>
          <a:stretch>
            <a:fillRect/>
          </a:stretch>
        </p:blipFill>
        <p:spPr>
          <a:xfrm>
            <a:off x="6929454" y="4214818"/>
            <a:ext cx="2000232" cy="16609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 name="Image 25" descr="20190408_111912.jpg"/>
          <p:cNvPicPr>
            <a:picLocks noChangeAspect="1"/>
          </p:cNvPicPr>
          <p:nvPr/>
        </p:nvPicPr>
        <p:blipFill>
          <a:blip r:embed="rId6" cstate="print"/>
          <a:stretch>
            <a:fillRect/>
          </a:stretch>
        </p:blipFill>
        <p:spPr>
          <a:xfrm rot="5400000">
            <a:off x="3698258" y="1730974"/>
            <a:ext cx="2176111" cy="171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7" name="Image 26" descr="IMG_20190415_133555.jpg"/>
          <p:cNvPicPr>
            <a:picLocks noChangeAspect="1"/>
          </p:cNvPicPr>
          <p:nvPr/>
        </p:nvPicPr>
        <p:blipFill>
          <a:blip r:embed="rId7" cstate="print"/>
          <a:stretch>
            <a:fillRect/>
          </a:stretch>
        </p:blipFill>
        <p:spPr>
          <a:xfrm>
            <a:off x="7006606" y="1500174"/>
            <a:ext cx="1851673" cy="171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Image 17" descr="IMG_20190502_091805.jpg"/>
          <p:cNvPicPr>
            <a:picLocks noChangeAspect="1"/>
          </p:cNvPicPr>
          <p:nvPr/>
        </p:nvPicPr>
        <p:blipFill>
          <a:blip r:embed="rId8" cstate="print"/>
          <a:stretch>
            <a:fillRect/>
          </a:stretch>
        </p:blipFill>
        <p:spPr>
          <a:xfrm>
            <a:off x="3714744" y="4286256"/>
            <a:ext cx="1857388" cy="15716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4" name="AutoShape 21"/>
          <p:cNvSpPr>
            <a:spLocks noChangeArrowheads="1"/>
          </p:cNvSpPr>
          <p:nvPr/>
        </p:nvSpPr>
        <p:spPr bwMode="auto">
          <a:xfrm rot="5221673">
            <a:off x="5950337" y="4728554"/>
            <a:ext cx="609600" cy="763924"/>
          </a:xfrm>
          <a:prstGeom prst="downArrow">
            <a:avLst>
              <a:gd name="adj1" fmla="val 50000"/>
              <a:gd name="adj2" fmla="val 40000"/>
            </a:avLst>
          </a:prstGeom>
          <a:gradFill rotWithShape="1">
            <a:gsLst>
              <a:gs pos="0">
                <a:srgbClr val="F05274"/>
              </a:gs>
              <a:gs pos="100000">
                <a:srgbClr val="6F2636"/>
              </a:gs>
            </a:gsLst>
            <a:path path="rect">
              <a:fillToRect l="50000" t="50000" r="50000" b="50000"/>
            </a:path>
          </a:gradFill>
          <a:ln w="9525">
            <a:solidFill>
              <a:schemeClr val="tx1"/>
            </a:solidFill>
            <a:miter lim="800000"/>
            <a:headEnd/>
            <a:tailEnd/>
          </a:ln>
        </p:spPr>
        <p:txBody>
          <a:bodyPr wrap="none" anchor="ctr"/>
          <a:lstStyle/>
          <a:p>
            <a:endParaRPr lang="fr-FR"/>
          </a:p>
        </p:txBody>
      </p:sp>
      <p:sp>
        <p:nvSpPr>
          <p:cNvPr id="30" name="AutoShape 21"/>
          <p:cNvSpPr>
            <a:spLocks noChangeArrowheads="1"/>
          </p:cNvSpPr>
          <p:nvPr/>
        </p:nvSpPr>
        <p:spPr bwMode="auto">
          <a:xfrm rot="5400000">
            <a:off x="2847826" y="4653108"/>
            <a:ext cx="609600" cy="733152"/>
          </a:xfrm>
          <a:prstGeom prst="downArrow">
            <a:avLst>
              <a:gd name="adj1" fmla="val 50000"/>
              <a:gd name="adj2" fmla="val 40000"/>
            </a:avLst>
          </a:prstGeom>
          <a:gradFill rotWithShape="1">
            <a:gsLst>
              <a:gs pos="0">
                <a:srgbClr val="F05274"/>
              </a:gs>
              <a:gs pos="100000">
                <a:srgbClr val="6F2636"/>
              </a:gs>
            </a:gsLst>
            <a:path path="rect">
              <a:fillToRect l="50000" t="50000" r="50000" b="50000"/>
            </a:path>
          </a:gradFill>
          <a:ln w="9525">
            <a:solidFill>
              <a:schemeClr val="tx1"/>
            </a:solidFill>
            <a:miter lim="800000"/>
            <a:headEnd/>
            <a:tailEnd/>
          </a:ln>
        </p:spPr>
        <p:txBody>
          <a:bodyPr wrap="none" anchor="ctr"/>
          <a:lstStyle/>
          <a:p>
            <a:endParaRPr lang="fr-FR"/>
          </a:p>
        </p:txBody>
      </p:sp>
      <p:sp>
        <p:nvSpPr>
          <p:cNvPr id="19" name="Rectangle 18"/>
          <p:cNvSpPr/>
          <p:nvPr/>
        </p:nvSpPr>
        <p:spPr>
          <a:xfrm>
            <a:off x="2643174" y="6134725"/>
            <a:ext cx="4572000" cy="723275"/>
          </a:xfrm>
          <a:prstGeom prst="rect">
            <a:avLst/>
          </a:prstGeom>
          <a:solidFill>
            <a:schemeClr val="accent2">
              <a:lumMod val="60000"/>
              <a:lumOff val="40000"/>
            </a:schemeClr>
          </a:solidFill>
        </p:spPr>
        <p:txBody>
          <a:bodyPr>
            <a:spAutoFit/>
          </a:bodyPr>
          <a:lstStyle/>
          <a:p>
            <a:pPr marL="342900" indent="-342900" algn="ctr">
              <a:defRPr/>
            </a:pPr>
            <a:r>
              <a:rPr lang="fr-FR" b="1" dirty="0" smtClean="0">
                <a:solidFill>
                  <a:schemeClr val="bg1">
                    <a:lumMod val="95000"/>
                  </a:schemeClr>
                </a:solidFill>
                <a:latin typeface="Arial" pitchFamily="34" charset="0"/>
              </a:rPr>
              <a:t>Méthode d’extraction des nématodes</a:t>
            </a:r>
          </a:p>
          <a:p>
            <a:pPr marL="342900" indent="-342900" algn="ctr">
              <a:defRPr/>
            </a:pPr>
            <a:r>
              <a:rPr lang="fr-FR" b="1" dirty="0" smtClean="0">
                <a:solidFill>
                  <a:schemeClr val="bg1">
                    <a:lumMod val="95000"/>
                  </a:schemeClr>
                </a:solidFill>
                <a:latin typeface="Arial" pitchFamily="34" charset="0"/>
              </a:rPr>
              <a:t>( </a:t>
            </a:r>
            <a:r>
              <a:rPr lang="fr-FR" b="1" dirty="0" err="1" smtClean="0">
                <a:solidFill>
                  <a:schemeClr val="bg1">
                    <a:lumMod val="95000"/>
                  </a:schemeClr>
                </a:solidFill>
                <a:latin typeface="Arial" pitchFamily="34" charset="0"/>
              </a:rPr>
              <a:t>baerman</a:t>
            </a:r>
            <a:r>
              <a:rPr lang="fr-FR" b="1" dirty="0" smtClean="0">
                <a:solidFill>
                  <a:schemeClr val="bg1">
                    <a:lumMod val="95000"/>
                  </a:schemeClr>
                </a:solidFill>
                <a:latin typeface="Arial" pitchFamily="34" charset="0"/>
              </a:rPr>
              <a:t> modifié)</a:t>
            </a:r>
          </a:p>
          <a:p>
            <a:pPr marL="342900" indent="-342900" algn="ctr">
              <a:defRPr/>
            </a:pPr>
            <a:endParaRPr lang="fr-FR" sz="500" dirty="0">
              <a:solidFill>
                <a:srgbClr val="00B050"/>
              </a:solidFill>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14282" y="285728"/>
            <a:ext cx="8501090" cy="1138773"/>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fr-FR" sz="2800" b="1" dirty="0" smtClean="0"/>
              <a:t>3 Identification et dénombrement des  nématodes du sol</a:t>
            </a:r>
          </a:p>
          <a:p>
            <a:pPr algn="ctr" fontAlgn="auto">
              <a:spcBef>
                <a:spcPts val="0"/>
              </a:spcBef>
              <a:spcAft>
                <a:spcPts val="0"/>
              </a:spcAft>
              <a:defRPr/>
            </a:pPr>
            <a:endParaRPr lang="fr-FR" sz="1200" b="1" dirty="0">
              <a:solidFill>
                <a:schemeClr val="tx1"/>
              </a:solidFill>
              <a:effectLst>
                <a:outerShdw blurRad="38100" dist="38100" dir="2700000" algn="tl">
                  <a:srgbClr val="000000">
                    <a:alpha val="43137"/>
                  </a:srgbClr>
                </a:outerShdw>
              </a:effectLst>
            </a:endParaRPr>
          </a:p>
        </p:txBody>
      </p:sp>
      <p:sp>
        <p:nvSpPr>
          <p:cNvPr id="2" name="Titre 1"/>
          <p:cNvSpPr>
            <a:spLocks noGrp="1"/>
          </p:cNvSpPr>
          <p:nvPr>
            <p:ph type="ctrTitle"/>
          </p:nvPr>
        </p:nvSpPr>
        <p:spPr>
          <a:xfrm>
            <a:off x="642910" y="4071942"/>
            <a:ext cx="8172480" cy="1470025"/>
          </a:xfrm>
        </p:spPr>
        <p:txBody>
          <a:bodyPr>
            <a:normAutofit fontScale="90000"/>
          </a:bodyPr>
          <a:lstStyle/>
          <a:p>
            <a:r>
              <a:rPr lang="fr-FR" sz="1600" b="1" dirty="0" smtClean="0"/>
              <a:t>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r>
            <a:br>
              <a:rPr lang="fr-FR" sz="1600" b="1" dirty="0" smtClean="0"/>
            </a:br>
            <a:r>
              <a:rPr lang="fr-FR" sz="1600" b="1" dirty="0" smtClean="0"/>
              <a:t> </a:t>
            </a:r>
            <a:r>
              <a:rPr lang="fr-FR" sz="1600" dirty="0" smtClean="0"/>
              <a:t/>
            </a:r>
            <a:br>
              <a:rPr lang="fr-FR" sz="1600" dirty="0" smtClean="0"/>
            </a:br>
            <a:r>
              <a:rPr lang="fr-FR" sz="1600" dirty="0" smtClean="0"/>
              <a:t> </a:t>
            </a:r>
            <a:endParaRPr lang="fr-FR" sz="1600" dirty="0"/>
          </a:p>
        </p:txBody>
      </p:sp>
      <p:pic>
        <p:nvPicPr>
          <p:cNvPr id="5" name="Espace réservé du contenu 3"/>
          <p:cNvPicPr>
            <a:picLocks/>
          </p:cNvPicPr>
          <p:nvPr/>
        </p:nvPicPr>
        <p:blipFill>
          <a:blip r:embed="rId2"/>
          <a:srcRect/>
          <a:stretch>
            <a:fillRect/>
          </a:stretch>
        </p:blipFill>
        <p:spPr bwMode="auto">
          <a:xfrm>
            <a:off x="4429124" y="1357298"/>
            <a:ext cx="3986353" cy="3929090"/>
          </a:xfrm>
          <a:prstGeom prst="rect">
            <a:avLst/>
          </a:prstGeom>
          <a:noFill/>
          <a:ln w="6350" cmpd="sng">
            <a:solidFill>
              <a:srgbClr val="000000"/>
            </a:solidFill>
            <a:miter lim="800000"/>
            <a:headEnd/>
            <a:tailEnd/>
          </a:ln>
          <a:effectLst/>
        </p:spPr>
      </p:pic>
      <p:sp>
        <p:nvSpPr>
          <p:cNvPr id="6" name="Rectangle 5"/>
          <p:cNvSpPr/>
          <p:nvPr/>
        </p:nvSpPr>
        <p:spPr>
          <a:xfrm>
            <a:off x="4000496" y="5286388"/>
            <a:ext cx="492919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400" dirty="0" smtClean="0">
                <a:solidFill>
                  <a:prstClr val="black"/>
                </a:solidFill>
              </a:rPr>
              <a:t>structure d’un Nématode </a:t>
            </a:r>
            <a:r>
              <a:rPr lang="fr-FR" sz="2400" dirty="0" err="1" smtClean="0">
                <a:solidFill>
                  <a:prstClr val="black"/>
                </a:solidFill>
              </a:rPr>
              <a:t>phytoparasite</a:t>
            </a:r>
            <a:r>
              <a:rPr lang="fr-FR" sz="2400" dirty="0" smtClean="0">
                <a:solidFill>
                  <a:prstClr val="black"/>
                </a:solidFill>
              </a:rPr>
              <a:t> sous microscope o</a:t>
            </a:r>
            <a:r>
              <a:rPr lang="fr-FR" sz="2400" dirty="0" smtClean="0">
                <a:solidFill>
                  <a:prstClr val="black"/>
                </a:solidFill>
                <a:latin typeface="Calibri"/>
              </a:rPr>
              <a:t>p</a:t>
            </a:r>
            <a:r>
              <a:rPr lang="fr-FR" sz="2400" dirty="0" smtClean="0">
                <a:solidFill>
                  <a:prstClr val="black"/>
                </a:solidFill>
              </a:rPr>
              <a:t>tique</a:t>
            </a:r>
            <a:endParaRPr lang="fr-FR" sz="2400" dirty="0"/>
          </a:p>
        </p:txBody>
      </p:sp>
      <p:pic>
        <p:nvPicPr>
          <p:cNvPr id="7" name="Picture 3"/>
          <p:cNvPicPr>
            <a:picLocks noChangeAspect="1" noChangeArrowheads="1"/>
          </p:cNvPicPr>
          <p:nvPr/>
        </p:nvPicPr>
        <p:blipFill>
          <a:blip r:embed="rId3"/>
          <a:srcRect/>
          <a:stretch>
            <a:fillRect/>
          </a:stretch>
        </p:blipFill>
        <p:spPr bwMode="auto">
          <a:xfrm>
            <a:off x="428597" y="1500174"/>
            <a:ext cx="3643338" cy="2000264"/>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285720" y="4143380"/>
            <a:ext cx="3482306" cy="1724027"/>
          </a:xfrm>
          <a:prstGeom prst="rect">
            <a:avLst/>
          </a:prstGeom>
          <a:noFill/>
          <a:ln w="9525">
            <a:noFill/>
            <a:miter lim="800000"/>
            <a:headEnd/>
            <a:tailEnd/>
          </a:ln>
          <a:effectLst/>
        </p:spPr>
      </p:pic>
      <p:sp>
        <p:nvSpPr>
          <p:cNvPr id="11" name="Rectangle 10"/>
          <p:cNvSpPr/>
          <p:nvPr/>
        </p:nvSpPr>
        <p:spPr>
          <a:xfrm>
            <a:off x="285720" y="3500438"/>
            <a:ext cx="335758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dirty="0" smtClean="0">
                <a:solidFill>
                  <a:prstClr val="black"/>
                </a:solidFill>
              </a:rPr>
              <a:t>comptage Sous lou</a:t>
            </a:r>
            <a:r>
              <a:rPr lang="fr-FR" dirty="0" smtClean="0">
                <a:solidFill>
                  <a:prstClr val="black"/>
                </a:solidFill>
                <a:latin typeface="Calibri"/>
              </a:rPr>
              <a:t>p</a:t>
            </a:r>
            <a:r>
              <a:rPr lang="fr-FR" dirty="0" smtClean="0">
                <a:solidFill>
                  <a:prstClr val="black"/>
                </a:solidFill>
              </a:rPr>
              <a:t>e binoculaire</a:t>
            </a:r>
            <a:endParaRPr lang="fr-FR" dirty="0"/>
          </a:p>
        </p:txBody>
      </p:sp>
      <p:sp>
        <p:nvSpPr>
          <p:cNvPr id="12" name="Rectangle 11"/>
          <p:cNvSpPr/>
          <p:nvPr/>
        </p:nvSpPr>
        <p:spPr>
          <a:xfrm>
            <a:off x="428596" y="6000768"/>
            <a:ext cx="335758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dirty="0" smtClean="0">
                <a:solidFill>
                  <a:prstClr val="black"/>
                </a:solidFill>
              </a:rPr>
              <a:t>Critère d’identification </a:t>
            </a:r>
            <a:r>
              <a:rPr lang="fr-FR" dirty="0" smtClean="0">
                <a:solidFill>
                  <a:prstClr val="black"/>
                </a:solidFill>
                <a:latin typeface="Calibri"/>
              </a:rPr>
              <a:t>m</a:t>
            </a:r>
            <a:r>
              <a:rPr lang="fr-FR" dirty="0" smtClean="0">
                <a:solidFill>
                  <a:prstClr val="black"/>
                </a:solidFill>
              </a:rPr>
              <a:t>orphologique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thèses\amina zoo\amina,agro\DSC00138.JPG"/>
          <p:cNvPicPr>
            <a:picLocks noChangeAspect="1" noChangeArrowheads="1"/>
          </p:cNvPicPr>
          <p:nvPr/>
        </p:nvPicPr>
        <p:blipFill>
          <a:blip r:embed="rId2" cstate="print"/>
          <a:srcRect/>
          <a:stretch>
            <a:fillRect/>
          </a:stretch>
        </p:blipFill>
        <p:spPr bwMode="auto">
          <a:xfrm>
            <a:off x="1214414" y="1428736"/>
            <a:ext cx="7072298" cy="3978168"/>
          </a:xfrm>
          <a:prstGeom prst="rect">
            <a:avLst/>
          </a:prstGeom>
          <a:noFill/>
        </p:spPr>
      </p:pic>
      <p:cxnSp>
        <p:nvCxnSpPr>
          <p:cNvPr id="6" name="Connecteur droit avec flèche 5"/>
          <p:cNvCxnSpPr/>
          <p:nvPr/>
        </p:nvCxnSpPr>
        <p:spPr>
          <a:xfrm rot="16200000" flipV="1">
            <a:off x="4679157" y="5107793"/>
            <a:ext cx="1357322" cy="8572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5857884" y="5857892"/>
            <a:ext cx="2857520" cy="6429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smtClean="0"/>
              <a:t>Sol stérile: 1/3 sable, 1/3 terreau, 1/3 gravier</a:t>
            </a:r>
            <a:endParaRPr lang="fr-FR" dirty="0"/>
          </a:p>
        </p:txBody>
      </p:sp>
      <p:cxnSp>
        <p:nvCxnSpPr>
          <p:cNvPr id="7" name="Connecteur droit avec flèche 6"/>
          <p:cNvCxnSpPr/>
          <p:nvPr/>
        </p:nvCxnSpPr>
        <p:spPr>
          <a:xfrm flipV="1">
            <a:off x="1428728" y="4643446"/>
            <a:ext cx="2357454" cy="164307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357158" y="6000768"/>
            <a:ext cx="2857520" cy="642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Variété sensible de tomate: Marmande</a:t>
            </a:r>
            <a:endParaRPr lang="fr-FR" dirty="0"/>
          </a:p>
        </p:txBody>
      </p:sp>
      <p:sp>
        <p:nvSpPr>
          <p:cNvPr id="12" name="ZoneTexte 11"/>
          <p:cNvSpPr txBox="1"/>
          <p:nvPr/>
        </p:nvSpPr>
        <p:spPr>
          <a:xfrm>
            <a:off x="214282" y="285728"/>
            <a:ext cx="8501090" cy="707886"/>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a:spAutoFit/>
          </a:bodyPr>
          <a:lstStyle/>
          <a:p>
            <a:pPr algn="ctr" fontAlgn="auto">
              <a:spcBef>
                <a:spcPts val="0"/>
              </a:spcBef>
              <a:spcAft>
                <a:spcPts val="0"/>
              </a:spcAft>
              <a:defRPr/>
            </a:pPr>
            <a:r>
              <a:rPr lang="fr-FR" sz="2800" b="1" dirty="0" smtClean="0"/>
              <a:t>4. Préparation des plants test</a:t>
            </a:r>
          </a:p>
          <a:p>
            <a:pPr algn="ctr" fontAlgn="auto">
              <a:spcBef>
                <a:spcPts val="0"/>
              </a:spcBef>
              <a:spcAft>
                <a:spcPts val="0"/>
              </a:spcAft>
              <a:defRPr/>
            </a:pPr>
            <a:endParaRPr lang="fr-FR" sz="12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34" y="1000108"/>
            <a:ext cx="8229600" cy="1143000"/>
          </a:xfrm>
        </p:spPr>
        <p:style>
          <a:lnRef idx="0">
            <a:schemeClr val="accent3"/>
          </a:lnRef>
          <a:fillRef idx="3">
            <a:schemeClr val="accent3"/>
          </a:fillRef>
          <a:effectRef idx="3">
            <a:schemeClr val="accent3"/>
          </a:effectRef>
          <a:fontRef idx="minor">
            <a:schemeClr val="lt1"/>
          </a:fontRef>
        </p:style>
        <p:txBody>
          <a:bodyPr>
            <a:noAutofit/>
          </a:bodyPr>
          <a:lstStyle/>
          <a:p>
            <a:r>
              <a:rPr lang="fr-FR" sz="2400" b="1" dirty="0" smtClean="0"/>
              <a:t>5. Impact  des nématodes phytoparasites sur le développement d’une variété sensible de tomate (Marmande): </a:t>
            </a:r>
            <a:endParaRPr lang="fr-FR" sz="2400" dirty="0"/>
          </a:p>
        </p:txBody>
      </p:sp>
      <p:sp>
        <p:nvSpPr>
          <p:cNvPr id="5" name="Rectangle 4"/>
          <p:cNvSpPr/>
          <p:nvPr/>
        </p:nvSpPr>
        <p:spPr>
          <a:xfrm>
            <a:off x="928662" y="5857892"/>
            <a:ext cx="6572296" cy="70788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dirty="0" smtClean="0"/>
              <a:t>Le suivi de la croissance des plants pendant 2 mois est consigné par les figures ci après. </a:t>
            </a:r>
            <a:endParaRPr lang="fr-FR" sz="2000" dirty="0"/>
          </a:p>
        </p:txBody>
      </p:sp>
      <p:pic>
        <p:nvPicPr>
          <p:cNvPr id="7" name="Picture 2"/>
          <p:cNvPicPr>
            <a:picLocks noChangeAspect="1" noChangeArrowheads="1"/>
          </p:cNvPicPr>
          <p:nvPr/>
        </p:nvPicPr>
        <p:blipFill>
          <a:blip r:embed="rId2"/>
          <a:srcRect/>
          <a:stretch>
            <a:fillRect/>
          </a:stretch>
        </p:blipFill>
        <p:spPr bwMode="auto">
          <a:xfrm>
            <a:off x="2428860" y="2428868"/>
            <a:ext cx="2357454" cy="2295525"/>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142844" y="3143248"/>
            <a:ext cx="2214578" cy="1428760"/>
          </a:xfrm>
          <a:prstGeom prst="rect">
            <a:avLst/>
          </a:prstGeom>
          <a:noFill/>
          <a:ln w="9525">
            <a:noFill/>
            <a:miter lim="800000"/>
            <a:headEnd/>
            <a:tailEnd/>
          </a:ln>
          <a:effectLst/>
        </p:spPr>
      </p:pic>
      <p:pic>
        <p:nvPicPr>
          <p:cNvPr id="9" name="Image 8" descr="20190410_153132.jpg"/>
          <p:cNvPicPr>
            <a:picLocks noChangeAspect="1"/>
          </p:cNvPicPr>
          <p:nvPr/>
        </p:nvPicPr>
        <p:blipFill>
          <a:blip r:embed="rId4" cstate="print"/>
          <a:stretch>
            <a:fillRect/>
          </a:stretch>
        </p:blipFill>
        <p:spPr>
          <a:xfrm>
            <a:off x="4929190" y="3143248"/>
            <a:ext cx="1643074" cy="1364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ectangle 9"/>
          <p:cNvSpPr/>
          <p:nvPr/>
        </p:nvSpPr>
        <p:spPr>
          <a:xfrm>
            <a:off x="214282" y="4643446"/>
            <a:ext cx="1714512" cy="707886"/>
          </a:xfrm>
          <a:prstGeom prst="rect">
            <a:avLst/>
          </a:prstGeom>
          <a:ln>
            <a:solidFill>
              <a:schemeClr val="accent1"/>
            </a:solidFill>
          </a:ln>
        </p:spPr>
        <p:txBody>
          <a:bodyPr wrap="square">
            <a:spAutoFit/>
          </a:bodyPr>
          <a:lstStyle/>
          <a:p>
            <a:pPr algn="ctr"/>
            <a:r>
              <a:rPr lang="fr-FR" sz="2000" dirty="0" smtClean="0">
                <a:latin typeface="Calibri"/>
              </a:rPr>
              <a:t>Peuplement initiale</a:t>
            </a:r>
            <a:r>
              <a:rPr lang="fr-FR" sz="2000" dirty="0" smtClean="0"/>
              <a:t> </a:t>
            </a:r>
            <a:endParaRPr lang="fr-FR" sz="2000" dirty="0"/>
          </a:p>
        </p:txBody>
      </p:sp>
      <p:sp>
        <p:nvSpPr>
          <p:cNvPr id="11" name="Rectangle 10"/>
          <p:cNvSpPr/>
          <p:nvPr/>
        </p:nvSpPr>
        <p:spPr>
          <a:xfrm>
            <a:off x="7286644" y="4572008"/>
            <a:ext cx="1643042" cy="707886"/>
          </a:xfrm>
          <a:prstGeom prst="rect">
            <a:avLst/>
          </a:prstGeom>
          <a:ln>
            <a:solidFill>
              <a:schemeClr val="accent1"/>
            </a:solidFill>
          </a:ln>
        </p:spPr>
        <p:txBody>
          <a:bodyPr wrap="square">
            <a:spAutoFit/>
          </a:bodyPr>
          <a:lstStyle/>
          <a:p>
            <a:pPr algn="ctr"/>
            <a:r>
              <a:rPr lang="fr-FR" sz="2000" dirty="0" smtClean="0">
                <a:latin typeface="Calibri"/>
              </a:rPr>
              <a:t>Peuplement finale</a:t>
            </a:r>
            <a:r>
              <a:rPr lang="fr-FR" sz="2000" dirty="0" smtClean="0"/>
              <a:t> </a:t>
            </a:r>
            <a:endParaRPr lang="fr-FR" sz="2000" dirty="0"/>
          </a:p>
        </p:txBody>
      </p:sp>
      <p:sp>
        <p:nvSpPr>
          <p:cNvPr id="12" name="Rectangle 11"/>
          <p:cNvSpPr/>
          <p:nvPr/>
        </p:nvSpPr>
        <p:spPr>
          <a:xfrm>
            <a:off x="2214546" y="4857760"/>
            <a:ext cx="2428892" cy="5000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smtClean="0"/>
              <a:t>Irrigation du sol </a:t>
            </a:r>
            <a:r>
              <a:rPr lang="fr-FR" dirty="0" smtClean="0">
                <a:latin typeface="Calibri"/>
              </a:rPr>
              <a:t>P</a:t>
            </a:r>
            <a:r>
              <a:rPr lang="fr-FR" dirty="0" smtClean="0"/>
              <a:t>ar l’extrait de né</a:t>
            </a:r>
            <a:r>
              <a:rPr lang="fr-FR" dirty="0" smtClean="0">
                <a:latin typeface="Calibri"/>
              </a:rPr>
              <a:t>m</a:t>
            </a:r>
            <a:r>
              <a:rPr lang="fr-FR" dirty="0" smtClean="0"/>
              <a:t>atodes</a:t>
            </a:r>
            <a:endParaRPr lang="fr-FR" dirty="0"/>
          </a:p>
        </p:txBody>
      </p:sp>
      <p:cxnSp>
        <p:nvCxnSpPr>
          <p:cNvPr id="15" name="Connecteur droit avec flèche 14"/>
          <p:cNvCxnSpPr/>
          <p:nvPr/>
        </p:nvCxnSpPr>
        <p:spPr>
          <a:xfrm rot="10800000">
            <a:off x="3286116" y="4500570"/>
            <a:ext cx="785818" cy="3571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3" name="Picture 3"/>
          <p:cNvPicPr>
            <a:picLocks noChangeAspect="1" noChangeArrowheads="1"/>
          </p:cNvPicPr>
          <p:nvPr/>
        </p:nvPicPr>
        <p:blipFill>
          <a:blip r:embed="rId3"/>
          <a:srcRect/>
          <a:stretch>
            <a:fillRect/>
          </a:stretch>
        </p:blipFill>
        <p:spPr bwMode="auto">
          <a:xfrm rot="10800000">
            <a:off x="6643702" y="2928934"/>
            <a:ext cx="2419368" cy="1515444"/>
          </a:xfrm>
          <a:prstGeom prst="rect">
            <a:avLst/>
          </a:prstGeom>
          <a:noFill/>
          <a:ln w="9525">
            <a:noFill/>
            <a:miter lim="800000"/>
            <a:headEnd/>
            <a:tailEnd/>
          </a:ln>
          <a:effectLst/>
        </p:spPr>
      </p:pic>
      <p:sp>
        <p:nvSpPr>
          <p:cNvPr id="17" name="Rectangle 16"/>
          <p:cNvSpPr/>
          <p:nvPr/>
        </p:nvSpPr>
        <p:spPr>
          <a:xfrm>
            <a:off x="4929190" y="4786322"/>
            <a:ext cx="2071702" cy="5000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smtClean="0"/>
              <a:t>Extraction des nématodes du sol</a:t>
            </a:r>
            <a:endParaRPr lang="fr-FR" dirty="0"/>
          </a:p>
        </p:txBody>
      </p:sp>
      <p:cxnSp>
        <p:nvCxnSpPr>
          <p:cNvPr id="20" name="Connecteur droit avec flèche 19"/>
          <p:cNvCxnSpPr/>
          <p:nvPr/>
        </p:nvCxnSpPr>
        <p:spPr>
          <a:xfrm rot="16200000" flipV="1">
            <a:off x="3607587" y="4536289"/>
            <a:ext cx="2071702"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428604"/>
            <a:ext cx="8143932" cy="857256"/>
          </a:xfrm>
          <a:solidFill>
            <a:srgbClr val="92D050"/>
          </a:solidFill>
          <a:ln>
            <a:solidFill>
              <a:schemeClr val="accent1"/>
            </a:solidFill>
          </a:ln>
        </p:spPr>
        <p:txBody>
          <a:bodyPr>
            <a:noAutofit/>
          </a:bodyPr>
          <a:lstStyle/>
          <a:p>
            <a:r>
              <a:rPr lang="fr-FR" sz="2400" b="1" dirty="0" smtClean="0">
                <a:solidFill>
                  <a:schemeClr val="bg1"/>
                </a:solidFill>
              </a:rPr>
              <a:t/>
            </a:r>
            <a:br>
              <a:rPr lang="fr-FR" sz="2400" b="1" dirty="0" smtClean="0">
                <a:solidFill>
                  <a:schemeClr val="bg1"/>
                </a:solidFill>
              </a:rPr>
            </a:br>
            <a:r>
              <a:rPr lang="fr-FR" sz="2400" b="1" dirty="0" smtClean="0">
                <a:solidFill>
                  <a:schemeClr val="bg1"/>
                </a:solidFill>
              </a:rPr>
              <a:t>5.1. Impact sur le taux de la croissance des variétés. </a:t>
            </a:r>
            <a:r>
              <a:rPr lang="fr-FR" sz="2400" dirty="0" smtClean="0">
                <a:solidFill>
                  <a:schemeClr val="bg1"/>
                </a:solidFill>
              </a:rPr>
              <a:t/>
            </a:r>
            <a:br>
              <a:rPr lang="fr-FR" sz="2400" dirty="0" smtClean="0">
                <a:solidFill>
                  <a:schemeClr val="bg1"/>
                </a:solidFill>
              </a:rPr>
            </a:br>
            <a:endParaRPr lang="fr-FR" sz="2400" dirty="0">
              <a:solidFill>
                <a:schemeClr val="bg1"/>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Titre 1"/>
          <p:cNvSpPr txBox="1">
            <a:spLocks/>
          </p:cNvSpPr>
          <p:nvPr/>
        </p:nvSpPr>
        <p:spPr>
          <a:xfrm>
            <a:off x="785786" y="2643182"/>
            <a:ext cx="765812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j-lt"/>
                <a:ea typeface="+mj-ea"/>
                <a:cs typeface="+mj-cs"/>
              </a:rPr>
              <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r>
              <a:rPr kumimoji="0" lang="fr-FR" sz="1800" b="0" i="0" u="none" strike="noStrike" kern="1200" cap="none" spc="0" normalizeH="0" baseline="0" noProof="0" dirty="0" smtClean="0">
                <a:ln>
                  <a:noFill/>
                </a:ln>
                <a:solidFill>
                  <a:schemeClr val="tx1"/>
                </a:solidFill>
                <a:effectLst/>
                <a:uLnTx/>
                <a:uFillTx/>
                <a:latin typeface="+mj-lt"/>
                <a:ea typeface="+mj-ea"/>
                <a:cs typeface="+mj-cs"/>
              </a:rPr>
              <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r>
              <a:rPr kumimoji="0" lang="fr-FR" sz="1800" b="1" i="0" u="none" strike="noStrike" kern="1200" cap="none" spc="0" normalizeH="0" baseline="0" noProof="0" dirty="0" smtClean="0">
                <a:ln>
                  <a:noFill/>
                </a:ln>
                <a:solidFill>
                  <a:schemeClr val="tx1"/>
                </a:solidFill>
                <a:effectLst/>
                <a:uLnTx/>
                <a:uFillTx/>
                <a:latin typeface="+mj-lt"/>
                <a:ea typeface="+mj-ea"/>
                <a:cs typeface="+mj-cs"/>
              </a:rPr>
              <a:t>Dans La zone des plaines littorales, </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elles révèlent une bonne croissance des témoins des deux variétés comparées aux plants transplantées dans les sols des différents sites de prélèvement. Toutefois nous notons un taux de croissance élevée de  dans les sols de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Tassoust</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et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Bazoul</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pour la Marmande ont atteint les 80%. </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r>
              <a:rPr kumimoji="0" lang="fr-FR" sz="1800" b="0" i="0" u="none" strike="noStrike" kern="1200" cap="none" spc="0" normalizeH="0" baseline="0" noProof="0" dirty="0" smtClean="0">
                <a:ln>
                  <a:noFill/>
                </a:ln>
                <a:solidFill>
                  <a:schemeClr val="tx1"/>
                </a:solidFill>
                <a:effectLst/>
                <a:uLnTx/>
                <a:uFillTx/>
                <a:latin typeface="+mj-lt"/>
                <a:ea typeface="+mj-ea"/>
                <a:cs typeface="+mj-cs"/>
              </a:rPr>
              <a:t> </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r>
              <a:rPr kumimoji="0" lang="fr-FR" sz="1800" b="1" i="0" u="none" strike="noStrike" kern="1200" cap="none" spc="0" normalizeH="0" baseline="0" noProof="0" dirty="0" smtClean="0">
                <a:ln>
                  <a:noFill/>
                </a:ln>
                <a:solidFill>
                  <a:schemeClr val="tx1"/>
                </a:solidFill>
                <a:effectLst/>
                <a:uLnTx/>
                <a:uFillTx/>
                <a:latin typeface="+mj-lt"/>
                <a:ea typeface="+mj-ea"/>
                <a:cs typeface="+mj-cs"/>
              </a:rPr>
              <a:t>Dans  La zone des montagnes</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nous avons constaté que pour la Marmande,. La plus forte croissance est observée à </a:t>
            </a:r>
            <a:r>
              <a:rPr kumimoji="0" lang="fr-FR" sz="1800" b="0" i="0" u="none" strike="noStrike" kern="1200" cap="none" spc="0" normalizeH="0" baseline="0" noProof="0" dirty="0" err="1" smtClean="0">
                <a:ln>
                  <a:noFill/>
                </a:ln>
                <a:solidFill>
                  <a:schemeClr val="tx1"/>
                </a:solidFill>
                <a:effectLst/>
                <a:uLnTx/>
                <a:uFillTx/>
                <a:latin typeface="+mj-lt"/>
                <a:ea typeface="+mj-ea"/>
                <a:cs typeface="+mj-cs"/>
              </a:rPr>
              <a:t>Erragenne</a:t>
            </a:r>
            <a:r>
              <a:rPr kumimoji="0" lang="fr-FR" sz="1800" b="0" i="0" u="none" strike="noStrike" kern="1200" cap="none" spc="0" normalizeH="0" baseline="0" noProof="0" dirty="0" smtClean="0">
                <a:ln>
                  <a:noFill/>
                </a:ln>
                <a:solidFill>
                  <a:schemeClr val="tx1"/>
                </a:solidFill>
                <a:effectLst/>
                <a:uLnTx/>
                <a:uFillTx/>
                <a:latin typeface="+mj-lt"/>
                <a:ea typeface="+mj-ea"/>
                <a:cs typeface="+mj-cs"/>
              </a:rPr>
              <a:t>,  pour les plants des autres sols nous avons observé un taux variant de 54% à 80%   </a:t>
            </a:r>
            <a:br>
              <a:rPr kumimoji="0" lang="fr-FR" sz="1800" b="0" i="0" u="none" strike="noStrike" kern="1200" cap="none" spc="0" normalizeH="0" baseline="0" noProof="0" dirty="0" smtClean="0">
                <a:ln>
                  <a:noFill/>
                </a:ln>
                <a:solidFill>
                  <a:schemeClr val="tx1"/>
                </a:solidFill>
                <a:effectLst/>
                <a:uLnTx/>
                <a:uFillTx/>
                <a:latin typeface="+mj-lt"/>
                <a:ea typeface="+mj-ea"/>
                <a:cs typeface="+mj-cs"/>
              </a:rPr>
            </a:br>
            <a:endParaRPr kumimoji="0" lang="fr-FR" sz="1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10561</TotalTime>
  <Words>224</Words>
  <PresentationFormat>Affichage à l'écran (4:3)</PresentationFormat>
  <Paragraphs>39</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Test de pathogénicité des nématodes phytoparasites </vt:lpstr>
      <vt:lpstr>Diapositive 2</vt:lpstr>
      <vt:lpstr>Diapositive 3</vt:lpstr>
      <vt:lpstr>Diapositive 4</vt:lpstr>
      <vt:lpstr>Diapositive 5</vt:lpstr>
      <vt:lpstr>                          </vt:lpstr>
      <vt:lpstr>Diapositive 7</vt:lpstr>
      <vt:lpstr>5. Impact  des nématodes phytoparasites sur le développement d’une variété sensible de tomate (Marmande): </vt:lpstr>
      <vt:lpstr> 5.1. Impact sur le taux de la croissance des variétés.  </vt:lpstr>
      <vt:lpstr> 5.2. Impact sur la biomasse fraîche et sèche des racines et partie aérienne. </vt:lpstr>
      <vt:lpstr> Les résultats d’étude montre la présence d’une relation entre la densité des genres des nématodes étudiés et la croissance de variété Marmande dans les différents sites des zones prospectées.  Ces résultats montre  l’existence d’une diminution de la biomasse des plants infectés par le sol .   Les recherches de Evans et al.,(1993) menées sur la pathologie des plantes due aux nématodes phytoparasites a montré que pour des communautés nématologiques peu diversifiées, certains genres sont fortement colonisatrices en l'absence de compétition, très agressives et provoquent des dégâts importants (perturbation de la rhizogenèse et de l'absorption minérale et hydrique) Dans ces systèmes agricoles dans les régions tempérées . cette étude nous a permis de constater que le peuplement des sols maraîchères affecte beaucoup plus le développement  de la Marmande, ceci s’explique par la gravite d’attaque de plants de tomate par les nématodes  des racines (Meloidogyne et Pratylenchus) et infestation des sols par d’autres genres phytophages (Aphelenchoides et Ditylenchus)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Dominance des nématodes des racines des plaines littorales                          Dominance des nématodes des racines des montagnes</dc:title>
  <dc:creator>faiza</dc:creator>
  <cp:lastModifiedBy>bh</cp:lastModifiedBy>
  <cp:revision>105</cp:revision>
  <dcterms:created xsi:type="dcterms:W3CDTF">2009-01-11T22:21:45Z</dcterms:created>
  <dcterms:modified xsi:type="dcterms:W3CDTF">2021-10-29T21:03:13Z</dcterms:modified>
</cp:coreProperties>
</file>