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2" r:id="rId4"/>
    <p:sldId id="257" r:id="rId5"/>
    <p:sldId id="258" r:id="rId6"/>
    <p:sldId id="274" r:id="rId7"/>
    <p:sldId id="259" r:id="rId8"/>
    <p:sldId id="271" r:id="rId9"/>
    <p:sldId id="260" r:id="rId10"/>
    <p:sldId id="261" r:id="rId11"/>
    <p:sldId id="262" r:id="rId12"/>
    <p:sldId id="263" r:id="rId13"/>
    <p:sldId id="264" r:id="rId14"/>
    <p:sldId id="265" r:id="rId15"/>
    <p:sldId id="266" r:id="rId16"/>
    <p:sldId id="267" r:id="rId17"/>
    <p:sldId id="268" r:id="rId18"/>
    <p:sldId id="269" r:id="rId19"/>
    <p:sldId id="270"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00" autoAdjust="0"/>
  </p:normalViewPr>
  <p:slideViewPr>
    <p:cSldViewPr>
      <p:cViewPr varScale="1">
        <p:scale>
          <a:sx n="59" d="100"/>
          <a:sy n="59" d="100"/>
        </p:scale>
        <p:origin x="-16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76566-5925-4B01-A12E-EDDCE93E412B}"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5D76566-5925-4B01-A12E-EDDCE93E41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5D76566-5925-4B01-A12E-EDDCE93E41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7923C94-EEED-4042-AF08-C08B05E0DC23}" type="datetimeFigureOut">
              <a:rPr lang="fr-FR" smtClean="0"/>
              <a:pPr/>
              <a:t>26/02/2019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5D76566-5925-4B01-A12E-EDDCE93E412B}"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47923C94-EEED-4042-AF08-C08B05E0DC23}" type="datetimeFigureOut">
              <a:rPr lang="fr-FR" smtClean="0"/>
              <a:pPr/>
              <a:t>26/02/2019</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D5D76566-5925-4B01-A12E-EDDCE93E412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923C94-EEED-4042-AF08-C08B05E0DC23}" type="datetimeFigureOut">
              <a:rPr lang="fr-FR" smtClean="0"/>
              <a:pPr/>
              <a:t>26/02/2019</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5D76566-5925-4B01-A12E-EDDCE93E4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ussex.ac.uk/Users/grahamh/RM1web/How%20t" TargetMode="External"/><Relationship Id="rId2" Type="http://schemas.openxmlformats.org/officeDocument/2006/relationships/hyperlink" Target="http://www.lc.unsw.edu.au/onlib/pdf/techwri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28800" y="2667000"/>
            <a:ext cx="8077200" cy="1292352"/>
          </a:xfrm>
        </p:spPr>
        <p:txBody>
          <a:bodyPr>
            <a:normAutofit fontScale="90000"/>
          </a:bodyPr>
          <a:lstStyle/>
          <a:p>
            <a:r>
              <a:rPr lang="fr-FR" dirty="0" smtClean="0"/>
              <a:t/>
            </a:r>
            <a:br>
              <a:rPr lang="fr-FR" dirty="0" smtClean="0"/>
            </a:br>
            <a:r>
              <a:rPr lang="fr-FR" dirty="0" smtClean="0"/>
              <a:t>Format of </a:t>
            </a:r>
            <a:r>
              <a:rPr lang="fr-FR" dirty="0" err="1" smtClean="0"/>
              <a:t>Research</a:t>
            </a:r>
            <a:r>
              <a:rPr lang="fr-FR" dirty="0" smtClean="0"/>
              <a:t> Reports</a:t>
            </a:r>
            <a:endParaRPr lang="fr-FR" dirty="0"/>
          </a:p>
        </p:txBody>
      </p:sp>
      <p:sp>
        <p:nvSpPr>
          <p:cNvPr id="3" name="Sous-titre 2"/>
          <p:cNvSpPr>
            <a:spLocks noGrp="1"/>
          </p:cNvSpPr>
          <p:nvPr>
            <p:ph type="subTitle" idx="1"/>
          </p:nvPr>
        </p:nvSpPr>
        <p:spPr>
          <a:xfrm>
            <a:off x="685800" y="1143000"/>
            <a:ext cx="8077200" cy="1499616"/>
          </a:xfrm>
        </p:spPr>
        <p:txBody>
          <a:bodyPr>
            <a:normAutofit/>
          </a:bodyPr>
          <a:lstStyle/>
          <a:p>
            <a:r>
              <a:rPr lang="fr-FR" sz="4700" b="1" dirty="0" smtClean="0">
                <a:solidFill>
                  <a:schemeClr val="accent1">
                    <a:satMod val="150000"/>
                  </a:schemeClr>
                </a:solidFill>
                <a:latin typeface="+mj-lt"/>
                <a:ea typeface="+mj-ea"/>
                <a:cs typeface="+mj-cs"/>
              </a:rPr>
              <a:t>Lecture 08: </a:t>
            </a:r>
            <a:r>
              <a:rPr lang="fr-FR" sz="4700" b="1" dirty="0" err="1" smtClean="0">
                <a:solidFill>
                  <a:schemeClr val="accent1">
                    <a:satMod val="150000"/>
                  </a:schemeClr>
                </a:solidFill>
                <a:latin typeface="+mj-lt"/>
                <a:ea typeface="+mj-ea"/>
                <a:cs typeface="+mj-cs"/>
              </a:rPr>
              <a:t>Research</a:t>
            </a:r>
            <a:r>
              <a:rPr lang="fr-FR" sz="4700" b="1" dirty="0" smtClean="0">
                <a:solidFill>
                  <a:schemeClr val="accent1">
                    <a:satMod val="150000"/>
                  </a:schemeClr>
                </a:solidFill>
                <a:latin typeface="+mj-lt"/>
                <a:ea typeface="+mj-ea"/>
                <a:cs typeface="+mj-cs"/>
              </a:rPr>
              <a:t> Reports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Literature</a:t>
            </a:r>
            <a:r>
              <a:rPr lang="fr-FR" dirty="0" smtClean="0"/>
              <a:t> </a:t>
            </a:r>
            <a:r>
              <a:rPr lang="fr-FR" dirty="0" err="1" smtClean="0"/>
              <a:t>Review</a:t>
            </a:r>
            <a:endParaRPr lang="fr-FR" dirty="0"/>
          </a:p>
        </p:txBody>
      </p:sp>
      <p:sp>
        <p:nvSpPr>
          <p:cNvPr id="3" name="Espace réservé du contenu 2"/>
          <p:cNvSpPr>
            <a:spLocks noGrp="1"/>
          </p:cNvSpPr>
          <p:nvPr>
            <p:ph idx="1"/>
          </p:nvPr>
        </p:nvSpPr>
        <p:spPr>
          <a:xfrm>
            <a:off x="457200" y="1775191"/>
            <a:ext cx="8382000" cy="4625609"/>
          </a:xfrm>
        </p:spPr>
        <p:txBody>
          <a:bodyPr>
            <a:noAutofit/>
          </a:bodyPr>
          <a:lstStyle/>
          <a:p>
            <a:pPr algn="just">
              <a:buNone/>
            </a:pPr>
            <a:r>
              <a:rPr lang="en-US" sz="2400" dirty="0" smtClean="0">
                <a:latin typeface="Times New Roman" pitchFamily="18" charset="0"/>
                <a:cs typeface="Times New Roman" pitchFamily="18" charset="0"/>
              </a:rPr>
              <a:t> Your review should </a:t>
            </a:r>
            <a:r>
              <a:rPr lang="en-US" sz="2400" b="1" dirty="0" smtClean="0">
                <a:solidFill>
                  <a:srgbClr val="FF0000"/>
                </a:solidFill>
                <a:latin typeface="Times New Roman" pitchFamily="18" charset="0"/>
                <a:cs typeface="Times New Roman" pitchFamily="18" charset="0"/>
              </a:rPr>
              <a:t>answer key </a:t>
            </a:r>
            <a:r>
              <a:rPr lang="fr-FR" sz="2400" b="1" dirty="0" smtClean="0">
                <a:solidFill>
                  <a:srgbClr val="FF0000"/>
                </a:solidFill>
                <a:latin typeface="Times New Roman" pitchFamily="18" charset="0"/>
                <a:cs typeface="Times New Roman" pitchFamily="18" charset="0"/>
              </a:rPr>
              <a:t>questions </a:t>
            </a:r>
            <a:r>
              <a:rPr lang="fr-FR" sz="2400" dirty="0" smtClean="0">
                <a:latin typeface="Times New Roman" pitchFamily="18" charset="0"/>
                <a:cs typeface="Times New Roman" pitchFamily="18" charset="0"/>
              </a:rPr>
              <a:t>about the </a:t>
            </a:r>
            <a:r>
              <a:rPr lang="fr-FR" sz="2400" dirty="0" err="1" smtClean="0">
                <a:latin typeface="Times New Roman" pitchFamily="18" charset="0"/>
                <a:cs typeface="Times New Roman" pitchFamily="18" charset="0"/>
              </a:rPr>
              <a:t>literature</a:t>
            </a:r>
            <a:r>
              <a:rPr lang="fr-FR" sz="2400" dirty="0" smtClean="0">
                <a:latin typeface="Times New Roman" pitchFamily="18" charset="0"/>
                <a:cs typeface="Times New Roman" pitchFamily="18" charset="0"/>
              </a:rPr>
              <a:t>:</a:t>
            </a:r>
          </a:p>
          <a:p>
            <a:pPr algn="just"/>
            <a:endParaRPr lang="fr-FR" sz="2400" dirty="0" smtClean="0">
              <a:latin typeface="Times New Roman" pitchFamily="18" charset="0"/>
              <a:cs typeface="Times New Roman" pitchFamily="18" charset="0"/>
            </a:endParaRPr>
          </a:p>
          <a:p>
            <a:pPr algn="just">
              <a:lnSpc>
                <a:spcPct val="150000"/>
              </a:lnSpc>
              <a:buFont typeface="Wingdings" pitchFamily="2" charset="2"/>
              <a:buChar char="Ø"/>
            </a:pPr>
            <a:r>
              <a:rPr lang="en-US" sz="2400" dirty="0" smtClean="0">
                <a:latin typeface="Times New Roman" pitchFamily="18" charset="0"/>
                <a:cs typeface="Times New Roman" pitchFamily="18" charset="0"/>
              </a:rPr>
              <a:t>What is the current state of knowledge on the topic?</a:t>
            </a:r>
          </a:p>
          <a:p>
            <a:pPr algn="just">
              <a:lnSpc>
                <a:spcPct val="150000"/>
              </a:lnSpc>
              <a:buFont typeface="Wingdings" pitchFamily="2" charset="2"/>
              <a:buChar char="Ø"/>
            </a:pPr>
            <a:r>
              <a:rPr lang="en-US" sz="2400" dirty="0" smtClean="0">
                <a:latin typeface="Times New Roman" pitchFamily="18" charset="0"/>
                <a:cs typeface="Times New Roman" pitchFamily="18" charset="0"/>
              </a:rPr>
              <a:t>What differences in approaches / methodologies are </a:t>
            </a:r>
            <a:r>
              <a:rPr lang="fr-FR" sz="2400" dirty="0" err="1" smtClean="0">
                <a:latin typeface="Times New Roman" pitchFamily="18" charset="0"/>
                <a:cs typeface="Times New Roman" pitchFamily="18" charset="0"/>
              </a:rPr>
              <a:t>there</a:t>
            </a:r>
            <a:r>
              <a:rPr lang="fr-FR" sz="2400" dirty="0" smtClean="0">
                <a:latin typeface="Times New Roman" pitchFamily="18" charset="0"/>
                <a:cs typeface="Times New Roman" pitchFamily="18" charset="0"/>
              </a:rPr>
              <a:t>?</a:t>
            </a:r>
          </a:p>
          <a:p>
            <a:pPr algn="just">
              <a:lnSpc>
                <a:spcPct val="150000"/>
              </a:lnSpc>
              <a:buFont typeface="Wingdings" pitchFamily="2" charset="2"/>
              <a:buChar char="Ø"/>
            </a:pPr>
            <a:r>
              <a:rPr lang="en-US" sz="2400" dirty="0" smtClean="0">
                <a:latin typeface="Times New Roman" pitchFamily="18" charset="0"/>
                <a:cs typeface="Times New Roman" pitchFamily="18" charset="0"/>
              </a:rPr>
              <a:t>Where are the strengths and weaknesses of the </a:t>
            </a:r>
            <a:r>
              <a:rPr lang="fr-FR" sz="2400" dirty="0" err="1" smtClean="0">
                <a:latin typeface="Times New Roman" pitchFamily="18" charset="0"/>
                <a:cs typeface="Times New Roman" pitchFamily="18" charset="0"/>
              </a:rPr>
              <a:t>research</a:t>
            </a:r>
            <a:r>
              <a:rPr lang="fr-FR" sz="2400" dirty="0" smtClean="0">
                <a:latin typeface="Times New Roman" pitchFamily="18" charset="0"/>
                <a:cs typeface="Times New Roman" pitchFamily="18" charset="0"/>
              </a:rPr>
              <a:t>?</a:t>
            </a:r>
          </a:p>
          <a:p>
            <a:pPr algn="just">
              <a:lnSpc>
                <a:spcPct val="150000"/>
              </a:lnSpc>
              <a:buFont typeface="Wingdings" pitchFamily="2" charset="2"/>
              <a:buChar char="Ø"/>
            </a:pPr>
            <a:r>
              <a:rPr lang="en-US" sz="2400" dirty="0" smtClean="0">
                <a:latin typeface="Times New Roman" pitchFamily="18" charset="0"/>
                <a:cs typeface="Times New Roman" pitchFamily="18" charset="0"/>
              </a:rPr>
              <a:t>What further research is needed?</a:t>
            </a:r>
          </a:p>
          <a:p>
            <a:pPr algn="just">
              <a:lnSpc>
                <a:spcPct val="150000"/>
              </a:lnSpc>
              <a:buFont typeface="Wingdings" pitchFamily="2" charset="2"/>
              <a:buChar char="Ø"/>
            </a:pPr>
            <a:r>
              <a:rPr lang="en-US" sz="2400" dirty="0" smtClean="0">
                <a:latin typeface="Times New Roman" pitchFamily="18" charset="0"/>
                <a:cs typeface="Times New Roman" pitchFamily="18" charset="0"/>
              </a:rPr>
              <a:t>The review may identify a gap in the literature which provides a rationale for your study and supports your </a:t>
            </a:r>
            <a:r>
              <a:rPr lang="fr-FR" sz="2400" dirty="0" err="1" smtClean="0">
                <a:latin typeface="Times New Roman" pitchFamily="18" charset="0"/>
                <a:cs typeface="Times New Roman" pitchFamily="18" charset="0"/>
              </a:rPr>
              <a:t>research</a:t>
            </a:r>
            <a:r>
              <a:rPr lang="fr-FR" sz="2400" dirty="0" smtClean="0">
                <a:latin typeface="Times New Roman" pitchFamily="18" charset="0"/>
                <a:cs typeface="Times New Roman" pitchFamily="18" charset="0"/>
              </a:rPr>
              <a:t> questions and </a:t>
            </a:r>
            <a:r>
              <a:rPr lang="fr-FR" sz="2400" dirty="0" err="1" smtClean="0">
                <a:latin typeface="Times New Roman" pitchFamily="18" charset="0"/>
                <a:cs typeface="Times New Roman" pitchFamily="18" charset="0"/>
              </a:rPr>
              <a:t>methodology</a:t>
            </a:r>
            <a:r>
              <a:rPr lang="fr-FR" sz="24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ox(in)">
                                      <p:cBhvr>
                                        <p:cTn id="10" dur="500"/>
                                        <p:tgtEl>
                                          <p:spTgt spid="3">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ox(in)">
                                      <p:cBhvr>
                                        <p:cTn id="13" dur="500"/>
                                        <p:tgtEl>
                                          <p:spTgt spid="3">
                                            <p:txEl>
                                              <p:pRg st="4" end="4"/>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ox(in)">
                                      <p:cBhvr>
                                        <p:cTn id="16" dur="500"/>
                                        <p:tgtEl>
                                          <p:spTgt spid="3">
                                            <p:txEl>
                                              <p:pRg st="5" end="5"/>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ox(in)">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dirty="0" err="1" smtClean="0"/>
              <a:t>Methodology</a:t>
            </a:r>
            <a:r>
              <a:rPr lang="fr-FR" dirty="0" smtClean="0"/>
              <a:t> (</a:t>
            </a:r>
            <a:r>
              <a:rPr lang="fr-FR" dirty="0" err="1" smtClean="0"/>
              <a:t>Materials</a:t>
            </a:r>
            <a:r>
              <a:rPr lang="fr-FR" dirty="0" smtClean="0"/>
              <a:t> and</a:t>
            </a:r>
            <a:br>
              <a:rPr lang="fr-FR" dirty="0" smtClean="0"/>
            </a:br>
            <a:r>
              <a:rPr lang="fr-FR" dirty="0" err="1" smtClean="0"/>
              <a:t>Methods</a:t>
            </a:r>
            <a:r>
              <a:rPr lang="fr-FR" dirty="0" smtClean="0"/>
              <a:t>)</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The purpose of this section is to detail how you conducted your research so that others can understand and replicate your approach.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You need to briefly describe the subjects (if appropriate), any equipment or materials used and the approach taken.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If the research method or method of data analysis is commonly used within your field of study, then simply reference the procedure. If, however, your methods are new or controversial then you need to describe them in more detail and provide a rationale for your approach</a:t>
            </a:r>
            <a:r>
              <a:rPr lang="en-US"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err="1" smtClean="0"/>
              <a:t>Results</a:t>
            </a:r>
            <a:endParaRPr lang="fr-FR" dirty="0"/>
          </a:p>
        </p:txBody>
      </p:sp>
      <p:sp>
        <p:nvSpPr>
          <p:cNvPr id="3" name="Espace réservé du contenu 2"/>
          <p:cNvSpPr>
            <a:spLocks noGrp="1"/>
          </p:cNvSpPr>
          <p:nvPr>
            <p:ph idx="1"/>
          </p:nvPr>
        </p:nvSpPr>
        <p:spPr>
          <a:xfrm>
            <a:off x="304800" y="1524001"/>
            <a:ext cx="8458200" cy="5334000"/>
          </a:xfrm>
        </p:spPr>
        <p:txBody>
          <a:bodyPr>
            <a:normAutofit fontScale="85000" lnSpcReduction="20000"/>
          </a:bodyPr>
          <a:lstStyle/>
          <a:p>
            <a:pPr algn="just"/>
            <a:r>
              <a:rPr lang="en-US" dirty="0" smtClean="0">
                <a:latin typeface="Times New Roman" pitchFamily="18" charset="0"/>
                <a:cs typeface="Times New Roman" pitchFamily="18" charset="0"/>
              </a:rPr>
              <a:t>This section is a concise, tabular or graphic summary of your findings, listed under headings appropriate to your </a:t>
            </a:r>
            <a:r>
              <a:rPr lang="fr-FR" dirty="0" err="1" smtClean="0">
                <a:latin typeface="Times New Roman" pitchFamily="18" charset="0"/>
                <a:cs typeface="Times New Roman" pitchFamily="18" charset="0"/>
              </a:rPr>
              <a:t>research</a:t>
            </a:r>
            <a:r>
              <a:rPr lang="fr-FR" dirty="0" smtClean="0">
                <a:latin typeface="Times New Roman" pitchFamily="18" charset="0"/>
                <a:cs typeface="Times New Roman" pitchFamily="18" charset="0"/>
              </a:rPr>
              <a:t> questions.</a:t>
            </a:r>
          </a:p>
          <a:p>
            <a:pPr algn="just"/>
            <a:endParaRPr lang="fr-F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Present your results in a consistent manner. For example, if you present the first group of results as percentages, it will be confusing for the reader and difficult to make comparisons of data if later results are presented as fractions or as decimal values.</a:t>
            </a: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Do not discuss your results here. Any analysis of your </a:t>
            </a:r>
            <a:r>
              <a:rPr lang="en-US" dirty="0" smtClean="0">
                <a:latin typeface="Times New Roman" pitchFamily="18" charset="0"/>
                <a:cs typeface="Times New Roman" pitchFamily="18" charset="0"/>
              </a:rPr>
              <a:t>results occurs in the Discussion section.</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Raw data or details about the method of statistical analysis used should be included in the Appendices.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Results</a:t>
            </a:r>
            <a:endParaRPr lang="fr-FR" dirty="0"/>
          </a:p>
        </p:txBody>
      </p:sp>
      <p:sp>
        <p:nvSpPr>
          <p:cNvPr id="3" name="Espace réservé du contenu 2"/>
          <p:cNvSpPr>
            <a:spLocks noGrp="1"/>
          </p:cNvSpPr>
          <p:nvPr>
            <p:ph idx="1"/>
          </p:nvPr>
        </p:nvSpPr>
        <p:spPr>
          <a:xfrm>
            <a:off x="304800" y="1775191"/>
            <a:ext cx="8534400" cy="4854209"/>
          </a:xfrm>
        </p:spPr>
        <p:txBody>
          <a:bodyPr>
            <a:normAutofit fontScale="55000" lnSpcReduction="20000"/>
          </a:bodyPr>
          <a:lstStyle/>
          <a:p>
            <a:pPr>
              <a:buNone/>
            </a:pPr>
            <a:r>
              <a:rPr lang="fr-FR" sz="4400" b="1" dirty="0" smtClean="0">
                <a:latin typeface="Times New Roman" pitchFamily="18" charset="0"/>
                <a:cs typeface="Times New Roman" pitchFamily="18" charset="0"/>
              </a:rPr>
              <a:t>Notes on </a:t>
            </a:r>
            <a:r>
              <a:rPr lang="fr-FR" sz="4400" b="1" dirty="0" err="1" smtClean="0">
                <a:latin typeface="Times New Roman" pitchFamily="18" charset="0"/>
                <a:cs typeface="Times New Roman" pitchFamily="18" charset="0"/>
              </a:rPr>
              <a:t>visual</a:t>
            </a:r>
            <a:r>
              <a:rPr lang="fr-FR" sz="4400" b="1" dirty="0" smtClean="0">
                <a:latin typeface="Times New Roman" pitchFamily="18" charset="0"/>
                <a:cs typeface="Times New Roman" pitchFamily="18" charset="0"/>
              </a:rPr>
              <a:t> data </a:t>
            </a:r>
            <a:r>
              <a:rPr lang="fr-FR" sz="4400" b="1" dirty="0" err="1" smtClean="0">
                <a:latin typeface="Times New Roman" pitchFamily="18" charset="0"/>
                <a:cs typeface="Times New Roman" pitchFamily="18" charset="0"/>
              </a:rPr>
              <a:t>representation</a:t>
            </a:r>
            <a:r>
              <a:rPr lang="fr-FR" sz="4400" b="1" dirty="0" smtClean="0">
                <a:latin typeface="Times New Roman" pitchFamily="18" charset="0"/>
                <a:cs typeface="Times New Roman" pitchFamily="18" charset="0"/>
              </a:rPr>
              <a:t>:</a:t>
            </a:r>
          </a:p>
          <a:p>
            <a:pPr>
              <a:buNone/>
            </a:pPr>
            <a:endParaRPr lang="fr-FR" sz="4400" b="1"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Graphs and tables may be used to reveal trends in your data, but they must be explained and referred to in adjacent accompanying </a:t>
            </a:r>
            <a:r>
              <a:rPr lang="en-US" sz="4400" dirty="0" smtClean="0">
                <a:latin typeface="Times New Roman" pitchFamily="18" charset="0"/>
                <a:cs typeface="Times New Roman" pitchFamily="18" charset="0"/>
              </a:rPr>
              <a:t>text. Figures </a:t>
            </a:r>
            <a:r>
              <a:rPr lang="en-US" sz="4400" dirty="0" smtClean="0">
                <a:latin typeface="Times New Roman" pitchFamily="18" charset="0"/>
                <a:cs typeface="Times New Roman" pitchFamily="18" charset="0"/>
              </a:rPr>
              <a:t>and tables do not simply repeat information given in the text: they </a:t>
            </a:r>
            <a:r>
              <a:rPr lang="en-US" sz="4400" dirty="0" err="1" smtClean="0">
                <a:latin typeface="Times New Roman" pitchFamily="18" charset="0"/>
                <a:cs typeface="Times New Roman" pitchFamily="18" charset="0"/>
              </a:rPr>
              <a:t>summarise</a:t>
            </a:r>
            <a:r>
              <a:rPr lang="en-US" sz="4400" dirty="0" smtClean="0">
                <a:latin typeface="Times New Roman" pitchFamily="18" charset="0"/>
                <a:cs typeface="Times New Roman" pitchFamily="18" charset="0"/>
              </a:rPr>
              <a:t>, amplify or </a:t>
            </a:r>
            <a:r>
              <a:rPr lang="fr-FR" sz="4400" dirty="0" err="1" smtClean="0">
                <a:latin typeface="Times New Roman" pitchFamily="18" charset="0"/>
                <a:cs typeface="Times New Roman" pitchFamily="18" charset="0"/>
              </a:rPr>
              <a:t>complement</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it</a:t>
            </a:r>
            <a:r>
              <a:rPr lang="fr-FR" sz="4400" dirty="0" smtClean="0">
                <a:latin typeface="Times New Roman" pitchFamily="18" charset="0"/>
                <a:cs typeface="Times New Roman" pitchFamily="18" charset="0"/>
              </a:rPr>
              <a:t>.</a:t>
            </a:r>
          </a:p>
          <a:p>
            <a:pPr algn="just"/>
            <a:endParaRPr lang="fr-FR"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Graphs are always referred to as ‘Figures’, and both axes must be clearly labeled.</a:t>
            </a:r>
          </a:p>
          <a:p>
            <a:pPr algn="just"/>
            <a:endParaRPr lang="en-US"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Tables must be numbered in the top left hand corner, and they must be able to stand-alone or make sense without your reader needing to read all </a:t>
            </a:r>
            <a:r>
              <a:rPr lang="fr-FR" sz="4400" dirty="0" smtClean="0">
                <a:latin typeface="Times New Roman" pitchFamily="18" charset="0"/>
                <a:cs typeface="Times New Roman" pitchFamily="18" charset="0"/>
              </a:rPr>
              <a:t>of the </a:t>
            </a:r>
            <a:r>
              <a:rPr lang="fr-FR" sz="4400" dirty="0" err="1" smtClean="0">
                <a:latin typeface="Times New Roman" pitchFamily="18" charset="0"/>
                <a:cs typeface="Times New Roman" pitchFamily="18" charset="0"/>
              </a:rPr>
              <a:t>accompanying</a:t>
            </a:r>
            <a:r>
              <a:rPr lang="fr-FR" sz="4400" dirty="0" smtClean="0">
                <a:latin typeface="Times New Roman" pitchFamily="18" charset="0"/>
                <a:cs typeface="Times New Roman" pitchFamily="18" charset="0"/>
              </a:rPr>
              <a:t> </a:t>
            </a:r>
            <a:r>
              <a:rPr lang="fr-FR" sz="4400" dirty="0" err="1" smtClean="0">
                <a:latin typeface="Times New Roman" pitchFamily="18" charset="0"/>
                <a:cs typeface="Times New Roman" pitchFamily="18" charset="0"/>
              </a:rPr>
              <a:t>text</a:t>
            </a:r>
            <a:r>
              <a:rPr lang="fr-FR" sz="4400" dirty="0" smtClean="0">
                <a:latin typeface="Times New Roman" pitchFamily="18" charset="0"/>
                <a:cs typeface="Times New Roman" pitchFamily="18" charset="0"/>
              </a:rPr>
              <a:t>.</a:t>
            </a:r>
            <a:endParaRPr lang="fr-FR" sz="4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heckerboard(across)">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heckerboard(across)">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Discussion</a:t>
            </a:r>
            <a:endParaRPr lang="fr-FR" dirty="0"/>
          </a:p>
        </p:txBody>
      </p:sp>
      <p:sp>
        <p:nvSpPr>
          <p:cNvPr id="3" name="Espace réservé du contenu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Discussion focuses on the hypothesis or research question. This section is where you interpret your results, account for your findings and explain their significance within the context of other research.</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Consider the adequacy of your sampling techniques, the scope and longevity of your study, any problems with data collection or analysis and any assumptions on which your study was based.</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err="1" smtClean="0"/>
              <a:t>Checklist</a:t>
            </a:r>
            <a:r>
              <a:rPr lang="fr-FR" dirty="0" smtClean="0"/>
              <a:t> for the Discussion</a:t>
            </a:r>
            <a:endParaRPr lang="fr-FR" dirty="0"/>
          </a:p>
        </p:txBody>
      </p:sp>
      <p:sp>
        <p:nvSpPr>
          <p:cNvPr id="3" name="Espace réservé du contenu 2"/>
          <p:cNvSpPr>
            <a:spLocks noGrp="1"/>
          </p:cNvSpPr>
          <p:nvPr>
            <p:ph idx="1"/>
          </p:nvPr>
        </p:nvSpPr>
        <p:spPr>
          <a:xfrm>
            <a:off x="304800" y="1524000"/>
            <a:ext cx="8686800" cy="5334000"/>
          </a:xfrm>
        </p:spPr>
        <p:txBody>
          <a:bodyPr>
            <a:noAutofit/>
          </a:bodyPr>
          <a:lstStyle/>
          <a:p>
            <a:pPr>
              <a:lnSpc>
                <a:spcPct val="150000"/>
              </a:lnSpc>
              <a:buFont typeface="Wingdings" pitchFamily="2" charset="2"/>
              <a:buChar char="Ø"/>
            </a:pPr>
            <a:r>
              <a:rPr lang="en-US" sz="2800" dirty="0" smtClean="0"/>
              <a:t>To what extent was each hypothesis supported?</a:t>
            </a:r>
          </a:p>
          <a:p>
            <a:pPr>
              <a:lnSpc>
                <a:spcPct val="150000"/>
              </a:lnSpc>
              <a:buFont typeface="Wingdings" pitchFamily="2" charset="2"/>
              <a:buChar char="Ø"/>
            </a:pPr>
            <a:r>
              <a:rPr lang="en-US" sz="2800" dirty="0" smtClean="0"/>
              <a:t> To what extent are your findings validated </a:t>
            </a:r>
            <a:r>
              <a:rPr lang="en-US" sz="2800" dirty="0" smtClean="0"/>
              <a:t>or </a:t>
            </a:r>
            <a:r>
              <a:rPr lang="fr-FR" sz="2800" dirty="0" err="1" smtClean="0"/>
              <a:t>supported</a:t>
            </a:r>
            <a:r>
              <a:rPr lang="fr-FR" sz="2800" dirty="0" smtClean="0"/>
              <a:t> </a:t>
            </a:r>
            <a:r>
              <a:rPr lang="fr-FR" sz="2800" dirty="0" smtClean="0"/>
              <a:t>by </a:t>
            </a:r>
            <a:r>
              <a:rPr lang="fr-FR" sz="2800" dirty="0" err="1" smtClean="0"/>
              <a:t>other</a:t>
            </a:r>
            <a:r>
              <a:rPr lang="fr-FR" sz="2800" dirty="0" smtClean="0"/>
              <a:t> </a:t>
            </a:r>
            <a:r>
              <a:rPr lang="fr-FR" sz="2800" dirty="0" err="1" smtClean="0"/>
              <a:t>research</a:t>
            </a:r>
            <a:r>
              <a:rPr lang="fr-FR" sz="2800" dirty="0" smtClean="0"/>
              <a:t>?</a:t>
            </a:r>
          </a:p>
          <a:p>
            <a:pPr>
              <a:lnSpc>
                <a:spcPct val="150000"/>
              </a:lnSpc>
              <a:buFont typeface="Wingdings" pitchFamily="2" charset="2"/>
              <a:buChar char="Ø"/>
            </a:pPr>
            <a:r>
              <a:rPr lang="en-US" sz="2800" dirty="0" smtClean="0"/>
              <a:t> Were there unexpected variables that affected </a:t>
            </a:r>
            <a:r>
              <a:rPr lang="fr-FR" sz="2800" dirty="0" err="1" smtClean="0"/>
              <a:t>your</a:t>
            </a:r>
            <a:r>
              <a:rPr lang="fr-FR" sz="2800" dirty="0" smtClean="0"/>
              <a:t> </a:t>
            </a:r>
            <a:r>
              <a:rPr lang="fr-FR" sz="2800" dirty="0" err="1" smtClean="0"/>
              <a:t>results</a:t>
            </a:r>
            <a:r>
              <a:rPr lang="fr-FR" sz="2800" dirty="0" smtClean="0"/>
              <a:t>?</a:t>
            </a:r>
          </a:p>
          <a:p>
            <a:pPr>
              <a:lnSpc>
                <a:spcPct val="150000"/>
              </a:lnSpc>
              <a:buFont typeface="Wingdings" pitchFamily="2" charset="2"/>
              <a:buChar char="Ø"/>
            </a:pPr>
            <a:r>
              <a:rPr lang="en-US" sz="2800" dirty="0" smtClean="0"/>
              <a:t>On reflection, was your research method </a:t>
            </a:r>
            <a:r>
              <a:rPr lang="fr-FR" sz="2800" dirty="0" err="1" smtClean="0"/>
              <a:t>appropriate</a:t>
            </a:r>
            <a:r>
              <a:rPr lang="fr-FR" sz="2800" dirty="0" smtClean="0"/>
              <a:t>?</a:t>
            </a:r>
          </a:p>
          <a:p>
            <a:pPr>
              <a:lnSpc>
                <a:spcPct val="150000"/>
              </a:lnSpc>
              <a:buFont typeface="Wingdings" pitchFamily="2" charset="2"/>
              <a:buChar char="Ø"/>
            </a:pPr>
            <a:r>
              <a:rPr lang="en-US" sz="2800" dirty="0" smtClean="0"/>
              <a:t>Can you account for any differences between your results and other studies?</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Conclusion</a:t>
            </a:r>
            <a:endParaRPr lang="fr-FR" dirty="0"/>
          </a:p>
        </p:txBody>
      </p:sp>
      <p:sp>
        <p:nvSpPr>
          <p:cNvPr id="3" name="Espace réservé du contenu 2"/>
          <p:cNvSpPr>
            <a:spLocks noGrp="1"/>
          </p:cNvSpPr>
          <p:nvPr>
            <p:ph idx="1"/>
          </p:nvPr>
        </p:nvSpPr>
        <p:spPr>
          <a:xfrm>
            <a:off x="228600" y="1775191"/>
            <a:ext cx="8686800" cy="4625609"/>
          </a:xfrm>
        </p:spPr>
        <p:txBody>
          <a:bodyPr>
            <a:normAutofit fontScale="92500" lnSpcReduction="20000"/>
          </a:bodyPr>
          <a:lstStyle/>
          <a:p>
            <a:pPr algn="just">
              <a:buNone/>
            </a:pPr>
            <a:r>
              <a:rPr lang="en-US" dirty="0" smtClean="0"/>
              <a:t>    </a:t>
            </a:r>
            <a:r>
              <a:rPr lang="en-US" dirty="0" smtClean="0">
                <a:latin typeface="Times New Roman" pitchFamily="18" charset="0"/>
                <a:cs typeface="Times New Roman" pitchFamily="18" charset="0"/>
              </a:rPr>
              <a:t>The conclusion is generally fairly short and should follow on naturally from key points raised in the discussion. In this section you should discuss the significance of your </a:t>
            </a:r>
            <a:r>
              <a:rPr lang="fr-FR" dirty="0" err="1" smtClean="0">
                <a:latin typeface="Times New Roman" pitchFamily="18" charset="0"/>
                <a:cs typeface="Times New Roman" pitchFamily="18" charset="0"/>
              </a:rPr>
              <a:t>findings</a:t>
            </a:r>
            <a:r>
              <a:rPr lang="fr-FR" dirty="0" smtClean="0">
                <a:latin typeface="Times New Roman" pitchFamily="18" charset="0"/>
                <a:cs typeface="Times New Roman" pitchFamily="18" charset="0"/>
              </a:rPr>
              <a:t>.</a:t>
            </a:r>
          </a:p>
          <a:p>
            <a:pPr algn="just">
              <a:buNone/>
            </a:pPr>
            <a:endParaRPr lang="fr-FR"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To what extent are your findings conclusive?</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Are there any practical applications?</a:t>
            </a: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Have your findings uncovered new questions or directions to be extended or explored in future </a:t>
            </a:r>
            <a:r>
              <a:rPr lang="fr-FR" dirty="0" err="1" smtClean="0">
                <a:latin typeface="Times New Roman" pitchFamily="18" charset="0"/>
                <a:cs typeface="Times New Roman" pitchFamily="18" charset="0"/>
              </a:rPr>
              <a:t>research</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ox(in)">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err="1" smtClean="0"/>
              <a:t>Reference</a:t>
            </a:r>
            <a:r>
              <a:rPr lang="fr-FR" dirty="0" smtClean="0"/>
              <a:t> List / </a:t>
            </a:r>
            <a:r>
              <a:rPr lang="fr-FR" dirty="0" err="1" smtClean="0"/>
              <a:t>Bibliography</a:t>
            </a:r>
            <a:endParaRPr lang="fr-FR" dirty="0"/>
          </a:p>
        </p:txBody>
      </p:sp>
      <p:sp>
        <p:nvSpPr>
          <p:cNvPr id="3" name="Espace réservé du contenu 2"/>
          <p:cNvSpPr>
            <a:spLocks noGrp="1"/>
          </p:cNvSpPr>
          <p:nvPr>
            <p:ph idx="1"/>
          </p:nvPr>
        </p:nvSpPr>
        <p:spPr>
          <a:xfrm>
            <a:off x="381000" y="1676400"/>
            <a:ext cx="8610600" cy="4952999"/>
          </a:xfrm>
        </p:spPr>
        <p:txBody>
          <a:bodyPr>
            <a:normAutofit fontScale="92500"/>
          </a:bodyPr>
          <a:lstStyle/>
          <a:p>
            <a:pPr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Reference List contains all the resources you have </a:t>
            </a:r>
            <a:r>
              <a:rPr lang="en-US" dirty="0" smtClean="0">
                <a:latin typeface="Times New Roman" pitchFamily="18" charset="0"/>
                <a:cs typeface="Times New Roman" pitchFamily="18" charset="0"/>
              </a:rPr>
              <a:t>cited in your work, while a </a:t>
            </a:r>
            <a:r>
              <a:rPr lang="en-US" b="1" dirty="0" smtClean="0">
                <a:latin typeface="Times New Roman" pitchFamily="18" charset="0"/>
                <a:cs typeface="Times New Roman" pitchFamily="18" charset="0"/>
              </a:rPr>
              <a:t>Bibliography is a wider list </a:t>
            </a:r>
            <a:r>
              <a:rPr lang="en-US" dirty="0" smtClean="0">
                <a:latin typeface="Times New Roman" pitchFamily="18" charset="0"/>
                <a:cs typeface="Times New Roman" pitchFamily="18" charset="0"/>
              </a:rPr>
              <a:t>containing all the resources you have consulted (but not necessarily cited) in the preparation of your work.</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is important to check which of these is required, and the preferred format, style of references and presentation requirements of your own department.</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Appendices</a:t>
            </a:r>
            <a:endParaRPr lang="fr-FR" dirty="0"/>
          </a:p>
        </p:txBody>
      </p:sp>
      <p:sp>
        <p:nvSpPr>
          <p:cNvPr id="3" name="Espace réservé du contenu 2"/>
          <p:cNvSpPr>
            <a:spLocks noGrp="1"/>
          </p:cNvSpPr>
          <p:nvPr>
            <p:ph idx="1"/>
          </p:nvPr>
        </p:nvSpPr>
        <p:spPr>
          <a:xfrm>
            <a:off x="228600" y="1676400"/>
            <a:ext cx="8686800" cy="4800599"/>
          </a:xfrm>
        </p:spPr>
        <p:txBody>
          <a:bodyPr>
            <a:normAutofit fontScale="25000" lnSpcReduction="20000"/>
          </a:bodyPr>
          <a:lstStyle/>
          <a:p>
            <a:pPr algn="just">
              <a:buNone/>
            </a:pPr>
            <a:r>
              <a:rPr lang="fr-FR" dirty="0" smtClean="0">
                <a:latin typeface="Times New Roman" pitchFamily="18" charset="0"/>
                <a:cs typeface="Times New Roman" pitchFamily="18" charset="0"/>
              </a:rPr>
              <a:t>           </a:t>
            </a:r>
            <a:r>
              <a:rPr lang="fr-FR" sz="9600" dirty="0" smtClean="0">
                <a:latin typeface="Times New Roman" pitchFamily="18" charset="0"/>
                <a:cs typeface="Times New Roman" pitchFamily="18" charset="0"/>
              </a:rPr>
              <a:t>Appendices (</a:t>
            </a:r>
            <a:r>
              <a:rPr lang="fr-FR" sz="9600" dirty="0" err="1" smtClean="0">
                <a:latin typeface="Times New Roman" pitchFamily="18" charset="0"/>
                <a:cs typeface="Times New Roman" pitchFamily="18" charset="0"/>
              </a:rPr>
              <a:t>singular</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Appendix</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provide</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supporting</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material</a:t>
            </a:r>
            <a:r>
              <a:rPr lang="fr-FR" sz="9600" dirty="0" smtClean="0">
                <a:latin typeface="Times New Roman" pitchFamily="18" charset="0"/>
                <a:cs typeface="Times New Roman" pitchFamily="18" charset="0"/>
              </a:rPr>
              <a:t> to </a:t>
            </a:r>
            <a:r>
              <a:rPr lang="fr-FR" sz="9600" dirty="0" err="1" smtClean="0">
                <a:latin typeface="Times New Roman" pitchFamily="18" charset="0"/>
                <a:cs typeface="Times New Roman" pitchFamily="18" charset="0"/>
              </a:rPr>
              <a:t>your</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project</a:t>
            </a:r>
            <a:r>
              <a:rPr lang="fr-FR"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Examples of such materials include:</a:t>
            </a:r>
          </a:p>
          <a:p>
            <a:pPr algn="just"/>
            <a:endParaRPr lang="en-US" sz="9600" dirty="0" smtClean="0">
              <a:latin typeface="Times New Roman" pitchFamily="18" charset="0"/>
              <a:cs typeface="Times New Roman" pitchFamily="18" charset="0"/>
            </a:endParaRPr>
          </a:p>
          <a:p>
            <a:pPr algn="just">
              <a:buFont typeface="Wingdings" pitchFamily="2" charset="2"/>
              <a:buChar char="Ø"/>
            </a:pPr>
            <a:r>
              <a:rPr lang="fr-FR" sz="9600" dirty="0" smtClean="0">
                <a:latin typeface="Times New Roman" pitchFamily="18" charset="0"/>
                <a:cs typeface="Times New Roman" pitchFamily="18" charset="0"/>
              </a:rPr>
              <a:t>relevant </a:t>
            </a:r>
            <a:r>
              <a:rPr lang="fr-FR" sz="9600" dirty="0" err="1" smtClean="0">
                <a:latin typeface="Times New Roman" pitchFamily="18" charset="0"/>
                <a:cs typeface="Times New Roman" pitchFamily="18" charset="0"/>
              </a:rPr>
              <a:t>letters</a:t>
            </a:r>
            <a:r>
              <a:rPr lang="fr-FR" sz="9600" dirty="0" smtClean="0">
                <a:latin typeface="Times New Roman" pitchFamily="18" charset="0"/>
                <a:cs typeface="Times New Roman" pitchFamily="18" charset="0"/>
              </a:rPr>
              <a:t> to participants and organisations (</a:t>
            </a:r>
            <a:r>
              <a:rPr lang="fr-FR" sz="9600" dirty="0" err="1" smtClean="0">
                <a:latin typeface="Times New Roman" pitchFamily="18" charset="0"/>
                <a:cs typeface="Times New Roman" pitchFamily="18" charset="0"/>
              </a:rPr>
              <a:t>e.g</a:t>
            </a:r>
            <a:r>
              <a:rPr lang="fr-FR" sz="96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regarding the ethics or conduct of the project);</a:t>
            </a:r>
          </a:p>
          <a:p>
            <a:pPr algn="just">
              <a:buFont typeface="Wingdings" pitchFamily="2" charset="2"/>
              <a:buChar char="Ø"/>
            </a:pPr>
            <a:r>
              <a:rPr lang="fr-FR" sz="9600" dirty="0" smtClean="0">
                <a:latin typeface="Times New Roman" pitchFamily="18" charset="0"/>
                <a:cs typeface="Times New Roman" pitchFamily="18" charset="0"/>
              </a:rPr>
              <a:t>background reports;</a:t>
            </a:r>
          </a:p>
          <a:p>
            <a:pPr algn="just">
              <a:buFont typeface="Wingdings" pitchFamily="2" charset="2"/>
              <a:buChar char="Ø"/>
            </a:pPr>
            <a:r>
              <a:rPr lang="fr-FR" sz="9600" dirty="0" err="1" smtClean="0">
                <a:latin typeface="Times New Roman" pitchFamily="18" charset="0"/>
                <a:cs typeface="Times New Roman" pitchFamily="18" charset="0"/>
              </a:rPr>
              <a:t>raw</a:t>
            </a:r>
            <a:r>
              <a:rPr lang="fr-FR" sz="9600" dirty="0" smtClean="0">
                <a:latin typeface="Times New Roman" pitchFamily="18" charset="0"/>
                <a:cs typeface="Times New Roman" pitchFamily="18" charset="0"/>
              </a:rPr>
              <a:t> data;</a:t>
            </a:r>
          </a:p>
          <a:p>
            <a:pPr algn="just">
              <a:buFont typeface="Wingdings" pitchFamily="2" charset="2"/>
              <a:buChar char="Ø"/>
            </a:pPr>
            <a:r>
              <a:rPr lang="fr-FR" sz="9600" dirty="0" err="1" smtClean="0">
                <a:latin typeface="Times New Roman" pitchFamily="18" charset="0"/>
                <a:cs typeface="Times New Roman" pitchFamily="18" charset="0"/>
              </a:rPr>
              <a:t>detailed</a:t>
            </a:r>
            <a:r>
              <a:rPr lang="fr-FR" sz="9600" dirty="0" smtClean="0">
                <a:latin typeface="Times New Roman" pitchFamily="18" charset="0"/>
                <a:cs typeface="Times New Roman" pitchFamily="18" charset="0"/>
              </a:rPr>
              <a:t> </a:t>
            </a:r>
            <a:r>
              <a:rPr lang="fr-FR" sz="9600" dirty="0" err="1" smtClean="0">
                <a:latin typeface="Times New Roman" pitchFamily="18" charset="0"/>
                <a:cs typeface="Times New Roman" pitchFamily="18" charset="0"/>
              </a:rPr>
              <a:t>calculations</a:t>
            </a:r>
            <a:r>
              <a:rPr lang="fr-FR" sz="9600" dirty="0" smtClean="0">
                <a:latin typeface="Times New Roman" pitchFamily="18" charset="0"/>
                <a:cs typeface="Times New Roman" pitchFamily="18" charset="0"/>
              </a:rPr>
              <a:t>.</a:t>
            </a:r>
          </a:p>
          <a:p>
            <a:pPr algn="just">
              <a:buFont typeface="Wingdings" pitchFamily="2" charset="2"/>
              <a:buChar char="Ø"/>
            </a:pPr>
            <a:endParaRPr lang="fr-FR" sz="9600" dirty="0" smtClean="0">
              <a:latin typeface="Times New Roman" pitchFamily="18" charset="0"/>
              <a:cs typeface="Times New Roman" pitchFamily="18" charset="0"/>
            </a:endParaRPr>
          </a:p>
          <a:p>
            <a:pPr algn="just">
              <a:buFont typeface="Wingdings" pitchFamily="2" charset="2"/>
              <a:buChar char="Ø"/>
            </a:pPr>
            <a:r>
              <a:rPr lang="en-US" sz="9600" dirty="0" smtClean="0">
                <a:latin typeface="Times New Roman" pitchFamily="18" charset="0"/>
                <a:cs typeface="Times New Roman" pitchFamily="18" charset="0"/>
              </a:rPr>
              <a:t>Different types of data are presented in separate appendices. Each appendix must be titled, </a:t>
            </a:r>
            <a:r>
              <a:rPr lang="en-US" sz="9600" dirty="0" err="1" smtClean="0">
                <a:latin typeface="Times New Roman" pitchFamily="18" charset="0"/>
                <a:cs typeface="Times New Roman" pitchFamily="18" charset="0"/>
              </a:rPr>
              <a:t>labelled</a:t>
            </a:r>
            <a:r>
              <a:rPr lang="en-US" sz="9600" dirty="0" smtClean="0">
                <a:latin typeface="Times New Roman" pitchFamily="18" charset="0"/>
                <a:cs typeface="Times New Roman" pitchFamily="18" charset="0"/>
              </a:rPr>
              <a:t> with a number or letter, and referred to in the body of the </a:t>
            </a:r>
            <a:r>
              <a:rPr lang="fr-FR" sz="9600" dirty="0" smtClean="0">
                <a:latin typeface="Times New Roman" pitchFamily="18" charset="0"/>
                <a:cs typeface="Times New Roman" pitchFamily="18" charset="0"/>
              </a:rPr>
              <a:t>report. E.g.: </a:t>
            </a:r>
            <a:r>
              <a:rPr lang="en-US" sz="9600" i="1" dirty="0" smtClean="0">
                <a:latin typeface="Times New Roman" pitchFamily="18" charset="0"/>
                <a:cs typeface="Times New Roman" pitchFamily="18" charset="0"/>
              </a:rPr>
              <a:t>The detailed data are given in Appendix 3.</a:t>
            </a:r>
          </a:p>
          <a:p>
            <a:pPr algn="just">
              <a:buFont typeface="Wingdings" pitchFamily="2" charset="2"/>
              <a:buChar char="Ø"/>
            </a:pPr>
            <a:endParaRPr lang="en-US" sz="9600" i="1" dirty="0" smtClean="0">
              <a:latin typeface="Times New Roman" pitchFamily="18" charset="0"/>
              <a:cs typeface="Times New Roman" pitchFamily="18" charset="0"/>
            </a:endParaRPr>
          </a:p>
          <a:p>
            <a:pPr algn="just">
              <a:buFont typeface="Wingdings" pitchFamily="2" charset="2"/>
              <a:buChar char="Ø"/>
            </a:pPr>
            <a:r>
              <a:rPr lang="en-US" sz="9600" dirty="0" smtClean="0">
                <a:latin typeface="Times New Roman" pitchFamily="18" charset="0"/>
                <a:cs typeface="Times New Roman" pitchFamily="18" charset="0"/>
              </a:rPr>
              <a:t>Appendices are placed at the end of a report, and the contents are </a:t>
            </a:r>
            <a:r>
              <a:rPr lang="en-US" sz="9600" b="1" dirty="0" smtClean="0">
                <a:latin typeface="Times New Roman" pitchFamily="18" charset="0"/>
                <a:cs typeface="Times New Roman" pitchFamily="18" charset="0"/>
              </a:rPr>
              <a:t>not included in the word count.</a:t>
            </a:r>
            <a:endParaRPr lang="fr-FR" sz="9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checkerboard(across)">
                                      <p:cBhvr>
                                        <p:cTn id="18" dur="500"/>
                                        <p:tgtEl>
                                          <p:spTgt spid="3">
                                            <p:txEl>
                                              <p:pRg st="4" end="4"/>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checkerboard(across)">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heckerboard(across)">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checkerboard(across)">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Resources</a:t>
            </a:r>
            <a:endParaRPr lang="fr-FR" dirty="0"/>
          </a:p>
        </p:txBody>
      </p:sp>
      <p:sp>
        <p:nvSpPr>
          <p:cNvPr id="3" name="Espace réservé du contenu 2"/>
          <p:cNvSpPr>
            <a:spLocks noGrp="1"/>
          </p:cNvSpPr>
          <p:nvPr>
            <p:ph idx="1"/>
          </p:nvPr>
        </p:nvSpPr>
        <p:spPr>
          <a:xfrm>
            <a:off x="0" y="1524000"/>
            <a:ext cx="8839200" cy="5334000"/>
          </a:xfrm>
        </p:spPr>
        <p:txBody>
          <a:bodyPr>
            <a:noAutofit/>
          </a:bodyPr>
          <a:lstStyle/>
          <a:p>
            <a:pPr algn="just"/>
            <a:r>
              <a:rPr lang="en-US" sz="1800" dirty="0" smtClean="0">
                <a:latin typeface="Times New Roman" pitchFamily="18" charset="0"/>
                <a:cs typeface="Times New Roman" pitchFamily="18" charset="0"/>
              </a:rPr>
              <a:t>D. (1995). </a:t>
            </a:r>
            <a:r>
              <a:rPr lang="en-US" sz="1800" i="1" dirty="0" smtClean="0">
                <a:latin typeface="Times New Roman" pitchFamily="18" charset="0"/>
                <a:cs typeface="Times New Roman" pitchFamily="18" charset="0"/>
              </a:rPr>
              <a:t>How to write a better thesis or report. </a:t>
            </a:r>
            <a:r>
              <a:rPr lang="fr-FR" sz="1800" dirty="0" err="1" smtClean="0">
                <a:latin typeface="Times New Roman" pitchFamily="18" charset="0"/>
                <a:cs typeface="Times New Roman" pitchFamily="18" charset="0"/>
              </a:rPr>
              <a:t>Australia</a:t>
            </a:r>
            <a:r>
              <a:rPr lang="fr-FR" sz="1800" dirty="0" smtClean="0">
                <a:latin typeface="Times New Roman" pitchFamily="18" charset="0"/>
                <a:cs typeface="Times New Roman" pitchFamily="18" charset="0"/>
              </a:rPr>
              <a:t>: Melbourne </a:t>
            </a:r>
            <a:r>
              <a:rPr lang="fr-FR" sz="1800" dirty="0" err="1" smtClean="0">
                <a:latin typeface="Times New Roman" pitchFamily="18" charset="0"/>
                <a:cs typeface="Times New Roman" pitchFamily="18" charset="0"/>
              </a:rPr>
              <a:t>University</a:t>
            </a: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Press</a:t>
            </a:r>
            <a:r>
              <a:rPr lang="fr-FR" sz="1800" dirty="0" smtClean="0">
                <a:latin typeface="Times New Roman" pitchFamily="18" charset="0"/>
                <a:cs typeface="Times New Roman" pitchFamily="18" charset="0"/>
              </a:rPr>
              <a:t>.</a:t>
            </a:r>
          </a:p>
          <a:p>
            <a:pPr algn="just"/>
            <a:endParaRPr lang="fr-FR"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Lindsay, D. (1995). </a:t>
            </a:r>
            <a:r>
              <a:rPr lang="en-US" sz="1800" i="1" dirty="0" smtClean="0">
                <a:latin typeface="Times New Roman" pitchFamily="18" charset="0"/>
                <a:cs typeface="Times New Roman" pitchFamily="18" charset="0"/>
              </a:rPr>
              <a:t>A Guide to Scientific Writing. (2</a:t>
            </a:r>
            <a:r>
              <a:rPr lang="en-US" sz="1800" i="1" baseline="30000" dirty="0" smtClean="0">
                <a:latin typeface="Times New Roman" pitchFamily="18" charset="0"/>
                <a:cs typeface="Times New Roman" pitchFamily="18" charset="0"/>
              </a:rPr>
              <a:t>nd</a:t>
            </a:r>
            <a:r>
              <a:rPr lang="en-US" sz="1800" i="1"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edition</a:t>
            </a:r>
            <a:r>
              <a:rPr lang="fr-FR" sz="1800" dirty="0" smtClean="0">
                <a:latin typeface="Times New Roman" pitchFamily="18" charset="0"/>
                <a:cs typeface="Times New Roman" pitchFamily="18" charset="0"/>
              </a:rPr>
              <a:t>). </a:t>
            </a:r>
            <a:r>
              <a:rPr lang="fr-FR" sz="1800" dirty="0" err="1" smtClean="0">
                <a:latin typeface="Times New Roman" pitchFamily="18" charset="0"/>
                <a:cs typeface="Times New Roman" pitchFamily="18" charset="0"/>
              </a:rPr>
              <a:t>Australia</a:t>
            </a:r>
            <a:r>
              <a:rPr lang="fr-FR" sz="1800" dirty="0" smtClean="0">
                <a:latin typeface="Times New Roman" pitchFamily="18" charset="0"/>
                <a:cs typeface="Times New Roman" pitchFamily="18" charset="0"/>
              </a:rPr>
              <a:t>: Longman Books.</a:t>
            </a:r>
          </a:p>
          <a:p>
            <a:pPr algn="just"/>
            <a:endParaRPr lang="fr-FR"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Matthews, J.R &amp; Matthews, R.W. (2008). </a:t>
            </a:r>
            <a:r>
              <a:rPr lang="en-US" sz="1800" i="1" dirty="0" smtClean="0">
                <a:latin typeface="Times New Roman" pitchFamily="18" charset="0"/>
                <a:cs typeface="Times New Roman" pitchFamily="18" charset="0"/>
              </a:rPr>
              <a:t>Successful scientific writing: a step-by-step guide for the biological and medical sciences. Cambridge: Cambridge University </a:t>
            </a:r>
            <a:r>
              <a:rPr lang="fr-FR" sz="1800" dirty="0" err="1" smtClean="0">
                <a:latin typeface="Times New Roman" pitchFamily="18" charset="0"/>
                <a:cs typeface="Times New Roman" pitchFamily="18" charset="0"/>
              </a:rPr>
              <a:t>Press</a:t>
            </a:r>
            <a:r>
              <a:rPr lang="fr-FR" sz="1800" dirty="0" smtClean="0">
                <a:latin typeface="Times New Roman" pitchFamily="18" charset="0"/>
                <a:cs typeface="Times New Roman" pitchFamily="18" charset="0"/>
              </a:rPr>
              <a:t>.</a:t>
            </a:r>
          </a:p>
          <a:p>
            <a:pPr algn="just"/>
            <a:endParaRPr lang="fr-FR"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Swales, J. &amp; </a:t>
            </a:r>
            <a:r>
              <a:rPr lang="en-US" sz="1800" dirty="0" err="1" smtClean="0">
                <a:latin typeface="Times New Roman" pitchFamily="18" charset="0"/>
                <a:cs typeface="Times New Roman" pitchFamily="18" charset="0"/>
              </a:rPr>
              <a:t>Feak</a:t>
            </a:r>
            <a:r>
              <a:rPr lang="en-US" sz="1800" dirty="0" smtClean="0">
                <a:latin typeface="Times New Roman" pitchFamily="18" charset="0"/>
                <a:cs typeface="Times New Roman" pitchFamily="18" charset="0"/>
              </a:rPr>
              <a:t>, C. (2002). </a:t>
            </a:r>
            <a:r>
              <a:rPr lang="en-US" sz="1800" i="1" dirty="0" smtClean="0">
                <a:latin typeface="Times New Roman" pitchFamily="18" charset="0"/>
                <a:cs typeface="Times New Roman" pitchFamily="18" charset="0"/>
              </a:rPr>
              <a:t>Academic Writing for Graduate Students. University of Michigan Press: Ann </a:t>
            </a:r>
            <a:r>
              <a:rPr lang="fr-FR" sz="1800" dirty="0" smtClean="0">
                <a:latin typeface="Times New Roman" pitchFamily="18" charset="0"/>
                <a:cs typeface="Times New Roman" pitchFamily="18" charset="0"/>
              </a:rPr>
              <a:t>Arbor.</a:t>
            </a:r>
          </a:p>
          <a:p>
            <a:pPr algn="just"/>
            <a:endParaRPr lang="fr-FR" sz="18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University of NSW, The Learning Centre. (2008). Technical Writing Features &amp; Conventions. Retrieved 29 </a:t>
            </a:r>
            <a:r>
              <a:rPr lang="fr-FR" sz="1800" dirty="0" smtClean="0">
                <a:latin typeface="Times New Roman" pitchFamily="18" charset="0"/>
                <a:cs typeface="Times New Roman" pitchFamily="18" charset="0"/>
              </a:rPr>
              <a:t>July 2011, </a:t>
            </a:r>
            <a:r>
              <a:rPr lang="fr-FR" sz="1800" dirty="0" err="1" smtClean="0">
                <a:latin typeface="Times New Roman" pitchFamily="18" charset="0"/>
                <a:cs typeface="Times New Roman" pitchFamily="18" charset="0"/>
              </a:rPr>
              <a:t>from</a:t>
            </a:r>
            <a:r>
              <a:rPr lang="fr-FR" sz="1800"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hlinkClick r:id="rId2"/>
              </a:rPr>
              <a:t>http://www.lc.unsw.edu.au/onlib/pdf/techwrit.pdf</a:t>
            </a:r>
            <a:endParaRPr lang="fr-FR" sz="1800" dirty="0" smtClean="0">
              <a:latin typeface="Times New Roman" pitchFamily="18" charset="0"/>
              <a:cs typeface="Times New Roman" pitchFamily="18" charset="0"/>
            </a:endParaRPr>
          </a:p>
          <a:p>
            <a:pPr algn="just"/>
            <a:endParaRPr lang="fr-FR"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University of Sussex: </a:t>
            </a:r>
            <a:r>
              <a:rPr lang="en-US" sz="1800" i="1" dirty="0" smtClean="0">
                <a:latin typeface="Times New Roman" pitchFamily="18" charset="0"/>
                <a:cs typeface="Times New Roman" pitchFamily="18" charset="0"/>
              </a:rPr>
              <a:t>A quick guide to writing a psychology lab-report. Retrieved 29 July 2011, from </a:t>
            </a:r>
            <a:r>
              <a:rPr lang="fr-FR" sz="1800" dirty="0" smtClean="0">
                <a:latin typeface="Times New Roman" pitchFamily="18" charset="0"/>
                <a:cs typeface="Times New Roman" pitchFamily="18" charset="0"/>
                <a:hlinkClick r:id="rId3"/>
              </a:rPr>
              <a:t>www.sussex.ac.uk/Users/grahamh/RM1web/How%20t</a:t>
            </a:r>
            <a:r>
              <a:rPr lang="fr-FR" sz="1800" dirty="0" smtClean="0">
                <a:latin typeface="Times New Roman" pitchFamily="18" charset="0"/>
                <a:cs typeface="Times New Roman" pitchFamily="18" charset="0"/>
              </a:rPr>
              <a:t> o%20write%20a%20lab%20report.pdf</a:t>
            </a:r>
            <a:endParaRPr lang="fr-FR"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smtClean="0"/>
              <a:t>Research Report </a:t>
            </a:r>
            <a:endParaRPr lang="fr-FR" dirty="0"/>
          </a:p>
        </p:txBody>
      </p:sp>
      <p:sp>
        <p:nvSpPr>
          <p:cNvPr id="3" name="Espace réservé du contenu 2"/>
          <p:cNvSpPr>
            <a:spLocks noGrp="1"/>
          </p:cNvSpPr>
          <p:nvPr>
            <p:ph idx="1"/>
          </p:nvPr>
        </p:nvSpPr>
        <p:spPr/>
        <p:txBody>
          <a:bodyPr/>
          <a:lstStyle/>
          <a:p>
            <a:pPr algn="just">
              <a:buNone/>
            </a:pPr>
            <a:r>
              <a:rPr lang="en-US" dirty="0" smtClean="0">
                <a:latin typeface="Times New Roman" pitchFamily="18" charset="0"/>
                <a:cs typeface="Times New Roman" pitchFamily="18" charset="0"/>
              </a:rPr>
              <a:t>   </a:t>
            </a:r>
          </a:p>
          <a:p>
            <a:pPr algn="just">
              <a:lnSpc>
                <a:spcPct val="150000"/>
              </a:lnSpc>
              <a:buNone/>
            </a:pPr>
            <a:r>
              <a:rPr lang="en-US" dirty="0" smtClean="0">
                <a:latin typeface="Times New Roman" pitchFamily="18" charset="0"/>
                <a:cs typeface="Times New Roman" pitchFamily="18" charset="0"/>
              </a:rPr>
              <a:t>   A research report is an academic piece of paper  that presents information in an organized format for a specific audience and purpose.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t>   Sections of a Research Report</a:t>
            </a:r>
            <a:endParaRPr lang="fr-FR" dirty="0"/>
          </a:p>
        </p:txBody>
      </p:sp>
      <p:sp>
        <p:nvSpPr>
          <p:cNvPr id="3" name="Espace réservé du contenu 2"/>
          <p:cNvSpPr>
            <a:spLocks noGrp="1"/>
          </p:cNvSpPr>
          <p:nvPr>
            <p:ph idx="1"/>
          </p:nvPr>
        </p:nvSpPr>
        <p:spPr>
          <a:xfrm>
            <a:off x="457200" y="1524000"/>
            <a:ext cx="8382000" cy="5105399"/>
          </a:xfrm>
        </p:spPr>
        <p:txBody>
          <a:bodyPr>
            <a:normAutofit/>
          </a:bodyPr>
          <a:lstStyle/>
          <a:p>
            <a:pPr algn="just"/>
            <a:r>
              <a:rPr lang="fr-FR" b="1" i="1" dirty="0" err="1" smtClean="0">
                <a:latin typeface="Times New Roman" pitchFamily="18" charset="0"/>
                <a:cs typeface="Times New Roman" pitchFamily="18" charset="0"/>
              </a:rPr>
              <a:t>Title</a:t>
            </a:r>
            <a:r>
              <a:rPr lang="fr-FR" b="1" i="1" dirty="0" smtClean="0">
                <a:latin typeface="Times New Roman" pitchFamily="18" charset="0"/>
                <a:cs typeface="Times New Roman" pitchFamily="18" charset="0"/>
              </a:rPr>
              <a:t> page</a:t>
            </a:r>
          </a:p>
          <a:p>
            <a:pPr algn="just"/>
            <a:r>
              <a:rPr lang="fr-FR" b="1" i="1" dirty="0" smtClean="0">
                <a:latin typeface="Times New Roman" pitchFamily="18" charset="0"/>
                <a:cs typeface="Times New Roman" pitchFamily="18" charset="0"/>
              </a:rPr>
              <a:t>Abstract</a:t>
            </a:r>
          </a:p>
          <a:p>
            <a:pPr algn="just"/>
            <a:r>
              <a:rPr lang="fr-FR" b="1" i="1" dirty="0" smtClean="0">
                <a:latin typeface="Times New Roman" pitchFamily="18" charset="0"/>
                <a:cs typeface="Times New Roman" pitchFamily="18" charset="0"/>
              </a:rPr>
              <a:t>Introduction</a:t>
            </a:r>
          </a:p>
          <a:p>
            <a:pPr algn="just"/>
            <a:r>
              <a:rPr lang="en-US" b="1" i="1" dirty="0" smtClean="0">
                <a:latin typeface="Times New Roman" pitchFamily="18" charset="0"/>
                <a:cs typeface="Times New Roman" pitchFamily="18" charset="0"/>
              </a:rPr>
              <a:t>Literature review</a:t>
            </a:r>
            <a:endParaRPr lang="fr-FR" b="1" i="1" dirty="0" smtClean="0">
              <a:latin typeface="Times New Roman" pitchFamily="18" charset="0"/>
              <a:cs typeface="Times New Roman" pitchFamily="18" charset="0"/>
            </a:endParaRPr>
          </a:p>
          <a:p>
            <a:pPr algn="just"/>
            <a:r>
              <a:rPr lang="fr-FR" b="1" i="1" dirty="0" err="1" smtClean="0">
                <a:latin typeface="Times New Roman" pitchFamily="18" charset="0"/>
                <a:cs typeface="Times New Roman" pitchFamily="18" charset="0"/>
              </a:rPr>
              <a:t>Methodology</a:t>
            </a:r>
            <a:endParaRPr lang="fr-FR" b="1" i="1" dirty="0" smtClean="0">
              <a:latin typeface="Times New Roman" pitchFamily="18" charset="0"/>
              <a:cs typeface="Times New Roman" pitchFamily="18" charset="0"/>
            </a:endParaRPr>
          </a:p>
          <a:p>
            <a:pPr algn="just"/>
            <a:r>
              <a:rPr lang="fr-FR" b="1" i="1" dirty="0" err="1" smtClean="0">
                <a:latin typeface="Times New Roman" pitchFamily="18" charset="0"/>
                <a:cs typeface="Times New Roman" pitchFamily="18" charset="0"/>
              </a:rPr>
              <a:t>Results</a:t>
            </a:r>
            <a:endParaRPr lang="fr-FR" b="1" i="1" dirty="0" smtClean="0">
              <a:latin typeface="Times New Roman" pitchFamily="18" charset="0"/>
              <a:cs typeface="Times New Roman" pitchFamily="18" charset="0"/>
            </a:endParaRPr>
          </a:p>
          <a:p>
            <a:pPr algn="just"/>
            <a:r>
              <a:rPr lang="fr-FR" b="1" i="1" dirty="0" smtClean="0">
                <a:latin typeface="Times New Roman" pitchFamily="18" charset="0"/>
                <a:cs typeface="Times New Roman" pitchFamily="18" charset="0"/>
              </a:rPr>
              <a:t>Discussion</a:t>
            </a:r>
          </a:p>
          <a:p>
            <a:pPr algn="just"/>
            <a:r>
              <a:rPr lang="en-US" b="1" i="1" dirty="0" smtClean="0">
                <a:latin typeface="Times New Roman" pitchFamily="18" charset="0"/>
                <a:cs typeface="Times New Roman" pitchFamily="18" charset="0"/>
              </a:rPr>
              <a:t>Conclusion</a:t>
            </a:r>
            <a:endParaRPr lang="fr-FR" b="1" i="1" dirty="0" smtClean="0">
              <a:latin typeface="Times New Roman" pitchFamily="18" charset="0"/>
              <a:cs typeface="Times New Roman" pitchFamily="18" charset="0"/>
            </a:endParaRPr>
          </a:p>
          <a:p>
            <a:pPr algn="just"/>
            <a:r>
              <a:rPr lang="fr-FR" b="1" i="1" dirty="0" err="1" smtClean="0">
                <a:latin typeface="Times New Roman" pitchFamily="18" charset="0"/>
                <a:cs typeface="Times New Roman" pitchFamily="18" charset="0"/>
              </a:rPr>
              <a:t>References</a:t>
            </a:r>
            <a:r>
              <a:rPr lang="fr-FR" b="1" i="1" dirty="0" smtClean="0">
                <a:latin typeface="Times New Roman" pitchFamily="18" charset="0"/>
                <a:cs typeface="Times New Roman" pitchFamily="18" charset="0"/>
              </a:rPr>
              <a:t>/</a:t>
            </a:r>
            <a:r>
              <a:rPr lang="fr-FR" b="1" i="1" dirty="0" err="1" smtClean="0">
                <a:latin typeface="Times New Roman" pitchFamily="18" charset="0"/>
                <a:cs typeface="Times New Roman" pitchFamily="18" charset="0"/>
              </a:rPr>
              <a:t>Bibliography</a:t>
            </a:r>
            <a:endParaRPr lang="fr-FR" b="1" i="1" dirty="0" smtClean="0">
              <a:latin typeface="Times New Roman" pitchFamily="18" charset="0"/>
              <a:cs typeface="Times New Roman" pitchFamily="18" charset="0"/>
            </a:endParaRPr>
          </a:p>
          <a:p>
            <a:pPr algn="just"/>
            <a:r>
              <a:rPr lang="fr-FR" b="1" i="1" dirty="0" smtClean="0">
                <a:latin typeface="Times New Roman" pitchFamily="18" charset="0"/>
                <a:cs typeface="Times New Roman" pitchFamily="18" charset="0"/>
              </a:rPr>
              <a:t>Appendices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heckerboard(across)">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987552"/>
          </a:xfrm>
        </p:spPr>
        <p:txBody>
          <a:bodyPr>
            <a:noAutofit/>
          </a:bodyPr>
          <a:lstStyle/>
          <a:p>
            <a:pPr algn="ctr"/>
            <a:r>
              <a:rPr lang="fr-FR" sz="5400" dirty="0" smtClean="0"/>
              <a:t/>
            </a:r>
            <a:br>
              <a:rPr lang="fr-FR" sz="5400" dirty="0" smtClean="0"/>
            </a:br>
            <a:r>
              <a:rPr lang="fr-FR" sz="5400" dirty="0" err="1" smtClean="0"/>
              <a:t>Title</a:t>
            </a:r>
            <a:r>
              <a:rPr lang="fr-FR" sz="5400" dirty="0" smtClean="0"/>
              <a:t/>
            </a:r>
            <a:br>
              <a:rPr lang="fr-FR" sz="5400" dirty="0" smtClean="0"/>
            </a:br>
            <a:endParaRPr lang="fr-FR" sz="5400" dirty="0"/>
          </a:p>
        </p:txBody>
      </p:sp>
      <p:sp>
        <p:nvSpPr>
          <p:cNvPr id="3" name="Espace réservé du contenu 2"/>
          <p:cNvSpPr>
            <a:spLocks noGrp="1"/>
          </p:cNvSpPr>
          <p:nvPr>
            <p:ph idx="1"/>
          </p:nvPr>
        </p:nvSpPr>
        <p:spPr/>
        <p:txBody>
          <a:bodyPr/>
          <a:lstStyle/>
          <a:p>
            <a:pPr algn="just"/>
            <a:r>
              <a:rPr lang="en-US" dirty="0" smtClean="0">
                <a:latin typeface="Times New Roman" pitchFamily="18" charset="0"/>
                <a:cs typeface="Times New Roman" pitchFamily="18" charset="0"/>
              </a:rPr>
              <a:t>Your title should be brief, topic-specific and informative.</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It should indicate the purpose and scope of your study.</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should include </a:t>
            </a:r>
            <a:r>
              <a:rPr lang="en-US" b="1" dirty="0" smtClean="0">
                <a:latin typeface="Times New Roman" pitchFamily="18" charset="0"/>
                <a:cs typeface="Times New Roman" pitchFamily="18" charset="0"/>
              </a:rPr>
              <a:t>key words in your title so that search engines </a:t>
            </a:r>
            <a:r>
              <a:rPr lang="en-US" dirty="0" smtClean="0">
                <a:latin typeface="Times New Roman" pitchFamily="18" charset="0"/>
                <a:cs typeface="Times New Roman" pitchFamily="18" charset="0"/>
              </a:rPr>
              <a:t>can easily access your work.</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Abstract</a:t>
            </a:r>
            <a:endParaRPr lang="fr-FR" dirty="0"/>
          </a:p>
        </p:txBody>
      </p:sp>
      <p:sp>
        <p:nvSpPr>
          <p:cNvPr id="3" name="Espace réservé du contenu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An abstract is a concise summary that enables readers to quickly assess the contents and direction of your </a:t>
            </a:r>
            <a:r>
              <a:rPr lang="fr-FR" dirty="0" err="1" smtClean="0">
                <a:latin typeface="Times New Roman" pitchFamily="18" charset="0"/>
                <a:cs typeface="Times New Roman" pitchFamily="18" charset="0"/>
              </a:rPr>
              <a:t>paper</a:t>
            </a:r>
            <a:r>
              <a:rPr lang="fr-FR" dirty="0" smtClean="0">
                <a:latin typeface="Times New Roman" pitchFamily="18" charset="0"/>
                <a:cs typeface="Times New Roman" pitchFamily="18" charset="0"/>
              </a:rPr>
              <a:t>.</a:t>
            </a:r>
          </a:p>
          <a:p>
            <a:pPr algn="just">
              <a:buNone/>
            </a:pPr>
            <a:endParaRPr lang="fr-FR"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should be brief (around 5% of the total), written in a </a:t>
            </a:r>
            <a:r>
              <a:rPr lang="en-US" b="1" dirty="0" smtClean="0">
                <a:latin typeface="Times New Roman" pitchFamily="18" charset="0"/>
                <a:cs typeface="Times New Roman" pitchFamily="18" charset="0"/>
              </a:rPr>
              <a:t>single paragraph </a:t>
            </a:r>
            <a:r>
              <a:rPr lang="en-US" dirty="0" smtClean="0">
                <a:latin typeface="Times New Roman" pitchFamily="18" charset="0"/>
                <a:cs typeface="Times New Roman" pitchFamily="18" charset="0"/>
              </a:rPr>
              <a:t>and should </a:t>
            </a:r>
            <a:r>
              <a:rPr lang="en-US" b="1" dirty="0" smtClean="0">
                <a:latin typeface="Times New Roman" pitchFamily="18" charset="0"/>
                <a:cs typeface="Times New Roman" pitchFamily="18" charset="0"/>
              </a:rPr>
              <a:t>cover the scope and </a:t>
            </a:r>
            <a:r>
              <a:rPr lang="fr-FR" b="1" dirty="0" err="1" smtClean="0">
                <a:latin typeface="Times New Roman" pitchFamily="18" charset="0"/>
                <a:cs typeface="Times New Roman" pitchFamily="18" charset="0"/>
              </a:rPr>
              <a:t>purpose</a:t>
            </a:r>
            <a:r>
              <a:rPr lang="fr-FR" b="1" dirty="0" smtClean="0">
                <a:latin typeface="Times New Roman" pitchFamily="18" charset="0"/>
                <a:cs typeface="Times New Roman" pitchFamily="18" charset="0"/>
              </a:rPr>
              <a:t> of </a:t>
            </a:r>
            <a:r>
              <a:rPr lang="fr-FR" b="1" dirty="0" err="1" smtClean="0">
                <a:latin typeface="Times New Roman" pitchFamily="18" charset="0"/>
                <a:cs typeface="Times New Roman" pitchFamily="18" charset="0"/>
              </a:rPr>
              <a:t>your</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paper</a:t>
            </a:r>
            <a:r>
              <a:rPr lang="fr-FR"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Abstract</a:t>
            </a:r>
            <a:endParaRPr lang="fr-FR" dirty="0"/>
          </a:p>
        </p:txBody>
      </p:sp>
      <p:sp>
        <p:nvSpPr>
          <p:cNvPr id="3" name="Espace réservé du contenu 2"/>
          <p:cNvSpPr>
            <a:spLocks noGrp="1"/>
          </p:cNvSpPr>
          <p:nvPr>
            <p:ph idx="1"/>
          </p:nvPr>
        </p:nvSpPr>
        <p:spPr>
          <a:xfrm>
            <a:off x="304800" y="1524001"/>
            <a:ext cx="8534400" cy="5105400"/>
          </a:xfrm>
        </p:spPr>
        <p:txBody>
          <a:bodyPr>
            <a:normAutofit fontScale="92500" lnSpcReduction="20000"/>
          </a:bodyPr>
          <a:lstStyle/>
          <a:p>
            <a:pPr>
              <a:buNone/>
            </a:pPr>
            <a:r>
              <a:rPr lang="en-US"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  Classically</a:t>
            </a:r>
            <a:r>
              <a:rPr lang="en-US" sz="3500" b="1" dirty="0" smtClean="0">
                <a:latin typeface="Times New Roman" pitchFamily="18" charset="0"/>
                <a:cs typeface="Times New Roman" pitchFamily="18" charset="0"/>
              </a:rPr>
              <a:t>, a full abstract </a:t>
            </a:r>
            <a:r>
              <a:rPr lang="en-US" sz="3500" dirty="0" smtClean="0">
                <a:latin typeface="Times New Roman" pitchFamily="18" charset="0"/>
                <a:cs typeface="Times New Roman" pitchFamily="18" charset="0"/>
              </a:rPr>
              <a:t>contains the following elements: </a:t>
            </a:r>
            <a:endParaRPr lang="fr-FR" sz="3500" dirty="0" smtClean="0">
              <a:latin typeface="Times New Roman" pitchFamily="18" charset="0"/>
              <a:cs typeface="Times New Roman" pitchFamily="18" charset="0"/>
            </a:endParaRPr>
          </a:p>
          <a:p>
            <a:endParaRPr lang="fr-FR" sz="3500" dirty="0" smtClean="0">
              <a:latin typeface="Times New Roman" pitchFamily="18" charset="0"/>
              <a:cs typeface="Times New Roman" pitchFamily="18" charset="0"/>
            </a:endParaRPr>
          </a:p>
          <a:p>
            <a:pPr lvl="0">
              <a:buFont typeface="Wingdings" pitchFamily="2" charset="2"/>
              <a:buChar char="ü"/>
            </a:pPr>
            <a:r>
              <a:rPr lang="en-US" sz="3500" dirty="0" smtClean="0">
                <a:latin typeface="Times New Roman" pitchFamily="18" charset="0"/>
                <a:cs typeface="Times New Roman" pitchFamily="18" charset="0"/>
              </a:rPr>
              <a:t>Background the key background information in brief </a:t>
            </a:r>
            <a:endParaRPr lang="fr-FR" sz="3500" dirty="0" smtClean="0">
              <a:latin typeface="Times New Roman" pitchFamily="18" charset="0"/>
              <a:cs typeface="Times New Roman" pitchFamily="18" charset="0"/>
            </a:endParaRPr>
          </a:p>
          <a:p>
            <a:pPr lvl="0">
              <a:buFont typeface="Wingdings" pitchFamily="2" charset="2"/>
              <a:buChar char="ü"/>
            </a:pPr>
            <a:r>
              <a:rPr lang="en-US" sz="3500" dirty="0" smtClean="0">
                <a:latin typeface="Times New Roman" pitchFamily="18" charset="0"/>
                <a:cs typeface="Times New Roman" pitchFamily="18" charset="0"/>
              </a:rPr>
              <a:t>Purpose </a:t>
            </a:r>
            <a:r>
              <a:rPr lang="en-US" sz="3500" dirty="0" smtClean="0">
                <a:latin typeface="Times New Roman" pitchFamily="18" charset="0"/>
                <a:cs typeface="Times New Roman" pitchFamily="18" charset="0"/>
              </a:rPr>
              <a:t>the principal aim, problem and scope of your research </a:t>
            </a:r>
            <a:endParaRPr lang="fr-FR" sz="3500" dirty="0" smtClean="0">
              <a:latin typeface="Times New Roman" pitchFamily="18" charset="0"/>
              <a:cs typeface="Times New Roman" pitchFamily="18" charset="0"/>
            </a:endParaRPr>
          </a:p>
          <a:p>
            <a:pPr lvl="0">
              <a:buFont typeface="Wingdings" pitchFamily="2" charset="2"/>
              <a:buChar char="ü"/>
            </a:pPr>
            <a:r>
              <a:rPr lang="en-US" sz="3500" dirty="0" smtClean="0">
                <a:latin typeface="Times New Roman" pitchFamily="18" charset="0"/>
                <a:cs typeface="Times New Roman" pitchFamily="18" charset="0"/>
              </a:rPr>
              <a:t>Method </a:t>
            </a:r>
            <a:r>
              <a:rPr lang="en-US" sz="3500" dirty="0" smtClean="0">
                <a:latin typeface="Times New Roman" pitchFamily="18" charset="0"/>
                <a:cs typeface="Times New Roman" pitchFamily="18" charset="0"/>
              </a:rPr>
              <a:t>concise summary of the method(s) you used </a:t>
            </a:r>
            <a:endParaRPr lang="fr-FR" sz="3500" dirty="0" smtClean="0">
              <a:latin typeface="Times New Roman" pitchFamily="18" charset="0"/>
              <a:cs typeface="Times New Roman" pitchFamily="18" charset="0"/>
            </a:endParaRPr>
          </a:p>
          <a:p>
            <a:pPr lvl="0">
              <a:buFont typeface="Wingdings" pitchFamily="2" charset="2"/>
              <a:buChar char="ü"/>
            </a:pPr>
            <a:r>
              <a:rPr lang="en-US" sz="3500" dirty="0" smtClean="0">
                <a:latin typeface="Times New Roman" pitchFamily="18" charset="0"/>
                <a:cs typeface="Times New Roman" pitchFamily="18" charset="0"/>
              </a:rPr>
              <a:t>Results </a:t>
            </a:r>
            <a:r>
              <a:rPr lang="en-US" sz="3500" dirty="0" smtClean="0">
                <a:latin typeface="Times New Roman" pitchFamily="18" charset="0"/>
                <a:cs typeface="Times New Roman" pitchFamily="18" charset="0"/>
              </a:rPr>
              <a:t>the main findings of your study </a:t>
            </a:r>
            <a:endParaRPr lang="fr-FR" sz="3500" dirty="0" smtClean="0">
              <a:latin typeface="Times New Roman" pitchFamily="18" charset="0"/>
              <a:cs typeface="Times New Roman" pitchFamily="18" charset="0"/>
            </a:endParaRPr>
          </a:p>
          <a:p>
            <a:pPr lvl="0">
              <a:buFont typeface="Wingdings" pitchFamily="2" charset="2"/>
              <a:buChar char="ü"/>
            </a:pPr>
            <a:r>
              <a:rPr lang="en-US" sz="3500" dirty="0" smtClean="0">
                <a:latin typeface="Times New Roman" pitchFamily="18" charset="0"/>
                <a:cs typeface="Times New Roman" pitchFamily="18" charset="0"/>
              </a:rPr>
              <a:t>Conclusion </a:t>
            </a:r>
            <a:r>
              <a:rPr lang="en-US" sz="3500" dirty="0" smtClean="0">
                <a:latin typeface="Times New Roman" pitchFamily="18" charset="0"/>
                <a:cs typeface="Times New Roman" pitchFamily="18" charset="0"/>
              </a:rPr>
              <a:t>the overall conclusion </a:t>
            </a:r>
            <a:r>
              <a:rPr lang="en-US" sz="3500" dirty="0" smtClean="0">
                <a:latin typeface="Times New Roman" pitchFamily="18" charset="0"/>
                <a:cs typeface="Times New Roman" pitchFamily="18" charset="0"/>
              </a:rPr>
              <a:t>and/or recommendations </a:t>
            </a:r>
            <a:endParaRPr lang="fr-FR" sz="35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Introduction</a:t>
            </a:r>
            <a:endParaRPr lang="fr-FR" sz="4800" dirty="0"/>
          </a:p>
        </p:txBody>
      </p:sp>
      <p:sp>
        <p:nvSpPr>
          <p:cNvPr id="3" name="Espace réservé du contenu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The introduction </a:t>
            </a:r>
            <a:r>
              <a:rPr lang="en-US" dirty="0" smtClean="0">
                <a:latin typeface="Times New Roman" pitchFamily="18" charset="0"/>
                <a:cs typeface="Times New Roman" pitchFamily="18" charset="0"/>
              </a:rPr>
              <a:t>sets the context for your research. It should supply sufficient background to allow the reader to understand and evaluate the present study without needing to refer to previous publications.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After reading the introduction your reader should understand </a:t>
            </a:r>
            <a:r>
              <a:rPr lang="en-US" b="1" dirty="0" smtClean="0">
                <a:latin typeface="Times New Roman" pitchFamily="18" charset="0"/>
                <a:cs typeface="Times New Roman" pitchFamily="18" charset="0"/>
              </a:rPr>
              <a:t>exactly what your research is about, what </a:t>
            </a:r>
            <a:r>
              <a:rPr lang="en-US" dirty="0" smtClean="0">
                <a:latin typeface="Times New Roman" pitchFamily="18" charset="0"/>
                <a:cs typeface="Times New Roman" pitchFamily="18" charset="0"/>
              </a:rPr>
              <a:t>you plan to do, why you are undertaking this research and which methods you have used.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800" dirty="0" smtClean="0"/>
              <a:t>Introduction</a:t>
            </a:r>
            <a:endParaRPr lang="fr-FR" sz="4800" dirty="0"/>
          </a:p>
        </p:txBody>
      </p:sp>
      <p:sp>
        <p:nvSpPr>
          <p:cNvPr id="3" name="Espace réservé du contenu 2"/>
          <p:cNvSpPr>
            <a:spLocks noGrp="1"/>
          </p:cNvSpPr>
          <p:nvPr>
            <p:ph idx="1"/>
          </p:nvPr>
        </p:nvSpPr>
        <p:spPr/>
        <p:txBody>
          <a:bodyPr>
            <a:normAutofit fontScale="92500" lnSpcReduction="20000"/>
          </a:bodyPr>
          <a:lstStyle/>
          <a:p>
            <a:pPr algn="just">
              <a:buNone/>
            </a:pPr>
            <a:r>
              <a:rPr lang="fr-FR" b="1" dirty="0" smtClean="0">
                <a:solidFill>
                  <a:srgbClr val="FF0000"/>
                </a:solidFill>
                <a:latin typeface="Times New Roman" pitchFamily="18" charset="0"/>
                <a:cs typeface="Times New Roman" pitchFamily="18" charset="0"/>
              </a:rPr>
              <a:t>Introductions </a:t>
            </a:r>
            <a:r>
              <a:rPr lang="fr-FR" b="1" dirty="0" err="1" smtClean="0">
                <a:solidFill>
                  <a:srgbClr val="FF0000"/>
                </a:solidFill>
                <a:latin typeface="Times New Roman" pitchFamily="18" charset="0"/>
                <a:cs typeface="Times New Roman" pitchFamily="18" charset="0"/>
              </a:rPr>
              <a:t>generally</a:t>
            </a:r>
            <a:r>
              <a:rPr lang="fr-FR" b="1" dirty="0" smtClean="0">
                <a:solidFill>
                  <a:srgbClr val="FF0000"/>
                </a:solidFill>
                <a:latin typeface="Times New Roman" pitchFamily="18" charset="0"/>
                <a:cs typeface="Times New Roman" pitchFamily="18" charset="0"/>
              </a:rPr>
              <a:t> </a:t>
            </a:r>
            <a:r>
              <a:rPr lang="fr-FR" b="1" dirty="0" err="1" smtClean="0">
                <a:solidFill>
                  <a:srgbClr val="FF0000"/>
                </a:solidFill>
                <a:latin typeface="Times New Roman" pitchFamily="18" charset="0"/>
                <a:cs typeface="Times New Roman" pitchFamily="18" charset="0"/>
              </a:rPr>
              <a:t>include</a:t>
            </a:r>
            <a:r>
              <a:rPr lang="fr-FR" b="1" dirty="0" smtClean="0">
                <a:solidFill>
                  <a:srgbClr val="FF0000"/>
                </a:solidFill>
                <a:latin typeface="Times New Roman" pitchFamily="18" charset="0"/>
                <a:cs typeface="Times New Roman" pitchFamily="18" charset="0"/>
              </a:rPr>
              <a:t>:</a:t>
            </a:r>
          </a:p>
          <a:p>
            <a:pPr algn="just"/>
            <a:endParaRPr lang="fr-FR"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rationale for the present study. Why are you </a:t>
            </a:r>
            <a:r>
              <a:rPr lang="en-US" dirty="0" smtClean="0">
                <a:latin typeface="Times New Roman" pitchFamily="18" charset="0"/>
                <a:cs typeface="Times New Roman" pitchFamily="18" charset="0"/>
              </a:rPr>
              <a:t>interested in this topic? Why is this topic worth </a:t>
            </a:r>
            <a:r>
              <a:rPr lang="fr-FR" dirty="0" err="1" smtClean="0">
                <a:latin typeface="Times New Roman" pitchFamily="18" charset="0"/>
                <a:cs typeface="Times New Roman" pitchFamily="18" charset="0"/>
              </a:rPr>
              <a:t>investigating</a:t>
            </a:r>
            <a:r>
              <a:rPr lang="fr-FR" dirty="0" smtClean="0">
                <a:latin typeface="Times New Roman" pitchFamily="18" charset="0"/>
                <a:cs typeface="Times New Roman" pitchFamily="18" charset="0"/>
              </a:rPr>
              <a:t>?</a:t>
            </a:r>
          </a:p>
          <a:p>
            <a:pPr algn="just">
              <a:buFont typeface="Wingdings" pitchFamily="2" charset="2"/>
              <a:buChar char="Ø"/>
            </a:pPr>
            <a:endParaRPr lang="fr-FR" dirty="0" smtClean="0">
              <a:latin typeface="Times New Roman" pitchFamily="18" charset="0"/>
              <a:cs typeface="Times New Roman" pitchFamily="18" charset="0"/>
            </a:endParaRPr>
          </a:p>
          <a:p>
            <a:pPr algn="just">
              <a:buFont typeface="Wingdings" pitchFamily="2" charset="2"/>
              <a:buChar char="Ø"/>
            </a:pPr>
            <a:r>
              <a:rPr lang="fr-FR" b="1" dirty="0" err="1" smtClean="0">
                <a:latin typeface="Times New Roman" pitchFamily="18" charset="0"/>
                <a:cs typeface="Times New Roman" pitchFamily="18" charset="0"/>
              </a:rPr>
              <a:t>key</a:t>
            </a:r>
            <a:r>
              <a:rPr lang="fr-FR" b="1" dirty="0" smtClean="0">
                <a:latin typeface="Times New Roman" pitchFamily="18" charset="0"/>
                <a:cs typeface="Times New Roman" pitchFamily="18" charset="0"/>
              </a:rPr>
              <a:t> </a:t>
            </a:r>
            <a:r>
              <a:rPr lang="fr-FR" b="1" dirty="0" err="1" smtClean="0">
                <a:latin typeface="Times New Roman" pitchFamily="18" charset="0"/>
                <a:cs typeface="Times New Roman" pitchFamily="18" charset="0"/>
              </a:rPr>
              <a:t>terms</a:t>
            </a:r>
            <a:r>
              <a:rPr lang="fr-FR" b="1" dirty="0" smtClean="0">
                <a:latin typeface="Times New Roman" pitchFamily="18" charset="0"/>
                <a:cs typeface="Times New Roman" pitchFamily="18" charset="0"/>
              </a:rPr>
              <a:t> and </a:t>
            </a:r>
            <a:r>
              <a:rPr lang="fr-FR" b="1" dirty="0" err="1" smtClean="0">
                <a:latin typeface="Times New Roman" pitchFamily="18" charset="0"/>
                <a:cs typeface="Times New Roman" pitchFamily="18" charset="0"/>
              </a:rPr>
              <a:t>definitions</a:t>
            </a:r>
            <a:endParaRPr lang="fr-FR" b="1" dirty="0" smtClean="0">
              <a:latin typeface="Times New Roman" pitchFamily="18" charset="0"/>
              <a:cs typeface="Times New Roman" pitchFamily="18" charset="0"/>
            </a:endParaRPr>
          </a:p>
          <a:p>
            <a:pPr algn="just">
              <a:buFont typeface="Wingdings" pitchFamily="2" charset="2"/>
              <a:buChar char="Ø"/>
            </a:pPr>
            <a:endParaRPr lang="fr-FR" b="1" dirty="0" smtClean="0">
              <a:latin typeface="Times New Roman" pitchFamily="18" charset="0"/>
              <a:cs typeface="Times New Roman" pitchFamily="18" charset="0"/>
            </a:endParaRPr>
          </a:p>
          <a:p>
            <a:pPr algn="just">
              <a:buFont typeface="Wingdings" pitchFamily="2" charset="2"/>
              <a:buChar char="Ø"/>
            </a:pPr>
            <a:r>
              <a:rPr lang="en-US" dirty="0" smtClean="0">
                <a:latin typeface="Times New Roman" pitchFamily="18" charset="0"/>
                <a:cs typeface="Times New Roman" pitchFamily="18" charset="0"/>
              </a:rPr>
              <a:t>an </a:t>
            </a:r>
            <a:r>
              <a:rPr lang="en-US" b="1" dirty="0" smtClean="0">
                <a:latin typeface="Times New Roman" pitchFamily="18" charset="0"/>
                <a:cs typeface="Times New Roman" pitchFamily="18" charset="0"/>
              </a:rPr>
              <a:t>outline of the research questions and </a:t>
            </a:r>
            <a:r>
              <a:rPr lang="en-US" dirty="0" smtClean="0">
                <a:latin typeface="Times New Roman" pitchFamily="18" charset="0"/>
                <a:cs typeface="Times New Roman" pitchFamily="18" charset="0"/>
              </a:rPr>
              <a:t>hypotheses; the assumptions or propositions that </a:t>
            </a:r>
            <a:r>
              <a:rPr lang="fr-FR" dirty="0" err="1" smtClean="0">
                <a:latin typeface="Times New Roman" pitchFamily="18" charset="0"/>
                <a:cs typeface="Times New Roman" pitchFamily="18" charset="0"/>
              </a:rPr>
              <a:t>your</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research</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will</a:t>
            </a:r>
            <a:r>
              <a:rPr lang="fr-FR" dirty="0" smtClean="0">
                <a:latin typeface="Times New Roman" pitchFamily="18" charset="0"/>
                <a:cs typeface="Times New Roman" pitchFamily="18" charset="0"/>
              </a:rPr>
              <a:t> test.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checkerboard(across)">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err="1" smtClean="0"/>
              <a:t>Literature</a:t>
            </a:r>
            <a:r>
              <a:rPr lang="fr-FR" dirty="0" smtClean="0"/>
              <a:t> </a:t>
            </a:r>
            <a:r>
              <a:rPr lang="fr-FR" dirty="0" err="1" smtClean="0"/>
              <a:t>Review</a:t>
            </a:r>
            <a:endParaRPr lang="fr-FR" dirty="0"/>
          </a:p>
        </p:txBody>
      </p:sp>
      <p:sp>
        <p:nvSpPr>
          <p:cNvPr id="3" name="Espace réservé du contenu 2"/>
          <p:cNvSpPr>
            <a:spLocks noGrp="1"/>
          </p:cNvSpPr>
          <p:nvPr>
            <p:ph idx="1"/>
          </p:nvPr>
        </p:nvSpPr>
        <p:spPr>
          <a:xfrm>
            <a:off x="457200" y="1775191"/>
            <a:ext cx="8229600" cy="4854209"/>
          </a:xfrm>
        </p:spPr>
        <p:txBody>
          <a:bodyPr>
            <a:normAutofit fontScale="25000" lnSpcReduction="20000"/>
          </a:bodyPr>
          <a:lstStyle/>
          <a:p>
            <a:pPr algn="just">
              <a:lnSpc>
                <a:spcPct val="150000"/>
              </a:lnSpc>
              <a:buNone/>
            </a:pPr>
            <a:r>
              <a:rPr lang="en-US" sz="44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A literature review is a critical survey of recent relevant research in a particular field. Its purpose is both to offer the reader an overview of the current state of research and to situate your paper within that research. </a:t>
            </a:r>
          </a:p>
          <a:p>
            <a:pPr algn="just">
              <a:lnSpc>
                <a:spcPct val="150000"/>
              </a:lnSpc>
              <a:buNone/>
            </a:pPr>
            <a:endParaRPr lang="en-US" sz="9600" dirty="0" smtClean="0">
              <a:latin typeface="Times New Roman" pitchFamily="18" charset="0"/>
              <a:cs typeface="Times New Roman" pitchFamily="18" charset="0"/>
            </a:endParaRPr>
          </a:p>
          <a:p>
            <a:pPr algn="just">
              <a:lnSpc>
                <a:spcPct val="150000"/>
              </a:lnSpc>
              <a:buNone/>
            </a:pPr>
            <a:r>
              <a:rPr lang="en-US" sz="9600" dirty="0" smtClean="0">
                <a:latin typeface="Times New Roman" pitchFamily="18" charset="0"/>
                <a:cs typeface="Times New Roman" pitchFamily="18" charset="0"/>
              </a:rPr>
              <a:t>        The review should be a selection of carefully </a:t>
            </a:r>
            <a:r>
              <a:rPr lang="en-US" sz="9600" dirty="0" err="1" smtClean="0">
                <a:latin typeface="Times New Roman" pitchFamily="18" charset="0"/>
                <a:cs typeface="Times New Roman" pitchFamily="18" charset="0"/>
              </a:rPr>
              <a:t>organised</a:t>
            </a:r>
            <a:r>
              <a:rPr lang="en-US" sz="9600" dirty="0" smtClean="0">
                <a:latin typeface="Times New Roman" pitchFamily="18" charset="0"/>
                <a:cs typeface="Times New Roman" pitchFamily="18" charset="0"/>
              </a:rPr>
              <a:t>, focused and relevant literature that develops a narrative ‘story’ about your topic. </a:t>
            </a:r>
          </a:p>
          <a:p>
            <a:pPr algn="just">
              <a:lnSpc>
                <a:spcPct val="150000"/>
              </a:lnSpc>
              <a:buNone/>
            </a:pPr>
            <a:endParaRPr lang="en-US" sz="7100" dirty="0" smtClean="0">
              <a:latin typeface="Times New Roman" pitchFamily="18" charset="0"/>
              <a:cs typeface="Times New Roman" pitchFamily="18" charset="0"/>
            </a:endParaRPr>
          </a:p>
          <a:p>
            <a:pPr algn="just">
              <a:lnSpc>
                <a:spcPct val="150000"/>
              </a:lnSpc>
              <a:buNone/>
            </a:pPr>
            <a:r>
              <a:rPr lang="en-US" sz="9600" i="1" dirty="0" smtClean="0">
                <a:solidFill>
                  <a:srgbClr val="FF0000"/>
                </a:solidFill>
                <a:latin typeface="Times New Roman" pitchFamily="18" charset="0"/>
                <a:cs typeface="Times New Roman" pitchFamily="18" charset="0"/>
              </a:rPr>
              <a:t>Note: </a:t>
            </a:r>
            <a:r>
              <a:rPr lang="en-US" sz="9600" dirty="0" smtClean="0">
                <a:latin typeface="Times New Roman" pitchFamily="18" charset="0"/>
                <a:cs typeface="Times New Roman" pitchFamily="18" charset="0"/>
              </a:rPr>
              <a:t>Sometimes, the review is part of the introduction.</a:t>
            </a:r>
          </a:p>
          <a:p>
            <a:pPr algn="just">
              <a:lnSpc>
                <a:spcPct val="150000"/>
              </a:lnSpc>
              <a:buNone/>
            </a:pPr>
            <a:endParaRPr lang="en-US" sz="8000" dirty="0" smtClean="0">
              <a:latin typeface="Times New Roman" pitchFamily="18" charset="0"/>
              <a:cs typeface="Times New Roman" pitchFamily="18" charset="0"/>
            </a:endParaRPr>
          </a:p>
          <a:p>
            <a:pPr algn="just">
              <a:lnSpc>
                <a:spcPct val="150000"/>
              </a:lnSpc>
              <a:buNone/>
            </a:pPr>
            <a:endParaRPr lang="en-US" sz="4000" dirty="0" smtClean="0"/>
          </a:p>
          <a:p>
            <a:pPr algn="just">
              <a:lnSpc>
                <a:spcPct val="150000"/>
              </a:lnSpc>
              <a:buNone/>
            </a:pPr>
            <a:endParaRPr lang="fr-FR" sz="4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heckerboard(across)">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302</TotalTime>
  <Words>1294</Words>
  <Application>Microsoft Office PowerPoint</Application>
  <PresentationFormat>Affichage à l'écran (4:3)</PresentationFormat>
  <Paragraphs>128</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Module</vt:lpstr>
      <vt:lpstr> Format of Research Reports</vt:lpstr>
      <vt:lpstr>Research Report </vt:lpstr>
      <vt:lpstr>   Sections of a Research Report</vt:lpstr>
      <vt:lpstr> Title </vt:lpstr>
      <vt:lpstr>Abstract</vt:lpstr>
      <vt:lpstr>Abstract</vt:lpstr>
      <vt:lpstr>Introduction</vt:lpstr>
      <vt:lpstr>Introduction</vt:lpstr>
      <vt:lpstr>Literature Review</vt:lpstr>
      <vt:lpstr>Literature Review</vt:lpstr>
      <vt:lpstr> Methodology (Materials and Methods) </vt:lpstr>
      <vt:lpstr>Results</vt:lpstr>
      <vt:lpstr>Results</vt:lpstr>
      <vt:lpstr>Discussion</vt:lpstr>
      <vt:lpstr>Checklist for the Discussion</vt:lpstr>
      <vt:lpstr>Conclusion</vt:lpstr>
      <vt:lpstr>Reference List / Bibliography</vt:lpstr>
      <vt:lpstr>Appendices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Format of Research Reports</dc:title>
  <dc:creator>compaq</dc:creator>
  <cp:lastModifiedBy>compaq</cp:lastModifiedBy>
  <cp:revision>28</cp:revision>
  <dcterms:created xsi:type="dcterms:W3CDTF">2019-02-25T14:11:36Z</dcterms:created>
  <dcterms:modified xsi:type="dcterms:W3CDTF">2019-02-26T16:37:55Z</dcterms:modified>
</cp:coreProperties>
</file>