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3"/>
  </p:notesMasterIdLst>
  <p:handoutMasterIdLst>
    <p:handoutMasterId r:id="rId14"/>
  </p:handoutMasterIdLst>
  <p:sldIdLst>
    <p:sldId id="273" r:id="rId2"/>
    <p:sldId id="274" r:id="rId3"/>
    <p:sldId id="272" r:id="rId4"/>
    <p:sldId id="284" r:id="rId5"/>
    <p:sldId id="285" r:id="rId6"/>
    <p:sldId id="291" r:id="rId7"/>
    <p:sldId id="314" r:id="rId8"/>
    <p:sldId id="282" r:id="rId9"/>
    <p:sldId id="281" r:id="rId10"/>
    <p:sldId id="286" r:id="rId11"/>
    <p:sldId id="278" r:id="rId12"/>
  </p:sldIdLst>
  <p:sldSz cx="9144000" cy="6858000" type="screen4x3"/>
  <p:notesSz cx="9313863" cy="6858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292929"/>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241" autoAdjust="0"/>
    <p:restoredTop sz="94660" autoAdjust="0"/>
  </p:normalViewPr>
  <p:slideViewPr>
    <p:cSldViewPr>
      <p:cViewPr>
        <p:scale>
          <a:sx n="93" d="100"/>
          <a:sy n="93" d="100"/>
        </p:scale>
        <p:origin x="-1152"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240"/>
    </p:cViewPr>
  </p:sorterViewPr>
  <p:notesViewPr>
    <p:cSldViewPr>
      <p:cViewPr varScale="1">
        <p:scale>
          <a:sx n="58" d="100"/>
          <a:sy n="58" d="100"/>
        </p:scale>
        <p:origin x="-1764" y="-84"/>
      </p:cViewPr>
      <p:guideLst>
        <p:guide orient="horz" pos="2160"/>
        <p:guide pos="293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0370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299011" name="Rectangle 3"/>
          <p:cNvSpPr>
            <a:spLocks noGrp="1" noChangeArrowheads="1"/>
          </p:cNvSpPr>
          <p:nvPr>
            <p:ph type="dt" sz="quarter"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99012" name="Rectangle 4"/>
          <p:cNvSpPr>
            <a:spLocks noGrp="1" noChangeArrowheads="1"/>
          </p:cNvSpPr>
          <p:nvPr>
            <p:ph type="ftr" sz="quarter" idx="2"/>
          </p:nvPr>
        </p:nvSpPr>
        <p:spPr bwMode="auto">
          <a:xfrm>
            <a:off x="0" y="6513513"/>
            <a:ext cx="40370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299013" name="Rectangle 5"/>
          <p:cNvSpPr>
            <a:spLocks noGrp="1" noChangeArrowheads="1"/>
          </p:cNvSpPr>
          <p:nvPr>
            <p:ph type="sldNum" sz="quarter" idx="3"/>
          </p:nvPr>
        </p:nvSpPr>
        <p:spPr bwMode="auto">
          <a:xfrm>
            <a:off x="5275263" y="6513513"/>
            <a:ext cx="40370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C8694F48-2909-4FD6-B5B3-F5F9E8BD3581}" type="slidenum">
              <a:rPr lang="en-US"/>
              <a:pPr>
                <a:defRPr/>
              </a:pPr>
              <a:t>‹N°›</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40370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297987"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2943225" y="514350"/>
            <a:ext cx="3429000" cy="2571750"/>
          </a:xfrm>
          <a:prstGeom prst="rect">
            <a:avLst/>
          </a:prstGeom>
          <a:noFill/>
          <a:ln w="9525">
            <a:solidFill>
              <a:srgbClr val="000000"/>
            </a:solidFill>
            <a:miter lim="800000"/>
            <a:headEnd/>
            <a:tailEnd/>
          </a:ln>
        </p:spPr>
      </p:sp>
      <p:sp>
        <p:nvSpPr>
          <p:cNvPr id="297989" name="Rectangle 5"/>
          <p:cNvSpPr>
            <a:spLocks noGrp="1" noChangeArrowheads="1"/>
          </p:cNvSpPr>
          <p:nvPr>
            <p:ph type="body" sz="quarter" idx="3"/>
          </p:nvPr>
        </p:nvSpPr>
        <p:spPr bwMode="auto">
          <a:xfrm>
            <a:off x="930275" y="3257550"/>
            <a:ext cx="7453313"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990" name="Rectangle 6"/>
          <p:cNvSpPr>
            <a:spLocks noGrp="1" noChangeArrowheads="1"/>
          </p:cNvSpPr>
          <p:nvPr>
            <p:ph type="ftr" sz="quarter" idx="4"/>
          </p:nvPr>
        </p:nvSpPr>
        <p:spPr bwMode="auto">
          <a:xfrm>
            <a:off x="0" y="6513513"/>
            <a:ext cx="40370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297991" name="Rectangle 7"/>
          <p:cNvSpPr>
            <a:spLocks noGrp="1" noChangeArrowheads="1"/>
          </p:cNvSpPr>
          <p:nvPr>
            <p:ph type="sldNum" sz="quarter" idx="5"/>
          </p:nvPr>
        </p:nvSpPr>
        <p:spPr bwMode="auto">
          <a:xfrm>
            <a:off x="5275263" y="6513513"/>
            <a:ext cx="40370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0BB82205-13FF-42BC-B991-D024468529D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en-US"/>
          </a:p>
        </p:txBody>
      </p:sp>
      <p:sp>
        <p:nvSpPr>
          <p:cNvPr id="19" name="Espace réservé du pied de page 18"/>
          <p:cNvSpPr>
            <a:spLocks noGrp="1"/>
          </p:cNvSpPr>
          <p:nvPr>
            <p:ph type="ftr" sz="quarter" idx="11"/>
          </p:nvPr>
        </p:nvSpPr>
        <p:spPr/>
        <p:txBody>
          <a:bodyPr/>
          <a:lstStyle/>
          <a:p>
            <a:pPr>
              <a:defRPr/>
            </a:pPr>
            <a:endParaRPr lang="en-US"/>
          </a:p>
        </p:txBody>
      </p:sp>
      <p:sp>
        <p:nvSpPr>
          <p:cNvPr id="27" name="Espace réservé du numéro de diapositive 26"/>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en-US"/>
          </a:p>
        </p:txBody>
      </p:sp>
      <p:sp>
        <p:nvSpPr>
          <p:cNvPr id="8" name="Espace réservé du pied de page 7"/>
          <p:cNvSpPr>
            <a:spLocks noGrp="1"/>
          </p:cNvSpPr>
          <p:nvPr>
            <p:ph type="ftr" sz="quarter" idx="11"/>
          </p:nvPr>
        </p:nvSpPr>
        <p:spPr/>
        <p:txBody>
          <a:bodyPr/>
          <a:lstStyle/>
          <a:p>
            <a:pPr>
              <a:defRPr/>
            </a:pPr>
            <a:endParaRPr lang="en-US"/>
          </a:p>
        </p:txBody>
      </p:sp>
      <p:sp>
        <p:nvSpPr>
          <p:cNvPr id="9" name="Espace réservé du numéro de diapositive 8"/>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en-US"/>
          </a:p>
        </p:txBody>
      </p:sp>
      <p:sp>
        <p:nvSpPr>
          <p:cNvPr id="4" name="Espace réservé du pied de page 3"/>
          <p:cNvSpPr>
            <a:spLocks noGrp="1"/>
          </p:cNvSpPr>
          <p:nvPr>
            <p:ph type="ftr" sz="quarter" idx="11"/>
          </p:nvPr>
        </p:nvSpPr>
        <p:spPr/>
        <p:txBody>
          <a:bodyPr/>
          <a:lstStyle/>
          <a:p>
            <a:pPr>
              <a:defRPr/>
            </a:pPr>
            <a:endParaRPr lang="en-US"/>
          </a:p>
        </p:txBody>
      </p:sp>
      <p:sp>
        <p:nvSpPr>
          <p:cNvPr id="5" name="Espace réservé du numéro de diapositive 4"/>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en-US"/>
          </a:p>
        </p:txBody>
      </p:sp>
      <p:sp>
        <p:nvSpPr>
          <p:cNvPr id="3" name="Espace réservé du pied de page 2"/>
          <p:cNvSpPr>
            <a:spLocks noGrp="1"/>
          </p:cNvSpPr>
          <p:nvPr>
            <p:ph type="ftr" sz="quarter" idx="11"/>
          </p:nvPr>
        </p:nvSpPr>
        <p:spPr/>
        <p:txBody>
          <a:bodyPr/>
          <a:lstStyle/>
          <a:p>
            <a:pPr>
              <a:defRPr/>
            </a:pPr>
            <a:endParaRPr lang="en-US"/>
          </a:p>
        </p:txBody>
      </p:sp>
      <p:sp>
        <p:nvSpPr>
          <p:cNvPr id="4" name="Espace réservé du numéro de diapositive 3"/>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p:txBody>
          <a:bodyPr/>
          <a:lstStyle/>
          <a:p>
            <a:pPr>
              <a:defRPr/>
            </a:pPr>
            <a:fld id="{84354DC4-B210-4A2C-8E31-A0458C1DE462}" type="slidenum">
              <a:rPr lang="en-US" smtClean="0"/>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84354DC4-B210-4A2C-8E31-A0458C1DE462}" type="slidenum">
              <a:rPr lang="en-US" smtClean="0"/>
              <a:pPr>
                <a:defRPr/>
              </a:pPr>
              <a:t>‹N°›</a:t>
            </a:fld>
            <a:endParaRPr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4354DC4-B210-4A2C-8E31-A0458C1DE462}" type="slidenum">
              <a:rPr lang="en-US" smtClean="0"/>
              <a:pPr>
                <a:defRPr/>
              </a:pPr>
              <a:t>‹N°›</a:t>
            </a:fld>
            <a:endParaRPr lang="en-US"/>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1"/>
            <a:ext cx="9144000" cy="990599"/>
          </a:xfrm>
          <a:solidFill>
            <a:schemeClr val="bg1"/>
          </a:solidFill>
        </p:spPr>
        <p:txBody>
          <a:bodyPr>
            <a:normAutofit/>
          </a:bodyPr>
          <a:lstStyle/>
          <a:p>
            <a:pPr algn="ctr" eaLnBrk="1" hangingPunct="1"/>
            <a:r>
              <a:rPr lang="en-US" sz="2800" b="1" dirty="0" smtClean="0"/>
              <a:t>Components of Communicative Competence</a:t>
            </a:r>
          </a:p>
        </p:txBody>
      </p:sp>
      <p:sp>
        <p:nvSpPr>
          <p:cNvPr id="27651" name="Rectangle 3"/>
          <p:cNvSpPr>
            <a:spLocks noGrp="1" noChangeArrowheads="1"/>
          </p:cNvSpPr>
          <p:nvPr>
            <p:ph idx="1"/>
          </p:nvPr>
        </p:nvSpPr>
        <p:spPr>
          <a:xfrm>
            <a:off x="0" y="1524000"/>
            <a:ext cx="9144000" cy="5334000"/>
          </a:xfrm>
          <a:solidFill>
            <a:schemeClr val="bg1"/>
          </a:solidFill>
        </p:spPr>
        <p:txBody>
          <a:bodyPr/>
          <a:lstStyle/>
          <a:p>
            <a:pPr eaLnBrk="1" hangingPunct="1">
              <a:lnSpc>
                <a:spcPct val="80000"/>
              </a:lnSpc>
              <a:buSzPct val="250000"/>
              <a:buNone/>
            </a:pPr>
            <a:r>
              <a:rPr lang="en-US" sz="1600" b="1" dirty="0" smtClean="0">
                <a:solidFill>
                  <a:srgbClr val="C00000"/>
                </a:solidFill>
                <a:effectLst>
                  <a:outerShdw blurRad="38100" dist="38100" dir="2700000" algn="tl">
                    <a:srgbClr val="000000">
                      <a:alpha val="43137"/>
                    </a:srgbClr>
                  </a:outerShdw>
                </a:effectLst>
                <a:latin typeface="Times New Roman" pitchFamily="18" charset="0"/>
              </a:rPr>
              <a:t>                </a:t>
            </a:r>
            <a:r>
              <a:rPr lang="en-US" sz="1600" b="1" dirty="0" err="1" smtClean="0">
                <a:solidFill>
                  <a:srgbClr val="C00000"/>
                </a:solidFill>
                <a:effectLst>
                  <a:outerShdw blurRad="38100" dist="38100" dir="2700000" algn="tl">
                    <a:srgbClr val="000000">
                      <a:alpha val="43137"/>
                    </a:srgbClr>
                  </a:outerShdw>
                </a:effectLst>
                <a:latin typeface="Times New Roman" pitchFamily="18" charset="0"/>
              </a:rPr>
              <a:t>Canale</a:t>
            </a:r>
            <a:r>
              <a:rPr lang="en-US" sz="1600" b="1" dirty="0" smtClean="0">
                <a:solidFill>
                  <a:srgbClr val="C00000"/>
                </a:solidFill>
                <a:effectLst>
                  <a:outerShdw blurRad="38100" dist="38100" dir="2700000" algn="tl">
                    <a:srgbClr val="000000">
                      <a:alpha val="43137"/>
                    </a:srgbClr>
                  </a:outerShdw>
                </a:effectLst>
                <a:latin typeface="Times New Roman" pitchFamily="18" charset="0"/>
              </a:rPr>
              <a:t> and Swain (1983) identified four components of communicative competence:</a:t>
            </a:r>
          </a:p>
          <a:p>
            <a:pPr eaLnBrk="1" hangingPunct="1">
              <a:lnSpc>
                <a:spcPct val="80000"/>
              </a:lnSpc>
              <a:buNone/>
            </a:pPr>
            <a:r>
              <a:rPr lang="en-US" sz="1400" dirty="0" smtClean="0">
                <a:solidFill>
                  <a:srgbClr val="C00000"/>
                </a:solidFill>
                <a:effectLst>
                  <a:outerShdw blurRad="38100" dist="38100" dir="2700000" algn="tl">
                    <a:srgbClr val="000000">
                      <a:alpha val="43137"/>
                    </a:srgbClr>
                  </a:outerShdw>
                </a:effectLst>
                <a:latin typeface="Times New Roman" pitchFamily="18" charset="0"/>
              </a:rPr>
              <a:t>	1) grammatical competence</a:t>
            </a:r>
          </a:p>
          <a:p>
            <a:pPr eaLnBrk="1" hangingPunct="1">
              <a:lnSpc>
                <a:spcPct val="80000"/>
              </a:lnSpc>
              <a:buNone/>
            </a:pPr>
            <a:r>
              <a:rPr lang="en-US" sz="1400" dirty="0" smtClean="0">
                <a:latin typeface="Times New Roman" pitchFamily="18" charset="0"/>
              </a:rPr>
              <a:t>	</a:t>
            </a:r>
            <a:r>
              <a:rPr lang="en-US" sz="1400" dirty="0" smtClean="0">
                <a:solidFill>
                  <a:srgbClr val="7030A0"/>
                </a:solidFill>
                <a:effectLst>
                  <a:outerShdw blurRad="38100" dist="38100" dir="2700000" algn="tl">
                    <a:srgbClr val="000000">
                      <a:alpha val="43137"/>
                    </a:srgbClr>
                  </a:outerShdw>
                </a:effectLst>
                <a:latin typeface="Times New Roman" pitchFamily="18" charset="0"/>
              </a:rPr>
              <a:t>2) sociolinguistic competence</a:t>
            </a:r>
          </a:p>
          <a:p>
            <a:pPr eaLnBrk="1" hangingPunct="1">
              <a:lnSpc>
                <a:spcPct val="80000"/>
              </a:lnSpc>
              <a:buNone/>
            </a:pPr>
            <a:r>
              <a:rPr lang="en-US" sz="1400" dirty="0" smtClean="0">
                <a:latin typeface="Times New Roman" pitchFamily="18" charset="0"/>
              </a:rPr>
              <a:t>	3) discourse competence</a:t>
            </a:r>
          </a:p>
          <a:p>
            <a:pPr eaLnBrk="1" hangingPunct="1">
              <a:lnSpc>
                <a:spcPct val="80000"/>
              </a:lnSpc>
              <a:buNone/>
            </a:pPr>
            <a:r>
              <a:rPr lang="en-US" sz="1400" dirty="0" smtClean="0">
                <a:latin typeface="Times New Roman" pitchFamily="18" charset="0"/>
              </a:rPr>
              <a:t>	4) strategic competence</a:t>
            </a:r>
          </a:p>
          <a:p>
            <a:pPr eaLnBrk="1" hangingPunct="1">
              <a:lnSpc>
                <a:spcPct val="80000"/>
              </a:lnSpc>
              <a:buFont typeface="Wingdings" pitchFamily="2" charset="2"/>
              <a:buChar char="Ø"/>
            </a:pPr>
            <a:endParaRPr lang="en-US" sz="1400" dirty="0" smtClean="0">
              <a:latin typeface="Times New Roman" pitchFamily="18" charset="0"/>
            </a:endParaRPr>
          </a:p>
          <a:p>
            <a:pPr eaLnBrk="1" hangingPunct="1">
              <a:lnSpc>
                <a:spcPct val="80000"/>
              </a:lnSpc>
              <a:buSzPct val="250000"/>
              <a:buNone/>
            </a:pPr>
            <a:r>
              <a:rPr lang="en-US" sz="1600" b="1" dirty="0" smtClean="0">
                <a:solidFill>
                  <a:srgbClr val="C00000"/>
                </a:solidFill>
                <a:effectLst>
                  <a:outerShdw blurRad="38100" dist="38100" dir="2700000" algn="tl">
                    <a:srgbClr val="000000">
                      <a:alpha val="43137"/>
                    </a:srgbClr>
                  </a:outerShdw>
                </a:effectLst>
                <a:latin typeface="Times New Roman" pitchFamily="18" charset="0"/>
              </a:rPr>
              <a:t>                Grammatical competence means understanding the skills and knowledge necessary to speak and write accurately.  Grammatical competence includes:</a:t>
            </a:r>
          </a:p>
          <a:p>
            <a:pPr eaLnBrk="1" hangingPunct="1">
              <a:lnSpc>
                <a:spcPct val="80000"/>
              </a:lnSpc>
              <a:buNone/>
            </a:pPr>
            <a:r>
              <a:rPr lang="en-US" sz="1400" b="1" dirty="0" smtClean="0">
                <a:solidFill>
                  <a:srgbClr val="C00000"/>
                </a:solidFill>
                <a:effectLst>
                  <a:outerShdw blurRad="38100" dist="38100" dir="2700000" algn="tl">
                    <a:srgbClr val="000000">
                      <a:alpha val="43137"/>
                    </a:srgbClr>
                  </a:outerShdw>
                </a:effectLst>
                <a:latin typeface="Times New Roman" pitchFamily="18" charset="0"/>
              </a:rPr>
              <a:t>	1) vocabulary</a:t>
            </a:r>
          </a:p>
          <a:p>
            <a:pPr eaLnBrk="1" hangingPunct="1">
              <a:lnSpc>
                <a:spcPct val="80000"/>
              </a:lnSpc>
              <a:buNone/>
            </a:pPr>
            <a:r>
              <a:rPr lang="en-US" sz="1400" b="1" dirty="0" smtClean="0">
                <a:solidFill>
                  <a:srgbClr val="C00000"/>
                </a:solidFill>
                <a:effectLst>
                  <a:outerShdw blurRad="38100" dist="38100" dir="2700000" algn="tl">
                    <a:srgbClr val="000000">
                      <a:alpha val="43137"/>
                    </a:srgbClr>
                  </a:outerShdw>
                </a:effectLst>
                <a:latin typeface="Times New Roman" pitchFamily="18" charset="0"/>
              </a:rPr>
              <a:t>	2) word formation</a:t>
            </a:r>
          </a:p>
          <a:p>
            <a:pPr eaLnBrk="1" hangingPunct="1">
              <a:lnSpc>
                <a:spcPct val="80000"/>
              </a:lnSpc>
              <a:buNone/>
            </a:pPr>
            <a:r>
              <a:rPr lang="en-US" sz="1400" b="1" dirty="0" smtClean="0">
                <a:solidFill>
                  <a:srgbClr val="C00000"/>
                </a:solidFill>
                <a:effectLst>
                  <a:outerShdw blurRad="38100" dist="38100" dir="2700000" algn="tl">
                    <a:srgbClr val="000000">
                      <a:alpha val="43137"/>
                    </a:srgbClr>
                  </a:outerShdw>
                </a:effectLst>
                <a:latin typeface="Times New Roman" pitchFamily="18" charset="0"/>
              </a:rPr>
              <a:t>	3) meaning</a:t>
            </a:r>
          </a:p>
          <a:p>
            <a:pPr eaLnBrk="1" hangingPunct="1">
              <a:lnSpc>
                <a:spcPct val="80000"/>
              </a:lnSpc>
              <a:buNone/>
            </a:pPr>
            <a:r>
              <a:rPr lang="en-US" sz="1400" b="1" dirty="0" smtClean="0">
                <a:solidFill>
                  <a:srgbClr val="C00000"/>
                </a:solidFill>
                <a:effectLst>
                  <a:outerShdw blurRad="38100" dist="38100" dir="2700000" algn="tl">
                    <a:srgbClr val="000000">
                      <a:alpha val="43137"/>
                    </a:srgbClr>
                  </a:outerShdw>
                </a:effectLst>
                <a:latin typeface="Times New Roman" pitchFamily="18" charset="0"/>
              </a:rPr>
              <a:t>	4) sentence formation</a:t>
            </a:r>
          </a:p>
          <a:p>
            <a:pPr eaLnBrk="1" hangingPunct="1">
              <a:lnSpc>
                <a:spcPct val="80000"/>
              </a:lnSpc>
              <a:buNone/>
            </a:pPr>
            <a:r>
              <a:rPr lang="en-US" sz="1400" b="1" dirty="0" smtClean="0">
                <a:solidFill>
                  <a:srgbClr val="C00000"/>
                </a:solidFill>
                <a:effectLst>
                  <a:outerShdw blurRad="38100" dist="38100" dir="2700000" algn="tl">
                    <a:srgbClr val="000000">
                      <a:alpha val="43137"/>
                    </a:srgbClr>
                  </a:outerShdw>
                </a:effectLst>
                <a:latin typeface="Times New Roman" pitchFamily="18" charset="0"/>
              </a:rPr>
              <a:t>	5) pronunciation</a:t>
            </a:r>
          </a:p>
          <a:p>
            <a:pPr eaLnBrk="1" hangingPunct="1">
              <a:lnSpc>
                <a:spcPct val="80000"/>
              </a:lnSpc>
              <a:buNone/>
            </a:pPr>
            <a:r>
              <a:rPr lang="en-US" sz="1400" b="1" dirty="0" smtClean="0">
                <a:solidFill>
                  <a:srgbClr val="C00000"/>
                </a:solidFill>
                <a:effectLst>
                  <a:outerShdw blurRad="38100" dist="38100" dir="2700000" algn="tl">
                    <a:srgbClr val="000000">
                      <a:alpha val="43137"/>
                    </a:srgbClr>
                  </a:outerShdw>
                </a:effectLst>
                <a:latin typeface="Times New Roman" pitchFamily="18" charset="0"/>
              </a:rPr>
              <a:t>	6) spelling</a:t>
            </a:r>
          </a:p>
          <a:p>
            <a:pPr eaLnBrk="1" hangingPunct="1">
              <a:lnSpc>
                <a:spcPct val="80000"/>
              </a:lnSpc>
              <a:buNone/>
            </a:pPr>
            <a:endParaRPr lang="en-US" sz="1400" dirty="0" smtClean="0">
              <a:latin typeface="Times New Roman" pitchFamily="18" charset="0"/>
            </a:endParaRPr>
          </a:p>
          <a:p>
            <a:pPr eaLnBrk="1" hangingPunct="1">
              <a:lnSpc>
                <a:spcPct val="80000"/>
              </a:lnSpc>
              <a:buSzPct val="250000"/>
              <a:buNone/>
            </a:pPr>
            <a:r>
              <a:rPr lang="en-US" sz="1600" b="1" dirty="0" smtClean="0">
                <a:solidFill>
                  <a:srgbClr val="7030A0"/>
                </a:solidFill>
                <a:effectLst>
                  <a:outerShdw blurRad="38100" dist="38100" dir="2700000" algn="tl">
                    <a:srgbClr val="000000">
                      <a:alpha val="43137"/>
                    </a:srgbClr>
                  </a:outerShdw>
                </a:effectLst>
                <a:latin typeface="Times New Roman" pitchFamily="18" charset="0"/>
              </a:rPr>
              <a:t>                  Sociolinguistic competence involves knowing how to produce and understand the language in different sociolinguistic contexts, taking into consideration such factors as:</a:t>
            </a:r>
          </a:p>
          <a:p>
            <a:pPr eaLnBrk="1" hangingPunct="1">
              <a:lnSpc>
                <a:spcPct val="80000"/>
              </a:lnSpc>
              <a:buNone/>
            </a:pPr>
            <a:r>
              <a:rPr lang="en-US" sz="1400" dirty="0" smtClean="0">
                <a:solidFill>
                  <a:srgbClr val="7030A0"/>
                </a:solidFill>
                <a:effectLst>
                  <a:outerShdw blurRad="38100" dist="38100" dir="2700000" algn="tl">
                    <a:srgbClr val="000000">
                      <a:alpha val="43137"/>
                    </a:srgbClr>
                  </a:outerShdw>
                </a:effectLst>
                <a:latin typeface="Times New Roman" pitchFamily="18" charset="0"/>
              </a:rPr>
              <a:t>	1) the status of the participants</a:t>
            </a:r>
          </a:p>
          <a:p>
            <a:pPr eaLnBrk="1" hangingPunct="1">
              <a:lnSpc>
                <a:spcPct val="80000"/>
              </a:lnSpc>
              <a:buNone/>
            </a:pPr>
            <a:r>
              <a:rPr lang="en-US" sz="1400" dirty="0" smtClean="0">
                <a:solidFill>
                  <a:srgbClr val="7030A0"/>
                </a:solidFill>
                <a:effectLst>
                  <a:outerShdw blurRad="38100" dist="38100" dir="2700000" algn="tl">
                    <a:srgbClr val="000000">
                      <a:alpha val="43137"/>
                    </a:srgbClr>
                  </a:outerShdw>
                </a:effectLst>
                <a:latin typeface="Times New Roman" pitchFamily="18" charset="0"/>
              </a:rPr>
              <a:t>	2) the purpose of the interaction; and</a:t>
            </a:r>
          </a:p>
          <a:p>
            <a:pPr eaLnBrk="1" hangingPunct="1">
              <a:lnSpc>
                <a:spcPct val="80000"/>
              </a:lnSpc>
              <a:buNone/>
            </a:pPr>
            <a:r>
              <a:rPr lang="en-US" sz="1400" dirty="0" smtClean="0">
                <a:solidFill>
                  <a:srgbClr val="7030A0"/>
                </a:solidFill>
                <a:effectLst>
                  <a:outerShdw blurRad="38100" dist="38100" dir="2700000" algn="tl">
                    <a:srgbClr val="000000">
                      <a:alpha val="43137"/>
                    </a:srgbClr>
                  </a:outerShdw>
                </a:effectLst>
                <a:latin typeface="Times New Roman" pitchFamily="18" charset="0"/>
              </a:rPr>
              <a:t>	3) the norms or conventions of the interaction.</a:t>
            </a:r>
          </a:p>
          <a:p>
            <a:pPr eaLnBrk="1" hangingPunct="1">
              <a:lnSpc>
                <a:spcPct val="80000"/>
              </a:lnSpc>
            </a:pPr>
            <a:endParaRPr lang="en-US" sz="1400" dirty="0" smtClean="0">
              <a:solidFill>
                <a:srgbClr val="7030A0"/>
              </a:solidFill>
              <a:effectLst>
                <a:outerShdw blurRad="38100" dist="38100" dir="2700000" algn="tl">
                  <a:srgbClr val="000000">
                    <a:alpha val="43137"/>
                  </a:srgbClr>
                </a:outerShdw>
              </a:effectLst>
              <a:latin typeface="Times New Roman" pitchFamily="18" charset="0"/>
            </a:endParaRPr>
          </a:p>
          <a:p>
            <a:pPr eaLnBrk="1" hangingPunct="1">
              <a:lnSpc>
                <a:spcPct val="80000"/>
              </a:lnSpc>
            </a:pPr>
            <a:endParaRPr lang="en-US" sz="2000" dirty="0" smtClean="0">
              <a:solidFill>
                <a:srgbClr val="7030A0"/>
              </a:solidFill>
              <a:effectLst>
                <a:outerShdw blurRad="38100" dist="38100" dir="2700000" algn="tl">
                  <a:srgbClr val="000000">
                    <a:alpha val="43137"/>
                  </a:srgbClr>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0"/>
            <a:ext cx="7793038" cy="1066800"/>
          </a:xfrm>
          <a:solidFill>
            <a:schemeClr val="bg1"/>
          </a:solidFill>
        </p:spPr>
        <p:txBody>
          <a:bodyPr/>
          <a:lstStyle/>
          <a:p>
            <a:pPr algn="ctr" eaLnBrk="1" hangingPunct="1"/>
            <a:r>
              <a:rPr lang="en-US" sz="4000" b="1" dirty="0" smtClean="0"/>
              <a:t>Language Transfer</a:t>
            </a:r>
          </a:p>
        </p:txBody>
      </p:sp>
      <p:sp>
        <p:nvSpPr>
          <p:cNvPr id="36867" name="Rectangle 3"/>
          <p:cNvSpPr>
            <a:spLocks noGrp="1" noChangeArrowheads="1"/>
          </p:cNvSpPr>
          <p:nvPr>
            <p:ph idx="1"/>
          </p:nvPr>
        </p:nvSpPr>
        <p:spPr>
          <a:xfrm>
            <a:off x="152400" y="1143000"/>
            <a:ext cx="8991600" cy="5715000"/>
          </a:xfrm>
          <a:solidFill>
            <a:schemeClr val="bg1"/>
          </a:solidFill>
        </p:spPr>
        <p:txBody>
          <a:bodyPr/>
          <a:lstStyle/>
          <a:p>
            <a:pPr marL="533400" indent="-533400" algn="just" eaLnBrk="1" hangingPunct="1">
              <a:lnSpc>
                <a:spcPct val="80000"/>
              </a:lnSpc>
              <a:buSzPct val="220000"/>
              <a:buFont typeface="Wingdings" pitchFamily="2" charset="2"/>
              <a:buChar char="ü"/>
            </a:pPr>
            <a:r>
              <a:rPr lang="en-US" sz="1800" dirty="0" smtClean="0">
                <a:latin typeface="Times New Roman" pitchFamily="18" charset="0"/>
              </a:rPr>
              <a:t>Where the two languages were identical, learning could take place through positive transfer to the native-language pattern.</a:t>
            </a:r>
          </a:p>
          <a:p>
            <a:pPr marL="533400" indent="-533400" algn="just" eaLnBrk="1" hangingPunct="1">
              <a:lnSpc>
                <a:spcPct val="80000"/>
              </a:lnSpc>
              <a:buSzPct val="220000"/>
              <a:buNone/>
            </a:pPr>
            <a:endParaRPr lang="en-US" sz="1800" dirty="0" smtClean="0">
              <a:latin typeface="Times New Roman" pitchFamily="18" charset="0"/>
            </a:endParaRPr>
          </a:p>
          <a:p>
            <a:pPr marL="533400" indent="-533400" algn="just" eaLnBrk="1" hangingPunct="1">
              <a:lnSpc>
                <a:spcPct val="80000"/>
              </a:lnSpc>
              <a:buSzPct val="220000"/>
              <a:buFont typeface="Wingdings" pitchFamily="2" charset="2"/>
              <a:buChar char="ü"/>
            </a:pPr>
            <a:endParaRPr lang="en-US" sz="1800" dirty="0" smtClean="0">
              <a:latin typeface="Times New Roman" pitchFamily="18" charset="0"/>
            </a:endParaRPr>
          </a:p>
          <a:p>
            <a:pPr marL="533400" indent="-533400" eaLnBrk="1" hangingPunct="1">
              <a:lnSpc>
                <a:spcPct val="80000"/>
              </a:lnSpc>
              <a:buSzPct val="220000"/>
              <a:buFont typeface="Wingdings" pitchFamily="2" charset="2"/>
              <a:buChar char="ü"/>
            </a:pPr>
            <a:r>
              <a:rPr lang="en-US" sz="1800" dirty="0" smtClean="0">
                <a:latin typeface="Times New Roman" pitchFamily="18" charset="0"/>
              </a:rPr>
              <a:t>Where the two languages were different, learning difficulty arose and errors occurred resulting from negative transfer.</a:t>
            </a:r>
            <a:br>
              <a:rPr lang="en-US" sz="1800" dirty="0" smtClean="0">
                <a:latin typeface="Times New Roman" pitchFamily="18" charset="0"/>
              </a:rPr>
            </a:br>
            <a:endParaRPr lang="en-US" sz="1800" dirty="0" smtClean="0">
              <a:latin typeface="Times New Roman" pitchFamily="18" charset="0"/>
            </a:endParaRPr>
          </a:p>
          <a:p>
            <a:pPr marL="533400" indent="-533400" algn="just" eaLnBrk="1" hangingPunct="1">
              <a:lnSpc>
                <a:spcPct val="80000"/>
              </a:lnSpc>
              <a:buSzPct val="220000"/>
              <a:buFont typeface="Wingdings" pitchFamily="2" charset="2"/>
              <a:buChar char="ü"/>
            </a:pPr>
            <a:r>
              <a:rPr lang="en-US" sz="1800" dirty="0" smtClean="0">
                <a:latin typeface="Times New Roman" pitchFamily="18" charset="0"/>
              </a:rPr>
              <a:t>Chomsky (1959) set in motion a re-evaluation of many of the behaviorists claims. This reevaluation included area such as:</a:t>
            </a:r>
          </a:p>
          <a:p>
            <a:pPr marL="533400" indent="-533400" eaLnBrk="1" hangingPunct="1">
              <a:lnSpc>
                <a:spcPct val="80000"/>
              </a:lnSpc>
              <a:buSzPct val="220000"/>
              <a:buFont typeface="Wingdings" pitchFamily="2" charset="2"/>
              <a:buChar char="ü"/>
            </a:pPr>
            <a:endParaRPr lang="en-US" sz="1800" dirty="0" smtClean="0">
              <a:latin typeface="Times New Roman" pitchFamily="18" charset="0"/>
            </a:endParaRPr>
          </a:p>
          <a:p>
            <a:pPr marL="952500" lvl="1" indent="-495300" algn="just" eaLnBrk="1" hangingPunct="1">
              <a:lnSpc>
                <a:spcPct val="80000"/>
              </a:lnSpc>
              <a:buFont typeface="Wingdings" pitchFamily="2" charset="2"/>
              <a:buChar char="ü"/>
            </a:pPr>
            <a:r>
              <a:rPr lang="en-US" sz="1800" dirty="0" smtClean="0">
                <a:latin typeface="Times New Roman" pitchFamily="18" charset="0"/>
              </a:rPr>
              <a:t>the dangers of extrapolating from laboratory studies of animal behavior to the language behavior of humans were pointed out;</a:t>
            </a:r>
          </a:p>
          <a:p>
            <a:pPr marL="952500" lvl="1" indent="-495300" algn="just" eaLnBrk="1" hangingPunct="1">
              <a:lnSpc>
                <a:spcPct val="80000"/>
              </a:lnSpc>
              <a:buFont typeface="Wingdings" pitchFamily="2" charset="2"/>
              <a:buChar char="ü"/>
            </a:pPr>
            <a:r>
              <a:rPr lang="en-US" sz="1800" dirty="0" smtClean="0">
                <a:latin typeface="Times New Roman" pitchFamily="18" charset="0"/>
              </a:rPr>
              <a:t>the terms stimulus and response were exposed as vacuous where language behaviour was concerned;</a:t>
            </a:r>
          </a:p>
          <a:p>
            <a:pPr marL="952500" lvl="1" indent="-495300" algn="just" eaLnBrk="1" hangingPunct="1">
              <a:lnSpc>
                <a:spcPct val="80000"/>
              </a:lnSpc>
              <a:buFont typeface="Wingdings" pitchFamily="2" charset="2"/>
              <a:buChar char="ü"/>
            </a:pPr>
            <a:r>
              <a:rPr lang="en-US" sz="1800" dirty="0" smtClean="0">
                <a:latin typeface="Times New Roman" pitchFamily="18" charset="0"/>
              </a:rPr>
              <a:t>analogy could not account for the language user’s ability to generate totally novel utterances; and</a:t>
            </a:r>
          </a:p>
          <a:p>
            <a:pPr marL="952500" lvl="1" indent="-495300" algn="just" eaLnBrk="1" hangingPunct="1">
              <a:lnSpc>
                <a:spcPct val="80000"/>
              </a:lnSpc>
              <a:buFont typeface="Wingdings" pitchFamily="2" charset="2"/>
              <a:buChar char="ü"/>
            </a:pPr>
            <a:r>
              <a:rPr lang="en-US" sz="1800" dirty="0" smtClean="0">
                <a:latin typeface="Times New Roman" pitchFamily="18" charset="0"/>
              </a:rPr>
              <a:t>studies of children acquiring their L</a:t>
            </a:r>
            <a:r>
              <a:rPr lang="en-US" sz="1600" baseline="-25000" dirty="0" smtClean="0">
                <a:latin typeface="Times New Roman" pitchFamily="18" charset="0"/>
              </a:rPr>
              <a:t>1</a:t>
            </a:r>
            <a:r>
              <a:rPr lang="en-US" sz="1800" dirty="0" smtClean="0">
                <a:latin typeface="Times New Roman" pitchFamily="18" charset="0"/>
              </a:rPr>
              <a:t> showed that parents rarely corrected their children’s linguistic errors, thus casting doubt on the importance of reinforcement in language learning.</a:t>
            </a:r>
          </a:p>
          <a:p>
            <a:pPr marL="533400" indent="-533400" eaLnBrk="1" hangingPunct="1">
              <a:lnSpc>
                <a:spcPct val="80000"/>
              </a:lnSpc>
              <a:buSzPct val="220000"/>
              <a:buFont typeface="Wingdings" pitchFamily="2" charset="2"/>
              <a:buChar char="ü"/>
            </a:pPr>
            <a:r>
              <a:rPr lang="en-US" sz="1800" dirty="0" smtClean="0">
                <a:latin typeface="Times New Roman" pitchFamily="18" charset="0"/>
              </a:rPr>
              <a:t>All this led to the reconsideration of the role of L</a:t>
            </a:r>
            <a:r>
              <a:rPr lang="en-US" sz="1800" baseline="-25000" dirty="0" smtClean="0">
                <a:latin typeface="Times New Roman" pitchFamily="18" charset="0"/>
              </a:rPr>
              <a:t>1</a:t>
            </a:r>
            <a:r>
              <a:rPr lang="en-US" sz="1800" dirty="0" smtClean="0">
                <a:latin typeface="Times New Roman" pitchFamily="18" charset="0"/>
              </a:rPr>
              <a:t> in L</a:t>
            </a:r>
            <a:r>
              <a:rPr lang="en-US" sz="1800" baseline="-25000" dirty="0" smtClean="0">
                <a:latin typeface="Times New Roman" pitchFamily="18" charset="0"/>
              </a:rPr>
              <a:t>2</a:t>
            </a:r>
            <a:r>
              <a:rPr lang="en-US" sz="1800" dirty="0" smtClean="0">
                <a:latin typeface="Times New Roman" pitchFamily="18" charset="0"/>
              </a:rPr>
              <a:t> learning.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4800" y="76200"/>
            <a:ext cx="8839200" cy="685800"/>
          </a:xfrm>
          <a:solidFill>
            <a:schemeClr val="bg1"/>
          </a:solidFill>
        </p:spPr>
        <p:txBody>
          <a:bodyPr>
            <a:normAutofit/>
          </a:bodyPr>
          <a:lstStyle/>
          <a:p>
            <a:pPr eaLnBrk="1" hangingPunct="1"/>
            <a:r>
              <a:rPr lang="en-US" sz="2800" b="1" dirty="0" smtClean="0"/>
              <a:t>The Nature of the  Interlanguage Continuum</a:t>
            </a:r>
          </a:p>
        </p:txBody>
      </p:sp>
      <p:sp>
        <p:nvSpPr>
          <p:cNvPr id="37891" name="Rectangle 3"/>
          <p:cNvSpPr>
            <a:spLocks noGrp="1" noChangeArrowheads="1"/>
          </p:cNvSpPr>
          <p:nvPr>
            <p:ph idx="1"/>
          </p:nvPr>
        </p:nvSpPr>
        <p:spPr>
          <a:xfrm>
            <a:off x="152400" y="914400"/>
            <a:ext cx="8991600" cy="5562600"/>
          </a:xfrm>
          <a:solidFill>
            <a:schemeClr val="bg1"/>
          </a:solidFill>
        </p:spPr>
        <p:txBody>
          <a:bodyPr>
            <a:normAutofit/>
          </a:bodyPr>
          <a:lstStyle/>
          <a:p>
            <a:pPr algn="just" eaLnBrk="1" hangingPunct="1">
              <a:lnSpc>
                <a:spcPct val="80000"/>
              </a:lnSpc>
              <a:buSzPct val="200000"/>
              <a:buNone/>
            </a:pPr>
            <a:endParaRPr lang="en-US" sz="2000" dirty="0" smtClean="0">
              <a:latin typeface="Times New Roman" pitchFamily="18" charset="0"/>
            </a:endParaRPr>
          </a:p>
          <a:p>
            <a:pPr algn="just" eaLnBrk="1" hangingPunct="1">
              <a:lnSpc>
                <a:spcPct val="80000"/>
              </a:lnSpc>
              <a:buSzPct val="200000"/>
              <a:buFont typeface="Wingdings" pitchFamily="2" charset="2"/>
              <a:buChar char="ü"/>
            </a:pPr>
            <a:endParaRPr lang="en-US" sz="2000" dirty="0" smtClean="0">
              <a:latin typeface="Times New Roman" pitchFamily="18" charset="0"/>
            </a:endParaRPr>
          </a:p>
          <a:p>
            <a:pPr algn="just" eaLnBrk="1" hangingPunct="1">
              <a:lnSpc>
                <a:spcPct val="80000"/>
              </a:lnSpc>
              <a:buSzPct val="200000"/>
              <a:buFont typeface="Wingdings" pitchFamily="2" charset="2"/>
              <a:buChar char="ü"/>
            </a:pPr>
            <a:r>
              <a:rPr lang="en-US" sz="2000" dirty="0" smtClean="0">
                <a:latin typeface="Times New Roman" pitchFamily="18" charset="0"/>
              </a:rPr>
              <a:t> </a:t>
            </a:r>
            <a:r>
              <a:rPr lang="en-US" sz="2000" dirty="0" smtClean="0">
                <a:latin typeface="Times New Roman" pitchFamily="18" charset="0"/>
              </a:rPr>
              <a:t>Cognitive theories of interlanguage claim that with the assistance of    learning strategies, learners build mental grammars of the second language.</a:t>
            </a:r>
          </a:p>
          <a:p>
            <a:pPr algn="just" eaLnBrk="1" hangingPunct="1">
              <a:lnSpc>
                <a:spcPct val="80000"/>
              </a:lnSpc>
              <a:buSzPct val="200000"/>
              <a:buFont typeface="Wingdings" pitchFamily="2" charset="2"/>
              <a:buChar char="ü"/>
            </a:pPr>
            <a:endParaRPr lang="en-US" sz="2000" dirty="0" smtClean="0">
              <a:latin typeface="Times New Roman" pitchFamily="18" charset="0"/>
            </a:endParaRPr>
          </a:p>
          <a:p>
            <a:pPr algn="just" eaLnBrk="1" hangingPunct="1">
              <a:lnSpc>
                <a:spcPct val="80000"/>
              </a:lnSpc>
              <a:buSzPct val="200000"/>
              <a:buFont typeface="Wingdings" pitchFamily="2" charset="2"/>
              <a:buChar char="ü"/>
            </a:pPr>
            <a:r>
              <a:rPr lang="en-US" sz="2000" dirty="0" smtClean="0">
                <a:latin typeface="Times New Roman" pitchFamily="18" charset="0"/>
              </a:rPr>
              <a:t>  Learners draw on the rules they have constructed to interpret and   produce utterances.</a:t>
            </a:r>
          </a:p>
          <a:p>
            <a:pPr algn="just" eaLnBrk="1" hangingPunct="1">
              <a:lnSpc>
                <a:spcPct val="80000"/>
              </a:lnSpc>
              <a:buSzPct val="200000"/>
              <a:buFont typeface="Wingdings" pitchFamily="2" charset="2"/>
              <a:buChar char="ü"/>
            </a:pPr>
            <a:endParaRPr lang="en-US" sz="2000" dirty="0" smtClean="0">
              <a:latin typeface="Times New Roman" pitchFamily="18" charset="0"/>
            </a:endParaRPr>
          </a:p>
          <a:p>
            <a:pPr algn="just" eaLnBrk="1" hangingPunct="1">
              <a:lnSpc>
                <a:spcPct val="80000"/>
              </a:lnSpc>
              <a:buSzPct val="200000"/>
              <a:buFont typeface="Wingdings" pitchFamily="2" charset="2"/>
              <a:buChar char="ü"/>
            </a:pPr>
            <a:r>
              <a:rPr lang="en-US" sz="2000" dirty="0" smtClean="0">
                <a:latin typeface="Times New Roman" pitchFamily="18" charset="0"/>
              </a:rPr>
              <a:t>  Learner’s utterances are only erroneous with reference to the target language norms, not to the norms of their own grammars.</a:t>
            </a:r>
          </a:p>
          <a:p>
            <a:pPr algn="just" eaLnBrk="1" hangingPunct="1">
              <a:lnSpc>
                <a:spcPct val="80000"/>
              </a:lnSpc>
              <a:buSzPct val="200000"/>
              <a:buFont typeface="Wingdings" pitchFamily="2" charset="2"/>
              <a:buChar char="ü"/>
            </a:pPr>
            <a:endParaRPr lang="en-US" sz="2000" dirty="0" smtClean="0">
              <a:latin typeface="Times New Roman" pitchFamily="18" charset="0"/>
            </a:endParaRPr>
          </a:p>
          <a:p>
            <a:pPr algn="just" eaLnBrk="1" hangingPunct="1">
              <a:lnSpc>
                <a:spcPct val="80000"/>
              </a:lnSpc>
              <a:buSzPct val="200000"/>
              <a:buFont typeface="Wingdings" pitchFamily="2" charset="2"/>
              <a:buChar char="ü"/>
            </a:pPr>
            <a:r>
              <a:rPr lang="en-US" sz="2000" dirty="0" smtClean="0">
                <a:latin typeface="Times New Roman" pitchFamily="18" charset="0"/>
              </a:rPr>
              <a:t>  The interlanguage continuum consists of a series of overlapping grammars. Each share some rules with the previously constructed    grammar, but also contains some new or revised rules.</a:t>
            </a:r>
          </a:p>
          <a:p>
            <a:pPr algn="just" eaLnBrk="1" hangingPunct="1">
              <a:lnSpc>
                <a:spcPct val="80000"/>
              </a:lnSpc>
              <a:buSzPct val="200000"/>
              <a:buFont typeface="Wingdings" pitchFamily="2" charset="2"/>
              <a:buChar char="ü"/>
            </a:pPr>
            <a:endParaRPr lang="en-US" sz="2000" dirty="0" smtClean="0">
              <a:latin typeface="Times New Roman" pitchFamily="18" charset="0"/>
            </a:endParaRPr>
          </a:p>
          <a:p>
            <a:pPr algn="just" eaLnBrk="1" hangingPunct="1">
              <a:lnSpc>
                <a:spcPct val="80000"/>
              </a:lnSpc>
              <a:buSzPct val="200000"/>
              <a:buFont typeface="Wingdings" pitchFamily="2" charset="2"/>
              <a:buChar char="ü"/>
            </a:pPr>
            <a:r>
              <a:rPr lang="en-US" sz="2000" dirty="0" smtClean="0">
                <a:latin typeface="Times New Roman" pitchFamily="18" charset="0"/>
              </a:rPr>
              <a:t>  A rule has the status of a hypothesis.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152400" y="609600"/>
            <a:ext cx="8763000" cy="5943600"/>
          </a:xfrm>
          <a:solidFill>
            <a:schemeClr val="bg1"/>
          </a:solidFill>
        </p:spPr>
        <p:txBody>
          <a:bodyPr/>
          <a:lstStyle/>
          <a:p>
            <a:pPr>
              <a:lnSpc>
                <a:spcPct val="80000"/>
              </a:lnSpc>
              <a:buSzPct val="250000"/>
              <a:buFont typeface="Wingdings" pitchFamily="2" charset="2"/>
              <a:buChar char="§"/>
            </a:pPr>
            <a:endParaRPr lang="en-US" sz="2000" b="1" dirty="0" smtClean="0">
              <a:latin typeface="Times New Roman" pitchFamily="18" charset="0"/>
            </a:endParaRPr>
          </a:p>
          <a:p>
            <a:pPr algn="just">
              <a:lnSpc>
                <a:spcPct val="80000"/>
              </a:lnSpc>
              <a:buSzPct val="250000"/>
              <a:buNone/>
            </a:pPr>
            <a:r>
              <a:rPr lang="en-US" sz="2000" b="1" dirty="0" smtClean="0">
                <a:solidFill>
                  <a:srgbClr val="C00000"/>
                </a:solidFill>
                <a:effectLst>
                  <a:outerShdw blurRad="38100" dist="38100" dir="2700000" algn="tl">
                    <a:srgbClr val="000000">
                      <a:alpha val="43137"/>
                    </a:srgbClr>
                  </a:outerShdw>
                </a:effectLst>
                <a:latin typeface="Times New Roman" pitchFamily="18" charset="0"/>
              </a:rPr>
              <a:t>                Discourse competence</a:t>
            </a:r>
            <a:r>
              <a:rPr lang="en-US" sz="2000" dirty="0" smtClean="0">
                <a:solidFill>
                  <a:srgbClr val="C00000"/>
                </a:solidFill>
                <a:effectLst>
                  <a:outerShdw blurRad="38100" dist="38100" dir="2700000" algn="tl">
                    <a:srgbClr val="000000">
                      <a:alpha val="43137"/>
                    </a:srgbClr>
                  </a:outerShdw>
                </a:effectLst>
                <a:latin typeface="Times New Roman" pitchFamily="18" charset="0"/>
              </a:rPr>
              <a:t> involves the ability to combine and connect utterances (spoken) and sentences (written) into a meaningful whole. Discourse ranges from a simple spoken conversation to long written texts.</a:t>
            </a:r>
          </a:p>
          <a:p>
            <a:pPr>
              <a:lnSpc>
                <a:spcPct val="80000"/>
              </a:lnSpc>
              <a:buSzPct val="250000"/>
              <a:buFont typeface="Wingdings" pitchFamily="2" charset="2"/>
              <a:buChar char="§"/>
            </a:pPr>
            <a:endParaRPr lang="en-US" sz="2000" dirty="0" smtClean="0">
              <a:latin typeface="Times New Roman" pitchFamily="18" charset="0"/>
            </a:endParaRPr>
          </a:p>
          <a:p>
            <a:pPr>
              <a:lnSpc>
                <a:spcPct val="80000"/>
              </a:lnSpc>
              <a:buSzPct val="250000"/>
              <a:buNone/>
            </a:pPr>
            <a:r>
              <a:rPr lang="en-US" sz="2000" b="1" dirty="0" smtClean="0">
                <a:latin typeface="Times New Roman" pitchFamily="18" charset="0"/>
              </a:rPr>
              <a:t>              Strategic competence</a:t>
            </a:r>
            <a:r>
              <a:rPr lang="en-US" sz="2000" dirty="0" smtClean="0">
                <a:latin typeface="Times New Roman" pitchFamily="18" charset="0"/>
              </a:rPr>
              <a:t> involves the manipulation of language in order to meet communicative goals. It involves both verbal and non-verbal behaviors. Speakers employ this competence for two main reasons:</a:t>
            </a:r>
          </a:p>
          <a:p>
            <a:pPr eaLnBrk="1" hangingPunct="1">
              <a:lnSpc>
                <a:spcPct val="80000"/>
              </a:lnSpc>
              <a:buNone/>
            </a:pPr>
            <a:endParaRPr lang="en-US" sz="2000" dirty="0" smtClean="0">
              <a:latin typeface="Times New Roman" pitchFamily="18" charset="0"/>
            </a:endParaRPr>
          </a:p>
          <a:p>
            <a:pPr>
              <a:lnSpc>
                <a:spcPct val="80000"/>
              </a:lnSpc>
              <a:buNone/>
            </a:pPr>
            <a:r>
              <a:rPr lang="en-US" sz="2000" dirty="0" smtClean="0">
                <a:latin typeface="Times New Roman" pitchFamily="18" charset="0"/>
              </a:rPr>
              <a:t>	1) to compensate for breakdowns in communication such as when the speaker forgets or does not know a term and is forced to paraphrase or gesture to get the idea across; and</a:t>
            </a:r>
          </a:p>
          <a:p>
            <a:pPr>
              <a:lnSpc>
                <a:spcPct val="80000"/>
              </a:lnSpc>
              <a:buNone/>
            </a:pPr>
            <a:endParaRPr lang="en-US" sz="2000" dirty="0" smtClean="0">
              <a:latin typeface="Times New Roman" pitchFamily="18" charset="0"/>
            </a:endParaRPr>
          </a:p>
          <a:p>
            <a:pPr>
              <a:lnSpc>
                <a:spcPct val="80000"/>
              </a:lnSpc>
              <a:buNone/>
            </a:pPr>
            <a:r>
              <a:rPr lang="en-US" sz="2000" dirty="0" smtClean="0">
                <a:latin typeface="Times New Roman" pitchFamily="18" charset="0"/>
              </a:rPr>
              <a:t>	2) to enhance the effectiveness of communication such as when a speaker raises or lowers the voice for effect.</a:t>
            </a:r>
          </a:p>
          <a:p>
            <a:pPr eaLnBrk="1" hangingPunct="1">
              <a:lnSpc>
                <a:spcPct val="80000"/>
              </a:lnSpc>
              <a:buNone/>
            </a:pPr>
            <a:endParaRPr lang="en-US" sz="2000" dirty="0" smtClean="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0"/>
            <a:ext cx="7793038" cy="1066800"/>
          </a:xfrm>
          <a:solidFill>
            <a:schemeClr val="bg1"/>
          </a:solidFill>
        </p:spPr>
        <p:txBody>
          <a:bodyPr/>
          <a:lstStyle/>
          <a:p>
            <a:pPr algn="ctr" eaLnBrk="1" hangingPunct="1"/>
            <a:r>
              <a:rPr lang="en-US" sz="4000" b="1" dirty="0" smtClean="0"/>
              <a:t>Competence Vs. Performance</a:t>
            </a:r>
          </a:p>
        </p:txBody>
      </p:sp>
      <p:sp>
        <p:nvSpPr>
          <p:cNvPr id="29699" name="Rectangle 3"/>
          <p:cNvSpPr>
            <a:spLocks noGrp="1" noChangeArrowheads="1"/>
          </p:cNvSpPr>
          <p:nvPr>
            <p:ph idx="1"/>
          </p:nvPr>
        </p:nvSpPr>
        <p:spPr>
          <a:xfrm>
            <a:off x="152400" y="1219200"/>
            <a:ext cx="8991600" cy="5638801"/>
          </a:xfrm>
          <a:solidFill>
            <a:schemeClr val="bg1"/>
          </a:solidFill>
        </p:spPr>
        <p:txBody>
          <a:bodyPr/>
          <a:lstStyle/>
          <a:p>
            <a:pPr algn="just" eaLnBrk="1" hangingPunct="1">
              <a:lnSpc>
                <a:spcPct val="80000"/>
              </a:lnSpc>
              <a:buSzPct val="220000"/>
              <a:buNone/>
            </a:pPr>
            <a:r>
              <a:rPr lang="en-US" sz="1800" dirty="0" smtClean="0">
                <a:latin typeface="Times New Roman" pitchFamily="18" charset="0"/>
              </a:rPr>
              <a:t>               According to Chomsky (1965), competence consists of mental representations of linguistic rules that constitute the speaker-hearer’s internal grammar.</a:t>
            </a:r>
          </a:p>
          <a:p>
            <a:pPr algn="just" eaLnBrk="1" hangingPunct="1">
              <a:lnSpc>
                <a:spcPct val="80000"/>
              </a:lnSpc>
              <a:buSzPct val="220000"/>
              <a:buFont typeface="Wingdings" pitchFamily="2" charset="2"/>
              <a:buChar char="v"/>
            </a:pPr>
            <a:endParaRPr lang="en-US" sz="1800" dirty="0" smtClean="0">
              <a:latin typeface="Times New Roman" pitchFamily="18" charset="0"/>
            </a:endParaRPr>
          </a:p>
          <a:p>
            <a:pPr algn="just" eaLnBrk="1" hangingPunct="1">
              <a:lnSpc>
                <a:spcPct val="80000"/>
              </a:lnSpc>
              <a:buSzPct val="220000"/>
              <a:buNone/>
            </a:pPr>
            <a:r>
              <a:rPr lang="en-US" sz="1800" dirty="0" smtClean="0">
                <a:latin typeface="Times New Roman" pitchFamily="18" charset="0"/>
              </a:rPr>
              <a:t>       </a:t>
            </a:r>
            <a:r>
              <a:rPr lang="en-US" sz="1800" b="1" dirty="0" smtClean="0">
                <a:latin typeface="Times New Roman" pitchFamily="18" charset="0"/>
              </a:rPr>
              <a:t> This internal grammar </a:t>
            </a:r>
            <a:r>
              <a:rPr lang="en-US" sz="1800" dirty="0" smtClean="0">
                <a:latin typeface="Times New Roman" pitchFamily="18" charset="0"/>
              </a:rPr>
              <a:t>is implicit rather than explicit. It is evident in the intuitions, which the speaker-hearer has about the grammaticality of sentences.</a:t>
            </a:r>
          </a:p>
          <a:p>
            <a:pPr algn="just" eaLnBrk="1" hangingPunct="1">
              <a:lnSpc>
                <a:spcPct val="80000"/>
              </a:lnSpc>
              <a:buSzPct val="220000"/>
              <a:buFont typeface="Wingdings" pitchFamily="2" charset="2"/>
              <a:buChar char="v"/>
            </a:pPr>
            <a:endParaRPr lang="en-US" sz="1800" dirty="0" smtClean="0">
              <a:latin typeface="Times New Roman" pitchFamily="18" charset="0"/>
            </a:endParaRPr>
          </a:p>
          <a:p>
            <a:pPr algn="just" eaLnBrk="1" hangingPunct="1">
              <a:lnSpc>
                <a:spcPct val="80000"/>
              </a:lnSpc>
              <a:buSzPct val="220000"/>
              <a:buNone/>
            </a:pPr>
            <a:r>
              <a:rPr lang="en-US" sz="1800" dirty="0" smtClean="0">
                <a:latin typeface="Times New Roman" pitchFamily="18" charset="0"/>
              </a:rPr>
              <a:t>          </a:t>
            </a:r>
            <a:r>
              <a:rPr lang="en-US" sz="1800" b="1" dirty="0" smtClean="0">
                <a:latin typeface="Times New Roman" pitchFamily="18" charset="0"/>
              </a:rPr>
              <a:t>Performance</a:t>
            </a:r>
            <a:r>
              <a:rPr lang="en-US" sz="1800" dirty="0" smtClean="0">
                <a:latin typeface="Times New Roman" pitchFamily="18" charset="0"/>
              </a:rPr>
              <a:t> consists of the use of this grammar in the comprehension and production of the language.</a:t>
            </a:r>
          </a:p>
          <a:p>
            <a:pPr algn="just" eaLnBrk="1" hangingPunct="1">
              <a:lnSpc>
                <a:spcPct val="80000"/>
              </a:lnSpc>
              <a:buSzPct val="220000"/>
              <a:buFont typeface="Wingdings" pitchFamily="2" charset="2"/>
              <a:buChar char="v"/>
            </a:pPr>
            <a:endParaRPr lang="en-US" sz="1800" dirty="0" smtClean="0">
              <a:latin typeface="Times New Roman" pitchFamily="18" charset="0"/>
            </a:endParaRPr>
          </a:p>
          <a:p>
            <a:pPr algn="just" eaLnBrk="1" hangingPunct="1">
              <a:lnSpc>
                <a:spcPct val="80000"/>
              </a:lnSpc>
              <a:buSzPct val="220000"/>
              <a:buNone/>
            </a:pPr>
            <a:r>
              <a:rPr lang="en-US" sz="1800" dirty="0" smtClean="0">
                <a:latin typeface="Times New Roman" pitchFamily="18" charset="0"/>
              </a:rPr>
              <a:t>          </a:t>
            </a:r>
            <a:r>
              <a:rPr lang="en-US" sz="1800" b="1" dirty="0" smtClean="0">
                <a:latin typeface="Times New Roman" pitchFamily="18" charset="0"/>
              </a:rPr>
              <a:t>Communicative competence </a:t>
            </a:r>
            <a:r>
              <a:rPr lang="en-US" sz="1800" dirty="0" smtClean="0">
                <a:latin typeface="Times New Roman" pitchFamily="18" charset="0"/>
              </a:rPr>
              <a:t>is that aspect of the language user’s competence that enables them to convey and interpret messages and to negotiate meanings interpersonally within specific contexts.</a:t>
            </a:r>
          </a:p>
          <a:p>
            <a:pPr algn="just" eaLnBrk="1" hangingPunct="1">
              <a:lnSpc>
                <a:spcPct val="80000"/>
              </a:lnSpc>
              <a:buSzPct val="220000"/>
              <a:buFont typeface="Wingdings" pitchFamily="2" charset="2"/>
              <a:buChar char="v"/>
            </a:pPr>
            <a:endParaRPr lang="en-US" sz="1800" dirty="0" smtClean="0">
              <a:latin typeface="Times New Roman" pitchFamily="18" charset="0"/>
            </a:endParaRPr>
          </a:p>
          <a:p>
            <a:pPr algn="just" eaLnBrk="1" hangingPunct="1">
              <a:lnSpc>
                <a:spcPct val="80000"/>
              </a:lnSpc>
              <a:buSzPct val="220000"/>
              <a:buNone/>
            </a:pPr>
            <a:r>
              <a:rPr lang="en-US" sz="1800" dirty="0" smtClean="0">
                <a:latin typeface="Times New Roman" pitchFamily="18" charset="0"/>
              </a:rPr>
              <a:t>                Language is a form of communication that occurs in social interaction. It is used for a purpose such as persuading, commanding, and establishing social relationships. No longer is the focus on specific knowledge of grammatical form. Instead, the competent speaker is recognized as one who knows </a:t>
            </a:r>
            <a:r>
              <a:rPr lang="en-US" sz="1800" b="1" dirty="0" smtClean="0">
                <a:latin typeface="Times New Roman" pitchFamily="18" charset="0"/>
              </a:rPr>
              <a:t>when, where, </a:t>
            </a:r>
            <a:r>
              <a:rPr lang="en-US" sz="1800" dirty="0" smtClean="0">
                <a:latin typeface="Times New Roman" pitchFamily="18" charset="0"/>
              </a:rPr>
              <a:t>and</a:t>
            </a:r>
            <a:r>
              <a:rPr lang="en-US" sz="1800" b="1" dirty="0" smtClean="0">
                <a:latin typeface="Times New Roman" pitchFamily="18" charset="0"/>
              </a:rPr>
              <a:t> how </a:t>
            </a:r>
            <a:r>
              <a:rPr lang="en-US" sz="1800" dirty="0" smtClean="0">
                <a:latin typeface="Times New Roman" pitchFamily="18" charset="0"/>
              </a:rPr>
              <a:t>to use language appropriately.</a:t>
            </a:r>
            <a:endParaRPr lang="en-US" sz="2400" dirty="0" smtClean="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52400" y="228600"/>
            <a:ext cx="7793038" cy="838200"/>
          </a:xfrm>
          <a:solidFill>
            <a:schemeClr val="bg1"/>
          </a:solidFill>
        </p:spPr>
        <p:txBody>
          <a:bodyPr>
            <a:normAutofit/>
          </a:bodyPr>
          <a:lstStyle/>
          <a:p>
            <a:pPr algn="ctr" eaLnBrk="1" hangingPunct="1"/>
            <a:r>
              <a:rPr lang="en-US" sz="3200" b="1" dirty="0" smtClean="0"/>
              <a:t>Language Learning</a:t>
            </a:r>
          </a:p>
        </p:txBody>
      </p:sp>
      <p:sp>
        <p:nvSpPr>
          <p:cNvPr id="30723" name="Rectangle 3"/>
          <p:cNvSpPr>
            <a:spLocks noGrp="1" noChangeArrowheads="1"/>
          </p:cNvSpPr>
          <p:nvPr>
            <p:ph idx="1"/>
          </p:nvPr>
        </p:nvSpPr>
        <p:spPr>
          <a:xfrm>
            <a:off x="152400" y="1371600"/>
            <a:ext cx="8534400" cy="5257800"/>
          </a:xfrm>
          <a:solidFill>
            <a:schemeClr val="bg1"/>
          </a:solidFill>
        </p:spPr>
        <p:txBody>
          <a:bodyPr/>
          <a:lstStyle/>
          <a:p>
            <a:pPr eaLnBrk="1" hangingPunct="1">
              <a:lnSpc>
                <a:spcPct val="80000"/>
              </a:lnSpc>
              <a:buFont typeface="Wingdings" pitchFamily="2" charset="2"/>
              <a:buNone/>
            </a:pPr>
            <a:endParaRPr lang="en-US" sz="1800" b="1" dirty="0" smtClean="0">
              <a:latin typeface="Times New Roman" pitchFamily="18" charset="0"/>
            </a:endParaRPr>
          </a:p>
          <a:p>
            <a:pPr algn="just" eaLnBrk="1" hangingPunct="1">
              <a:lnSpc>
                <a:spcPct val="80000"/>
              </a:lnSpc>
              <a:buSzPct val="160000"/>
              <a:buNone/>
            </a:pPr>
            <a:r>
              <a:rPr lang="en-US" sz="1800" dirty="0" smtClean="0">
                <a:latin typeface="Times New Roman" pitchFamily="18" charset="0"/>
              </a:rPr>
              <a:t>                Behaviorist’s views of language learning and of language teaching were pre-dominant in the two decades following the second world war. These views drew on general theories of learning propounded by psychologists such as Watson (1924), Thorndike (1932), and Skinner (1957).</a:t>
            </a:r>
          </a:p>
          <a:p>
            <a:pPr algn="just" eaLnBrk="1" hangingPunct="1">
              <a:lnSpc>
                <a:spcPct val="80000"/>
              </a:lnSpc>
              <a:buSzPct val="160000"/>
              <a:buFont typeface="Arial" pitchFamily="34" charset="0"/>
              <a:buChar char="•"/>
            </a:pPr>
            <a:endParaRPr lang="en-US" sz="1800" dirty="0" smtClean="0">
              <a:latin typeface="Times New Roman" pitchFamily="18" charset="0"/>
            </a:endParaRPr>
          </a:p>
          <a:p>
            <a:pPr algn="just" eaLnBrk="1" hangingPunct="1">
              <a:lnSpc>
                <a:spcPct val="80000"/>
              </a:lnSpc>
              <a:buSzPct val="160000"/>
              <a:buFont typeface="Arial" pitchFamily="34" charset="0"/>
              <a:buChar char="•"/>
            </a:pPr>
            <a:r>
              <a:rPr lang="en-US" sz="1800" b="1" i="1" dirty="0" smtClean="0">
                <a:latin typeface="Times New Roman" pitchFamily="18" charset="0"/>
              </a:rPr>
              <a:t>Dakin (1973) identifies three general principles of language learning derived from these theories.</a:t>
            </a:r>
          </a:p>
          <a:p>
            <a:pPr algn="just" eaLnBrk="1" hangingPunct="1">
              <a:lnSpc>
                <a:spcPct val="80000"/>
              </a:lnSpc>
              <a:buSzPct val="160000"/>
              <a:buFont typeface="Arial" pitchFamily="34" charset="0"/>
              <a:buChar char="•"/>
            </a:pPr>
            <a:endParaRPr lang="en-US" sz="1800" b="1" i="1" dirty="0" smtClean="0">
              <a:latin typeface="Times New Roman" pitchFamily="18" charset="0"/>
            </a:endParaRPr>
          </a:p>
          <a:p>
            <a:pPr marL="762000" lvl="1" indent="-304800" algn="just" eaLnBrk="1" hangingPunct="1">
              <a:lnSpc>
                <a:spcPct val="80000"/>
              </a:lnSpc>
              <a:buSzPct val="80000"/>
              <a:buFont typeface="Arial" pitchFamily="34" charset="0"/>
              <a:buChar char="•"/>
            </a:pPr>
            <a:r>
              <a:rPr lang="en-US" sz="1800" dirty="0" smtClean="0">
                <a:latin typeface="Times New Roman" pitchFamily="18" charset="0"/>
              </a:rPr>
              <a:t>According to the law of exercise, language learning is promoted when the learner makes active and repeated responses to stimuli.</a:t>
            </a:r>
          </a:p>
          <a:p>
            <a:pPr marL="762000" lvl="1" indent="-304800" algn="just" eaLnBrk="1" hangingPunct="1">
              <a:lnSpc>
                <a:spcPct val="80000"/>
              </a:lnSpc>
              <a:buSzPct val="80000"/>
              <a:buFont typeface="Arial" pitchFamily="34" charset="0"/>
              <a:buChar char="•"/>
            </a:pPr>
            <a:endParaRPr lang="en-US" sz="1800" dirty="0" smtClean="0">
              <a:latin typeface="Times New Roman" pitchFamily="18" charset="0"/>
            </a:endParaRPr>
          </a:p>
          <a:p>
            <a:pPr marL="762000" lvl="1" indent="-304800" algn="just" eaLnBrk="1" hangingPunct="1">
              <a:lnSpc>
                <a:spcPct val="80000"/>
              </a:lnSpc>
              <a:buSzPct val="80000"/>
              <a:buFont typeface="Arial" pitchFamily="34" charset="0"/>
              <a:buChar char="•"/>
            </a:pPr>
            <a:r>
              <a:rPr lang="en-US" sz="1800" dirty="0" smtClean="0">
                <a:latin typeface="Times New Roman" pitchFamily="18" charset="0"/>
              </a:rPr>
              <a:t>The law of effect emphasizes the importance of reinforcing the learners’ responses and correcting non-target-like ones.</a:t>
            </a:r>
          </a:p>
          <a:p>
            <a:pPr marL="762000" lvl="1" indent="-304800" algn="just" eaLnBrk="1" hangingPunct="1">
              <a:lnSpc>
                <a:spcPct val="80000"/>
              </a:lnSpc>
              <a:buSzPct val="80000"/>
              <a:buFont typeface="Arial" pitchFamily="34" charset="0"/>
              <a:buChar char="•"/>
            </a:pPr>
            <a:endParaRPr lang="en-US" sz="1800" dirty="0" smtClean="0">
              <a:latin typeface="Times New Roman" pitchFamily="18" charset="0"/>
            </a:endParaRPr>
          </a:p>
          <a:p>
            <a:pPr marL="762000" lvl="1" indent="-304800" algn="just" eaLnBrk="1" hangingPunct="1">
              <a:lnSpc>
                <a:spcPct val="80000"/>
              </a:lnSpc>
              <a:buSzPct val="80000"/>
              <a:buFont typeface="Arial" pitchFamily="34" charset="0"/>
              <a:buChar char="•"/>
            </a:pPr>
            <a:r>
              <a:rPr lang="en-US" sz="1800" dirty="0" smtClean="0">
                <a:latin typeface="Times New Roman" pitchFamily="18" charset="0"/>
              </a:rPr>
              <a:t>The principle of shaping claims that learning will proceed most smoothly and rapidly if complex behaviors are broken down into their component parts and learned bit-by-bit.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0" y="990600"/>
            <a:ext cx="9144000" cy="5867400"/>
          </a:xfrm>
          <a:solidFill>
            <a:schemeClr val="bg1"/>
          </a:solidFill>
        </p:spPr>
        <p:txBody>
          <a:bodyPr>
            <a:normAutofit/>
          </a:bodyPr>
          <a:lstStyle/>
          <a:p>
            <a:pPr algn="just" eaLnBrk="1" hangingPunct="1">
              <a:lnSpc>
                <a:spcPct val="80000"/>
              </a:lnSpc>
              <a:buSzPct val="200000"/>
              <a:buNone/>
            </a:pPr>
            <a:r>
              <a:rPr lang="en-US" sz="1800" dirty="0" smtClean="0">
                <a:latin typeface="Times New Roman" pitchFamily="18" charset="0"/>
              </a:rPr>
              <a:t>             Underlying these principles was the assumption that language learning, like any other kind of learning, took the form of habit formation, “a habit consisting of an automatic response elicited by a given stimulus.</a:t>
            </a:r>
          </a:p>
          <a:p>
            <a:pPr eaLnBrk="1" hangingPunct="1">
              <a:lnSpc>
                <a:spcPct val="80000"/>
              </a:lnSpc>
              <a:buSzPct val="200000"/>
              <a:buFont typeface="Arial" pitchFamily="34" charset="0"/>
              <a:buChar char="•"/>
            </a:pPr>
            <a:endParaRPr lang="en-US" sz="1800" dirty="0" smtClean="0">
              <a:latin typeface="Times New Roman" pitchFamily="18" charset="0"/>
            </a:endParaRPr>
          </a:p>
          <a:p>
            <a:pPr algn="just" eaLnBrk="1" hangingPunct="1">
              <a:lnSpc>
                <a:spcPct val="80000"/>
              </a:lnSpc>
              <a:buSzPct val="200000"/>
              <a:buFont typeface="Wingdings" pitchFamily="2" charset="2"/>
              <a:buChar char="ü"/>
            </a:pPr>
            <a:r>
              <a:rPr lang="en-US" sz="1800" dirty="0" smtClean="0">
                <a:latin typeface="Times New Roman" pitchFamily="18" charset="0"/>
              </a:rPr>
              <a:t>Learning was seen to take place inductively through analogy rather than analysis.</a:t>
            </a:r>
          </a:p>
          <a:p>
            <a:pPr algn="just" eaLnBrk="1" hangingPunct="1">
              <a:lnSpc>
                <a:spcPct val="80000"/>
              </a:lnSpc>
              <a:buSzPct val="200000"/>
              <a:buFont typeface="Wingdings" pitchFamily="2" charset="2"/>
              <a:buChar char="ü"/>
            </a:pPr>
            <a:endParaRPr lang="en-US" sz="1800" dirty="0" smtClean="0">
              <a:latin typeface="Times New Roman" pitchFamily="18" charset="0"/>
            </a:endParaRPr>
          </a:p>
          <a:p>
            <a:pPr algn="just" eaLnBrk="1" hangingPunct="1">
              <a:lnSpc>
                <a:spcPct val="80000"/>
              </a:lnSpc>
              <a:buSzPct val="200000"/>
              <a:buFont typeface="Wingdings" pitchFamily="2" charset="2"/>
              <a:buChar char="ü"/>
            </a:pPr>
            <a:r>
              <a:rPr lang="en-US" sz="1800" dirty="0" smtClean="0">
                <a:latin typeface="Times New Roman" pitchFamily="18" charset="0"/>
              </a:rPr>
              <a:t>According to behaviorist theories, the main impediment to learning was interference from prior knowledge.</a:t>
            </a:r>
          </a:p>
          <a:p>
            <a:pPr algn="just" eaLnBrk="1" hangingPunct="1">
              <a:lnSpc>
                <a:spcPct val="80000"/>
              </a:lnSpc>
              <a:buSzPct val="200000"/>
              <a:buFont typeface="Wingdings" pitchFamily="2" charset="2"/>
              <a:buChar char="ü"/>
            </a:pPr>
            <a:endParaRPr lang="en-US" sz="1800" dirty="0" smtClean="0">
              <a:latin typeface="Times New Roman" pitchFamily="18" charset="0"/>
            </a:endParaRPr>
          </a:p>
          <a:p>
            <a:pPr algn="just" eaLnBrk="1" hangingPunct="1">
              <a:lnSpc>
                <a:spcPct val="80000"/>
              </a:lnSpc>
              <a:buSzPct val="200000"/>
              <a:buFont typeface="Wingdings" pitchFamily="2" charset="2"/>
              <a:buChar char="ü"/>
            </a:pPr>
            <a:r>
              <a:rPr lang="en-US" sz="1800" dirty="0" smtClean="0">
                <a:latin typeface="Times New Roman" pitchFamily="18" charset="0"/>
              </a:rPr>
              <a:t>Proactive inhibition occurred when old habits got in the way of attempts to learn new ones. In such cases, the old habits had to be unlearned so that they could be replaced by the new ones.</a:t>
            </a:r>
          </a:p>
          <a:p>
            <a:pPr algn="just" eaLnBrk="1" hangingPunct="1">
              <a:lnSpc>
                <a:spcPct val="80000"/>
              </a:lnSpc>
              <a:buSzPct val="200000"/>
              <a:buFont typeface="Wingdings" pitchFamily="2" charset="2"/>
              <a:buChar char="ü"/>
            </a:pPr>
            <a:endParaRPr lang="en-US" sz="1800" dirty="0" smtClean="0">
              <a:latin typeface="Times New Roman" pitchFamily="18" charset="0"/>
            </a:endParaRPr>
          </a:p>
          <a:p>
            <a:pPr algn="just" eaLnBrk="1" hangingPunct="1">
              <a:lnSpc>
                <a:spcPct val="80000"/>
              </a:lnSpc>
              <a:buSzPct val="200000"/>
              <a:buFont typeface="Wingdings" pitchFamily="2" charset="2"/>
              <a:buChar char="ü"/>
            </a:pPr>
            <a:r>
              <a:rPr lang="en-US" sz="1800" dirty="0" smtClean="0">
                <a:latin typeface="Times New Roman" pitchFamily="18" charset="0"/>
              </a:rPr>
              <a:t>The notion of unlearning made little sense as learners did not need to forget their L1 in order to acquire an L</a:t>
            </a:r>
            <a:r>
              <a:rPr lang="en-US" sz="1800" baseline="-25000" dirty="0" smtClean="0">
                <a:latin typeface="Times New Roman" pitchFamily="18" charset="0"/>
              </a:rPr>
              <a:t>2</a:t>
            </a:r>
            <a:r>
              <a:rPr lang="en-US" sz="1800" dirty="0" smtClean="0">
                <a:latin typeface="Times New Roman" pitchFamily="18" charset="0"/>
              </a:rPr>
              <a:t>. </a:t>
            </a:r>
          </a:p>
          <a:p>
            <a:pPr algn="just" eaLnBrk="1" hangingPunct="1">
              <a:lnSpc>
                <a:spcPct val="80000"/>
              </a:lnSpc>
              <a:buSzPct val="200000"/>
              <a:buFont typeface="Wingdings" pitchFamily="2" charset="2"/>
              <a:buChar char="ü"/>
            </a:pPr>
            <a:endParaRPr lang="en-US" sz="1800" dirty="0" smtClean="0">
              <a:latin typeface="Times New Roman" pitchFamily="18" charset="0"/>
            </a:endParaRPr>
          </a:p>
          <a:p>
            <a:pPr algn="just" eaLnBrk="1" hangingPunct="1">
              <a:lnSpc>
                <a:spcPct val="80000"/>
              </a:lnSpc>
              <a:buSzPct val="200000"/>
              <a:buFont typeface="Wingdings" pitchFamily="2" charset="2"/>
              <a:buChar char="ü"/>
            </a:pPr>
            <a:r>
              <a:rPr lang="en-US" sz="1800" dirty="0" smtClean="0">
                <a:latin typeface="Times New Roman" pitchFamily="18" charset="0"/>
              </a:rPr>
              <a:t>For this reason, behaviorist theories of L</a:t>
            </a:r>
            <a:r>
              <a:rPr lang="en-US" sz="1800" baseline="-25000" dirty="0" smtClean="0">
                <a:latin typeface="Times New Roman" pitchFamily="18" charset="0"/>
              </a:rPr>
              <a:t>2</a:t>
            </a:r>
            <a:r>
              <a:rPr lang="en-US" sz="1800" dirty="0" smtClean="0">
                <a:latin typeface="Times New Roman" pitchFamily="18" charset="0"/>
              </a:rPr>
              <a:t> learning emphasized the idea of “difficulty.” This is defined as the amount of effort required to learn an L</a:t>
            </a:r>
            <a:r>
              <a:rPr lang="en-US" sz="1800" baseline="-25000" dirty="0" smtClean="0">
                <a:latin typeface="Times New Roman" pitchFamily="18" charset="0"/>
              </a:rPr>
              <a:t>2</a:t>
            </a:r>
            <a:r>
              <a:rPr lang="en-US" sz="1800" dirty="0" smtClean="0">
                <a:latin typeface="Times New Roman" pitchFamily="18" charset="0"/>
              </a:rPr>
              <a:t> pattern.</a:t>
            </a:r>
          </a:p>
          <a:p>
            <a:pPr algn="just" eaLnBrk="1" hangingPunct="1">
              <a:lnSpc>
                <a:spcPct val="80000"/>
              </a:lnSpc>
              <a:buSzPct val="200000"/>
              <a:buFont typeface="Wingdings" pitchFamily="2" charset="2"/>
              <a:buChar char="ü"/>
            </a:pPr>
            <a:endParaRPr lang="en-US" sz="1800" dirty="0" smtClean="0">
              <a:latin typeface="Times New Roman" pitchFamily="18" charset="0"/>
            </a:endParaRPr>
          </a:p>
          <a:p>
            <a:pPr algn="just" eaLnBrk="1" hangingPunct="1">
              <a:lnSpc>
                <a:spcPct val="80000"/>
              </a:lnSpc>
              <a:buSzPct val="200000"/>
              <a:buFont typeface="Wingdings" pitchFamily="2" charset="2"/>
              <a:buChar char="ü"/>
            </a:pPr>
            <a:r>
              <a:rPr lang="en-US" sz="1800" dirty="0" smtClean="0">
                <a:latin typeface="Times New Roman" pitchFamily="18" charset="0"/>
              </a:rPr>
              <a:t>The degree of difficulty was believed to depend primarily in the extent to which the target language pattern was similar to or different from a native language pattern.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81000" y="228600"/>
            <a:ext cx="7793038" cy="609600"/>
          </a:xfrm>
          <a:solidFill>
            <a:schemeClr val="bg1"/>
          </a:solidFill>
        </p:spPr>
        <p:txBody>
          <a:bodyPr>
            <a:normAutofit/>
          </a:bodyPr>
          <a:lstStyle/>
          <a:p>
            <a:pPr algn="ctr" eaLnBrk="1" hangingPunct="1"/>
            <a:r>
              <a:rPr lang="en-US" sz="2400" b="1" dirty="0" smtClean="0"/>
              <a:t>Input and Interaction</a:t>
            </a:r>
          </a:p>
        </p:txBody>
      </p:sp>
      <p:sp>
        <p:nvSpPr>
          <p:cNvPr id="32771" name="Rectangle 3"/>
          <p:cNvSpPr>
            <a:spLocks noGrp="1" noChangeArrowheads="1"/>
          </p:cNvSpPr>
          <p:nvPr>
            <p:ph idx="1"/>
          </p:nvPr>
        </p:nvSpPr>
        <p:spPr>
          <a:xfrm>
            <a:off x="0" y="990600"/>
            <a:ext cx="9144000" cy="5867400"/>
          </a:xfrm>
          <a:solidFill>
            <a:schemeClr val="bg1"/>
          </a:solidFill>
        </p:spPr>
        <p:txBody>
          <a:bodyPr>
            <a:normAutofit/>
          </a:bodyPr>
          <a:lstStyle/>
          <a:p>
            <a:pPr marL="533400" indent="-533400" algn="just" eaLnBrk="1" hangingPunct="1">
              <a:lnSpc>
                <a:spcPct val="80000"/>
              </a:lnSpc>
              <a:buSzPct val="200000"/>
              <a:buFont typeface="Wingdings" pitchFamily="2" charset="2"/>
              <a:buChar char="ü"/>
            </a:pPr>
            <a:r>
              <a:rPr lang="en-US" sz="1800" dirty="0" smtClean="0">
                <a:latin typeface="Times New Roman" pitchFamily="18" charset="0"/>
              </a:rPr>
              <a:t>L</a:t>
            </a:r>
            <a:r>
              <a:rPr lang="en-US" sz="1800" baseline="-25000" dirty="0" smtClean="0">
                <a:latin typeface="Times New Roman" pitchFamily="18" charset="0"/>
              </a:rPr>
              <a:t>2</a:t>
            </a:r>
            <a:r>
              <a:rPr lang="en-US" sz="1800" dirty="0" smtClean="0">
                <a:latin typeface="Times New Roman" pitchFamily="18" charset="0"/>
              </a:rPr>
              <a:t> acquisition can only take place when the learner has access to input in the second language. This input may come in written or spoken form.</a:t>
            </a:r>
          </a:p>
          <a:p>
            <a:pPr marL="533400" indent="-533400" algn="just" eaLnBrk="1" hangingPunct="1">
              <a:lnSpc>
                <a:spcPct val="80000"/>
              </a:lnSpc>
              <a:buSzPct val="200000"/>
              <a:buFont typeface="Wingdings" pitchFamily="2" charset="2"/>
              <a:buChar char="ü"/>
            </a:pPr>
            <a:endParaRPr lang="en-US" sz="1800" dirty="0" smtClean="0">
              <a:latin typeface="Times New Roman" pitchFamily="18" charset="0"/>
            </a:endParaRPr>
          </a:p>
          <a:p>
            <a:pPr marL="533400" indent="-533400" algn="just" eaLnBrk="1" hangingPunct="1">
              <a:lnSpc>
                <a:spcPct val="80000"/>
              </a:lnSpc>
              <a:buSzPct val="200000"/>
              <a:buFont typeface="Wingdings" pitchFamily="2" charset="2"/>
              <a:buChar char="ü"/>
            </a:pPr>
            <a:r>
              <a:rPr lang="en-US" sz="1800" dirty="0" smtClean="0">
                <a:latin typeface="Times New Roman" pitchFamily="18" charset="0"/>
              </a:rPr>
              <a:t>Spoken input occurs in face-to-face interactions. Non-reciprocal discourse includes listening to the radio or watching a film.</a:t>
            </a:r>
          </a:p>
          <a:p>
            <a:pPr marL="533400" indent="-533400" algn="just" eaLnBrk="1" hangingPunct="1">
              <a:lnSpc>
                <a:spcPct val="80000"/>
              </a:lnSpc>
              <a:buSzPct val="200000"/>
              <a:buFont typeface="Wingdings" pitchFamily="2" charset="2"/>
              <a:buChar char="ü"/>
            </a:pPr>
            <a:endParaRPr lang="en-US" sz="1800" dirty="0" smtClean="0">
              <a:latin typeface="Times New Roman" pitchFamily="18" charset="0"/>
            </a:endParaRPr>
          </a:p>
          <a:p>
            <a:pPr marL="533400" indent="-533400" algn="just" eaLnBrk="1" hangingPunct="1">
              <a:lnSpc>
                <a:spcPct val="80000"/>
              </a:lnSpc>
              <a:buSzPct val="200000"/>
              <a:buFont typeface="Wingdings" pitchFamily="2" charset="2"/>
              <a:buChar char="ü"/>
            </a:pPr>
            <a:r>
              <a:rPr lang="en-US" sz="1800" dirty="0" smtClean="0">
                <a:latin typeface="Times New Roman" pitchFamily="18" charset="0"/>
              </a:rPr>
              <a:t>Behaviorists claim that presenting learners with input in the right doses and then reinforcing their attempts to practice them can control the process of acquisition.</a:t>
            </a:r>
          </a:p>
          <a:p>
            <a:pPr marL="533400" indent="-533400" algn="just" eaLnBrk="1" hangingPunct="1">
              <a:lnSpc>
                <a:spcPct val="80000"/>
              </a:lnSpc>
              <a:buSzPct val="200000"/>
              <a:buFont typeface="Wingdings" pitchFamily="2" charset="2"/>
              <a:buChar char="ü"/>
            </a:pPr>
            <a:endParaRPr lang="en-US" sz="1800" dirty="0" smtClean="0">
              <a:latin typeface="Times New Roman" pitchFamily="18" charset="0"/>
            </a:endParaRPr>
          </a:p>
          <a:p>
            <a:pPr marL="533400" indent="-533400" algn="just" eaLnBrk="1" hangingPunct="1">
              <a:lnSpc>
                <a:spcPct val="80000"/>
              </a:lnSpc>
              <a:buSzPct val="200000"/>
              <a:buFont typeface="Wingdings" pitchFamily="2" charset="2"/>
              <a:buChar char="ü"/>
            </a:pPr>
            <a:r>
              <a:rPr lang="en-US" sz="1800" dirty="0" smtClean="0">
                <a:latin typeface="Times New Roman" pitchFamily="18" charset="0"/>
              </a:rPr>
              <a:t>Chomsky pointed out that in many cases there was a very poor match between the kind of language found in the input that learners received and the kind of language they themselves produced.</a:t>
            </a:r>
          </a:p>
          <a:p>
            <a:pPr marL="533400" indent="-533400" algn="just" eaLnBrk="1" hangingPunct="1">
              <a:lnSpc>
                <a:spcPct val="80000"/>
              </a:lnSpc>
              <a:buSzPct val="200000"/>
              <a:buFont typeface="Wingdings" pitchFamily="2" charset="2"/>
              <a:buChar char="ü"/>
            </a:pPr>
            <a:endParaRPr lang="en-US" sz="1800" dirty="0" smtClean="0">
              <a:latin typeface="Times New Roman" pitchFamily="18" charset="0"/>
            </a:endParaRPr>
          </a:p>
          <a:p>
            <a:pPr marL="533400" indent="-533400" algn="just" eaLnBrk="1" hangingPunct="1">
              <a:lnSpc>
                <a:spcPct val="80000"/>
              </a:lnSpc>
              <a:buSzPct val="200000"/>
              <a:buFont typeface="Wingdings" pitchFamily="2" charset="2"/>
              <a:buChar char="ü"/>
            </a:pPr>
            <a:r>
              <a:rPr lang="en-US" sz="1800" dirty="0" smtClean="0">
                <a:latin typeface="Times New Roman" pitchFamily="18" charset="0"/>
              </a:rPr>
              <a:t>Comprehensible input (</a:t>
            </a:r>
            <a:r>
              <a:rPr lang="en-US" sz="1800" dirty="0" err="1" smtClean="0">
                <a:latin typeface="Times New Roman" pitchFamily="18" charset="0"/>
              </a:rPr>
              <a:t>Krashen’s</a:t>
            </a:r>
            <a:r>
              <a:rPr lang="en-US" sz="1800" dirty="0" smtClean="0">
                <a:latin typeface="Times New Roman" pitchFamily="18" charset="0"/>
              </a:rPr>
              <a:t>, 1985 Input Hypothesis) proposed that learners acquire morphological features in a natural order as a result of comprehending input addressed to them. Long (1981a) argued that input which is made comprehensible by means of the conversational adjustments that occur when there is a comprehension problem is especially important for acquisition.</a:t>
            </a:r>
          </a:p>
          <a:p>
            <a:pPr marL="533400" indent="-533400" algn="just" eaLnBrk="1" hangingPunct="1">
              <a:lnSpc>
                <a:spcPct val="80000"/>
              </a:lnSpc>
              <a:buSzPct val="200000"/>
              <a:buFont typeface="Wingdings" pitchFamily="2" charset="2"/>
              <a:buChar char="ü"/>
            </a:pPr>
            <a:endParaRPr lang="en-US" sz="1800" dirty="0" smtClean="0">
              <a:latin typeface="Times New Roman" pitchFamily="18" charset="0"/>
            </a:endParaRPr>
          </a:p>
          <a:p>
            <a:pPr marL="533400" indent="-533400" algn="just" eaLnBrk="1" hangingPunct="1">
              <a:lnSpc>
                <a:spcPct val="80000"/>
              </a:lnSpc>
              <a:buSzPct val="200000"/>
              <a:buFont typeface="Wingdings" pitchFamily="2" charset="2"/>
              <a:buChar char="ü"/>
            </a:pPr>
            <a:r>
              <a:rPr lang="en-US" sz="1800" dirty="0" smtClean="0">
                <a:latin typeface="Times New Roman" pitchFamily="18" charset="0"/>
              </a:rPr>
              <a:t>Swain (1985) proposed the comprehensible output hypothesis which states that learners need opportunities for “pushed output” in speech or writing that makes demands on them for correct and appropriate use of the L</a:t>
            </a:r>
            <a:r>
              <a:rPr lang="en-US" sz="1800" baseline="-25000" dirty="0" smtClean="0">
                <a:latin typeface="Times New Roman" pitchFamily="18" charset="0"/>
              </a:rPr>
              <a:t>2</a:t>
            </a:r>
            <a:r>
              <a:rPr lang="en-US" sz="1800" dirty="0" smtClean="0">
                <a:latin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8991600" cy="1179513"/>
          </a:xfrm>
          <a:solidFill>
            <a:schemeClr val="bg1"/>
          </a:solidFill>
        </p:spPr>
        <p:txBody>
          <a:bodyPr>
            <a:normAutofit/>
          </a:bodyPr>
          <a:lstStyle/>
          <a:p>
            <a:pPr algn="ctr" eaLnBrk="1" hangingPunct="1"/>
            <a:r>
              <a:rPr lang="en-US" sz="2400" b="1" dirty="0" smtClean="0"/>
              <a:t>The Role of the Native Language in Second Language Acquisition</a:t>
            </a:r>
          </a:p>
        </p:txBody>
      </p:sp>
      <p:sp>
        <p:nvSpPr>
          <p:cNvPr id="33795" name="Rectangle 3"/>
          <p:cNvSpPr>
            <a:spLocks noGrp="1" noChangeArrowheads="1"/>
          </p:cNvSpPr>
          <p:nvPr>
            <p:ph idx="1"/>
          </p:nvPr>
        </p:nvSpPr>
        <p:spPr>
          <a:xfrm>
            <a:off x="0" y="1371600"/>
            <a:ext cx="9144000" cy="5486400"/>
          </a:xfrm>
          <a:solidFill>
            <a:schemeClr val="bg1"/>
          </a:solidFill>
        </p:spPr>
        <p:txBody>
          <a:bodyPr>
            <a:normAutofit/>
          </a:bodyPr>
          <a:lstStyle/>
          <a:p>
            <a:pPr marL="533400" indent="-533400" algn="just" eaLnBrk="1" hangingPunct="1">
              <a:lnSpc>
                <a:spcPct val="80000"/>
              </a:lnSpc>
              <a:buSzPct val="160000"/>
              <a:buFont typeface="Courier New" pitchFamily="49" charset="0"/>
              <a:buChar char="o"/>
            </a:pPr>
            <a:r>
              <a:rPr lang="en-US" sz="1800" dirty="0" smtClean="0">
                <a:latin typeface="Times New Roman" pitchFamily="18" charset="0"/>
              </a:rPr>
              <a:t>The role of native language in second language acquisition has come to be known as “language transfer.”</a:t>
            </a:r>
          </a:p>
          <a:p>
            <a:pPr marL="533400" indent="-533400" algn="just" eaLnBrk="1" hangingPunct="1">
              <a:lnSpc>
                <a:spcPct val="80000"/>
              </a:lnSpc>
              <a:buSzPct val="160000"/>
              <a:buFont typeface="Courier New" pitchFamily="49" charset="0"/>
              <a:buChar char="o"/>
            </a:pPr>
            <a:endParaRPr lang="en-US" sz="1800" dirty="0" smtClean="0">
              <a:latin typeface="Times New Roman" pitchFamily="18" charset="0"/>
            </a:endParaRPr>
          </a:p>
          <a:p>
            <a:pPr marL="533400" indent="-533400" algn="just" eaLnBrk="1" hangingPunct="1">
              <a:lnSpc>
                <a:spcPct val="80000"/>
              </a:lnSpc>
              <a:buSzPct val="160000"/>
              <a:buFont typeface="Courier New" pitchFamily="49" charset="0"/>
              <a:buChar char="o"/>
            </a:pPr>
            <a:r>
              <a:rPr lang="en-US" sz="1800" dirty="0" smtClean="0">
                <a:latin typeface="Times New Roman" pitchFamily="18" charset="0"/>
              </a:rPr>
              <a:t>It has been assumed that in a second language learning situation learners rely extensively on their native language. </a:t>
            </a:r>
          </a:p>
          <a:p>
            <a:pPr marL="533400" indent="-533400" algn="just" eaLnBrk="1" hangingPunct="1">
              <a:lnSpc>
                <a:spcPct val="80000"/>
              </a:lnSpc>
              <a:buSzPct val="160000"/>
              <a:buFont typeface="Courier New" pitchFamily="49" charset="0"/>
              <a:buChar char="o"/>
            </a:pPr>
            <a:endParaRPr lang="en-US" sz="1800" dirty="0" smtClean="0">
              <a:latin typeface="Times New Roman" pitchFamily="18" charset="0"/>
            </a:endParaRPr>
          </a:p>
          <a:p>
            <a:pPr marL="533400" indent="-533400" algn="just" eaLnBrk="1" hangingPunct="1">
              <a:lnSpc>
                <a:spcPct val="80000"/>
              </a:lnSpc>
              <a:buSzPct val="160000"/>
              <a:buFont typeface="Courier New" pitchFamily="49" charset="0"/>
              <a:buChar char="o"/>
            </a:pPr>
            <a:r>
              <a:rPr lang="en-US" sz="1800" dirty="0" smtClean="0">
                <a:latin typeface="Times New Roman" pitchFamily="18" charset="0"/>
              </a:rPr>
              <a:t>According to </a:t>
            </a:r>
            <a:r>
              <a:rPr lang="en-US" sz="1800" dirty="0" err="1" smtClean="0">
                <a:latin typeface="Times New Roman" pitchFamily="18" charset="0"/>
              </a:rPr>
              <a:t>Lado</a:t>
            </a:r>
            <a:r>
              <a:rPr lang="en-US" sz="1800" dirty="0" smtClean="0">
                <a:latin typeface="Times New Roman" pitchFamily="18" charset="0"/>
              </a:rPr>
              <a:t> (1957) individuals tend to transfer forms and meanings, the distribution of the forms and meanings of their native language and culture to the foreign language and culture.</a:t>
            </a:r>
          </a:p>
          <a:p>
            <a:pPr marL="533400" indent="-533400" algn="just" eaLnBrk="1" hangingPunct="1">
              <a:lnSpc>
                <a:spcPct val="80000"/>
              </a:lnSpc>
              <a:buSzPct val="160000"/>
              <a:buFont typeface="Courier New" pitchFamily="49" charset="0"/>
              <a:buChar char="o"/>
            </a:pPr>
            <a:endParaRPr lang="en-US" sz="1800" dirty="0" smtClean="0">
              <a:latin typeface="Times New Roman" pitchFamily="18" charset="0"/>
            </a:endParaRPr>
          </a:p>
          <a:p>
            <a:pPr marL="533400" indent="-533400" algn="just" eaLnBrk="1" hangingPunct="1">
              <a:lnSpc>
                <a:spcPct val="80000"/>
              </a:lnSpc>
              <a:buSzPct val="160000"/>
              <a:buFont typeface="Courier New" pitchFamily="49" charset="0"/>
              <a:buChar char="o"/>
            </a:pPr>
            <a:r>
              <a:rPr lang="en-US" sz="1800" dirty="0" smtClean="0">
                <a:latin typeface="Times New Roman" pitchFamily="18" charset="0"/>
              </a:rPr>
              <a:t>This transfer is productive when the learner attempts to speak the language.</a:t>
            </a:r>
          </a:p>
          <a:p>
            <a:pPr marL="533400" indent="-533400" algn="just" eaLnBrk="1" hangingPunct="1">
              <a:lnSpc>
                <a:spcPct val="80000"/>
              </a:lnSpc>
              <a:buSzPct val="160000"/>
              <a:buFont typeface="Courier New" pitchFamily="49" charset="0"/>
              <a:buChar char="o"/>
            </a:pPr>
            <a:endParaRPr lang="en-US" sz="1800" dirty="0" smtClean="0">
              <a:latin typeface="Times New Roman" pitchFamily="18" charset="0"/>
            </a:endParaRPr>
          </a:p>
          <a:p>
            <a:pPr marL="533400" indent="-533400" algn="just" eaLnBrk="1" hangingPunct="1">
              <a:lnSpc>
                <a:spcPct val="80000"/>
              </a:lnSpc>
              <a:buSzPct val="160000"/>
              <a:buFont typeface="Courier New" pitchFamily="49" charset="0"/>
              <a:buChar char="o"/>
            </a:pPr>
            <a:r>
              <a:rPr lang="en-US" sz="1800" dirty="0" smtClean="0">
                <a:latin typeface="Times New Roman" pitchFamily="18" charset="0"/>
              </a:rPr>
              <a:t>This transfer is receptive when the learner attempts to grasp and understand the language and culture as practiced by native speakers.</a:t>
            </a:r>
          </a:p>
          <a:p>
            <a:pPr marL="533400" indent="-533400" algn="just" eaLnBrk="1" hangingPunct="1">
              <a:lnSpc>
                <a:spcPct val="80000"/>
              </a:lnSpc>
              <a:buSzPct val="160000"/>
              <a:buFont typeface="Courier New" pitchFamily="49" charset="0"/>
              <a:buChar char="o"/>
            </a:pPr>
            <a:endParaRPr lang="en-US" sz="1800" dirty="0" smtClean="0">
              <a:latin typeface="Times New Roman" pitchFamily="18" charset="0"/>
            </a:endParaRPr>
          </a:p>
          <a:p>
            <a:pPr marL="533400" indent="-533400" algn="just" eaLnBrk="1" hangingPunct="1">
              <a:lnSpc>
                <a:spcPct val="80000"/>
              </a:lnSpc>
              <a:buSzPct val="160000"/>
              <a:buFont typeface="Courier New" pitchFamily="49" charset="0"/>
              <a:buChar char="o"/>
            </a:pPr>
            <a:r>
              <a:rPr lang="en-US" sz="1800" dirty="0" err="1" smtClean="0">
                <a:latin typeface="Times New Roman" pitchFamily="18" charset="0"/>
              </a:rPr>
              <a:t>Lado’s</a:t>
            </a:r>
            <a:r>
              <a:rPr lang="en-US" sz="1800" dirty="0" smtClean="0">
                <a:latin typeface="Times New Roman" pitchFamily="18" charset="0"/>
              </a:rPr>
              <a:t> work and much of the work of that time (1950’s) was based on the need to produce pedagogically relevant materials.  A contrastive analysis of the native language and the target language was conducted in order to determine similarities and differences in the languages.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52400" y="214313"/>
            <a:ext cx="8839200" cy="1081087"/>
          </a:xfrm>
          <a:solidFill>
            <a:schemeClr val="bg1"/>
          </a:solidFill>
        </p:spPr>
        <p:txBody>
          <a:bodyPr>
            <a:normAutofit/>
          </a:bodyPr>
          <a:lstStyle/>
          <a:p>
            <a:pPr algn="ctr" eaLnBrk="1" hangingPunct="1"/>
            <a:r>
              <a:rPr lang="en-US" sz="2800" b="1" dirty="0" smtClean="0"/>
              <a:t>Framework for Explaining L</a:t>
            </a:r>
            <a:r>
              <a:rPr lang="en-US" sz="2800" b="1" baseline="-25000" dirty="0" smtClean="0"/>
              <a:t>1</a:t>
            </a:r>
            <a:r>
              <a:rPr lang="en-US" sz="2800" b="1" dirty="0" smtClean="0"/>
              <a:t> Transfer</a:t>
            </a:r>
          </a:p>
        </p:txBody>
      </p:sp>
      <p:sp>
        <p:nvSpPr>
          <p:cNvPr id="34819" name="Rectangle 3"/>
          <p:cNvSpPr>
            <a:spLocks noGrp="1" noChangeArrowheads="1"/>
          </p:cNvSpPr>
          <p:nvPr>
            <p:ph idx="1"/>
          </p:nvPr>
        </p:nvSpPr>
        <p:spPr>
          <a:xfrm>
            <a:off x="0" y="1554162"/>
            <a:ext cx="9144000" cy="5303838"/>
          </a:xfrm>
          <a:solidFill>
            <a:schemeClr val="bg1"/>
          </a:solidFill>
        </p:spPr>
        <p:txBody>
          <a:bodyPr/>
          <a:lstStyle/>
          <a:p>
            <a:pPr eaLnBrk="1" hangingPunct="1">
              <a:lnSpc>
                <a:spcPct val="90000"/>
              </a:lnSpc>
              <a:buSzPct val="150000"/>
              <a:buFont typeface="Wingdings" pitchFamily="2" charset="2"/>
              <a:buChar char="ü"/>
            </a:pPr>
            <a:r>
              <a:rPr lang="en-US" sz="2000" dirty="0" smtClean="0">
                <a:latin typeface="Times New Roman" pitchFamily="18" charset="0"/>
              </a:rPr>
              <a:t>  The L</a:t>
            </a:r>
            <a:r>
              <a:rPr lang="en-US" sz="2000" baseline="-25000" dirty="0" smtClean="0">
                <a:latin typeface="Times New Roman" pitchFamily="18" charset="0"/>
              </a:rPr>
              <a:t>1 </a:t>
            </a:r>
            <a:r>
              <a:rPr lang="en-US" sz="2000" dirty="0" smtClean="0">
                <a:latin typeface="Times New Roman" pitchFamily="18" charset="0"/>
              </a:rPr>
              <a:t>system is used for both comprehension and production.</a:t>
            </a:r>
          </a:p>
          <a:p>
            <a:pPr eaLnBrk="1" hangingPunct="1">
              <a:lnSpc>
                <a:spcPct val="90000"/>
              </a:lnSpc>
              <a:buSzPct val="150000"/>
              <a:buFont typeface="Wingdings" pitchFamily="2" charset="2"/>
              <a:buChar char="ü"/>
            </a:pPr>
            <a:endParaRPr lang="en-US" sz="2000" dirty="0" smtClean="0">
              <a:latin typeface="Times New Roman" pitchFamily="18" charset="0"/>
            </a:endParaRPr>
          </a:p>
          <a:p>
            <a:pPr eaLnBrk="1" hangingPunct="1">
              <a:lnSpc>
                <a:spcPct val="90000"/>
              </a:lnSpc>
              <a:buSzPct val="150000"/>
              <a:buFont typeface="Wingdings" pitchFamily="2" charset="2"/>
              <a:buChar char="ü"/>
            </a:pPr>
            <a:r>
              <a:rPr lang="en-US" sz="2000" dirty="0" smtClean="0">
                <a:latin typeface="Times New Roman" pitchFamily="18" charset="0"/>
              </a:rPr>
              <a:t>  The interlanguage system is also used in comprehending and  receiving messages.</a:t>
            </a:r>
          </a:p>
          <a:p>
            <a:pPr eaLnBrk="1" hangingPunct="1">
              <a:lnSpc>
                <a:spcPct val="90000"/>
              </a:lnSpc>
              <a:buSzPct val="150000"/>
              <a:buFont typeface="Wingdings" pitchFamily="2" charset="2"/>
              <a:buChar char="ü"/>
            </a:pPr>
            <a:endParaRPr lang="en-US" sz="2000" dirty="0" smtClean="0">
              <a:latin typeface="Times New Roman" pitchFamily="18" charset="0"/>
            </a:endParaRPr>
          </a:p>
          <a:p>
            <a:pPr eaLnBrk="1" hangingPunct="1">
              <a:lnSpc>
                <a:spcPct val="90000"/>
              </a:lnSpc>
              <a:buSzPct val="150000"/>
              <a:buFont typeface="Wingdings" pitchFamily="2" charset="2"/>
              <a:buChar char="ü"/>
            </a:pPr>
            <a:r>
              <a:rPr lang="en-US" sz="2000" dirty="0" smtClean="0">
                <a:latin typeface="Times New Roman" pitchFamily="18" charset="0"/>
              </a:rPr>
              <a:t>  The L</a:t>
            </a:r>
            <a:r>
              <a:rPr lang="en-US" sz="2000" baseline="-25000" dirty="0" smtClean="0">
                <a:latin typeface="Times New Roman" pitchFamily="18" charset="0"/>
              </a:rPr>
              <a:t>1</a:t>
            </a:r>
            <a:r>
              <a:rPr lang="en-US" sz="2000" dirty="0" smtClean="0">
                <a:latin typeface="Times New Roman" pitchFamily="18" charset="0"/>
              </a:rPr>
              <a:t> system is used in hypothesis construction responsible for  interlanguage development.</a:t>
            </a:r>
          </a:p>
          <a:p>
            <a:pPr eaLnBrk="1" hangingPunct="1">
              <a:lnSpc>
                <a:spcPct val="90000"/>
              </a:lnSpc>
              <a:buSzPct val="150000"/>
              <a:buFont typeface="Wingdings" pitchFamily="2" charset="2"/>
              <a:buChar char="ü"/>
            </a:pPr>
            <a:endParaRPr lang="en-US" sz="2000" dirty="0" smtClean="0">
              <a:latin typeface="Times New Roman" pitchFamily="18" charset="0"/>
            </a:endParaRPr>
          </a:p>
          <a:p>
            <a:pPr eaLnBrk="1" hangingPunct="1">
              <a:lnSpc>
                <a:spcPct val="90000"/>
              </a:lnSpc>
              <a:buSzPct val="150000"/>
              <a:buFont typeface="Wingdings" pitchFamily="2" charset="2"/>
              <a:buChar char="ü"/>
            </a:pPr>
            <a:r>
              <a:rPr lang="en-US" sz="2000" dirty="0" smtClean="0">
                <a:latin typeface="Times New Roman" pitchFamily="18" charset="0"/>
              </a:rPr>
              <a:t>  Comprehensible input serves as a major source of information for  hypothesis construction.</a:t>
            </a:r>
          </a:p>
          <a:p>
            <a:pPr eaLnBrk="1" hangingPunct="1">
              <a:lnSpc>
                <a:spcPct val="90000"/>
              </a:lnSpc>
              <a:buSzPct val="150000"/>
              <a:buFont typeface="Wingdings" pitchFamily="2" charset="2"/>
              <a:buChar char="ü"/>
            </a:pPr>
            <a:endParaRPr lang="en-US" sz="2000" dirty="0" smtClean="0">
              <a:latin typeface="Times New Roman" pitchFamily="18" charset="0"/>
            </a:endParaRPr>
          </a:p>
          <a:p>
            <a:pPr eaLnBrk="1" hangingPunct="1">
              <a:lnSpc>
                <a:spcPct val="90000"/>
              </a:lnSpc>
              <a:buSzPct val="150000"/>
              <a:buFont typeface="Wingdings" pitchFamily="2" charset="2"/>
              <a:buChar char="ü"/>
            </a:pPr>
            <a:r>
              <a:rPr lang="en-US" sz="2000" dirty="0" smtClean="0">
                <a:latin typeface="Times New Roman" pitchFamily="18" charset="0"/>
              </a:rPr>
              <a:t>  L</a:t>
            </a:r>
            <a:r>
              <a:rPr lang="en-US" sz="2000" baseline="-25000" dirty="0" smtClean="0">
                <a:latin typeface="Times New Roman" pitchFamily="18" charset="0"/>
              </a:rPr>
              <a:t>2</a:t>
            </a:r>
            <a:r>
              <a:rPr lang="en-US" sz="2000" dirty="0" smtClean="0">
                <a:latin typeface="Times New Roman" pitchFamily="18" charset="0"/>
              </a:rPr>
              <a:t> output may be used for hypothesis construction.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14400" y="0"/>
            <a:ext cx="8229600" cy="838200"/>
          </a:xfrm>
          <a:solidFill>
            <a:schemeClr val="bg1"/>
          </a:solidFill>
        </p:spPr>
        <p:txBody>
          <a:bodyPr>
            <a:normAutofit/>
          </a:bodyPr>
          <a:lstStyle/>
          <a:p>
            <a:pPr eaLnBrk="1" hangingPunct="1"/>
            <a:r>
              <a:rPr lang="en-US" sz="2800" b="1" dirty="0" smtClean="0"/>
              <a:t>Toward a Theory of First Language Transfer</a:t>
            </a:r>
          </a:p>
        </p:txBody>
      </p:sp>
      <p:sp>
        <p:nvSpPr>
          <p:cNvPr id="35843" name="Rectangle 3"/>
          <p:cNvSpPr>
            <a:spLocks noGrp="1" noChangeArrowheads="1"/>
          </p:cNvSpPr>
          <p:nvPr>
            <p:ph idx="1"/>
          </p:nvPr>
        </p:nvSpPr>
        <p:spPr>
          <a:xfrm>
            <a:off x="152400" y="1066800"/>
            <a:ext cx="8839200" cy="5105400"/>
          </a:xfrm>
          <a:solidFill>
            <a:schemeClr val="bg1"/>
          </a:solidFill>
        </p:spPr>
        <p:txBody>
          <a:bodyPr/>
          <a:lstStyle/>
          <a:p>
            <a:pPr algn="just" eaLnBrk="1" hangingPunct="1">
              <a:lnSpc>
                <a:spcPct val="80000"/>
              </a:lnSpc>
              <a:buSzPct val="120000"/>
              <a:buFont typeface="Wingdings" pitchFamily="2" charset="2"/>
              <a:buChar char="Ø"/>
            </a:pPr>
            <a:r>
              <a:rPr lang="en-US" sz="2000" dirty="0" smtClean="0">
                <a:latin typeface="Times New Roman" pitchFamily="18" charset="0"/>
              </a:rPr>
              <a:t>An important distinction not always made in discussions of transfer is between transfer in L</a:t>
            </a:r>
            <a:r>
              <a:rPr lang="en-US" sz="2000" baseline="-25000" dirty="0" smtClean="0">
                <a:latin typeface="Times New Roman" pitchFamily="18" charset="0"/>
              </a:rPr>
              <a:t>2</a:t>
            </a:r>
            <a:r>
              <a:rPr lang="en-US" sz="2000" dirty="0" smtClean="0">
                <a:latin typeface="Times New Roman" pitchFamily="18" charset="0"/>
              </a:rPr>
              <a:t> communication and transfer in L</a:t>
            </a:r>
            <a:r>
              <a:rPr lang="en-US" sz="2000" baseline="-25000" dirty="0" smtClean="0">
                <a:latin typeface="Times New Roman" pitchFamily="18" charset="0"/>
              </a:rPr>
              <a:t>2</a:t>
            </a:r>
            <a:r>
              <a:rPr lang="en-US" sz="2000" dirty="0" smtClean="0">
                <a:latin typeface="Times New Roman" pitchFamily="18" charset="0"/>
              </a:rPr>
              <a:t> learning.</a:t>
            </a:r>
          </a:p>
          <a:p>
            <a:pPr algn="just" eaLnBrk="1" hangingPunct="1">
              <a:lnSpc>
                <a:spcPct val="80000"/>
              </a:lnSpc>
              <a:buSzPct val="120000"/>
              <a:buFont typeface="Wingdings" pitchFamily="2" charset="2"/>
              <a:buChar char="Ø"/>
            </a:pPr>
            <a:endParaRPr lang="en-US" sz="2000" dirty="0" smtClean="0">
              <a:latin typeface="Times New Roman" pitchFamily="18" charset="0"/>
            </a:endParaRPr>
          </a:p>
          <a:p>
            <a:pPr algn="just" eaLnBrk="1" hangingPunct="1">
              <a:lnSpc>
                <a:spcPct val="80000"/>
              </a:lnSpc>
              <a:buSzPct val="120000"/>
              <a:buFont typeface="Wingdings" pitchFamily="2" charset="2"/>
              <a:buChar char="Ø"/>
            </a:pPr>
            <a:r>
              <a:rPr lang="en-US" sz="2000" dirty="0" smtClean="0">
                <a:latin typeface="Times New Roman" pitchFamily="18" charset="0"/>
              </a:rPr>
              <a:t>Transfer in communication involves the use of the L</a:t>
            </a:r>
            <a:r>
              <a:rPr lang="en-US" sz="2000" baseline="-25000" dirty="0" smtClean="0">
                <a:latin typeface="Times New Roman" pitchFamily="18" charset="0"/>
              </a:rPr>
              <a:t>1</a:t>
            </a:r>
            <a:r>
              <a:rPr lang="en-US" sz="2000" dirty="0" smtClean="0">
                <a:latin typeface="Times New Roman" pitchFamily="18" charset="0"/>
              </a:rPr>
              <a:t> either to receive incoming messages (reception) or to process output (production).</a:t>
            </a:r>
          </a:p>
          <a:p>
            <a:pPr algn="just" eaLnBrk="1" hangingPunct="1">
              <a:lnSpc>
                <a:spcPct val="80000"/>
              </a:lnSpc>
              <a:buSzPct val="120000"/>
              <a:buFont typeface="Wingdings" pitchFamily="2" charset="2"/>
              <a:buChar char="Ø"/>
            </a:pPr>
            <a:endParaRPr lang="en-US" sz="2000" dirty="0" smtClean="0">
              <a:latin typeface="Times New Roman" pitchFamily="18" charset="0"/>
            </a:endParaRPr>
          </a:p>
          <a:p>
            <a:pPr algn="just" eaLnBrk="1" hangingPunct="1">
              <a:lnSpc>
                <a:spcPct val="80000"/>
              </a:lnSpc>
              <a:buSzPct val="120000"/>
              <a:buFont typeface="Wingdings" pitchFamily="2" charset="2"/>
              <a:buChar char="Ø"/>
            </a:pPr>
            <a:r>
              <a:rPr lang="en-US" sz="2000" dirty="0" smtClean="0">
                <a:latin typeface="Times New Roman" pitchFamily="18" charset="0"/>
              </a:rPr>
              <a:t>Transfer in learning occurs when the learner uses the L</a:t>
            </a:r>
            <a:r>
              <a:rPr lang="en-US" sz="2000" baseline="-25000" dirty="0" smtClean="0">
                <a:latin typeface="Times New Roman" pitchFamily="18" charset="0"/>
              </a:rPr>
              <a:t>1</a:t>
            </a:r>
            <a:r>
              <a:rPr lang="en-US" sz="2000" dirty="0" smtClean="0">
                <a:latin typeface="Times New Roman" pitchFamily="18" charset="0"/>
              </a:rPr>
              <a:t> in an attempt to develop hypotheses about L</a:t>
            </a:r>
            <a:r>
              <a:rPr lang="en-US" sz="2000" baseline="-25000" dirty="0" smtClean="0">
                <a:latin typeface="Times New Roman" pitchFamily="18" charset="0"/>
              </a:rPr>
              <a:t>2</a:t>
            </a:r>
            <a:r>
              <a:rPr lang="en-US" sz="2000" dirty="0" smtClean="0">
                <a:latin typeface="Times New Roman" pitchFamily="18" charset="0"/>
              </a:rPr>
              <a:t> rules.</a:t>
            </a:r>
          </a:p>
          <a:p>
            <a:pPr algn="just" eaLnBrk="1" hangingPunct="1">
              <a:lnSpc>
                <a:spcPct val="80000"/>
              </a:lnSpc>
              <a:buSzPct val="120000"/>
              <a:buNone/>
            </a:pPr>
            <a:endParaRPr lang="en-US" sz="2000" dirty="0" smtClean="0">
              <a:latin typeface="Times New Roman" pitchFamily="18" charset="0"/>
            </a:endParaRPr>
          </a:p>
          <a:p>
            <a:pPr algn="just" eaLnBrk="1" hangingPunct="1">
              <a:lnSpc>
                <a:spcPct val="80000"/>
              </a:lnSpc>
              <a:buSzPct val="120000"/>
              <a:buFont typeface="Wingdings" pitchFamily="2" charset="2"/>
              <a:buChar char="Ø"/>
            </a:pPr>
            <a:r>
              <a:rPr lang="en-US" sz="2000" dirty="0" smtClean="0">
                <a:latin typeface="Times New Roman" pitchFamily="18" charset="0"/>
              </a:rPr>
              <a:t>There are several possibilities for transfer: </a:t>
            </a:r>
          </a:p>
          <a:p>
            <a:pPr marL="457200" indent="-457200" algn="just" eaLnBrk="1" hangingPunct="1">
              <a:lnSpc>
                <a:spcPct val="80000"/>
              </a:lnSpc>
              <a:buSzPct val="120000"/>
              <a:buAutoNum type="arabicParenR"/>
            </a:pPr>
            <a:r>
              <a:rPr lang="en-US" sz="2000" dirty="0" smtClean="0">
                <a:latin typeface="Times New Roman" pitchFamily="18" charset="0"/>
              </a:rPr>
              <a:t>it is primarily a characteristic of communication </a:t>
            </a:r>
          </a:p>
          <a:p>
            <a:pPr marL="457200" indent="-457200" algn="just" eaLnBrk="1" hangingPunct="1">
              <a:lnSpc>
                <a:spcPct val="80000"/>
              </a:lnSpc>
              <a:buSzPct val="120000"/>
              <a:buAutoNum type="arabicParenR"/>
            </a:pPr>
            <a:r>
              <a:rPr lang="en-US" sz="2000" dirty="0" smtClean="0">
                <a:latin typeface="Times New Roman" pitchFamily="18" charset="0"/>
              </a:rPr>
              <a:t>it is primarily a feature of learning </a:t>
            </a:r>
          </a:p>
          <a:p>
            <a:pPr marL="457200" indent="-457200" algn="just" eaLnBrk="1" hangingPunct="1">
              <a:lnSpc>
                <a:spcPct val="80000"/>
              </a:lnSpc>
              <a:buSzPct val="120000"/>
              <a:buAutoNum type="arabicParenR"/>
            </a:pPr>
            <a:r>
              <a:rPr lang="en-US" sz="2000" dirty="0" smtClean="0">
                <a:latin typeface="Times New Roman" pitchFamily="18" charset="0"/>
              </a:rPr>
              <a:t>both communication and learning transfer are significant and interrelated aspects of L</a:t>
            </a:r>
            <a:r>
              <a:rPr lang="en-US" sz="2000" baseline="-25000" dirty="0" smtClean="0">
                <a:latin typeface="Times New Roman" pitchFamily="18" charset="0"/>
              </a:rPr>
              <a:t>2</a:t>
            </a:r>
            <a:r>
              <a:rPr lang="en-US" sz="2000" dirty="0" smtClean="0">
                <a:latin typeface="Times New Roman" pitchFamily="18" charset="0"/>
              </a:rPr>
              <a:t> acquisition.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3042</TotalTime>
  <Words>1268</Words>
  <Application>Microsoft PowerPoint</Application>
  <PresentationFormat>Affichage à l'écran (4:3)</PresentationFormat>
  <Paragraphs>130</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Débit</vt:lpstr>
      <vt:lpstr>Components of Communicative Competence</vt:lpstr>
      <vt:lpstr>Diapositive 2</vt:lpstr>
      <vt:lpstr>Competence Vs. Performance</vt:lpstr>
      <vt:lpstr>Language Learning</vt:lpstr>
      <vt:lpstr>Diapositive 5</vt:lpstr>
      <vt:lpstr>Input and Interaction</vt:lpstr>
      <vt:lpstr>The Role of the Native Language in Second Language Acquisition</vt:lpstr>
      <vt:lpstr>Framework for Explaining L1 Transfer</vt:lpstr>
      <vt:lpstr>Toward a Theory of First Language Transfer</vt:lpstr>
      <vt:lpstr>Language Transfer</vt:lpstr>
      <vt:lpstr>The Nature of the  Interlanguage Continuum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Language Acquisition</dc:title>
  <dc:creator>poste02</dc:creator>
  <cp:lastModifiedBy>HP</cp:lastModifiedBy>
  <cp:revision>178</cp:revision>
  <cp:lastPrinted>1601-01-01T00:00:00Z</cp:lastPrinted>
  <dcterms:created xsi:type="dcterms:W3CDTF">2006-04-18T02:46:01Z</dcterms:created>
  <dcterms:modified xsi:type="dcterms:W3CDTF">2019-05-12T07:48:11Z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