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03" r:id="rId2"/>
    <p:sldId id="419" r:id="rId3"/>
    <p:sldId id="420" r:id="rId4"/>
    <p:sldId id="422" r:id="rId5"/>
    <p:sldId id="421" r:id="rId6"/>
    <p:sldId id="423" r:id="rId7"/>
    <p:sldId id="424" r:id="rId8"/>
    <p:sldId id="425" r:id="rId9"/>
    <p:sldId id="433" r:id="rId10"/>
    <p:sldId id="382" r:id="rId11"/>
  </p:sldIdLst>
  <p:sldSz cx="9144000" cy="6858000" type="screen4x3"/>
  <p:notesSz cx="6888163"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723F6C4A-31C2-476E-A795-932C37657D80}" type="datetimeFigureOut">
              <a:rPr lang="fr-FR" smtClean="0"/>
              <a:pPr/>
              <a:t>04/12/2022</a:t>
            </a:fld>
            <a:endParaRPr lang="fr-FR"/>
          </a:p>
        </p:txBody>
      </p:sp>
      <p:sp>
        <p:nvSpPr>
          <p:cNvPr id="4" name="Espace réservé de l'image des diapositives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8975" y="4760913"/>
            <a:ext cx="5510213" cy="45100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B1AD53E4-5548-42CA-992A-20FF0DEBF91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51420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26515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184825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4887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124803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4999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30002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5656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30346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133526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25025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21464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renaultgroup.com/news-onair/actualites/6-eco-quartiers-a-connaitre-en-europ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duscol.education.fr/sti/sites/eduscol.education.fr.sti/files/ressources/pedagogiques/3878/3878-ecoquartie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A411987-82CF-44F1-8E80-1EBD7E9C4395}" type="slidenum">
              <a:rPr lang="fr-FR" smtClean="0"/>
              <a:pPr/>
              <a:t>1</a:t>
            </a:fld>
            <a:endParaRPr lang="fr-FR" dirty="0"/>
          </a:p>
        </p:txBody>
      </p:sp>
      <p:sp>
        <p:nvSpPr>
          <p:cNvPr id="8" name="Rectangle 13"/>
          <p:cNvSpPr>
            <a:spLocks noChangeArrowheads="1"/>
          </p:cNvSpPr>
          <p:nvPr/>
        </p:nvSpPr>
        <p:spPr bwMode="auto">
          <a:xfrm>
            <a:off x="0" y="-24"/>
            <a:ext cx="9144000" cy="1815882"/>
          </a:xfrm>
          <a:prstGeom prst="rect">
            <a:avLst/>
          </a:prstGeom>
          <a:noFill/>
          <a:ln w="9525">
            <a:noFill/>
            <a:miter lim="800000"/>
            <a:headEnd/>
            <a:tailEnd/>
          </a:ln>
          <a:effectLst/>
        </p:spPr>
        <p:txBody>
          <a:bodyPr vert="horz" wrap="square" lIns="45720" tIns="45720" rIns="45720" bIns="45720" numCol="1" anchor="t" anchorCtr="0" compatLnSpc="1">
            <a:prstTxWarp prst="textNoShape">
              <a:avLst/>
            </a:prstTxWarp>
            <a:spAutoFit/>
          </a:bodyPr>
          <a:lstStyle/>
          <a:p>
            <a:pPr algn="ctr" rtl="1" fontAlgn="auto">
              <a:spcBef>
                <a:spcPts val="0"/>
              </a:spcBef>
              <a:spcAft>
                <a:spcPts val="0"/>
              </a:spcAft>
              <a:defRPr/>
            </a:pPr>
            <a:r>
              <a:rPr lang="ar-DZ" sz="2800" b="1" cap="all" dirty="0" smtClean="0">
                <a:ln w="5000" cmpd="sng">
                  <a:solidFill>
                    <a:schemeClr val="accent1">
                      <a:tint val="80000"/>
                      <a:shade val="99000"/>
                      <a:satMod val="500000"/>
                    </a:schemeClr>
                  </a:solidFill>
                  <a:prstDash val="solid"/>
                </a:ln>
                <a:latin typeface="Tahoma" pitchFamily="34" charset="0"/>
                <a:cs typeface="Arabic Transparent" pitchFamily="2" charset="-78"/>
              </a:rPr>
              <a:t>وزارة التعليـم العـالي والبحـث العلـمي </a:t>
            </a:r>
          </a:p>
          <a:p>
            <a:pPr algn="ctr" rtl="1" fontAlgn="auto">
              <a:spcBef>
                <a:spcPts val="0"/>
              </a:spcBef>
              <a:spcAft>
                <a:spcPts val="0"/>
              </a:spcAft>
              <a:defRPr/>
            </a:pPr>
            <a:r>
              <a:rPr lang="ar-DZ" sz="2800" b="1" cap="all" dirty="0" smtClean="0">
                <a:ln w="5000" cmpd="sng">
                  <a:solidFill>
                    <a:schemeClr val="accent1">
                      <a:tint val="80000"/>
                      <a:shade val="99000"/>
                      <a:satMod val="500000"/>
                    </a:schemeClr>
                  </a:solidFill>
                  <a:prstDash val="solid"/>
                </a:ln>
                <a:latin typeface="Tahoma" pitchFamily="34" charset="0"/>
                <a:cs typeface="Arabic Transparent" pitchFamily="2" charset="-78"/>
              </a:rPr>
              <a:t>جامعـة: المسيلـة</a:t>
            </a:r>
            <a:endParaRPr lang="fr-FR" sz="2800" b="1" cap="all" dirty="0" smtClean="0">
              <a:ln w="5000" cmpd="sng">
                <a:solidFill>
                  <a:schemeClr val="accent1">
                    <a:tint val="80000"/>
                    <a:shade val="99000"/>
                    <a:satMod val="500000"/>
                  </a:schemeClr>
                </a:solidFill>
                <a:prstDash val="solid"/>
              </a:ln>
              <a:latin typeface="Tahoma" pitchFamily="34" charset="0"/>
              <a:cs typeface="Arabic Transparent" pitchFamily="2" charset="-78"/>
            </a:endParaRPr>
          </a:p>
          <a:p>
            <a:pPr algn="ctr" rtl="1" fontAlgn="auto">
              <a:spcBef>
                <a:spcPts val="0"/>
              </a:spcBef>
              <a:spcAft>
                <a:spcPts val="0"/>
              </a:spcAft>
              <a:defRPr/>
            </a:pPr>
            <a:r>
              <a:rPr lang="ar-DZ" sz="2800" b="1" cap="all" dirty="0" smtClean="0">
                <a:ln w="5000" cmpd="sng">
                  <a:solidFill>
                    <a:schemeClr val="accent1">
                      <a:tint val="80000"/>
                      <a:shade val="99000"/>
                      <a:satMod val="500000"/>
                    </a:schemeClr>
                  </a:solidFill>
                  <a:prstDash val="solid"/>
                </a:ln>
                <a:latin typeface="Tahoma" pitchFamily="34" charset="0"/>
                <a:cs typeface="Arabic Transparent" pitchFamily="2" charset="-78"/>
              </a:rPr>
              <a:t>معهد تسيير التقنيات الحضرية</a:t>
            </a:r>
          </a:p>
          <a:p>
            <a:pPr algn="ctr" rtl="1" fontAlgn="auto">
              <a:spcBef>
                <a:spcPts val="0"/>
              </a:spcBef>
              <a:spcAft>
                <a:spcPts val="0"/>
              </a:spcAft>
              <a:defRPr/>
            </a:pPr>
            <a:r>
              <a:rPr lang="ar-DZ" sz="2800" b="1" cap="all" dirty="0" smtClean="0">
                <a:ln w="5000" cmpd="sng">
                  <a:solidFill>
                    <a:schemeClr val="accent1">
                      <a:tint val="80000"/>
                      <a:shade val="99000"/>
                      <a:satMod val="500000"/>
                    </a:schemeClr>
                  </a:solidFill>
                  <a:prstDash val="solid"/>
                </a:ln>
                <a:latin typeface="Tahoma" pitchFamily="34" charset="0"/>
                <a:cs typeface="Arabic Transparent" pitchFamily="2" charset="-78"/>
              </a:rPr>
              <a:t>قسم: هندسة حضرية</a:t>
            </a:r>
            <a:endParaRPr lang="fr-FR" sz="2800" b="1" cap="all" dirty="0" smtClean="0">
              <a:ln w="5000" cmpd="sng">
                <a:solidFill>
                  <a:schemeClr val="accent1">
                    <a:tint val="80000"/>
                    <a:shade val="99000"/>
                    <a:satMod val="500000"/>
                  </a:schemeClr>
                </a:solidFill>
                <a:prstDash val="solid"/>
              </a:ln>
              <a:latin typeface="Tahoma" pitchFamily="34" charset="0"/>
              <a:cs typeface="Arabic Transparent" pitchFamily="2" charset="-78"/>
            </a:endParaRPr>
          </a:p>
        </p:txBody>
      </p:sp>
      <p:sp>
        <p:nvSpPr>
          <p:cNvPr id="9" name="Titre 1"/>
          <p:cNvSpPr txBox="1">
            <a:spLocks/>
          </p:cNvSpPr>
          <p:nvPr/>
        </p:nvSpPr>
        <p:spPr>
          <a:xfrm>
            <a:off x="428596" y="1785926"/>
            <a:ext cx="8286808" cy="646331"/>
          </a:xfrm>
          <a:prstGeom prst="rect">
            <a:avLst/>
          </a:prstGeom>
          <a:noFill/>
          <a:ln w="9525">
            <a:noFill/>
            <a:miter lim="800000"/>
            <a:headEnd/>
            <a:tailEnd/>
          </a:ln>
          <a:effectLst/>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spcBef>
                <a:spcPts val="0"/>
              </a:spcBef>
              <a:defRPr/>
            </a:pPr>
            <a:r>
              <a:rPr lang="ar-DZ" sz="3600" dirty="0" err="1" smtClean="0">
                <a:solidFill>
                  <a:srgbClr val="00FF00"/>
                </a:solidFill>
                <a:effectLst>
                  <a:glow rad="139700">
                    <a:schemeClr val="accent1">
                      <a:satMod val="175000"/>
                      <a:alpha val="40000"/>
                    </a:schemeClr>
                  </a:glow>
                </a:effectLst>
                <a:latin typeface="Tahoma" pitchFamily="34" charset="0"/>
                <a:ea typeface="+mn-ea"/>
                <a:cs typeface="Arabic Transparent" pitchFamily="2" charset="-78"/>
              </a:rPr>
              <a:t>الاحياء</a:t>
            </a:r>
            <a:r>
              <a:rPr lang="ar-DZ" sz="3600" dirty="0" smtClean="0">
                <a:solidFill>
                  <a:srgbClr val="00FF00"/>
                </a:solidFill>
                <a:effectLst>
                  <a:glow rad="139700">
                    <a:schemeClr val="accent1">
                      <a:satMod val="175000"/>
                      <a:alpha val="40000"/>
                    </a:schemeClr>
                  </a:glow>
                </a:effectLst>
                <a:latin typeface="Tahoma" pitchFamily="34" charset="0"/>
                <a:ea typeface="+mn-ea"/>
                <a:cs typeface="Arabic Transparent" pitchFamily="2" charset="-78"/>
              </a:rPr>
              <a:t> المستديمة      </a:t>
            </a:r>
            <a:r>
              <a:rPr lang="fr-FR" sz="3600" dirty="0" smtClean="0">
                <a:solidFill>
                  <a:srgbClr val="00FF00"/>
                </a:solidFill>
                <a:effectLst>
                  <a:glow rad="139700">
                    <a:schemeClr val="accent1">
                      <a:satMod val="175000"/>
                      <a:alpha val="40000"/>
                    </a:schemeClr>
                  </a:glow>
                </a:effectLst>
                <a:latin typeface="Tahoma" pitchFamily="34" charset="0"/>
                <a:ea typeface="+mn-ea"/>
                <a:cs typeface="Arabic Transparent" pitchFamily="2" charset="-78"/>
              </a:rPr>
              <a:t>Cours 2 Eco-quartiers</a:t>
            </a:r>
          </a:p>
        </p:txBody>
      </p:sp>
      <p:pic>
        <p:nvPicPr>
          <p:cNvPr id="45058" name="Picture 2" descr="http://master-gtdd.com/wp-content/uploads/2016/12/la-ville-nature.jpg"/>
          <p:cNvPicPr>
            <a:picLocks noChangeAspect="1" noChangeArrowheads="1"/>
          </p:cNvPicPr>
          <p:nvPr/>
        </p:nvPicPr>
        <p:blipFill>
          <a:blip r:embed="rId2"/>
          <a:srcRect/>
          <a:stretch>
            <a:fillRect/>
          </a:stretch>
        </p:blipFill>
        <p:spPr bwMode="auto">
          <a:xfrm>
            <a:off x="1357290" y="3357562"/>
            <a:ext cx="6715172" cy="321471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3848" y="2492896"/>
            <a:ext cx="3960440" cy="1200329"/>
          </a:xfrm>
          <a:prstGeom prst="rect">
            <a:avLst/>
          </a:prstGeom>
        </p:spPr>
        <p:txBody>
          <a:bodyPr wrap="square">
            <a:spAutoFit/>
          </a:bodyPr>
          <a:lstStyle/>
          <a:p>
            <a:r>
              <a:rPr lang="fr-FR" sz="7200" b="1" dirty="0" smtClean="0">
                <a:solidFill>
                  <a:srgbClr val="FF0000"/>
                </a:solidFill>
              </a:rPr>
              <a:t>MERCI</a:t>
            </a:r>
            <a:endParaRPr lang="fr-FR" sz="7200" dirty="0">
              <a:solidFill>
                <a:srgbClr val="FF0000"/>
              </a:solidFill>
            </a:endParaRPr>
          </a:p>
        </p:txBody>
      </p:sp>
    </p:spTree>
    <p:extLst>
      <p:ext uri="{BB962C8B-B14F-4D97-AF65-F5344CB8AC3E}">
        <p14:creationId xmlns:p14="http://schemas.microsoft.com/office/powerpoint/2010/main" xmlns="" val="2428644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 y="-24"/>
            <a:ext cx="9144016" cy="2677656"/>
          </a:xfrm>
          <a:prstGeom prst="rect">
            <a:avLst/>
          </a:prstGeom>
        </p:spPr>
        <p:txBody>
          <a:bodyPr wrap="square">
            <a:spAutoFit/>
          </a:bodyPr>
          <a:lstStyle/>
          <a:p>
            <a:pPr algn="just"/>
            <a:r>
              <a:rPr lang="fr-FR" sz="2400" b="1" dirty="0" smtClean="0"/>
              <a:t>Le quartier durable et l’éco-quartier  est défini comme suit:</a:t>
            </a:r>
          </a:p>
          <a:p>
            <a:pPr algn="just"/>
            <a:r>
              <a:rPr lang="fr-FR" sz="2400" dirty="0" smtClean="0"/>
              <a:t> </a:t>
            </a:r>
          </a:p>
          <a:p>
            <a:pPr algn="just"/>
            <a:r>
              <a:rPr lang="fr-FR" sz="2400" b="1" i="1" dirty="0" smtClean="0"/>
              <a:t>« </a:t>
            </a:r>
            <a:r>
              <a:rPr lang="fr-FR" sz="2400" dirty="0" smtClean="0"/>
              <a:t>C’est un quartier urbain, conçu de façon à minimiser son impact sur l’environnement en assurant la qualité de vie des habitants, en visant un fonctionnement à long terme, une autonomie fonctionnelle, la création d’une solidarité sociale et une intégration cohérente au site ; il doit répondre aux objectifs locaux et globaux du développement durable. » </a:t>
            </a:r>
            <a:endParaRPr lang="fr-FR" sz="2400" dirty="0"/>
          </a:p>
        </p:txBody>
      </p:sp>
      <p:sp>
        <p:nvSpPr>
          <p:cNvPr id="5" name="Rectangle 4"/>
          <p:cNvSpPr/>
          <p:nvPr/>
        </p:nvSpPr>
        <p:spPr>
          <a:xfrm>
            <a:off x="0" y="2643182"/>
            <a:ext cx="9144000" cy="4154984"/>
          </a:xfrm>
          <a:prstGeom prst="rect">
            <a:avLst/>
          </a:prstGeom>
        </p:spPr>
        <p:txBody>
          <a:bodyPr wrap="square">
            <a:spAutoFit/>
          </a:bodyPr>
          <a:lstStyle/>
          <a:p>
            <a:r>
              <a:rPr lang="fr-FR" sz="2400" dirty="0" smtClean="0"/>
              <a:t>Dans ses principales caractéristiques, l’éco-quartier doit être un quartier  </a:t>
            </a:r>
          </a:p>
          <a:p>
            <a:r>
              <a:rPr lang="fr-FR" sz="2400" dirty="0" smtClean="0"/>
              <a:t>-Défini, avec un centre et des limites </a:t>
            </a:r>
          </a:p>
          <a:p>
            <a:r>
              <a:rPr lang="fr-FR" sz="2400" dirty="0" smtClean="0"/>
              <a:t>-Compact, pour assurer une densité durable et limiter son impact sur le territoire </a:t>
            </a:r>
          </a:p>
          <a:p>
            <a:r>
              <a:rPr lang="fr-FR" sz="2400" dirty="0" smtClean="0"/>
              <a:t>-Complet, pour limiter les déplacements, faciliter les échanges et améliorer la qualité de vie </a:t>
            </a:r>
          </a:p>
          <a:p>
            <a:r>
              <a:rPr lang="fr-FR" sz="2400" dirty="0" smtClean="0"/>
              <a:t>-Connecté, au voisinage et à la ville </a:t>
            </a:r>
          </a:p>
          <a:p>
            <a:r>
              <a:rPr lang="fr-FR" sz="2400" dirty="0" smtClean="0"/>
              <a:t>-Autonome dans sont fonctionnement et en solidarité sociale </a:t>
            </a:r>
          </a:p>
          <a:p>
            <a:r>
              <a:rPr lang="fr-FR" sz="2400" dirty="0" smtClean="0"/>
              <a:t>-Qui facilite les liens homme-nature et homme-homme </a:t>
            </a:r>
          </a:p>
          <a:p>
            <a:r>
              <a:rPr lang="fr-FR" sz="2400" dirty="0" smtClean="0"/>
              <a:t>-Qui répond aux enjeux globaux et locaux avec un bilan environnemental positif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14414" y="785794"/>
            <a:ext cx="6500858" cy="4929222"/>
          </a:xfrm>
          <a:prstGeom prst="rect">
            <a:avLst/>
          </a:prstGeom>
          <a:noFill/>
          <a:ln w="9525">
            <a:noFill/>
            <a:miter lim="800000"/>
            <a:headEnd/>
            <a:tailEnd/>
          </a:ln>
          <a:effectLst/>
        </p:spPr>
      </p:pic>
      <p:sp>
        <p:nvSpPr>
          <p:cNvPr id="5" name="Rectangle 4"/>
          <p:cNvSpPr/>
          <p:nvPr/>
        </p:nvSpPr>
        <p:spPr>
          <a:xfrm>
            <a:off x="2365017" y="5774312"/>
            <a:ext cx="4484497" cy="369332"/>
          </a:xfrm>
          <a:prstGeom prst="rect">
            <a:avLst/>
          </a:prstGeom>
        </p:spPr>
        <p:txBody>
          <a:bodyPr wrap="none">
            <a:spAutoFit/>
          </a:bodyPr>
          <a:lstStyle/>
          <a:p>
            <a:r>
              <a:rPr lang="fr-FR" b="1" dirty="0" smtClean="0"/>
              <a:t>localisation des éco-quartiers dans le monde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1414"/>
            <a:ext cx="9144000" cy="2308324"/>
          </a:xfrm>
          <a:prstGeom prst="rect">
            <a:avLst/>
          </a:prstGeom>
        </p:spPr>
        <p:txBody>
          <a:bodyPr wrap="square">
            <a:spAutoFit/>
          </a:bodyPr>
          <a:lstStyle/>
          <a:p>
            <a:pPr algn="just"/>
            <a:r>
              <a:rPr lang="fr-FR" sz="2400" dirty="0" smtClean="0"/>
              <a:t>En Angleterre, les Accords de </a:t>
            </a:r>
            <a:r>
              <a:rPr lang="fr-FR" sz="2400" dirty="0" err="1" smtClean="0"/>
              <a:t>Bristo</a:t>
            </a:r>
            <a:r>
              <a:rPr lang="fr-FR" sz="2400" dirty="0" smtClean="0"/>
              <a:t> l34 ont défini un quartier durable comme «une zone de mixité fonctionnelle développant un esprit de quartier» qui regroupe les fonctions de résidence et de travail et s’adresse aux générations actuelles et futures. L’environnement est au centre de la démarche de même que l’accès pour tous à une qualité de vie élevée.</a:t>
            </a:r>
            <a:endParaRPr lang="fr-FR" sz="2400" dirty="0"/>
          </a:p>
        </p:txBody>
      </p:sp>
      <p:sp>
        <p:nvSpPr>
          <p:cNvPr id="5" name="Rectangle 4"/>
          <p:cNvSpPr/>
          <p:nvPr/>
        </p:nvSpPr>
        <p:spPr>
          <a:xfrm>
            <a:off x="0" y="2428868"/>
            <a:ext cx="9144000" cy="4524315"/>
          </a:xfrm>
          <a:prstGeom prst="rect">
            <a:avLst/>
          </a:prstGeom>
        </p:spPr>
        <p:txBody>
          <a:bodyPr wrap="square">
            <a:spAutoFit/>
          </a:bodyPr>
          <a:lstStyle/>
          <a:p>
            <a:pPr algn="just"/>
            <a:r>
              <a:rPr lang="fr-FR" sz="2400" b="1" dirty="0" smtClean="0"/>
              <a:t>Qu’est-ce qu’un quartier durable ? </a:t>
            </a:r>
          </a:p>
          <a:p>
            <a:pPr algn="just"/>
            <a:r>
              <a:rPr lang="fr-FR" sz="2400" dirty="0" smtClean="0"/>
              <a:t>Un aménagement durable de quartier se conçoit par une prise en compte de l'ensemble des impacts environnementaux, économiques et sociaux. Ce principe doit pouvoir s’appliquer en amont du projet et accompagner les différentes phases de constructions ou de rénovations puis d’exploitation du quartier. Jusqu'à présent, tout aménagement urbain durable n’a pas obéi à une norme stricte. C’est à partir de ce constat que, pour chaque opération, toutes les phases de conception et de réalisation ont été abordées. Et qu’elles ont inclus, dès le départ, une réflexion sur la gestion, la communication, l'évaluation et la participation des différents acteurs. C’est ce qui a permis à des collectivités de s’auto-déclarer « quartier durable ». </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142976" y="642918"/>
            <a:ext cx="6572296" cy="5143536"/>
          </a:xfrm>
          <a:prstGeom prst="rect">
            <a:avLst/>
          </a:prstGeom>
          <a:noFill/>
          <a:ln w="9525">
            <a:noFill/>
            <a:miter lim="800000"/>
            <a:headEnd/>
            <a:tailEnd/>
          </a:ln>
          <a:effectLst/>
        </p:spPr>
      </p:pic>
      <p:sp>
        <p:nvSpPr>
          <p:cNvPr id="5" name="Rectangle 4"/>
          <p:cNvSpPr/>
          <p:nvPr/>
        </p:nvSpPr>
        <p:spPr>
          <a:xfrm>
            <a:off x="5420368" y="5917188"/>
            <a:ext cx="3580788" cy="369332"/>
          </a:xfrm>
          <a:prstGeom prst="rect">
            <a:avLst/>
          </a:prstGeom>
        </p:spPr>
        <p:txBody>
          <a:bodyPr wrap="none">
            <a:spAutoFit/>
          </a:bodyPr>
          <a:lstStyle/>
          <a:p>
            <a:r>
              <a:rPr lang="fr-FR" dirty="0" smtClean="0"/>
              <a:t>Source : association </a:t>
            </a:r>
            <a:r>
              <a:rPr lang="fr-FR" dirty="0" err="1" smtClean="0"/>
              <a:t>Energy</a:t>
            </a:r>
            <a:r>
              <a:rPr lang="fr-FR" dirty="0" smtClean="0"/>
              <a:t> Cities33 </a:t>
            </a:r>
            <a:endParaRPr lang="fr-FR" dirty="0"/>
          </a:p>
        </p:txBody>
      </p:sp>
      <p:sp>
        <p:nvSpPr>
          <p:cNvPr id="6" name="Rectangle 5"/>
          <p:cNvSpPr/>
          <p:nvPr/>
        </p:nvSpPr>
        <p:spPr>
          <a:xfrm>
            <a:off x="2214562" y="142852"/>
            <a:ext cx="5857900" cy="369332"/>
          </a:xfrm>
          <a:prstGeom prst="rect">
            <a:avLst/>
          </a:prstGeom>
        </p:spPr>
        <p:txBody>
          <a:bodyPr wrap="square">
            <a:spAutoFit/>
          </a:bodyPr>
          <a:lstStyle/>
          <a:p>
            <a:r>
              <a:rPr lang="fr-FR" dirty="0" smtClean="0"/>
              <a:t>Critères d’évaluation européens de quartier durable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7848302"/>
          </a:xfrm>
          <a:prstGeom prst="rect">
            <a:avLst/>
          </a:prstGeom>
        </p:spPr>
        <p:txBody>
          <a:bodyPr wrap="square">
            <a:spAutoFit/>
          </a:bodyPr>
          <a:lstStyle/>
          <a:p>
            <a:pPr algn="just"/>
            <a:r>
              <a:rPr lang="fr-FR" sz="2400" b="1" dirty="0" smtClean="0">
                <a:hlinkClick r:id="rId2"/>
              </a:rPr>
              <a:t>https://www.renaultgroup.com/news-onair/actualites/6-eco-quartiers-a-connaitre-en-europe/</a:t>
            </a:r>
            <a:endParaRPr lang="fr-FR" sz="2400" b="1" dirty="0" smtClean="0"/>
          </a:p>
          <a:p>
            <a:pPr algn="just"/>
            <a:r>
              <a:rPr lang="fr-FR" sz="2400" b="1" dirty="0" smtClean="0"/>
              <a:t>Caractéristiques des éco-quartiers</a:t>
            </a:r>
          </a:p>
          <a:p>
            <a:pPr algn="just"/>
            <a:r>
              <a:rPr lang="fr-FR" sz="2400" dirty="0" smtClean="0"/>
              <a:t>Quel que soit le pays où il s’implante, l’éco-quartier répond à des critères de base similaires visant la diminution de l’empreinte carbone. La mobilité douce en fait partie avec la mise en place de bornes de recharge pour les véhicules électriques ou hybrides rechargeables, des pistes cyclables, etc. Les panneaux photovoltaïques, les dispositifs </a:t>
            </a:r>
            <a:r>
              <a:rPr lang="fr-FR" sz="2400" dirty="0" err="1" smtClean="0"/>
              <a:t>vehicle</a:t>
            </a:r>
            <a:r>
              <a:rPr lang="fr-FR" sz="2400" dirty="0" smtClean="0"/>
              <a:t>-to-</a:t>
            </a:r>
            <a:r>
              <a:rPr lang="fr-FR" sz="2400" dirty="0" err="1" smtClean="0"/>
              <a:t>grid</a:t>
            </a:r>
            <a:r>
              <a:rPr lang="fr-FR" sz="2400" dirty="0" smtClean="0"/>
              <a:t> et l’autoconsommation favorisent quant à eux les énergies renouvelables. </a:t>
            </a:r>
          </a:p>
          <a:p>
            <a:pPr algn="just"/>
            <a:endParaRPr lang="fr-FR" sz="2400" dirty="0" smtClean="0"/>
          </a:p>
          <a:p>
            <a:pPr algn="just"/>
            <a:r>
              <a:rPr lang="fr-FR" sz="2400" dirty="0" smtClean="0"/>
              <a:t>À cela s’ajoute l’éco-construction : les immeubles ou les maisons individuelles sont conçus en matériaux durables. Très bien isolés, ils consomment par conséquent peu d’énergie. La </a:t>
            </a:r>
            <a:r>
              <a:rPr lang="fr-FR" sz="2400" dirty="0" err="1" smtClean="0"/>
              <a:t>végétalisation</a:t>
            </a:r>
            <a:r>
              <a:rPr lang="fr-FR" sz="2400" dirty="0" smtClean="0"/>
              <a:t>, en plus d’être agréable pour les habitants, favorise la biodiversité dans le quartier et protège de la chaleur estivale. Un dispositif performant de recyclage, avec un système de compostage, et de valorisation des autres déchets est indispensable. L’éco-quartier joue aussi le rôle de vecteur de changement des comportements qui génère d’autres actions positives, telles que l’entraide et la convivialité.</a:t>
            </a:r>
          </a:p>
          <a:p>
            <a:pPr algn="just"/>
            <a:r>
              <a:rPr lang="fr-FR" sz="2400" dirty="0" smtClean="0"/>
              <a:t> </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6586418"/>
          </a:xfrm>
          <a:prstGeom prst="rect">
            <a:avLst/>
          </a:prstGeom>
        </p:spPr>
        <p:txBody>
          <a:bodyPr wrap="square">
            <a:spAutoFit/>
          </a:bodyPr>
          <a:lstStyle/>
          <a:p>
            <a:r>
              <a:rPr lang="fr-FR" sz="1400" dirty="0" smtClean="0">
                <a:hlinkClick r:id="rId2"/>
              </a:rPr>
              <a:t>https://eduscol.education.fr/sti/sites/eduscol.education.fr.sti/files/ressources/pedagogiques/3878/3878-ecoquartier.pdf</a:t>
            </a:r>
            <a:endParaRPr lang="fr-FR" sz="1400" dirty="0" smtClean="0"/>
          </a:p>
          <a:p>
            <a:r>
              <a:rPr lang="fr-FR" sz="2400" b="1" dirty="0" smtClean="0"/>
              <a:t>Concepteurs et usagers </a:t>
            </a:r>
          </a:p>
          <a:p>
            <a:pPr algn="just"/>
            <a:r>
              <a:rPr lang="fr-FR" sz="2400" dirty="0" smtClean="0"/>
              <a:t>De l’élaboration à la phase d’exploitation, tout quartier est le résultat de l’action entreprise par une multitude d’acteurs aussi variés que nombreux. L'idée de parer une opération d'urbanisme du label </a:t>
            </a:r>
            <a:r>
              <a:rPr lang="fr-FR" sz="2400" dirty="0" err="1" smtClean="0"/>
              <a:t>écoquartier</a:t>
            </a:r>
            <a:r>
              <a:rPr lang="fr-FR" sz="2400" dirty="0" smtClean="0"/>
              <a:t> émane généralement de la collectivité concernée ; parfois, d'un collectif de citoyens. Une équipe de maîtrise d'œuvre pluridisciplinaire est sollicitée pour articuler les enjeux entre eux : architectes, urbanistes, sociologues, consultants en environnement... Lesquels doivent se montrer particulièrement ouverts à la protection de l'environnement. Un </a:t>
            </a:r>
            <a:r>
              <a:rPr lang="fr-FR" sz="2400" dirty="0" err="1" smtClean="0"/>
              <a:t>écoquartier</a:t>
            </a:r>
            <a:r>
              <a:rPr lang="fr-FR" sz="2400" dirty="0" smtClean="0"/>
              <a:t> ne pourrait pas se faire sans grands acteurs du bâtiment. On retrouve donc des promoteurs, investisseurs et gestionnaires de réseaux. En France, les bailleurs sociaux se sont beaucoup impliqués dans les quartiers puisqu'ils ont tout intérêt à voir les factures énergétiques diminuer. Ils sont devenus un moteur majeur dans le lancement de telles opérations. La participation des habitants doit s’établir très en amont de la construction ou de la rénovation du quartier. </a:t>
            </a: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5632311"/>
          </a:xfrm>
          <a:prstGeom prst="rect">
            <a:avLst/>
          </a:prstGeom>
        </p:spPr>
        <p:txBody>
          <a:bodyPr wrap="square">
            <a:spAutoFit/>
          </a:bodyPr>
          <a:lstStyle/>
          <a:p>
            <a:pPr algn="just"/>
            <a:r>
              <a:rPr lang="fr-FR" sz="2400" dirty="0" smtClean="0"/>
              <a:t>En prenant ainsi part à la conception de leur futur lieu de vie, les habitants sont incités à respecter les principes de fonctionnement (notamment les taux de tri ou de possession d'une voiture, deux indicateurs souvent révélateurs du succès d'un </a:t>
            </a:r>
            <a:r>
              <a:rPr lang="fr-FR" sz="2400" dirty="0" err="1" smtClean="0"/>
              <a:t>écoquartier</a:t>
            </a:r>
            <a:r>
              <a:rPr lang="fr-FR" sz="2400" dirty="0" smtClean="0"/>
              <a:t>). On peut souligner l’originalité des démarches développées pour encourager cette participation : réseau intranet au quartier, forum internet, publication de revue de quartier, débats, séminaires, expositions… Les associations de défense de l’environnement sont étroitement impliquées, ayant des intérêts évidents dans la mise en place de tels quartiers. La participation citoyenne couplée au principe de subsidiarité est un élément essentiel d’un quartier durable. Ainsi, dans une école primaire de </a:t>
            </a:r>
            <a:r>
              <a:rPr lang="fr-FR" sz="2400" dirty="0" err="1" smtClean="0"/>
              <a:t>Beckerich</a:t>
            </a:r>
            <a:r>
              <a:rPr lang="fr-FR" sz="2400" dirty="0" smtClean="0"/>
              <a:t> au Luxembourg, il a été demandé aux élèves d’imaginer la forme des parterres autour des arbres de leur école. Résultat : ils ont imaginé des parterres en forme d’étoiles là où les architectes tracent généralement de simples ronds ou carrés… </a:t>
            </a: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071538" y="695324"/>
            <a:ext cx="5929354" cy="566263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2825</TotalTime>
  <Words>907</Words>
  <Application>Microsoft Office PowerPoint</Application>
  <PresentationFormat>Affichage à l'écran (4:3)</PresentationFormat>
  <Paragraphs>34</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MAISON XP</cp:lastModifiedBy>
  <cp:revision>487</cp:revision>
  <dcterms:created xsi:type="dcterms:W3CDTF">2014-09-13T19:51:35Z</dcterms:created>
  <dcterms:modified xsi:type="dcterms:W3CDTF">2022-12-04T10:12:52Z</dcterms:modified>
</cp:coreProperties>
</file>