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4" r:id="rId2"/>
    <p:sldId id="323" r:id="rId3"/>
    <p:sldId id="276" r:id="rId4"/>
    <p:sldId id="272" r:id="rId5"/>
    <p:sldId id="271" r:id="rId6"/>
    <p:sldId id="274" r:id="rId7"/>
    <p:sldId id="275" r:id="rId8"/>
    <p:sldId id="280" r:id="rId9"/>
    <p:sldId id="279" r:id="rId10"/>
    <p:sldId id="317" r:id="rId11"/>
    <p:sldId id="292" r:id="rId12"/>
    <p:sldId id="315" r:id="rId13"/>
    <p:sldId id="312" r:id="rId14"/>
    <p:sldId id="310" r:id="rId15"/>
    <p:sldId id="297" r:id="rId16"/>
    <p:sldId id="311" r:id="rId17"/>
    <p:sldId id="309" r:id="rId18"/>
    <p:sldId id="287" r:id="rId19"/>
    <p:sldId id="319" r:id="rId20"/>
    <p:sldId id="313" r:id="rId21"/>
    <p:sldId id="301" r:id="rId22"/>
    <p:sldId id="302" r:id="rId23"/>
    <p:sldId id="303" r:id="rId24"/>
    <p:sldId id="304" r:id="rId25"/>
    <p:sldId id="305" r:id="rId26"/>
    <p:sldId id="283" r:id="rId27"/>
    <p:sldId id="318" r:id="rId28"/>
    <p:sldId id="307" r:id="rId29"/>
    <p:sldId id="306" r:id="rId30"/>
    <p:sldId id="308" r:id="rId31"/>
    <p:sldId id="324" r:id="rId32"/>
    <p:sldId id="325" r:id="rId3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0000FF"/>
    <a:srgbClr val="7EC234"/>
    <a:srgbClr val="BAE090"/>
    <a:srgbClr val="CCE9AD"/>
    <a:srgbClr val="4D7620"/>
    <a:srgbClr val="004620"/>
    <a:srgbClr val="FF6565"/>
    <a:srgbClr val="E7F4D8"/>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4624" autoAdjust="0"/>
  </p:normalViewPr>
  <p:slideViewPr>
    <p:cSldViewPr>
      <p:cViewPr>
        <p:scale>
          <a:sx n="80" d="100"/>
          <a:sy n="80" d="100"/>
        </p:scale>
        <p:origin x="-1086" y="19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D9A55-6238-42EB-92F0-87DCE7A0AF8A}">
      <dsp:nvSpPr>
        <dsp:cNvPr id="0" name=""/>
        <dsp:cNvSpPr/>
      </dsp:nvSpPr>
      <dsp:spPr>
        <a:xfrm>
          <a:off x="0" y="0"/>
          <a:ext cx="9143994" cy="1556791"/>
        </a:xfrm>
        <a:prstGeom prst="rightArrow">
          <a:avLst/>
        </a:prstGeom>
        <a:solidFill>
          <a:srgbClr val="D6EDBD"/>
        </a:solidFill>
        <a:ln>
          <a:noFill/>
        </a:ln>
        <a:effectLst/>
      </dsp:spPr>
      <dsp:style>
        <a:lnRef idx="0">
          <a:scrgbClr r="0" g="0" b="0"/>
        </a:lnRef>
        <a:fillRef idx="1">
          <a:scrgbClr r="0" g="0" b="0"/>
        </a:fillRef>
        <a:effectRef idx="0">
          <a:scrgbClr r="0" g="0" b="0"/>
        </a:effectRef>
        <a:fontRef idx="minor"/>
      </dsp:style>
    </dsp:sp>
    <dsp:sp modelId="{CF658306-E315-47BB-BBC5-A23E7349DE9E}">
      <dsp:nvSpPr>
        <dsp:cNvPr id="0" name=""/>
        <dsp:cNvSpPr/>
      </dsp:nvSpPr>
      <dsp:spPr>
        <a:xfrm>
          <a:off x="124760" y="116631"/>
          <a:ext cx="4475941" cy="1323527"/>
        </a:xfrm>
        <a:prstGeom prst="roundRect">
          <a:avLst/>
        </a:prstGeom>
        <a:solidFill>
          <a:srgbClr val="0058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fr-FR" sz="2000" kern="1200" dirty="0" smtClean="0">
              <a:solidFill>
                <a:schemeClr val="bg1"/>
              </a:solidFill>
              <a:latin typeface="Cambria" pitchFamily="18" charset="0"/>
              <a:ea typeface="Calibri" pitchFamily="34" charset="0"/>
              <a:cs typeface="Arial" pitchFamily="34" charset="0"/>
            </a:rPr>
            <a:t>Unit</a:t>
          </a:r>
          <a:r>
            <a:rPr lang="fr-FR" sz="2000" kern="1200" dirty="0" smtClean="0">
              <a:solidFill>
                <a:schemeClr val="bg1"/>
              </a:solidFill>
              <a:latin typeface="Calibri"/>
              <a:ea typeface="Calibri" pitchFamily="34" charset="0"/>
              <a:cs typeface="Arial" pitchFamily="34" charset="0"/>
            </a:rPr>
            <a:t>é</a:t>
          </a:r>
          <a:r>
            <a:rPr lang="fr-FR" sz="2000" kern="1200" dirty="0" smtClean="0">
              <a:solidFill>
                <a:schemeClr val="bg1"/>
              </a:solidFill>
              <a:latin typeface="Cambria" pitchFamily="18" charset="0"/>
              <a:ea typeface="Calibri" pitchFamily="34" charset="0"/>
              <a:cs typeface="Arial" pitchFamily="34" charset="0"/>
            </a:rPr>
            <a:t>s m</a:t>
          </a:r>
          <a:r>
            <a:rPr lang="fr-FR" sz="2000" kern="1200" dirty="0" smtClean="0">
              <a:solidFill>
                <a:schemeClr val="bg1"/>
              </a:solidFill>
              <a:latin typeface="Calibri"/>
              <a:ea typeface="Calibri" pitchFamily="34" charset="0"/>
              <a:cs typeface="Arial" pitchFamily="34" charset="0"/>
            </a:rPr>
            <a:t>é</a:t>
          </a:r>
          <a:r>
            <a:rPr lang="fr-FR" sz="2000" kern="1200" dirty="0" smtClean="0">
              <a:solidFill>
                <a:schemeClr val="bg1"/>
              </a:solidFill>
              <a:latin typeface="Cambria" pitchFamily="18" charset="0"/>
              <a:ea typeface="Calibri" pitchFamily="34" charset="0"/>
              <a:cs typeface="Arial" pitchFamily="34" charset="0"/>
            </a:rPr>
            <a:t>dicales et de pr</a:t>
          </a:r>
          <a:r>
            <a:rPr lang="fr-FR" sz="2000" kern="1200" dirty="0" smtClean="0">
              <a:solidFill>
                <a:schemeClr val="bg1"/>
              </a:solidFill>
              <a:latin typeface="Calibri"/>
              <a:ea typeface="Calibri" pitchFamily="34" charset="0"/>
              <a:cs typeface="Arial" pitchFamily="34" charset="0"/>
            </a:rPr>
            <a:t>é</a:t>
          </a:r>
          <a:r>
            <a:rPr lang="fr-FR" sz="2000" kern="1200" dirty="0" smtClean="0">
              <a:solidFill>
                <a:schemeClr val="bg1"/>
              </a:solidFill>
              <a:latin typeface="Cambria" pitchFamily="18" charset="0"/>
              <a:ea typeface="Calibri" pitchFamily="34" charset="0"/>
              <a:cs typeface="Arial" pitchFamily="34" charset="0"/>
            </a:rPr>
            <a:t>vention  (</a:t>
          </a:r>
          <a:r>
            <a:rPr lang="fr-FR" sz="2000" b="1" kern="1200" dirty="0" smtClean="0">
              <a:solidFill>
                <a:schemeClr val="bg1"/>
              </a:solidFill>
              <a:latin typeface="Cambria" pitchFamily="18" charset="0"/>
              <a:ea typeface="Calibri" pitchFamily="34" charset="0"/>
              <a:cs typeface="Arial" pitchFamily="34" charset="0"/>
            </a:rPr>
            <a:t>UMP</a:t>
          </a:r>
          <a:r>
            <a:rPr lang="fr-FR" sz="2000" kern="1200" dirty="0" smtClean="0">
              <a:solidFill>
                <a:schemeClr val="bg1"/>
              </a:solidFill>
              <a:latin typeface="Cambria" pitchFamily="18" charset="0"/>
              <a:ea typeface="Calibri" pitchFamily="34" charset="0"/>
              <a:cs typeface="Arial" pitchFamily="34" charset="0"/>
            </a:rPr>
            <a:t>) et Cellules d</a:t>
          </a:r>
          <a:r>
            <a:rPr lang="fr-FR" sz="2000" kern="1200" dirty="0" smtClean="0">
              <a:solidFill>
                <a:schemeClr val="bg1"/>
              </a:solidFill>
              <a:latin typeface="Calibri"/>
              <a:ea typeface="Calibri" pitchFamily="34" charset="0"/>
              <a:cs typeface="Arial" pitchFamily="34" charset="0"/>
            </a:rPr>
            <a:t>’é</a:t>
          </a:r>
          <a:r>
            <a:rPr lang="fr-FR" sz="2000" kern="1200" dirty="0" smtClean="0">
              <a:solidFill>
                <a:schemeClr val="bg1"/>
              </a:solidFill>
              <a:latin typeface="Cambria" pitchFamily="18" charset="0"/>
              <a:ea typeface="Calibri" pitchFamily="34" charset="0"/>
              <a:cs typeface="Arial" pitchFamily="34" charset="0"/>
            </a:rPr>
            <a:t>coute </a:t>
          </a:r>
        </a:p>
        <a:p>
          <a:pPr lvl="0" algn="ctr" defTabSz="889000">
            <a:lnSpc>
              <a:spcPct val="90000"/>
            </a:lnSpc>
            <a:spcBef>
              <a:spcPct val="0"/>
            </a:spcBef>
            <a:spcAft>
              <a:spcPts val="0"/>
            </a:spcAft>
          </a:pPr>
          <a:r>
            <a:rPr lang="fr-FR" sz="2000" kern="1200" dirty="0" smtClean="0">
              <a:solidFill>
                <a:schemeClr val="bg1"/>
              </a:solidFill>
              <a:latin typeface="Cambria" pitchFamily="18" charset="0"/>
              <a:ea typeface="Calibri" pitchFamily="34" charset="0"/>
              <a:cs typeface="Arial" pitchFamily="34" charset="0"/>
            </a:rPr>
            <a:t>et d</a:t>
          </a:r>
          <a:r>
            <a:rPr lang="fr-FR" sz="2000" kern="1200" dirty="0" smtClean="0">
              <a:solidFill>
                <a:schemeClr val="bg1"/>
              </a:solidFill>
              <a:latin typeface="Calibri"/>
              <a:ea typeface="Calibri" pitchFamily="34" charset="0"/>
              <a:cs typeface="Arial" pitchFamily="34" charset="0"/>
            </a:rPr>
            <a:t>’</a:t>
          </a:r>
          <a:r>
            <a:rPr lang="fr-FR" sz="2000" kern="1200" dirty="0" smtClean="0">
              <a:solidFill>
                <a:schemeClr val="bg1"/>
              </a:solidFill>
              <a:latin typeface="Cambria" pitchFamily="18" charset="0"/>
              <a:ea typeface="Calibri" pitchFamily="34" charset="0"/>
              <a:cs typeface="Arial" pitchFamily="34" charset="0"/>
            </a:rPr>
            <a:t>aide psychologique</a:t>
          </a:r>
          <a:endParaRPr lang="fr-FR" sz="2000" kern="1200" dirty="0"/>
        </a:p>
      </dsp:txBody>
      <dsp:txXfrm>
        <a:off x="189369" y="181240"/>
        <a:ext cx="4346723" cy="1194309"/>
      </dsp:txXfrm>
    </dsp:sp>
    <dsp:sp modelId="{57C7A303-04ED-48E6-854F-5A13C57EA5A8}">
      <dsp:nvSpPr>
        <dsp:cNvPr id="0" name=""/>
        <dsp:cNvSpPr/>
      </dsp:nvSpPr>
      <dsp:spPr>
        <a:xfrm>
          <a:off x="4689572" y="332655"/>
          <a:ext cx="4215666" cy="891480"/>
        </a:xfrm>
        <a:prstGeom prst="roundRect">
          <a:avLst/>
        </a:prstGeom>
        <a:solidFill>
          <a:srgbClr val="0058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kumimoji="0" lang="fr-FR" sz="2000" i="0" u="none" strike="noStrike" kern="1200" cap="none" normalizeH="0" baseline="0" dirty="0" smtClean="0">
              <a:ln>
                <a:noFill/>
              </a:ln>
              <a:solidFill>
                <a:schemeClr val="bg1"/>
              </a:solidFill>
              <a:effectLst/>
              <a:latin typeface="Cambria" pitchFamily="18" charset="0"/>
              <a:ea typeface="Calibri" pitchFamily="34" charset="0"/>
              <a:cs typeface="Arial" pitchFamily="34" charset="0"/>
            </a:rPr>
            <a:t>prise en charge </a:t>
          </a:r>
        </a:p>
        <a:p>
          <a:pPr lvl="0" algn="ctr" defTabSz="889000">
            <a:lnSpc>
              <a:spcPct val="100000"/>
            </a:lnSpc>
            <a:spcBef>
              <a:spcPct val="0"/>
            </a:spcBef>
            <a:spcAft>
              <a:spcPts val="0"/>
            </a:spcAft>
          </a:pPr>
          <a:r>
            <a:rPr kumimoji="0" lang="fr-FR" sz="2000" i="0" u="none" strike="noStrike" kern="1200" cap="none" normalizeH="0" baseline="0" dirty="0" smtClean="0">
              <a:ln>
                <a:noFill/>
              </a:ln>
              <a:solidFill>
                <a:schemeClr val="bg1"/>
              </a:solidFill>
              <a:effectLst/>
              <a:latin typeface="Cambria" pitchFamily="18" charset="0"/>
              <a:ea typeface="Calibri" pitchFamily="34" charset="0"/>
              <a:cs typeface="Arial" pitchFamily="34" charset="0"/>
            </a:rPr>
            <a:t>de la communaut</a:t>
          </a:r>
          <a:r>
            <a:rPr kumimoji="0" lang="fr-FR" sz="2000" i="0" u="none" strike="noStrike" kern="1200" cap="none" normalizeH="0" baseline="0" dirty="0" smtClean="0">
              <a:ln>
                <a:noFill/>
              </a:ln>
              <a:solidFill>
                <a:schemeClr val="bg1"/>
              </a:solidFill>
              <a:effectLst/>
              <a:latin typeface="Calibri"/>
              <a:ea typeface="Calibri" pitchFamily="34" charset="0"/>
              <a:cs typeface="Arial" pitchFamily="34" charset="0"/>
            </a:rPr>
            <a:t>é</a:t>
          </a:r>
          <a:r>
            <a:rPr kumimoji="0" lang="fr-FR" sz="2000" i="0" u="none" strike="noStrike" kern="1200" cap="none" normalizeH="0" baseline="0" dirty="0" smtClean="0">
              <a:ln>
                <a:noFill/>
              </a:ln>
              <a:solidFill>
                <a:schemeClr val="bg1"/>
              </a:solidFill>
              <a:effectLst/>
              <a:latin typeface="Cambria" pitchFamily="18" charset="0"/>
              <a:ea typeface="Calibri" pitchFamily="34" charset="0"/>
              <a:cs typeface="Arial" pitchFamily="34" charset="0"/>
            </a:rPr>
            <a:t> universitaire</a:t>
          </a:r>
          <a:endParaRPr lang="fr-FR" sz="2000" kern="1200" dirty="0"/>
        </a:p>
      </dsp:txBody>
      <dsp:txXfrm>
        <a:off x="4733090" y="376173"/>
        <a:ext cx="4128630" cy="804444"/>
      </dsp:txXfrm>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3480469-77AC-43A9-8C30-BBE78B4D57D5}" type="datetimeFigureOut">
              <a:rPr lang="fr-FR" smtClean="0"/>
              <a:pPr/>
              <a:t>22/01/2021</a:t>
            </a:fld>
            <a:endParaRPr lang="fr-FR"/>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FC766A-2680-4BFF-93D3-6747D7D0EE89}" type="slidenum">
              <a:rPr lang="fr-FR" smtClean="0"/>
              <a:pPr/>
              <a:t>‹N°›</a:t>
            </a:fld>
            <a:endParaRPr lang="fr-FR"/>
          </a:p>
        </p:txBody>
      </p:sp>
    </p:spTree>
    <p:extLst>
      <p:ext uri="{BB962C8B-B14F-4D97-AF65-F5344CB8AC3E}">
        <p14:creationId xmlns:p14="http://schemas.microsoft.com/office/powerpoint/2010/main" xmlns="" val="28105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535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1117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24684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980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340137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63651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49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355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98495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8461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18737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F0F4-5C8F-4ABE-922E-0A09B3CDF72A}" type="datetimeFigureOut">
              <a:rPr lang="fr-FR" smtClean="0"/>
              <a:pPr/>
              <a:t>22/01/2021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3431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USER\Desktop\Cours%20chimie%20organique%201264.wa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USER\Desktop\Cours%20chimie%20organique%201317.wav"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audio" Target="file:///C:\Users\USER\Desktop\Cours%20chimie%20organique%201292.wav"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file:///C:\Users\USER\Desktop\Cours%20chimie%20organique%201315.wav"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audio" Target="file:///C:\Users\USER\Desktop\Cours%20chimie%20organique%201312.wav" TargetMode="Externa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USER\Desktop\Cours%20chimie%20organique%201323.wav"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USER\Desktop\Cours%20chimie%20organique%201276.wav"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USER\Desktop\Cours%20chimie%20organique%201272.wav" TargetMode="Externa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USER\Desktop\Cours%20chimie%20organique%201271.wav" TargetMode="Externa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file:///C:\Users\USER\Desktop\Cours%20chimie%20organique%201274.wav" TargetMode="Externa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file:///C:\Users\USER\Desktop\Cours%20chimie%20organique%201275.wav" TargetMode="Externa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audio" Target="file:///C:\Users\USER\Desktop\Cours%20chimie%20organique%201280.wav"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file:///C:\Users\USER\Desktop\Cours%20chimie%20organique%201279.wav"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858000"/>
          </a:xfrm>
          <a:prstGeom prst="rect">
            <a:avLst/>
          </a:prstGeom>
          <a:solidFill>
            <a:srgbClr val="CCE9AD"/>
          </a:solidFill>
        </p:spPr>
        <p:txBody>
          <a:bodyPr wrap="square" rtlCol="0">
            <a:spAutoFit/>
          </a:bodyPr>
          <a:lstStyle/>
          <a:p>
            <a:pPr algn="ctr"/>
            <a:endParaRPr lang="fr-FR" sz="2400" b="1" dirty="0" smtClean="0">
              <a:latin typeface="Times" panose="02020603050405020304" pitchFamily="18" charset="0"/>
              <a:cs typeface="Times" panose="02020603050405020304" pitchFamily="18" charset="0"/>
            </a:endParaRPr>
          </a:p>
          <a:p>
            <a:pPr algn="ctr"/>
            <a:endParaRPr lang="fr-FR" sz="2400" b="1" dirty="0" smtClean="0">
              <a:latin typeface="Times" panose="02020603050405020304" pitchFamily="18" charset="0"/>
              <a:cs typeface="Times" panose="02020603050405020304" pitchFamily="18" charset="0"/>
            </a:endParaRPr>
          </a:p>
          <a:p>
            <a:pPr algn="ctr"/>
            <a:r>
              <a:rPr lang="fr-FR" sz="2400" b="1" dirty="0" smtClean="0">
                <a:latin typeface="Times" panose="02020603050405020304" pitchFamily="18" charset="0"/>
                <a:cs typeface="Times" panose="02020603050405020304" pitchFamily="18" charset="0"/>
              </a:rPr>
              <a:t>Cours de chimie organique. I</a:t>
            </a:r>
          </a:p>
          <a:p>
            <a:pPr algn="ctr"/>
            <a:endParaRPr lang="fr-FR" sz="2400" b="1" dirty="0" smtClean="0">
              <a:latin typeface="Times" panose="02020603050405020304" pitchFamily="18" charset="0"/>
              <a:cs typeface="Times" panose="02020603050405020304" pitchFamily="18" charset="0"/>
            </a:endParaRPr>
          </a:p>
          <a:p>
            <a:r>
              <a:rPr lang="fr-FR" sz="2400" b="1" dirty="0" smtClean="0">
                <a:latin typeface="Times" panose="02020603050405020304" pitchFamily="18" charset="0"/>
                <a:cs typeface="Times" panose="02020603050405020304" pitchFamily="18" charset="0"/>
              </a:rPr>
              <a:t>Sommaire:</a:t>
            </a:r>
          </a:p>
          <a:p>
            <a:pPr algn="ctr"/>
            <a:endParaRPr lang="fr-FR" b="1" dirty="0" smtClean="0">
              <a:latin typeface="Times" panose="02020603050405020304" pitchFamily="18" charset="0"/>
              <a:cs typeface="Times" panose="02020603050405020304" pitchFamily="18" charset="0"/>
            </a:endParaRPr>
          </a:p>
          <a:p>
            <a:pPr>
              <a:lnSpc>
                <a:spcPct val="200000"/>
              </a:lnSpc>
            </a:pPr>
            <a:r>
              <a:rPr lang="fr-FR" sz="2400" b="1" dirty="0" smtClean="0">
                <a:cs typeface="Times" panose="02020603050405020304" pitchFamily="18" charset="0"/>
              </a:rPr>
              <a:t>Chapitre 1</a:t>
            </a:r>
            <a:r>
              <a:rPr lang="fr-FR" sz="2400" b="1" dirty="0" smtClean="0">
                <a:latin typeface="Times" panose="02020603050405020304" pitchFamily="18" charset="0"/>
                <a:cs typeface="Times" panose="02020603050405020304" pitchFamily="18" charset="0"/>
              </a:rPr>
              <a:t>:</a:t>
            </a:r>
            <a:r>
              <a:rPr lang="fr-FR" b="1" dirty="0" smtClean="0">
                <a:latin typeface="Times" panose="02020603050405020304" pitchFamily="18" charset="0"/>
                <a:cs typeface="Times" panose="02020603050405020304" pitchFamily="18" charset="0"/>
              </a:rPr>
              <a:t> </a:t>
            </a:r>
            <a:r>
              <a:rPr lang="fr-FR" sz="2000" b="1" dirty="0" smtClean="0"/>
              <a:t>Rappels sur les Liaisons chimiques</a:t>
            </a:r>
          </a:p>
          <a:p>
            <a:pPr>
              <a:lnSpc>
                <a:spcPct val="200000"/>
              </a:lnSpc>
            </a:pPr>
            <a:r>
              <a:rPr lang="fr-FR" sz="2400" b="1" dirty="0" smtClean="0">
                <a:cs typeface="Times" panose="02020603050405020304" pitchFamily="18" charset="0"/>
              </a:rPr>
              <a:t>Chapitre 2:</a:t>
            </a:r>
            <a:r>
              <a:rPr lang="fr-FR" sz="2000" b="1" dirty="0" smtClean="0">
                <a:cs typeface="Times" panose="02020603050405020304" pitchFamily="18" charset="0"/>
              </a:rPr>
              <a:t> </a:t>
            </a:r>
            <a:r>
              <a:rPr lang="fr-FR" sz="2000" b="1" dirty="0" smtClean="0"/>
              <a:t>Les composés organiques ; Formules, Fonctions, Nomenclature</a:t>
            </a:r>
          </a:p>
          <a:p>
            <a:pPr>
              <a:lnSpc>
                <a:spcPct val="200000"/>
              </a:lnSpc>
            </a:pPr>
            <a:r>
              <a:rPr lang="fr-FR" sz="2400" b="1" dirty="0" smtClean="0">
                <a:cs typeface="Times" panose="02020603050405020304" pitchFamily="18" charset="0"/>
              </a:rPr>
              <a:t>Chapitre 3:</a:t>
            </a:r>
            <a:r>
              <a:rPr lang="fr-FR" b="1" dirty="0" smtClean="0">
                <a:latin typeface="Times" panose="02020603050405020304" pitchFamily="18" charset="0"/>
                <a:cs typeface="Times" panose="02020603050405020304" pitchFamily="18" charset="0"/>
              </a:rPr>
              <a:t> </a:t>
            </a:r>
            <a:r>
              <a:rPr lang="fr-FR" sz="2000" b="1" dirty="0" smtClean="0"/>
              <a:t>Isoméries et Stéréoisomérie</a:t>
            </a:r>
            <a:r>
              <a:rPr lang="fr-FR" sz="2000" b="1" dirty="0" smtClean="0">
                <a:latin typeface="Times" panose="02020603050405020304" pitchFamily="18" charset="0"/>
                <a:cs typeface="Times" panose="02020603050405020304" pitchFamily="18" charset="0"/>
              </a:rPr>
              <a:t> </a:t>
            </a:r>
          </a:p>
          <a:p>
            <a:pPr>
              <a:lnSpc>
                <a:spcPct val="200000"/>
              </a:lnSpc>
            </a:pPr>
            <a:r>
              <a:rPr lang="fr-FR" sz="2400" b="1" dirty="0" smtClean="0">
                <a:cs typeface="Times" panose="02020603050405020304" pitchFamily="18" charset="0"/>
              </a:rPr>
              <a:t>Chapitre 4: </a:t>
            </a:r>
            <a:r>
              <a:rPr lang="fr-FR" sz="2000" b="1" dirty="0" smtClean="0"/>
              <a:t>Effets électroniques dans la molécule Effet inductif- Effet mésomère</a:t>
            </a:r>
          </a:p>
          <a:p>
            <a:pPr>
              <a:lnSpc>
                <a:spcPct val="200000"/>
              </a:lnSpc>
            </a:pPr>
            <a:r>
              <a:rPr lang="fr-FR" sz="2400" b="1" dirty="0" smtClean="0">
                <a:cs typeface="Times" panose="02020603050405020304" pitchFamily="18" charset="0"/>
              </a:rPr>
              <a:t>Chapitre 5:</a:t>
            </a:r>
            <a:r>
              <a:rPr lang="fr-FR" b="1" dirty="0" smtClean="0">
                <a:latin typeface="Times" panose="02020603050405020304" pitchFamily="18" charset="0"/>
                <a:cs typeface="Times" panose="02020603050405020304" pitchFamily="18" charset="0"/>
              </a:rPr>
              <a:t> </a:t>
            </a:r>
            <a:r>
              <a:rPr lang="fr-FR" sz="2000" b="1" dirty="0" smtClean="0"/>
              <a:t>Etude des mécanismes réactionnels</a:t>
            </a:r>
          </a:p>
          <a:p>
            <a:pPr>
              <a:lnSpc>
                <a:spcPct val="200000"/>
              </a:lnSpc>
              <a:buFont typeface="Wingdings" pitchFamily="2" charset="2"/>
              <a:buChar char="Ø"/>
            </a:pPr>
            <a:r>
              <a:rPr lang="fr-FR" b="1" dirty="0" smtClean="0">
                <a:latin typeface="Times" panose="02020603050405020304" pitchFamily="18" charset="0"/>
                <a:cs typeface="Times" panose="02020603050405020304" pitchFamily="18" charset="0"/>
              </a:rPr>
              <a:t> </a:t>
            </a:r>
            <a:r>
              <a:rPr lang="fr-FR" sz="2400" b="1" dirty="0" smtClean="0">
                <a:latin typeface="+mj-lt"/>
                <a:cs typeface="Times" panose="02020603050405020304" pitchFamily="18" charset="0"/>
              </a:rPr>
              <a:t>Exercices d’application corrigés</a:t>
            </a:r>
            <a:endParaRPr lang="fr-FR" sz="2400" b="1" dirty="0">
              <a:latin typeface="+mj-lt"/>
              <a:cs typeface="Times" panose="02020603050405020304" pitchFamily="18" charset="0"/>
            </a:endParaRPr>
          </a:p>
        </p:txBody>
      </p:sp>
      <p:pic>
        <p:nvPicPr>
          <p:cNvPr id="4" name="Cours chimie organique 1264.wav">
            <a:hlinkClick r:id="" action="ppaction://media"/>
          </p:cNvPr>
          <p:cNvPicPr>
            <a:picLocks noRot="1" noChangeAspect="1"/>
          </p:cNvPicPr>
          <p:nvPr>
            <a:audioFile r:link="rId1"/>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788032055"/>
      </p:ext>
    </p:extLst>
  </p:cSld>
  <p:clrMapOvr>
    <a:masterClrMapping/>
  </p:clrMapOvr>
  <p:transition advTm="980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bg1"/>
          </a:solidFill>
        </p:spPr>
        <p:txBody>
          <a:bodyPr wrap="square" rtlCol="0">
            <a:spAutoFit/>
          </a:bodyPr>
          <a:lstStyle/>
          <a:p>
            <a:r>
              <a:rPr lang="fr-FR" b="1" dirty="0" smtClean="0"/>
              <a:t>Conséquences :</a:t>
            </a:r>
            <a:endParaRPr lang="fr-FR" dirty="0" smtClean="0"/>
          </a:p>
          <a:p>
            <a:r>
              <a:rPr lang="fr-FR" dirty="0" smtClean="0"/>
              <a:t>En chimie organique, les solvants sont utilisés pour préparer des solutions homogènes avec d’autres espèces chimiques. Ces solvants sont des molécules qui peuvent posséder un moment dipolaire (polaire) ou non (apolaire).</a:t>
            </a:r>
          </a:p>
          <a:p>
            <a:pPr lvl="0"/>
            <a:r>
              <a:rPr lang="fr-FR" dirty="0" smtClean="0"/>
              <a:t>Les solvants dits polaires possèdent un fort moment dipolaire. Ils peuvent dissoudre des substances (ou solutés) polaires. Ceci est principalement dû à l’interaction électronique forte entre  le moment dipolaire du solvant et celui du soluté.</a:t>
            </a:r>
          </a:p>
          <a:p>
            <a:r>
              <a:rPr lang="fr-FR" b="1" u="sng" dirty="0" smtClean="0"/>
              <a:t>Exemple : </a:t>
            </a:r>
            <a:endParaRPr lang="fr-FR" u="sng" dirty="0" smtClean="0"/>
          </a:p>
          <a:p>
            <a:r>
              <a:rPr lang="fr-FR" dirty="0" err="1" smtClean="0"/>
              <a:t>Acétonitrile</a:t>
            </a:r>
            <a:r>
              <a:rPr lang="fr-FR" dirty="0" smtClean="0"/>
              <a:t>              acétone               acide </a:t>
            </a:r>
            <a:r>
              <a:rPr lang="fr-FR" dirty="0" err="1" smtClean="0"/>
              <a:t>éthanoique</a:t>
            </a:r>
            <a:r>
              <a:rPr lang="fr-FR" dirty="0" smtClean="0"/>
              <a:t>         </a:t>
            </a:r>
            <a:r>
              <a:rPr lang="fr-FR" dirty="0" err="1" smtClean="0"/>
              <a:t>diméthylformamide</a:t>
            </a:r>
            <a:r>
              <a:rPr lang="fr-FR" dirty="0" smtClean="0"/>
              <a:t>          eau</a:t>
            </a:r>
          </a:p>
          <a:p>
            <a:r>
              <a:rPr lang="fr-FR" b="1" dirty="0" smtClean="0"/>
              <a:t>(CH</a:t>
            </a:r>
            <a:r>
              <a:rPr lang="fr-FR" b="1" baseline="-25000" dirty="0" smtClean="0"/>
              <a:t>3</a:t>
            </a:r>
            <a:r>
              <a:rPr lang="fr-FR" b="1" dirty="0" smtClean="0"/>
              <a:t>) CN                (CH</a:t>
            </a:r>
            <a:r>
              <a:rPr lang="fr-FR" b="1" baseline="-25000" dirty="0" smtClean="0"/>
              <a:t>3</a:t>
            </a:r>
            <a:r>
              <a:rPr lang="fr-FR" b="1" dirty="0" smtClean="0"/>
              <a:t>)</a:t>
            </a:r>
            <a:r>
              <a:rPr lang="fr-FR" b="1" baseline="-25000" dirty="0" smtClean="0"/>
              <a:t>2</a:t>
            </a:r>
            <a:r>
              <a:rPr lang="fr-FR" b="1" dirty="0" smtClean="0"/>
              <a:t> CO                   CH</a:t>
            </a:r>
            <a:r>
              <a:rPr lang="fr-FR" b="1" baseline="-25000" dirty="0" smtClean="0"/>
              <a:t>3</a:t>
            </a:r>
            <a:r>
              <a:rPr lang="fr-FR" b="1" dirty="0" smtClean="0"/>
              <a:t>COOH</a:t>
            </a:r>
            <a:r>
              <a:rPr lang="fr-FR" b="1" baseline="-25000" dirty="0" smtClean="0"/>
              <a:t>                     </a:t>
            </a:r>
            <a:r>
              <a:rPr lang="fr-FR" b="1" dirty="0" smtClean="0"/>
              <a:t>       (CH</a:t>
            </a:r>
            <a:r>
              <a:rPr lang="fr-FR" b="1" baseline="-25000" dirty="0" smtClean="0"/>
              <a:t>3</a:t>
            </a:r>
            <a:r>
              <a:rPr lang="fr-FR" b="1" dirty="0" smtClean="0"/>
              <a:t>)</a:t>
            </a:r>
            <a:r>
              <a:rPr lang="fr-FR" b="1" baseline="-25000" dirty="0" smtClean="0"/>
              <a:t>2</a:t>
            </a:r>
            <a:r>
              <a:rPr lang="fr-FR" b="1" dirty="0" smtClean="0"/>
              <a:t> NCHO                    H</a:t>
            </a:r>
            <a:r>
              <a:rPr lang="fr-FR" b="1" baseline="-25000" dirty="0" smtClean="0"/>
              <a:t>2</a:t>
            </a:r>
            <a:r>
              <a:rPr lang="fr-FR" b="1" dirty="0" smtClean="0"/>
              <a:t>O</a:t>
            </a:r>
          </a:p>
          <a:p>
            <a:endParaRPr lang="fr-FR" b="1" dirty="0" smtClean="0"/>
          </a:p>
          <a:p>
            <a:pPr lvl="0">
              <a:buFont typeface="Wingdings" pitchFamily="2" charset="2"/>
              <a:buChar char="Ø"/>
            </a:pPr>
            <a:r>
              <a:rPr lang="fr-FR" dirty="0" smtClean="0"/>
              <a:t>  Un solvant polaire peut être </a:t>
            </a:r>
            <a:r>
              <a:rPr lang="fr-FR" dirty="0" err="1" smtClean="0"/>
              <a:t>protique</a:t>
            </a:r>
            <a:r>
              <a:rPr lang="fr-FR" dirty="0" smtClean="0"/>
              <a:t> ou aprotique. Lorsqu’il possède des atomes d’hydrogène liés à des hétéroatomes plus électronégatifs que le carbone (O, N, S, ….différents du C), il est qualifié de </a:t>
            </a:r>
            <a:r>
              <a:rPr lang="fr-FR" dirty="0" err="1" smtClean="0"/>
              <a:t>protique</a:t>
            </a:r>
            <a:r>
              <a:rPr lang="fr-FR" dirty="0" smtClean="0"/>
              <a:t> (ce mot provient du mot proton). Par opposition, un solvant aprotique ne contient pas d’atomes d’hydrogène liés à un hétéroatome (par exemple lié au carbone).</a:t>
            </a:r>
          </a:p>
          <a:p>
            <a:r>
              <a:rPr lang="fr-FR" b="1" u="sng" dirty="0" smtClean="0"/>
              <a:t>Exemple :</a:t>
            </a:r>
            <a:endParaRPr lang="fr-FR" u="sng" dirty="0" smtClean="0"/>
          </a:p>
          <a:p>
            <a:r>
              <a:rPr lang="fr-FR" b="1" dirty="0" smtClean="0"/>
              <a:t>L</a:t>
            </a:r>
            <a:r>
              <a:rPr lang="fr-FR" dirty="0" smtClean="0"/>
              <a:t>’acétone </a:t>
            </a:r>
            <a:r>
              <a:rPr lang="fr-FR" b="1" dirty="0" smtClean="0"/>
              <a:t>(</a:t>
            </a:r>
            <a:r>
              <a:rPr lang="fr-FR" b="1" dirty="0" smtClean="0">
                <a:solidFill>
                  <a:srgbClr val="0000FF"/>
                </a:solidFill>
              </a:rPr>
              <a:t>C</a:t>
            </a:r>
            <a:r>
              <a:rPr lang="fr-FR" b="1" dirty="0" smtClean="0">
                <a:solidFill>
                  <a:srgbClr val="FF0000"/>
                </a:solidFill>
              </a:rPr>
              <a:t>H</a:t>
            </a:r>
            <a:r>
              <a:rPr lang="fr-FR" b="1" baseline="-25000" dirty="0" smtClean="0"/>
              <a:t>3</a:t>
            </a:r>
            <a:r>
              <a:rPr lang="fr-FR" b="1" dirty="0" smtClean="0"/>
              <a:t>)</a:t>
            </a:r>
            <a:r>
              <a:rPr lang="fr-FR" b="1" baseline="-25000" dirty="0" smtClean="0"/>
              <a:t>2</a:t>
            </a:r>
            <a:r>
              <a:rPr lang="fr-FR" b="1" dirty="0" smtClean="0"/>
              <a:t> C = O</a:t>
            </a:r>
            <a:r>
              <a:rPr lang="fr-FR" dirty="0" smtClean="0"/>
              <a:t> est un solvant polaire aprotique, polaire car son </a:t>
            </a:r>
            <a:r>
              <a:rPr lang="fr-FR" b="1" dirty="0" smtClean="0"/>
              <a:t>μ</a:t>
            </a:r>
            <a:r>
              <a:rPr lang="fr-FR" b="1" baseline="-25000" dirty="0" smtClean="0"/>
              <a:t> T</a:t>
            </a:r>
            <a:r>
              <a:rPr lang="fr-FR" b="1" dirty="0" smtClean="0"/>
              <a:t>  ≠  0</a:t>
            </a:r>
            <a:r>
              <a:rPr lang="fr-FR" dirty="0" smtClean="0"/>
              <a:t> et aprotique car le </a:t>
            </a:r>
            <a:r>
              <a:rPr lang="fr-FR" b="1" dirty="0" smtClean="0">
                <a:solidFill>
                  <a:srgbClr val="FF0000"/>
                </a:solidFill>
              </a:rPr>
              <a:t>H</a:t>
            </a:r>
            <a:r>
              <a:rPr lang="fr-FR" dirty="0" smtClean="0"/>
              <a:t> est lié ici à </a:t>
            </a:r>
            <a:r>
              <a:rPr lang="fr-FR" b="1" dirty="0" smtClean="0">
                <a:solidFill>
                  <a:srgbClr val="0000FF"/>
                </a:solidFill>
              </a:rPr>
              <a:t>C</a:t>
            </a:r>
            <a:r>
              <a:rPr lang="fr-FR" b="1" dirty="0" smtClean="0"/>
              <a:t>.</a:t>
            </a:r>
            <a:endParaRPr lang="fr-FR" dirty="0" smtClean="0"/>
          </a:p>
          <a:p>
            <a:r>
              <a:rPr lang="fr-FR" b="1" dirty="0" smtClean="0"/>
              <a:t>L’</a:t>
            </a:r>
            <a:r>
              <a:rPr lang="fr-FR" dirty="0" smtClean="0"/>
              <a:t>éthanol </a:t>
            </a:r>
            <a:r>
              <a:rPr lang="fr-FR" b="1" dirty="0" smtClean="0"/>
              <a:t>(C</a:t>
            </a:r>
            <a:r>
              <a:rPr lang="fr-FR" b="1" baseline="-25000" dirty="0" smtClean="0"/>
              <a:t>2</a:t>
            </a:r>
            <a:r>
              <a:rPr lang="fr-FR" b="1" dirty="0" smtClean="0">
                <a:solidFill>
                  <a:srgbClr val="FF0000"/>
                </a:solidFill>
              </a:rPr>
              <a:t>H</a:t>
            </a:r>
            <a:r>
              <a:rPr lang="fr-FR" b="1" baseline="-25000" dirty="0" smtClean="0"/>
              <a:t>5</a:t>
            </a:r>
            <a:r>
              <a:rPr lang="fr-FR" b="1" dirty="0" smtClean="0">
                <a:solidFill>
                  <a:srgbClr val="0000FF"/>
                </a:solidFill>
              </a:rPr>
              <a:t>O</a:t>
            </a:r>
            <a:r>
              <a:rPr lang="fr-FR" b="1" dirty="0" smtClean="0"/>
              <a:t>H)</a:t>
            </a:r>
            <a:r>
              <a:rPr lang="fr-FR" dirty="0" smtClean="0"/>
              <a:t> est un solvant polaire </a:t>
            </a:r>
            <a:r>
              <a:rPr lang="fr-FR" dirty="0" err="1" smtClean="0"/>
              <a:t>protique</a:t>
            </a:r>
            <a:r>
              <a:rPr lang="fr-FR" dirty="0" smtClean="0"/>
              <a:t>, polaire car son </a:t>
            </a:r>
            <a:r>
              <a:rPr lang="fr-FR" b="1" dirty="0" smtClean="0"/>
              <a:t>μ</a:t>
            </a:r>
            <a:r>
              <a:rPr lang="fr-FR" b="1" baseline="-25000" dirty="0" smtClean="0"/>
              <a:t> T</a:t>
            </a:r>
            <a:r>
              <a:rPr lang="fr-FR" b="1" dirty="0" smtClean="0"/>
              <a:t>  ≠  0 </a:t>
            </a:r>
            <a:r>
              <a:rPr lang="fr-FR" dirty="0" smtClean="0"/>
              <a:t>et </a:t>
            </a:r>
            <a:r>
              <a:rPr lang="fr-FR" dirty="0" err="1" smtClean="0"/>
              <a:t>protique</a:t>
            </a:r>
            <a:r>
              <a:rPr lang="fr-FR" dirty="0" smtClean="0"/>
              <a:t> car le </a:t>
            </a:r>
            <a:r>
              <a:rPr lang="fr-FR" b="1" dirty="0" smtClean="0">
                <a:solidFill>
                  <a:srgbClr val="FF0000"/>
                </a:solidFill>
              </a:rPr>
              <a:t>H</a:t>
            </a:r>
            <a:r>
              <a:rPr lang="fr-FR" dirty="0" smtClean="0"/>
              <a:t> est lié ici à </a:t>
            </a:r>
            <a:r>
              <a:rPr lang="fr-FR" b="1" dirty="0" smtClean="0">
                <a:solidFill>
                  <a:srgbClr val="0000FF"/>
                </a:solidFill>
              </a:rPr>
              <a:t>O</a:t>
            </a:r>
            <a:r>
              <a:rPr lang="fr-FR" dirty="0" smtClean="0"/>
              <a:t> qui est plus électronégatif que le </a:t>
            </a:r>
            <a:r>
              <a:rPr lang="fr-FR" b="1" dirty="0" smtClean="0"/>
              <a:t>C.</a:t>
            </a:r>
            <a:endParaRPr lang="fr-FR" dirty="0" smtClean="0"/>
          </a:p>
          <a:p>
            <a:pPr lvl="0"/>
            <a:endParaRPr lang="fr-FR" dirty="0" smtClean="0"/>
          </a:p>
          <a:p>
            <a:endParaRPr lang="fr-FR" dirty="0" smtClean="0"/>
          </a:p>
          <a:p>
            <a:endParaRPr lang="fr-FR" dirty="0">
              <a:latin typeface="Times" panose="02020603050405020304" pitchFamily="18" charset="0"/>
              <a:cs typeface="Times" panose="02020603050405020304" pitchFamily="18" charset="0"/>
            </a:endParaRPr>
          </a:p>
        </p:txBody>
      </p:sp>
      <p:pic>
        <p:nvPicPr>
          <p:cNvPr id="3" name="Cours chimie organique 1317.wav">
            <a:hlinkClick r:id="" action="ppaction://media"/>
          </p:cNvPr>
          <p:cNvPicPr>
            <a:picLocks noRot="1" noChangeAspect="1"/>
          </p:cNvPicPr>
          <p:nvPr>
            <a:audioFile r:link="rId1"/>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37285767"/>
      </p:ext>
    </p:extLst>
  </p:cSld>
  <p:clrMapOvr>
    <a:masterClrMapping/>
  </p:clrMapOvr>
  <p:transition advTm="354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0" y="0"/>
            <a:ext cx="9144000" cy="6858000"/>
          </a:xfrm>
          <a:solidFill>
            <a:schemeClr val="bg1"/>
          </a:solidFill>
        </p:spPr>
        <p:txBody>
          <a:bodyPr>
            <a:normAutofit/>
          </a:bodyPr>
          <a:lstStyle/>
          <a:p>
            <a:pPr lvl="0"/>
            <a:r>
              <a:rPr lang="fr-FR" sz="1800" dirty="0" smtClean="0"/>
              <a:t>Les solvants apolaires possèdent un moment dipolaire faible ou quasiment nul. Ce sont en général des solvants aprotiques.</a:t>
            </a:r>
          </a:p>
          <a:p>
            <a:pPr lvl="0"/>
            <a:r>
              <a:rPr lang="fr-FR" sz="1800" dirty="0" smtClean="0"/>
              <a:t>Les molécules polaires sont solubles dans les solvants polaires et les molécules apolaires sont solubles dans les solvants apolaires.</a:t>
            </a:r>
          </a:p>
          <a:p>
            <a:pPr lvl="0">
              <a:buNone/>
            </a:pPr>
            <a:r>
              <a:rPr lang="fr-FR" sz="2000" b="1" dirty="0" smtClean="0">
                <a:solidFill>
                  <a:srgbClr val="FF0000"/>
                </a:solidFill>
              </a:rPr>
              <a:t> </a:t>
            </a:r>
            <a:r>
              <a:rPr lang="fr-FR" sz="2000" b="1" dirty="0" smtClean="0">
                <a:solidFill>
                  <a:srgbClr val="0000FF"/>
                </a:solidFill>
              </a:rPr>
              <a:t>5-  Hybridation :</a:t>
            </a:r>
            <a:endParaRPr lang="fr-FR" sz="2000" dirty="0" smtClean="0">
              <a:solidFill>
                <a:srgbClr val="0000FF"/>
              </a:solidFill>
            </a:endParaRPr>
          </a:p>
          <a:p>
            <a:pPr>
              <a:buNone/>
            </a:pPr>
            <a:r>
              <a:rPr lang="fr-FR" sz="1800" dirty="0" smtClean="0"/>
              <a:t>          En examinant la molécule CH</a:t>
            </a:r>
            <a:r>
              <a:rPr lang="fr-FR" sz="1800" baseline="-25000" dirty="0" smtClean="0"/>
              <a:t>4</a:t>
            </a:r>
            <a:r>
              <a:rPr lang="fr-FR" sz="1800" dirty="0" smtClean="0"/>
              <a:t>    </a:t>
            </a:r>
          </a:p>
          <a:p>
            <a:pPr>
              <a:buNone/>
            </a:pPr>
            <a:endParaRPr lang="fr-FR" sz="1800" dirty="0" smtClean="0"/>
          </a:p>
          <a:p>
            <a:pPr>
              <a:buNone/>
            </a:pPr>
            <a:endParaRPr lang="fr-FR" sz="1800" dirty="0" smtClean="0"/>
          </a:p>
          <a:p>
            <a:pPr>
              <a:buNone/>
            </a:pPr>
            <a:r>
              <a:rPr lang="fr-FR" sz="1800" dirty="0" smtClean="0"/>
              <a:t>Les atomes d’hydrogènes possèdent chacun 1 électron de type 1s           </a:t>
            </a:r>
          </a:p>
          <a:p>
            <a:pPr>
              <a:buNone/>
            </a:pPr>
            <a:r>
              <a:rPr lang="fr-FR" sz="1800" dirty="0" smtClean="0"/>
              <a:t>L’atome du carbone possède 4 électrons de valence</a:t>
            </a:r>
          </a:p>
          <a:p>
            <a:pPr>
              <a:buNone/>
            </a:pPr>
            <a:r>
              <a:rPr lang="fr-FR" sz="1800" dirty="0" smtClean="0"/>
              <a:t>Les quatre liaisons qui se forment seront normalement de deux  types :</a:t>
            </a:r>
          </a:p>
          <a:p>
            <a:pPr>
              <a:buNone/>
            </a:pPr>
            <a:r>
              <a:rPr lang="fr-FR" sz="1800" dirty="0" smtClean="0"/>
              <a:t>   </a:t>
            </a:r>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r>
              <a:rPr lang="fr-FR" sz="1800" dirty="0" smtClean="0"/>
              <a:t>3 liaisons qui se forment entre le type 2 p du carbone et le type 1 s de l’hydrogène.</a:t>
            </a:r>
          </a:p>
          <a:p>
            <a:r>
              <a:rPr lang="fr-FR" sz="1800" dirty="0" smtClean="0"/>
              <a:t>1 liaison qui se forme entre le type 2 s du carbone et le type 1 s de l’hydrogène.</a:t>
            </a:r>
          </a:p>
          <a:p>
            <a:pPr>
              <a:buNone/>
            </a:pPr>
            <a:r>
              <a:rPr lang="fr-FR" sz="1800" dirty="0" smtClean="0"/>
              <a:t>     On s’attend à trouver deux longueurs de liaison différentes !!</a:t>
            </a:r>
          </a:p>
          <a:p>
            <a:pPr>
              <a:buNone/>
            </a:pPr>
            <a:endParaRPr lang="fr-FR" sz="1800" dirty="0"/>
          </a:p>
        </p:txBody>
      </p:sp>
      <p:pic>
        <p:nvPicPr>
          <p:cNvPr id="13" name="Image 12"/>
          <p:cNvPicPr/>
          <p:nvPr/>
        </p:nvPicPr>
        <p:blipFill>
          <a:blip r:embed="rId3"/>
          <a:srcRect/>
          <a:stretch>
            <a:fillRect/>
          </a:stretch>
        </p:blipFill>
        <p:spPr bwMode="auto">
          <a:xfrm>
            <a:off x="5000628" y="1285860"/>
            <a:ext cx="1683267" cy="1148317"/>
          </a:xfrm>
          <a:prstGeom prst="rect">
            <a:avLst/>
          </a:prstGeom>
          <a:noFill/>
          <a:ln w="9525">
            <a:noFill/>
            <a:miter lim="800000"/>
            <a:headEnd/>
            <a:tailEnd/>
          </a:ln>
        </p:spPr>
      </p:pic>
      <p:pic>
        <p:nvPicPr>
          <p:cNvPr id="14" name="Image 13"/>
          <p:cNvPicPr/>
          <p:nvPr/>
        </p:nvPicPr>
        <p:blipFill>
          <a:blip r:embed="rId4"/>
          <a:srcRect/>
          <a:stretch>
            <a:fillRect/>
          </a:stretch>
        </p:blipFill>
        <p:spPr bwMode="auto">
          <a:xfrm>
            <a:off x="7000892" y="2500306"/>
            <a:ext cx="747601" cy="414670"/>
          </a:xfrm>
          <a:prstGeom prst="rect">
            <a:avLst/>
          </a:prstGeom>
          <a:noFill/>
          <a:ln w="9525">
            <a:noFill/>
            <a:miter lim="800000"/>
            <a:headEnd/>
            <a:tailEnd/>
          </a:ln>
        </p:spPr>
      </p:pic>
      <p:pic>
        <p:nvPicPr>
          <p:cNvPr id="15" name="Image 14"/>
          <p:cNvPicPr/>
          <p:nvPr/>
        </p:nvPicPr>
        <p:blipFill>
          <a:blip r:embed="rId5"/>
          <a:srcRect/>
          <a:stretch>
            <a:fillRect/>
          </a:stretch>
        </p:blipFill>
        <p:spPr bwMode="auto">
          <a:xfrm>
            <a:off x="5072066" y="2857496"/>
            <a:ext cx="2737795" cy="414670"/>
          </a:xfrm>
          <a:prstGeom prst="rect">
            <a:avLst/>
          </a:prstGeom>
          <a:noFill/>
          <a:ln w="9525">
            <a:noFill/>
            <a:miter lim="800000"/>
            <a:headEnd/>
            <a:tailEnd/>
          </a:ln>
        </p:spPr>
      </p:pic>
      <p:pic>
        <p:nvPicPr>
          <p:cNvPr id="16" name="Image 15"/>
          <p:cNvPicPr/>
          <p:nvPr/>
        </p:nvPicPr>
        <p:blipFill>
          <a:blip r:embed="rId6"/>
          <a:srcRect/>
          <a:stretch>
            <a:fillRect/>
          </a:stretch>
        </p:blipFill>
        <p:spPr bwMode="auto">
          <a:xfrm>
            <a:off x="4643438" y="3571876"/>
            <a:ext cx="2087304" cy="1605517"/>
          </a:xfrm>
          <a:prstGeom prst="rect">
            <a:avLst/>
          </a:prstGeom>
          <a:noFill/>
          <a:ln w="9525">
            <a:noFill/>
            <a:miter lim="800000"/>
            <a:headEnd/>
            <a:tailEnd/>
          </a:ln>
        </p:spPr>
      </p:pic>
      <p:pic>
        <p:nvPicPr>
          <p:cNvPr id="7" name="Cours chimie organique 1292.wav">
            <a:hlinkClick r:id="" action="ppaction://media"/>
          </p:cNvPr>
          <p:cNvPicPr>
            <a:picLocks noRot="1" noChangeAspect="1"/>
          </p:cNvPicPr>
          <p:nvPr>
            <a:audioFile r:link="rId1"/>
          </p:nvPr>
        </p:nvPicPr>
        <p:blipFill>
          <a:blip r:embed="rId7"/>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997371189"/>
      </p:ext>
    </p:extLst>
  </p:cSld>
  <p:clrMapOvr>
    <a:masterClrMapping/>
  </p:clrMapOvr>
  <p:transition advTm="270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858000"/>
          </a:xfrm>
        </p:spPr>
        <p:txBody>
          <a:bodyPr>
            <a:normAutofit/>
          </a:bodyPr>
          <a:lstStyle/>
          <a:p>
            <a:r>
              <a:rPr lang="fr-FR" sz="1800" b="1" u="sng" dirty="0" smtClean="0">
                <a:solidFill>
                  <a:srgbClr val="FF0000"/>
                </a:solidFill>
              </a:rPr>
              <a:t>Résultat </a:t>
            </a:r>
            <a:r>
              <a:rPr lang="fr-FR" sz="1800" b="1" dirty="0" smtClean="0"/>
              <a:t>: </a:t>
            </a:r>
            <a:r>
              <a:rPr lang="fr-FR" sz="1800" dirty="0" smtClean="0"/>
              <a:t>expérimentalement on trouve une seule longueur de liaison ! Cela signifie que les quatre liaisons sont identiques !!</a:t>
            </a:r>
          </a:p>
          <a:p>
            <a:pPr>
              <a:buNone/>
            </a:pPr>
            <a:r>
              <a:rPr lang="fr-FR" sz="1800" dirty="0" smtClean="0"/>
              <a:t>        C’est ici que vient la théorie de l’hybridation pour expliquer ce résultat.</a:t>
            </a:r>
          </a:p>
          <a:p>
            <a:pPr lvl="0">
              <a:buNone/>
            </a:pPr>
            <a:r>
              <a:rPr lang="fr-FR" sz="1800" b="1" dirty="0" smtClean="0">
                <a:solidFill>
                  <a:srgbClr val="0000FF"/>
                </a:solidFill>
              </a:rPr>
              <a:t>      a) Théorie de l’hybridation :</a:t>
            </a:r>
          </a:p>
          <a:p>
            <a:r>
              <a:rPr lang="fr-FR" sz="1800" dirty="0" smtClean="0"/>
              <a:t>Le mot hybridation signifie qu’on mélange deux espèces différentes pour former une nouvelle espèce différente des deux espèces mélangées.</a:t>
            </a:r>
          </a:p>
          <a:p>
            <a:r>
              <a:rPr lang="fr-FR" sz="1800" dirty="0" smtClean="0"/>
              <a:t>En chimie, l’hybridation des orbitales atomiques est le mélange des orbitales atomiques d’un atome appartenant à la même couche électronique de manière à former de nouvelles orbitales qui permettent mieux de décrire qualitativement les liaisons formées par cet atome avec les autres atomes.</a:t>
            </a:r>
          </a:p>
          <a:p>
            <a:pPr>
              <a:buNone/>
            </a:pPr>
            <a:r>
              <a:rPr lang="fr-FR" sz="1800" dirty="0" smtClean="0"/>
              <a:t>       Pour réaliser par exemple un café au lait, on mélange 1 verre de café avec 3 verres de lait qui sont de nature différente (lait et café) et on obtient 4 verres de café au lait qui sont </a:t>
            </a:r>
          </a:p>
          <a:p>
            <a:pPr>
              <a:buNone/>
            </a:pPr>
            <a:r>
              <a:rPr lang="fr-FR" sz="1800" dirty="0" smtClean="0"/>
              <a:t>       différents du café et du lait !!!</a:t>
            </a:r>
          </a:p>
          <a:p>
            <a:pPr>
              <a:buNone/>
            </a:pPr>
            <a:endParaRPr lang="fr-FR" sz="1800" dirty="0" smtClean="0"/>
          </a:p>
          <a:p>
            <a:pPr lvl="0">
              <a:buNone/>
            </a:pPr>
            <a:endParaRPr lang="fr-FR" sz="1800" dirty="0" smtClean="0">
              <a:solidFill>
                <a:srgbClr val="0000FF"/>
              </a:solidFill>
            </a:endParaRPr>
          </a:p>
          <a:p>
            <a:pPr>
              <a:buNone/>
            </a:pPr>
            <a:endParaRPr lang="fr-FR" sz="1800" dirty="0" smtClean="0"/>
          </a:p>
          <a:p>
            <a:endParaRPr lang="fr-FR" sz="1800" dirty="0" smtClean="0"/>
          </a:p>
          <a:p>
            <a:endParaRPr lang="fr-FR" sz="1800" dirty="0" smtClean="0"/>
          </a:p>
          <a:p>
            <a:pPr>
              <a:buNone/>
            </a:pPr>
            <a:r>
              <a:rPr lang="fr-FR" sz="1800" b="1" dirty="0" smtClean="0"/>
              <a:t>         </a:t>
            </a:r>
            <a:r>
              <a:rPr lang="fr-FR" sz="1800" b="1" dirty="0" smtClean="0">
                <a:solidFill>
                  <a:srgbClr val="FF0000"/>
                </a:solidFill>
              </a:rPr>
              <a:t>O.A :</a:t>
            </a:r>
            <a:r>
              <a:rPr lang="fr-FR" sz="1800" dirty="0" smtClean="0"/>
              <a:t> Orbitale atomique pure</a:t>
            </a:r>
          </a:p>
          <a:p>
            <a:pPr>
              <a:buNone/>
            </a:pPr>
            <a:r>
              <a:rPr lang="fr-FR" sz="1800" dirty="0" smtClean="0"/>
              <a:t>         </a:t>
            </a:r>
            <a:r>
              <a:rPr lang="fr-FR" sz="1800" b="1" dirty="0" smtClean="0">
                <a:solidFill>
                  <a:srgbClr val="FF0000"/>
                </a:solidFill>
              </a:rPr>
              <a:t>O.A.H </a:t>
            </a:r>
            <a:r>
              <a:rPr lang="fr-FR" sz="1800" b="1" dirty="0" smtClean="0"/>
              <a:t>:</a:t>
            </a:r>
            <a:r>
              <a:rPr lang="fr-FR" sz="1800" dirty="0" smtClean="0"/>
              <a:t> Orbitale atomique hybride</a:t>
            </a:r>
            <a:endParaRPr lang="fr-FR" sz="1800" dirty="0"/>
          </a:p>
        </p:txBody>
      </p:sp>
      <p:pic>
        <p:nvPicPr>
          <p:cNvPr id="9" name="Image 8"/>
          <p:cNvPicPr/>
          <p:nvPr/>
        </p:nvPicPr>
        <p:blipFill>
          <a:blip r:embed="rId3"/>
          <a:srcRect/>
          <a:stretch>
            <a:fillRect/>
          </a:stretch>
        </p:blipFill>
        <p:spPr bwMode="auto">
          <a:xfrm>
            <a:off x="1571604" y="4143380"/>
            <a:ext cx="6094671" cy="1329070"/>
          </a:xfrm>
          <a:prstGeom prst="rect">
            <a:avLst/>
          </a:prstGeom>
          <a:noFill/>
          <a:ln w="9525">
            <a:noFill/>
            <a:miter lim="800000"/>
            <a:headEnd/>
            <a:tailEnd/>
          </a:ln>
        </p:spPr>
      </p:pic>
      <p:pic>
        <p:nvPicPr>
          <p:cNvPr id="4" name="Cours chimie organique 1315.wav">
            <a:hlinkClick r:id="" action="ppaction://media"/>
          </p:cNvPr>
          <p:cNvPicPr>
            <a:picLocks noRot="1" noChangeAspect="1"/>
          </p:cNvPicPr>
          <p:nvPr>
            <a:audioFile r:link="rId1"/>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379690049"/>
      </p:ext>
    </p:extLst>
  </p:cSld>
  <p:clrMapOvr>
    <a:masterClrMapping/>
  </p:clrMapOvr>
  <p:transition advTm="327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0" y="0"/>
            <a:ext cx="9144000" cy="6858000"/>
          </a:xfrm>
        </p:spPr>
        <p:txBody>
          <a:bodyPr>
            <a:normAutofit/>
          </a:bodyPr>
          <a:lstStyle/>
          <a:p>
            <a:pPr>
              <a:buNone/>
            </a:pPr>
            <a:r>
              <a:rPr lang="fr-FR" sz="1800" b="1" dirty="0" smtClean="0">
                <a:solidFill>
                  <a:srgbClr val="0000FF"/>
                </a:solidFill>
              </a:rPr>
              <a:t>  b) Types d’hybridation :</a:t>
            </a:r>
          </a:p>
          <a:p>
            <a:pPr>
              <a:buNone/>
            </a:pPr>
            <a:r>
              <a:rPr lang="fr-FR" sz="1800" dirty="0" smtClean="0"/>
              <a:t>      Le type d’hybridation dépend des orbitales atomiques mélangées.</a:t>
            </a:r>
          </a:p>
          <a:p>
            <a:pPr lvl="0">
              <a:buFont typeface="Wingdings" pitchFamily="2" charset="2"/>
              <a:buChar char="§"/>
            </a:pPr>
            <a:r>
              <a:rPr lang="fr-FR" sz="1800" b="1" dirty="0" smtClean="0"/>
              <a:t>  </a:t>
            </a:r>
            <a:r>
              <a:rPr lang="fr-FR" sz="1800" b="1" dirty="0" smtClean="0">
                <a:solidFill>
                  <a:srgbClr val="FF0000"/>
                </a:solidFill>
              </a:rPr>
              <a:t>Type  s p</a:t>
            </a:r>
            <a:r>
              <a:rPr lang="fr-FR" sz="1800" b="1" dirty="0" smtClean="0"/>
              <a:t> : </a:t>
            </a:r>
            <a:r>
              <a:rPr lang="fr-FR" sz="1800" dirty="0" smtClean="0"/>
              <a:t>mélanger </a:t>
            </a:r>
            <a:r>
              <a:rPr lang="fr-FR" sz="1800" b="1" dirty="0" smtClean="0"/>
              <a:t>1 </a:t>
            </a:r>
            <a:r>
              <a:rPr lang="fr-FR" sz="1800" b="1" dirty="0" err="1" smtClean="0"/>
              <a:t>O.A</a:t>
            </a:r>
            <a:r>
              <a:rPr lang="fr-FR" sz="1800" b="1" baseline="-25000" dirty="0" err="1" smtClean="0"/>
              <a:t>s</a:t>
            </a:r>
            <a:r>
              <a:rPr lang="fr-FR" sz="1800" b="1" dirty="0" smtClean="0"/>
              <a:t>  +  1 </a:t>
            </a:r>
            <a:r>
              <a:rPr lang="fr-FR" sz="1800" b="1" dirty="0" err="1" smtClean="0"/>
              <a:t>O.A</a:t>
            </a:r>
            <a:r>
              <a:rPr lang="fr-FR" sz="1800" b="1" baseline="-25000" dirty="0" err="1" smtClean="0"/>
              <a:t>p</a:t>
            </a:r>
            <a:r>
              <a:rPr lang="fr-FR" sz="1800" dirty="0" smtClean="0"/>
              <a:t> , d’où l’appellation </a:t>
            </a:r>
            <a:r>
              <a:rPr lang="fr-FR" sz="1800" b="1" dirty="0" smtClean="0"/>
              <a:t>« s p »</a:t>
            </a:r>
            <a:r>
              <a:rPr lang="fr-FR" sz="1800" dirty="0" smtClean="0"/>
              <a:t> .</a:t>
            </a:r>
          </a:p>
          <a:p>
            <a:pPr>
              <a:buNone/>
            </a:pPr>
            <a:endParaRPr lang="fr-FR" sz="1800" dirty="0">
              <a:solidFill>
                <a:srgbClr val="0000FF"/>
              </a:solidFill>
            </a:endParaRPr>
          </a:p>
        </p:txBody>
      </p:sp>
      <p:pic>
        <p:nvPicPr>
          <p:cNvPr id="7" name="Image 6"/>
          <p:cNvPicPr/>
          <p:nvPr/>
        </p:nvPicPr>
        <p:blipFill>
          <a:blip r:embed="rId3"/>
          <a:srcRect/>
          <a:stretch>
            <a:fillRect/>
          </a:stretch>
        </p:blipFill>
        <p:spPr bwMode="auto">
          <a:xfrm>
            <a:off x="285720" y="1071546"/>
            <a:ext cx="1417453" cy="552893"/>
          </a:xfrm>
          <a:prstGeom prst="rect">
            <a:avLst/>
          </a:prstGeom>
          <a:noFill/>
          <a:ln w="9525">
            <a:noFill/>
            <a:miter lim="800000"/>
            <a:headEnd/>
            <a:tailEnd/>
          </a:ln>
        </p:spPr>
      </p:pic>
      <p:sp>
        <p:nvSpPr>
          <p:cNvPr id="8" name="Rectangle 7"/>
          <p:cNvSpPr/>
          <p:nvPr/>
        </p:nvSpPr>
        <p:spPr>
          <a:xfrm>
            <a:off x="1714480" y="1214422"/>
            <a:ext cx="5572164" cy="369332"/>
          </a:xfrm>
          <a:prstGeom prst="rect">
            <a:avLst/>
          </a:prstGeom>
        </p:spPr>
        <p:txBody>
          <a:bodyPr wrap="square">
            <a:spAutoFit/>
          </a:bodyPr>
          <a:lstStyle/>
          <a:p>
            <a:r>
              <a:rPr lang="fr-FR" dirty="0" smtClean="0"/>
              <a:t>On obtient </a:t>
            </a:r>
            <a:r>
              <a:rPr lang="fr-FR" b="1" dirty="0" smtClean="0"/>
              <a:t>2 O.A.H</a:t>
            </a:r>
            <a:r>
              <a:rPr lang="fr-FR" dirty="0" smtClean="0"/>
              <a:t> de type </a:t>
            </a:r>
            <a:r>
              <a:rPr lang="fr-FR" b="1" dirty="0" smtClean="0"/>
              <a:t>s p</a:t>
            </a:r>
            <a:r>
              <a:rPr lang="fr-FR" dirty="0" smtClean="0"/>
              <a:t> et il reste deux O.A, pures</a:t>
            </a:r>
            <a:endParaRPr lang="fr-FR" dirty="0"/>
          </a:p>
        </p:txBody>
      </p:sp>
      <p:pic>
        <p:nvPicPr>
          <p:cNvPr id="9" name="Image 8"/>
          <p:cNvPicPr/>
          <p:nvPr/>
        </p:nvPicPr>
        <p:blipFill>
          <a:blip r:embed="rId4"/>
          <a:srcRect/>
          <a:stretch>
            <a:fillRect/>
          </a:stretch>
        </p:blipFill>
        <p:spPr bwMode="auto">
          <a:xfrm>
            <a:off x="7429520" y="1214422"/>
            <a:ext cx="1226066" cy="563526"/>
          </a:xfrm>
          <a:prstGeom prst="rect">
            <a:avLst/>
          </a:prstGeom>
          <a:noFill/>
          <a:ln w="9525">
            <a:noFill/>
            <a:miter lim="800000"/>
            <a:headEnd/>
            <a:tailEnd/>
          </a:ln>
        </p:spPr>
      </p:pic>
      <p:sp>
        <p:nvSpPr>
          <p:cNvPr id="20481" name="Rectangle 1"/>
          <p:cNvSpPr>
            <a:spLocks noChangeArrowheads="1"/>
          </p:cNvSpPr>
          <p:nvPr/>
        </p:nvSpPr>
        <p:spPr bwMode="auto">
          <a:xfrm>
            <a:off x="0" y="1785926"/>
            <a:ext cx="645869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1" i="0" u="none" strike="noStrike" cap="none" normalizeH="0" baseline="0" dirty="0" smtClean="0">
                <a:ln>
                  <a:noFill/>
                </a:ln>
                <a:effectLst/>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b="1" i="0" u="none" strike="noStrike" cap="none" normalizeH="0" baseline="0" dirty="0" smtClean="0">
                <a:ln>
                  <a:noFill/>
                </a:ln>
                <a:solidFill>
                  <a:srgbClr val="FF0000"/>
                </a:solidFill>
                <a:effectLst/>
                <a:ea typeface="Times New Roman" pitchFamily="18" charset="0"/>
                <a:cs typeface="Arial" pitchFamily="34" charset="0"/>
              </a:rPr>
              <a:t>Type sp</a:t>
            </a:r>
            <a:r>
              <a:rPr kumimoji="0" lang="fr-FR" b="1" i="0" u="none" strike="noStrike" cap="none" normalizeH="0" baseline="30000" dirty="0" smtClean="0">
                <a:ln>
                  <a:noFill/>
                </a:ln>
                <a:solidFill>
                  <a:srgbClr val="FF0000"/>
                </a:solidFill>
                <a:effectLst/>
                <a:ea typeface="Times New Roman" pitchFamily="18" charset="0"/>
                <a:cs typeface="Arial" pitchFamily="34" charset="0"/>
              </a:rPr>
              <a:t>2</a:t>
            </a:r>
            <a:r>
              <a:rPr kumimoji="0" lang="fr-FR" b="1" i="0" u="none" strike="noStrike" cap="none" normalizeH="0" baseline="30000" dirty="0" smtClean="0">
                <a:ln>
                  <a:noFill/>
                </a:ln>
                <a:solidFill>
                  <a:schemeClr val="tx1"/>
                </a:solidFill>
                <a:effectLst/>
                <a:ea typeface="Times New Roman" pitchFamily="18" charset="0"/>
                <a:cs typeface="Arial" pitchFamily="34" charset="0"/>
              </a:rPr>
              <a:t> </a:t>
            </a:r>
            <a:r>
              <a:rPr kumimoji="0" lang="fr-FR" b="1" i="0" u="none" strike="noStrike" cap="none" normalizeH="0" baseline="0" dirty="0" smtClean="0">
                <a:ln>
                  <a:noFill/>
                </a:ln>
                <a:solidFill>
                  <a:schemeClr val="tx1"/>
                </a:solidFill>
                <a:effectLst/>
                <a:ea typeface="Times New Roman" pitchFamily="18" charset="0"/>
                <a:cs typeface="Arial" pitchFamily="34" charset="0"/>
              </a:rPr>
              <a:t>:</a:t>
            </a:r>
            <a:r>
              <a:rPr kumimoji="0" lang="fr-FR" b="0" i="0" u="none" strike="noStrike" cap="none" normalizeH="0" baseline="0" dirty="0" smtClean="0">
                <a:ln>
                  <a:noFill/>
                </a:ln>
                <a:solidFill>
                  <a:schemeClr val="tx1"/>
                </a:solidFill>
                <a:effectLst/>
                <a:ea typeface="Times New Roman" pitchFamily="18" charset="0"/>
                <a:cs typeface="Arial" pitchFamily="34" charset="0"/>
              </a:rPr>
              <a:t> mélanger </a:t>
            </a:r>
            <a:r>
              <a:rPr kumimoji="0" lang="fr-FR" b="1" i="0" u="none" strike="noStrike" cap="none" normalizeH="0" baseline="0" dirty="0" smtClean="0">
                <a:ln>
                  <a:noFill/>
                </a:ln>
                <a:solidFill>
                  <a:schemeClr val="tx1"/>
                </a:solidFill>
                <a:effectLst/>
                <a:ea typeface="Times New Roman" pitchFamily="18" charset="0"/>
                <a:cs typeface="Arial" pitchFamily="34" charset="0"/>
              </a:rPr>
              <a:t>1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s</a:t>
            </a:r>
            <a:r>
              <a:rPr kumimoji="0" lang="fr-FR" b="1" i="0" u="none" strike="noStrike" cap="none" normalizeH="0" baseline="0" dirty="0" smtClean="0">
                <a:ln>
                  <a:noFill/>
                </a:ln>
                <a:solidFill>
                  <a:schemeClr val="tx1"/>
                </a:solidFill>
                <a:effectLst/>
                <a:ea typeface="Times New Roman" pitchFamily="18" charset="0"/>
                <a:cs typeface="Arial" pitchFamily="34" charset="0"/>
              </a:rPr>
              <a:t> + 2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p</a:t>
            </a:r>
            <a:r>
              <a:rPr kumimoji="0" lang="fr-FR" b="0" i="0" u="none" strike="noStrike" cap="none" normalizeH="0" baseline="0" dirty="0" smtClean="0">
                <a:ln>
                  <a:noFill/>
                </a:ln>
                <a:solidFill>
                  <a:schemeClr val="tx1"/>
                </a:solidFill>
                <a:effectLst/>
                <a:ea typeface="Times New Roman" pitchFamily="18" charset="0"/>
                <a:cs typeface="Arial" pitchFamily="34" charset="0"/>
              </a:rPr>
              <a:t> , d’où l’appellation </a:t>
            </a:r>
            <a:r>
              <a:rPr kumimoji="0" lang="fr-FR" b="1" i="0" u="none" strike="noStrike" cap="none" normalizeH="0" baseline="0" dirty="0" smtClean="0">
                <a:ln>
                  <a:noFill/>
                </a:ln>
                <a:solidFill>
                  <a:schemeClr val="tx1"/>
                </a:solidFill>
                <a:effectLst/>
                <a:ea typeface="Times New Roman" pitchFamily="18" charset="0"/>
                <a:cs typeface="Arial" pitchFamily="34" charset="0"/>
              </a:rPr>
              <a:t>« sp</a:t>
            </a:r>
            <a:r>
              <a:rPr kumimoji="0" lang="fr-FR" b="1" i="0" u="none" strike="noStrike" cap="none" normalizeH="0" baseline="30000" dirty="0" smtClean="0">
                <a:ln>
                  <a:noFill/>
                </a:ln>
                <a:solidFill>
                  <a:schemeClr val="tx1"/>
                </a:solidFill>
                <a:effectLst/>
                <a:ea typeface="Times New Roman" pitchFamily="18" charset="0"/>
                <a:cs typeface="Arial" pitchFamily="34" charset="0"/>
              </a:rPr>
              <a:t>2</a:t>
            </a:r>
            <a:r>
              <a:rPr kumimoji="0" lang="fr-FR" b="1" i="0" u="none" strike="noStrike" cap="none" normalizeH="0" baseline="0" dirty="0" smtClean="0">
                <a:ln>
                  <a:noFill/>
                </a:ln>
                <a:solidFill>
                  <a:schemeClr val="tx1"/>
                </a:solidFill>
                <a:effectLst/>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cs typeface="Arial" pitchFamily="34" charset="0"/>
            </a:endParaRPr>
          </a:p>
        </p:txBody>
      </p:sp>
      <p:pic>
        <p:nvPicPr>
          <p:cNvPr id="11" name="Image 10"/>
          <p:cNvPicPr/>
          <p:nvPr/>
        </p:nvPicPr>
        <p:blipFill>
          <a:blip r:embed="rId5"/>
          <a:srcRect/>
          <a:stretch>
            <a:fillRect/>
          </a:stretch>
        </p:blipFill>
        <p:spPr bwMode="auto">
          <a:xfrm>
            <a:off x="285720" y="2214555"/>
            <a:ext cx="1428760" cy="571504"/>
          </a:xfrm>
          <a:prstGeom prst="rect">
            <a:avLst/>
          </a:prstGeom>
          <a:noFill/>
          <a:ln w="9525">
            <a:noFill/>
            <a:miter lim="800000"/>
            <a:headEnd/>
            <a:tailEnd/>
          </a:ln>
        </p:spPr>
      </p:pic>
      <p:sp>
        <p:nvSpPr>
          <p:cNvPr id="12" name="Rectangle 11"/>
          <p:cNvSpPr/>
          <p:nvPr/>
        </p:nvSpPr>
        <p:spPr>
          <a:xfrm>
            <a:off x="1785918" y="2357430"/>
            <a:ext cx="4593822" cy="369332"/>
          </a:xfrm>
          <a:prstGeom prst="rect">
            <a:avLst/>
          </a:prstGeom>
        </p:spPr>
        <p:txBody>
          <a:bodyPr wrap="none">
            <a:spAutoFit/>
          </a:bodyPr>
          <a:lstStyle/>
          <a:p>
            <a:r>
              <a:rPr lang="fr-FR" dirty="0" smtClean="0"/>
              <a:t>On obtient </a:t>
            </a:r>
            <a:r>
              <a:rPr lang="fr-FR" b="1" dirty="0" smtClean="0"/>
              <a:t>3 O.A.H</a:t>
            </a:r>
            <a:r>
              <a:rPr lang="fr-FR" dirty="0" smtClean="0"/>
              <a:t> de type </a:t>
            </a:r>
            <a:r>
              <a:rPr lang="fr-FR" b="1" dirty="0" smtClean="0"/>
              <a:t>s p</a:t>
            </a:r>
            <a:r>
              <a:rPr lang="fr-FR" b="1" baseline="30000" dirty="0" smtClean="0"/>
              <a:t>2</a:t>
            </a:r>
            <a:r>
              <a:rPr lang="fr-FR" dirty="0" smtClean="0"/>
              <a:t> et </a:t>
            </a:r>
            <a:r>
              <a:rPr lang="fr-FR" b="1" dirty="0" smtClean="0"/>
              <a:t>1 </a:t>
            </a:r>
            <a:r>
              <a:rPr lang="fr-FR" b="1" dirty="0" err="1" smtClean="0"/>
              <a:t>O.A</a:t>
            </a:r>
            <a:r>
              <a:rPr lang="fr-FR" b="1" baseline="-25000" dirty="0" err="1" smtClean="0"/>
              <a:t>p</a:t>
            </a:r>
            <a:r>
              <a:rPr lang="fr-FR" b="1" dirty="0" smtClean="0"/>
              <a:t> pure</a:t>
            </a:r>
            <a:r>
              <a:rPr lang="fr-FR" dirty="0" smtClean="0"/>
              <a:t> </a:t>
            </a:r>
            <a:endParaRPr lang="fr-FR" dirty="0"/>
          </a:p>
        </p:txBody>
      </p:sp>
      <p:pic>
        <p:nvPicPr>
          <p:cNvPr id="13" name="Image 12"/>
          <p:cNvPicPr/>
          <p:nvPr/>
        </p:nvPicPr>
        <p:blipFill>
          <a:blip r:embed="rId6"/>
          <a:srcRect/>
          <a:stretch>
            <a:fillRect/>
          </a:stretch>
        </p:blipFill>
        <p:spPr bwMode="auto">
          <a:xfrm>
            <a:off x="6858016" y="2285992"/>
            <a:ext cx="1352550" cy="606056"/>
          </a:xfrm>
          <a:prstGeom prst="rect">
            <a:avLst/>
          </a:prstGeom>
          <a:noFill/>
          <a:ln w="9525">
            <a:noFill/>
            <a:miter lim="800000"/>
            <a:headEnd/>
            <a:tailEnd/>
          </a:ln>
        </p:spPr>
      </p:pic>
      <p:sp>
        <p:nvSpPr>
          <p:cNvPr id="14" name="Rectangle 1"/>
          <p:cNvSpPr>
            <a:spLocks noChangeArrowheads="1"/>
          </p:cNvSpPr>
          <p:nvPr/>
        </p:nvSpPr>
        <p:spPr bwMode="auto">
          <a:xfrm>
            <a:off x="0" y="2928934"/>
            <a:ext cx="645869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1" i="0" u="none" strike="noStrike" cap="none" normalizeH="0" baseline="0" dirty="0" smtClean="0">
                <a:ln>
                  <a:noFill/>
                </a:ln>
                <a:effectLst/>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b="1" i="0" u="none" strike="noStrike" cap="none" normalizeH="0" baseline="0" dirty="0" smtClean="0">
                <a:ln>
                  <a:noFill/>
                </a:ln>
                <a:solidFill>
                  <a:srgbClr val="FF0000"/>
                </a:solidFill>
                <a:effectLst/>
                <a:ea typeface="Times New Roman" pitchFamily="18" charset="0"/>
                <a:cs typeface="Arial" pitchFamily="34" charset="0"/>
              </a:rPr>
              <a:t>Type sp</a:t>
            </a:r>
            <a:r>
              <a:rPr kumimoji="0" lang="fr-FR" b="1" i="0" u="none" strike="noStrike" cap="none" normalizeH="0" baseline="30000" dirty="0" smtClean="0">
                <a:ln>
                  <a:noFill/>
                </a:ln>
                <a:solidFill>
                  <a:srgbClr val="FF0000"/>
                </a:solidFill>
                <a:effectLst/>
                <a:ea typeface="Times New Roman" pitchFamily="18" charset="0"/>
                <a:cs typeface="Arial" pitchFamily="34" charset="0"/>
              </a:rPr>
              <a:t>3</a:t>
            </a:r>
            <a:r>
              <a:rPr kumimoji="0" lang="fr-FR" b="1" i="0" u="none" strike="noStrike" cap="none" normalizeH="0" baseline="30000" dirty="0" smtClean="0">
                <a:ln>
                  <a:noFill/>
                </a:ln>
                <a:solidFill>
                  <a:schemeClr val="tx1"/>
                </a:solidFill>
                <a:effectLst/>
                <a:ea typeface="Times New Roman" pitchFamily="18" charset="0"/>
                <a:cs typeface="Arial" pitchFamily="34" charset="0"/>
              </a:rPr>
              <a:t> </a:t>
            </a:r>
            <a:r>
              <a:rPr kumimoji="0" lang="fr-FR" b="1" i="0" u="none" strike="noStrike" cap="none" normalizeH="0" baseline="0" dirty="0" smtClean="0">
                <a:ln>
                  <a:noFill/>
                </a:ln>
                <a:solidFill>
                  <a:schemeClr val="tx1"/>
                </a:solidFill>
                <a:effectLst/>
                <a:ea typeface="Times New Roman" pitchFamily="18" charset="0"/>
                <a:cs typeface="Arial" pitchFamily="34" charset="0"/>
              </a:rPr>
              <a:t>:</a:t>
            </a:r>
            <a:r>
              <a:rPr kumimoji="0" lang="fr-FR" b="0" i="0" u="none" strike="noStrike" cap="none" normalizeH="0" baseline="0" dirty="0" smtClean="0">
                <a:ln>
                  <a:noFill/>
                </a:ln>
                <a:solidFill>
                  <a:schemeClr val="tx1"/>
                </a:solidFill>
                <a:effectLst/>
                <a:ea typeface="Times New Roman" pitchFamily="18" charset="0"/>
                <a:cs typeface="Arial" pitchFamily="34" charset="0"/>
              </a:rPr>
              <a:t> mélanger </a:t>
            </a:r>
            <a:r>
              <a:rPr kumimoji="0" lang="fr-FR" b="1" i="0" u="none" strike="noStrike" cap="none" normalizeH="0" baseline="0" dirty="0" smtClean="0">
                <a:ln>
                  <a:noFill/>
                </a:ln>
                <a:solidFill>
                  <a:schemeClr val="tx1"/>
                </a:solidFill>
                <a:effectLst/>
                <a:ea typeface="Times New Roman" pitchFamily="18" charset="0"/>
                <a:cs typeface="Arial" pitchFamily="34" charset="0"/>
              </a:rPr>
              <a:t>1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s</a:t>
            </a:r>
            <a:r>
              <a:rPr kumimoji="0" lang="fr-FR" b="1" i="0" u="none" strike="noStrike" cap="none" normalizeH="0" baseline="0" dirty="0" smtClean="0">
                <a:ln>
                  <a:noFill/>
                </a:ln>
                <a:solidFill>
                  <a:schemeClr val="tx1"/>
                </a:solidFill>
                <a:effectLst/>
                <a:ea typeface="Times New Roman" pitchFamily="18" charset="0"/>
                <a:cs typeface="Arial" pitchFamily="34" charset="0"/>
              </a:rPr>
              <a:t> + 3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p</a:t>
            </a:r>
            <a:r>
              <a:rPr kumimoji="0" lang="fr-FR" b="0" i="0" u="none" strike="noStrike" cap="none" normalizeH="0" baseline="0" dirty="0" smtClean="0">
                <a:ln>
                  <a:noFill/>
                </a:ln>
                <a:solidFill>
                  <a:schemeClr val="tx1"/>
                </a:solidFill>
                <a:effectLst/>
                <a:ea typeface="Times New Roman" pitchFamily="18" charset="0"/>
                <a:cs typeface="Arial" pitchFamily="34" charset="0"/>
              </a:rPr>
              <a:t> , d’où l’appellation </a:t>
            </a:r>
            <a:r>
              <a:rPr kumimoji="0" lang="fr-FR" b="1" i="0" u="none" strike="noStrike" cap="none" normalizeH="0" baseline="0" dirty="0" smtClean="0">
                <a:ln>
                  <a:noFill/>
                </a:ln>
                <a:solidFill>
                  <a:schemeClr val="tx1"/>
                </a:solidFill>
                <a:effectLst/>
                <a:ea typeface="Times New Roman" pitchFamily="18" charset="0"/>
                <a:cs typeface="Arial" pitchFamily="34" charset="0"/>
              </a:rPr>
              <a:t>« sp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cs typeface="Arial" pitchFamily="34" charset="0"/>
            </a:endParaRPr>
          </a:p>
        </p:txBody>
      </p:sp>
      <p:pic>
        <p:nvPicPr>
          <p:cNvPr id="15" name="Image 14"/>
          <p:cNvPicPr/>
          <p:nvPr/>
        </p:nvPicPr>
        <p:blipFill>
          <a:blip r:embed="rId7"/>
          <a:srcRect/>
          <a:stretch>
            <a:fillRect/>
          </a:stretch>
        </p:blipFill>
        <p:spPr bwMode="auto">
          <a:xfrm>
            <a:off x="285720" y="3357563"/>
            <a:ext cx="1534411" cy="500066"/>
          </a:xfrm>
          <a:prstGeom prst="rect">
            <a:avLst/>
          </a:prstGeom>
          <a:noFill/>
          <a:ln w="9525">
            <a:noFill/>
            <a:miter lim="800000"/>
            <a:headEnd/>
            <a:tailEnd/>
          </a:ln>
        </p:spPr>
      </p:pic>
      <p:sp>
        <p:nvSpPr>
          <p:cNvPr id="20482" name="Rectangle 2"/>
          <p:cNvSpPr>
            <a:spLocks noChangeArrowheads="1"/>
          </p:cNvSpPr>
          <p:nvPr/>
        </p:nvSpPr>
        <p:spPr bwMode="auto">
          <a:xfrm>
            <a:off x="1928794" y="3500438"/>
            <a:ext cx="40719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On obtient </a:t>
            </a:r>
            <a:r>
              <a:rPr kumimoji="0" lang="fr-FR" b="1" i="0" u="none" strike="noStrike" cap="none" normalizeH="0" baseline="0" dirty="0" smtClean="0">
                <a:ln>
                  <a:noFill/>
                </a:ln>
                <a:solidFill>
                  <a:schemeClr val="tx1"/>
                </a:solidFill>
                <a:effectLst/>
                <a:ea typeface="Times New Roman" pitchFamily="18" charset="0"/>
                <a:cs typeface="Arial" pitchFamily="34" charset="0"/>
              </a:rPr>
              <a:t>4 O.A.H</a:t>
            </a:r>
            <a:r>
              <a:rPr kumimoji="0" lang="fr-FR" b="0" i="0" u="none" strike="noStrike" cap="none" normalizeH="0" baseline="0" dirty="0" smtClean="0">
                <a:ln>
                  <a:noFill/>
                </a:ln>
                <a:solidFill>
                  <a:schemeClr val="tx1"/>
                </a:solidFill>
                <a:effectLst/>
                <a:ea typeface="Times New Roman" pitchFamily="18" charset="0"/>
                <a:cs typeface="Arial" pitchFamily="34" charset="0"/>
              </a:rPr>
              <a:t> de type </a:t>
            </a:r>
            <a:r>
              <a:rPr kumimoji="0" lang="fr-FR" b="1" i="0" u="none" strike="noStrike" cap="none" normalizeH="0" baseline="0" dirty="0" smtClean="0">
                <a:ln>
                  <a:noFill/>
                </a:ln>
                <a:solidFill>
                  <a:schemeClr val="tx1"/>
                </a:solidFill>
                <a:effectLst/>
                <a:ea typeface="Times New Roman" pitchFamily="18" charset="0"/>
                <a:cs typeface="Arial" pitchFamily="34" charset="0"/>
              </a:rPr>
              <a:t>s 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0" i="0" u="none" strike="noStrike" cap="none" normalizeH="0" baseline="0" dirty="0" smtClean="0">
                <a:ln>
                  <a:noFill/>
                </a:ln>
                <a:solidFill>
                  <a:schemeClr val="tx1"/>
                </a:solidFill>
                <a:effectLst/>
                <a:ea typeface="Times New Roman" pitchFamily="18" charset="0"/>
                <a:cs typeface="Arial" pitchFamily="34" charset="0"/>
              </a:rPr>
              <a:t> c’est tout </a:t>
            </a:r>
            <a:endParaRPr kumimoji="0" lang="fr-FR" b="0" i="0" u="none" strike="noStrike" cap="none" normalizeH="0" baseline="0" dirty="0" smtClean="0">
              <a:ln>
                <a:noFill/>
              </a:ln>
              <a:solidFill>
                <a:schemeClr val="tx1"/>
              </a:solidFill>
              <a:effectLst/>
              <a:cs typeface="Arial" pitchFamily="34" charset="0"/>
            </a:endParaRPr>
          </a:p>
        </p:txBody>
      </p:sp>
      <p:pic>
        <p:nvPicPr>
          <p:cNvPr id="17" name="Image 16"/>
          <p:cNvPicPr/>
          <p:nvPr/>
        </p:nvPicPr>
        <p:blipFill>
          <a:blip r:embed="rId8"/>
          <a:srcRect/>
          <a:stretch>
            <a:fillRect/>
          </a:stretch>
        </p:blipFill>
        <p:spPr bwMode="auto">
          <a:xfrm>
            <a:off x="6215074" y="3500438"/>
            <a:ext cx="1194169" cy="563526"/>
          </a:xfrm>
          <a:prstGeom prst="rect">
            <a:avLst/>
          </a:prstGeom>
          <a:noFill/>
          <a:ln w="9525">
            <a:noFill/>
            <a:miter lim="800000"/>
            <a:headEnd/>
            <a:tailEnd/>
          </a:ln>
        </p:spPr>
      </p:pic>
      <p:sp>
        <p:nvSpPr>
          <p:cNvPr id="18" name="Rectangle 1"/>
          <p:cNvSpPr>
            <a:spLocks noChangeArrowheads="1"/>
          </p:cNvSpPr>
          <p:nvPr/>
        </p:nvSpPr>
        <p:spPr bwMode="auto">
          <a:xfrm>
            <a:off x="0" y="4000504"/>
            <a:ext cx="759509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
            </a:pPr>
            <a:r>
              <a:rPr kumimoji="0" lang="fr-FR" b="1" i="0" u="none" strike="noStrike" cap="none" normalizeH="0" baseline="0" dirty="0" smtClean="0">
                <a:ln>
                  <a:noFill/>
                </a:ln>
                <a:effectLst/>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b="1" i="0" u="none" strike="noStrike" cap="none" normalizeH="0" baseline="0" dirty="0" smtClean="0">
                <a:ln>
                  <a:noFill/>
                </a:ln>
                <a:solidFill>
                  <a:srgbClr val="FF0000"/>
                </a:solidFill>
                <a:effectLst/>
                <a:ea typeface="Times New Roman" pitchFamily="18" charset="0"/>
                <a:cs typeface="Arial" pitchFamily="34" charset="0"/>
              </a:rPr>
              <a:t>Type sp</a:t>
            </a:r>
            <a:r>
              <a:rPr kumimoji="0" lang="fr-FR" b="1" i="0" u="none" strike="noStrike" cap="none" normalizeH="0" baseline="30000" dirty="0" smtClean="0">
                <a:ln>
                  <a:noFill/>
                </a:ln>
                <a:solidFill>
                  <a:srgbClr val="FF0000"/>
                </a:solidFill>
                <a:effectLst/>
                <a:ea typeface="Times New Roman" pitchFamily="18" charset="0"/>
                <a:cs typeface="Arial" pitchFamily="34" charset="0"/>
              </a:rPr>
              <a:t>3</a:t>
            </a:r>
            <a:r>
              <a:rPr kumimoji="0" lang="fr-FR" b="1" i="0" u="none" strike="noStrike" cap="none" normalizeH="0" baseline="30000" dirty="0" smtClean="0">
                <a:ln>
                  <a:noFill/>
                </a:ln>
                <a:solidFill>
                  <a:schemeClr val="tx1"/>
                </a:solidFill>
                <a:effectLst/>
                <a:ea typeface="Times New Roman" pitchFamily="18" charset="0"/>
                <a:cs typeface="Arial" pitchFamily="34" charset="0"/>
              </a:rPr>
              <a:t>  </a:t>
            </a:r>
            <a:r>
              <a:rPr lang="fr-FR" b="1" dirty="0" smtClean="0">
                <a:solidFill>
                  <a:srgbClr val="FF0000"/>
                </a:solidFill>
                <a:ea typeface="Times New Roman" pitchFamily="18" charset="0"/>
                <a:cs typeface="Arial" pitchFamily="34" charset="0"/>
              </a:rPr>
              <a:t>d : </a:t>
            </a:r>
            <a:r>
              <a:rPr kumimoji="0" lang="fr-FR" b="0" i="0" u="none" strike="noStrike" cap="none" normalizeH="0" baseline="0" dirty="0" smtClean="0">
                <a:ln>
                  <a:noFill/>
                </a:ln>
                <a:solidFill>
                  <a:schemeClr val="tx1"/>
                </a:solidFill>
                <a:effectLst/>
                <a:ea typeface="Times New Roman" pitchFamily="18" charset="0"/>
                <a:cs typeface="Arial" pitchFamily="34" charset="0"/>
              </a:rPr>
              <a:t>mélanger </a:t>
            </a:r>
            <a:r>
              <a:rPr kumimoji="0" lang="fr-FR" b="1" i="0" u="none" strike="noStrike" cap="none" normalizeH="0" baseline="0" dirty="0" smtClean="0">
                <a:ln>
                  <a:noFill/>
                </a:ln>
                <a:solidFill>
                  <a:schemeClr val="tx1"/>
                </a:solidFill>
                <a:effectLst/>
                <a:ea typeface="Times New Roman" pitchFamily="18" charset="0"/>
                <a:cs typeface="Arial" pitchFamily="34" charset="0"/>
              </a:rPr>
              <a:t>1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s</a:t>
            </a:r>
            <a:r>
              <a:rPr kumimoji="0" lang="fr-FR" b="1" i="0" u="none" strike="noStrike" cap="none" normalizeH="0" baseline="0" dirty="0" smtClean="0">
                <a:ln>
                  <a:noFill/>
                </a:ln>
                <a:solidFill>
                  <a:schemeClr val="tx1"/>
                </a:solidFill>
                <a:effectLst/>
                <a:ea typeface="Times New Roman" pitchFamily="18" charset="0"/>
                <a:cs typeface="Arial" pitchFamily="34" charset="0"/>
              </a:rPr>
              <a:t> + 3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p</a:t>
            </a:r>
            <a:r>
              <a:rPr kumimoji="0" lang="fr-FR" b="0" i="0" u="none" strike="noStrike" cap="none" normalizeH="0" baseline="0" dirty="0" smtClean="0">
                <a:ln>
                  <a:noFill/>
                </a:ln>
                <a:solidFill>
                  <a:schemeClr val="tx1"/>
                </a:solidFill>
                <a:effectLst/>
                <a:ea typeface="Times New Roman" pitchFamily="18" charset="0"/>
                <a:cs typeface="Arial" pitchFamily="34" charset="0"/>
              </a:rPr>
              <a:t> + </a:t>
            </a:r>
            <a:r>
              <a:rPr lang="fr-FR" b="1" dirty="0" smtClean="0"/>
              <a:t>1 </a:t>
            </a:r>
            <a:r>
              <a:rPr lang="fr-FR" b="1" dirty="0" err="1" smtClean="0"/>
              <a:t>O.A</a:t>
            </a:r>
            <a:r>
              <a:rPr lang="fr-FR" b="1" baseline="-25000" dirty="0" err="1" smtClean="0"/>
              <a:t>d</a:t>
            </a:r>
            <a:r>
              <a:rPr lang="fr-FR" b="1" dirty="0" smtClean="0"/>
              <a:t>, </a:t>
            </a:r>
            <a:r>
              <a:rPr lang="fr-FR" dirty="0" smtClean="0"/>
              <a:t>d’où l’appellation </a:t>
            </a:r>
            <a:r>
              <a:rPr lang="fr-FR" b="1" dirty="0" smtClean="0"/>
              <a:t>« sp</a:t>
            </a:r>
            <a:r>
              <a:rPr lang="fr-FR" b="1" baseline="30000" dirty="0" smtClean="0"/>
              <a:t>3</a:t>
            </a:r>
            <a:r>
              <a:rPr lang="fr-FR" b="1" dirty="0" smtClean="0"/>
              <a:t>d »</a:t>
            </a:r>
            <a:r>
              <a:rPr kumimoji="0" lang="fr-FR" b="0" i="0" u="none" strike="noStrike" cap="none" normalizeH="0" baseline="0" dirty="0" smtClean="0">
                <a:ln>
                  <a:noFill/>
                </a:ln>
                <a:solidFill>
                  <a:schemeClr val="tx1"/>
                </a:solidFill>
                <a:effectLst/>
                <a:ea typeface="Times New Roman" pitchFamily="18" charset="0"/>
                <a:cs typeface="Arial" pitchFamily="34" charset="0"/>
              </a:rPr>
              <a:t>.</a:t>
            </a:r>
            <a:endParaRPr kumimoji="0" lang="fr-FR" b="0" i="0" u="none" strike="noStrike" cap="none" normalizeH="0" baseline="0" dirty="0" smtClean="0">
              <a:ln>
                <a:noFill/>
              </a:ln>
              <a:solidFill>
                <a:schemeClr val="tx1"/>
              </a:solidFill>
              <a:effectLst/>
              <a:cs typeface="Arial" pitchFamily="34" charset="0"/>
            </a:endParaRPr>
          </a:p>
        </p:txBody>
      </p:sp>
      <p:pic>
        <p:nvPicPr>
          <p:cNvPr id="19" name="Image 18"/>
          <p:cNvPicPr/>
          <p:nvPr/>
        </p:nvPicPr>
        <p:blipFill>
          <a:blip r:embed="rId9"/>
          <a:srcRect/>
          <a:stretch>
            <a:fillRect/>
          </a:stretch>
        </p:blipFill>
        <p:spPr bwMode="auto">
          <a:xfrm>
            <a:off x="142844" y="4357694"/>
            <a:ext cx="2119202" cy="552893"/>
          </a:xfrm>
          <a:prstGeom prst="rect">
            <a:avLst/>
          </a:prstGeom>
          <a:noFill/>
          <a:ln w="9525">
            <a:noFill/>
            <a:miter lim="800000"/>
            <a:headEnd/>
            <a:tailEnd/>
          </a:ln>
        </p:spPr>
      </p:pic>
      <p:sp>
        <p:nvSpPr>
          <p:cNvPr id="20484" name="Rectangle 4"/>
          <p:cNvSpPr>
            <a:spLocks noChangeArrowheads="1"/>
          </p:cNvSpPr>
          <p:nvPr/>
        </p:nvSpPr>
        <p:spPr bwMode="auto">
          <a:xfrm>
            <a:off x="2357422" y="44291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485" name="Rectangle 5"/>
          <p:cNvSpPr>
            <a:spLocks noChangeArrowheads="1"/>
          </p:cNvSpPr>
          <p:nvPr/>
        </p:nvSpPr>
        <p:spPr bwMode="auto">
          <a:xfrm>
            <a:off x="2285984" y="450057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On a </a:t>
            </a:r>
            <a:r>
              <a:rPr kumimoji="0" lang="fr-FR" b="1" i="0" u="none" strike="noStrike" cap="none" normalizeH="0" baseline="0" dirty="0" smtClean="0">
                <a:ln>
                  <a:noFill/>
                </a:ln>
                <a:solidFill>
                  <a:schemeClr val="tx1"/>
                </a:solidFill>
                <a:effectLst/>
                <a:ea typeface="Times New Roman" pitchFamily="18" charset="0"/>
                <a:cs typeface="Arial" pitchFamily="34" charset="0"/>
              </a:rPr>
              <a:t>5 O.A.H</a:t>
            </a:r>
            <a:r>
              <a:rPr kumimoji="0" lang="fr-FR" b="0" i="0" u="none" strike="noStrike" cap="none" normalizeH="0" baseline="0" dirty="0" smtClean="0">
                <a:ln>
                  <a:noFill/>
                </a:ln>
                <a:solidFill>
                  <a:schemeClr val="tx1"/>
                </a:solidFill>
                <a:effectLst/>
                <a:ea typeface="Times New Roman" pitchFamily="18" charset="0"/>
                <a:cs typeface="Arial" pitchFamily="34" charset="0"/>
              </a:rPr>
              <a:t> de type </a:t>
            </a:r>
            <a:r>
              <a:rPr kumimoji="0" lang="fr-FR" b="1" i="0" u="none" strike="noStrike" cap="none" normalizeH="0" baseline="0" dirty="0" smtClean="0">
                <a:ln>
                  <a:noFill/>
                </a:ln>
                <a:solidFill>
                  <a:schemeClr val="tx1"/>
                </a:solidFill>
                <a:effectLst/>
                <a:ea typeface="Times New Roman" pitchFamily="18" charset="0"/>
                <a:cs typeface="Arial" pitchFamily="34" charset="0"/>
              </a:rPr>
              <a:t>s 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 d</a:t>
            </a:r>
            <a:r>
              <a:rPr kumimoji="0" lang="fr-FR" b="0" i="0" u="none" strike="noStrike" cap="none" normalizeH="0" baseline="0" dirty="0" smtClean="0">
                <a:ln>
                  <a:noFill/>
                </a:ln>
                <a:solidFill>
                  <a:schemeClr val="tx1"/>
                </a:solidFill>
                <a:effectLst/>
                <a:ea typeface="Times New Roman" pitchFamily="18" charset="0"/>
                <a:cs typeface="Arial" pitchFamily="34" charset="0"/>
              </a:rPr>
              <a:t> et </a:t>
            </a:r>
            <a:r>
              <a:rPr kumimoji="0" lang="fr-FR" b="1" i="0" u="none" strike="noStrike" cap="none" normalizeH="0" baseline="0" dirty="0" smtClean="0">
                <a:ln>
                  <a:noFill/>
                </a:ln>
                <a:solidFill>
                  <a:schemeClr val="tx1"/>
                </a:solidFill>
                <a:effectLst/>
                <a:ea typeface="Times New Roman" pitchFamily="18" charset="0"/>
                <a:cs typeface="Arial" pitchFamily="34" charset="0"/>
              </a:rPr>
              <a:t>4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d</a:t>
            </a:r>
            <a:r>
              <a:rPr kumimoji="0" lang="fr-FR" b="0" i="0" u="none" strike="noStrike" cap="none" normalizeH="0" baseline="0" dirty="0" smtClean="0">
                <a:ln>
                  <a:noFill/>
                </a:ln>
                <a:solidFill>
                  <a:schemeClr val="tx1"/>
                </a:solidFill>
                <a:effectLst/>
                <a:ea typeface="Times New Roman" pitchFamily="18" charset="0"/>
                <a:cs typeface="Arial" pitchFamily="34" charset="0"/>
              </a:rPr>
              <a:t> </a:t>
            </a:r>
            <a:r>
              <a:rPr kumimoji="0" lang="fr-FR" b="1" i="0" u="none" strike="noStrike" cap="none" normalizeH="0" baseline="0" dirty="0" smtClean="0">
                <a:ln>
                  <a:noFill/>
                </a:ln>
                <a:solidFill>
                  <a:schemeClr val="tx1"/>
                </a:solidFill>
                <a:effectLst/>
                <a:ea typeface="Times New Roman" pitchFamily="18" charset="0"/>
                <a:cs typeface="Arial" pitchFamily="34" charset="0"/>
              </a:rPr>
              <a:t>pures</a:t>
            </a:r>
            <a:endParaRPr kumimoji="0" lang="fr-FR" b="0" i="0" u="none" strike="noStrike" cap="none" normalizeH="0" baseline="0" dirty="0" smtClean="0">
              <a:ln>
                <a:noFill/>
              </a:ln>
              <a:solidFill>
                <a:schemeClr val="tx1"/>
              </a:solidFill>
              <a:effectLst/>
              <a:cs typeface="Arial" pitchFamily="34" charset="0"/>
            </a:endParaRPr>
          </a:p>
        </p:txBody>
      </p:sp>
      <p:pic>
        <p:nvPicPr>
          <p:cNvPr id="23" name="Image 22"/>
          <p:cNvPicPr/>
          <p:nvPr/>
        </p:nvPicPr>
        <p:blipFill>
          <a:blip r:embed="rId10"/>
          <a:srcRect/>
          <a:stretch>
            <a:fillRect/>
          </a:stretch>
        </p:blipFill>
        <p:spPr bwMode="auto">
          <a:xfrm>
            <a:off x="6572264" y="4500570"/>
            <a:ext cx="1800225" cy="446568"/>
          </a:xfrm>
          <a:prstGeom prst="rect">
            <a:avLst/>
          </a:prstGeom>
          <a:noFill/>
          <a:ln w="9525">
            <a:noFill/>
            <a:miter lim="800000"/>
            <a:headEnd/>
            <a:tailEnd/>
          </a:ln>
        </p:spPr>
      </p:pic>
      <p:sp>
        <p:nvSpPr>
          <p:cNvPr id="20486" name="Rectangle 6"/>
          <p:cNvSpPr>
            <a:spLocks noChangeArrowheads="1"/>
          </p:cNvSpPr>
          <p:nvPr/>
        </p:nvSpPr>
        <p:spPr bwMode="auto">
          <a:xfrm>
            <a:off x="0" y="5000636"/>
            <a:ext cx="75630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a:t>
            </a:r>
            <a:r>
              <a:rPr kumimoji="0" lang="fr-FR" b="1" i="0" u="none" strike="noStrike" cap="none" normalizeH="0" baseline="0" dirty="0" smtClean="0">
                <a:ln>
                  <a:noFill/>
                </a:ln>
                <a:solidFill>
                  <a:srgbClr val="FF0000"/>
                </a:solidFill>
                <a:effectLst/>
                <a:ea typeface="Times New Roman" pitchFamily="18" charset="0"/>
                <a:cs typeface="Arial" pitchFamily="34" charset="0"/>
              </a:rPr>
              <a:t>Type sp</a:t>
            </a:r>
            <a:r>
              <a:rPr kumimoji="0" lang="fr-FR" b="1" i="0" u="none" strike="noStrike" cap="none" normalizeH="0" baseline="30000" dirty="0" smtClean="0">
                <a:ln>
                  <a:noFill/>
                </a:ln>
                <a:solidFill>
                  <a:srgbClr val="FF0000"/>
                </a:solidFill>
                <a:effectLst/>
                <a:ea typeface="Times New Roman" pitchFamily="18" charset="0"/>
                <a:cs typeface="Arial" pitchFamily="34" charset="0"/>
              </a:rPr>
              <a:t>3</a:t>
            </a:r>
            <a:r>
              <a:rPr kumimoji="0" lang="fr-FR" b="1" i="0" u="none" strike="noStrike" cap="none" normalizeH="0" baseline="0" dirty="0" smtClean="0">
                <a:ln>
                  <a:noFill/>
                </a:ln>
                <a:solidFill>
                  <a:srgbClr val="FF0000"/>
                </a:solidFill>
                <a:effectLst/>
                <a:ea typeface="Times New Roman" pitchFamily="18" charset="0"/>
                <a:cs typeface="Arial" pitchFamily="34" charset="0"/>
              </a:rPr>
              <a:t>d</a:t>
            </a:r>
            <a:r>
              <a:rPr kumimoji="0" lang="fr-FR" b="1" i="0" u="none" strike="noStrike" cap="none" normalizeH="0" baseline="30000" dirty="0" smtClean="0">
                <a:ln>
                  <a:noFill/>
                </a:ln>
                <a:solidFill>
                  <a:srgbClr val="FF0000"/>
                </a:solidFill>
                <a:effectLst/>
                <a:ea typeface="Times New Roman" pitchFamily="18" charset="0"/>
                <a:cs typeface="Arial" pitchFamily="34" charset="0"/>
              </a:rPr>
              <a:t>2</a:t>
            </a:r>
            <a:r>
              <a:rPr kumimoji="0" lang="fr-FR" b="1" i="0" u="none" strike="noStrike" cap="none" normalizeH="0" baseline="0" dirty="0" smtClean="0">
                <a:ln>
                  <a:noFill/>
                </a:ln>
                <a:solidFill>
                  <a:srgbClr val="FF0000"/>
                </a:solidFill>
                <a:effectLst/>
                <a:ea typeface="Times New Roman" pitchFamily="18" charset="0"/>
                <a:cs typeface="Arial" pitchFamily="34" charset="0"/>
              </a:rPr>
              <a:t> : </a:t>
            </a:r>
            <a:r>
              <a:rPr kumimoji="0" lang="fr-FR" b="0" i="0" u="none" strike="noStrike" cap="none" normalizeH="0" baseline="0" dirty="0" smtClean="0">
                <a:ln>
                  <a:noFill/>
                </a:ln>
                <a:solidFill>
                  <a:schemeClr val="tx1"/>
                </a:solidFill>
                <a:effectLst/>
                <a:ea typeface="Times New Roman" pitchFamily="18" charset="0"/>
                <a:cs typeface="Arial" pitchFamily="34" charset="0"/>
              </a:rPr>
              <a:t>mélanger</a:t>
            </a:r>
            <a:r>
              <a:rPr kumimoji="0" lang="fr-FR" b="1" i="0" u="none" strike="noStrike" cap="none" normalizeH="0" baseline="0" dirty="0" smtClean="0">
                <a:ln>
                  <a:noFill/>
                </a:ln>
                <a:solidFill>
                  <a:schemeClr val="tx1"/>
                </a:solidFill>
                <a:effectLst/>
                <a:ea typeface="Times New Roman" pitchFamily="18" charset="0"/>
                <a:cs typeface="Arial" pitchFamily="34" charset="0"/>
              </a:rPr>
              <a:t> 1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s</a:t>
            </a:r>
            <a:r>
              <a:rPr kumimoji="0" lang="fr-FR" b="1" i="0" u="none" strike="noStrike" cap="none" normalizeH="0" baseline="0" dirty="0" smtClean="0">
                <a:ln>
                  <a:noFill/>
                </a:ln>
                <a:solidFill>
                  <a:schemeClr val="tx1"/>
                </a:solidFill>
                <a:effectLst/>
                <a:ea typeface="Times New Roman" pitchFamily="18" charset="0"/>
                <a:cs typeface="Arial" pitchFamily="34" charset="0"/>
              </a:rPr>
              <a:t> et 3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p</a:t>
            </a:r>
            <a:r>
              <a:rPr kumimoji="0" lang="fr-FR" b="1" i="0" u="none" strike="noStrike" cap="none" normalizeH="0" baseline="0" dirty="0" smtClean="0">
                <a:ln>
                  <a:noFill/>
                </a:ln>
                <a:solidFill>
                  <a:schemeClr val="tx1"/>
                </a:solidFill>
                <a:effectLst/>
                <a:ea typeface="Times New Roman" pitchFamily="18" charset="0"/>
                <a:cs typeface="Arial" pitchFamily="34" charset="0"/>
              </a:rPr>
              <a:t> + 2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d</a:t>
            </a:r>
            <a:r>
              <a:rPr kumimoji="0" lang="fr-FR" b="1" i="0" u="none" strike="noStrike" cap="none" normalizeH="0" baseline="0" dirty="0" smtClean="0">
                <a:ln>
                  <a:noFill/>
                </a:ln>
                <a:solidFill>
                  <a:schemeClr val="tx1"/>
                </a:solidFill>
                <a:effectLst/>
                <a:ea typeface="Times New Roman" pitchFamily="18" charset="0"/>
                <a:cs typeface="Arial" pitchFamily="34" charset="0"/>
              </a:rPr>
              <a:t>, </a:t>
            </a:r>
            <a:r>
              <a:rPr kumimoji="0" lang="fr-FR" b="0" i="0" u="none" strike="noStrike" cap="none" normalizeH="0" baseline="0" dirty="0" smtClean="0">
                <a:ln>
                  <a:noFill/>
                </a:ln>
                <a:solidFill>
                  <a:schemeClr val="tx1"/>
                </a:solidFill>
                <a:effectLst/>
                <a:ea typeface="Times New Roman" pitchFamily="18" charset="0"/>
                <a:cs typeface="Arial" pitchFamily="34" charset="0"/>
              </a:rPr>
              <a:t>d’où l’appellation </a:t>
            </a:r>
            <a:r>
              <a:rPr kumimoji="0" lang="fr-FR" b="1" i="0" u="none" strike="noStrike" cap="none" normalizeH="0" baseline="0" dirty="0" smtClean="0">
                <a:ln>
                  <a:noFill/>
                </a:ln>
                <a:solidFill>
                  <a:schemeClr val="tx1"/>
                </a:solidFill>
                <a:effectLst/>
                <a:ea typeface="Times New Roman" pitchFamily="18" charset="0"/>
                <a:cs typeface="Arial" pitchFamily="34" charset="0"/>
              </a:rPr>
              <a:t>« sp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d</a:t>
            </a:r>
            <a:r>
              <a:rPr kumimoji="0" lang="fr-FR" b="1" i="0" u="none" strike="noStrike" cap="none" normalizeH="0" baseline="30000" dirty="0" smtClean="0">
                <a:ln>
                  <a:noFill/>
                </a:ln>
                <a:solidFill>
                  <a:schemeClr val="tx1"/>
                </a:solidFill>
                <a:effectLst/>
                <a:ea typeface="Times New Roman" pitchFamily="18" charset="0"/>
                <a:cs typeface="Arial" pitchFamily="34" charset="0"/>
              </a:rPr>
              <a:t>2</a:t>
            </a:r>
            <a:r>
              <a:rPr kumimoji="0" lang="fr-FR" b="1" i="0" u="none" strike="noStrike" cap="none" normalizeH="0" baseline="0" dirty="0" smtClean="0">
                <a:ln>
                  <a:noFill/>
                </a:ln>
                <a:solidFill>
                  <a:schemeClr val="tx1"/>
                </a:solidFill>
                <a:effectLst/>
                <a:ea typeface="Times New Roman" pitchFamily="18" charset="0"/>
                <a:cs typeface="Arial" pitchFamily="34" charset="0"/>
              </a:rPr>
              <a:t>»</a:t>
            </a:r>
            <a:endParaRPr kumimoji="0" lang="fr-FR" b="0" i="0" u="none" strike="noStrike" cap="none" normalizeH="0" baseline="0" dirty="0" smtClean="0">
              <a:ln>
                <a:noFill/>
              </a:ln>
              <a:solidFill>
                <a:schemeClr val="tx1"/>
              </a:solidFill>
              <a:effectLst/>
              <a:cs typeface="Arial" pitchFamily="34" charset="0"/>
            </a:endParaRPr>
          </a:p>
        </p:txBody>
      </p:sp>
      <p:pic>
        <p:nvPicPr>
          <p:cNvPr id="25" name="Image 24"/>
          <p:cNvPicPr/>
          <p:nvPr/>
        </p:nvPicPr>
        <p:blipFill>
          <a:blip r:embed="rId11"/>
          <a:srcRect/>
          <a:stretch>
            <a:fillRect/>
          </a:stretch>
        </p:blipFill>
        <p:spPr bwMode="auto">
          <a:xfrm>
            <a:off x="285720" y="5357826"/>
            <a:ext cx="2054298" cy="669852"/>
          </a:xfrm>
          <a:prstGeom prst="rect">
            <a:avLst/>
          </a:prstGeom>
          <a:noFill/>
          <a:ln w="9525">
            <a:noFill/>
            <a:miter lim="800000"/>
            <a:headEnd/>
            <a:tailEnd/>
          </a:ln>
        </p:spPr>
      </p:pic>
      <p:sp>
        <p:nvSpPr>
          <p:cNvPr id="20487" name="Rectangle 7"/>
          <p:cNvSpPr>
            <a:spLocks noChangeArrowheads="1"/>
          </p:cNvSpPr>
          <p:nvPr/>
        </p:nvSpPr>
        <p:spPr bwMode="auto">
          <a:xfrm>
            <a:off x="2428860" y="5572140"/>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On a </a:t>
            </a:r>
            <a:r>
              <a:rPr kumimoji="0" lang="fr-FR" b="1" i="0" u="none" strike="noStrike" cap="none" normalizeH="0" baseline="0" dirty="0" smtClean="0">
                <a:ln>
                  <a:noFill/>
                </a:ln>
                <a:solidFill>
                  <a:schemeClr val="tx1"/>
                </a:solidFill>
                <a:effectLst/>
                <a:ea typeface="Times New Roman" pitchFamily="18" charset="0"/>
                <a:cs typeface="Arial" pitchFamily="34" charset="0"/>
              </a:rPr>
              <a:t>6 O.A.H</a:t>
            </a:r>
            <a:r>
              <a:rPr kumimoji="0" lang="fr-FR" b="0" i="0" u="none" strike="noStrike" cap="none" normalizeH="0" baseline="0" dirty="0" smtClean="0">
                <a:ln>
                  <a:noFill/>
                </a:ln>
                <a:solidFill>
                  <a:schemeClr val="tx1"/>
                </a:solidFill>
                <a:effectLst/>
                <a:ea typeface="Times New Roman" pitchFamily="18" charset="0"/>
                <a:cs typeface="Arial" pitchFamily="34" charset="0"/>
              </a:rPr>
              <a:t> de type </a:t>
            </a:r>
            <a:r>
              <a:rPr kumimoji="0" lang="fr-FR" b="1" i="0" u="none" strike="noStrike" cap="none" normalizeH="0" baseline="0" dirty="0" smtClean="0">
                <a:ln>
                  <a:noFill/>
                </a:ln>
                <a:solidFill>
                  <a:schemeClr val="tx1"/>
                </a:solidFill>
                <a:effectLst/>
                <a:ea typeface="Times New Roman" pitchFamily="18" charset="0"/>
                <a:cs typeface="Arial" pitchFamily="34" charset="0"/>
              </a:rPr>
              <a:t>sp</a:t>
            </a:r>
            <a:r>
              <a:rPr kumimoji="0" lang="fr-FR" b="1" i="0" u="none" strike="noStrike" cap="none" normalizeH="0" baseline="30000" dirty="0" smtClean="0">
                <a:ln>
                  <a:noFill/>
                </a:ln>
                <a:solidFill>
                  <a:schemeClr val="tx1"/>
                </a:solidFill>
                <a:effectLst/>
                <a:ea typeface="Times New Roman" pitchFamily="18" charset="0"/>
                <a:cs typeface="Arial" pitchFamily="34" charset="0"/>
              </a:rPr>
              <a:t>3</a:t>
            </a:r>
            <a:r>
              <a:rPr kumimoji="0" lang="fr-FR" b="1" i="0" u="none" strike="noStrike" cap="none" normalizeH="0" baseline="0" dirty="0" smtClean="0">
                <a:ln>
                  <a:noFill/>
                </a:ln>
                <a:solidFill>
                  <a:schemeClr val="tx1"/>
                </a:solidFill>
                <a:effectLst/>
                <a:ea typeface="Times New Roman" pitchFamily="18" charset="0"/>
                <a:cs typeface="Arial" pitchFamily="34" charset="0"/>
              </a:rPr>
              <a:t>d</a:t>
            </a:r>
            <a:r>
              <a:rPr kumimoji="0" lang="fr-FR" b="1" i="0" u="none" strike="noStrike" cap="none" normalizeH="0" baseline="30000" dirty="0" smtClean="0">
                <a:ln>
                  <a:noFill/>
                </a:ln>
                <a:solidFill>
                  <a:schemeClr val="tx1"/>
                </a:solidFill>
                <a:effectLst/>
                <a:ea typeface="Times New Roman" pitchFamily="18" charset="0"/>
                <a:cs typeface="Arial" pitchFamily="34" charset="0"/>
              </a:rPr>
              <a:t>2</a:t>
            </a:r>
            <a:r>
              <a:rPr kumimoji="0" lang="fr-FR" b="0" i="0" u="none" strike="noStrike" cap="none" normalizeH="0" baseline="0" dirty="0" smtClean="0">
                <a:ln>
                  <a:noFill/>
                </a:ln>
                <a:solidFill>
                  <a:schemeClr val="tx1"/>
                </a:solidFill>
                <a:effectLst/>
                <a:ea typeface="Times New Roman" pitchFamily="18" charset="0"/>
                <a:cs typeface="Arial" pitchFamily="34" charset="0"/>
              </a:rPr>
              <a:t> et </a:t>
            </a:r>
            <a:r>
              <a:rPr kumimoji="0" lang="fr-FR" b="1" i="0" u="none" strike="noStrike" cap="none" normalizeH="0" baseline="0" dirty="0" smtClean="0">
                <a:ln>
                  <a:noFill/>
                </a:ln>
                <a:solidFill>
                  <a:schemeClr val="tx1"/>
                </a:solidFill>
                <a:effectLst/>
                <a:ea typeface="Times New Roman" pitchFamily="18" charset="0"/>
                <a:cs typeface="Arial" pitchFamily="34" charset="0"/>
              </a:rPr>
              <a:t>3 </a:t>
            </a:r>
            <a:r>
              <a:rPr kumimoji="0" lang="fr-FR" b="1" i="0" u="none" strike="noStrike" cap="none" normalizeH="0" baseline="0" dirty="0" err="1" smtClean="0">
                <a:ln>
                  <a:noFill/>
                </a:ln>
                <a:solidFill>
                  <a:schemeClr val="tx1"/>
                </a:solidFill>
                <a:effectLst/>
                <a:ea typeface="Times New Roman" pitchFamily="18" charset="0"/>
                <a:cs typeface="Arial" pitchFamily="34" charset="0"/>
              </a:rPr>
              <a:t>O.A</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d</a:t>
            </a:r>
            <a:r>
              <a:rPr kumimoji="0" lang="fr-FR" b="1" i="0" u="none" strike="noStrike" cap="none" normalizeH="0" baseline="0" dirty="0" smtClean="0">
                <a:ln>
                  <a:noFill/>
                </a:ln>
                <a:solidFill>
                  <a:schemeClr val="tx1"/>
                </a:solidFill>
                <a:effectLst/>
                <a:ea typeface="Times New Roman" pitchFamily="18" charset="0"/>
                <a:cs typeface="Arial" pitchFamily="34" charset="0"/>
              </a:rPr>
              <a:t> pures</a:t>
            </a:r>
            <a:endParaRPr kumimoji="0" lang="fr-FR" b="0" i="0" u="none" strike="noStrike" cap="none" normalizeH="0" baseline="0" dirty="0" smtClean="0">
              <a:ln>
                <a:noFill/>
              </a:ln>
              <a:solidFill>
                <a:schemeClr val="tx1"/>
              </a:solidFill>
              <a:effectLst/>
              <a:cs typeface="Arial" pitchFamily="34" charset="0"/>
            </a:endParaRPr>
          </a:p>
        </p:txBody>
      </p:sp>
      <p:pic>
        <p:nvPicPr>
          <p:cNvPr id="28" name="Image 27"/>
          <p:cNvPicPr/>
          <p:nvPr/>
        </p:nvPicPr>
        <p:blipFill>
          <a:blip r:embed="rId12"/>
          <a:srcRect/>
          <a:stretch>
            <a:fillRect/>
          </a:stretch>
        </p:blipFill>
        <p:spPr bwMode="auto">
          <a:xfrm>
            <a:off x="6786578" y="5572140"/>
            <a:ext cx="1630104" cy="510363"/>
          </a:xfrm>
          <a:prstGeom prst="rect">
            <a:avLst/>
          </a:prstGeom>
          <a:noFill/>
          <a:ln w="9525">
            <a:noFill/>
            <a:miter lim="800000"/>
            <a:headEnd/>
            <a:tailEnd/>
          </a:ln>
        </p:spPr>
      </p:pic>
      <p:sp>
        <p:nvSpPr>
          <p:cNvPr id="20489" name="Rectangle 9"/>
          <p:cNvSpPr>
            <a:spLocks noChangeArrowheads="1"/>
          </p:cNvSpPr>
          <p:nvPr/>
        </p:nvSpPr>
        <p:spPr bwMode="auto">
          <a:xfrm>
            <a:off x="357158" y="6215082"/>
            <a:ext cx="76438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La forme d’une orbitale hybride est différente des orbitales pure mélangées.</a:t>
            </a:r>
            <a:endParaRPr kumimoji="0" lang="fr-FR" b="0" i="0" u="none" strike="noStrike" cap="none" normalizeH="0" baseline="0" dirty="0" smtClean="0">
              <a:ln>
                <a:noFill/>
              </a:ln>
              <a:solidFill>
                <a:schemeClr val="tx1"/>
              </a:solidFill>
              <a:effectLst/>
              <a:cs typeface="Arial" pitchFamily="34" charset="0"/>
            </a:endParaRPr>
          </a:p>
        </p:txBody>
      </p:sp>
      <p:pic>
        <p:nvPicPr>
          <p:cNvPr id="24" name="Cours chimie organique 1312.wav">
            <a:hlinkClick r:id="" action="ppaction://media"/>
          </p:cNvPr>
          <p:cNvPicPr>
            <a:picLocks noRot="1" noChangeAspect="1"/>
          </p:cNvPicPr>
          <p:nvPr>
            <a:audioFile r:link="rId1"/>
          </p:nvPr>
        </p:nvPicPr>
        <p:blipFill>
          <a:blip r:embed="rId13"/>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08792154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0" y="0"/>
            <a:ext cx="9144000" cy="6126163"/>
          </a:xfrm>
        </p:spPr>
        <p:txBody>
          <a:bodyPr>
            <a:normAutofit/>
          </a:bodyPr>
          <a:lstStyle/>
          <a:p>
            <a:r>
              <a:rPr lang="fr-FR" sz="1800" b="1" dirty="0" smtClean="0"/>
              <a:t>Exemple :</a:t>
            </a:r>
            <a:endParaRPr lang="fr-FR" sz="1800" dirty="0" smtClean="0"/>
          </a:p>
          <a:p>
            <a:pPr>
              <a:buNone/>
            </a:pPr>
            <a:r>
              <a:rPr lang="fr-FR" sz="1800" dirty="0" smtClean="0"/>
              <a:t> Hybridation de type </a:t>
            </a:r>
            <a:r>
              <a:rPr lang="fr-FR" sz="1800" b="1" dirty="0" smtClean="0"/>
              <a:t>sp</a:t>
            </a:r>
            <a:r>
              <a:rPr lang="fr-FR" sz="1800" b="1" baseline="30000" dirty="0" smtClean="0"/>
              <a:t>3 </a:t>
            </a:r>
            <a:r>
              <a:rPr lang="fr-FR" sz="1800" b="1" dirty="0" smtClean="0"/>
              <a:t> :  </a:t>
            </a:r>
            <a:endParaRPr lang="fr-FR" sz="1800" dirty="0" smtClean="0"/>
          </a:p>
          <a:p>
            <a:pPr>
              <a:buNone/>
            </a:pPr>
            <a:endParaRPr lang="fr-FR" sz="1800" dirty="0"/>
          </a:p>
        </p:txBody>
      </p:sp>
      <p:pic>
        <p:nvPicPr>
          <p:cNvPr id="7" name="Image 6"/>
          <p:cNvPicPr/>
          <p:nvPr/>
        </p:nvPicPr>
        <p:blipFill>
          <a:blip r:embed="rId2"/>
          <a:srcRect/>
          <a:stretch>
            <a:fillRect/>
          </a:stretch>
        </p:blipFill>
        <p:spPr bwMode="auto">
          <a:xfrm>
            <a:off x="2786050" y="214290"/>
            <a:ext cx="5574783" cy="1143008"/>
          </a:xfrm>
          <a:prstGeom prst="rect">
            <a:avLst/>
          </a:prstGeom>
          <a:noFill/>
          <a:ln w="9525">
            <a:noFill/>
            <a:miter lim="800000"/>
            <a:headEnd/>
            <a:tailEnd/>
          </a:ln>
        </p:spPr>
      </p:pic>
      <p:sp>
        <p:nvSpPr>
          <p:cNvPr id="19457" name="Rectangle 1"/>
          <p:cNvSpPr>
            <a:spLocks noChangeArrowheads="1"/>
          </p:cNvSpPr>
          <p:nvPr/>
        </p:nvSpPr>
        <p:spPr bwMode="auto">
          <a:xfrm>
            <a:off x="0" y="1357298"/>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b="1" i="0" u="none" strike="noStrike" cap="none" normalizeH="0" baseline="0" dirty="0" smtClean="0">
                <a:ln>
                  <a:noFill/>
                </a:ln>
                <a:solidFill>
                  <a:schemeClr val="tx1"/>
                </a:solidFill>
                <a:effectLst/>
                <a:ea typeface="Times New Roman" pitchFamily="18" charset="0"/>
                <a:cs typeface="Arial" pitchFamily="34" charset="0"/>
              </a:rPr>
              <a:t>Orientation des orbitales hybrides: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    L’arrangement spatial ou orientation des orbitales hybrides dépend du type d’hybridation.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b="1" dirty="0" smtClean="0">
                <a:cs typeface="Arial" pitchFamily="34" charset="0"/>
              </a:rPr>
              <a:t>   Exemple:</a:t>
            </a:r>
            <a:endParaRPr kumimoji="0" lang="fr-FR" b="1" i="0" u="none" strike="noStrike" cap="none" normalizeH="0" baseline="0" dirty="0" smtClean="0">
              <a:ln>
                <a:noFill/>
              </a:ln>
              <a:solidFill>
                <a:schemeClr val="tx1"/>
              </a:solidFill>
              <a:effectLst/>
              <a:cs typeface="Arial" pitchFamily="34" charset="0"/>
            </a:endParaRPr>
          </a:p>
        </p:txBody>
      </p:sp>
      <p:pic>
        <p:nvPicPr>
          <p:cNvPr id="9" name="Image 8"/>
          <p:cNvPicPr/>
          <p:nvPr/>
        </p:nvPicPr>
        <p:blipFill>
          <a:blip r:embed="rId3"/>
          <a:srcRect/>
          <a:stretch>
            <a:fillRect/>
          </a:stretch>
        </p:blipFill>
        <p:spPr bwMode="auto">
          <a:xfrm>
            <a:off x="2428860" y="2071678"/>
            <a:ext cx="6094671" cy="1357322"/>
          </a:xfrm>
          <a:prstGeom prst="rect">
            <a:avLst/>
          </a:prstGeom>
          <a:noFill/>
          <a:ln w="9525">
            <a:noFill/>
            <a:miter lim="800000"/>
            <a:headEnd/>
            <a:tailEnd/>
          </a:ln>
        </p:spPr>
      </p:pic>
      <p:sp>
        <p:nvSpPr>
          <p:cNvPr id="19458" name="Rectangle 2"/>
          <p:cNvSpPr>
            <a:spLocks noChangeArrowheads="1"/>
          </p:cNvSpPr>
          <p:nvPr/>
        </p:nvSpPr>
        <p:spPr bwMode="auto">
          <a:xfrm>
            <a:off x="214282" y="3429001"/>
            <a:ext cx="821537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lphaLcParenR" startAt="3"/>
              <a:tabLst/>
            </a:pPr>
            <a:r>
              <a:rPr kumimoji="0" lang="fr-FR" b="1" i="0" u="none" strike="noStrike" cap="none" normalizeH="0" baseline="0" dirty="0" smtClean="0">
                <a:ln>
                  <a:noFill/>
                </a:ln>
                <a:solidFill>
                  <a:srgbClr val="0000CC"/>
                </a:solidFill>
                <a:effectLst/>
                <a:ea typeface="Times New Roman" pitchFamily="18" charset="0"/>
                <a:cs typeface="Arial" pitchFamily="34" charset="0"/>
              </a:rPr>
              <a:t>Calcul de l’hybridation d’un atome dans une molécule :</a:t>
            </a:r>
          </a:p>
          <a:p>
            <a:r>
              <a:rPr lang="fr-FR" dirty="0" smtClean="0"/>
              <a:t>On calcule un facteur </a:t>
            </a:r>
            <a:r>
              <a:rPr lang="fr-FR" b="1" dirty="0" smtClean="0"/>
              <a:t>h</a:t>
            </a:r>
            <a:r>
              <a:rPr lang="fr-FR" dirty="0" smtClean="0"/>
              <a:t> par la formule suivante :               </a:t>
            </a:r>
            <a:endParaRPr lang="fr-FR" b="1" dirty="0" smtClean="0"/>
          </a:p>
          <a:p>
            <a:r>
              <a:rPr lang="fr-FR" b="1" dirty="0" smtClean="0"/>
              <a:t>    h =                             +</a:t>
            </a:r>
          </a:p>
          <a:p>
            <a:r>
              <a:rPr lang="fr-FR" b="1" dirty="0" smtClean="0"/>
              <a:t> </a:t>
            </a:r>
          </a:p>
          <a:p>
            <a:r>
              <a:rPr lang="fr-FR" dirty="0" smtClean="0"/>
              <a:t>    -</a:t>
            </a:r>
            <a:r>
              <a:rPr lang="fr-FR" b="1" dirty="0" smtClean="0"/>
              <a:t> </a:t>
            </a:r>
            <a:r>
              <a:rPr lang="fr-FR" dirty="0" smtClean="0"/>
              <a:t>Si on</a:t>
            </a:r>
            <a:r>
              <a:rPr lang="fr-FR" b="1" dirty="0" smtClean="0"/>
              <a:t> </a:t>
            </a:r>
            <a:r>
              <a:rPr lang="fr-FR" dirty="0" smtClean="0"/>
              <a:t>trouve </a:t>
            </a:r>
            <a:r>
              <a:rPr lang="fr-FR" b="1" dirty="0" smtClean="0"/>
              <a:t>h = 2</a:t>
            </a:r>
            <a:r>
              <a:rPr lang="fr-FR" dirty="0" smtClean="0"/>
              <a:t> ; alors il s’agit d’une hybridation type </a:t>
            </a:r>
            <a:r>
              <a:rPr lang="fr-FR" b="1" dirty="0" err="1" smtClean="0"/>
              <a:t>sp</a:t>
            </a:r>
            <a:r>
              <a:rPr lang="fr-FR" dirty="0" smtClean="0"/>
              <a:t>.</a:t>
            </a:r>
            <a:r>
              <a:rPr lang="fr-FR" b="1" dirty="0" smtClean="0"/>
              <a:t> </a:t>
            </a:r>
            <a:endParaRPr lang="fr-FR" dirty="0" smtClean="0"/>
          </a:p>
          <a:p>
            <a:r>
              <a:rPr lang="fr-FR" dirty="0" smtClean="0"/>
              <a:t>    -</a:t>
            </a:r>
            <a:r>
              <a:rPr lang="fr-FR" b="1" dirty="0" smtClean="0"/>
              <a:t> </a:t>
            </a:r>
            <a:r>
              <a:rPr lang="fr-FR" dirty="0" smtClean="0"/>
              <a:t>Si on trouve </a:t>
            </a:r>
            <a:r>
              <a:rPr lang="fr-FR" b="1" dirty="0" smtClean="0"/>
              <a:t>h = 3</a:t>
            </a:r>
            <a:r>
              <a:rPr lang="fr-FR" dirty="0" smtClean="0"/>
              <a:t> ; alors il s’agit d’une hybridation type </a:t>
            </a:r>
            <a:r>
              <a:rPr lang="fr-FR" b="1" dirty="0" smtClean="0"/>
              <a:t>sp</a:t>
            </a:r>
            <a:r>
              <a:rPr lang="fr-FR" b="1" baseline="30000" dirty="0" smtClean="0"/>
              <a:t>2</a:t>
            </a:r>
            <a:r>
              <a:rPr lang="fr-FR" b="1" dirty="0" smtClean="0"/>
              <a:t>.</a:t>
            </a:r>
            <a:endParaRPr lang="fr-FR" dirty="0" smtClean="0"/>
          </a:p>
          <a:p>
            <a:r>
              <a:rPr lang="fr-FR" dirty="0" smtClean="0"/>
              <a:t>    -</a:t>
            </a:r>
            <a:r>
              <a:rPr lang="fr-FR" b="1" dirty="0" smtClean="0"/>
              <a:t> </a:t>
            </a:r>
            <a:r>
              <a:rPr lang="fr-FR" dirty="0" smtClean="0"/>
              <a:t>Si on trouve </a:t>
            </a:r>
            <a:r>
              <a:rPr lang="fr-FR" b="1" dirty="0" smtClean="0"/>
              <a:t>h = 4</a:t>
            </a:r>
            <a:r>
              <a:rPr lang="fr-FR" dirty="0" smtClean="0"/>
              <a:t> ; alors il s’agit d’une hybridation type </a:t>
            </a:r>
            <a:r>
              <a:rPr lang="fr-FR" b="1" dirty="0" smtClean="0"/>
              <a:t>sp</a:t>
            </a:r>
            <a:r>
              <a:rPr lang="fr-FR" b="1" baseline="30000" dirty="0" smtClean="0"/>
              <a:t>3</a:t>
            </a:r>
            <a:r>
              <a:rPr lang="fr-FR" b="1" dirty="0" smtClean="0"/>
              <a:t>.</a:t>
            </a:r>
            <a:endParaRPr lang="fr-FR" dirty="0" smtClean="0"/>
          </a:p>
          <a:p>
            <a:r>
              <a:rPr lang="fr-FR" dirty="0" smtClean="0"/>
              <a:t>    - Si on trouve </a:t>
            </a:r>
            <a:r>
              <a:rPr lang="fr-FR" b="1" dirty="0" smtClean="0"/>
              <a:t>h = 5</a:t>
            </a:r>
            <a:r>
              <a:rPr lang="fr-FR" dirty="0" smtClean="0"/>
              <a:t> ; alors il s’agit d’une hybridation type </a:t>
            </a:r>
            <a:r>
              <a:rPr lang="fr-FR" b="1" dirty="0" smtClean="0"/>
              <a:t>sp</a:t>
            </a:r>
            <a:r>
              <a:rPr lang="fr-FR" b="1" baseline="30000" dirty="0" smtClean="0"/>
              <a:t>3</a:t>
            </a:r>
            <a:r>
              <a:rPr lang="fr-FR" b="1" dirty="0" smtClean="0"/>
              <a:t>d.</a:t>
            </a:r>
            <a:endParaRPr lang="fr-FR" dirty="0" smtClean="0"/>
          </a:p>
          <a:p>
            <a:r>
              <a:rPr lang="fr-FR" dirty="0" smtClean="0"/>
              <a:t>    -</a:t>
            </a:r>
            <a:r>
              <a:rPr lang="fr-FR" b="1" dirty="0" smtClean="0"/>
              <a:t> </a:t>
            </a:r>
            <a:r>
              <a:rPr lang="fr-FR" dirty="0" smtClean="0"/>
              <a:t>Si</a:t>
            </a:r>
            <a:r>
              <a:rPr lang="fr-FR" b="1" dirty="0" smtClean="0"/>
              <a:t> </a:t>
            </a:r>
            <a:r>
              <a:rPr lang="fr-FR" dirty="0" smtClean="0"/>
              <a:t>on trouve </a:t>
            </a:r>
            <a:r>
              <a:rPr lang="fr-FR" b="1" dirty="0" smtClean="0"/>
              <a:t>h = 6</a:t>
            </a:r>
            <a:r>
              <a:rPr lang="fr-FR" dirty="0" smtClean="0"/>
              <a:t> ; alors il s’agit d’une hybridation type </a:t>
            </a:r>
            <a:r>
              <a:rPr lang="fr-FR" b="1" dirty="0" smtClean="0"/>
              <a:t>sp</a:t>
            </a:r>
            <a:r>
              <a:rPr lang="fr-FR" b="1" baseline="30000" dirty="0" smtClean="0"/>
              <a:t>3</a:t>
            </a:r>
            <a:r>
              <a:rPr lang="fr-FR" b="1" dirty="0" smtClean="0"/>
              <a:t>d</a:t>
            </a:r>
            <a:r>
              <a:rPr lang="fr-FR" b="1" baseline="30000" dirty="0" smtClean="0"/>
              <a:t>2</a:t>
            </a:r>
            <a:r>
              <a:rPr lang="fr-FR" b="1" dirty="0" smtClean="0"/>
              <a:t>.</a:t>
            </a:r>
          </a:p>
          <a:p>
            <a:r>
              <a:rPr lang="fr-FR" b="1" dirty="0" smtClean="0">
                <a:solidFill>
                  <a:srgbClr val="FF0000"/>
                </a:solidFill>
              </a:rPr>
              <a:t>Astuce !</a:t>
            </a:r>
            <a:endParaRPr lang="fr-FR" dirty="0" smtClean="0">
              <a:solidFill>
                <a:srgbClr val="FF0000"/>
              </a:solidFill>
            </a:endParaRPr>
          </a:p>
          <a:p>
            <a:r>
              <a:rPr lang="fr-FR" dirty="0" smtClean="0"/>
              <a:t>La relation entre h est l’hybridation est :   </a:t>
            </a:r>
            <a:r>
              <a:rPr lang="fr-FR" b="1" dirty="0" smtClean="0"/>
              <a:t>h  =  la somme des exposants</a:t>
            </a:r>
            <a:endParaRPr lang="fr-FR" dirty="0" smtClean="0"/>
          </a:p>
          <a:p>
            <a:endParaRPr lang="fr-FR" dirty="0" smtClean="0"/>
          </a:p>
          <a:p>
            <a:pPr marL="342900" marR="0" lvl="0" indent="-342900" algn="l"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cs typeface="Arial" pitchFamily="34" charset="0"/>
            </a:endParaRPr>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45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4071942"/>
            <a:ext cx="1214446" cy="290512"/>
          </a:xfrm>
          <a:prstGeom prst="rect">
            <a:avLst/>
          </a:prstGeom>
          <a:noFill/>
        </p:spPr>
      </p:pic>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461"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71736" y="4071942"/>
            <a:ext cx="3200401" cy="290512"/>
          </a:xfrm>
          <a:prstGeom prst="rect">
            <a:avLst/>
          </a:prstGeom>
          <a:noFill/>
        </p:spPr>
      </p:pic>
    </p:spTree>
    <p:extLst>
      <p:ext uri="{BB962C8B-B14F-4D97-AF65-F5344CB8AC3E}">
        <p14:creationId xmlns:p14="http://schemas.microsoft.com/office/powerpoint/2010/main" xmlns="" val="4099159940"/>
      </p:ext>
    </p:extLst>
  </p:cSld>
  <p:clrMapOvr>
    <a:masterClrMapping/>
  </p:clrMapOvr>
  <p:transition advTm="157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0"/>
            <a:ext cx="9144000" cy="6858000"/>
          </a:xfrm>
        </p:spPr>
        <p:txBody>
          <a:bodyPr/>
          <a:lstStyle/>
          <a:p>
            <a:r>
              <a:rPr lang="fr-FR" sz="1800" b="1" dirty="0" smtClean="0"/>
              <a:t>Exemple :</a:t>
            </a:r>
            <a:endParaRPr lang="fr-FR" sz="1800" dirty="0" smtClean="0"/>
          </a:p>
          <a:p>
            <a:pPr>
              <a:buNone/>
            </a:pPr>
            <a:r>
              <a:rPr lang="fr-FR" sz="1800" b="1" dirty="0" smtClean="0"/>
              <a:t>    </a:t>
            </a:r>
            <a:r>
              <a:rPr lang="fr-FR" sz="1800" dirty="0" smtClean="0"/>
              <a:t>-</a:t>
            </a:r>
            <a:r>
              <a:rPr lang="fr-FR" sz="1800" b="1" dirty="0" smtClean="0"/>
              <a:t> </a:t>
            </a:r>
            <a:r>
              <a:rPr lang="fr-FR" sz="1800" dirty="0" smtClean="0"/>
              <a:t>Si</a:t>
            </a:r>
            <a:r>
              <a:rPr lang="fr-FR" sz="1800" b="1" dirty="0" smtClean="0"/>
              <a:t> h = 4 </a:t>
            </a:r>
            <a:r>
              <a:rPr lang="fr-FR" sz="1800" dirty="0" smtClean="0"/>
              <a:t>donc il s’agit de l’hybridation sp</a:t>
            </a:r>
            <a:r>
              <a:rPr lang="fr-FR" sz="1800" baseline="30000" dirty="0" smtClean="0"/>
              <a:t>3</a:t>
            </a:r>
            <a:r>
              <a:rPr lang="fr-FR" sz="1800" dirty="0" smtClean="0"/>
              <a:t> car ici les exposants sont </a:t>
            </a:r>
            <a:r>
              <a:rPr lang="fr-FR" sz="1800" b="1" dirty="0" smtClean="0"/>
              <a:t>s</a:t>
            </a:r>
            <a:r>
              <a:rPr lang="fr-FR" sz="1800" b="1" baseline="30000" dirty="0" smtClean="0"/>
              <a:t>1</a:t>
            </a:r>
            <a:r>
              <a:rPr lang="fr-FR" sz="1800" b="1" dirty="0" smtClean="0"/>
              <a:t> p</a:t>
            </a:r>
            <a:r>
              <a:rPr lang="fr-FR" sz="1800" b="1" baseline="30000" dirty="0" smtClean="0"/>
              <a:t>3</a:t>
            </a:r>
            <a:r>
              <a:rPr lang="fr-FR" sz="1800" b="1" dirty="0" smtClean="0"/>
              <a:t> </a:t>
            </a:r>
            <a:r>
              <a:rPr lang="fr-FR" sz="1800" dirty="0" smtClean="0"/>
              <a:t>et on a :</a:t>
            </a:r>
            <a:r>
              <a:rPr lang="fr-FR" sz="1800" b="1" dirty="0" smtClean="0"/>
              <a:t>  1 + 3 = 4 = h</a:t>
            </a:r>
            <a:endParaRPr lang="fr-FR" sz="1800" dirty="0" smtClean="0"/>
          </a:p>
          <a:p>
            <a:pPr>
              <a:buNone/>
            </a:pPr>
            <a:r>
              <a:rPr lang="fr-FR" sz="1800" b="1" dirty="0" smtClean="0"/>
              <a:t>    </a:t>
            </a:r>
            <a:r>
              <a:rPr lang="fr-FR" sz="1800" dirty="0" smtClean="0"/>
              <a:t>-</a:t>
            </a:r>
            <a:r>
              <a:rPr lang="fr-FR" sz="1800" b="1" dirty="0" smtClean="0"/>
              <a:t> </a:t>
            </a:r>
            <a:r>
              <a:rPr lang="fr-FR" sz="1800" dirty="0" smtClean="0"/>
              <a:t>Si </a:t>
            </a:r>
            <a:r>
              <a:rPr lang="fr-FR" sz="1800" b="1" dirty="0" smtClean="0"/>
              <a:t>h = 2</a:t>
            </a:r>
            <a:r>
              <a:rPr lang="fr-FR" sz="1800" dirty="0" smtClean="0"/>
              <a:t> donc il s’agit de l’hybridation </a:t>
            </a:r>
            <a:r>
              <a:rPr lang="fr-FR" sz="1800" dirty="0" err="1" smtClean="0"/>
              <a:t>sp</a:t>
            </a:r>
            <a:r>
              <a:rPr lang="fr-FR" sz="1800" dirty="0" smtClean="0"/>
              <a:t> car ici les exposants sont </a:t>
            </a:r>
            <a:r>
              <a:rPr lang="fr-FR" sz="1800" b="1" dirty="0" smtClean="0"/>
              <a:t>s</a:t>
            </a:r>
            <a:r>
              <a:rPr lang="fr-FR" sz="1800" b="1" baseline="30000" dirty="0" smtClean="0"/>
              <a:t>1</a:t>
            </a:r>
            <a:r>
              <a:rPr lang="fr-FR" sz="1800" b="1" dirty="0" smtClean="0"/>
              <a:t> p</a:t>
            </a:r>
            <a:r>
              <a:rPr lang="fr-FR" sz="1800" b="1" baseline="30000" dirty="0" smtClean="0"/>
              <a:t>1</a:t>
            </a:r>
            <a:r>
              <a:rPr lang="fr-FR" sz="1800" dirty="0" smtClean="0"/>
              <a:t> et on a : </a:t>
            </a:r>
            <a:r>
              <a:rPr lang="fr-FR" sz="1800" b="1" dirty="0" smtClean="0"/>
              <a:t>1</a:t>
            </a:r>
            <a:r>
              <a:rPr lang="fr-FR" sz="1800" dirty="0" smtClean="0"/>
              <a:t> + </a:t>
            </a:r>
            <a:r>
              <a:rPr lang="fr-FR" sz="1800" b="1" dirty="0" smtClean="0"/>
              <a:t>1</a:t>
            </a:r>
            <a:r>
              <a:rPr lang="fr-FR" sz="1800" dirty="0" smtClean="0"/>
              <a:t> = </a:t>
            </a:r>
            <a:r>
              <a:rPr lang="fr-FR" sz="1800" b="1" dirty="0" smtClean="0"/>
              <a:t>2</a:t>
            </a:r>
            <a:r>
              <a:rPr lang="fr-FR" sz="1800" dirty="0" smtClean="0"/>
              <a:t> = </a:t>
            </a:r>
            <a:r>
              <a:rPr lang="fr-FR" sz="1800" b="1" dirty="0" smtClean="0"/>
              <a:t>h</a:t>
            </a:r>
            <a:endParaRPr lang="fr-FR" sz="1800" dirty="0" smtClean="0"/>
          </a:p>
          <a:p>
            <a:r>
              <a:rPr lang="fr-FR" sz="1800" b="1" dirty="0" smtClean="0"/>
              <a:t>Remarque :</a:t>
            </a:r>
            <a:endParaRPr lang="fr-FR" sz="1800" dirty="0" smtClean="0"/>
          </a:p>
          <a:p>
            <a:pPr lvl="0">
              <a:buNone/>
            </a:pPr>
            <a:r>
              <a:rPr lang="fr-FR" sz="1800" dirty="0" smtClean="0"/>
              <a:t>       Entre deux atomes qui se lient il y a toujours une liaison de type </a:t>
            </a:r>
            <a:r>
              <a:rPr lang="fr-FR" sz="1800" b="1" dirty="0" smtClean="0"/>
              <a:t>σ</a:t>
            </a:r>
            <a:r>
              <a:rPr lang="fr-FR" sz="1800" dirty="0" smtClean="0"/>
              <a:t> (sigma) et toutes les autres qui restent sont de type </a:t>
            </a:r>
            <a:r>
              <a:rPr lang="fr-FR" sz="1800" b="1" dirty="0" smtClean="0"/>
              <a:t>π</a:t>
            </a:r>
            <a:r>
              <a:rPr lang="fr-FR" sz="1800" dirty="0" smtClean="0"/>
              <a:t> (pi).</a:t>
            </a:r>
          </a:p>
          <a:p>
            <a:r>
              <a:rPr lang="fr-FR" sz="1800" b="1" u="sng" dirty="0" smtClean="0"/>
              <a:t>Exemple :</a:t>
            </a:r>
          </a:p>
          <a:p>
            <a:pPr>
              <a:buNone/>
            </a:pPr>
            <a:endParaRPr lang="fr-FR" sz="1800" dirty="0" smtClean="0"/>
          </a:p>
          <a:p>
            <a:pPr lvl="0">
              <a:buNone/>
            </a:pPr>
            <a:endParaRPr lang="fr-FR" sz="1800" dirty="0" smtClean="0"/>
          </a:p>
          <a:p>
            <a:pPr>
              <a:buNone/>
            </a:pPr>
            <a:endParaRPr lang="fr-FR" sz="1800" dirty="0"/>
          </a:p>
        </p:txBody>
      </p:sp>
      <p:pic>
        <p:nvPicPr>
          <p:cNvPr id="6" name="Image 5"/>
          <p:cNvPicPr/>
          <p:nvPr/>
        </p:nvPicPr>
        <p:blipFill>
          <a:blip r:embed="rId3"/>
          <a:srcRect/>
          <a:stretch>
            <a:fillRect/>
          </a:stretch>
        </p:blipFill>
        <p:spPr bwMode="auto">
          <a:xfrm>
            <a:off x="2714612" y="2071678"/>
            <a:ext cx="5076825" cy="1214446"/>
          </a:xfrm>
          <a:prstGeom prst="rect">
            <a:avLst/>
          </a:prstGeom>
          <a:noFill/>
          <a:ln w="9525">
            <a:noFill/>
            <a:miter lim="800000"/>
            <a:headEnd/>
            <a:tailEnd/>
          </a:ln>
        </p:spPr>
      </p:pic>
      <p:sp>
        <p:nvSpPr>
          <p:cNvPr id="18433" name="Rectangle 1"/>
          <p:cNvSpPr>
            <a:spLocks noChangeArrowheads="1"/>
          </p:cNvSpPr>
          <p:nvPr/>
        </p:nvSpPr>
        <p:spPr bwMode="auto">
          <a:xfrm>
            <a:off x="0" y="3357562"/>
            <a:ext cx="896214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  Remarque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L’ordre des liaisons n’est pas important, l’essentiel, parmi ces trois liaisons il y a une sigma </a:t>
            </a:r>
            <a:r>
              <a:rPr kumimoji="0" lang="fr-FR" b="1" i="0" u="none" strike="noStrike" cap="none" normalizeH="0" baseline="0" dirty="0" smtClean="0">
                <a:ln>
                  <a:noFill/>
                </a:ln>
                <a:solidFill>
                  <a:schemeClr val="tx1"/>
                </a:solidFill>
                <a:effectLst/>
                <a:ea typeface="Times New Roman" pitchFamily="18" charset="0"/>
                <a:cs typeface="Arial" pitchFamily="34" charset="0"/>
              </a:rPr>
              <a:t>σ</a:t>
            </a:r>
            <a:r>
              <a:rPr kumimoji="0" lang="fr-FR" b="0" i="0" u="none" strike="noStrike" cap="none" normalizeH="0" baseline="0" dirty="0" smtClean="0">
                <a:ln>
                  <a:noFill/>
                </a:ln>
                <a:solidFill>
                  <a:schemeClr val="tx1"/>
                </a:solidFill>
                <a:effectLst/>
                <a:ea typeface="Times New Roman" pitchFamily="18" charset="0"/>
                <a:cs typeface="Arial" pitchFamily="34" charset="0"/>
              </a:rPr>
              <a:t> et deux pi </a:t>
            </a:r>
            <a:r>
              <a:rPr kumimoji="0" lang="fr-FR" b="1" i="0" u="none" strike="noStrike" cap="none" normalizeH="0" baseline="0" dirty="0" smtClean="0">
                <a:ln>
                  <a:noFill/>
                </a:ln>
                <a:solidFill>
                  <a:schemeClr val="tx1"/>
                </a:solidFill>
                <a:effectLst/>
                <a:ea typeface="Times New Roman" pitchFamily="18" charset="0"/>
                <a:cs typeface="Arial" pitchFamily="34" charset="0"/>
              </a:rPr>
              <a:t>π.</a:t>
            </a:r>
          </a:p>
          <a:p>
            <a:pPr lvl="0">
              <a:buFont typeface="Wingdings" pitchFamily="2" charset="2"/>
              <a:buChar char="§"/>
            </a:pPr>
            <a:r>
              <a:rPr lang="fr-FR" dirty="0" smtClean="0"/>
              <a:t> Un doublet est libre s’il ne présente pas un cas de conjugaison.</a:t>
            </a:r>
          </a:p>
          <a:p>
            <a:r>
              <a:rPr lang="fr-FR" b="1" dirty="0" smtClean="0"/>
              <a:t>Cas de conjugaison</a:t>
            </a:r>
            <a:r>
              <a:rPr lang="fr-FR" dirty="0" smtClean="0"/>
              <a:t> = le doublet est séparé de la liaison </a:t>
            </a:r>
            <a:r>
              <a:rPr lang="fr-FR" b="1" dirty="0" smtClean="0"/>
              <a:t>π</a:t>
            </a:r>
            <a:r>
              <a:rPr lang="fr-FR" dirty="0" smtClean="0"/>
              <a:t> par une liaison </a:t>
            </a:r>
            <a:r>
              <a:rPr lang="fr-FR" b="1" dirty="0" smtClean="0"/>
              <a:t>σ</a:t>
            </a:r>
            <a:r>
              <a:rPr lang="fr-FR" dirty="0" smtClean="0"/>
              <a:t>.</a:t>
            </a:r>
          </a:p>
          <a:p>
            <a:r>
              <a:rPr lang="fr-FR" b="1" dirty="0" smtClean="0"/>
              <a:t>Exemple 1 :                                   </a:t>
            </a:r>
          </a:p>
          <a:p>
            <a:r>
              <a:rPr lang="fr-FR" b="1" dirty="0" smtClean="0"/>
              <a:t>                                              </a:t>
            </a:r>
            <a:r>
              <a:rPr lang="fr-FR" dirty="0" smtClean="0"/>
              <a:t>Ici le doublet du </a:t>
            </a:r>
            <a:r>
              <a:rPr lang="fr-FR" b="1" dirty="0" smtClean="0"/>
              <a:t>N</a:t>
            </a:r>
            <a:r>
              <a:rPr lang="fr-FR" dirty="0" smtClean="0"/>
              <a:t> est séparé de la liaison </a:t>
            </a:r>
            <a:r>
              <a:rPr lang="fr-FR" b="1" dirty="0" smtClean="0"/>
              <a:t>π</a:t>
            </a:r>
            <a:r>
              <a:rPr lang="fr-FR" dirty="0" smtClean="0"/>
              <a:t> par une liaison </a:t>
            </a:r>
            <a:r>
              <a:rPr lang="fr-FR" b="1" dirty="0" smtClean="0"/>
              <a:t>σ,</a:t>
            </a:r>
            <a:endParaRPr lang="fr-FR" dirty="0" smtClean="0"/>
          </a:p>
          <a:p>
            <a:r>
              <a:rPr lang="fr-FR" dirty="0" smtClean="0"/>
              <a:t>                                              donc il est conjugué ou non libre. Ainsi il n’est pas compté dans                               </a:t>
            </a:r>
          </a:p>
          <a:p>
            <a:r>
              <a:rPr lang="fr-FR" dirty="0" smtClean="0"/>
              <a:t>                                               l’hybridation.</a:t>
            </a:r>
          </a:p>
          <a:p>
            <a:endParaRPr lang="fr-FR" dirty="0" smtClean="0"/>
          </a:p>
          <a:p>
            <a:r>
              <a:rPr lang="fr-FR" b="1" dirty="0" smtClean="0"/>
              <a:t>   h</a:t>
            </a:r>
            <a:r>
              <a:rPr lang="fr-FR" dirty="0" smtClean="0"/>
              <a:t> =  3 (σ) + 0  =  </a:t>
            </a:r>
            <a:r>
              <a:rPr lang="fr-FR" b="1" dirty="0" smtClean="0"/>
              <a:t>3</a:t>
            </a:r>
            <a:r>
              <a:rPr lang="fr-FR" dirty="0" smtClean="0"/>
              <a:t>,  type d’hybridation   </a:t>
            </a:r>
            <a:r>
              <a:rPr lang="fr-FR" b="1" dirty="0" smtClean="0"/>
              <a:t>sp</a:t>
            </a:r>
            <a:r>
              <a:rPr lang="fr-FR" b="1" baseline="30000" dirty="0" smtClean="0"/>
              <a:t>2</a:t>
            </a:r>
            <a:r>
              <a:rPr lang="fr-FR" b="1" dirty="0" smtClean="0"/>
              <a:t> </a:t>
            </a:r>
          </a:p>
          <a:p>
            <a:endParaRPr lang="fr-FR"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p:cNvPicPr/>
          <p:nvPr/>
        </p:nvPicPr>
        <p:blipFill>
          <a:blip r:embed="rId4"/>
          <a:srcRect/>
          <a:stretch>
            <a:fillRect/>
          </a:stretch>
        </p:blipFill>
        <p:spPr bwMode="auto">
          <a:xfrm>
            <a:off x="357158" y="5286388"/>
            <a:ext cx="1639629" cy="669851"/>
          </a:xfrm>
          <a:prstGeom prst="rect">
            <a:avLst/>
          </a:prstGeom>
          <a:noFill/>
          <a:ln w="9525">
            <a:noFill/>
            <a:miter lim="800000"/>
            <a:headEnd/>
            <a:tailEnd/>
          </a:ln>
        </p:spPr>
      </p:pic>
    </p:spTree>
    <p:extLst>
      <p:ext uri="{BB962C8B-B14F-4D97-AF65-F5344CB8AC3E}">
        <p14:creationId xmlns:p14="http://schemas.microsoft.com/office/powerpoint/2010/main" xmlns="" val="1143796577"/>
      </p:ext>
    </p:extLst>
  </p:cSld>
  <p:clrMapOvr>
    <a:masterClrMapping/>
  </p:clrMapOvr>
  <p:transition advTm="35914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858000"/>
          </a:xfrm>
        </p:spPr>
        <p:txBody>
          <a:bodyPr>
            <a:normAutofit/>
          </a:bodyPr>
          <a:lstStyle/>
          <a:p>
            <a:r>
              <a:rPr lang="fr-FR" sz="1800" b="1" dirty="0" smtClean="0"/>
              <a:t>Exemple 2:              </a:t>
            </a:r>
            <a:r>
              <a:rPr lang="fr-FR" sz="1800" dirty="0" smtClean="0"/>
              <a:t>Ici le doublet du </a:t>
            </a:r>
            <a:r>
              <a:rPr lang="fr-FR" sz="1800" b="1" dirty="0" smtClean="0"/>
              <a:t>N</a:t>
            </a:r>
            <a:r>
              <a:rPr lang="fr-FR" sz="1800" dirty="0" smtClean="0"/>
              <a:t> est lié directement à la liaison </a:t>
            </a:r>
            <a:r>
              <a:rPr lang="fr-FR" sz="1800" b="1" dirty="0" smtClean="0"/>
              <a:t>π</a:t>
            </a:r>
            <a:r>
              <a:rPr lang="fr-FR" sz="1800" dirty="0" smtClean="0"/>
              <a:t>. Donc il est libre.                    l                                Ainsi il est compté dans l’hybridation.</a:t>
            </a:r>
          </a:p>
          <a:p>
            <a:pPr>
              <a:buNone/>
            </a:pPr>
            <a:r>
              <a:rPr lang="fr-FR" sz="1800" b="1" dirty="0" smtClean="0"/>
              <a:t>                                         h</a:t>
            </a:r>
            <a:r>
              <a:rPr lang="fr-FR" sz="1800" dirty="0" smtClean="0"/>
              <a:t> =  2 (σ) + 1 doublet libre = </a:t>
            </a:r>
            <a:r>
              <a:rPr lang="fr-FR" sz="1800" b="1" dirty="0" smtClean="0"/>
              <a:t>3</a:t>
            </a:r>
            <a:r>
              <a:rPr lang="fr-FR" sz="1800" dirty="0" smtClean="0"/>
              <a:t>, type d’hybridation  </a:t>
            </a:r>
            <a:r>
              <a:rPr lang="fr-FR" sz="1800" b="1" dirty="0" smtClean="0"/>
              <a:t>sp</a:t>
            </a:r>
            <a:r>
              <a:rPr lang="fr-FR" sz="1800" b="1" baseline="30000" dirty="0" smtClean="0"/>
              <a:t>2</a:t>
            </a:r>
          </a:p>
          <a:p>
            <a:pPr>
              <a:buNone/>
            </a:pPr>
            <a:endParaRPr lang="fr-FR" sz="1800" b="1" baseline="30000" dirty="0" smtClean="0"/>
          </a:p>
          <a:p>
            <a:pPr>
              <a:buNone/>
            </a:pPr>
            <a:endParaRPr lang="fr-FR" sz="1800" b="1" baseline="30000" dirty="0" smtClean="0"/>
          </a:p>
          <a:p>
            <a:r>
              <a:rPr lang="fr-FR" sz="1800" b="1" dirty="0" smtClean="0"/>
              <a:t>Exemple 3:               </a:t>
            </a:r>
            <a:r>
              <a:rPr lang="fr-FR" sz="1800" dirty="0" smtClean="0"/>
              <a:t>Ici le doublet du </a:t>
            </a:r>
            <a:r>
              <a:rPr lang="fr-FR" sz="1800" b="1" dirty="0" smtClean="0"/>
              <a:t>N</a:t>
            </a:r>
            <a:r>
              <a:rPr lang="fr-FR" sz="1800" dirty="0" smtClean="0"/>
              <a:t> est séparé de la liaison </a:t>
            </a:r>
            <a:r>
              <a:rPr lang="fr-FR" sz="1800" b="1" dirty="0" smtClean="0"/>
              <a:t>π</a:t>
            </a:r>
            <a:r>
              <a:rPr lang="fr-FR" sz="1800" dirty="0" smtClean="0"/>
              <a:t>  par deux liaisons </a:t>
            </a:r>
            <a:r>
              <a:rPr lang="fr-FR" sz="1800" b="1" dirty="0" smtClean="0"/>
              <a:t>σ.</a:t>
            </a:r>
            <a:r>
              <a:rPr lang="fr-FR" sz="1800" dirty="0" smtClean="0"/>
              <a:t>                                                                                                                                            </a:t>
            </a:r>
          </a:p>
          <a:p>
            <a:pPr>
              <a:buNone/>
            </a:pPr>
            <a:r>
              <a:rPr lang="fr-FR" sz="1800" dirty="0" smtClean="0"/>
              <a:t>                                          Donc il est libre. Ainsi il est compté dans l’hybridation.</a:t>
            </a:r>
          </a:p>
          <a:p>
            <a:pPr>
              <a:buNone/>
            </a:pPr>
            <a:r>
              <a:rPr lang="fr-FR" sz="1800" dirty="0" smtClean="0"/>
              <a:t>                                          </a:t>
            </a:r>
            <a:r>
              <a:rPr lang="fr-FR" sz="1800" b="1" dirty="0" smtClean="0"/>
              <a:t>h</a:t>
            </a:r>
            <a:r>
              <a:rPr lang="fr-FR" sz="1800" dirty="0" smtClean="0"/>
              <a:t> = 3 (σ) + 1 doublet libre = </a:t>
            </a:r>
            <a:r>
              <a:rPr lang="fr-FR" sz="1800" b="1" dirty="0" smtClean="0"/>
              <a:t>4</a:t>
            </a:r>
            <a:r>
              <a:rPr lang="fr-FR" sz="1800" dirty="0" smtClean="0"/>
              <a:t>, type d’hybridation  =  </a:t>
            </a:r>
            <a:r>
              <a:rPr lang="fr-FR" sz="1800" b="1" dirty="0" smtClean="0"/>
              <a:t>sp</a:t>
            </a:r>
            <a:r>
              <a:rPr lang="fr-FR" sz="1800" b="1" baseline="30000" dirty="0" smtClean="0"/>
              <a:t>3</a:t>
            </a:r>
            <a:r>
              <a:rPr lang="fr-FR" sz="1800" b="1" dirty="0" smtClean="0"/>
              <a:t> </a:t>
            </a:r>
            <a:r>
              <a:rPr lang="fr-FR" sz="1800" dirty="0" smtClean="0"/>
              <a:t> </a:t>
            </a:r>
          </a:p>
          <a:p>
            <a:endParaRPr lang="fr-FR" sz="1800" b="1" dirty="0" smtClean="0"/>
          </a:p>
          <a:p>
            <a:pPr>
              <a:buNone/>
            </a:pPr>
            <a:r>
              <a:rPr lang="fr-FR" sz="1800" b="1" dirty="0" smtClean="0"/>
              <a:t> </a:t>
            </a:r>
          </a:p>
          <a:p>
            <a:r>
              <a:rPr lang="fr-FR" sz="1800" b="1" dirty="0" smtClean="0"/>
              <a:t>Exemple 4:                 </a:t>
            </a:r>
            <a:r>
              <a:rPr lang="fr-FR" sz="1800" dirty="0" smtClean="0"/>
              <a:t>Ici le doublet du </a:t>
            </a:r>
            <a:r>
              <a:rPr lang="fr-FR" sz="1800" b="1" dirty="0" smtClean="0"/>
              <a:t>N</a:t>
            </a:r>
            <a:r>
              <a:rPr lang="fr-FR" sz="1800" dirty="0" smtClean="0"/>
              <a:t> est séparé de la liaison </a:t>
            </a:r>
            <a:r>
              <a:rPr lang="fr-FR" sz="1800" b="1" dirty="0" smtClean="0"/>
              <a:t>π</a:t>
            </a:r>
            <a:r>
              <a:rPr lang="fr-FR" sz="1800" dirty="0" smtClean="0"/>
              <a:t> par une liaison </a:t>
            </a:r>
            <a:r>
              <a:rPr lang="fr-FR" sz="1800" b="1" dirty="0" smtClean="0"/>
              <a:t>σ.</a:t>
            </a:r>
            <a:r>
              <a:rPr lang="fr-FR" sz="1800" dirty="0" smtClean="0"/>
              <a:t> Donc il                                                        e                                  est conjugué ou non libre. Ainsi il n’est pas compté dans   l’hybridation.</a:t>
            </a:r>
          </a:p>
          <a:p>
            <a:pPr>
              <a:buNone/>
            </a:pPr>
            <a:r>
              <a:rPr lang="fr-FR" sz="1800" b="1" dirty="0" smtClean="0"/>
              <a:t>                                           h</a:t>
            </a:r>
            <a:r>
              <a:rPr lang="fr-FR" sz="1800" dirty="0" smtClean="0"/>
              <a:t>  =   3 (σ)  + 0  =  </a:t>
            </a:r>
            <a:r>
              <a:rPr lang="fr-FR" sz="1800" b="1" dirty="0" smtClean="0"/>
              <a:t>3</a:t>
            </a:r>
            <a:r>
              <a:rPr lang="fr-FR" sz="1800" dirty="0" smtClean="0"/>
              <a:t>, type d’hybridation = </a:t>
            </a:r>
            <a:r>
              <a:rPr lang="fr-FR" sz="1800" b="1" dirty="0" smtClean="0"/>
              <a:t>sp</a:t>
            </a:r>
            <a:r>
              <a:rPr lang="fr-FR" sz="1800" b="1" baseline="30000" dirty="0" smtClean="0"/>
              <a:t>2</a:t>
            </a:r>
            <a:endParaRPr lang="fr-FR" sz="1800" dirty="0" smtClean="0"/>
          </a:p>
          <a:p>
            <a:pPr>
              <a:buNone/>
            </a:pPr>
            <a:endParaRPr lang="fr-FR" sz="1800" b="1" dirty="0" smtClean="0"/>
          </a:p>
          <a:p>
            <a:r>
              <a:rPr lang="fr-FR" sz="1800" b="1" dirty="0" smtClean="0"/>
              <a:t>Remarque : </a:t>
            </a:r>
          </a:p>
          <a:p>
            <a:pPr>
              <a:buNone/>
            </a:pPr>
            <a:r>
              <a:rPr lang="fr-FR" sz="1800" b="1" dirty="0" smtClean="0"/>
              <a:t>       </a:t>
            </a:r>
            <a:r>
              <a:rPr lang="fr-FR" sz="1800" dirty="0" smtClean="0"/>
              <a:t>Dans le cas ou nous avons plusieurs doublets sur un atome, il y a juste un de ses doublets qui peut se conjuguer et les autres restent tous libres. </a:t>
            </a:r>
          </a:p>
          <a:p>
            <a:r>
              <a:rPr lang="fr-FR" sz="1800" b="1" dirty="0" smtClean="0"/>
              <a:t>Exemple :</a:t>
            </a:r>
            <a:endParaRPr lang="fr-FR" sz="1800" dirty="0" smtClean="0"/>
          </a:p>
          <a:p>
            <a:pPr algn="ctr">
              <a:buNone/>
            </a:pPr>
            <a:r>
              <a:rPr lang="fr-FR" sz="1800" b="1" dirty="0" smtClean="0"/>
              <a:t>                                     </a:t>
            </a:r>
            <a:r>
              <a:rPr lang="fr-FR" sz="1800" dirty="0" smtClean="0"/>
              <a:t>Ici la condition de conjugaison est vérifiée car un doublet du </a:t>
            </a:r>
            <a:r>
              <a:rPr lang="fr-FR" sz="1800" b="1" dirty="0" smtClean="0"/>
              <a:t>Cl</a:t>
            </a:r>
            <a:r>
              <a:rPr lang="fr-FR" sz="1800" dirty="0" smtClean="0"/>
              <a:t> parmi les                                                                                                                                                                                                                 s                              trois est séparé de la liaison</a:t>
            </a:r>
            <a:r>
              <a:rPr lang="fr-FR" sz="1800" b="1" dirty="0" smtClean="0"/>
              <a:t> π</a:t>
            </a:r>
            <a:r>
              <a:rPr lang="fr-FR" sz="1800" dirty="0" smtClean="0"/>
              <a:t> par une liaison </a:t>
            </a:r>
            <a:r>
              <a:rPr lang="fr-FR" sz="1800" b="1" dirty="0" smtClean="0"/>
              <a:t>σ.</a:t>
            </a:r>
            <a:r>
              <a:rPr lang="fr-FR" sz="1800" dirty="0" smtClean="0"/>
              <a:t> Donc il est il est conjugué                                      ou non libre. Les deux doublets qui restent sont libres.</a:t>
            </a:r>
          </a:p>
          <a:p>
            <a:pPr>
              <a:buNone/>
            </a:pPr>
            <a:r>
              <a:rPr lang="fr-FR" sz="1800" dirty="0" smtClean="0"/>
              <a:t>                                         </a:t>
            </a:r>
            <a:r>
              <a:rPr lang="fr-FR" sz="1800" b="1" dirty="0" smtClean="0"/>
              <a:t>h</a:t>
            </a:r>
            <a:r>
              <a:rPr lang="fr-FR" sz="1800" dirty="0" smtClean="0"/>
              <a:t>  =  1 (σ)  + 2 doublets libres =  </a:t>
            </a:r>
            <a:r>
              <a:rPr lang="fr-FR" sz="1800" b="1" dirty="0" smtClean="0"/>
              <a:t>3</a:t>
            </a:r>
            <a:r>
              <a:rPr lang="fr-FR" sz="1800" dirty="0" smtClean="0"/>
              <a:t>    et le type d’hybridation  =  </a:t>
            </a:r>
            <a:r>
              <a:rPr lang="fr-FR" sz="1800" b="1" dirty="0" smtClean="0"/>
              <a:t>sp</a:t>
            </a:r>
            <a:r>
              <a:rPr lang="fr-FR" sz="1800" b="1" baseline="30000" dirty="0" smtClean="0"/>
              <a:t>2</a:t>
            </a:r>
            <a:endParaRPr lang="fr-FR" sz="1800" dirty="0" smtClean="0"/>
          </a:p>
          <a:p>
            <a:pPr>
              <a:buNone/>
            </a:pPr>
            <a:endParaRPr lang="fr-FR" sz="1800" dirty="0" smtClean="0"/>
          </a:p>
          <a:p>
            <a:pPr>
              <a:buNone/>
            </a:pPr>
            <a:endParaRPr lang="fr-FR" sz="1800" b="1" dirty="0"/>
          </a:p>
        </p:txBody>
      </p:sp>
      <p:pic>
        <p:nvPicPr>
          <p:cNvPr id="8" name="Image 7"/>
          <p:cNvPicPr/>
          <p:nvPr/>
        </p:nvPicPr>
        <p:blipFill>
          <a:blip r:embed="rId2"/>
          <a:srcRect/>
          <a:stretch>
            <a:fillRect/>
          </a:stretch>
        </p:blipFill>
        <p:spPr bwMode="auto">
          <a:xfrm>
            <a:off x="285720" y="285728"/>
            <a:ext cx="1396188" cy="691116"/>
          </a:xfrm>
          <a:prstGeom prst="rect">
            <a:avLst/>
          </a:prstGeom>
          <a:noFill/>
          <a:ln w="9525">
            <a:noFill/>
            <a:miter lim="800000"/>
            <a:headEnd/>
            <a:tailEnd/>
          </a:ln>
        </p:spPr>
      </p:pic>
      <p:pic>
        <p:nvPicPr>
          <p:cNvPr id="9" name="Image 8"/>
          <p:cNvPicPr/>
          <p:nvPr/>
        </p:nvPicPr>
        <p:blipFill>
          <a:blip r:embed="rId3"/>
          <a:srcRect/>
          <a:stretch>
            <a:fillRect/>
          </a:stretch>
        </p:blipFill>
        <p:spPr bwMode="auto">
          <a:xfrm>
            <a:off x="0" y="1785927"/>
            <a:ext cx="2001136" cy="1000132"/>
          </a:xfrm>
          <a:prstGeom prst="rect">
            <a:avLst/>
          </a:prstGeom>
          <a:noFill/>
          <a:ln w="9525">
            <a:noFill/>
            <a:miter lim="800000"/>
            <a:headEnd/>
            <a:tailEnd/>
          </a:ln>
        </p:spPr>
      </p:pic>
      <p:pic>
        <p:nvPicPr>
          <p:cNvPr id="10" name="Image 9"/>
          <p:cNvPicPr/>
          <p:nvPr/>
        </p:nvPicPr>
        <p:blipFill>
          <a:blip r:embed="rId4"/>
          <a:srcRect/>
          <a:stretch>
            <a:fillRect/>
          </a:stretch>
        </p:blipFill>
        <p:spPr bwMode="auto">
          <a:xfrm>
            <a:off x="285720" y="3429000"/>
            <a:ext cx="1300495" cy="701749"/>
          </a:xfrm>
          <a:prstGeom prst="rect">
            <a:avLst/>
          </a:prstGeom>
          <a:noFill/>
          <a:ln w="9525">
            <a:noFill/>
            <a:miter lim="800000"/>
            <a:headEnd/>
            <a:tailEnd/>
          </a:ln>
        </p:spPr>
      </p:pic>
      <p:pic>
        <p:nvPicPr>
          <p:cNvPr id="11" name="Image 10"/>
          <p:cNvPicPr/>
          <p:nvPr/>
        </p:nvPicPr>
        <p:blipFill>
          <a:blip r:embed="rId5"/>
          <a:srcRect/>
          <a:stretch>
            <a:fillRect/>
          </a:stretch>
        </p:blipFill>
        <p:spPr bwMode="auto">
          <a:xfrm>
            <a:off x="285720" y="5786454"/>
            <a:ext cx="1086736" cy="499730"/>
          </a:xfrm>
          <a:prstGeom prst="rect">
            <a:avLst/>
          </a:prstGeom>
          <a:noFill/>
          <a:ln w="9525">
            <a:noFill/>
            <a:miter lim="800000"/>
            <a:headEnd/>
            <a:tailEnd/>
          </a:ln>
        </p:spPr>
      </p:pic>
    </p:spTree>
    <p:extLst>
      <p:ext uri="{BB962C8B-B14F-4D97-AF65-F5344CB8AC3E}">
        <p14:creationId xmlns:p14="http://schemas.microsoft.com/office/powerpoint/2010/main" xmlns="" val="1776383883"/>
      </p:ext>
    </p:extLst>
  </p:cSld>
  <p:clrMapOvr>
    <a:masterClrMapping/>
  </p:clrMapOvr>
  <p:transition advTm="514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858000"/>
          </a:xfrm>
        </p:spPr>
        <p:txBody>
          <a:bodyPr>
            <a:normAutofit lnSpcReduction="10000"/>
          </a:bodyPr>
          <a:lstStyle/>
          <a:p>
            <a:r>
              <a:rPr lang="fr-FR" sz="1800" b="1" dirty="0" smtClean="0">
                <a:solidFill>
                  <a:srgbClr val="FF0000"/>
                </a:solidFill>
              </a:rPr>
              <a:t>Application :</a:t>
            </a:r>
            <a:endParaRPr lang="fr-FR" sz="1800" dirty="0" smtClean="0">
              <a:solidFill>
                <a:srgbClr val="FF0000"/>
              </a:solidFill>
            </a:endParaRPr>
          </a:p>
          <a:p>
            <a:pPr>
              <a:buNone/>
            </a:pPr>
            <a:r>
              <a:rPr lang="fr-FR" sz="1800" dirty="0" smtClean="0"/>
              <a:t>        Cherchons l’état d’hybridation de tous les atomes dans les molécules suivantes :</a:t>
            </a:r>
          </a:p>
          <a:p>
            <a:pPr>
              <a:buNone/>
            </a:pPr>
            <a:r>
              <a:rPr lang="fr-FR" sz="1800" dirty="0" smtClean="0"/>
              <a:t> 1)                                             Pour les 2 C : </a:t>
            </a:r>
            <a:r>
              <a:rPr lang="fr-FR" sz="1800" b="1" dirty="0" smtClean="0"/>
              <a:t>h</a:t>
            </a:r>
            <a:r>
              <a:rPr lang="fr-FR" sz="1800" dirty="0" smtClean="0"/>
              <a:t> = 4 (σ)  + 0 doublet libre = </a:t>
            </a:r>
            <a:r>
              <a:rPr lang="fr-FR" sz="1800" b="1" dirty="0" smtClean="0"/>
              <a:t>4</a:t>
            </a:r>
            <a:r>
              <a:rPr lang="fr-FR" sz="1800" dirty="0" smtClean="0"/>
              <a:t>, donc hybridé  </a:t>
            </a:r>
            <a:r>
              <a:rPr lang="fr-FR" sz="1800" b="1" dirty="0" smtClean="0"/>
              <a:t>sp</a:t>
            </a:r>
            <a:r>
              <a:rPr lang="fr-FR" sz="1800" b="1" baseline="30000" dirty="0" smtClean="0"/>
              <a:t>3</a:t>
            </a:r>
            <a:r>
              <a:rPr lang="fr-FR" sz="1800" dirty="0" smtClean="0"/>
              <a:t>. </a:t>
            </a:r>
          </a:p>
          <a:p>
            <a:pPr>
              <a:buNone/>
            </a:pPr>
            <a:r>
              <a:rPr lang="fr-FR" sz="1800" dirty="0" smtClean="0"/>
              <a:t>                                                  Pour le O : </a:t>
            </a:r>
            <a:r>
              <a:rPr lang="fr-FR" sz="1800" b="1" dirty="0" smtClean="0"/>
              <a:t>h </a:t>
            </a:r>
            <a:r>
              <a:rPr lang="fr-FR" sz="1800" dirty="0" smtClean="0"/>
              <a:t>= 2 (σ) + 2 doublets libres = </a:t>
            </a:r>
            <a:r>
              <a:rPr lang="fr-FR" sz="1800" b="1" dirty="0" smtClean="0"/>
              <a:t>4</a:t>
            </a:r>
            <a:r>
              <a:rPr lang="fr-FR" sz="1800" dirty="0" smtClean="0"/>
              <a:t>, donc hybridé </a:t>
            </a:r>
            <a:r>
              <a:rPr lang="fr-FR" sz="1800" b="1" dirty="0" smtClean="0"/>
              <a:t>sp</a:t>
            </a:r>
            <a:r>
              <a:rPr lang="fr-FR" sz="1800" b="1" baseline="30000" dirty="0" smtClean="0"/>
              <a:t>3</a:t>
            </a:r>
            <a:r>
              <a:rPr lang="fr-FR" sz="1800" dirty="0" smtClean="0"/>
              <a:t>.</a:t>
            </a:r>
            <a:br>
              <a:rPr lang="fr-FR" sz="1800" dirty="0" smtClean="0"/>
            </a:br>
            <a:endParaRPr lang="fr-FR" sz="1800" dirty="0" smtClean="0"/>
          </a:p>
          <a:p>
            <a:pPr>
              <a:buNone/>
            </a:pPr>
            <a:endParaRPr lang="fr-FR" sz="1800" b="1" dirty="0" smtClean="0"/>
          </a:p>
          <a:p>
            <a:pPr>
              <a:buNone/>
            </a:pPr>
            <a:r>
              <a:rPr lang="fr-FR" sz="1800" b="1" dirty="0" smtClean="0"/>
              <a:t>2)                                               </a:t>
            </a:r>
            <a:r>
              <a:rPr lang="fr-FR" sz="1800" dirty="0" smtClean="0"/>
              <a:t>Pour le C :  </a:t>
            </a:r>
            <a:r>
              <a:rPr lang="fr-FR" sz="1800" b="1" dirty="0" smtClean="0"/>
              <a:t>h </a:t>
            </a:r>
            <a:r>
              <a:rPr lang="fr-FR" sz="1800" dirty="0" smtClean="0"/>
              <a:t> =  3 (σ) + 0 doublet libre = </a:t>
            </a:r>
            <a:r>
              <a:rPr lang="fr-FR" sz="1800" b="1" dirty="0" smtClean="0"/>
              <a:t>3</a:t>
            </a:r>
            <a:r>
              <a:rPr lang="fr-FR" sz="1800" dirty="0" smtClean="0"/>
              <a:t>, donc hybridé    </a:t>
            </a:r>
            <a:r>
              <a:rPr lang="fr-FR" sz="1800" b="1" dirty="0" smtClean="0"/>
              <a:t>sp</a:t>
            </a:r>
            <a:r>
              <a:rPr lang="fr-FR" sz="1800" b="1" baseline="30000" dirty="0" smtClean="0"/>
              <a:t>2</a:t>
            </a:r>
            <a:r>
              <a:rPr lang="fr-FR" sz="1800" b="1" dirty="0" smtClean="0"/>
              <a:t>.</a:t>
            </a:r>
            <a:endParaRPr lang="fr-FR" sz="1800" dirty="0" smtClean="0"/>
          </a:p>
          <a:p>
            <a:pPr>
              <a:buNone/>
            </a:pPr>
            <a:r>
              <a:rPr lang="fr-FR" sz="1800" dirty="0" smtClean="0"/>
              <a:t>                                                   Pour le O :  </a:t>
            </a:r>
            <a:r>
              <a:rPr lang="fr-FR" sz="1800" b="1" dirty="0" smtClean="0"/>
              <a:t>h</a:t>
            </a:r>
            <a:r>
              <a:rPr lang="fr-FR" sz="1800" dirty="0" smtClean="0"/>
              <a:t>  = 1 (σ) + 2 doublets libres = </a:t>
            </a:r>
            <a:r>
              <a:rPr lang="fr-FR" sz="1800" b="1" dirty="0" smtClean="0"/>
              <a:t>3</a:t>
            </a:r>
            <a:r>
              <a:rPr lang="fr-FR" sz="1800" dirty="0" smtClean="0"/>
              <a:t>, donc hybridé  </a:t>
            </a:r>
            <a:r>
              <a:rPr lang="fr-FR" sz="1800" b="1" dirty="0" smtClean="0"/>
              <a:t>sp</a:t>
            </a:r>
            <a:r>
              <a:rPr lang="fr-FR" sz="1800" b="1" baseline="30000" dirty="0" smtClean="0"/>
              <a:t>2</a:t>
            </a:r>
            <a:r>
              <a:rPr lang="fr-FR" sz="1800" b="1" dirty="0" smtClean="0"/>
              <a:t>.</a:t>
            </a:r>
            <a:endParaRPr lang="fr-FR" sz="1800" dirty="0" smtClean="0"/>
          </a:p>
          <a:p>
            <a:pPr>
              <a:buNone/>
            </a:pPr>
            <a:r>
              <a:rPr lang="fr-FR" sz="1800" dirty="0" smtClean="0"/>
              <a:t>                                                   Pour le N :  </a:t>
            </a:r>
            <a:r>
              <a:rPr lang="fr-FR" sz="1800" b="1" dirty="0" smtClean="0"/>
              <a:t>h </a:t>
            </a:r>
            <a:r>
              <a:rPr lang="fr-FR" sz="1800" dirty="0" smtClean="0"/>
              <a:t> =  3 (σ) + 0 doublet libre = </a:t>
            </a:r>
            <a:r>
              <a:rPr lang="fr-FR" sz="1800" b="1" dirty="0" smtClean="0"/>
              <a:t>3 </a:t>
            </a:r>
            <a:r>
              <a:rPr lang="fr-FR" sz="1800" dirty="0" smtClean="0"/>
              <a:t>, donc hybridé   </a:t>
            </a:r>
            <a:r>
              <a:rPr lang="fr-FR" sz="1800" b="1" dirty="0" smtClean="0"/>
              <a:t>sp</a:t>
            </a:r>
            <a:r>
              <a:rPr lang="fr-FR" sz="1800" b="1" baseline="30000" dirty="0" smtClean="0"/>
              <a:t>2</a:t>
            </a:r>
            <a:r>
              <a:rPr lang="fr-FR" sz="1800" b="1" dirty="0" smtClean="0"/>
              <a:t>.</a:t>
            </a:r>
          </a:p>
          <a:p>
            <a:pPr>
              <a:buNone/>
            </a:pPr>
            <a:r>
              <a:rPr lang="fr-FR" sz="1800" b="1" dirty="0" smtClean="0"/>
              <a:t>3)                                                  </a:t>
            </a:r>
          </a:p>
          <a:p>
            <a:pPr>
              <a:buNone/>
            </a:pPr>
            <a:r>
              <a:rPr lang="fr-FR" sz="1800" b="1" dirty="0" smtClean="0"/>
              <a:t>                                                   </a:t>
            </a:r>
            <a:r>
              <a:rPr lang="fr-FR" sz="1800" dirty="0" smtClean="0"/>
              <a:t>Pour les six carbones du cycle :</a:t>
            </a:r>
          </a:p>
          <a:p>
            <a:pPr>
              <a:buNone/>
            </a:pPr>
            <a:r>
              <a:rPr lang="fr-FR" sz="1800" b="1" dirty="0" smtClean="0"/>
              <a:t>                                                       h</a:t>
            </a:r>
            <a:r>
              <a:rPr lang="fr-FR" sz="1800" dirty="0" smtClean="0"/>
              <a:t>  =  3 (σ) + 0 doublet libre = </a:t>
            </a:r>
            <a:r>
              <a:rPr lang="fr-FR" sz="1800" b="1" dirty="0" smtClean="0"/>
              <a:t>3</a:t>
            </a:r>
            <a:r>
              <a:rPr lang="fr-FR" sz="1800" dirty="0" smtClean="0"/>
              <a:t>, donc les 6 C sont hybridés </a:t>
            </a:r>
            <a:r>
              <a:rPr lang="fr-FR" sz="1800" b="1" dirty="0" smtClean="0"/>
              <a:t>sp</a:t>
            </a:r>
            <a:r>
              <a:rPr lang="fr-FR" sz="1800" b="1" baseline="30000" dirty="0" smtClean="0"/>
              <a:t>2</a:t>
            </a:r>
            <a:r>
              <a:rPr lang="fr-FR" sz="1800" b="1" dirty="0" smtClean="0"/>
              <a:t>.</a:t>
            </a:r>
            <a:endParaRPr lang="fr-FR" sz="1800" dirty="0" smtClean="0"/>
          </a:p>
          <a:p>
            <a:pPr>
              <a:buNone/>
            </a:pPr>
            <a:r>
              <a:rPr lang="fr-FR" sz="1800" dirty="0" smtClean="0"/>
              <a:t>                                                    Pour le C qui sort du cycle :</a:t>
            </a:r>
          </a:p>
          <a:p>
            <a:pPr>
              <a:buNone/>
            </a:pPr>
            <a:r>
              <a:rPr lang="fr-FR" sz="1800" dirty="0" smtClean="0"/>
              <a:t>                                                       </a:t>
            </a:r>
            <a:r>
              <a:rPr lang="fr-FR" sz="1800" b="1" dirty="0" smtClean="0"/>
              <a:t>h</a:t>
            </a:r>
            <a:r>
              <a:rPr lang="fr-FR" sz="1800" dirty="0" smtClean="0"/>
              <a:t> = 4 (σ) + 0 doublet libre = </a:t>
            </a:r>
            <a:r>
              <a:rPr lang="fr-FR" sz="1800" b="1" dirty="0" smtClean="0"/>
              <a:t>4</a:t>
            </a:r>
            <a:r>
              <a:rPr lang="fr-FR" sz="1800" dirty="0" smtClean="0"/>
              <a:t>, donc il est hybridé </a:t>
            </a:r>
            <a:r>
              <a:rPr lang="fr-FR" sz="1800" b="1" dirty="0" smtClean="0"/>
              <a:t>sp</a:t>
            </a:r>
            <a:r>
              <a:rPr lang="fr-FR" sz="1800" b="1" baseline="30000" dirty="0" smtClean="0"/>
              <a:t>3</a:t>
            </a:r>
            <a:r>
              <a:rPr lang="fr-FR" sz="1800" b="1" dirty="0" smtClean="0"/>
              <a:t>.</a:t>
            </a:r>
            <a:endParaRPr lang="fr-FR" sz="1800" dirty="0" smtClean="0"/>
          </a:p>
          <a:p>
            <a:pPr>
              <a:buNone/>
            </a:pPr>
            <a:r>
              <a:rPr lang="fr-FR" sz="1800" dirty="0" smtClean="0"/>
              <a:t>                                                    Pour le O : </a:t>
            </a:r>
            <a:r>
              <a:rPr lang="fr-FR" sz="1800" b="1" dirty="0" smtClean="0"/>
              <a:t>h</a:t>
            </a:r>
            <a:r>
              <a:rPr lang="fr-FR" sz="1800" dirty="0" smtClean="0"/>
              <a:t> = 2 (σ) + 1 doublet libre = </a:t>
            </a:r>
            <a:r>
              <a:rPr lang="fr-FR" sz="1800" b="1" dirty="0" smtClean="0"/>
              <a:t>3</a:t>
            </a:r>
            <a:r>
              <a:rPr lang="fr-FR" sz="1800" dirty="0" smtClean="0"/>
              <a:t>, donc il est hybridé </a:t>
            </a:r>
            <a:r>
              <a:rPr lang="fr-FR" sz="1800" b="1" dirty="0" smtClean="0"/>
              <a:t>sp</a:t>
            </a:r>
            <a:r>
              <a:rPr lang="fr-FR" sz="1800" b="1" baseline="30000" dirty="0" smtClean="0"/>
              <a:t>2</a:t>
            </a:r>
            <a:r>
              <a:rPr lang="fr-FR" sz="1800" b="1" dirty="0" smtClean="0"/>
              <a:t>.</a:t>
            </a:r>
            <a:endParaRPr lang="fr-FR" sz="1800" dirty="0" smtClean="0"/>
          </a:p>
          <a:p>
            <a:pPr>
              <a:buNone/>
            </a:pPr>
            <a:r>
              <a:rPr lang="fr-FR" sz="1800" dirty="0" smtClean="0"/>
              <a:t>                                                    Pour le </a:t>
            </a:r>
            <a:r>
              <a:rPr lang="fr-FR" sz="1800" dirty="0" err="1" smtClean="0"/>
              <a:t>Br</a:t>
            </a:r>
            <a:r>
              <a:rPr lang="fr-FR" sz="1800" dirty="0" smtClean="0"/>
              <a:t> : </a:t>
            </a:r>
            <a:r>
              <a:rPr lang="fr-FR" sz="1800" b="1" dirty="0" smtClean="0"/>
              <a:t>h</a:t>
            </a:r>
            <a:r>
              <a:rPr lang="fr-FR" sz="1800" dirty="0" smtClean="0"/>
              <a:t> = 1 (σ) + 2 doublets libre = </a:t>
            </a:r>
            <a:r>
              <a:rPr lang="fr-FR" sz="1800" b="1" dirty="0" smtClean="0"/>
              <a:t>3</a:t>
            </a:r>
            <a:r>
              <a:rPr lang="fr-FR" sz="1800" dirty="0" smtClean="0"/>
              <a:t>, donc hybridé </a:t>
            </a:r>
            <a:r>
              <a:rPr lang="fr-FR" sz="1800" b="1" dirty="0" smtClean="0"/>
              <a:t>sp</a:t>
            </a:r>
            <a:r>
              <a:rPr lang="fr-FR" sz="1800" b="1" baseline="30000" dirty="0" smtClean="0"/>
              <a:t>2</a:t>
            </a:r>
            <a:r>
              <a:rPr lang="fr-FR" sz="1800" b="1" dirty="0" smtClean="0"/>
              <a:t>.</a:t>
            </a:r>
          </a:p>
          <a:p>
            <a:pPr>
              <a:buNone/>
            </a:pPr>
            <a:r>
              <a:rPr lang="fr-FR" sz="1800" b="1" dirty="0" smtClean="0">
                <a:solidFill>
                  <a:srgbClr val="0000FF"/>
                </a:solidFill>
              </a:rPr>
              <a:t>d) Molécule plane :</a:t>
            </a:r>
            <a:endParaRPr lang="fr-FR" sz="1800" dirty="0" smtClean="0">
              <a:solidFill>
                <a:srgbClr val="0000FF"/>
              </a:solidFill>
            </a:endParaRPr>
          </a:p>
          <a:p>
            <a:pPr>
              <a:buNone/>
            </a:pPr>
            <a:r>
              <a:rPr lang="fr-FR" sz="1800" dirty="0" smtClean="0"/>
              <a:t> Une molécule est plane si tous ses atomes sont dans un même plan.</a:t>
            </a:r>
          </a:p>
          <a:p>
            <a:pPr>
              <a:buNone/>
            </a:pPr>
            <a:r>
              <a:rPr lang="fr-FR" sz="1800" dirty="0" smtClean="0"/>
              <a:t>Un atome est dans le plan s’il n’est pas lié à un atome hybridé sp</a:t>
            </a:r>
            <a:r>
              <a:rPr lang="fr-FR" sz="1800" baseline="30000" dirty="0" smtClean="0"/>
              <a:t>3</a:t>
            </a:r>
            <a:r>
              <a:rPr lang="fr-FR" sz="1800" dirty="0" smtClean="0"/>
              <a:t>.</a:t>
            </a:r>
          </a:p>
          <a:p>
            <a:r>
              <a:rPr lang="fr-FR" sz="1800" b="1" dirty="0" smtClean="0">
                <a:solidFill>
                  <a:srgbClr val="FF0000"/>
                </a:solidFill>
              </a:rPr>
              <a:t>Attention !</a:t>
            </a:r>
            <a:endParaRPr lang="fr-FR" sz="1800" dirty="0" smtClean="0">
              <a:solidFill>
                <a:srgbClr val="FF0000"/>
              </a:solidFill>
            </a:endParaRPr>
          </a:p>
          <a:p>
            <a:pPr>
              <a:buNone/>
            </a:pPr>
            <a:r>
              <a:rPr lang="fr-FR" sz="1800" b="1" dirty="0" smtClean="0"/>
              <a:t>      Même si un atome sort du plan, la molécule n’est plus plane ou non plane !!</a:t>
            </a:r>
            <a:endParaRPr lang="fr-FR" sz="1800" dirty="0" smtClean="0"/>
          </a:p>
          <a:p>
            <a:pPr>
              <a:buNone/>
            </a:pPr>
            <a:endParaRPr lang="fr-FR" sz="1800" dirty="0" smtClean="0"/>
          </a:p>
          <a:p>
            <a:pPr>
              <a:buNone/>
            </a:pPr>
            <a:endParaRPr lang="fr-FR" sz="1800" b="1" dirty="0"/>
          </a:p>
        </p:txBody>
      </p:sp>
      <p:pic>
        <p:nvPicPr>
          <p:cNvPr id="8" name="Image 7"/>
          <p:cNvPicPr/>
          <p:nvPr/>
        </p:nvPicPr>
        <p:blipFill>
          <a:blip r:embed="rId2"/>
          <a:srcRect/>
          <a:stretch>
            <a:fillRect/>
          </a:stretch>
        </p:blipFill>
        <p:spPr bwMode="auto">
          <a:xfrm>
            <a:off x="428596" y="714356"/>
            <a:ext cx="1895918" cy="1052624"/>
          </a:xfrm>
          <a:prstGeom prst="rect">
            <a:avLst/>
          </a:prstGeom>
          <a:noFill/>
          <a:ln w="9525">
            <a:noFill/>
            <a:miter lim="800000"/>
            <a:headEnd/>
            <a:tailEnd/>
          </a:ln>
        </p:spPr>
      </p:pic>
      <p:pic>
        <p:nvPicPr>
          <p:cNvPr id="9" name="Image 8"/>
          <p:cNvPicPr/>
          <p:nvPr/>
        </p:nvPicPr>
        <p:blipFill>
          <a:blip r:embed="rId3"/>
          <a:srcRect/>
          <a:stretch>
            <a:fillRect/>
          </a:stretch>
        </p:blipFill>
        <p:spPr bwMode="auto">
          <a:xfrm>
            <a:off x="500034" y="2000240"/>
            <a:ext cx="1481248" cy="701748"/>
          </a:xfrm>
          <a:prstGeom prst="rect">
            <a:avLst/>
          </a:prstGeom>
          <a:noFill/>
          <a:ln w="9525">
            <a:noFill/>
            <a:miter lim="800000"/>
            <a:headEnd/>
            <a:tailEnd/>
          </a:ln>
        </p:spPr>
      </p:pic>
      <p:pic>
        <p:nvPicPr>
          <p:cNvPr id="10" name="Image 9"/>
          <p:cNvPicPr/>
          <p:nvPr/>
        </p:nvPicPr>
        <p:blipFill>
          <a:blip r:embed="rId4"/>
          <a:srcRect/>
          <a:stretch>
            <a:fillRect/>
          </a:stretch>
        </p:blipFill>
        <p:spPr bwMode="auto">
          <a:xfrm>
            <a:off x="428596" y="3071810"/>
            <a:ext cx="2182997" cy="1020725"/>
          </a:xfrm>
          <a:prstGeom prst="rect">
            <a:avLst/>
          </a:prstGeom>
          <a:noFill/>
          <a:ln w="9525">
            <a:noFill/>
            <a:miter lim="800000"/>
            <a:headEnd/>
            <a:tailEnd/>
          </a:ln>
        </p:spPr>
      </p:pic>
    </p:spTree>
    <p:extLst>
      <p:ext uri="{BB962C8B-B14F-4D97-AF65-F5344CB8AC3E}">
        <p14:creationId xmlns:p14="http://schemas.microsoft.com/office/powerpoint/2010/main" xmlns="" val="732221635"/>
      </p:ext>
    </p:extLst>
  </p:cSld>
  <p:clrMapOvr>
    <a:masterClrMapping/>
  </p:clrMapOvr>
  <p:transition advTm="121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contenu 49"/>
          <p:cNvSpPr>
            <a:spLocks noGrp="1"/>
          </p:cNvSpPr>
          <p:nvPr>
            <p:ph idx="1"/>
          </p:nvPr>
        </p:nvSpPr>
        <p:spPr>
          <a:xfrm>
            <a:off x="0" y="142852"/>
            <a:ext cx="9144000" cy="6715148"/>
          </a:xfrm>
        </p:spPr>
        <p:txBody>
          <a:bodyPr>
            <a:normAutofit fontScale="25000" lnSpcReduction="20000"/>
          </a:bodyPr>
          <a:lstStyle/>
          <a:p>
            <a:r>
              <a:rPr lang="fr-FR" sz="7200" b="1" dirty="0" smtClean="0"/>
              <a:t>Exemple :</a:t>
            </a:r>
            <a:endParaRPr lang="fr-FR" sz="7200" dirty="0" smtClean="0"/>
          </a:p>
          <a:p>
            <a:pPr>
              <a:buNone/>
            </a:pPr>
            <a:r>
              <a:rPr lang="fr-FR" sz="7200" dirty="0" smtClean="0"/>
              <a:t>       Entourer par un cercle chaque atome qui est dans le plan. Conclure si cette molécule est   plane ou non plane.</a:t>
            </a:r>
          </a:p>
          <a:p>
            <a:pPr>
              <a:buNone/>
            </a:pPr>
            <a:endParaRPr lang="fr-FR" sz="1800" dirty="0" smtClean="0"/>
          </a:p>
          <a:p>
            <a:pPr>
              <a:buNone/>
            </a:pPr>
            <a:endParaRPr lang="fr-FR" sz="1800" dirty="0" smtClean="0"/>
          </a:p>
          <a:p>
            <a:pPr>
              <a:buNone/>
            </a:pPr>
            <a:endParaRPr lang="fr-FR" sz="1800" dirty="0" smtClean="0"/>
          </a:p>
          <a:p>
            <a:pPr>
              <a:buNone/>
            </a:pPr>
            <a:r>
              <a:rPr lang="fr-FR" sz="1800" dirty="0" smtClean="0"/>
              <a:t>      </a:t>
            </a:r>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r>
              <a:rPr lang="fr-FR" sz="4500" dirty="0" smtClean="0"/>
              <a:t>      </a:t>
            </a:r>
          </a:p>
          <a:p>
            <a:pPr>
              <a:buNone/>
            </a:pPr>
            <a:endParaRPr lang="fr-FR" sz="4500" dirty="0" smtClean="0"/>
          </a:p>
          <a:p>
            <a:pPr>
              <a:buNone/>
            </a:pPr>
            <a:endParaRPr lang="fr-FR" sz="5500" dirty="0" smtClean="0"/>
          </a:p>
          <a:p>
            <a:pPr>
              <a:buNone/>
            </a:pPr>
            <a:endParaRPr lang="fr-FR" sz="5500" dirty="0" smtClean="0"/>
          </a:p>
          <a:p>
            <a:pPr>
              <a:buNone/>
            </a:pPr>
            <a:r>
              <a:rPr lang="fr-FR" sz="7200" dirty="0" smtClean="0"/>
              <a:t> Ici tous les atomes sont  dans un même plan sauf les trois H du carbone externe au cycle                                                                                                                                              qui sortent du plan  car ils sont lié à un atome hybridé </a:t>
            </a:r>
            <a:r>
              <a:rPr lang="fr-FR" sz="7200" b="1" dirty="0" smtClean="0"/>
              <a:t>sp</a:t>
            </a:r>
            <a:r>
              <a:rPr lang="fr-FR" sz="7200" b="1" baseline="30000" dirty="0" smtClean="0"/>
              <a:t>3</a:t>
            </a:r>
            <a:r>
              <a:rPr lang="fr-FR" sz="7200" b="1" dirty="0" smtClean="0"/>
              <a:t>.</a:t>
            </a:r>
            <a:endParaRPr lang="fr-FR" sz="7200" dirty="0" smtClean="0"/>
          </a:p>
          <a:p>
            <a:pPr>
              <a:buNone/>
            </a:pPr>
            <a:r>
              <a:rPr lang="fr-FR" sz="7200" b="1" dirty="0" smtClean="0"/>
              <a:t>       Conclusion : cette molécule n’est pas plane.</a:t>
            </a:r>
          </a:p>
          <a:p>
            <a:pPr>
              <a:buNone/>
            </a:pPr>
            <a:r>
              <a:rPr lang="fr-FR" sz="7200" b="1" dirty="0" smtClean="0"/>
              <a:t> </a:t>
            </a:r>
            <a:endParaRPr lang="fr-FR" sz="7200" dirty="0" smtClean="0"/>
          </a:p>
          <a:p>
            <a:pPr lvl="0">
              <a:buNone/>
            </a:pPr>
            <a:r>
              <a:rPr lang="fr-FR" sz="7200" b="1" dirty="0" smtClean="0">
                <a:solidFill>
                  <a:srgbClr val="0000FF"/>
                </a:solidFill>
              </a:rPr>
              <a:t>6- Recouvrement des orbitales atomiques :</a:t>
            </a:r>
          </a:p>
          <a:p>
            <a:pPr>
              <a:buNone/>
            </a:pPr>
            <a:r>
              <a:rPr lang="fr-FR" sz="7200" dirty="0" smtClean="0"/>
              <a:t>       Une liaison formée entre deux atomes est le résultat d’un recouvrement entre deux orbitales atomiques issues des deux atomes. Ce recouvrement peut se faire de deux manières axiale ou latérale.</a:t>
            </a:r>
          </a:p>
          <a:p>
            <a:pPr lvl="0">
              <a:buNone/>
            </a:pPr>
            <a:endParaRPr lang="fr-FR" sz="7200" b="1" dirty="0" smtClean="0">
              <a:solidFill>
                <a:srgbClr val="FF0000"/>
              </a:solidFill>
            </a:endParaRPr>
          </a:p>
          <a:p>
            <a:pPr lvl="0">
              <a:buNone/>
            </a:pPr>
            <a:r>
              <a:rPr lang="fr-FR" sz="7200" b="1" dirty="0" smtClean="0">
                <a:solidFill>
                  <a:srgbClr val="FF0000"/>
                </a:solidFill>
              </a:rPr>
              <a:t>a) Liaison sigma (σ):</a:t>
            </a:r>
          </a:p>
          <a:p>
            <a:pPr>
              <a:buNone/>
            </a:pPr>
            <a:r>
              <a:rPr lang="fr-FR" sz="7200" dirty="0" smtClean="0"/>
              <a:t>      C ’est le résultat d’un recouvrement maximal et axial (selon le même axe) qui se fait soit entre des orbitales hybrides (O.A.H) ou orbitales pures ou un mélange des deux. Cette liaison se forme toujours en premier entre deux atomes d’une molécule.</a:t>
            </a:r>
          </a:p>
          <a:p>
            <a:pPr lvl="0">
              <a:buNone/>
            </a:pPr>
            <a:endParaRPr lang="fr-FR" sz="7200" dirty="0" smtClean="0">
              <a:solidFill>
                <a:srgbClr val="FF0000"/>
              </a:solidFill>
            </a:endParaRPr>
          </a:p>
          <a:p>
            <a:pPr>
              <a:buNone/>
            </a:pPr>
            <a:r>
              <a:rPr lang="fr-FR" sz="7200" dirty="0" smtClean="0"/>
              <a:t> </a:t>
            </a:r>
          </a:p>
          <a:p>
            <a:pPr lvl="0">
              <a:buNone/>
            </a:pPr>
            <a:endParaRPr lang="fr-FR" sz="1800" dirty="0" smtClean="0">
              <a:solidFill>
                <a:srgbClr val="0000FF"/>
              </a:solidFill>
            </a:endParaRPr>
          </a:p>
          <a:p>
            <a:pPr>
              <a:buNone/>
            </a:pPr>
            <a:endParaRPr lang="fr-FR" sz="1800" b="1" dirty="0" smtClean="0"/>
          </a:p>
          <a:p>
            <a:pPr>
              <a:buNone/>
            </a:pPr>
            <a:r>
              <a:rPr lang="fr-FR" sz="1800" b="1" dirty="0" smtClean="0"/>
              <a:t>                                                               </a:t>
            </a:r>
          </a:p>
          <a:p>
            <a:endParaRPr lang="fr-FR" sz="1800" dirty="0" smtClean="0"/>
          </a:p>
          <a:p>
            <a:pPr>
              <a:buNone/>
            </a:pPr>
            <a:endParaRPr lang="fr-FR" sz="1800" dirty="0"/>
          </a:p>
        </p:txBody>
      </p:sp>
      <p:pic>
        <p:nvPicPr>
          <p:cNvPr id="51" name="Image 50"/>
          <p:cNvPicPr/>
          <p:nvPr/>
        </p:nvPicPr>
        <p:blipFill>
          <a:blip r:embed="rId2"/>
          <a:srcRect/>
          <a:stretch>
            <a:fillRect/>
          </a:stretch>
        </p:blipFill>
        <p:spPr bwMode="auto">
          <a:xfrm>
            <a:off x="3214678" y="928670"/>
            <a:ext cx="2523239" cy="1350335"/>
          </a:xfrm>
          <a:prstGeom prst="rect">
            <a:avLst/>
          </a:prstGeom>
          <a:noFill/>
          <a:ln w="9525">
            <a:noFill/>
            <a:miter lim="800000"/>
            <a:headEnd/>
            <a:tailEnd/>
          </a:ln>
        </p:spPr>
      </p:pic>
    </p:spTree>
    <p:extLst>
      <p:ext uri="{BB962C8B-B14F-4D97-AF65-F5344CB8AC3E}">
        <p14:creationId xmlns:p14="http://schemas.microsoft.com/office/powerpoint/2010/main" xmlns="" val="3169449529"/>
      </p:ext>
    </p:extLst>
  </p:cSld>
  <p:clrMapOvr>
    <a:masterClrMapping/>
  </p:clrMapOvr>
  <p:transition advTm="30977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p:cNvPicPr>
          <p:nvPr>
            <p:ph idx="1"/>
          </p:nvPr>
        </p:nvPicPr>
        <p:blipFill>
          <a:blip r:embed="rId2"/>
          <a:srcRect/>
          <a:stretch>
            <a:fillRect/>
          </a:stretch>
        </p:blipFill>
        <p:spPr bwMode="auto">
          <a:xfrm>
            <a:off x="357158" y="214290"/>
            <a:ext cx="8429684" cy="4000528"/>
          </a:xfrm>
          <a:prstGeom prst="rect">
            <a:avLst/>
          </a:prstGeom>
          <a:noFill/>
          <a:ln w="9525">
            <a:noFill/>
            <a:miter lim="800000"/>
            <a:headEnd/>
            <a:tailEnd/>
          </a:ln>
        </p:spPr>
      </p:pic>
      <p:sp>
        <p:nvSpPr>
          <p:cNvPr id="14337" name="Rectangle 1"/>
          <p:cNvSpPr>
            <a:spLocks noChangeArrowheads="1"/>
          </p:cNvSpPr>
          <p:nvPr/>
        </p:nvSpPr>
        <p:spPr bwMode="auto">
          <a:xfrm>
            <a:off x="142844" y="4429132"/>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rgbClr val="FF0000"/>
                </a:solidFill>
                <a:effectLst/>
                <a:ea typeface="Times New Roman" pitchFamily="18" charset="0"/>
                <a:cs typeface="Arial" pitchFamily="34" charset="0"/>
              </a:rPr>
              <a:t>b) Liaison pi (π) :</a:t>
            </a:r>
            <a:endParaRPr kumimoji="0" lang="fr-FR"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effectLst/>
                <a:ea typeface="Times New Roman" pitchFamily="18" charset="0"/>
                <a:cs typeface="Arial" pitchFamily="34" charset="0"/>
              </a:rPr>
              <a:t>C’est le résultat d’un recouvrement minimal et latéral (parallèle) qui se fait entre des orbitales </a:t>
            </a:r>
            <a:r>
              <a:rPr kumimoji="0" lang="fr-FR" b="1" i="0" u="none" strike="noStrike" cap="none" normalizeH="0" baseline="0" dirty="0" smtClean="0">
                <a:ln>
                  <a:noFill/>
                </a:ln>
                <a:effectLst/>
                <a:ea typeface="Times New Roman" pitchFamily="18" charset="0"/>
                <a:cs typeface="Arial" pitchFamily="34" charset="0"/>
              </a:rPr>
              <a:t>« p » pures.</a:t>
            </a:r>
          </a:p>
        </p:txBody>
      </p:sp>
      <p:pic>
        <p:nvPicPr>
          <p:cNvPr id="9" name="Image 8"/>
          <p:cNvPicPr/>
          <p:nvPr/>
        </p:nvPicPr>
        <p:blipFill>
          <a:blip r:embed="rId3"/>
          <a:srcRect/>
          <a:stretch>
            <a:fillRect/>
          </a:stretch>
        </p:blipFill>
        <p:spPr bwMode="auto">
          <a:xfrm>
            <a:off x="3286116" y="5143512"/>
            <a:ext cx="3857652" cy="1571636"/>
          </a:xfrm>
          <a:prstGeom prst="rect">
            <a:avLst/>
          </a:prstGeom>
          <a:noFill/>
          <a:ln w="9525">
            <a:noFill/>
            <a:miter lim="800000"/>
            <a:headEnd/>
            <a:tailEnd/>
          </a:ln>
        </p:spPr>
      </p:pic>
    </p:spTree>
    <p:extLst>
      <p:ext uri="{BB962C8B-B14F-4D97-AF65-F5344CB8AC3E}">
        <p14:creationId xmlns:p14="http://schemas.microsoft.com/office/powerpoint/2010/main" xmlns="" val="1035553884"/>
      </p:ext>
    </p:extLst>
  </p:cSld>
  <p:clrMapOvr>
    <a:masterClrMapping/>
  </p:clrMapOvr>
  <p:transition advTm="1592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a:solidFill>
            <a:srgbClr val="FFFF00"/>
          </a:solidFill>
        </p:spPr>
        <p:txBody>
          <a:bodyPr>
            <a:normAutofit fontScale="90000"/>
          </a:bodyPr>
          <a:lstStyle/>
          <a:p>
            <a:r>
              <a:rPr lang="fr-FR" sz="2700" b="1" dirty="0" smtClean="0">
                <a:solidFill>
                  <a:srgbClr val="FF0000"/>
                </a:solidFill>
              </a:rPr>
              <a:t/>
            </a:r>
            <a:br>
              <a:rPr lang="fr-FR" sz="2700" b="1" dirty="0" smtClean="0">
                <a:solidFill>
                  <a:srgbClr val="FF0000"/>
                </a:solidFill>
              </a:rPr>
            </a:br>
            <a:r>
              <a:rPr lang="fr-FR" sz="2700" b="1" dirty="0" smtClean="0">
                <a:solidFill>
                  <a:srgbClr val="FF0000"/>
                </a:solidFill>
              </a:rPr>
              <a:t>Chapitre I : Rappel sur les Liaisons chimiques</a:t>
            </a:r>
            <a:r>
              <a:rPr lang="fr-FR" sz="2400" dirty="0" smtClean="0">
                <a:solidFill>
                  <a:srgbClr val="FF0000"/>
                </a:solidFill>
              </a:rPr>
              <a:t/>
            </a:r>
            <a:br>
              <a:rPr lang="fr-FR" sz="2400" dirty="0" smtClean="0">
                <a:solidFill>
                  <a:srgbClr val="FF0000"/>
                </a:solidFill>
              </a:rPr>
            </a:br>
            <a:endParaRPr lang="fr-FR" sz="2400" dirty="0"/>
          </a:p>
        </p:txBody>
      </p:sp>
      <p:sp>
        <p:nvSpPr>
          <p:cNvPr id="3" name="Espace réservé du contenu 2"/>
          <p:cNvSpPr>
            <a:spLocks noGrp="1"/>
          </p:cNvSpPr>
          <p:nvPr>
            <p:ph idx="1"/>
          </p:nvPr>
        </p:nvSpPr>
        <p:spPr>
          <a:xfrm>
            <a:off x="0" y="642918"/>
            <a:ext cx="9144000" cy="6215082"/>
          </a:xfrm>
        </p:spPr>
        <p:txBody>
          <a:bodyPr>
            <a:normAutofit/>
          </a:bodyPr>
          <a:lstStyle/>
          <a:p>
            <a:pPr lvl="0"/>
            <a:r>
              <a:rPr lang="fr-FR" sz="2000" b="1" dirty="0" smtClean="0">
                <a:solidFill>
                  <a:srgbClr val="0000FF"/>
                </a:solidFill>
              </a:rPr>
              <a:t>1- Définition :</a:t>
            </a:r>
            <a:r>
              <a:rPr lang="fr-FR" sz="1800" b="1" dirty="0" smtClean="0"/>
              <a:t> </a:t>
            </a:r>
            <a:endParaRPr lang="fr-FR" sz="1800" dirty="0" smtClean="0"/>
          </a:p>
          <a:p>
            <a:pPr>
              <a:lnSpc>
                <a:spcPct val="150000"/>
              </a:lnSpc>
              <a:buNone/>
            </a:pPr>
            <a:r>
              <a:rPr lang="fr-FR" sz="1800" dirty="0" smtClean="0"/>
              <a:t>La liaison chimique est causée par une force électrostatique d’attraction qui  retient un groupe d’atomes pour former une molécule ou une substance chimique. Cette liaison  se forme entre les électrons de valence des atomes  qui se lient dans le but de donner à chaque atome lié une structure stable (tout en respectant la règle de l’octet ou chaque atome est entouré par </a:t>
            </a:r>
            <a:r>
              <a:rPr lang="fr-FR" sz="1800" b="1" dirty="0" smtClean="0"/>
              <a:t>8 (</a:t>
            </a:r>
            <a:r>
              <a:rPr lang="fr-FR" sz="1800" b="1" dirty="0" err="1" smtClean="0"/>
              <a:t>octa</a:t>
            </a:r>
            <a:r>
              <a:rPr lang="fr-FR" sz="1800" b="1" dirty="0" smtClean="0"/>
              <a:t> c’est 8 en grec) électrons).</a:t>
            </a:r>
          </a:p>
          <a:p>
            <a:pPr>
              <a:lnSpc>
                <a:spcPct val="150000"/>
              </a:lnSpc>
              <a:buNone/>
            </a:pPr>
            <a:r>
              <a:rPr lang="fr-FR" sz="1800" b="1" dirty="0" smtClean="0"/>
              <a:t>     </a:t>
            </a:r>
            <a:r>
              <a:rPr lang="fr-FR" sz="1800" b="1" u="sng" dirty="0" smtClean="0"/>
              <a:t>Exemple :</a:t>
            </a:r>
            <a:endParaRPr lang="fr-FR" sz="1800" u="sng" dirty="0" smtClean="0"/>
          </a:p>
          <a:p>
            <a:pPr>
              <a:lnSpc>
                <a:spcPct val="150000"/>
              </a:lnSpc>
              <a:buNone/>
            </a:pPr>
            <a:r>
              <a:rPr lang="fr-FR" sz="1800" dirty="0" smtClean="0"/>
              <a:t>  Formation de la molécule d’eau H</a:t>
            </a:r>
            <a:r>
              <a:rPr lang="fr-FR" sz="1800" baseline="-25000" dirty="0" smtClean="0"/>
              <a:t>2</a:t>
            </a:r>
            <a:r>
              <a:rPr lang="fr-FR" sz="1800" dirty="0" smtClean="0"/>
              <a:t>O.</a:t>
            </a:r>
          </a:p>
          <a:p>
            <a:pPr>
              <a:lnSpc>
                <a:spcPct val="150000"/>
              </a:lnSpc>
              <a:buNone/>
            </a:pPr>
            <a:endParaRPr lang="fr-FR" sz="1800" dirty="0" smtClean="0"/>
          </a:p>
          <a:p>
            <a:pPr>
              <a:lnSpc>
                <a:spcPct val="150000"/>
              </a:lnSpc>
              <a:buNone/>
            </a:pPr>
            <a:endParaRPr lang="fr-FR" sz="1800" dirty="0" smtClean="0"/>
          </a:p>
          <a:p>
            <a:r>
              <a:rPr lang="fr-FR" sz="1800" dirty="0" smtClean="0"/>
              <a:t>On voit clairement que chaque atome dans cette molécule possède la structure d’un gaz rare. Ici la règle de l’octet est respectée par l’oxygène.</a:t>
            </a:r>
          </a:p>
          <a:p>
            <a:r>
              <a:rPr lang="fr-FR" sz="1800" dirty="0" smtClean="0"/>
              <a:t>La nature de la liaison dépend des valeurs d’électronégativité des atomes qui la forment.</a:t>
            </a:r>
          </a:p>
          <a:p>
            <a:pPr>
              <a:lnSpc>
                <a:spcPct val="150000"/>
              </a:lnSpc>
              <a:buNone/>
            </a:pPr>
            <a:endParaRPr lang="fr-FR" sz="1800" dirty="0" smtClean="0"/>
          </a:p>
          <a:p>
            <a:pPr>
              <a:lnSpc>
                <a:spcPct val="150000"/>
              </a:lnSpc>
              <a:buNone/>
            </a:pPr>
            <a:endParaRPr lang="fr-FR" sz="1800" dirty="0" smtClean="0"/>
          </a:p>
          <a:p>
            <a:pPr>
              <a:buNone/>
            </a:pPr>
            <a:endParaRPr lang="fr-FR" sz="1800" dirty="0"/>
          </a:p>
        </p:txBody>
      </p:sp>
      <p:pic>
        <p:nvPicPr>
          <p:cNvPr id="4" name="Image 3"/>
          <p:cNvPicPr/>
          <p:nvPr/>
        </p:nvPicPr>
        <p:blipFill>
          <a:blip r:embed="rId3"/>
          <a:srcRect/>
          <a:stretch>
            <a:fillRect/>
          </a:stretch>
        </p:blipFill>
        <p:spPr bwMode="auto">
          <a:xfrm>
            <a:off x="5643570" y="3071810"/>
            <a:ext cx="2288215" cy="1214446"/>
          </a:xfrm>
          <a:prstGeom prst="rect">
            <a:avLst/>
          </a:prstGeom>
          <a:noFill/>
          <a:ln w="9525">
            <a:noFill/>
            <a:miter lim="800000"/>
            <a:headEnd/>
            <a:tailEnd/>
          </a:ln>
        </p:spPr>
      </p:pic>
      <p:pic>
        <p:nvPicPr>
          <p:cNvPr id="5" name="Cours chimie organique 1323.wav">
            <a:hlinkClick r:id="" action="ppaction://media"/>
          </p:cNvPr>
          <p:cNvPicPr>
            <a:picLocks noRot="1" noChangeAspect="1"/>
          </p:cNvPicPr>
          <p:nvPr>
            <a:audioFile r:link="rId1"/>
          </p:nvPr>
        </p:nvPicPr>
        <p:blipFill>
          <a:blip r:embed="rId4"/>
          <a:stretch>
            <a:fillRect/>
          </a:stretch>
        </p:blipFill>
        <p:spPr>
          <a:xfrm>
            <a:off x="8632825" y="6346825"/>
            <a:ext cx="304800" cy="304800"/>
          </a:xfrm>
          <a:prstGeom prst="rect">
            <a:avLst/>
          </a:prstGeom>
        </p:spPr>
      </p:pic>
    </p:spTree>
  </p:cSld>
  <p:clrMapOvr>
    <a:masterClrMapping/>
  </p:clrMapOvr>
  <p:transition advTm="290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126163"/>
          </a:xfrm>
        </p:spPr>
        <p:txBody>
          <a:bodyPr>
            <a:normAutofit/>
          </a:bodyPr>
          <a:lstStyle/>
          <a:p>
            <a:r>
              <a:rPr lang="fr-FR" sz="1800" b="1" u="sng" dirty="0" smtClean="0"/>
              <a:t>Exemple :</a:t>
            </a:r>
            <a:endParaRPr lang="fr-FR" sz="1800" u="sng" dirty="0" smtClean="0"/>
          </a:p>
          <a:p>
            <a:pPr>
              <a:buNone/>
            </a:pPr>
            <a:r>
              <a:rPr lang="fr-FR" sz="1800" dirty="0" smtClean="0"/>
              <a:t>  Représenter le recouvrement des orbitales dans les molécules suivantes :</a:t>
            </a:r>
          </a:p>
          <a:p>
            <a:pPr>
              <a:buNone/>
            </a:pPr>
            <a:endParaRPr lang="fr-FR" sz="1800" dirty="0" smtClean="0"/>
          </a:p>
          <a:p>
            <a:endParaRPr lang="fr-FR" sz="1800" dirty="0"/>
          </a:p>
        </p:txBody>
      </p:sp>
      <p:pic>
        <p:nvPicPr>
          <p:cNvPr id="8" name="Image 7"/>
          <p:cNvPicPr/>
          <p:nvPr/>
        </p:nvPicPr>
        <p:blipFill>
          <a:blip r:embed="rId2"/>
          <a:srcRect/>
          <a:stretch>
            <a:fillRect/>
          </a:stretch>
        </p:blipFill>
        <p:spPr bwMode="auto">
          <a:xfrm>
            <a:off x="1500166" y="785794"/>
            <a:ext cx="5500355" cy="1000132"/>
          </a:xfrm>
          <a:prstGeom prst="rect">
            <a:avLst/>
          </a:prstGeom>
          <a:noFill/>
          <a:ln w="9525">
            <a:noFill/>
            <a:miter lim="800000"/>
            <a:headEnd/>
            <a:tailEnd/>
          </a:ln>
        </p:spPr>
      </p:pic>
      <p:pic>
        <p:nvPicPr>
          <p:cNvPr id="9" name="Image 8"/>
          <p:cNvPicPr/>
          <p:nvPr/>
        </p:nvPicPr>
        <p:blipFill>
          <a:blip r:embed="rId3"/>
          <a:srcRect/>
          <a:stretch>
            <a:fillRect/>
          </a:stretch>
        </p:blipFill>
        <p:spPr bwMode="auto">
          <a:xfrm>
            <a:off x="428596" y="1928802"/>
            <a:ext cx="7929618" cy="4572032"/>
          </a:xfrm>
          <a:prstGeom prst="rect">
            <a:avLst/>
          </a:prstGeom>
          <a:noFill/>
          <a:ln w="9525">
            <a:noFill/>
            <a:miter lim="800000"/>
            <a:headEnd/>
            <a:tailEnd/>
          </a:ln>
        </p:spPr>
      </p:pic>
    </p:spTree>
    <p:extLst>
      <p:ext uri="{BB962C8B-B14F-4D97-AF65-F5344CB8AC3E}">
        <p14:creationId xmlns:p14="http://schemas.microsoft.com/office/powerpoint/2010/main" xmlns="" val="493354869"/>
      </p:ext>
    </p:extLst>
  </p:cSld>
  <p:clrMapOvr>
    <a:masterClrMapping/>
  </p:clrMapOvr>
  <p:transition advTm="26075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858000"/>
          </a:xfrm>
        </p:spPr>
        <p:txBody>
          <a:bodyPr>
            <a:normAutofit/>
          </a:bodyPr>
          <a:lstStyle/>
          <a:p>
            <a:pPr lvl="0">
              <a:buNone/>
            </a:pPr>
            <a:r>
              <a:rPr lang="fr-FR" sz="2000" b="1" dirty="0" smtClean="0">
                <a:solidFill>
                  <a:srgbClr val="0000FF"/>
                </a:solidFill>
              </a:rPr>
              <a:t>7- Géométrie des molécules (méthode de Gillespie ou VSEPR) :</a:t>
            </a:r>
          </a:p>
          <a:p>
            <a:pPr>
              <a:buNone/>
            </a:pPr>
            <a:r>
              <a:rPr lang="fr-FR" sz="1800" dirty="0" smtClean="0"/>
              <a:t>    La méthode  de Gillespie ou la méthode </a:t>
            </a:r>
            <a:r>
              <a:rPr lang="fr-FR" sz="1800" b="1" dirty="0" smtClean="0">
                <a:solidFill>
                  <a:srgbClr val="FF0000"/>
                </a:solidFill>
              </a:rPr>
              <a:t>VSEPR</a:t>
            </a:r>
            <a:r>
              <a:rPr lang="fr-FR" sz="1800" dirty="0" smtClean="0"/>
              <a:t> (</a:t>
            </a:r>
            <a:r>
              <a:rPr lang="fr-FR" sz="1800" b="1" dirty="0" smtClean="0">
                <a:solidFill>
                  <a:srgbClr val="FF0000"/>
                </a:solidFill>
              </a:rPr>
              <a:t>V</a:t>
            </a:r>
            <a:r>
              <a:rPr lang="fr-FR" sz="1800" dirty="0" smtClean="0"/>
              <a:t>alence </a:t>
            </a:r>
            <a:r>
              <a:rPr lang="fr-FR" sz="1800" b="1" dirty="0" smtClean="0">
                <a:solidFill>
                  <a:srgbClr val="FF0000"/>
                </a:solidFill>
              </a:rPr>
              <a:t>S</a:t>
            </a:r>
            <a:r>
              <a:rPr lang="fr-FR" sz="1800" dirty="0" smtClean="0"/>
              <a:t>hell </a:t>
            </a:r>
            <a:r>
              <a:rPr lang="fr-FR" sz="1800" b="1" dirty="0" smtClean="0">
                <a:solidFill>
                  <a:srgbClr val="FF0000"/>
                </a:solidFill>
              </a:rPr>
              <a:t>E</a:t>
            </a:r>
            <a:r>
              <a:rPr lang="fr-FR" sz="1800" dirty="0" smtClean="0"/>
              <a:t>lectron </a:t>
            </a:r>
            <a:r>
              <a:rPr lang="fr-FR" sz="1800" b="1" dirty="0" smtClean="0">
                <a:solidFill>
                  <a:srgbClr val="FF0000"/>
                </a:solidFill>
              </a:rPr>
              <a:t>P</a:t>
            </a:r>
            <a:r>
              <a:rPr lang="fr-FR" sz="1800" dirty="0" smtClean="0"/>
              <a:t>air </a:t>
            </a:r>
            <a:r>
              <a:rPr lang="fr-FR" sz="1800" b="1" dirty="0" smtClean="0">
                <a:solidFill>
                  <a:srgbClr val="FF0000"/>
                </a:solidFill>
              </a:rPr>
              <a:t>R</a:t>
            </a:r>
            <a:r>
              <a:rPr lang="fr-FR" sz="1800" dirty="0" smtClean="0"/>
              <a:t>epulsion et qui veut dire en français répulsion des paires d’électrons de la couche de valence) est destinée à prévoir la géométrie des molécules ou ions simples en se basant sur la théorie de la répulsion des électrons de la couche de valence.</a:t>
            </a:r>
          </a:p>
          <a:p>
            <a:pPr>
              <a:buNone/>
            </a:pPr>
            <a:r>
              <a:rPr lang="fr-FR" sz="1800" dirty="0" smtClean="0"/>
              <a:t>     Elle s’applique à des petites molécules ou ions de type :</a:t>
            </a:r>
          </a:p>
          <a:p>
            <a:pPr>
              <a:buNone/>
            </a:pPr>
            <a:r>
              <a:rPr lang="fr-FR" sz="1800" dirty="0" smtClean="0"/>
              <a:t>                                                      </a:t>
            </a:r>
            <a:r>
              <a:rPr lang="fr-FR" sz="1800" b="1" dirty="0" smtClean="0">
                <a:solidFill>
                  <a:srgbClr val="FF0000"/>
                </a:solidFill>
              </a:rPr>
              <a:t>A </a:t>
            </a:r>
            <a:r>
              <a:rPr lang="fr-FR" sz="1800" b="1" dirty="0" err="1" smtClean="0">
                <a:solidFill>
                  <a:srgbClr val="FF0000"/>
                </a:solidFill>
              </a:rPr>
              <a:t>X</a:t>
            </a:r>
            <a:r>
              <a:rPr lang="fr-FR" sz="1800" b="1" baseline="-25000" dirty="0" err="1" smtClean="0">
                <a:solidFill>
                  <a:srgbClr val="FF0000"/>
                </a:solidFill>
              </a:rPr>
              <a:t>m</a:t>
            </a:r>
            <a:r>
              <a:rPr lang="fr-FR" sz="1800" b="1" dirty="0" smtClean="0">
                <a:solidFill>
                  <a:srgbClr val="FF0000"/>
                </a:solidFill>
              </a:rPr>
              <a:t> E</a:t>
            </a:r>
            <a:r>
              <a:rPr lang="fr-FR" sz="1800" b="1" baseline="-25000" dirty="0" smtClean="0">
                <a:solidFill>
                  <a:srgbClr val="FF0000"/>
                </a:solidFill>
              </a:rPr>
              <a:t>n</a:t>
            </a:r>
            <a:r>
              <a:rPr lang="fr-FR" sz="1800" dirty="0" smtClean="0">
                <a:solidFill>
                  <a:srgbClr val="FF0000"/>
                </a:solidFill>
              </a:rPr>
              <a:t>  </a:t>
            </a:r>
          </a:p>
          <a:p>
            <a:pPr>
              <a:buNone/>
            </a:pPr>
            <a:r>
              <a:rPr lang="fr-FR" sz="1800" b="1" dirty="0" smtClean="0"/>
              <a:t>                  </a:t>
            </a:r>
            <a:r>
              <a:rPr lang="fr-FR" sz="1800" b="1" dirty="0" smtClean="0">
                <a:solidFill>
                  <a:srgbClr val="FF0000"/>
                </a:solidFill>
              </a:rPr>
              <a:t>A</a:t>
            </a:r>
            <a:r>
              <a:rPr lang="fr-FR" sz="1800" b="1" dirty="0" smtClean="0"/>
              <a:t> : </a:t>
            </a:r>
            <a:r>
              <a:rPr lang="fr-FR" sz="1800" dirty="0" smtClean="0"/>
              <a:t>atome central</a:t>
            </a:r>
          </a:p>
          <a:p>
            <a:pPr>
              <a:buNone/>
            </a:pPr>
            <a:r>
              <a:rPr lang="fr-FR" sz="1800" b="1" dirty="0" smtClean="0"/>
              <a:t>                  </a:t>
            </a:r>
            <a:r>
              <a:rPr lang="fr-FR" sz="1800" b="1" dirty="0" smtClean="0">
                <a:solidFill>
                  <a:srgbClr val="FF0000"/>
                </a:solidFill>
              </a:rPr>
              <a:t>X</a:t>
            </a:r>
            <a:r>
              <a:rPr lang="fr-FR" sz="1800" b="1" dirty="0" smtClean="0"/>
              <a:t> : </a:t>
            </a:r>
            <a:r>
              <a:rPr lang="fr-FR" sz="1800" dirty="0" smtClean="0"/>
              <a:t>atome lié à A</a:t>
            </a:r>
          </a:p>
          <a:p>
            <a:pPr>
              <a:buNone/>
            </a:pPr>
            <a:r>
              <a:rPr lang="fr-FR" sz="1800" b="1" dirty="0" smtClean="0"/>
              <a:t>                 </a:t>
            </a:r>
            <a:r>
              <a:rPr lang="fr-FR" sz="1800" b="1" dirty="0" smtClean="0">
                <a:solidFill>
                  <a:srgbClr val="FF0000"/>
                </a:solidFill>
              </a:rPr>
              <a:t>m</a:t>
            </a:r>
            <a:r>
              <a:rPr lang="fr-FR" sz="1800" b="1" dirty="0" smtClean="0"/>
              <a:t> : </a:t>
            </a:r>
            <a:r>
              <a:rPr lang="fr-FR" sz="1800" dirty="0" smtClean="0"/>
              <a:t>nombre d’atomes X lié à A</a:t>
            </a:r>
          </a:p>
          <a:p>
            <a:pPr>
              <a:buNone/>
            </a:pPr>
            <a:r>
              <a:rPr lang="fr-FR" sz="1800" b="1" dirty="0" smtClean="0"/>
              <a:t>                 </a:t>
            </a:r>
            <a:r>
              <a:rPr lang="fr-FR" sz="1800" b="1" dirty="0" smtClean="0">
                <a:solidFill>
                  <a:srgbClr val="FF0000"/>
                </a:solidFill>
              </a:rPr>
              <a:t>E</a:t>
            </a:r>
            <a:r>
              <a:rPr lang="fr-FR" sz="1800" b="1" dirty="0" smtClean="0"/>
              <a:t> : </a:t>
            </a:r>
            <a:r>
              <a:rPr lang="fr-FR" sz="1800" dirty="0" smtClean="0"/>
              <a:t>doublet libre autour de A</a:t>
            </a:r>
          </a:p>
          <a:p>
            <a:pPr>
              <a:buNone/>
            </a:pPr>
            <a:r>
              <a:rPr lang="fr-FR" sz="1800" b="1" dirty="0" smtClean="0"/>
              <a:t>                 </a:t>
            </a:r>
            <a:r>
              <a:rPr lang="fr-FR" sz="1800" b="1" dirty="0" smtClean="0">
                <a:solidFill>
                  <a:srgbClr val="FF0000"/>
                </a:solidFill>
              </a:rPr>
              <a:t>n</a:t>
            </a:r>
            <a:r>
              <a:rPr lang="fr-FR" sz="1800" b="1" dirty="0" smtClean="0"/>
              <a:t> : </a:t>
            </a:r>
            <a:r>
              <a:rPr lang="fr-FR" sz="1800" dirty="0" smtClean="0"/>
              <a:t>nombre de doublets libres autour de A</a:t>
            </a:r>
          </a:p>
          <a:p>
            <a:r>
              <a:rPr lang="fr-FR" sz="1800" b="1" dirty="0" smtClean="0">
                <a:solidFill>
                  <a:srgbClr val="0000FF"/>
                </a:solidFill>
              </a:rPr>
              <a:t>Règles de Gillespie : </a:t>
            </a:r>
            <a:endParaRPr lang="fr-FR" sz="1800" dirty="0" smtClean="0">
              <a:solidFill>
                <a:srgbClr val="0000FF"/>
              </a:solidFill>
            </a:endParaRPr>
          </a:p>
          <a:p>
            <a:pPr lvl="0">
              <a:buNone/>
            </a:pPr>
            <a:r>
              <a:rPr lang="fr-FR" sz="1800" b="1" dirty="0" smtClean="0"/>
              <a:t>      </a:t>
            </a:r>
            <a:r>
              <a:rPr lang="fr-FR" sz="1800" dirty="0" smtClean="0"/>
              <a:t>Tous les doublets (liants et libres) de la couche de valence de l’atome central A sont placés à la surface d’une sphère centrée sur le noyau.</a:t>
            </a:r>
          </a:p>
          <a:p>
            <a:pPr lvl="0">
              <a:buNone/>
            </a:pPr>
            <a:r>
              <a:rPr lang="fr-FR" sz="1800" dirty="0" smtClean="0"/>
              <a:t>       Les doublets d’électrons se positionnent de telle sorte que les répulsions électroniques soient minimales (les doublets sont situés aussi loin que possible les uns des autres).</a:t>
            </a:r>
          </a:p>
          <a:p>
            <a:r>
              <a:rPr lang="fr-FR" sz="1800" b="1" dirty="0" smtClean="0">
                <a:solidFill>
                  <a:srgbClr val="FF0000"/>
                </a:solidFill>
              </a:rPr>
              <a:t>Remarque :</a:t>
            </a:r>
            <a:endParaRPr lang="fr-FR" sz="1800" dirty="0" smtClean="0">
              <a:solidFill>
                <a:srgbClr val="FF0000"/>
              </a:solidFill>
            </a:endParaRPr>
          </a:p>
          <a:p>
            <a:pPr>
              <a:buNone/>
            </a:pPr>
            <a:r>
              <a:rPr lang="fr-FR" sz="1800" dirty="0" smtClean="0"/>
              <a:t>       Dans cette théorie, une liaison multiple est assimilée à une liaison simple mais plus volumineuse et plus répulsive. </a:t>
            </a:r>
          </a:p>
          <a:p>
            <a:pPr lvl="0">
              <a:buNone/>
            </a:pPr>
            <a:endParaRPr lang="fr-FR" sz="1800" dirty="0" smtClean="0"/>
          </a:p>
          <a:p>
            <a:pPr>
              <a:buNone/>
            </a:pPr>
            <a:endParaRPr lang="fr-FR" sz="1800" dirty="0" smtClean="0"/>
          </a:p>
          <a:p>
            <a:pPr>
              <a:buNone/>
            </a:pPr>
            <a:endParaRPr lang="fr-FR" sz="1800" b="1" dirty="0" smtClean="0"/>
          </a:p>
          <a:p>
            <a:pPr>
              <a:buNone/>
            </a:pPr>
            <a:endParaRPr lang="fr-FR" sz="1800" b="1" dirty="0"/>
          </a:p>
        </p:txBody>
      </p:sp>
    </p:spTree>
    <p:extLst>
      <p:ext uri="{BB962C8B-B14F-4D97-AF65-F5344CB8AC3E}">
        <p14:creationId xmlns:p14="http://schemas.microsoft.com/office/powerpoint/2010/main" xmlns="" val="2186150637"/>
      </p:ext>
    </p:extLst>
  </p:cSld>
  <p:clrMapOvr>
    <a:masterClrMapping/>
  </p:clrMapOvr>
  <p:transition advTm="29157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0" y="0"/>
            <a:ext cx="9144000" cy="6126163"/>
          </a:xfrm>
        </p:spPr>
        <p:txBody>
          <a:bodyPr>
            <a:normAutofit/>
          </a:bodyPr>
          <a:lstStyle/>
          <a:p>
            <a:r>
              <a:rPr lang="fr-FR" sz="1800" b="1" dirty="0" smtClean="0">
                <a:solidFill>
                  <a:srgbClr val="0000FF"/>
                </a:solidFill>
              </a:rPr>
              <a:t>Convention :</a:t>
            </a:r>
            <a:endParaRPr lang="fr-FR" sz="1800" dirty="0" smtClean="0">
              <a:solidFill>
                <a:srgbClr val="0000FF"/>
              </a:solidFill>
            </a:endParaRPr>
          </a:p>
          <a:p>
            <a:pPr>
              <a:buNone/>
            </a:pPr>
            <a:r>
              <a:rPr lang="fr-FR" sz="1800" dirty="0" smtClean="0"/>
              <a:t>    Les liaisons de l’atome de carbone tétraédrique sont représentées de la façon suivante : </a:t>
            </a:r>
          </a:p>
          <a:p>
            <a:pPr>
              <a:buNone/>
            </a:pPr>
            <a:endParaRPr lang="fr-FR" sz="1800" b="1" dirty="0"/>
          </a:p>
        </p:txBody>
      </p:sp>
      <p:pic>
        <p:nvPicPr>
          <p:cNvPr id="7" name="Image 6"/>
          <p:cNvPicPr/>
          <p:nvPr/>
        </p:nvPicPr>
        <p:blipFill>
          <a:blip r:embed="rId2"/>
          <a:srcRect/>
          <a:stretch>
            <a:fillRect/>
          </a:stretch>
        </p:blipFill>
        <p:spPr bwMode="auto">
          <a:xfrm>
            <a:off x="714348" y="714356"/>
            <a:ext cx="1895918" cy="1318437"/>
          </a:xfrm>
          <a:prstGeom prst="rect">
            <a:avLst/>
          </a:prstGeom>
          <a:noFill/>
          <a:ln w="9525">
            <a:noFill/>
            <a:miter lim="800000"/>
            <a:headEnd/>
            <a:tailEnd/>
          </a:ln>
        </p:spPr>
      </p:pic>
      <p:graphicFrame>
        <p:nvGraphicFramePr>
          <p:cNvPr id="9" name="Tableau 8"/>
          <p:cNvGraphicFramePr>
            <a:graphicFrameLocks noGrp="1"/>
          </p:cNvGraphicFramePr>
          <p:nvPr/>
        </p:nvGraphicFramePr>
        <p:xfrm>
          <a:off x="357158" y="2214554"/>
          <a:ext cx="8501121" cy="4541796"/>
        </p:xfrm>
        <a:graphic>
          <a:graphicData uri="http://schemas.openxmlformats.org/drawingml/2006/table">
            <a:tbl>
              <a:tblPr/>
              <a:tblGrid>
                <a:gridCol w="1021159"/>
                <a:gridCol w="432831"/>
                <a:gridCol w="456877"/>
                <a:gridCol w="1704072"/>
                <a:gridCol w="2613818"/>
                <a:gridCol w="2272364"/>
              </a:tblGrid>
              <a:tr h="725382">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Type </a:t>
                      </a:r>
                      <a:r>
                        <a:rPr lang="fr-FR" sz="1200" b="1" dirty="0" err="1">
                          <a:solidFill>
                            <a:srgbClr val="0000CC"/>
                          </a:solidFill>
                          <a:latin typeface="Times New Roman"/>
                          <a:ea typeface="Times New Roman"/>
                          <a:cs typeface="Arial"/>
                        </a:rPr>
                        <a:t>AX</a:t>
                      </a:r>
                      <a:r>
                        <a:rPr lang="fr-FR" sz="1200" b="1" baseline="-25000" dirty="0" err="1">
                          <a:solidFill>
                            <a:srgbClr val="0000CC"/>
                          </a:solidFill>
                          <a:latin typeface="Times New Roman"/>
                          <a:ea typeface="Times New Roman"/>
                          <a:cs typeface="Arial"/>
                        </a:rPr>
                        <a:t>m</a:t>
                      </a:r>
                      <a:r>
                        <a:rPr lang="fr-FR" sz="1200" b="1" dirty="0" err="1">
                          <a:solidFill>
                            <a:srgbClr val="0000CC"/>
                          </a:solidFill>
                          <a:latin typeface="Times New Roman"/>
                          <a:ea typeface="Times New Roman"/>
                          <a:cs typeface="Arial"/>
                        </a:rPr>
                        <a:t>E</a:t>
                      </a:r>
                      <a:r>
                        <a:rPr lang="fr-FR" sz="1200" b="1" baseline="-25000" dirty="0" err="1">
                          <a:solidFill>
                            <a:srgbClr val="0000CC"/>
                          </a:solidFill>
                          <a:latin typeface="Times New Roman"/>
                          <a:ea typeface="Times New Roman"/>
                          <a:cs typeface="Arial"/>
                        </a:rPr>
                        <a:t>n</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m</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n</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Hybridation de l’atome central</a:t>
                      </a:r>
                      <a:endParaRPr lang="fr-FR" sz="1200" dirty="0">
                        <a:latin typeface="Times New Roman"/>
                        <a:ea typeface="Times New Roman"/>
                        <a:cs typeface="Arial"/>
                      </a:endParaRPr>
                    </a:p>
                    <a:p>
                      <a:pPr>
                        <a:lnSpc>
                          <a:spcPct val="113000"/>
                        </a:lnSpc>
                        <a:spcBef>
                          <a:spcPts val="440"/>
                        </a:spcBef>
                        <a:spcAft>
                          <a:spcPts val="0"/>
                        </a:spcAft>
                      </a:pPr>
                      <a:r>
                        <a:rPr lang="fr-FR" sz="1200" b="1" dirty="0">
                          <a:solidFill>
                            <a:srgbClr val="0000CC"/>
                          </a:solidFill>
                          <a:latin typeface="Times New Roman"/>
                          <a:ea typeface="Times New Roman"/>
                          <a:cs typeface="Arial"/>
                        </a:rPr>
                        <a:t>     </a:t>
                      </a:r>
                      <a:r>
                        <a:rPr lang="fr-FR" sz="1200" b="1" dirty="0" smtClean="0">
                          <a:solidFill>
                            <a:srgbClr val="0000CC"/>
                          </a:solidFill>
                          <a:latin typeface="Times New Roman"/>
                          <a:ea typeface="Times New Roman"/>
                          <a:cs typeface="Arial"/>
                        </a:rPr>
                        <a:t>( </a:t>
                      </a:r>
                      <a:r>
                        <a:rPr lang="fr-FR" sz="1200" b="1" dirty="0">
                          <a:solidFill>
                            <a:srgbClr val="0000CC"/>
                          </a:solidFill>
                          <a:latin typeface="Times New Roman"/>
                          <a:ea typeface="Times New Roman"/>
                          <a:cs typeface="Arial"/>
                        </a:rPr>
                        <a:t>m + </a:t>
                      </a:r>
                      <a:r>
                        <a:rPr lang="fr-FR" sz="1200" b="1" dirty="0" smtClean="0">
                          <a:solidFill>
                            <a:srgbClr val="0000CC"/>
                          </a:solidFill>
                          <a:latin typeface="Times New Roman"/>
                          <a:ea typeface="Times New Roman"/>
                          <a:cs typeface="Arial"/>
                        </a:rPr>
                        <a:t>n)</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       Géométrie</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solidFill>
                            <a:srgbClr val="0000CC"/>
                          </a:solidFill>
                          <a:latin typeface="Times New Roman"/>
                          <a:ea typeface="Times New Roman"/>
                          <a:cs typeface="Arial"/>
                        </a:rPr>
                        <a:t>       Exemple</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423">
                <a:tc>
                  <a:txBody>
                    <a:bodyPr/>
                    <a:lstStyle/>
                    <a:p>
                      <a:pPr>
                        <a:lnSpc>
                          <a:spcPct val="113000"/>
                        </a:lnSpc>
                        <a:spcBef>
                          <a:spcPts val="440"/>
                        </a:spcBef>
                        <a:spcAft>
                          <a:spcPts val="0"/>
                        </a:spcAft>
                      </a:pPr>
                      <a:r>
                        <a:rPr lang="fr-FR" sz="1400" b="1" dirty="0">
                          <a:latin typeface="Times New Roman"/>
                          <a:ea typeface="Times New Roman"/>
                          <a:cs typeface="Arial"/>
                        </a:rPr>
                        <a:t>AX</a:t>
                      </a:r>
                      <a:r>
                        <a:rPr lang="fr-FR" sz="1400" b="1" baseline="-25000" dirty="0">
                          <a:latin typeface="Times New Roman"/>
                          <a:ea typeface="Times New Roman"/>
                          <a:cs typeface="Arial"/>
                        </a:rPr>
                        <a:t>2</a:t>
                      </a:r>
                      <a:endParaRPr lang="fr-FR" sz="1400" dirty="0">
                        <a:latin typeface="Times New Roman"/>
                        <a:ea typeface="Times New Roman"/>
                        <a:cs typeface="Arial"/>
                      </a:endParaRPr>
                    </a:p>
                    <a:p>
                      <a:pPr>
                        <a:spcAft>
                          <a:spcPts val="0"/>
                        </a:spcAft>
                      </a:pPr>
                      <a:r>
                        <a:rPr lang="fr-FR" sz="1400" b="1" dirty="0">
                          <a:solidFill>
                            <a:srgbClr val="0000CC"/>
                          </a:solidFill>
                          <a:latin typeface="Times New Roman"/>
                          <a:ea typeface="Times New Roman"/>
                          <a:cs typeface="Arial"/>
                        </a:rPr>
                        <a:t>BeH</a:t>
                      </a:r>
                      <a:r>
                        <a:rPr lang="fr-FR" sz="1400" b="1" baseline="-25000" dirty="0">
                          <a:solidFill>
                            <a:srgbClr val="0000CC"/>
                          </a:solidFill>
                          <a:latin typeface="Times New Roman"/>
                          <a:ea typeface="Times New Roman"/>
                          <a:cs typeface="Arial"/>
                        </a:rPr>
                        <a:t>2</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2</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0</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 p</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300" b="1" dirty="0">
                          <a:solidFill>
                            <a:srgbClr val="0000CC"/>
                          </a:solidFill>
                          <a:latin typeface="Times New Roman"/>
                          <a:ea typeface="Times New Roman"/>
                          <a:cs typeface="Arial"/>
                        </a:rPr>
                        <a:t>   </a:t>
                      </a:r>
                      <a:r>
                        <a:rPr lang="fr-FR" sz="1200" b="1" dirty="0">
                          <a:solidFill>
                            <a:srgbClr val="0000CC"/>
                          </a:solidFill>
                          <a:latin typeface="Times New Roman"/>
                          <a:ea typeface="Times New Roman"/>
                          <a:cs typeface="Arial"/>
                        </a:rPr>
                        <a:t>  </a:t>
                      </a: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Linéaire α = 180°</a:t>
                      </a:r>
                      <a:endParaRPr lang="fr-FR" sz="12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423">
                <a:tc>
                  <a:txBody>
                    <a:bodyPr/>
                    <a:lstStyle/>
                    <a:p>
                      <a:pPr>
                        <a:lnSpc>
                          <a:spcPct val="113000"/>
                        </a:lnSpc>
                        <a:spcBef>
                          <a:spcPts val="440"/>
                        </a:spcBef>
                        <a:spcAft>
                          <a:spcPts val="0"/>
                        </a:spcAft>
                      </a:pPr>
                      <a:r>
                        <a:rPr lang="fr-FR" sz="1400" b="1" dirty="0">
                          <a:latin typeface="Times New Roman"/>
                          <a:ea typeface="Times New Roman"/>
                          <a:cs typeface="Arial"/>
                        </a:rPr>
                        <a:t>AX</a:t>
                      </a:r>
                      <a:r>
                        <a:rPr lang="fr-FR" sz="1400" b="1" baseline="-25000" dirty="0">
                          <a:latin typeface="Times New Roman"/>
                          <a:ea typeface="Times New Roman"/>
                          <a:cs typeface="Arial"/>
                        </a:rPr>
                        <a:t>3</a:t>
                      </a:r>
                      <a:endParaRPr lang="fr-FR" sz="1400" dirty="0">
                        <a:latin typeface="Times New Roman"/>
                        <a:ea typeface="Times New Roman"/>
                        <a:cs typeface="Arial"/>
                      </a:endParaRPr>
                    </a:p>
                    <a:p>
                      <a:pPr>
                        <a:spcAft>
                          <a:spcPts val="0"/>
                        </a:spcAft>
                      </a:pPr>
                      <a:r>
                        <a:rPr lang="fr-FR" sz="1400" b="1" dirty="0">
                          <a:solidFill>
                            <a:srgbClr val="0000CC"/>
                          </a:solidFill>
                          <a:latin typeface="Times New Roman"/>
                          <a:ea typeface="Times New Roman"/>
                          <a:cs typeface="Arial"/>
                        </a:rPr>
                        <a:t>BF</a:t>
                      </a:r>
                      <a:r>
                        <a:rPr lang="fr-FR" sz="1400" b="1" baseline="-25000" dirty="0">
                          <a:solidFill>
                            <a:srgbClr val="0000CC"/>
                          </a:solidFill>
                          <a:latin typeface="Times New Roman"/>
                          <a:ea typeface="Times New Roman"/>
                          <a:cs typeface="Arial"/>
                        </a:rPr>
                        <a:t>3</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3</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0</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 p</a:t>
                      </a:r>
                      <a:r>
                        <a:rPr lang="fr-FR" sz="1400" b="1" baseline="30000" dirty="0">
                          <a:latin typeface="Times New Roman"/>
                          <a:ea typeface="Times New Roman"/>
                          <a:cs typeface="Arial"/>
                        </a:rPr>
                        <a:t>2</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300" b="1" dirty="0">
                          <a:latin typeface="Times New Roman"/>
                          <a:ea typeface="Times New Roman"/>
                          <a:cs typeface="Arial"/>
                        </a:rPr>
                        <a:t>     </a:t>
                      </a: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Triangulaire  α = 120</a:t>
                      </a:r>
                      <a:r>
                        <a:rPr lang="fr-FR" sz="1200" b="1" dirty="0" smtClean="0">
                          <a:latin typeface="Times New Roman"/>
                          <a:ea typeface="Times New Roman"/>
                          <a:cs typeface="Arial"/>
                        </a:rPr>
                        <a:t>°</a:t>
                      </a:r>
                      <a:r>
                        <a:rPr lang="fr-FR" sz="1000" b="1" dirty="0" smtClean="0">
                          <a:latin typeface="Times New Roman"/>
                          <a:ea typeface="Times New Roman"/>
                          <a:cs typeface="Arial"/>
                        </a:rPr>
                        <a:t>    </a:t>
                      </a: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58">
                <a:tc>
                  <a:txBody>
                    <a:bodyPr/>
                    <a:lstStyle/>
                    <a:p>
                      <a:pPr>
                        <a:lnSpc>
                          <a:spcPct val="113000"/>
                        </a:lnSpc>
                        <a:spcBef>
                          <a:spcPts val="440"/>
                        </a:spcBef>
                        <a:spcAft>
                          <a:spcPts val="0"/>
                        </a:spcAft>
                      </a:pPr>
                      <a:r>
                        <a:rPr lang="fr-FR" sz="1400" b="1">
                          <a:latin typeface="Times New Roman"/>
                          <a:ea typeface="Times New Roman"/>
                          <a:cs typeface="Arial"/>
                        </a:rPr>
                        <a:t>AX</a:t>
                      </a:r>
                      <a:r>
                        <a:rPr lang="fr-FR" sz="1400" b="1" baseline="-25000">
                          <a:latin typeface="Times New Roman"/>
                          <a:ea typeface="Times New Roman"/>
                          <a:cs typeface="Arial"/>
                        </a:rPr>
                        <a:t>2</a:t>
                      </a:r>
                      <a:r>
                        <a:rPr lang="fr-FR" sz="1400" b="1">
                          <a:latin typeface="Times New Roman"/>
                          <a:ea typeface="Times New Roman"/>
                          <a:cs typeface="Arial"/>
                        </a:rPr>
                        <a:t>E</a:t>
                      </a:r>
                      <a:endParaRPr lang="fr-FR" sz="1400">
                        <a:latin typeface="Times New Roman"/>
                        <a:ea typeface="Times New Roman"/>
                        <a:cs typeface="Arial"/>
                      </a:endParaRPr>
                    </a:p>
                    <a:p>
                      <a:pPr>
                        <a:spcAft>
                          <a:spcPts val="0"/>
                        </a:spcAft>
                      </a:pPr>
                      <a:r>
                        <a:rPr lang="fr-FR" sz="1400" b="1">
                          <a:solidFill>
                            <a:srgbClr val="0000CC"/>
                          </a:solidFill>
                          <a:latin typeface="Times New Roman"/>
                          <a:ea typeface="Times New Roman"/>
                          <a:cs typeface="Arial"/>
                        </a:rPr>
                        <a:t>SnCl</a:t>
                      </a:r>
                      <a:r>
                        <a:rPr lang="fr-FR" sz="1400" b="1" baseline="-25000">
                          <a:solidFill>
                            <a:srgbClr val="0000CC"/>
                          </a:solidFill>
                          <a:latin typeface="Times New Roman"/>
                          <a:ea typeface="Times New Roman"/>
                          <a:cs typeface="Arial"/>
                        </a:rPr>
                        <a:t>2</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2</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1</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 p</a:t>
                      </a:r>
                      <a:r>
                        <a:rPr lang="fr-FR" sz="1400" b="1" baseline="30000" dirty="0">
                          <a:latin typeface="Times New Roman"/>
                          <a:ea typeface="Times New Roman"/>
                          <a:cs typeface="Arial"/>
                        </a:rPr>
                        <a:t>2</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latin typeface="Times New Roman"/>
                          <a:ea typeface="Times New Roman"/>
                          <a:cs typeface="Arial"/>
                        </a:rPr>
                        <a:t>  </a:t>
                      </a: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90° &lt; α &lt; 120°</a:t>
                      </a:r>
                      <a:endParaRPr lang="fr-FR" sz="12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Angulaire ou forme V</a:t>
                      </a:r>
                      <a:endParaRPr lang="fr-FR" sz="12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293">
                <a:tc>
                  <a:txBody>
                    <a:bodyPr/>
                    <a:lstStyle/>
                    <a:p>
                      <a:pPr>
                        <a:lnSpc>
                          <a:spcPct val="113000"/>
                        </a:lnSpc>
                        <a:spcBef>
                          <a:spcPts val="440"/>
                        </a:spcBef>
                        <a:spcAft>
                          <a:spcPts val="0"/>
                        </a:spcAft>
                      </a:pPr>
                      <a:r>
                        <a:rPr lang="fr-FR" sz="1400" b="1" dirty="0">
                          <a:latin typeface="Times New Roman"/>
                          <a:ea typeface="Times New Roman"/>
                          <a:cs typeface="Arial"/>
                        </a:rPr>
                        <a:t>AX</a:t>
                      </a:r>
                      <a:r>
                        <a:rPr lang="fr-FR" sz="1400" b="1" baseline="-25000" dirty="0">
                          <a:latin typeface="Times New Roman"/>
                          <a:ea typeface="Times New Roman"/>
                          <a:cs typeface="Arial"/>
                        </a:rPr>
                        <a:t>4</a:t>
                      </a:r>
                      <a:endParaRPr lang="fr-FR" sz="1400" dirty="0">
                        <a:latin typeface="Times New Roman"/>
                        <a:ea typeface="Times New Roman"/>
                        <a:cs typeface="Arial"/>
                      </a:endParaRPr>
                    </a:p>
                    <a:p>
                      <a:pPr>
                        <a:spcAft>
                          <a:spcPts val="0"/>
                        </a:spcAft>
                      </a:pPr>
                      <a:r>
                        <a:rPr lang="fr-FR" sz="1400" b="1" dirty="0">
                          <a:solidFill>
                            <a:srgbClr val="0000CC"/>
                          </a:solidFill>
                          <a:latin typeface="Times New Roman"/>
                          <a:ea typeface="Times New Roman"/>
                          <a:cs typeface="Arial"/>
                        </a:rPr>
                        <a:t>CH</a:t>
                      </a:r>
                      <a:r>
                        <a:rPr lang="fr-FR" sz="1400" b="1" baseline="-25000" dirty="0">
                          <a:solidFill>
                            <a:srgbClr val="0000CC"/>
                          </a:solidFill>
                          <a:latin typeface="Times New Roman"/>
                          <a:ea typeface="Times New Roman"/>
                          <a:cs typeface="Arial"/>
                        </a:rPr>
                        <a:t>4</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4</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0</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 p</a:t>
                      </a:r>
                      <a:r>
                        <a:rPr lang="fr-FR" sz="1400" b="1" baseline="30000" dirty="0">
                          <a:latin typeface="Times New Roman"/>
                          <a:ea typeface="Times New Roman"/>
                          <a:cs typeface="Arial"/>
                        </a:rPr>
                        <a:t>3</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  α = 109° 28</a:t>
                      </a:r>
                      <a:r>
                        <a:rPr lang="fr-FR" sz="1200" b="1" baseline="30000" dirty="0">
                          <a:latin typeface="Times New Roman"/>
                          <a:ea typeface="Times New Roman"/>
                          <a:cs typeface="Arial"/>
                        </a:rPr>
                        <a:t>’</a:t>
                      </a:r>
                      <a:endParaRPr lang="fr-FR" sz="12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Tétraédrique</a:t>
                      </a:r>
                      <a:endParaRPr lang="fr-FR" sz="12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58">
                <a:tc>
                  <a:txBody>
                    <a:bodyPr/>
                    <a:lstStyle/>
                    <a:p>
                      <a:pPr>
                        <a:lnSpc>
                          <a:spcPct val="113000"/>
                        </a:lnSpc>
                        <a:spcBef>
                          <a:spcPts val="440"/>
                        </a:spcBef>
                        <a:spcAft>
                          <a:spcPts val="0"/>
                        </a:spcAft>
                      </a:pPr>
                      <a:r>
                        <a:rPr lang="fr-FR" sz="1400" b="1">
                          <a:latin typeface="Times New Roman"/>
                          <a:ea typeface="Times New Roman"/>
                          <a:cs typeface="Arial"/>
                        </a:rPr>
                        <a:t>AX</a:t>
                      </a:r>
                      <a:r>
                        <a:rPr lang="fr-FR" sz="1400" b="1" baseline="-25000">
                          <a:latin typeface="Times New Roman"/>
                          <a:ea typeface="Times New Roman"/>
                          <a:cs typeface="Arial"/>
                        </a:rPr>
                        <a:t>3</a:t>
                      </a:r>
                      <a:r>
                        <a:rPr lang="fr-FR" sz="1400" b="1">
                          <a:latin typeface="Times New Roman"/>
                          <a:ea typeface="Times New Roman"/>
                          <a:cs typeface="Arial"/>
                        </a:rPr>
                        <a:t>E</a:t>
                      </a:r>
                      <a:endParaRPr lang="fr-FR" sz="1400">
                        <a:latin typeface="Times New Roman"/>
                        <a:ea typeface="Times New Roman"/>
                        <a:cs typeface="Arial"/>
                      </a:endParaRPr>
                    </a:p>
                    <a:p>
                      <a:pPr>
                        <a:spcAft>
                          <a:spcPts val="0"/>
                        </a:spcAft>
                      </a:pPr>
                      <a:r>
                        <a:rPr lang="fr-FR" sz="1400" b="1">
                          <a:solidFill>
                            <a:srgbClr val="0000CC"/>
                          </a:solidFill>
                          <a:latin typeface="Times New Roman"/>
                          <a:ea typeface="Times New Roman"/>
                          <a:cs typeface="Arial"/>
                        </a:rPr>
                        <a:t>NH</a:t>
                      </a:r>
                      <a:r>
                        <a:rPr lang="fr-FR" sz="1400" b="1" baseline="-25000">
                          <a:solidFill>
                            <a:srgbClr val="0000CC"/>
                          </a:solidFill>
                          <a:latin typeface="Times New Roman"/>
                          <a:ea typeface="Times New Roman"/>
                          <a:cs typeface="Arial"/>
                        </a:rPr>
                        <a:t>3</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3</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1</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sp</a:t>
                      </a:r>
                      <a:r>
                        <a:rPr lang="fr-FR" sz="1400" b="1" baseline="30000" dirty="0">
                          <a:latin typeface="Times New Roman"/>
                          <a:ea typeface="Times New Roman"/>
                          <a:cs typeface="Arial"/>
                        </a:rPr>
                        <a:t>3</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latin typeface="Times New Roman"/>
                          <a:ea typeface="Times New Roman"/>
                          <a:cs typeface="Arial"/>
                        </a:rPr>
                        <a:t> </a:t>
                      </a: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α &lt; 109</a:t>
                      </a:r>
                      <a:r>
                        <a:rPr lang="fr-FR" sz="1200" b="1" dirty="0" smtClean="0">
                          <a:latin typeface="Times New Roman"/>
                          <a:ea typeface="Times New Roman"/>
                          <a:cs typeface="Arial"/>
                        </a:rPr>
                        <a:t>°    </a:t>
                      </a:r>
                      <a:endParaRPr lang="fr-FR" sz="12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Pyramide à base triangulaire</a:t>
                      </a:r>
                      <a:endParaRPr lang="fr-FR" sz="12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58">
                <a:tc>
                  <a:txBody>
                    <a:bodyPr/>
                    <a:lstStyle/>
                    <a:p>
                      <a:pPr>
                        <a:lnSpc>
                          <a:spcPct val="113000"/>
                        </a:lnSpc>
                        <a:spcBef>
                          <a:spcPts val="440"/>
                        </a:spcBef>
                        <a:spcAft>
                          <a:spcPts val="0"/>
                        </a:spcAft>
                      </a:pPr>
                      <a:r>
                        <a:rPr lang="fr-FR" sz="1400" b="1">
                          <a:latin typeface="Times New Roman"/>
                          <a:ea typeface="Times New Roman"/>
                          <a:cs typeface="Arial"/>
                        </a:rPr>
                        <a:t>AX</a:t>
                      </a:r>
                      <a:r>
                        <a:rPr lang="fr-FR" sz="1400" b="1" baseline="-25000">
                          <a:latin typeface="Times New Roman"/>
                          <a:ea typeface="Times New Roman"/>
                          <a:cs typeface="Arial"/>
                        </a:rPr>
                        <a:t>2</a:t>
                      </a:r>
                      <a:r>
                        <a:rPr lang="fr-FR" sz="1400" b="1">
                          <a:latin typeface="Times New Roman"/>
                          <a:ea typeface="Times New Roman"/>
                          <a:cs typeface="Arial"/>
                        </a:rPr>
                        <a:t>E</a:t>
                      </a:r>
                      <a:r>
                        <a:rPr lang="fr-FR" sz="1400" b="1" baseline="-25000">
                          <a:latin typeface="Times New Roman"/>
                          <a:ea typeface="Times New Roman"/>
                          <a:cs typeface="Arial"/>
                        </a:rPr>
                        <a:t>2</a:t>
                      </a:r>
                      <a:endParaRPr lang="fr-FR" sz="1400">
                        <a:latin typeface="Times New Roman"/>
                        <a:ea typeface="Times New Roman"/>
                        <a:cs typeface="Arial"/>
                      </a:endParaRPr>
                    </a:p>
                    <a:p>
                      <a:pPr>
                        <a:spcAft>
                          <a:spcPts val="0"/>
                        </a:spcAft>
                      </a:pPr>
                      <a:r>
                        <a:rPr lang="fr-FR" sz="1400" b="1">
                          <a:solidFill>
                            <a:srgbClr val="0000CC"/>
                          </a:solidFill>
                          <a:latin typeface="Times New Roman"/>
                          <a:ea typeface="Times New Roman"/>
                          <a:cs typeface="Arial"/>
                        </a:rPr>
                        <a:t>H</a:t>
                      </a:r>
                      <a:r>
                        <a:rPr lang="fr-FR" sz="1400" b="1" baseline="-25000">
                          <a:solidFill>
                            <a:srgbClr val="0000CC"/>
                          </a:solidFill>
                          <a:latin typeface="Times New Roman"/>
                          <a:ea typeface="Times New Roman"/>
                          <a:cs typeface="Arial"/>
                        </a:rPr>
                        <a:t>2</a:t>
                      </a:r>
                      <a:r>
                        <a:rPr lang="fr-FR" sz="1400" b="1">
                          <a:solidFill>
                            <a:srgbClr val="0000CC"/>
                          </a:solidFill>
                          <a:latin typeface="Times New Roman"/>
                          <a:ea typeface="Times New Roman"/>
                          <a:cs typeface="Arial"/>
                        </a:rPr>
                        <a:t>O</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2</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a:latin typeface="Times New Roman"/>
                          <a:ea typeface="Times New Roman"/>
                          <a:cs typeface="Arial"/>
                        </a:rPr>
                        <a:t>2</a:t>
                      </a:r>
                      <a:endParaRPr lang="fr-FR" sz="140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400" b="1" dirty="0">
                          <a:latin typeface="Times New Roman"/>
                          <a:ea typeface="Times New Roman"/>
                          <a:cs typeface="Arial"/>
                        </a:rPr>
                        <a:t>    s p</a:t>
                      </a:r>
                      <a:r>
                        <a:rPr lang="fr-FR" sz="1400" b="1" baseline="30000" dirty="0">
                          <a:latin typeface="Times New Roman"/>
                          <a:ea typeface="Times New Roman"/>
                          <a:cs typeface="Arial"/>
                        </a:rPr>
                        <a:t>3</a:t>
                      </a:r>
                      <a:endParaRPr lang="fr-FR" sz="14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r>
                        <a:rPr lang="fr-FR" sz="1200" b="1" dirty="0">
                          <a:latin typeface="Times New Roman"/>
                          <a:ea typeface="Times New Roman"/>
                          <a:cs typeface="Arial"/>
                        </a:rPr>
                        <a:t>  </a:t>
                      </a:r>
                      <a:endParaRPr lang="fr-FR" sz="9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90° &lt; θ &lt; </a:t>
                      </a:r>
                      <a:r>
                        <a:rPr lang="fr-FR" sz="1200" b="1" dirty="0" smtClean="0">
                          <a:latin typeface="Times New Roman"/>
                          <a:ea typeface="Times New Roman"/>
                          <a:cs typeface="Arial"/>
                        </a:rPr>
                        <a:t>α  </a:t>
                      </a:r>
                      <a:endParaRPr lang="fr-FR" sz="1200" dirty="0">
                        <a:latin typeface="Times New Roman"/>
                        <a:ea typeface="Times New Roman"/>
                        <a:cs typeface="Arial"/>
                      </a:endParaRPr>
                    </a:p>
                    <a:p>
                      <a:pPr>
                        <a:lnSpc>
                          <a:spcPct val="113000"/>
                        </a:lnSpc>
                        <a:spcBef>
                          <a:spcPts val="440"/>
                        </a:spcBef>
                        <a:spcAft>
                          <a:spcPts val="0"/>
                        </a:spcAft>
                      </a:pPr>
                      <a:r>
                        <a:rPr lang="fr-FR" sz="1200" b="1" dirty="0">
                          <a:latin typeface="Times New Roman"/>
                          <a:ea typeface="Times New Roman"/>
                          <a:cs typeface="Arial"/>
                        </a:rPr>
                        <a:t>Angulaire</a:t>
                      </a:r>
                      <a:endParaRPr lang="fr-FR" sz="12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3000"/>
                        </a:lnSpc>
                        <a:spcBef>
                          <a:spcPts val="440"/>
                        </a:spcBef>
                        <a:spcAft>
                          <a:spcPts val="0"/>
                        </a:spcAft>
                      </a:pPr>
                      <a:endParaRPr lang="fr-FR" sz="900" dirty="0">
                        <a:latin typeface="Times New Roman"/>
                        <a:ea typeface="Times New Roman"/>
                        <a:cs typeface="Arial"/>
                      </a:endParaRPr>
                    </a:p>
                  </a:txBody>
                  <a:tcPr marL="57022" marR="57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8" name="Image 27" descr="C:\Users\USER\Desktop\Théorie VSEPR — Wikipédia_files\128px-AX2E0-3D-balls.png"/>
          <p:cNvPicPr/>
          <p:nvPr/>
        </p:nvPicPr>
        <p:blipFill>
          <a:blip r:embed="rId3"/>
          <a:srcRect/>
          <a:stretch>
            <a:fillRect/>
          </a:stretch>
        </p:blipFill>
        <p:spPr bwMode="auto">
          <a:xfrm>
            <a:off x="7072330" y="3000372"/>
            <a:ext cx="1222744" cy="361507"/>
          </a:xfrm>
          <a:prstGeom prst="rect">
            <a:avLst/>
          </a:prstGeom>
          <a:noFill/>
          <a:ln w="9525">
            <a:noFill/>
            <a:miter lim="800000"/>
            <a:headEnd/>
            <a:tailEnd/>
          </a:ln>
        </p:spPr>
      </p:pic>
      <p:pic>
        <p:nvPicPr>
          <p:cNvPr id="29" name="Image 28" descr="C:\Users\USER\Desktop\Théorie VSEPR — Wikipédia_files\128px-AX2E0-2D.png"/>
          <p:cNvPicPr/>
          <p:nvPr/>
        </p:nvPicPr>
        <p:blipFill>
          <a:blip r:embed="rId4"/>
          <a:srcRect/>
          <a:stretch>
            <a:fillRect/>
          </a:stretch>
        </p:blipFill>
        <p:spPr bwMode="auto">
          <a:xfrm>
            <a:off x="5143504" y="3071810"/>
            <a:ext cx="1222745" cy="255182"/>
          </a:xfrm>
          <a:prstGeom prst="rect">
            <a:avLst/>
          </a:prstGeom>
          <a:noFill/>
          <a:ln w="9525">
            <a:noFill/>
            <a:miter lim="800000"/>
            <a:headEnd/>
            <a:tailEnd/>
          </a:ln>
        </p:spPr>
      </p:pic>
      <p:pic>
        <p:nvPicPr>
          <p:cNvPr id="30" name="Image 29" descr="C:\Users\USER\Desktop\Théorie VSEPR — Wikipédia_files\128px-AX3E0-side-2D.png"/>
          <p:cNvPicPr/>
          <p:nvPr/>
        </p:nvPicPr>
        <p:blipFill>
          <a:blip r:embed="rId5"/>
          <a:srcRect/>
          <a:stretch>
            <a:fillRect/>
          </a:stretch>
        </p:blipFill>
        <p:spPr bwMode="auto">
          <a:xfrm>
            <a:off x="5500694" y="3500438"/>
            <a:ext cx="933448" cy="400050"/>
          </a:xfrm>
          <a:prstGeom prst="rect">
            <a:avLst/>
          </a:prstGeom>
          <a:noFill/>
          <a:ln w="9525">
            <a:noFill/>
            <a:miter lim="800000"/>
            <a:headEnd/>
            <a:tailEnd/>
          </a:ln>
        </p:spPr>
      </p:pic>
      <p:pic>
        <p:nvPicPr>
          <p:cNvPr id="31" name="Image 30" descr="C:\Users\USER\Desktop\Théorie VSEPR — Wikipédia_files\128px-AX3E0-3D-balls.png"/>
          <p:cNvPicPr/>
          <p:nvPr/>
        </p:nvPicPr>
        <p:blipFill>
          <a:blip r:embed="rId6"/>
          <a:srcRect/>
          <a:stretch>
            <a:fillRect/>
          </a:stretch>
        </p:blipFill>
        <p:spPr bwMode="auto">
          <a:xfrm>
            <a:off x="7000892" y="3429000"/>
            <a:ext cx="1222744" cy="428628"/>
          </a:xfrm>
          <a:prstGeom prst="rect">
            <a:avLst/>
          </a:prstGeom>
          <a:noFill/>
          <a:ln w="9525">
            <a:noFill/>
            <a:miter lim="800000"/>
            <a:headEnd/>
            <a:tailEnd/>
          </a:ln>
        </p:spPr>
      </p:pic>
      <p:pic>
        <p:nvPicPr>
          <p:cNvPr id="32" name="Image 31" descr="C:\Users\USER\Desktop\Théorie VSEPR — Wikipédia_files\128px-AX2E1-2D.png"/>
          <p:cNvPicPr/>
          <p:nvPr/>
        </p:nvPicPr>
        <p:blipFill>
          <a:blip r:embed="rId7"/>
          <a:srcRect/>
          <a:stretch>
            <a:fillRect/>
          </a:stretch>
        </p:blipFill>
        <p:spPr bwMode="auto">
          <a:xfrm>
            <a:off x="5572132" y="4000504"/>
            <a:ext cx="862010" cy="571504"/>
          </a:xfrm>
          <a:prstGeom prst="rect">
            <a:avLst/>
          </a:prstGeom>
          <a:noFill/>
          <a:ln w="9525">
            <a:noFill/>
            <a:miter lim="800000"/>
            <a:headEnd/>
            <a:tailEnd/>
          </a:ln>
        </p:spPr>
      </p:pic>
      <p:pic>
        <p:nvPicPr>
          <p:cNvPr id="33" name="Image 32" descr="C:\Users\USER\Desktop\Théorie VSEPR — Wikipédia_files\128px-AX2E1-3D-balls.png"/>
          <p:cNvPicPr/>
          <p:nvPr/>
        </p:nvPicPr>
        <p:blipFill>
          <a:blip r:embed="rId8"/>
          <a:srcRect/>
          <a:stretch>
            <a:fillRect/>
          </a:stretch>
        </p:blipFill>
        <p:spPr bwMode="auto">
          <a:xfrm>
            <a:off x="7000892" y="3857628"/>
            <a:ext cx="1219200" cy="571504"/>
          </a:xfrm>
          <a:prstGeom prst="rect">
            <a:avLst/>
          </a:prstGeom>
          <a:noFill/>
          <a:ln w="9525">
            <a:noFill/>
            <a:miter lim="800000"/>
            <a:headEnd/>
            <a:tailEnd/>
          </a:ln>
        </p:spPr>
      </p:pic>
      <p:pic>
        <p:nvPicPr>
          <p:cNvPr id="34" name="Image 33" descr="C:\Users\USER\Desktop\Théorie VSEPR — Wikipédia_files\128px-AX4E0-2D.png"/>
          <p:cNvPicPr/>
          <p:nvPr/>
        </p:nvPicPr>
        <p:blipFill>
          <a:blip r:embed="rId9"/>
          <a:srcRect/>
          <a:stretch>
            <a:fillRect/>
          </a:stretch>
        </p:blipFill>
        <p:spPr bwMode="auto">
          <a:xfrm>
            <a:off x="5143504" y="4714884"/>
            <a:ext cx="1219200" cy="571503"/>
          </a:xfrm>
          <a:prstGeom prst="rect">
            <a:avLst/>
          </a:prstGeom>
          <a:noFill/>
          <a:ln w="9525">
            <a:noFill/>
            <a:miter lim="800000"/>
            <a:headEnd/>
            <a:tailEnd/>
          </a:ln>
        </p:spPr>
      </p:pic>
      <p:pic>
        <p:nvPicPr>
          <p:cNvPr id="35" name="Image 34" descr="C:\Users\USER\Desktop\Théorie VSEPR — Wikipédia_files\128px-AX4E0-3D-balls.png"/>
          <p:cNvPicPr/>
          <p:nvPr/>
        </p:nvPicPr>
        <p:blipFill>
          <a:blip r:embed="rId10"/>
          <a:srcRect/>
          <a:stretch>
            <a:fillRect/>
          </a:stretch>
        </p:blipFill>
        <p:spPr bwMode="auto">
          <a:xfrm>
            <a:off x="7143768" y="4572008"/>
            <a:ext cx="1071570" cy="500066"/>
          </a:xfrm>
          <a:prstGeom prst="rect">
            <a:avLst/>
          </a:prstGeom>
          <a:noFill/>
          <a:ln w="9525">
            <a:noFill/>
            <a:miter lim="800000"/>
            <a:headEnd/>
            <a:tailEnd/>
          </a:ln>
        </p:spPr>
      </p:pic>
      <p:pic>
        <p:nvPicPr>
          <p:cNvPr id="36" name="Image 35" descr="C:\Users\USER\Desktop\Théorie VSEPR — Wikipédia_files\128px-AX3E1-2D.png"/>
          <p:cNvPicPr/>
          <p:nvPr/>
        </p:nvPicPr>
        <p:blipFill>
          <a:blip r:embed="rId11"/>
          <a:srcRect/>
          <a:stretch>
            <a:fillRect/>
          </a:stretch>
        </p:blipFill>
        <p:spPr bwMode="auto">
          <a:xfrm>
            <a:off x="5500694" y="5286389"/>
            <a:ext cx="1004886" cy="571504"/>
          </a:xfrm>
          <a:prstGeom prst="rect">
            <a:avLst/>
          </a:prstGeom>
          <a:noFill/>
          <a:ln w="9525">
            <a:noFill/>
            <a:miter lim="800000"/>
            <a:headEnd/>
            <a:tailEnd/>
          </a:ln>
        </p:spPr>
      </p:pic>
      <p:pic>
        <p:nvPicPr>
          <p:cNvPr id="37" name="Image 36" descr="C:\Users\USER\Desktop\Théorie VSEPR — Wikipédia_files\128px-AX3E1-3D-balls.png"/>
          <p:cNvPicPr/>
          <p:nvPr/>
        </p:nvPicPr>
        <p:blipFill>
          <a:blip r:embed="rId12"/>
          <a:srcRect/>
          <a:stretch>
            <a:fillRect/>
          </a:stretch>
        </p:blipFill>
        <p:spPr bwMode="auto">
          <a:xfrm>
            <a:off x="7072330" y="5286388"/>
            <a:ext cx="1219200" cy="571504"/>
          </a:xfrm>
          <a:prstGeom prst="rect">
            <a:avLst/>
          </a:prstGeom>
          <a:noFill/>
          <a:ln w="9525">
            <a:noFill/>
            <a:miter lim="800000"/>
            <a:headEnd/>
            <a:tailEnd/>
          </a:ln>
        </p:spPr>
      </p:pic>
      <p:pic>
        <p:nvPicPr>
          <p:cNvPr id="38" name="Image 37" descr="C:\Users\USER\Desktop\Théorie VSEPR — Wikipédia_files\128px-AX3E1-2D.png"/>
          <p:cNvPicPr/>
          <p:nvPr/>
        </p:nvPicPr>
        <p:blipFill>
          <a:blip r:embed="rId11"/>
          <a:srcRect/>
          <a:stretch>
            <a:fillRect/>
          </a:stretch>
        </p:blipFill>
        <p:spPr bwMode="auto">
          <a:xfrm>
            <a:off x="5143504" y="6072206"/>
            <a:ext cx="1219200" cy="509585"/>
          </a:xfrm>
          <a:prstGeom prst="rect">
            <a:avLst/>
          </a:prstGeom>
          <a:noFill/>
          <a:ln w="9525">
            <a:noFill/>
            <a:miter lim="800000"/>
            <a:headEnd/>
            <a:tailEnd/>
          </a:ln>
        </p:spPr>
      </p:pic>
      <p:pic>
        <p:nvPicPr>
          <p:cNvPr id="39" name="Image 38" descr="C:\Users\USER\Desktop\Théorie VSEPR — Wikipédia_files\128px-AX2E2-3D-balls.png"/>
          <p:cNvPicPr/>
          <p:nvPr/>
        </p:nvPicPr>
        <p:blipFill>
          <a:blip r:embed="rId13"/>
          <a:srcRect/>
          <a:stretch>
            <a:fillRect/>
          </a:stretch>
        </p:blipFill>
        <p:spPr bwMode="auto">
          <a:xfrm>
            <a:off x="7143768" y="6000768"/>
            <a:ext cx="1219200" cy="652460"/>
          </a:xfrm>
          <a:prstGeom prst="rect">
            <a:avLst/>
          </a:prstGeom>
          <a:noFill/>
          <a:ln w="9525">
            <a:noFill/>
            <a:miter lim="800000"/>
            <a:headEnd/>
            <a:tailEnd/>
          </a:ln>
        </p:spPr>
      </p:pic>
      <p:pic>
        <p:nvPicPr>
          <p:cNvPr id="11283" name="Picture 19"/>
          <p:cNvPicPr>
            <a:picLocks noChangeAspect="1" noChangeArrowheads="1"/>
          </p:cNvPicPr>
          <p:nvPr/>
        </p:nvPicPr>
        <p:blipFill>
          <a:blip r:embed="rId14"/>
          <a:srcRect/>
          <a:stretch>
            <a:fillRect/>
          </a:stretch>
        </p:blipFill>
        <p:spPr bwMode="auto">
          <a:xfrm>
            <a:off x="3929058" y="857232"/>
            <a:ext cx="3629025" cy="1000132"/>
          </a:xfrm>
          <a:prstGeom prst="rect">
            <a:avLst/>
          </a:prstGeom>
          <a:noFill/>
          <a:ln w="9525">
            <a:noFill/>
            <a:miter lim="800000"/>
            <a:headEnd/>
            <a:tailEnd/>
          </a:ln>
          <a:effectLst/>
        </p:spPr>
      </p:pic>
    </p:spTree>
    <p:extLst>
      <p:ext uri="{BB962C8B-B14F-4D97-AF65-F5344CB8AC3E}">
        <p14:creationId xmlns:p14="http://schemas.microsoft.com/office/powerpoint/2010/main" xmlns="" val="2595922614"/>
      </p:ext>
    </p:extLst>
  </p:cSld>
  <p:clrMapOvr>
    <a:masterClrMapping/>
  </p:clrMapOvr>
  <p:transition advTm="35432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0" y="0"/>
            <a:ext cx="9144000" cy="6858000"/>
          </a:xfrm>
        </p:spPr>
        <p:txBody>
          <a:bodyPr>
            <a:normAutofit/>
          </a:bodyPr>
          <a:lstStyle/>
          <a:p>
            <a:r>
              <a:rPr lang="fr-FR" sz="1800" b="1" dirty="0" smtClean="0">
                <a:solidFill>
                  <a:srgbClr val="FF0000"/>
                </a:solidFill>
              </a:rPr>
              <a:t>Remarque :</a:t>
            </a:r>
            <a:endParaRPr lang="fr-FR" sz="1800" dirty="0" smtClean="0">
              <a:solidFill>
                <a:srgbClr val="FF0000"/>
              </a:solidFill>
            </a:endParaRPr>
          </a:p>
          <a:p>
            <a:pPr>
              <a:buNone/>
            </a:pPr>
            <a:r>
              <a:rPr lang="fr-FR" sz="1800" dirty="0" smtClean="0"/>
              <a:t>       Juste les noyaux des atomes apparaissent dans la géométrie de la molécule et les électrons</a:t>
            </a:r>
            <a:r>
              <a:rPr lang="fr-FR" sz="1800" b="1" dirty="0" smtClean="0"/>
              <a:t> </a:t>
            </a:r>
            <a:r>
              <a:rPr lang="fr-FR" sz="1800" dirty="0" smtClean="0"/>
              <a:t>n’y participent pas. De ce fait les doublets n’agissent que par leur répulsion et influent ainsi sur les angles.</a:t>
            </a:r>
          </a:p>
          <a:p>
            <a:pPr>
              <a:buNone/>
            </a:pPr>
            <a:r>
              <a:rPr lang="fr-FR" sz="1800" dirty="0" smtClean="0"/>
              <a:t>       Lors du passage du type </a:t>
            </a:r>
            <a:r>
              <a:rPr lang="fr-FR" sz="1800" b="1" dirty="0" smtClean="0"/>
              <a:t>AX</a:t>
            </a:r>
            <a:r>
              <a:rPr lang="fr-FR" sz="1800" b="1" baseline="-25000" dirty="0" smtClean="0"/>
              <a:t>4</a:t>
            </a:r>
            <a:r>
              <a:rPr lang="fr-FR" sz="1800" dirty="0" smtClean="0"/>
              <a:t> vers le type </a:t>
            </a:r>
            <a:r>
              <a:rPr lang="fr-FR" sz="1800" b="1" dirty="0" smtClean="0"/>
              <a:t>AX</a:t>
            </a:r>
            <a:r>
              <a:rPr lang="fr-FR" sz="1800" b="1" baseline="-25000" dirty="0" smtClean="0"/>
              <a:t>3</a:t>
            </a:r>
            <a:r>
              <a:rPr lang="fr-FR" sz="1800" b="1" dirty="0" smtClean="0"/>
              <a:t>E</a:t>
            </a:r>
            <a:r>
              <a:rPr lang="fr-FR" sz="1800" dirty="0" smtClean="0"/>
              <a:t>, un atome a été remplacé par un doublet et l’angle </a:t>
            </a:r>
            <a:r>
              <a:rPr lang="fr-FR" sz="1800" b="1" dirty="0" smtClean="0"/>
              <a:t>XAX</a:t>
            </a:r>
            <a:r>
              <a:rPr lang="fr-FR" sz="1800" dirty="0" smtClean="0"/>
              <a:t> passe de 109° à un angle un peu plus petit. Cette diminution est due à la répulsion doublet </a:t>
            </a:r>
            <a:r>
              <a:rPr lang="fr-FR" sz="1800" b="1" dirty="0" smtClean="0"/>
              <a:t>X </a:t>
            </a:r>
            <a:r>
              <a:rPr lang="fr-FR" sz="1800" dirty="0" smtClean="0"/>
              <a:t>qui est plus forte que  </a:t>
            </a:r>
            <a:r>
              <a:rPr lang="fr-FR" sz="1800" b="1" dirty="0" smtClean="0"/>
              <a:t>X -  X</a:t>
            </a:r>
            <a:r>
              <a:rPr lang="fr-FR" sz="1800" dirty="0" smtClean="0"/>
              <a:t>, et si on passe vers le type </a:t>
            </a:r>
            <a:r>
              <a:rPr lang="fr-FR" sz="1800" b="1" dirty="0" smtClean="0"/>
              <a:t>AX</a:t>
            </a:r>
            <a:r>
              <a:rPr lang="fr-FR" sz="1800" b="1" baseline="-25000" dirty="0" smtClean="0"/>
              <a:t>2</a:t>
            </a:r>
            <a:r>
              <a:rPr lang="fr-FR" sz="1800" b="1" dirty="0" smtClean="0"/>
              <a:t>E</a:t>
            </a:r>
            <a:r>
              <a:rPr lang="fr-FR" sz="1800" b="1" baseline="-25000" dirty="0" smtClean="0"/>
              <a:t>2</a:t>
            </a:r>
            <a:r>
              <a:rPr lang="fr-FR" sz="1800" dirty="0" smtClean="0"/>
              <a:t> le nombre de doublets augmentera et de même pour la répulsion électronique et dans ce cas l’angle diminuera d’avantage.</a:t>
            </a:r>
          </a:p>
          <a:p>
            <a:r>
              <a:rPr lang="fr-FR" sz="1800" b="1" u="sng" dirty="0" smtClean="0"/>
              <a:t>Exemple :</a:t>
            </a:r>
            <a:r>
              <a:rPr lang="fr-FR" sz="1800" b="1" dirty="0" smtClean="0"/>
              <a:t>            CH</a:t>
            </a:r>
            <a:r>
              <a:rPr lang="fr-FR" sz="1800" b="1" baseline="-25000" dirty="0" smtClean="0"/>
              <a:t>4</a:t>
            </a:r>
            <a:r>
              <a:rPr lang="fr-FR" sz="1800" b="1" dirty="0" smtClean="0"/>
              <a:t> (AX</a:t>
            </a:r>
            <a:r>
              <a:rPr lang="fr-FR" sz="1800" b="1" baseline="-25000" dirty="0" smtClean="0"/>
              <a:t>4</a:t>
            </a:r>
            <a:r>
              <a:rPr lang="fr-FR" sz="1800" b="1" dirty="0" smtClean="0"/>
              <a:t>)                       NH</a:t>
            </a:r>
            <a:r>
              <a:rPr lang="fr-FR" sz="1800" b="1" baseline="-25000" dirty="0" smtClean="0"/>
              <a:t>3</a:t>
            </a:r>
            <a:r>
              <a:rPr lang="fr-FR" sz="1800" b="1" dirty="0" smtClean="0"/>
              <a:t> (AX</a:t>
            </a:r>
            <a:r>
              <a:rPr lang="fr-FR" sz="1800" b="1" baseline="-25000" dirty="0" smtClean="0"/>
              <a:t>3</a:t>
            </a:r>
            <a:r>
              <a:rPr lang="fr-FR" sz="1800" b="1" dirty="0" smtClean="0"/>
              <a:t>E)                          H</a:t>
            </a:r>
            <a:r>
              <a:rPr lang="fr-FR" sz="1800" b="1" baseline="-25000" dirty="0" smtClean="0"/>
              <a:t>2</a:t>
            </a:r>
            <a:r>
              <a:rPr lang="fr-FR" sz="1800" b="1" dirty="0" smtClean="0"/>
              <a:t>O (AX</a:t>
            </a:r>
            <a:r>
              <a:rPr lang="fr-FR" sz="1800" b="1" baseline="-25000" dirty="0" smtClean="0"/>
              <a:t>2</a:t>
            </a:r>
            <a:r>
              <a:rPr lang="fr-FR" sz="1800" b="1" dirty="0" smtClean="0"/>
              <a:t>E</a:t>
            </a:r>
            <a:r>
              <a:rPr lang="fr-FR" sz="1800" b="1" baseline="-25000" dirty="0" smtClean="0"/>
              <a:t>2</a:t>
            </a:r>
            <a:r>
              <a:rPr lang="fr-FR" sz="1800" b="1" dirty="0" smtClean="0"/>
              <a:t>)</a:t>
            </a:r>
            <a:endParaRPr lang="fr-FR" sz="1800" dirty="0" smtClean="0"/>
          </a:p>
          <a:p>
            <a:pPr lvl="0">
              <a:buNone/>
            </a:pPr>
            <a:r>
              <a:rPr lang="fr-FR" sz="1800" b="1" dirty="0" smtClean="0"/>
              <a:t>                                    0 doublet libre              1 doublet libre                   2 doublets libre</a:t>
            </a:r>
          </a:p>
          <a:p>
            <a:pPr lvl="0">
              <a:buNone/>
            </a:pPr>
            <a:endParaRPr lang="fr-FR" sz="1800" dirty="0" smtClean="0"/>
          </a:p>
          <a:p>
            <a:pPr>
              <a:buNone/>
            </a:pPr>
            <a:endParaRPr lang="fr-FR" sz="1800" dirty="0" smtClean="0"/>
          </a:p>
          <a:p>
            <a:pPr>
              <a:buNone/>
            </a:pPr>
            <a:endParaRPr lang="fr-FR" sz="1800" dirty="0"/>
          </a:p>
        </p:txBody>
      </p:sp>
      <p:pic>
        <p:nvPicPr>
          <p:cNvPr id="11" name="Image 10"/>
          <p:cNvPicPr/>
          <p:nvPr/>
        </p:nvPicPr>
        <p:blipFill>
          <a:blip r:embed="rId2"/>
          <a:srcRect/>
          <a:stretch>
            <a:fillRect/>
          </a:stretch>
        </p:blipFill>
        <p:spPr bwMode="auto">
          <a:xfrm>
            <a:off x="1428728" y="3429000"/>
            <a:ext cx="5798067" cy="1648046"/>
          </a:xfrm>
          <a:prstGeom prst="rect">
            <a:avLst/>
          </a:prstGeom>
          <a:noFill/>
          <a:ln w="9525">
            <a:noFill/>
            <a:miter lim="800000"/>
            <a:headEnd/>
            <a:tailEnd/>
          </a:ln>
        </p:spPr>
      </p:pic>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43" name="Rectangle 3"/>
          <p:cNvSpPr>
            <a:spLocks noChangeArrowheads="1"/>
          </p:cNvSpPr>
          <p:nvPr/>
        </p:nvSpPr>
        <p:spPr bwMode="auto">
          <a:xfrm>
            <a:off x="0" y="5143512"/>
            <a:ext cx="8786842"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CC"/>
                </a:solidFill>
                <a:effectLst/>
                <a:ea typeface="Times New Roman" pitchFamily="18" charset="0"/>
                <a:cs typeface="Arial" pitchFamily="34" charset="0"/>
              </a:rPr>
              <a:t>8- Liaisons de Van Der </a:t>
            </a:r>
            <a:r>
              <a:rPr kumimoji="0" lang="fr-FR" sz="2000" b="1" i="0" u="none" strike="noStrike" cap="none" normalizeH="0" baseline="0" dirty="0" err="1" smtClean="0">
                <a:ln>
                  <a:noFill/>
                </a:ln>
                <a:solidFill>
                  <a:srgbClr val="0000CC"/>
                </a:solidFill>
                <a:effectLst/>
                <a:ea typeface="Times New Roman" pitchFamily="18" charset="0"/>
                <a:cs typeface="Arial" pitchFamily="34" charset="0"/>
              </a:rPr>
              <a:t>Waals</a:t>
            </a:r>
            <a:r>
              <a:rPr kumimoji="0" lang="fr-FR" sz="2000" b="1" i="0" u="none" strike="noStrike" cap="none" normalizeH="0" baseline="0" dirty="0" smtClean="0">
                <a:ln>
                  <a:noFill/>
                </a:ln>
                <a:solidFill>
                  <a:srgbClr val="0000CC"/>
                </a:solidFill>
                <a:effectLst/>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C’est un type de liaisons qui se forment entre (ou à l’intérieur de) molécules ou ions et qui sont moins fortes que les liaisons covalentes et ioniques.</a:t>
            </a:r>
            <a:endParaRPr kumimoji="0" lang="fr-FR"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801321776"/>
      </p:ext>
    </p:extLst>
  </p:cSld>
  <p:clrMapOvr>
    <a:masterClrMapping/>
  </p:clrMapOvr>
  <p:transition advTm="2493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126163"/>
          </a:xfrm>
        </p:spPr>
        <p:txBody>
          <a:bodyPr>
            <a:normAutofit/>
          </a:bodyPr>
          <a:lstStyle/>
          <a:p>
            <a:pPr lvl="0">
              <a:buNone/>
            </a:pPr>
            <a:r>
              <a:rPr lang="fr-FR" sz="1800" b="1" dirty="0" smtClean="0"/>
              <a:t> </a:t>
            </a:r>
            <a:r>
              <a:rPr lang="fr-FR" sz="1800" b="1" dirty="0" smtClean="0">
                <a:solidFill>
                  <a:srgbClr val="0000FF"/>
                </a:solidFill>
              </a:rPr>
              <a:t>a) Liaison hydrogène : </a:t>
            </a:r>
            <a:endParaRPr lang="fr-FR" sz="1800" dirty="0" smtClean="0">
              <a:solidFill>
                <a:srgbClr val="0000FF"/>
              </a:solidFill>
            </a:endParaRPr>
          </a:p>
          <a:p>
            <a:pPr>
              <a:buNone/>
            </a:pPr>
            <a:r>
              <a:rPr lang="fr-FR" sz="1800" dirty="0" smtClean="0"/>
              <a:t>       C’est les liaisons de Van der </a:t>
            </a:r>
            <a:r>
              <a:rPr lang="fr-FR" sz="1800" dirty="0" err="1" smtClean="0"/>
              <a:t>Waals</a:t>
            </a:r>
            <a:r>
              <a:rPr lang="fr-FR" sz="1800" dirty="0" smtClean="0"/>
              <a:t> les plus fortes et peuvent se former entre les mol écules polaires et qui s’attirent par leurs charges partielles de signes contraires. Ces liaisons, dues à la polarité, s’établissent par exemple dans le cas de la molécule d’eau entre les atomes d’hydrogène de certaines molécules d’eau et les atomes d’oxygène de molécules d’eau voisines. On les appelle des     </a:t>
            </a:r>
            <a:r>
              <a:rPr lang="fr-FR" sz="1800" b="1" dirty="0" smtClean="0"/>
              <a:t>˵ liaisons hydrogène</a:t>
            </a:r>
            <a:r>
              <a:rPr lang="fr-FR" sz="1800" dirty="0" smtClean="0"/>
              <a:t>  </a:t>
            </a:r>
            <a:r>
              <a:rPr lang="he-IL" sz="1800" b="1" dirty="0" smtClean="0"/>
              <a:t>״</a:t>
            </a:r>
            <a:r>
              <a:rPr lang="fr-FR" sz="1800" dirty="0" smtClean="0"/>
              <a:t>.</a:t>
            </a:r>
          </a:p>
          <a:p>
            <a:pPr>
              <a:buNone/>
            </a:pPr>
            <a:endParaRPr lang="fr-FR" sz="1800" dirty="0"/>
          </a:p>
        </p:txBody>
      </p:sp>
      <p:pic>
        <p:nvPicPr>
          <p:cNvPr id="8" name="Image 7"/>
          <p:cNvPicPr/>
          <p:nvPr/>
        </p:nvPicPr>
        <p:blipFill>
          <a:blip r:embed="rId2"/>
          <a:srcRect/>
          <a:stretch>
            <a:fillRect/>
          </a:stretch>
        </p:blipFill>
        <p:spPr bwMode="auto">
          <a:xfrm>
            <a:off x="3357554" y="1857364"/>
            <a:ext cx="2530224" cy="1286540"/>
          </a:xfrm>
          <a:prstGeom prst="rect">
            <a:avLst/>
          </a:prstGeom>
          <a:noFill/>
          <a:ln w="9525">
            <a:noFill/>
            <a:miter lim="800000"/>
            <a:headEnd/>
            <a:tailEnd/>
          </a:ln>
        </p:spPr>
      </p:pic>
      <p:sp>
        <p:nvSpPr>
          <p:cNvPr id="9218" name="Rectangle 2"/>
          <p:cNvSpPr>
            <a:spLocks noChangeArrowheads="1"/>
          </p:cNvSpPr>
          <p:nvPr/>
        </p:nvSpPr>
        <p:spPr bwMode="auto">
          <a:xfrm>
            <a:off x="0" y="3214686"/>
            <a:ext cx="87154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La liaison hydrogène est une liaison d’ordre électrostatique et qui se forme entre un pole positif crée sur un hydrogène lié à un atome très électronégatif d’un coté, et de l’autre coté un pole négatif crée par le doublet libre d’un atome très électronégatif. </a:t>
            </a:r>
            <a:endParaRPr kumimoji="0" lang="fr-FR" b="0" i="0" u="none" strike="noStrike" cap="none" normalizeH="0" baseline="0" dirty="0" smtClean="0">
              <a:ln>
                <a:noFill/>
              </a:ln>
              <a:solidFill>
                <a:schemeClr val="tx1"/>
              </a:solidFill>
              <a:effectLst/>
              <a:cs typeface="Arial" pitchFamily="34" charset="0"/>
            </a:endParaRPr>
          </a:p>
        </p:txBody>
      </p:sp>
      <p:pic>
        <p:nvPicPr>
          <p:cNvPr id="10" name="Image 9"/>
          <p:cNvPicPr/>
          <p:nvPr/>
        </p:nvPicPr>
        <p:blipFill>
          <a:blip r:embed="rId3"/>
          <a:srcRect/>
          <a:stretch>
            <a:fillRect/>
          </a:stretch>
        </p:blipFill>
        <p:spPr bwMode="auto">
          <a:xfrm>
            <a:off x="1785918" y="4071942"/>
            <a:ext cx="5723639" cy="1158949"/>
          </a:xfrm>
          <a:prstGeom prst="rect">
            <a:avLst/>
          </a:prstGeom>
          <a:noFill/>
          <a:ln w="9525">
            <a:noFill/>
            <a:miter lim="800000"/>
            <a:headEnd/>
            <a:tailEnd/>
          </a:ln>
        </p:spPr>
      </p:pic>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221" name="Rectangle 5"/>
          <p:cNvSpPr>
            <a:spLocks noChangeArrowheads="1"/>
          </p:cNvSpPr>
          <p:nvPr/>
        </p:nvSpPr>
        <p:spPr bwMode="auto">
          <a:xfrm>
            <a:off x="0" y="521495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La plupart des molécules polaires, en particulier les molécules biologiques, peuvent faire ce type de lien et se lient ainsi entre elles ou avec des molécules d’eau. Toutes les molécules possédant des groupes carbonyles (</a:t>
            </a:r>
            <a:r>
              <a:rPr kumimoji="0" lang="fr-FR" b="1" i="0" u="none" strike="noStrike" cap="none" normalizeH="0" baseline="0" dirty="0" smtClean="0">
                <a:ln>
                  <a:noFill/>
                </a:ln>
                <a:solidFill>
                  <a:schemeClr val="tx1"/>
                </a:solidFill>
                <a:effectLst/>
                <a:ea typeface="Times New Roman" pitchFamily="18" charset="0"/>
                <a:cs typeface="Arial" pitchFamily="34" charset="0"/>
              </a:rPr>
              <a:t>C = O</a:t>
            </a:r>
            <a:r>
              <a:rPr kumimoji="0" lang="fr-FR" b="0" i="0" u="none" strike="noStrike" cap="none" normalizeH="0" baseline="0" dirty="0" smtClean="0">
                <a:ln>
                  <a:noFill/>
                </a:ln>
                <a:solidFill>
                  <a:schemeClr val="tx1"/>
                </a:solidFill>
                <a:effectLst/>
                <a:ea typeface="Times New Roman" pitchFamily="18" charset="0"/>
                <a:cs typeface="Arial" pitchFamily="34" charset="0"/>
              </a:rPr>
              <a:t>) polaires peuvent également se lier par liaisons hydrogène aux molécules d’eau. Mais la petite molécule d’eau est capable d’établir jusqu’à quatre de ces liaisons (deux liaison avec les deux doublets libres de </a:t>
            </a:r>
            <a:r>
              <a:rPr kumimoji="0" lang="fr-FR" b="1" i="0" u="none" strike="noStrike" cap="none" normalizeH="0" baseline="0" dirty="0" smtClean="0">
                <a:ln>
                  <a:noFill/>
                </a:ln>
                <a:solidFill>
                  <a:schemeClr val="tx1"/>
                </a:solidFill>
                <a:effectLst/>
                <a:ea typeface="Times New Roman" pitchFamily="18" charset="0"/>
                <a:cs typeface="Arial" pitchFamily="34" charset="0"/>
              </a:rPr>
              <a:t>O</a:t>
            </a:r>
            <a:r>
              <a:rPr kumimoji="0" lang="fr-FR" b="0" i="0" u="none" strike="noStrike" cap="none" normalizeH="0" baseline="0" dirty="0" smtClean="0">
                <a:ln>
                  <a:noFill/>
                </a:ln>
                <a:solidFill>
                  <a:schemeClr val="tx1"/>
                </a:solidFill>
                <a:effectLst/>
                <a:ea typeface="Times New Roman" pitchFamily="18" charset="0"/>
                <a:cs typeface="Arial" pitchFamily="34" charset="0"/>
              </a:rPr>
              <a:t> et les deux autres avec ces deux </a:t>
            </a:r>
            <a:r>
              <a:rPr kumimoji="0" lang="fr-FR" b="1" i="0" u="none" strike="noStrike" cap="none" normalizeH="0" baseline="0" dirty="0" smtClean="0">
                <a:ln>
                  <a:noFill/>
                </a:ln>
                <a:solidFill>
                  <a:schemeClr val="tx1"/>
                </a:solidFill>
                <a:effectLst/>
                <a:ea typeface="Times New Roman" pitchFamily="18" charset="0"/>
                <a:cs typeface="Arial" pitchFamily="34" charset="0"/>
              </a:rPr>
              <a:t>H</a:t>
            </a:r>
            <a:r>
              <a:rPr kumimoji="0" lang="fr-FR" b="0" i="0" u="none" strike="noStrike" cap="none" normalizeH="0" baseline="0" dirty="0" smtClean="0">
                <a:ln>
                  <a:noFill/>
                </a:ln>
                <a:solidFill>
                  <a:schemeClr val="tx1"/>
                </a:solidFill>
                <a:effectLst/>
                <a:ea typeface="Times New Roman" pitchFamily="18" charset="0"/>
                <a:cs typeface="Arial" pitchFamily="34" charset="0"/>
              </a:rPr>
              <a:t>).</a:t>
            </a:r>
            <a:endParaRPr kumimoji="0" lang="fr-FR"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526534168"/>
      </p:ext>
    </p:extLst>
  </p:cSld>
  <p:clrMapOvr>
    <a:masterClrMapping/>
  </p:clrMapOvr>
  <p:transition advTm="3669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0"/>
            <a:ext cx="9144000" cy="6858000"/>
          </a:xfrm>
        </p:spPr>
        <p:txBody>
          <a:bodyPr>
            <a:normAutofit/>
          </a:bodyPr>
          <a:lstStyle/>
          <a:p>
            <a:r>
              <a:rPr lang="fr-FR" sz="1800" dirty="0" smtClean="0"/>
              <a:t>En général, ce type de liaison se forme entre :   </a:t>
            </a:r>
          </a:p>
          <a:p>
            <a:endParaRPr lang="fr-FR" sz="1800" dirty="0" smtClean="0"/>
          </a:p>
          <a:p>
            <a:pPr>
              <a:buNone/>
            </a:pPr>
            <a:endParaRPr lang="fr-FR" sz="1800" dirty="0"/>
          </a:p>
        </p:txBody>
      </p:sp>
      <p:pic>
        <p:nvPicPr>
          <p:cNvPr id="9" name="Image 8"/>
          <p:cNvPicPr/>
          <p:nvPr/>
        </p:nvPicPr>
        <p:blipFill>
          <a:blip r:embed="rId2"/>
          <a:srcRect/>
          <a:stretch>
            <a:fillRect/>
          </a:stretch>
        </p:blipFill>
        <p:spPr bwMode="auto">
          <a:xfrm>
            <a:off x="6286512" y="214290"/>
            <a:ext cx="2288215" cy="642918"/>
          </a:xfrm>
          <a:prstGeom prst="rect">
            <a:avLst/>
          </a:prstGeom>
          <a:noFill/>
          <a:ln w="9525">
            <a:noFill/>
            <a:miter lim="800000"/>
            <a:headEnd/>
            <a:tailEnd/>
          </a:ln>
        </p:spPr>
      </p:pic>
      <p:sp>
        <p:nvSpPr>
          <p:cNvPr id="8193" name="Rectangle 1"/>
          <p:cNvSpPr>
            <a:spLocks noChangeArrowheads="1"/>
          </p:cNvSpPr>
          <p:nvPr/>
        </p:nvSpPr>
        <p:spPr bwMode="auto">
          <a:xfrm>
            <a:off x="0" y="785794"/>
            <a:ext cx="746153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Ici l’atome X est très électronégatif :  </a:t>
            </a:r>
            <a:r>
              <a:rPr kumimoji="0" lang="fr-FR" b="1" i="0" u="none" strike="noStrike" cap="none" normalizeH="0" baseline="0" dirty="0" smtClean="0">
                <a:ln>
                  <a:noFill/>
                </a:ln>
                <a:solidFill>
                  <a:schemeClr val="tx1"/>
                </a:solidFill>
                <a:effectLst/>
                <a:ea typeface="Times New Roman" pitchFamily="18" charset="0"/>
                <a:cs typeface="Arial" pitchFamily="34" charset="0"/>
              </a:rPr>
              <a:t>(F, O, Cl, N, ……) </a:t>
            </a:r>
            <a:r>
              <a:rPr kumimoji="0" lang="fr-FR" b="0" i="0" u="none" strike="noStrike" cap="none" normalizeH="0" baseline="0" dirty="0" smtClean="0">
                <a:ln>
                  <a:noFill/>
                </a:ln>
                <a:solidFill>
                  <a:schemeClr val="tx1"/>
                </a:solidFill>
                <a:effectLst/>
                <a:ea typeface="Times New Roman" pitchFamily="18" charset="0"/>
                <a:cs typeface="Arial" pitchFamily="34" charset="0"/>
              </a:rPr>
              <a:t>et</a:t>
            </a:r>
            <a:r>
              <a:rPr kumimoji="0" lang="fr-FR" b="1" i="0" u="none" strike="noStrike" cap="none" normalizeH="0" baseline="0" dirty="0" smtClean="0">
                <a:ln>
                  <a:noFill/>
                </a:ln>
                <a:solidFill>
                  <a:schemeClr val="tx1"/>
                </a:solidFill>
                <a:effectLst/>
                <a:ea typeface="Times New Roman" pitchFamily="18" charset="0"/>
                <a:cs typeface="Arial" pitchFamily="34" charset="0"/>
              </a:rPr>
              <a:t> </a:t>
            </a:r>
            <a:r>
              <a:rPr kumimoji="0" lang="fr-FR" b="0" i="0" u="none" strike="noStrike" cap="none" normalizeH="0" baseline="0" dirty="0" smtClean="0">
                <a:ln>
                  <a:noFill/>
                </a:ln>
                <a:solidFill>
                  <a:schemeClr val="tx1"/>
                </a:solidFill>
                <a:effectLst/>
                <a:ea typeface="Times New Roman" pitchFamily="18" charset="0"/>
                <a:cs typeface="Arial" pitchFamily="34" charset="0"/>
              </a:rPr>
              <a:t>son doublet est libre.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Sachant que les éléments les plus électronégatifs sont :</a:t>
            </a:r>
          </a:p>
          <a:p>
            <a:r>
              <a:rPr lang="fr-FR" b="1" dirty="0" smtClean="0"/>
              <a:t>                 F      &gt;   O      &gt;   Cl      &gt;   N      &gt;   </a:t>
            </a:r>
            <a:r>
              <a:rPr lang="fr-FR" b="1" dirty="0" err="1" smtClean="0"/>
              <a:t>Br</a:t>
            </a:r>
            <a:r>
              <a:rPr lang="fr-FR" b="1" dirty="0" smtClean="0"/>
              <a:t>     &gt;    I      &gt;    S       &gt;    C      &gt;   H</a:t>
            </a:r>
            <a:endParaRPr lang="fr-FR" dirty="0" smtClean="0"/>
          </a:p>
          <a:p>
            <a:r>
              <a:rPr lang="fr-FR" b="1" dirty="0" smtClean="0"/>
              <a:t>   ᵡ          3,98   &gt;  3,44  &gt;   3,16  &gt;  3,04  &gt;  2,96   &gt;  2,66  &gt;  2,58   &gt;  2,55  &gt;  2,2</a:t>
            </a:r>
          </a:p>
          <a:p>
            <a:r>
              <a:rPr lang="fr-FR" dirty="0" smtClean="0"/>
              <a:t>On peut juste apprendre des quatre premiers : </a:t>
            </a:r>
            <a:r>
              <a:rPr lang="fr-FR" b="1" dirty="0" smtClean="0"/>
              <a:t>F O Cl N</a:t>
            </a:r>
            <a:r>
              <a:rPr lang="fr-FR" dirty="0" smtClean="0"/>
              <a:t> </a:t>
            </a:r>
          </a:p>
          <a:p>
            <a:endParaRPr lang="fr-FR" dirty="0" smtClean="0"/>
          </a:p>
          <a:p>
            <a:r>
              <a:rPr lang="fr-FR" b="1" dirty="0" smtClean="0"/>
              <a:t> </a:t>
            </a:r>
            <a:endParaRPr lang="fr-FR"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10" name="Image 9"/>
          <p:cNvPicPr/>
          <p:nvPr/>
        </p:nvPicPr>
        <p:blipFill>
          <a:blip r:embed="rId3"/>
          <a:srcRect/>
          <a:stretch>
            <a:fillRect/>
          </a:stretch>
        </p:blipFill>
        <p:spPr bwMode="auto">
          <a:xfrm>
            <a:off x="3214678" y="2357430"/>
            <a:ext cx="2819843" cy="1137684"/>
          </a:xfrm>
          <a:prstGeom prst="rect">
            <a:avLst/>
          </a:prstGeom>
          <a:noFill/>
          <a:ln w="9525">
            <a:noFill/>
            <a:miter lim="800000"/>
            <a:headEnd/>
            <a:tailEnd/>
          </a:ln>
        </p:spPr>
      </p:pic>
      <p:sp>
        <p:nvSpPr>
          <p:cNvPr id="8194" name="Rectangle 2"/>
          <p:cNvSpPr>
            <a:spLocks noChangeArrowheads="1"/>
          </p:cNvSpPr>
          <p:nvPr/>
        </p:nvSpPr>
        <p:spPr bwMode="auto">
          <a:xfrm>
            <a:off x="0" y="3643314"/>
            <a:ext cx="864396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C’est une force de coulomb qui s’exerce entre deux charges partielles </a:t>
            </a:r>
            <a:r>
              <a:rPr kumimoji="0" lang="fr-FR" b="1" i="0" u="none" strike="noStrike" cap="none" normalizeH="0" baseline="0" dirty="0" smtClean="0">
                <a:ln>
                  <a:noFill/>
                </a:ln>
                <a:solidFill>
                  <a:schemeClr val="tx1"/>
                </a:solidFill>
                <a:effectLst/>
                <a:ea typeface="Times New Roman" pitchFamily="18" charset="0"/>
                <a:cs typeface="Arial" pitchFamily="34" charset="0"/>
              </a:rPr>
              <a:t>(- δ) et (+δ).</a:t>
            </a:r>
            <a:r>
              <a:rPr kumimoji="0" lang="fr-FR" b="0" i="0" u="none" strike="noStrike" cap="none" normalizeH="0" baseline="0" dirty="0" smtClean="0">
                <a:ln>
                  <a:noFill/>
                </a:ln>
                <a:solidFill>
                  <a:schemeClr val="tx1"/>
                </a:solidFill>
                <a:effectLst/>
                <a:ea typeface="Times New Roman" pitchFamily="18" charset="0"/>
                <a:cs typeface="Arial" pitchFamily="34" charset="0"/>
              </a:rPr>
              <a:t> Plus la différence d’électronégativité entre les atomes est élevée plus cette charge partielle </a:t>
            </a:r>
            <a:r>
              <a:rPr kumimoji="0" lang="fr-FR" b="1" i="0" u="none" strike="noStrike" cap="none" normalizeH="0" baseline="0" dirty="0" smtClean="0">
                <a:ln>
                  <a:noFill/>
                </a:ln>
                <a:solidFill>
                  <a:schemeClr val="tx1"/>
                </a:solidFill>
                <a:effectLst/>
                <a:ea typeface="Times New Roman" pitchFamily="18" charset="0"/>
                <a:cs typeface="Arial" pitchFamily="34" charset="0"/>
              </a:rPr>
              <a:t>δ </a:t>
            </a:r>
            <a:r>
              <a:rPr kumimoji="0" lang="fr-FR" b="0" i="0" u="none" strike="noStrike" cap="none" normalizeH="0" baseline="0" dirty="0" smtClean="0">
                <a:ln>
                  <a:noFill/>
                </a:ln>
                <a:solidFill>
                  <a:schemeClr val="tx1"/>
                </a:solidFill>
                <a:effectLst/>
                <a:ea typeface="Times New Roman" pitchFamily="18" charset="0"/>
                <a:cs typeface="Arial" pitchFamily="34" charset="0"/>
              </a:rPr>
              <a:t>augmentera. </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Ceci est proportionnel avec la force de coulomb. C’est pour cette raison il faut que l’atome X soit très électronégatif pour avoir une grande différence d’électronégativité ! </a:t>
            </a:r>
            <a:endParaRPr kumimoji="0" lang="fr-FR" b="0" i="0" u="none" strike="noStrike" cap="none" normalizeH="0" baseline="0" dirty="0" smtClean="0">
              <a:ln>
                <a:noFill/>
              </a:ln>
              <a:solidFill>
                <a:schemeClr val="tx1"/>
              </a:solidFill>
              <a:effectLst/>
              <a:cs typeface="Arial" pitchFamily="34" charset="0"/>
            </a:endParaRPr>
          </a:p>
        </p:txBody>
      </p:sp>
      <p:pic>
        <p:nvPicPr>
          <p:cNvPr id="11" name="Image 10"/>
          <p:cNvPicPr/>
          <p:nvPr/>
        </p:nvPicPr>
        <p:blipFill>
          <a:blip r:embed="rId4"/>
          <a:srcRect/>
          <a:stretch>
            <a:fillRect/>
          </a:stretch>
        </p:blipFill>
        <p:spPr bwMode="auto">
          <a:xfrm>
            <a:off x="0" y="5286388"/>
            <a:ext cx="2681620" cy="680484"/>
          </a:xfrm>
          <a:prstGeom prst="rect">
            <a:avLst/>
          </a:prstGeom>
          <a:noFill/>
          <a:ln w="9525">
            <a:noFill/>
            <a:miter lim="800000"/>
            <a:headEnd/>
            <a:tailEnd/>
          </a:ln>
        </p:spPr>
      </p:pic>
      <p:sp>
        <p:nvSpPr>
          <p:cNvPr id="8195" name="Rectangle 3"/>
          <p:cNvSpPr>
            <a:spLocks noChangeArrowheads="1"/>
          </p:cNvSpPr>
          <p:nvPr/>
        </p:nvSpPr>
        <p:spPr bwMode="auto">
          <a:xfrm>
            <a:off x="3500430" y="5429264"/>
            <a:ext cx="56435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 Ici la liaison n’est pas de </a:t>
            </a:r>
            <a:r>
              <a:rPr kumimoji="0" lang="fr-FR" b="1" i="0" u="none" strike="noStrike" cap="none" normalizeH="0" baseline="0" dirty="0" smtClean="0">
                <a:ln>
                  <a:noFill/>
                </a:ln>
                <a:solidFill>
                  <a:schemeClr val="tx1"/>
                </a:solidFill>
                <a:effectLst/>
                <a:ea typeface="Times New Roman" pitchFamily="18" charset="0"/>
                <a:cs typeface="Arial" pitchFamily="34" charset="0"/>
              </a:rPr>
              <a:t>type H</a:t>
            </a:r>
            <a:r>
              <a:rPr kumimoji="0" lang="fr-FR" b="0" i="0" u="none" strike="noStrike" cap="none" normalizeH="0" baseline="0" dirty="0" smtClean="0">
                <a:ln>
                  <a:noFill/>
                </a:ln>
                <a:solidFill>
                  <a:schemeClr val="tx1"/>
                </a:solidFill>
                <a:effectLst/>
                <a:ea typeface="Times New Roman" pitchFamily="18" charset="0"/>
                <a:cs typeface="Arial" pitchFamily="34" charset="0"/>
              </a:rPr>
              <a:t> car le H n’est pas  lié à un                             atome très électronégatif.</a:t>
            </a:r>
            <a:endParaRPr kumimoji="0" lang="fr-FR" b="0" i="0" u="none" strike="noStrike" cap="none" normalizeH="0" baseline="0" dirty="0" smtClean="0">
              <a:ln>
                <a:noFill/>
              </a:ln>
              <a:solidFill>
                <a:schemeClr val="tx1"/>
              </a:solidFill>
              <a:effectLst/>
              <a:cs typeface="Arial" pitchFamily="34" charset="0"/>
            </a:endParaRPr>
          </a:p>
        </p:txBody>
      </p:sp>
      <p:pic>
        <p:nvPicPr>
          <p:cNvPr id="13" name="Image 12"/>
          <p:cNvPicPr/>
          <p:nvPr/>
        </p:nvPicPr>
        <p:blipFill>
          <a:blip r:embed="rId5"/>
          <a:srcRect/>
          <a:stretch>
            <a:fillRect/>
          </a:stretch>
        </p:blipFill>
        <p:spPr bwMode="auto">
          <a:xfrm>
            <a:off x="0" y="6081823"/>
            <a:ext cx="3447164" cy="633325"/>
          </a:xfrm>
          <a:prstGeom prst="rect">
            <a:avLst/>
          </a:prstGeom>
          <a:noFill/>
          <a:ln w="9525">
            <a:noFill/>
            <a:miter lim="800000"/>
            <a:headEnd/>
            <a:tailEnd/>
          </a:ln>
        </p:spPr>
      </p:pic>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8" name="Rectangle 6"/>
          <p:cNvSpPr>
            <a:spLocks noChangeArrowheads="1"/>
          </p:cNvSpPr>
          <p:nvPr/>
        </p:nvSpPr>
        <p:spPr bwMode="auto">
          <a:xfrm>
            <a:off x="3500430" y="6072206"/>
            <a:ext cx="56435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Ici la liaison n’est pas de </a:t>
            </a:r>
            <a:r>
              <a:rPr kumimoji="0" lang="fr-FR" b="1" i="0" u="none" strike="noStrike" cap="none" normalizeH="0" baseline="0" dirty="0" smtClean="0">
                <a:ln>
                  <a:noFill/>
                </a:ln>
                <a:solidFill>
                  <a:schemeClr val="tx1"/>
                </a:solidFill>
                <a:effectLst/>
                <a:ea typeface="Times New Roman" pitchFamily="18" charset="0"/>
                <a:cs typeface="Arial" pitchFamily="34" charset="0"/>
              </a:rPr>
              <a:t>type H</a:t>
            </a:r>
            <a:r>
              <a:rPr kumimoji="0" lang="fr-FR" b="0" i="0" u="none" strike="noStrike" cap="none" normalizeH="0" baseline="0" dirty="0" smtClean="0">
                <a:ln>
                  <a:noFill/>
                </a:ln>
                <a:solidFill>
                  <a:schemeClr val="tx1"/>
                </a:solidFill>
                <a:effectLst/>
                <a:ea typeface="Times New Roman" pitchFamily="18" charset="0"/>
                <a:cs typeface="Arial" pitchFamily="34" charset="0"/>
              </a:rPr>
              <a:t> car le doublet de </a:t>
            </a:r>
            <a:r>
              <a:rPr kumimoji="0" lang="fr-FR" b="1" i="0" u="none" strike="noStrike" cap="none" normalizeH="0" baseline="0" dirty="0" smtClean="0">
                <a:ln>
                  <a:noFill/>
                </a:ln>
                <a:solidFill>
                  <a:schemeClr val="tx1"/>
                </a:solidFill>
                <a:effectLst/>
                <a:ea typeface="Times New Roman" pitchFamily="18" charset="0"/>
                <a:cs typeface="Arial" pitchFamily="34" charset="0"/>
              </a:rPr>
              <a:t>N</a:t>
            </a:r>
            <a:r>
              <a:rPr kumimoji="0" lang="fr-FR" b="0" i="0" u="none" strike="noStrike" cap="none" normalizeH="0" baseline="0" dirty="0" smtClean="0">
                <a:ln>
                  <a:noFill/>
                </a:ln>
                <a:solidFill>
                  <a:schemeClr val="tx1"/>
                </a:solidFill>
                <a:effectLst/>
                <a:ea typeface="Times New Roman" pitchFamily="18" charset="0"/>
                <a:cs typeface="Arial" pitchFamily="34" charset="0"/>
              </a:rPr>
              <a:t> est conjugué (non libre).</a:t>
            </a:r>
            <a:endParaRPr kumimoji="0" lang="fr-FR"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301165256"/>
      </p:ext>
    </p:extLst>
  </p:cSld>
  <p:clrMapOvr>
    <a:masterClrMapping/>
  </p:clrMapOvr>
  <p:transition advTm="26178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0" y="0"/>
            <a:ext cx="9144000" cy="6126163"/>
          </a:xfrm>
        </p:spPr>
        <p:txBody>
          <a:bodyPr>
            <a:normAutofit/>
          </a:bodyPr>
          <a:lstStyle/>
          <a:p>
            <a:pPr lvl="0"/>
            <a:r>
              <a:rPr lang="fr-FR" sz="1800" b="1" dirty="0" smtClean="0">
                <a:solidFill>
                  <a:srgbClr val="0000FF"/>
                </a:solidFill>
              </a:rPr>
              <a:t>Liaison hydrogène intermoléculaire :</a:t>
            </a:r>
            <a:endParaRPr lang="fr-FR" sz="1800" dirty="0" smtClean="0">
              <a:solidFill>
                <a:srgbClr val="0000FF"/>
              </a:solidFill>
            </a:endParaRPr>
          </a:p>
          <a:p>
            <a:pPr>
              <a:buNone/>
            </a:pPr>
            <a:r>
              <a:rPr lang="fr-FR" sz="1800" dirty="0" smtClean="0"/>
              <a:t>       C’est des liaisons qui se forment entre les molécules et c’est type de liaison qui se casse pour passer d’un état physique à un autre moins dense. </a:t>
            </a:r>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r>
              <a:rPr lang="fr-FR" sz="1800" dirty="0" smtClean="0"/>
              <a:t/>
            </a:r>
            <a:br>
              <a:rPr lang="fr-FR" sz="1800" dirty="0" smtClean="0"/>
            </a:br>
            <a:r>
              <a:rPr lang="fr-FR" sz="1800" dirty="0" smtClean="0"/>
              <a:t>Lors du passage de l’état solide vers liquide les molécules s’éloignent un peu sous l’agitation thermique qui est due au chauffage et les liaisons H intermoléculaires s’affaiblissent un peu. Et lors du passage de l’état liquide vers l’état gazeux les molécules s’éloignent d’avantage et les liaisons H intermoléculaires deviennent quasiment nulles.</a:t>
            </a:r>
          </a:p>
          <a:p>
            <a:pPr>
              <a:buNone/>
            </a:pPr>
            <a:r>
              <a:rPr lang="fr-FR" sz="1800" dirty="0" smtClean="0"/>
              <a:t> </a:t>
            </a:r>
          </a:p>
          <a:p>
            <a:pPr>
              <a:buNone/>
            </a:pPr>
            <a:endParaRPr lang="fr-FR" sz="1800" dirty="0" smtClean="0"/>
          </a:p>
          <a:p>
            <a:pPr>
              <a:buNone/>
            </a:pPr>
            <a:r>
              <a:rPr lang="fr-FR" sz="1800" dirty="0" smtClean="0"/>
              <a:t> </a:t>
            </a:r>
          </a:p>
          <a:p>
            <a:pPr>
              <a:buNone/>
            </a:pPr>
            <a:endParaRPr lang="fr-FR" sz="1800" dirty="0"/>
          </a:p>
        </p:txBody>
      </p:sp>
      <p:pic>
        <p:nvPicPr>
          <p:cNvPr id="13" name="Image 12"/>
          <p:cNvPicPr/>
          <p:nvPr/>
        </p:nvPicPr>
        <p:blipFill>
          <a:blip r:embed="rId2"/>
          <a:srcRect/>
          <a:stretch>
            <a:fillRect/>
          </a:stretch>
        </p:blipFill>
        <p:spPr bwMode="auto">
          <a:xfrm>
            <a:off x="1571604" y="1071546"/>
            <a:ext cx="5876925" cy="1457325"/>
          </a:xfrm>
          <a:prstGeom prst="rect">
            <a:avLst/>
          </a:prstGeom>
          <a:noFill/>
          <a:ln w="9525">
            <a:noFill/>
            <a:miter lim="800000"/>
            <a:headEnd/>
            <a:tailEnd/>
          </a:ln>
        </p:spPr>
      </p:pic>
      <p:pic>
        <p:nvPicPr>
          <p:cNvPr id="14" name="Image 13"/>
          <p:cNvPicPr/>
          <p:nvPr/>
        </p:nvPicPr>
        <p:blipFill>
          <a:blip r:embed="rId3"/>
          <a:srcRect/>
          <a:stretch>
            <a:fillRect/>
          </a:stretch>
        </p:blipFill>
        <p:spPr bwMode="auto">
          <a:xfrm>
            <a:off x="1500166" y="3929066"/>
            <a:ext cx="6094671" cy="2711303"/>
          </a:xfrm>
          <a:prstGeom prst="rect">
            <a:avLst/>
          </a:prstGeom>
          <a:noFill/>
          <a:ln w="9525">
            <a:noFill/>
            <a:miter lim="800000"/>
            <a:headEnd/>
            <a:tailEnd/>
          </a:ln>
        </p:spPr>
      </p:pic>
    </p:spTree>
    <p:extLst>
      <p:ext uri="{BB962C8B-B14F-4D97-AF65-F5344CB8AC3E}">
        <p14:creationId xmlns:p14="http://schemas.microsoft.com/office/powerpoint/2010/main" xmlns="" val="3680647959"/>
      </p:ext>
    </p:extLst>
  </p:cSld>
  <p:clrMapOvr>
    <a:masterClrMapping/>
  </p:clrMapOvr>
  <p:transition advTm="22693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Grp="1" noChangeAspect="1" noChangeArrowheads="1"/>
          </p:cNvPicPr>
          <p:nvPr>
            <p:ph idx="1"/>
          </p:nvPr>
        </p:nvPicPr>
        <p:blipFill>
          <a:blip r:embed="rId2"/>
          <a:srcRect/>
          <a:stretch>
            <a:fillRect/>
          </a:stretch>
        </p:blipFill>
        <p:spPr bwMode="auto">
          <a:xfrm>
            <a:off x="2357422" y="1285860"/>
            <a:ext cx="4071966" cy="1647826"/>
          </a:xfrm>
          <a:prstGeom prst="rect">
            <a:avLst/>
          </a:prstGeom>
          <a:noFill/>
          <a:ln w="9525">
            <a:noFill/>
            <a:miter lim="800000"/>
            <a:headEnd/>
            <a:tailEnd/>
          </a:ln>
          <a:effectLst/>
        </p:spPr>
      </p:pic>
      <p:sp>
        <p:nvSpPr>
          <p:cNvPr id="6146" name="Rectangle 2"/>
          <p:cNvSpPr>
            <a:spLocks noChangeArrowheads="1"/>
          </p:cNvSpPr>
          <p:nvPr/>
        </p:nvSpPr>
        <p:spPr bwMode="auto">
          <a:xfrm>
            <a:off x="0" y="0"/>
            <a:ext cx="864396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L’influence des liaisons intermoléculaires sur les températures de changements d’état sont directement dépendantes de la force de ces liaisons intermoléculaires, plus elles sont faibles plus l’énergie à fournir pour les casser est faible et ainsi la température de changement d’état est plus basse.</a:t>
            </a:r>
          </a:p>
          <a:p>
            <a:pPr fontAlgn="base">
              <a:spcBef>
                <a:spcPct val="0"/>
              </a:spcBef>
              <a:spcAft>
                <a:spcPct val="0"/>
              </a:spcAft>
            </a:pPr>
            <a:r>
              <a:rPr lang="fr-FR" b="1" u="sng" dirty="0" smtClean="0"/>
              <a:t>Exemple :</a:t>
            </a:r>
            <a:endParaRPr lang="fr-FR" u="sng"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sp>
        <p:nvSpPr>
          <p:cNvPr id="6147" name="Rectangle 3"/>
          <p:cNvSpPr>
            <a:spLocks noChangeArrowheads="1"/>
          </p:cNvSpPr>
          <p:nvPr/>
        </p:nvSpPr>
        <p:spPr bwMode="auto">
          <a:xfrm>
            <a:off x="285720" y="3071810"/>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La molécule </a:t>
            </a:r>
            <a:r>
              <a:rPr kumimoji="0" lang="fr-FR" b="1" i="0" u="none" strike="noStrike" cap="none" normalizeH="0" baseline="0" dirty="0" smtClean="0">
                <a:ln>
                  <a:noFill/>
                </a:ln>
                <a:solidFill>
                  <a:schemeClr val="tx1"/>
                </a:solidFill>
                <a:effectLst/>
                <a:ea typeface="Times New Roman" pitchFamily="18" charset="0"/>
                <a:cs typeface="Arial" pitchFamily="34" charset="0"/>
              </a:rPr>
              <a:t>CH</a:t>
            </a:r>
            <a:r>
              <a:rPr kumimoji="0" lang="fr-FR" b="1" i="0" u="none" strike="noStrike" cap="none" normalizeH="0" baseline="-30000" dirty="0" smtClean="0">
                <a:ln>
                  <a:noFill/>
                </a:ln>
                <a:solidFill>
                  <a:schemeClr val="tx1"/>
                </a:solidFill>
                <a:effectLst/>
                <a:ea typeface="Times New Roman" pitchFamily="18" charset="0"/>
                <a:cs typeface="Arial" pitchFamily="34" charset="0"/>
              </a:rPr>
              <a:t>4</a:t>
            </a:r>
            <a:r>
              <a:rPr kumimoji="0" lang="fr-FR" b="0" i="0" u="none" strike="noStrike" cap="none" normalizeH="0" baseline="0" dirty="0" smtClean="0">
                <a:ln>
                  <a:noFill/>
                </a:ln>
                <a:solidFill>
                  <a:schemeClr val="tx1"/>
                </a:solidFill>
                <a:effectLst/>
                <a:ea typeface="Times New Roman" pitchFamily="18" charset="0"/>
                <a:cs typeface="Arial" pitchFamily="34" charset="0"/>
              </a:rPr>
              <a:t> est apolaire car son </a:t>
            </a:r>
            <a:r>
              <a:rPr kumimoji="0" lang="fr-FR" b="1" i="0" u="none" strike="noStrike" cap="none" normalizeH="0" baseline="0" dirty="0" err="1" smtClean="0">
                <a:ln>
                  <a:noFill/>
                </a:ln>
                <a:solidFill>
                  <a:schemeClr val="tx1"/>
                </a:solidFill>
                <a:effectLst/>
                <a:ea typeface="Times New Roman" pitchFamily="18" charset="0"/>
                <a:cs typeface="Arial" pitchFamily="34" charset="0"/>
              </a:rPr>
              <a:t>μ</a:t>
            </a:r>
            <a:r>
              <a:rPr kumimoji="0" lang="fr-FR" b="1" i="0" u="none" strike="noStrike" cap="none" normalizeH="0" baseline="-30000" dirty="0" err="1" smtClean="0">
                <a:ln>
                  <a:noFill/>
                </a:ln>
                <a:solidFill>
                  <a:schemeClr val="tx1"/>
                </a:solidFill>
                <a:effectLst/>
                <a:ea typeface="Times New Roman" pitchFamily="18" charset="0"/>
                <a:cs typeface="Arial" pitchFamily="34" charset="0"/>
              </a:rPr>
              <a:t>T</a:t>
            </a:r>
            <a:r>
              <a:rPr kumimoji="0" lang="fr-FR" b="1" i="0" u="none" strike="noStrike" cap="none" normalizeH="0" baseline="-30000" dirty="0" smtClean="0">
                <a:ln>
                  <a:noFill/>
                </a:ln>
                <a:solidFill>
                  <a:schemeClr val="tx1"/>
                </a:solidFill>
                <a:effectLst/>
                <a:ea typeface="Times New Roman" pitchFamily="18" charset="0"/>
                <a:cs typeface="Arial" pitchFamily="34" charset="0"/>
              </a:rPr>
              <a:t> </a:t>
            </a:r>
            <a:r>
              <a:rPr kumimoji="0" lang="fr-FR" b="0" i="0" u="none" strike="noStrike" cap="none" normalizeH="0" baseline="0" dirty="0" smtClean="0">
                <a:ln>
                  <a:noFill/>
                </a:ln>
                <a:solidFill>
                  <a:schemeClr val="tx1"/>
                </a:solidFill>
                <a:effectLst/>
                <a:ea typeface="Times New Roman" pitchFamily="18" charset="0"/>
                <a:cs typeface="Arial" pitchFamily="34" charset="0"/>
              </a:rPr>
              <a:t>est nul</a:t>
            </a:r>
            <a:r>
              <a:rPr kumimoji="0" lang="fr-FR" b="1" i="0" u="none" strike="noStrike" cap="none" normalizeH="0" baseline="0" dirty="0" smtClean="0">
                <a:ln>
                  <a:noFill/>
                </a:ln>
                <a:solidFill>
                  <a:schemeClr val="tx1"/>
                </a:solidFill>
                <a:effectLst/>
                <a:ea typeface="Times New Roman" pitchFamily="18" charset="0"/>
                <a:cs typeface="Arial" pitchFamily="34" charset="0"/>
              </a:rPr>
              <a:t>. </a:t>
            </a:r>
            <a:r>
              <a:rPr kumimoji="0" lang="fr-FR" b="0" i="0" u="none" strike="noStrike" cap="none" normalizeH="0" baseline="0" dirty="0" smtClean="0">
                <a:ln>
                  <a:noFill/>
                </a:ln>
                <a:solidFill>
                  <a:schemeClr val="tx1"/>
                </a:solidFill>
                <a:effectLst/>
                <a:ea typeface="Times New Roman" pitchFamily="18" charset="0"/>
                <a:cs typeface="Arial" pitchFamily="34" charset="0"/>
              </a:rPr>
              <a:t>Donc absence de liaison H et les températures de changement d’état sont très basses.</a:t>
            </a:r>
          </a:p>
          <a:p>
            <a:pPr fontAlgn="base">
              <a:spcBef>
                <a:spcPct val="0"/>
              </a:spcBef>
              <a:spcAft>
                <a:spcPct val="0"/>
              </a:spcAft>
            </a:pPr>
            <a:r>
              <a:rPr lang="fr-FR" dirty="0" smtClean="0"/>
              <a:t>Les autres molécules H</a:t>
            </a:r>
            <a:r>
              <a:rPr lang="fr-FR" baseline="-25000" dirty="0" smtClean="0"/>
              <a:t>2</a:t>
            </a:r>
            <a:r>
              <a:rPr lang="fr-FR" dirty="0" smtClean="0"/>
              <a:t>O, NH</a:t>
            </a:r>
            <a:r>
              <a:rPr lang="fr-FR" baseline="-25000" dirty="0" smtClean="0"/>
              <a:t>3</a:t>
            </a:r>
            <a:r>
              <a:rPr lang="fr-FR" dirty="0" smtClean="0"/>
              <a:t>, et H</a:t>
            </a:r>
            <a:r>
              <a:rPr lang="fr-FR" baseline="-25000" dirty="0" smtClean="0"/>
              <a:t>2</a:t>
            </a:r>
            <a:r>
              <a:rPr lang="fr-FR" dirty="0" smtClean="0"/>
              <a:t>S sont polaires et leur moment dipolaire dépend de la différence d’électronégativité.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pic>
        <p:nvPicPr>
          <p:cNvPr id="6148" name="Picture 4"/>
          <p:cNvPicPr>
            <a:picLocks noChangeAspect="1" noChangeArrowheads="1"/>
          </p:cNvPicPr>
          <p:nvPr/>
        </p:nvPicPr>
        <p:blipFill>
          <a:blip r:embed="rId3"/>
          <a:srcRect/>
          <a:stretch>
            <a:fillRect/>
          </a:stretch>
        </p:blipFill>
        <p:spPr bwMode="auto">
          <a:xfrm>
            <a:off x="3929058" y="4143380"/>
            <a:ext cx="2381250" cy="990600"/>
          </a:xfrm>
          <a:prstGeom prst="rect">
            <a:avLst/>
          </a:prstGeom>
          <a:noFill/>
          <a:ln w="9525">
            <a:noFill/>
            <a:miter lim="800000"/>
            <a:headEnd/>
            <a:tailEnd/>
          </a:ln>
          <a:effectLst/>
        </p:spPr>
      </p:pic>
      <p:sp>
        <p:nvSpPr>
          <p:cNvPr id="6149" name="Rectangle 5"/>
          <p:cNvSpPr>
            <a:spLocks noChangeArrowheads="1"/>
          </p:cNvSpPr>
          <p:nvPr/>
        </p:nvSpPr>
        <p:spPr bwMode="auto">
          <a:xfrm>
            <a:off x="0" y="5357826"/>
            <a:ext cx="850109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On remarque que plus la différence d’électronégativité est grande plus le moment dipolaire est grand, ce qui augmentera la polarité des molécules et ainsi cela influera sur force des liaisons intermoléculaires qui sont proportionnelles aux températures de changement d’état.</a:t>
            </a:r>
            <a:endParaRPr kumimoji="0" lang="fr-FR"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239891265"/>
      </p:ext>
    </p:extLst>
  </p:cSld>
  <p:clrMapOvr>
    <a:masterClrMapping/>
  </p:clrMapOvr>
  <p:transition advTm="2652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0" y="0"/>
            <a:ext cx="9144000" cy="6858000"/>
          </a:xfrm>
        </p:spPr>
        <p:txBody>
          <a:bodyPr>
            <a:normAutofit fontScale="85000" lnSpcReduction="10000"/>
          </a:bodyPr>
          <a:lstStyle/>
          <a:p>
            <a:pPr lvl="0"/>
            <a:r>
              <a:rPr lang="fr-FR" sz="2100" b="1" dirty="0" smtClean="0">
                <a:solidFill>
                  <a:srgbClr val="0000FF"/>
                </a:solidFill>
              </a:rPr>
              <a:t>Liaison hydrogène intramoléculaire :</a:t>
            </a:r>
            <a:endParaRPr lang="fr-FR" sz="2100" dirty="0" smtClean="0">
              <a:solidFill>
                <a:srgbClr val="0000FF"/>
              </a:solidFill>
            </a:endParaRPr>
          </a:p>
          <a:p>
            <a:pPr>
              <a:buNone/>
            </a:pPr>
            <a:r>
              <a:rPr lang="fr-FR" sz="1800" dirty="0" smtClean="0"/>
              <a:t>       Ce type de liaison H existe à l’intérieur de la molécule elle-même et plus les deux groupements qui forment cette liaison sont proches plus celle-ci est forte. </a:t>
            </a:r>
          </a:p>
          <a:p>
            <a:pPr>
              <a:buNone/>
            </a:pPr>
            <a:r>
              <a:rPr lang="fr-FR" sz="1800" b="1" dirty="0" smtClean="0"/>
              <a:t>      </a:t>
            </a:r>
            <a:r>
              <a:rPr lang="fr-FR" sz="2100" b="1" u="sng" dirty="0" smtClean="0"/>
              <a:t>Exemple :</a:t>
            </a:r>
            <a:endParaRPr lang="fr-FR" sz="2100" u="sng" dirty="0" smtClean="0"/>
          </a:p>
          <a:p>
            <a:pPr>
              <a:buNone/>
            </a:pPr>
            <a:r>
              <a:rPr lang="fr-FR" sz="1800" dirty="0" smtClean="0"/>
              <a:t>     Considérant ces trois molécules de diphénol sous forme ortho, méta, para.</a:t>
            </a:r>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lnSpc>
                <a:spcPct val="120000"/>
              </a:lnSpc>
              <a:buNone/>
            </a:pPr>
            <a:r>
              <a:rPr lang="fr-FR" sz="1800" dirty="0" smtClean="0"/>
              <a:t>       </a:t>
            </a:r>
            <a:r>
              <a:rPr lang="fr-FR" sz="1900" dirty="0" smtClean="0"/>
              <a:t>La forme ortho peut faire des liaisons hydrogène intramoléculaires car les groupements </a:t>
            </a:r>
            <a:r>
              <a:rPr lang="fr-FR" sz="1900" b="1" dirty="0" smtClean="0"/>
              <a:t>OH</a:t>
            </a:r>
            <a:r>
              <a:rPr lang="fr-FR" sz="1900" dirty="0" smtClean="0"/>
              <a:t> sont suffisamment proches. Ce qui est plus difficile pour la forme méta et quasiment impossible pour la forme para.</a:t>
            </a:r>
          </a:p>
          <a:p>
            <a:pPr>
              <a:lnSpc>
                <a:spcPct val="120000"/>
              </a:lnSpc>
              <a:buNone/>
            </a:pPr>
            <a:r>
              <a:rPr lang="fr-FR" sz="1900" dirty="0" smtClean="0"/>
              <a:t>       La température d’ébullition de la forme para sera plus importante que la forme méta  elle-même plus  importante que celle de la forme ortho, car toutes les fonctions </a:t>
            </a:r>
            <a:r>
              <a:rPr lang="fr-FR" sz="1900" b="1" dirty="0" smtClean="0"/>
              <a:t>OH</a:t>
            </a:r>
            <a:r>
              <a:rPr lang="fr-FR" sz="1900" dirty="0" smtClean="0"/>
              <a:t> du para vont faire que des liaisons intermoléculaires (étant donné que la molécule se trouve en plusieurs exemplaires dans le milieu). Liaisons qu’il faudra détruire par chauffage pour permettre l’ébullition. Alors que pour la forme ortho, une partie des </a:t>
            </a:r>
            <a:r>
              <a:rPr lang="fr-FR" sz="1900" b="1" dirty="0" smtClean="0"/>
              <a:t>OH</a:t>
            </a:r>
            <a:r>
              <a:rPr lang="fr-FR" sz="1900" dirty="0" smtClean="0"/>
              <a:t> sont utilisés pour former des liaisons intramoléculaires, il y a donc moins de liaisons intermoléculaires à détruire pour atteindre l’ébullition, donc la température d’ébullition est moins grande. On peut généraliser en disant que température d’ébullition, de fusion, viscosité et solubilité augmentent avec la force des liaisons hydrogène intermoléculaires. Et si on cherche à comparer les températures d’ébullition de deux molécules, il faudra voir lesquelles peuvent faire des liaisons intra et par conséquent moins de liaisons intermoléculaires et cela conduira à des températures plus basses. </a:t>
            </a:r>
          </a:p>
          <a:p>
            <a:pPr>
              <a:buNone/>
            </a:pPr>
            <a:endParaRPr lang="fr-FR" sz="1800" dirty="0" smtClean="0"/>
          </a:p>
          <a:p>
            <a:pPr>
              <a:buNone/>
            </a:pPr>
            <a:endParaRPr lang="fr-FR" sz="1800" dirty="0"/>
          </a:p>
        </p:txBody>
      </p:sp>
      <p:pic>
        <p:nvPicPr>
          <p:cNvPr id="7" name="Image 6"/>
          <p:cNvPicPr/>
          <p:nvPr/>
        </p:nvPicPr>
        <p:blipFill>
          <a:blip r:embed="rId2"/>
          <a:srcRect/>
          <a:stretch>
            <a:fillRect/>
          </a:stretch>
        </p:blipFill>
        <p:spPr bwMode="auto">
          <a:xfrm>
            <a:off x="2500298" y="1428736"/>
            <a:ext cx="3724718" cy="1488558"/>
          </a:xfrm>
          <a:prstGeom prst="rect">
            <a:avLst/>
          </a:prstGeom>
          <a:noFill/>
          <a:ln w="9525">
            <a:noFill/>
            <a:miter lim="800000"/>
            <a:headEnd/>
            <a:tailEnd/>
          </a:ln>
        </p:spPr>
      </p:pic>
    </p:spTree>
    <p:extLst>
      <p:ext uri="{BB962C8B-B14F-4D97-AF65-F5344CB8AC3E}">
        <p14:creationId xmlns:p14="http://schemas.microsoft.com/office/powerpoint/2010/main" xmlns="" val="3785086776"/>
      </p:ext>
    </p:extLst>
  </p:cSld>
  <p:clrMapOvr>
    <a:masterClrMapping/>
  </p:clrMapOvr>
  <p:transition advTm="33473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0"/>
            <a:ext cx="9144000" cy="6858000"/>
          </a:xfrm>
        </p:spPr>
        <p:txBody>
          <a:bodyPr>
            <a:normAutofit/>
          </a:bodyPr>
          <a:lstStyle/>
          <a:p>
            <a:r>
              <a:rPr lang="fr-FR" sz="1800" b="1" dirty="0" smtClean="0">
                <a:solidFill>
                  <a:srgbClr val="FF0000"/>
                </a:solidFill>
              </a:rPr>
              <a:t>Règle : </a:t>
            </a:r>
            <a:endParaRPr lang="fr-FR" sz="1800" dirty="0" smtClean="0">
              <a:solidFill>
                <a:srgbClr val="FF0000"/>
              </a:solidFill>
            </a:endParaRPr>
          </a:p>
          <a:p>
            <a:pPr>
              <a:buNone/>
            </a:pPr>
            <a:r>
              <a:rPr lang="fr-FR" sz="1800" b="1" dirty="0" smtClean="0"/>
              <a:t>       Liaisons intra plus fortes                    liaisons inter plus faibles et T plus faibles</a:t>
            </a:r>
            <a:endParaRPr lang="fr-FR" sz="1800" dirty="0" smtClean="0"/>
          </a:p>
          <a:p>
            <a:pPr>
              <a:buNone/>
            </a:pPr>
            <a:r>
              <a:rPr lang="fr-FR" sz="1800" dirty="0" smtClean="0"/>
              <a:t>       Pour l’exemple précédant, on trouve :</a:t>
            </a:r>
          </a:p>
          <a:p>
            <a:pPr>
              <a:buNone/>
            </a:pPr>
            <a:r>
              <a:rPr lang="fr-FR" sz="1800" dirty="0" smtClean="0"/>
              <a:t>       Liaison intra </a:t>
            </a:r>
            <a:r>
              <a:rPr lang="fr-FR" sz="1800" b="1" dirty="0" smtClean="0"/>
              <a:t>(para)</a:t>
            </a:r>
            <a:r>
              <a:rPr lang="fr-FR" sz="1800" dirty="0" smtClean="0"/>
              <a:t>   &lt;    Liaison intra </a:t>
            </a:r>
            <a:r>
              <a:rPr lang="fr-FR" sz="1800" b="1" dirty="0" smtClean="0"/>
              <a:t>(méta)</a:t>
            </a:r>
            <a:r>
              <a:rPr lang="fr-FR" sz="1800" dirty="0" smtClean="0"/>
              <a:t>   &lt;   Liaison intra </a:t>
            </a:r>
            <a:r>
              <a:rPr lang="fr-FR" sz="1800" b="1" dirty="0" smtClean="0"/>
              <a:t>(ortho)</a:t>
            </a:r>
            <a:endParaRPr lang="fr-FR" sz="1800" dirty="0" smtClean="0"/>
          </a:p>
          <a:p>
            <a:pPr>
              <a:buNone/>
            </a:pPr>
            <a:r>
              <a:rPr lang="fr-FR" sz="1800" dirty="0" smtClean="0"/>
              <a:t>       Liaison inter </a:t>
            </a:r>
            <a:r>
              <a:rPr lang="fr-FR" sz="1800" b="1" dirty="0" smtClean="0"/>
              <a:t>(para)</a:t>
            </a:r>
            <a:r>
              <a:rPr lang="fr-FR" sz="1800" dirty="0" smtClean="0"/>
              <a:t>   &gt;    Liaison inter </a:t>
            </a:r>
            <a:r>
              <a:rPr lang="fr-FR" sz="1800" b="1" dirty="0" smtClean="0"/>
              <a:t>(méta)</a:t>
            </a:r>
            <a:r>
              <a:rPr lang="fr-FR" sz="1800" dirty="0" smtClean="0"/>
              <a:t>    &gt;   Liaison inter </a:t>
            </a:r>
            <a:r>
              <a:rPr lang="fr-FR" sz="1800" b="1" dirty="0" smtClean="0"/>
              <a:t>(ortho)</a:t>
            </a:r>
            <a:endParaRPr lang="fr-FR" sz="1800" dirty="0" smtClean="0"/>
          </a:p>
          <a:p>
            <a:pPr>
              <a:buNone/>
            </a:pPr>
            <a:r>
              <a:rPr lang="fr-FR" sz="1800" b="1" dirty="0" smtClean="0"/>
              <a:t>                         T (para)     &gt;     T (méta)     &gt;    T (ortho) </a:t>
            </a:r>
            <a:endParaRPr lang="fr-FR" sz="1800" dirty="0" smtClean="0"/>
          </a:p>
          <a:p>
            <a:pPr>
              <a:buNone/>
            </a:pPr>
            <a:r>
              <a:rPr lang="fr-FR" sz="1800" b="1" dirty="0" smtClean="0"/>
              <a:t>        Ceci est valable pour les deux températures de fusion et d’ébullition. </a:t>
            </a:r>
          </a:p>
          <a:p>
            <a:r>
              <a:rPr lang="fr-FR" sz="1800" b="1" dirty="0" smtClean="0">
                <a:solidFill>
                  <a:srgbClr val="FF0000"/>
                </a:solidFill>
              </a:rPr>
              <a:t>Remarque : </a:t>
            </a:r>
            <a:endParaRPr lang="fr-FR" sz="1800" dirty="0" smtClean="0">
              <a:solidFill>
                <a:srgbClr val="FF0000"/>
              </a:solidFill>
            </a:endParaRPr>
          </a:p>
          <a:p>
            <a:pPr>
              <a:buNone/>
            </a:pPr>
            <a:r>
              <a:rPr lang="fr-FR" sz="1800" dirty="0" smtClean="0"/>
              <a:t>       Les liaisons H intramoléculaires sont d’autant plus fortes que le H est plus proche de l’atome électronégatif avec lequel il fait liaison. Les liaisons les plus fortes sont celles qui présentent 5,6 à 7 chainons entre le H et l’atome le plus électronégatif.</a:t>
            </a:r>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r>
              <a:rPr lang="fr-FR" sz="1800" dirty="0" smtClean="0"/>
              <a:t>Entre ces trois formes, c’est celle qui possède 6 chainons (les chainons sont les atomes d’une chaine) est la plus stable.</a:t>
            </a:r>
          </a:p>
          <a:p>
            <a:r>
              <a:rPr lang="fr-FR" sz="1800" dirty="0" smtClean="0"/>
              <a:t>Si on a un nombre de chainons moins de 5 ou plus que 7, cette liaison devient peu stable.</a:t>
            </a:r>
          </a:p>
          <a:p>
            <a:endParaRPr lang="fr-FR" sz="1800" dirty="0" smtClean="0"/>
          </a:p>
          <a:p>
            <a:pPr>
              <a:buNone/>
            </a:pPr>
            <a:endParaRPr lang="fr-FR" sz="1800" dirty="0" smtClean="0"/>
          </a:p>
          <a:p>
            <a:pPr>
              <a:buNone/>
            </a:pPr>
            <a:endParaRPr lang="fr-FR" sz="1800" dirty="0" smtClean="0"/>
          </a:p>
          <a:p>
            <a:pPr>
              <a:buNone/>
            </a:pPr>
            <a:endParaRPr lang="fr-FR" sz="1800" b="1" dirty="0" smtClean="0"/>
          </a:p>
          <a:p>
            <a:pPr>
              <a:buNone/>
            </a:pPr>
            <a:endParaRPr lang="fr-FR" sz="1800" dirty="0" smtClean="0"/>
          </a:p>
        </p:txBody>
      </p:sp>
      <p:pic>
        <p:nvPicPr>
          <p:cNvPr id="4098" name="Picture 2"/>
          <p:cNvPicPr>
            <a:picLocks noChangeAspect="1" noChangeArrowheads="1"/>
          </p:cNvPicPr>
          <p:nvPr/>
        </p:nvPicPr>
        <p:blipFill>
          <a:blip r:embed="rId2"/>
          <a:srcRect/>
          <a:stretch>
            <a:fillRect/>
          </a:stretch>
        </p:blipFill>
        <p:spPr bwMode="auto">
          <a:xfrm>
            <a:off x="2928926" y="428604"/>
            <a:ext cx="771525" cy="190500"/>
          </a:xfrm>
          <a:prstGeom prst="rect">
            <a:avLst/>
          </a:prstGeom>
          <a:noFill/>
          <a:ln w="9525">
            <a:noFill/>
            <a:miter lim="800000"/>
            <a:headEnd/>
            <a:tailEnd/>
          </a:ln>
          <a:effectLst/>
        </p:spPr>
      </p:pic>
      <p:pic>
        <p:nvPicPr>
          <p:cNvPr id="10" name="Image 9"/>
          <p:cNvPicPr/>
          <p:nvPr/>
        </p:nvPicPr>
        <p:blipFill>
          <a:blip r:embed="rId3"/>
          <a:srcRect/>
          <a:stretch>
            <a:fillRect/>
          </a:stretch>
        </p:blipFill>
        <p:spPr bwMode="auto">
          <a:xfrm>
            <a:off x="1571604" y="3571876"/>
            <a:ext cx="6105525" cy="1714512"/>
          </a:xfrm>
          <a:prstGeom prst="rect">
            <a:avLst/>
          </a:prstGeom>
          <a:noFill/>
          <a:ln w="9525">
            <a:noFill/>
            <a:miter lim="800000"/>
            <a:headEnd/>
            <a:tailEnd/>
          </a:ln>
        </p:spPr>
      </p:pic>
    </p:spTree>
    <p:extLst>
      <p:ext uri="{BB962C8B-B14F-4D97-AF65-F5344CB8AC3E}">
        <p14:creationId xmlns:p14="http://schemas.microsoft.com/office/powerpoint/2010/main" xmlns="" val="3708081202"/>
      </p:ext>
    </p:extLst>
  </p:cSld>
  <p:clrMapOvr>
    <a:masterClrMapping/>
  </p:clrMapOvr>
  <p:transition advTm="25052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86638"/>
          </a:xfrm>
          <a:prstGeom prst="rect">
            <a:avLst/>
          </a:prstGeom>
          <a:solidFill>
            <a:schemeClr val="bg1"/>
          </a:solidFill>
        </p:spPr>
        <p:txBody>
          <a:bodyPr wrap="square" rtlCol="0">
            <a:spAutoFit/>
          </a:bodyPr>
          <a:lstStyle/>
          <a:p>
            <a:pPr lvl="0"/>
            <a:r>
              <a:rPr lang="fr-FR" sz="2000" b="1" dirty="0" smtClean="0">
                <a:solidFill>
                  <a:srgbClr val="FF0000"/>
                </a:solidFill>
              </a:rPr>
              <a:t>2- Nature des liaisons :</a:t>
            </a:r>
            <a:endParaRPr lang="fr-FR" sz="2000" dirty="0" smtClean="0">
              <a:solidFill>
                <a:srgbClr val="FF0000"/>
              </a:solidFill>
            </a:endParaRPr>
          </a:p>
          <a:p>
            <a:r>
              <a:rPr lang="fr-FR" dirty="0" smtClean="0"/>
              <a:t>La nature de la liaison dépend de la différence d’électronégativité entre les atomes qui la forme.</a:t>
            </a:r>
          </a:p>
          <a:p>
            <a:pPr lvl="0"/>
            <a:r>
              <a:rPr lang="fr-FR" sz="2000" b="1" dirty="0" smtClean="0">
                <a:solidFill>
                  <a:srgbClr val="0000FF"/>
                </a:solidFill>
              </a:rPr>
              <a:t>a) La liaison ionique :</a:t>
            </a:r>
            <a:endParaRPr lang="fr-FR" sz="2000" dirty="0" smtClean="0">
              <a:solidFill>
                <a:srgbClr val="0000FF"/>
              </a:solidFill>
            </a:endParaRPr>
          </a:p>
          <a:p>
            <a:r>
              <a:rPr lang="fr-FR" dirty="0" smtClean="0"/>
              <a:t>Elle est due à une grande différence d’électronégativité entre les atomes liés. Cette différence doit dépasser généralement la valeur 1,7 (dans certain ouvrages la valeur dépassée est 2).</a:t>
            </a:r>
          </a:p>
          <a:p>
            <a:r>
              <a:rPr lang="fr-FR" b="1" u="sng" dirty="0" smtClean="0"/>
              <a:t>Exemple :</a:t>
            </a:r>
            <a:r>
              <a:rPr lang="fr-FR" b="1" dirty="0" smtClean="0"/>
              <a:t> </a:t>
            </a:r>
            <a:endParaRPr lang="fr-FR" dirty="0" smtClean="0"/>
          </a:p>
          <a:p>
            <a:r>
              <a:rPr lang="fr-FR" dirty="0" smtClean="0"/>
              <a:t>La molécule de </a:t>
            </a:r>
            <a:r>
              <a:rPr lang="fr-FR" dirty="0" err="1" smtClean="0"/>
              <a:t>NaCl</a:t>
            </a:r>
            <a:r>
              <a:rPr lang="fr-FR" dirty="0" smtClean="0"/>
              <a:t> forme une liaison ionique car :  </a:t>
            </a:r>
            <a:r>
              <a:rPr lang="fr-FR" b="1" dirty="0" smtClean="0"/>
              <a:t>│</a:t>
            </a:r>
            <a:r>
              <a:rPr lang="fr-FR" b="1" dirty="0" err="1" smtClean="0"/>
              <a:t>X</a:t>
            </a:r>
            <a:r>
              <a:rPr lang="fr-FR" sz="1000" b="1" dirty="0" err="1" smtClean="0"/>
              <a:t>Na</a:t>
            </a:r>
            <a:r>
              <a:rPr lang="fr-FR" sz="1000" b="1" dirty="0" smtClean="0"/>
              <a:t>   </a:t>
            </a:r>
            <a:r>
              <a:rPr lang="fr-FR" b="1" dirty="0" smtClean="0"/>
              <a:t>-  </a:t>
            </a:r>
            <a:r>
              <a:rPr lang="fr-FR" b="1" dirty="0" err="1" smtClean="0"/>
              <a:t>X</a:t>
            </a:r>
            <a:r>
              <a:rPr lang="fr-FR" sz="1000" b="1" dirty="0" err="1" smtClean="0"/>
              <a:t>Cl</a:t>
            </a:r>
            <a:r>
              <a:rPr lang="fr-FR" b="1" dirty="0" smtClean="0"/>
              <a:t>│ =  2,23</a:t>
            </a:r>
            <a:endParaRPr lang="fr-FR" dirty="0" smtClean="0"/>
          </a:p>
          <a:p>
            <a:r>
              <a:rPr lang="fr-FR" dirty="0" smtClean="0"/>
              <a:t>Il y a ici un transfert total d’un électron de Na vers Cl et formation de deux ions qui se lient par une force électrostatique.</a:t>
            </a:r>
          </a:p>
          <a:p>
            <a:endParaRPr lang="fr-FR" dirty="0" smtClean="0"/>
          </a:p>
          <a:p>
            <a:endParaRPr lang="fr-FR" dirty="0" smtClean="0"/>
          </a:p>
          <a:p>
            <a:endParaRPr lang="fr-FR" dirty="0" smtClean="0"/>
          </a:p>
          <a:p>
            <a:endParaRPr lang="fr-FR" dirty="0" smtClean="0"/>
          </a:p>
          <a:p>
            <a:r>
              <a:rPr lang="fr-FR" b="1" dirty="0" smtClean="0">
                <a:solidFill>
                  <a:srgbClr val="FF0000"/>
                </a:solidFill>
              </a:rPr>
              <a:t>Attention !</a:t>
            </a:r>
            <a:endParaRPr lang="fr-FR" dirty="0" smtClean="0">
              <a:solidFill>
                <a:srgbClr val="FF0000"/>
              </a:solidFill>
            </a:endParaRPr>
          </a:p>
          <a:p>
            <a:r>
              <a:rPr lang="fr-FR" dirty="0" smtClean="0"/>
              <a:t>C’est faux d’écrire dans ce type de liaison Na </a:t>
            </a:r>
            <a:r>
              <a:rPr lang="fr-FR" b="1" dirty="0" smtClean="0"/>
              <a:t>–</a:t>
            </a:r>
            <a:r>
              <a:rPr lang="fr-FR" dirty="0" smtClean="0"/>
              <a:t> Cl et  il faut plutôt écrire Na</a:t>
            </a:r>
            <a:r>
              <a:rPr lang="fr-FR" baseline="30000" dirty="0" smtClean="0"/>
              <a:t> </a:t>
            </a:r>
            <a:r>
              <a:rPr lang="fr-FR" b="1" baseline="30000" dirty="0" smtClean="0"/>
              <a:t>+</a:t>
            </a:r>
            <a:r>
              <a:rPr lang="fr-FR" dirty="0" smtClean="0"/>
              <a:t>  Cl</a:t>
            </a:r>
            <a:r>
              <a:rPr lang="fr-FR" b="1" baseline="30000" dirty="0" smtClean="0"/>
              <a:t> -</a:t>
            </a:r>
            <a:r>
              <a:rPr lang="fr-FR" b="1" dirty="0" smtClean="0"/>
              <a:t>.</a:t>
            </a:r>
          </a:p>
          <a:p>
            <a:pPr lvl="0"/>
            <a:r>
              <a:rPr lang="fr-FR" sz="2000" b="1" dirty="0" smtClean="0">
                <a:solidFill>
                  <a:srgbClr val="0000FF"/>
                </a:solidFill>
              </a:rPr>
              <a:t>b) La liaison covalente :</a:t>
            </a:r>
            <a:endParaRPr lang="fr-FR" sz="2000" dirty="0" smtClean="0">
              <a:solidFill>
                <a:srgbClr val="0000FF"/>
              </a:solidFill>
            </a:endParaRPr>
          </a:p>
          <a:p>
            <a:r>
              <a:rPr lang="fr-FR" dirty="0" smtClean="0"/>
              <a:t>Elle existe sous deux formes :</a:t>
            </a:r>
          </a:p>
          <a:p>
            <a:pPr lvl="0"/>
            <a:r>
              <a:rPr lang="fr-FR" dirty="0" smtClean="0"/>
              <a:t>Soit les deux atomes qui forment la liaison sont identiques et la répartition du nuage électronique entre les deux est homogène. Il s’agit ici d’une liaison covalente pure.</a:t>
            </a:r>
          </a:p>
          <a:p>
            <a:r>
              <a:rPr lang="fr-FR" b="1" u="sng" dirty="0" smtClean="0"/>
              <a:t>Exemple :</a:t>
            </a:r>
            <a:endParaRPr lang="fr-FR" u="sng" dirty="0" smtClean="0"/>
          </a:p>
          <a:p>
            <a:r>
              <a:rPr lang="fr-FR" b="1" dirty="0" smtClean="0"/>
              <a:t>     </a:t>
            </a:r>
            <a:r>
              <a:rPr lang="fr-FR" dirty="0" smtClean="0"/>
              <a:t> La molécule H</a:t>
            </a:r>
            <a:r>
              <a:rPr lang="fr-FR" baseline="-25000" dirty="0" smtClean="0"/>
              <a:t>2</a:t>
            </a:r>
            <a:r>
              <a:rPr lang="fr-FR" dirty="0" smtClean="0"/>
              <a:t>                   </a:t>
            </a:r>
          </a:p>
          <a:p>
            <a:endParaRPr lang="fr-FR" dirty="0" smtClean="0"/>
          </a:p>
          <a:p>
            <a:r>
              <a:rPr lang="fr-FR" dirty="0" smtClean="0"/>
              <a:t> </a:t>
            </a:r>
          </a:p>
          <a:p>
            <a:endParaRPr lang="fr-FR" dirty="0" smtClean="0"/>
          </a:p>
          <a:p>
            <a:endParaRPr lang="fr-FR" dirty="0">
              <a:latin typeface="Times" panose="02020603050405020304" pitchFamily="18" charset="0"/>
              <a:cs typeface="Times" panose="02020603050405020304" pitchFamily="18" charset="0"/>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2" name="Image 11"/>
          <p:cNvPicPr/>
          <p:nvPr/>
        </p:nvPicPr>
        <p:blipFill>
          <a:blip r:embed="rId3"/>
          <a:srcRect/>
          <a:stretch>
            <a:fillRect/>
          </a:stretch>
        </p:blipFill>
        <p:spPr bwMode="auto">
          <a:xfrm>
            <a:off x="3071802" y="2928934"/>
            <a:ext cx="3330206" cy="1052624"/>
          </a:xfrm>
          <a:prstGeom prst="rect">
            <a:avLst/>
          </a:prstGeom>
          <a:noFill/>
          <a:ln w="9525">
            <a:noFill/>
            <a:miter lim="800000"/>
            <a:headEnd/>
            <a:tailEnd/>
          </a:ln>
        </p:spPr>
      </p:pic>
      <p:pic>
        <p:nvPicPr>
          <p:cNvPr id="13" name="Image 12"/>
          <p:cNvPicPr/>
          <p:nvPr/>
        </p:nvPicPr>
        <p:blipFill>
          <a:blip r:embed="rId4"/>
          <a:srcRect/>
          <a:stretch>
            <a:fillRect/>
          </a:stretch>
        </p:blipFill>
        <p:spPr bwMode="auto">
          <a:xfrm>
            <a:off x="4714876" y="5715016"/>
            <a:ext cx="991043" cy="606055"/>
          </a:xfrm>
          <a:prstGeom prst="rect">
            <a:avLst/>
          </a:prstGeom>
          <a:noFill/>
          <a:ln w="9525">
            <a:noFill/>
            <a:miter lim="800000"/>
            <a:headEnd/>
            <a:tailEnd/>
          </a:ln>
        </p:spPr>
      </p:pic>
      <p:pic>
        <p:nvPicPr>
          <p:cNvPr id="10" name="Cours chimie organique 1276.wav">
            <a:hlinkClick r:id="" action="ppaction://media"/>
          </p:cNvPr>
          <p:cNvPicPr>
            <a:picLocks noRot="1" noChangeAspect="1"/>
          </p:cNvPicPr>
          <p:nvPr>
            <a:audioFile r:link="rId1"/>
          </p:nvPr>
        </p:nvPicPr>
        <p:blipFill>
          <a:blip r:embed="rId5"/>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586976550"/>
      </p:ext>
    </p:extLst>
  </p:cSld>
  <p:clrMapOvr>
    <a:masterClrMapping/>
  </p:clrMapOvr>
  <p:transition advTm="326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0"/>
            <a:ext cx="9144000" cy="6858000"/>
          </a:xfrm>
        </p:spPr>
        <p:txBody>
          <a:bodyPr>
            <a:normAutofit/>
          </a:bodyPr>
          <a:lstStyle/>
          <a:p>
            <a:r>
              <a:rPr lang="fr-FR" sz="1800" b="1" dirty="0" smtClean="0">
                <a:solidFill>
                  <a:srgbClr val="0000FF"/>
                </a:solidFill>
              </a:rPr>
              <a:t>Application : </a:t>
            </a:r>
            <a:endParaRPr lang="fr-FR" sz="1800" dirty="0" smtClean="0">
              <a:solidFill>
                <a:srgbClr val="0000FF"/>
              </a:solidFill>
            </a:endParaRPr>
          </a:p>
          <a:p>
            <a:pPr>
              <a:buNone/>
            </a:pPr>
            <a:r>
              <a:rPr lang="fr-FR" sz="1800" dirty="0" smtClean="0"/>
              <a:t>       L’acide fumarique et l’acide maléique possèdent tous les deux la formule semi-développée :    HOOC – CH  =  CH  -  COOH  mais avec deux températures d’ébullition 87°C et 137°C respectivement. Attribuez les deux formules ci- dessous aux deux acides en justifiant votre choix.</a:t>
            </a:r>
          </a:p>
          <a:p>
            <a:pPr>
              <a:buNone/>
            </a:pPr>
            <a:r>
              <a:rPr lang="fr-FR" sz="1800" b="1" dirty="0" smtClean="0">
                <a:solidFill>
                  <a:srgbClr val="FF0000"/>
                </a:solidFill>
              </a:rPr>
              <a:t>      Solution :   </a:t>
            </a:r>
          </a:p>
          <a:p>
            <a:endParaRPr lang="fr-FR" sz="1800" b="1" dirty="0" smtClean="0">
              <a:solidFill>
                <a:srgbClr val="FF0000"/>
              </a:solidFill>
            </a:endParaRPr>
          </a:p>
          <a:p>
            <a:endParaRPr lang="fr-FR" sz="1800" b="1" dirty="0" smtClean="0">
              <a:solidFill>
                <a:srgbClr val="FF0000"/>
              </a:solidFill>
            </a:endParaRPr>
          </a:p>
          <a:p>
            <a:endParaRPr lang="fr-FR" sz="1800" b="1" dirty="0" smtClean="0">
              <a:solidFill>
                <a:srgbClr val="FF0000"/>
              </a:solidFill>
            </a:endParaRPr>
          </a:p>
          <a:p>
            <a:pPr>
              <a:buNone/>
            </a:pPr>
            <a:endParaRPr lang="fr-FR" sz="1800" b="1" dirty="0" smtClean="0">
              <a:solidFill>
                <a:srgbClr val="FF0000"/>
              </a:solidFill>
            </a:endParaRPr>
          </a:p>
          <a:p>
            <a:pPr>
              <a:buNone/>
            </a:pPr>
            <a:endParaRPr lang="fr-FR" sz="1800" b="1" dirty="0" smtClean="0">
              <a:solidFill>
                <a:srgbClr val="FF0000"/>
              </a:solidFill>
            </a:endParaRPr>
          </a:p>
          <a:p>
            <a:pPr>
              <a:buNone/>
            </a:pPr>
            <a:endParaRPr lang="fr-FR" sz="1800" b="1" dirty="0" smtClean="0">
              <a:solidFill>
                <a:srgbClr val="FF0000"/>
              </a:solidFill>
            </a:endParaRPr>
          </a:p>
          <a:p>
            <a:r>
              <a:rPr lang="fr-FR" sz="1800" dirty="0" smtClean="0"/>
              <a:t>On voit clairement la liaison hydrogène intramoléculaire  dans le composé (A) est plus forte (groupements plus rapprochés) que dans (B), donc ici les liaisons intermoléculaires seront plus faibles dans (A), et par conséquent une température d’ébullition plus faible à ce composé.</a:t>
            </a:r>
          </a:p>
          <a:p>
            <a:pPr>
              <a:buNone/>
            </a:pPr>
            <a:r>
              <a:rPr lang="fr-FR" sz="1800" dirty="0" smtClean="0"/>
              <a:t>       Ainsi on trouve :</a:t>
            </a:r>
          </a:p>
          <a:p>
            <a:pPr lvl="0">
              <a:buNone/>
            </a:pPr>
            <a:r>
              <a:rPr lang="fr-FR" sz="1800" dirty="0" smtClean="0"/>
              <a:t>               </a:t>
            </a:r>
            <a:r>
              <a:rPr lang="fr-FR" sz="1800" b="1" dirty="0" smtClean="0"/>
              <a:t>(A)</a:t>
            </a:r>
            <a:r>
              <a:rPr lang="fr-FR" sz="1800" dirty="0" smtClean="0"/>
              <a:t> </a:t>
            </a:r>
            <a:r>
              <a:rPr lang="fr-FR" sz="1800" b="1" dirty="0" smtClean="0"/>
              <a:t>: Acide maléique  (87°C).      </a:t>
            </a:r>
            <a:endParaRPr lang="fr-FR" sz="1800" dirty="0" smtClean="0"/>
          </a:p>
          <a:p>
            <a:pPr lvl="0">
              <a:buNone/>
            </a:pPr>
            <a:r>
              <a:rPr lang="fr-FR" sz="1800" b="1" dirty="0" smtClean="0"/>
              <a:t>               (B) : Acide fumarique (137°C).</a:t>
            </a:r>
            <a:endParaRPr lang="fr-FR" sz="1800" dirty="0" smtClean="0"/>
          </a:p>
          <a:p>
            <a:endParaRPr lang="fr-FR" sz="1800" dirty="0" smtClean="0">
              <a:solidFill>
                <a:srgbClr val="FF0000"/>
              </a:solidFill>
            </a:endParaRPr>
          </a:p>
          <a:p>
            <a:pPr>
              <a:buNone/>
            </a:pPr>
            <a:endParaRPr lang="fr-FR" sz="1800" dirty="0" smtClean="0"/>
          </a:p>
          <a:p>
            <a:endParaRPr lang="fr-FR" sz="1800" dirty="0"/>
          </a:p>
        </p:txBody>
      </p:sp>
      <p:pic>
        <p:nvPicPr>
          <p:cNvPr id="8" name="Image 7"/>
          <p:cNvPicPr/>
          <p:nvPr/>
        </p:nvPicPr>
        <p:blipFill>
          <a:blip r:embed="rId2"/>
          <a:srcRect/>
          <a:stretch>
            <a:fillRect/>
          </a:stretch>
        </p:blipFill>
        <p:spPr bwMode="auto">
          <a:xfrm>
            <a:off x="2143108" y="1785926"/>
            <a:ext cx="4981575" cy="1928826"/>
          </a:xfrm>
          <a:prstGeom prst="rect">
            <a:avLst/>
          </a:prstGeom>
          <a:noFill/>
          <a:ln w="9525">
            <a:noFill/>
            <a:miter lim="800000"/>
            <a:headEnd/>
            <a:tailEnd/>
          </a:ln>
        </p:spPr>
      </p:pic>
    </p:spTree>
    <p:extLst>
      <p:ext uri="{BB962C8B-B14F-4D97-AF65-F5344CB8AC3E}">
        <p14:creationId xmlns:p14="http://schemas.microsoft.com/office/powerpoint/2010/main" xmlns="" val="3084277313"/>
      </p:ext>
    </p:extLst>
  </p:cSld>
  <p:clrMapOvr>
    <a:masterClrMapping/>
  </p:clrMapOvr>
  <p:transition advTm="2642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endParaRPr lang="fr-FR" sz="2000" b="1" dirty="0" smtClean="0">
              <a:solidFill>
                <a:srgbClr val="0000FF"/>
              </a:solidFill>
            </a:endParaRPr>
          </a:p>
          <a:p>
            <a:r>
              <a:rPr lang="fr-FR" sz="2000" b="1" dirty="0" smtClean="0">
                <a:solidFill>
                  <a:srgbClr val="0000FF"/>
                </a:solidFill>
              </a:rPr>
              <a:t>Définition et aromaticité :</a:t>
            </a:r>
            <a:endParaRPr lang="fr-FR" sz="2000" dirty="0" smtClean="0"/>
          </a:p>
          <a:p>
            <a:pPr>
              <a:buNone/>
            </a:pPr>
            <a:r>
              <a:rPr lang="fr-FR" sz="2000" b="1" dirty="0" smtClean="0"/>
              <a:t>    Selon la règle de Huckel, un composé est aromatique :</a:t>
            </a:r>
            <a:endParaRPr lang="fr-FR" sz="2000" dirty="0" smtClean="0"/>
          </a:p>
          <a:p>
            <a:pPr lvl="0"/>
            <a:r>
              <a:rPr lang="fr-FR" sz="2000" b="1" dirty="0" smtClean="0"/>
              <a:t>S’il est tout d’abord cyclique.</a:t>
            </a:r>
            <a:endParaRPr lang="fr-FR" sz="2000" dirty="0" smtClean="0"/>
          </a:p>
          <a:p>
            <a:pPr lvl="0"/>
            <a:r>
              <a:rPr lang="fr-FR" sz="2000" b="1" dirty="0" smtClean="0"/>
              <a:t>S’il a un système conjugué sur l’ensemble du cycle.</a:t>
            </a:r>
            <a:endParaRPr lang="fr-FR" sz="2000" dirty="0" smtClean="0"/>
          </a:p>
          <a:p>
            <a:pPr lvl="0"/>
            <a:r>
              <a:rPr lang="fr-FR" sz="2000" b="1" dirty="0" smtClean="0"/>
              <a:t>S’il contient </a:t>
            </a:r>
            <a:r>
              <a:rPr lang="fr-FR" sz="2000" b="1" dirty="0" smtClean="0">
                <a:solidFill>
                  <a:srgbClr val="FF3399"/>
                </a:solidFill>
              </a:rPr>
              <a:t>(4n + 2) </a:t>
            </a:r>
            <a:r>
              <a:rPr lang="fr-FR" sz="2000" b="1" dirty="0" smtClean="0"/>
              <a:t>électrons délocalisés.</a:t>
            </a:r>
            <a:endParaRPr lang="fr-FR" sz="2000" dirty="0" smtClean="0"/>
          </a:p>
          <a:p>
            <a:pPr lvl="0"/>
            <a:r>
              <a:rPr lang="fr-FR" sz="2000" b="1" dirty="0" smtClean="0"/>
              <a:t>Si </a:t>
            </a:r>
            <a:r>
              <a:rPr lang="fr-FR" sz="2000" b="1" dirty="0" smtClean="0">
                <a:solidFill>
                  <a:srgbClr val="FF3399"/>
                </a:solidFill>
              </a:rPr>
              <a:t>n</a:t>
            </a:r>
            <a:r>
              <a:rPr lang="fr-FR" sz="2000" b="1" dirty="0" smtClean="0"/>
              <a:t> n’est pas un nombre entier, le composé n’est pas aromatique.</a:t>
            </a:r>
            <a:endParaRPr lang="fr-FR" sz="2000" dirty="0" smtClean="0"/>
          </a:p>
          <a:p>
            <a:pPr>
              <a:buNone/>
            </a:pPr>
            <a:r>
              <a:rPr lang="fr-FR" sz="2000" b="1" u="sng" dirty="0" smtClean="0">
                <a:solidFill>
                  <a:srgbClr val="FF3399"/>
                </a:solidFill>
              </a:rPr>
              <a:t> Exemple :</a:t>
            </a:r>
            <a:endParaRPr lang="fr-FR" sz="2000" u="sng" dirty="0" smtClean="0">
              <a:solidFill>
                <a:srgbClr val="FF3399"/>
              </a:solidFill>
            </a:endParaRPr>
          </a:p>
          <a:p>
            <a:pPr lvl="0"/>
            <a:r>
              <a:rPr lang="fr-FR" sz="2000" b="1" dirty="0" smtClean="0">
                <a:solidFill>
                  <a:srgbClr val="FF3399"/>
                </a:solidFill>
              </a:rPr>
              <a:t>Cas des électrons П :</a:t>
            </a:r>
          </a:p>
          <a:p>
            <a:pPr>
              <a:buNone/>
            </a:pPr>
            <a:endParaRPr lang="fr-FR" sz="2000" b="1" dirty="0" smtClean="0"/>
          </a:p>
          <a:p>
            <a:pPr>
              <a:buNone/>
            </a:pPr>
            <a:r>
              <a:rPr lang="fr-FR" sz="2000" b="1" dirty="0" smtClean="0"/>
              <a:t> </a:t>
            </a:r>
          </a:p>
          <a:p>
            <a:pPr>
              <a:buNone/>
            </a:pPr>
            <a:endParaRPr lang="fr-FR" sz="2000" b="1" dirty="0" smtClean="0"/>
          </a:p>
          <a:p>
            <a:pPr>
              <a:buNone/>
            </a:pPr>
            <a:r>
              <a:rPr lang="fr-FR" sz="2000" b="1" dirty="0" smtClean="0"/>
              <a:t>                    4 électrons π</a:t>
            </a:r>
            <a:r>
              <a:rPr lang="fr-FR" sz="2000" dirty="0" smtClean="0"/>
              <a:t>                                                             </a:t>
            </a:r>
            <a:r>
              <a:rPr lang="fr-FR" sz="2000" b="1" dirty="0" smtClean="0"/>
              <a:t>6 électrons π</a:t>
            </a:r>
          </a:p>
          <a:p>
            <a:pPr>
              <a:buNone/>
            </a:pPr>
            <a:r>
              <a:rPr lang="fr-FR" sz="2000" b="1" dirty="0" smtClean="0"/>
              <a:t>                   4n+2 = 4                                                                       4n+2 = 6 </a:t>
            </a:r>
            <a:r>
              <a:rPr lang="fr-FR" sz="2000" dirty="0" smtClean="0"/>
              <a:t/>
            </a:r>
            <a:br>
              <a:rPr lang="fr-FR" sz="2000" dirty="0" smtClean="0"/>
            </a:br>
            <a:r>
              <a:rPr lang="fr-FR" sz="2000" b="1" dirty="0" smtClean="0"/>
              <a:t>            </a:t>
            </a:r>
            <a:r>
              <a:rPr lang="fr-FR" sz="2000" b="1" dirty="0" smtClean="0">
                <a:solidFill>
                  <a:srgbClr val="FF3399"/>
                </a:solidFill>
              </a:rPr>
              <a:t>n =1/2 ( non aromatique)  </a:t>
            </a:r>
            <a:r>
              <a:rPr lang="fr-FR" sz="2000" b="1" dirty="0" smtClean="0"/>
              <a:t>                                        </a:t>
            </a:r>
            <a:r>
              <a:rPr lang="fr-FR" sz="2000" b="1" dirty="0" smtClean="0">
                <a:solidFill>
                  <a:srgbClr val="FF3399"/>
                </a:solidFill>
              </a:rPr>
              <a:t>n =1 ( Aromatique)</a:t>
            </a:r>
            <a:endParaRPr lang="fr-FR" sz="2000" dirty="0" smtClean="0">
              <a:solidFill>
                <a:srgbClr val="FF3399"/>
              </a:solidFill>
            </a:endParaRPr>
          </a:p>
          <a:p>
            <a:pPr>
              <a:buNone/>
            </a:pPr>
            <a:r>
              <a:rPr lang="fr-FR" sz="2000" b="1" dirty="0" smtClean="0"/>
              <a:t>                                                                                                        </a:t>
            </a:r>
            <a:endParaRPr lang="fr-FR" sz="2000" dirty="0"/>
          </a:p>
        </p:txBody>
      </p:sp>
      <p:pic>
        <p:nvPicPr>
          <p:cNvPr id="4" name="Image 3"/>
          <p:cNvPicPr/>
          <p:nvPr/>
        </p:nvPicPr>
        <p:blipFill>
          <a:blip r:embed="rId2"/>
          <a:srcRect/>
          <a:stretch>
            <a:fillRect/>
          </a:stretch>
        </p:blipFill>
        <p:spPr bwMode="auto">
          <a:xfrm>
            <a:off x="5857884" y="3286124"/>
            <a:ext cx="1571636" cy="1071570"/>
          </a:xfrm>
          <a:prstGeom prst="rect">
            <a:avLst/>
          </a:prstGeom>
          <a:noFill/>
          <a:ln w="9525">
            <a:noFill/>
            <a:miter lim="800000"/>
            <a:headEnd/>
            <a:tailEnd/>
          </a:ln>
        </p:spPr>
      </p:pic>
      <p:cxnSp>
        <p:nvCxnSpPr>
          <p:cNvPr id="6" name="Connecteur droit 5"/>
          <p:cNvCxnSpPr/>
          <p:nvPr/>
        </p:nvCxnSpPr>
        <p:spPr>
          <a:xfrm>
            <a:off x="1571604" y="3643314"/>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5400000">
            <a:off x="1286646" y="3928272"/>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2215340" y="3928272"/>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571604" y="4214818"/>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1429522" y="3928272"/>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2215340" y="3928272"/>
            <a:ext cx="42862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1214414" y="214290"/>
            <a:ext cx="1457143" cy="1380952"/>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5857884" y="285728"/>
            <a:ext cx="1552575" cy="1000108"/>
          </a:xfrm>
          <a:prstGeom prst="rect">
            <a:avLst/>
          </a:prstGeom>
          <a:noFill/>
          <a:ln w="9525">
            <a:noFill/>
            <a:miter lim="800000"/>
            <a:headEnd/>
            <a:tailEnd/>
          </a:ln>
        </p:spPr>
      </p:pic>
      <p:sp>
        <p:nvSpPr>
          <p:cNvPr id="6" name="Rectangle 5"/>
          <p:cNvSpPr/>
          <p:nvPr/>
        </p:nvSpPr>
        <p:spPr>
          <a:xfrm>
            <a:off x="785786" y="1428737"/>
            <a:ext cx="7358114" cy="1200329"/>
          </a:xfrm>
          <a:prstGeom prst="rect">
            <a:avLst/>
          </a:prstGeom>
        </p:spPr>
        <p:txBody>
          <a:bodyPr wrap="square">
            <a:spAutoFit/>
          </a:bodyPr>
          <a:lstStyle/>
          <a:p>
            <a:pPr lvl="0" fontAlgn="base">
              <a:spcBef>
                <a:spcPct val="0"/>
              </a:spcBef>
              <a:spcAft>
                <a:spcPct val="0"/>
              </a:spcAft>
            </a:pPr>
            <a:r>
              <a:rPr lang="fr-FR" b="1" dirty="0" smtClean="0">
                <a:ea typeface="Calibri" pitchFamily="34" charset="0"/>
                <a:cs typeface="Arial" pitchFamily="34" charset="0"/>
              </a:rPr>
              <a:t>8 électrons π                                                                        10 électrons π</a:t>
            </a:r>
            <a:endParaRPr lang="fr-FR" dirty="0" smtClean="0">
              <a:cs typeface="Arial" pitchFamily="34" charset="0"/>
            </a:endParaRPr>
          </a:p>
          <a:p>
            <a:pPr lvl="0" eaLnBrk="0" fontAlgn="base" hangingPunct="0">
              <a:spcBef>
                <a:spcPct val="0"/>
              </a:spcBef>
              <a:spcAft>
                <a:spcPct val="0"/>
              </a:spcAft>
            </a:pPr>
            <a:r>
              <a:rPr lang="fr-FR" b="1" dirty="0" smtClean="0">
                <a:ea typeface="Calibri" pitchFamily="34" charset="0"/>
                <a:cs typeface="Arial" pitchFamily="34" charset="0"/>
              </a:rPr>
              <a:t>   4n+2=8                                                                                   4n+2=10</a:t>
            </a:r>
            <a:endParaRPr lang="fr-FR" dirty="0" smtClean="0">
              <a:cs typeface="Arial" pitchFamily="34" charset="0"/>
            </a:endParaRPr>
          </a:p>
          <a:p>
            <a:pPr lvl="0" eaLnBrk="0" fontAlgn="base" hangingPunct="0">
              <a:spcBef>
                <a:spcPct val="0"/>
              </a:spcBef>
              <a:spcAft>
                <a:spcPct val="0"/>
              </a:spcAft>
            </a:pPr>
            <a:r>
              <a:rPr lang="fr-FR" b="1" dirty="0" smtClean="0">
                <a:solidFill>
                  <a:srgbClr val="C00000"/>
                </a:solidFill>
                <a:ea typeface="Calibri" pitchFamily="34" charset="0"/>
                <a:cs typeface="Arial" pitchFamily="34" charset="0"/>
              </a:rPr>
              <a:t>   n=3/2 ( 	Non aromatique)                                                 n = 2 ( Aromatique)	</a:t>
            </a:r>
            <a:endParaRPr lang="fr-FR" dirty="0" smtClean="0">
              <a:cs typeface="Arial" pitchFamily="34" charset="0"/>
            </a:endParaRPr>
          </a:p>
        </p:txBody>
      </p:sp>
      <p:sp>
        <p:nvSpPr>
          <p:cNvPr id="7" name="Rectangle 6"/>
          <p:cNvSpPr/>
          <p:nvPr/>
        </p:nvSpPr>
        <p:spPr>
          <a:xfrm>
            <a:off x="0" y="2428868"/>
            <a:ext cx="8358214" cy="1200329"/>
          </a:xfrm>
          <a:prstGeom prst="rect">
            <a:avLst/>
          </a:prstGeom>
        </p:spPr>
        <p:txBody>
          <a:bodyPr wrap="square">
            <a:spAutoFit/>
          </a:bodyPr>
          <a:lstStyle/>
          <a:p>
            <a:pPr eaLnBrk="0" fontAlgn="base" hangingPunct="0">
              <a:spcBef>
                <a:spcPct val="0"/>
              </a:spcBef>
              <a:spcAft>
                <a:spcPct val="0"/>
              </a:spcAft>
            </a:pPr>
            <a:r>
              <a:rPr lang="fr-FR" b="1" dirty="0" smtClean="0"/>
              <a:t>Pour que les doublets d’électrons libres puissent participer à l’aromaticité, il faut qu’ils soient conjugués à des doubles liaisons.</a:t>
            </a:r>
          </a:p>
          <a:p>
            <a:pPr eaLnBrk="0" fontAlgn="base" hangingPunct="0">
              <a:spcBef>
                <a:spcPct val="0"/>
              </a:spcBef>
              <a:spcAft>
                <a:spcPct val="0"/>
              </a:spcAft>
            </a:pPr>
            <a:r>
              <a:rPr lang="fr-FR" b="1" u="heavy" dirty="0" smtClean="0">
                <a:solidFill>
                  <a:srgbClr val="FF3399"/>
                </a:solidFill>
              </a:rPr>
              <a:t>Exemple:</a:t>
            </a:r>
          </a:p>
          <a:p>
            <a:pPr lvl="0" eaLnBrk="0" fontAlgn="base" hangingPunct="0">
              <a:spcBef>
                <a:spcPct val="0"/>
              </a:spcBef>
              <a:spcAft>
                <a:spcPct val="0"/>
              </a:spcAft>
              <a:buFont typeface="Wingdings" pitchFamily="2" charset="2"/>
              <a:buChar char="Ø"/>
            </a:pPr>
            <a:r>
              <a:rPr lang="fr-FR" b="1" u="heavy" dirty="0" smtClean="0">
                <a:solidFill>
                  <a:srgbClr val="FF3399"/>
                </a:solidFill>
              </a:rPr>
              <a:t>  Cas des doublets électroniques</a:t>
            </a:r>
          </a:p>
        </p:txBody>
      </p:sp>
      <p:pic>
        <p:nvPicPr>
          <p:cNvPr id="8" name="Picture 3"/>
          <p:cNvPicPr>
            <a:picLocks noChangeAspect="1" noChangeArrowheads="1"/>
          </p:cNvPicPr>
          <p:nvPr/>
        </p:nvPicPr>
        <p:blipFill>
          <a:blip r:embed="rId4"/>
          <a:srcRect/>
          <a:stretch>
            <a:fillRect/>
          </a:stretch>
        </p:blipFill>
        <p:spPr bwMode="auto">
          <a:xfrm>
            <a:off x="500034" y="3643314"/>
            <a:ext cx="8143932" cy="1571636"/>
          </a:xfrm>
          <a:prstGeom prst="rect">
            <a:avLst/>
          </a:prstGeom>
          <a:noFill/>
          <a:ln w="9525">
            <a:noFill/>
            <a:miter lim="800000"/>
            <a:headEnd/>
            <a:tailEnd/>
          </a:ln>
          <a:effectLst/>
        </p:spPr>
      </p:pic>
      <p:pic>
        <p:nvPicPr>
          <p:cNvPr id="9" name="Picture 4"/>
          <p:cNvPicPr>
            <a:picLocks noChangeAspect="1" noChangeArrowheads="1"/>
          </p:cNvPicPr>
          <p:nvPr/>
        </p:nvPicPr>
        <p:blipFill>
          <a:blip r:embed="rId5"/>
          <a:srcRect/>
          <a:stretch>
            <a:fillRect/>
          </a:stretch>
        </p:blipFill>
        <p:spPr bwMode="auto">
          <a:xfrm>
            <a:off x="357158" y="5214950"/>
            <a:ext cx="8358246" cy="15001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10095071"/>
          </a:xfrm>
          <a:prstGeom prst="rect">
            <a:avLst/>
          </a:prstGeom>
          <a:solidFill>
            <a:schemeClr val="bg1"/>
          </a:solidFill>
        </p:spPr>
        <p:txBody>
          <a:bodyPr wrap="square" rtlCol="0">
            <a:spAutoFit/>
          </a:bodyPr>
          <a:lstStyle/>
          <a:p>
            <a:pPr marL="531813" lvl="0">
              <a:lnSpc>
                <a:spcPct val="150000"/>
              </a:lnSpc>
            </a:pPr>
            <a:r>
              <a:rPr lang="fr-FR" sz="2000" dirty="0" smtClean="0"/>
              <a:t>Soit les deux atomes qui forment la liaison sont différents et possèdent une faible différence d’électronégativité ( ≤ 1,7). Ce type de liaison se forme généralement entre des éléments d’un même bloc. Il s’agit ici d’une liaison covalente à caractère ionique. Par exemple : </a:t>
            </a:r>
            <a:r>
              <a:rPr lang="fr-FR" sz="2000" b="1" dirty="0" smtClean="0"/>
              <a:t>O  -  Cl  ,   F  -  N  ,  H  -  Cl ….etc.</a:t>
            </a:r>
            <a:r>
              <a:rPr lang="fr-FR" sz="2000" dirty="0" smtClean="0"/>
              <a:t> La répartition du nuage électronique est dissymétrique, car l’un des deux atomes est plus électronégatif et attirera d’avantage le nuage formé par les deux électrons de la liaison vers lui.</a:t>
            </a:r>
          </a:p>
          <a:p>
            <a:r>
              <a:rPr lang="fr-FR" sz="2000" b="1" u="sng" dirty="0" smtClean="0"/>
              <a:t>Exemple :  </a:t>
            </a:r>
            <a:endParaRPr lang="fr-FR" sz="2000" u="sng" dirty="0" smtClean="0"/>
          </a:p>
          <a:p>
            <a:r>
              <a:rPr lang="fr-FR" sz="2000" dirty="0" smtClean="0"/>
              <a:t>        La molécule  </a:t>
            </a:r>
            <a:r>
              <a:rPr lang="fr-FR" sz="2000" dirty="0" err="1" smtClean="0"/>
              <a:t>HCl</a:t>
            </a:r>
            <a:r>
              <a:rPr lang="fr-FR" sz="2000" dirty="0" smtClean="0"/>
              <a:t>  </a:t>
            </a:r>
          </a:p>
          <a:p>
            <a:endParaRPr lang="fr-FR" sz="2000" dirty="0" smtClean="0"/>
          </a:p>
          <a:p>
            <a:r>
              <a:rPr lang="fr-FR" sz="2000" dirty="0" smtClean="0"/>
              <a:t>     </a:t>
            </a:r>
          </a:p>
          <a:p>
            <a:pPr lvl="0"/>
            <a:r>
              <a:rPr lang="fr-FR" sz="2000" b="1" dirty="0" smtClean="0">
                <a:solidFill>
                  <a:srgbClr val="0000FF"/>
                </a:solidFill>
              </a:rPr>
              <a:t>3- Le moment dipolaire  μ :</a:t>
            </a:r>
            <a:endParaRPr lang="fr-FR" sz="2000" dirty="0" smtClean="0">
              <a:solidFill>
                <a:srgbClr val="0000FF"/>
              </a:solidFill>
            </a:endParaRPr>
          </a:p>
          <a:p>
            <a:r>
              <a:rPr lang="fr-FR" sz="2000" dirty="0" smtClean="0"/>
              <a:t>On appelle dipôle, le système formé de deux charges égales mais de signe opposé séparées par une distance </a:t>
            </a:r>
            <a:r>
              <a:rPr lang="fr-FR" sz="2000" b="1" dirty="0" smtClean="0"/>
              <a:t>d</a:t>
            </a:r>
            <a:r>
              <a:rPr lang="fr-FR" sz="2000" dirty="0" smtClean="0"/>
              <a:t>. Un dipôle est caractérisé par son moment dipolaire électrique </a:t>
            </a:r>
            <a:r>
              <a:rPr lang="fr-FR" sz="2000" b="1" dirty="0" smtClean="0"/>
              <a:t>μ</a:t>
            </a:r>
            <a:r>
              <a:rPr lang="fr-FR" sz="2000" dirty="0" smtClean="0"/>
              <a:t> tel que :</a:t>
            </a:r>
          </a:p>
          <a:p>
            <a:r>
              <a:rPr lang="fr-FR" sz="2000" b="1" dirty="0" smtClean="0"/>
              <a:t>                              ║ μ║ =  e . d  =  μ</a:t>
            </a:r>
            <a:endParaRPr lang="fr-FR" sz="2000" dirty="0" smtClean="0"/>
          </a:p>
          <a:p>
            <a:r>
              <a:rPr lang="fr-FR" sz="2000" b="1" dirty="0" smtClean="0"/>
              <a:t>μ </a:t>
            </a:r>
            <a:r>
              <a:rPr lang="fr-FR" sz="2000" dirty="0" smtClean="0"/>
              <a:t>s’exprime en Coulomb. mètre </a:t>
            </a:r>
            <a:r>
              <a:rPr lang="fr-FR" sz="2000" b="1" dirty="0" smtClean="0"/>
              <a:t>(C. m).</a:t>
            </a:r>
            <a:r>
              <a:rPr lang="fr-FR" sz="2000" dirty="0" smtClean="0"/>
              <a:t> Cette grandeur s’exprime aussi souvent en Debye </a:t>
            </a:r>
            <a:r>
              <a:rPr lang="fr-FR" sz="2000" b="1" dirty="0" smtClean="0"/>
              <a:t>(D)</a:t>
            </a:r>
            <a:r>
              <a:rPr lang="fr-FR" sz="2000" dirty="0" smtClean="0"/>
              <a:t> avec : </a:t>
            </a:r>
            <a:r>
              <a:rPr lang="fr-FR" sz="2000" b="1" dirty="0" smtClean="0"/>
              <a:t>1 D  =  3,33.10</a:t>
            </a:r>
            <a:r>
              <a:rPr lang="fr-FR" sz="2000" b="1" baseline="30000" dirty="0" smtClean="0"/>
              <a:t> -30</a:t>
            </a:r>
            <a:r>
              <a:rPr lang="fr-FR" sz="2000" b="1" dirty="0" smtClean="0"/>
              <a:t> </a:t>
            </a:r>
            <a:r>
              <a:rPr lang="fr-FR" sz="2000" b="1" dirty="0" err="1" smtClean="0"/>
              <a:t>C.m</a:t>
            </a:r>
            <a:r>
              <a:rPr lang="fr-FR" sz="2000" b="1" dirty="0" smtClean="0"/>
              <a:t>.</a:t>
            </a:r>
            <a:endParaRPr lang="fr-FR" sz="2000" dirty="0" smtClean="0"/>
          </a:p>
          <a:p>
            <a:r>
              <a:rPr lang="fr-FR" sz="2000" dirty="0" smtClean="0"/>
              <a:t>Cette grandeur se mesure expérimentalement et qui est due à la différence d’électronégativité entre atomes. L’atome le plus électronégatif aura une densité électronique plus importante à son voisinage. Ceci entraine une dissymétrie dans la répartition des électrons de la liaison. D’où l’apparition d’un dipôle entre les deux atomes qui forment la liaison. </a:t>
            </a:r>
          </a:p>
          <a:p>
            <a:endParaRPr lang="fr-FR" sz="2000" dirty="0" smtClean="0"/>
          </a:p>
          <a:p>
            <a:endParaRPr lang="fr-FR" sz="2000" dirty="0" smtClean="0"/>
          </a:p>
          <a:p>
            <a:pPr marL="531813" lvl="0">
              <a:lnSpc>
                <a:spcPct val="200000"/>
              </a:lnSpc>
            </a:pPr>
            <a:endParaRPr lang="fr-FR" sz="2000" dirty="0" smtClean="0"/>
          </a:p>
          <a:p>
            <a:pPr marL="531813">
              <a:lnSpc>
                <a:spcPct val="200000"/>
              </a:lnSpc>
            </a:pPr>
            <a:endParaRPr lang="fr-FR" sz="2000" b="1" dirty="0" smtClean="0">
              <a:latin typeface="Times" panose="02020603050405020304" pitchFamily="18" charset="0"/>
              <a:cs typeface="Times" panose="02020603050405020304" pitchFamily="18" charset="0"/>
            </a:endParaRPr>
          </a:p>
        </p:txBody>
      </p:sp>
      <p:pic>
        <p:nvPicPr>
          <p:cNvPr id="5" name="Image 4"/>
          <p:cNvPicPr/>
          <p:nvPr/>
        </p:nvPicPr>
        <p:blipFill>
          <a:blip r:embed="rId3"/>
          <a:srcRect/>
          <a:stretch>
            <a:fillRect/>
          </a:stretch>
        </p:blipFill>
        <p:spPr bwMode="auto">
          <a:xfrm>
            <a:off x="4000496" y="3143248"/>
            <a:ext cx="2936801" cy="956930"/>
          </a:xfrm>
          <a:prstGeom prst="rect">
            <a:avLst/>
          </a:prstGeom>
          <a:noFill/>
          <a:ln w="9525">
            <a:noFill/>
            <a:miter lim="800000"/>
            <a:headEnd/>
            <a:tailEnd/>
          </a:ln>
        </p:spPr>
      </p:pic>
      <p:pic>
        <p:nvPicPr>
          <p:cNvPr id="6" name="Image 5"/>
          <p:cNvPicPr/>
          <p:nvPr/>
        </p:nvPicPr>
        <p:blipFill>
          <a:blip r:embed="rId4"/>
          <a:srcRect/>
          <a:stretch>
            <a:fillRect/>
          </a:stretch>
        </p:blipFill>
        <p:spPr bwMode="auto">
          <a:xfrm>
            <a:off x="3643306" y="8072470"/>
            <a:ext cx="4361564" cy="1350335"/>
          </a:xfrm>
          <a:prstGeom prst="rect">
            <a:avLst/>
          </a:prstGeom>
          <a:noFill/>
          <a:ln w="9525">
            <a:noFill/>
            <a:miter lim="800000"/>
            <a:headEnd/>
            <a:tailEnd/>
          </a:ln>
        </p:spPr>
      </p:pic>
      <p:pic>
        <p:nvPicPr>
          <p:cNvPr id="8" name="Cours chimie organique 1272.wav">
            <a:hlinkClick r:id="" action="ppaction://media"/>
          </p:cNvPr>
          <p:cNvPicPr>
            <a:picLocks noRot="1" noChangeAspect="1"/>
          </p:cNvPicPr>
          <p:nvPr>
            <a:audioFile r:link="rId1"/>
          </p:nvPr>
        </p:nvPicPr>
        <p:blipFill>
          <a:blip r:embed="rId5"/>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670045771"/>
      </p:ext>
    </p:extLst>
  </p:cSld>
  <p:clrMapOvr>
    <a:masterClrMapping/>
  </p:clrMapOvr>
  <p:transition advTm="3862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0"/>
            <a:ext cx="9144000" cy="6858000"/>
          </a:xfrm>
          <a:solidFill>
            <a:schemeClr val="bg1"/>
          </a:solidFill>
        </p:spPr>
        <p:txBody>
          <a:bodyPr>
            <a:normAutofit/>
          </a:bodyPr>
          <a:lstStyle/>
          <a:p>
            <a:pPr>
              <a:lnSpc>
                <a:spcPct val="150000"/>
              </a:lnSpc>
              <a:buNone/>
            </a:pPr>
            <a:r>
              <a:rPr lang="fr-FR" sz="1800" b="1" dirty="0" smtClean="0"/>
              <a:t>- q  </a:t>
            </a:r>
            <a:r>
              <a:rPr lang="fr-FR" sz="1800" dirty="0" smtClean="0"/>
              <a:t>et</a:t>
            </a:r>
            <a:r>
              <a:rPr lang="fr-FR" sz="1800" b="1" dirty="0" smtClean="0"/>
              <a:t>  + q</a:t>
            </a:r>
            <a:r>
              <a:rPr lang="fr-FR" sz="1800" dirty="0" smtClean="0"/>
              <a:t> sont les charges partielles portées par les deux atomes par convention, le vecteur moment</a:t>
            </a:r>
            <a:r>
              <a:rPr lang="fr-FR" sz="1800" b="1" dirty="0" smtClean="0"/>
              <a:t> </a:t>
            </a:r>
            <a:r>
              <a:rPr lang="fr-FR" sz="1800" dirty="0" smtClean="0"/>
              <a:t>dipolaire expérimental est orienté de la charge négative vers la charge positive. </a:t>
            </a:r>
          </a:p>
          <a:p>
            <a:pPr>
              <a:lnSpc>
                <a:spcPct val="150000"/>
              </a:lnSpc>
            </a:pPr>
            <a:r>
              <a:rPr lang="fr-FR" sz="1800" b="1" dirty="0" smtClean="0">
                <a:solidFill>
                  <a:srgbClr val="FF0000"/>
                </a:solidFill>
              </a:rPr>
              <a:t>Attention !</a:t>
            </a:r>
            <a:endParaRPr lang="fr-FR" sz="1800" dirty="0" smtClean="0">
              <a:solidFill>
                <a:srgbClr val="FF0000"/>
              </a:solidFill>
            </a:endParaRPr>
          </a:p>
          <a:p>
            <a:pPr>
              <a:lnSpc>
                <a:spcPct val="150000"/>
              </a:lnSpc>
              <a:buNone/>
            </a:pPr>
            <a:r>
              <a:rPr lang="fr-FR" sz="1800" dirty="0" smtClean="0"/>
              <a:t>Cette convention peut être inversée dans certains anciens livres de chimie.</a:t>
            </a:r>
          </a:p>
          <a:p>
            <a:pPr>
              <a:lnSpc>
                <a:spcPct val="150000"/>
              </a:lnSpc>
              <a:buNone/>
            </a:pPr>
            <a:r>
              <a:rPr lang="fr-FR" sz="1800" dirty="0" smtClean="0"/>
              <a:t>Les notations </a:t>
            </a:r>
            <a:r>
              <a:rPr lang="fr-FR" sz="1800" b="1" dirty="0" smtClean="0"/>
              <a:t>(- q)</a:t>
            </a:r>
            <a:r>
              <a:rPr lang="fr-FR" sz="1800" dirty="0" smtClean="0"/>
              <a:t> et </a:t>
            </a:r>
            <a:r>
              <a:rPr lang="fr-FR" sz="1800" b="1" dirty="0" smtClean="0"/>
              <a:t>(+q) </a:t>
            </a:r>
            <a:r>
              <a:rPr lang="fr-FR" sz="1800" dirty="0" smtClean="0"/>
              <a:t>sont généralement remplacées par </a:t>
            </a:r>
            <a:r>
              <a:rPr lang="fr-FR" sz="1800" b="1" dirty="0" smtClean="0"/>
              <a:t>(- δ e)</a:t>
            </a:r>
            <a:r>
              <a:rPr lang="fr-FR" sz="1800" dirty="0" smtClean="0"/>
              <a:t> et </a:t>
            </a:r>
            <a:r>
              <a:rPr lang="fr-FR" sz="1800" b="1" dirty="0" smtClean="0"/>
              <a:t>(+ δ e)</a:t>
            </a:r>
            <a:r>
              <a:rPr lang="fr-FR" sz="1800" dirty="0" smtClean="0"/>
              <a:t>  ou δ représente le caractère ionique de la liaison.</a:t>
            </a:r>
          </a:p>
          <a:p>
            <a:pPr>
              <a:lnSpc>
                <a:spcPct val="150000"/>
              </a:lnSpc>
              <a:buNone/>
            </a:pPr>
            <a:r>
              <a:rPr lang="fr-FR" sz="1800" dirty="0" smtClean="0"/>
              <a:t>Ceci explique pourquoi on a l’habitude d’écrire </a:t>
            </a:r>
            <a:r>
              <a:rPr lang="fr-FR" sz="1800" b="1" dirty="0" smtClean="0"/>
              <a:t>H</a:t>
            </a:r>
            <a:r>
              <a:rPr lang="fr-FR" sz="1800" b="1" baseline="30000" dirty="0" smtClean="0"/>
              <a:t> +</a:t>
            </a:r>
            <a:r>
              <a:rPr lang="fr-FR" sz="1800" dirty="0" smtClean="0"/>
              <a:t> alors qu’on réalité le proton est chargé </a:t>
            </a:r>
            <a:r>
              <a:rPr lang="fr-FR" sz="1800" b="1" dirty="0" smtClean="0"/>
              <a:t>+e            </a:t>
            </a:r>
            <a:r>
              <a:rPr lang="fr-FR" sz="1800" dirty="0" smtClean="0"/>
              <a:t> ( </a:t>
            </a:r>
            <a:r>
              <a:rPr lang="fr-FR" sz="1800" b="1" dirty="0" smtClean="0"/>
              <a:t>e = 1,6.10</a:t>
            </a:r>
            <a:r>
              <a:rPr lang="fr-FR" sz="1800" b="1" baseline="30000" dirty="0" smtClean="0"/>
              <a:t> -19</a:t>
            </a:r>
            <a:r>
              <a:rPr lang="fr-FR" sz="1800" b="1" dirty="0" smtClean="0"/>
              <a:t> C</a:t>
            </a:r>
            <a:r>
              <a:rPr lang="fr-FR" sz="1800" dirty="0" smtClean="0"/>
              <a:t>) donc  </a:t>
            </a:r>
            <a:r>
              <a:rPr lang="fr-FR" sz="1800" b="1" dirty="0" smtClean="0"/>
              <a:t>H</a:t>
            </a:r>
            <a:r>
              <a:rPr lang="fr-FR" sz="1800" b="1" baseline="30000" dirty="0" smtClean="0"/>
              <a:t> +δ</a:t>
            </a:r>
            <a:r>
              <a:rPr lang="fr-FR" sz="1800" b="1" dirty="0" smtClean="0"/>
              <a:t>, </a:t>
            </a:r>
            <a:r>
              <a:rPr lang="fr-FR" sz="1800" dirty="0" smtClean="0"/>
              <a:t>c’est la même chose ici.</a:t>
            </a:r>
          </a:p>
          <a:p>
            <a:pPr>
              <a:lnSpc>
                <a:spcPct val="150000"/>
              </a:lnSpc>
              <a:buNone/>
            </a:pPr>
            <a:endParaRPr lang="fr-FR" sz="1800" dirty="0" smtClean="0"/>
          </a:p>
          <a:p>
            <a:pPr>
              <a:lnSpc>
                <a:spcPct val="150000"/>
              </a:lnSpc>
              <a:buNone/>
            </a:pPr>
            <a:endParaRPr lang="fr-FR" sz="1800" dirty="0" smtClean="0"/>
          </a:p>
          <a:p>
            <a:r>
              <a:rPr lang="fr-FR" sz="1800" dirty="0" smtClean="0"/>
              <a:t>Ainsi on peut écrire :      </a:t>
            </a:r>
            <a:r>
              <a:rPr lang="fr-FR" sz="1800" b="1" dirty="0" smtClean="0"/>
              <a:t>µ </a:t>
            </a:r>
            <a:r>
              <a:rPr lang="fr-FR" sz="1000" b="1" dirty="0" smtClean="0"/>
              <a:t>A - B</a:t>
            </a:r>
            <a:r>
              <a:rPr lang="fr-FR" sz="1800" b="1" dirty="0" smtClean="0"/>
              <a:t>        =  q . d</a:t>
            </a:r>
            <a:r>
              <a:rPr lang="fr-FR" sz="1800" b="1" baseline="-25000" dirty="0" smtClean="0"/>
              <a:t> A – B</a:t>
            </a:r>
            <a:r>
              <a:rPr lang="fr-FR" sz="1800" b="1" dirty="0" smtClean="0"/>
              <a:t>  = δ . e . d</a:t>
            </a:r>
            <a:r>
              <a:rPr lang="fr-FR" sz="1800" b="1" baseline="-25000" dirty="0" smtClean="0"/>
              <a:t> A – B</a:t>
            </a:r>
            <a:r>
              <a:rPr lang="fr-FR" sz="1800" b="1" dirty="0" smtClean="0"/>
              <a:t>    …………. (1)</a:t>
            </a:r>
            <a:endParaRPr lang="fr-FR" sz="1800" dirty="0" smtClean="0"/>
          </a:p>
          <a:p>
            <a:pPr>
              <a:buNone/>
            </a:pPr>
            <a:r>
              <a:rPr lang="fr-FR" sz="1800" b="1" dirty="0" smtClean="0"/>
              <a:t>      q  =  δ e   ou  δ  =        </a:t>
            </a:r>
            <a:r>
              <a:rPr lang="fr-FR" sz="1800" dirty="0" smtClean="0"/>
              <a:t> avec      </a:t>
            </a:r>
            <a:r>
              <a:rPr lang="fr-FR" sz="1800" b="1" dirty="0" smtClean="0"/>
              <a:t>0 &lt;  q  &lt;  e    et   0  &lt;  δ  &lt;  1</a:t>
            </a:r>
          </a:p>
          <a:p>
            <a:r>
              <a:rPr lang="fr-FR" sz="1800" b="1" dirty="0" smtClean="0">
                <a:solidFill>
                  <a:srgbClr val="FF0000"/>
                </a:solidFill>
              </a:rPr>
              <a:t>Attention !    </a:t>
            </a:r>
            <a:endParaRPr lang="fr-FR" sz="1800" dirty="0" smtClean="0">
              <a:solidFill>
                <a:srgbClr val="FF0000"/>
              </a:solidFill>
            </a:endParaRPr>
          </a:p>
          <a:p>
            <a:pPr>
              <a:buNone/>
            </a:pPr>
            <a:r>
              <a:rPr lang="fr-FR" sz="1800" dirty="0" smtClean="0"/>
              <a:t>Pour ne pas avoir de problème lors de l’utilisation de l’équation du moment dipolaire, il faut homogénéiser</a:t>
            </a:r>
            <a:r>
              <a:rPr lang="fr-FR" sz="1800" b="1" dirty="0" smtClean="0"/>
              <a:t> </a:t>
            </a:r>
            <a:r>
              <a:rPr lang="fr-FR" sz="1800" dirty="0" smtClean="0"/>
              <a:t>les</a:t>
            </a:r>
            <a:r>
              <a:rPr lang="fr-FR" sz="1800" b="1" dirty="0" smtClean="0"/>
              <a:t> </a:t>
            </a:r>
            <a:r>
              <a:rPr lang="fr-FR" sz="1800" dirty="0" smtClean="0"/>
              <a:t>unités en exprimant </a:t>
            </a:r>
            <a:r>
              <a:rPr lang="fr-FR" sz="1800" b="1" dirty="0" smtClean="0"/>
              <a:t>μ</a:t>
            </a:r>
            <a:r>
              <a:rPr lang="fr-FR" sz="1800" dirty="0" smtClean="0"/>
              <a:t> en </a:t>
            </a:r>
            <a:r>
              <a:rPr lang="fr-FR" sz="1800" b="1" dirty="0" smtClean="0"/>
              <a:t>C. m</a:t>
            </a:r>
            <a:r>
              <a:rPr lang="fr-FR" sz="1800" dirty="0" smtClean="0"/>
              <a:t> et la distance internucléaire ou la longueur de la liaison </a:t>
            </a:r>
            <a:r>
              <a:rPr lang="fr-FR" sz="1800" b="1" dirty="0" smtClean="0"/>
              <a:t>d</a:t>
            </a:r>
            <a:r>
              <a:rPr lang="fr-FR" sz="1800" b="1" baseline="-25000" dirty="0" smtClean="0"/>
              <a:t> A  -  B</a:t>
            </a:r>
            <a:r>
              <a:rPr lang="fr-FR" sz="1800" dirty="0" smtClean="0"/>
              <a:t> en mètre. </a:t>
            </a:r>
            <a:r>
              <a:rPr lang="fr-FR" sz="1800" b="1" dirty="0" smtClean="0"/>
              <a:t>( 1A°  =  10</a:t>
            </a:r>
            <a:r>
              <a:rPr lang="fr-FR" sz="1800" b="1" baseline="30000" dirty="0" smtClean="0"/>
              <a:t> -10</a:t>
            </a:r>
            <a:r>
              <a:rPr lang="fr-FR" sz="1800" b="1" dirty="0" smtClean="0"/>
              <a:t> m).</a:t>
            </a:r>
            <a:endParaRPr lang="fr-FR" sz="1800" dirty="0" smtClean="0"/>
          </a:p>
          <a:p>
            <a:pPr>
              <a:buNone/>
            </a:pPr>
            <a:endParaRPr lang="fr-FR" sz="1800" dirty="0" smtClean="0"/>
          </a:p>
          <a:p>
            <a:pPr>
              <a:buNone/>
            </a:pPr>
            <a:endParaRPr lang="fr-FR" sz="1800" dirty="0"/>
          </a:p>
        </p:txBody>
      </p:sp>
      <p:pic>
        <p:nvPicPr>
          <p:cNvPr id="9" name="Image 8"/>
          <p:cNvPicPr/>
          <p:nvPr/>
        </p:nvPicPr>
        <p:blipFill>
          <a:blip r:embed="rId3"/>
          <a:srcRect/>
          <a:stretch>
            <a:fillRect/>
          </a:stretch>
        </p:blipFill>
        <p:spPr bwMode="auto">
          <a:xfrm>
            <a:off x="5857884" y="3429000"/>
            <a:ext cx="1735322" cy="956930"/>
          </a:xfrm>
          <a:prstGeom prst="rect">
            <a:avLst/>
          </a:prstGeom>
          <a:noFill/>
          <a:ln w="9525">
            <a:noFill/>
            <a:miter lim="800000"/>
            <a:headEnd/>
            <a:tailEnd/>
          </a:ln>
        </p:spPr>
      </p:pic>
      <p:sp>
        <p:nvSpPr>
          <p:cNvPr id="286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867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3108" y="4786322"/>
            <a:ext cx="137161" cy="571504"/>
          </a:xfrm>
          <a:prstGeom prst="rect">
            <a:avLst/>
          </a:prstGeom>
          <a:noFill/>
        </p:spPr>
      </p:pic>
      <p:sp>
        <p:nvSpPr>
          <p:cNvPr id="28678" name="Rectangle 6"/>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fr-FR"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Cours chimie organique 1271.wav">
            <a:hlinkClick r:id="" action="ppaction://media"/>
          </p:cNvPr>
          <p:cNvPicPr>
            <a:picLocks noRot="1" noChangeAspect="1"/>
          </p:cNvPicPr>
          <p:nvPr>
            <a:audioFile r:link="rId1"/>
          </p:nvPr>
        </p:nvPicPr>
        <p:blipFill>
          <a:blip r:embed="rId5"/>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340045729"/>
      </p:ext>
    </p:extLst>
  </p:cSld>
  <p:clrMapOvr>
    <a:masterClrMapping/>
  </p:clrMapOvr>
  <p:transition advTm="255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0"/>
            <a:ext cx="9144000" cy="6858000"/>
          </a:xfrm>
          <a:solidFill>
            <a:schemeClr val="bg1"/>
          </a:solidFill>
          <a:ln>
            <a:solidFill>
              <a:srgbClr val="FFC000"/>
            </a:solidFill>
          </a:ln>
        </p:spPr>
        <p:txBody>
          <a:bodyPr/>
          <a:lstStyle/>
          <a:p>
            <a:r>
              <a:rPr lang="fr-FR" sz="1800" b="1" dirty="0" smtClean="0"/>
              <a:t>μ</a:t>
            </a:r>
            <a:r>
              <a:rPr lang="fr-FR" sz="1800" b="1" baseline="-25000" dirty="0" smtClean="0"/>
              <a:t> A – B</a:t>
            </a:r>
            <a:r>
              <a:rPr lang="fr-FR" sz="1800" b="1" dirty="0" smtClean="0"/>
              <a:t>    =    q  .  d</a:t>
            </a:r>
            <a:r>
              <a:rPr lang="fr-FR" sz="1800" b="1" baseline="-25000" dirty="0" smtClean="0"/>
              <a:t> A – B</a:t>
            </a:r>
            <a:endParaRPr lang="fr-FR" sz="1800" dirty="0" smtClean="0"/>
          </a:p>
          <a:p>
            <a:pPr>
              <a:buNone/>
            </a:pPr>
            <a:r>
              <a:rPr lang="fr-FR" sz="1800" b="1" dirty="0" smtClean="0"/>
              <a:t>      ( C. m)        C  .  m</a:t>
            </a:r>
            <a:endParaRPr lang="fr-FR" sz="1800" dirty="0" smtClean="0"/>
          </a:p>
          <a:p>
            <a:r>
              <a:rPr lang="fr-FR" sz="1800" dirty="0" smtClean="0"/>
              <a:t> </a:t>
            </a:r>
            <a:r>
              <a:rPr lang="fr-FR" sz="1800" b="1" dirty="0" smtClean="0"/>
              <a:t>μ</a:t>
            </a:r>
            <a:r>
              <a:rPr lang="fr-FR" sz="1800" b="1" baseline="-25000" dirty="0" smtClean="0"/>
              <a:t> (ionique)  </a:t>
            </a:r>
            <a:r>
              <a:rPr lang="fr-FR" sz="1800" b="1" dirty="0" smtClean="0"/>
              <a:t>(en C. m)  =  μ</a:t>
            </a:r>
            <a:r>
              <a:rPr lang="fr-FR" sz="1800" b="1" baseline="-25000" dirty="0" smtClean="0"/>
              <a:t> i</a:t>
            </a:r>
            <a:r>
              <a:rPr lang="fr-FR" sz="1800" b="1" dirty="0" smtClean="0"/>
              <a:t>  =  1,6. 10</a:t>
            </a:r>
            <a:r>
              <a:rPr lang="fr-FR" sz="1800" b="1" baseline="30000" dirty="0" smtClean="0"/>
              <a:t> -19</a:t>
            </a:r>
            <a:r>
              <a:rPr lang="fr-FR" sz="1800" b="1" dirty="0" smtClean="0"/>
              <a:t> . d</a:t>
            </a:r>
            <a:r>
              <a:rPr lang="fr-FR" sz="1800" b="1" baseline="-25000" dirty="0" smtClean="0"/>
              <a:t> (m)</a:t>
            </a:r>
          </a:p>
          <a:p>
            <a:pPr>
              <a:buNone/>
            </a:pPr>
            <a:r>
              <a:rPr lang="fr-FR" sz="1800" b="1" dirty="0" smtClean="0"/>
              <a:t>       </a:t>
            </a:r>
            <a:r>
              <a:rPr lang="fr-FR" sz="1800" b="1" dirty="0" err="1" smtClean="0"/>
              <a:t>μ</a:t>
            </a:r>
            <a:r>
              <a:rPr lang="fr-FR" sz="1800" b="1" baseline="-25000" dirty="0" err="1" smtClean="0"/>
              <a:t>i</a:t>
            </a:r>
            <a:r>
              <a:rPr lang="fr-FR" sz="1800" b="1" dirty="0" smtClean="0"/>
              <a:t> (en C. m)  =  1,6. 10</a:t>
            </a:r>
            <a:r>
              <a:rPr lang="fr-FR" sz="1800" b="1" baseline="30000" dirty="0" smtClean="0"/>
              <a:t> -19</a:t>
            </a:r>
            <a:r>
              <a:rPr lang="fr-FR" sz="1800" b="1" dirty="0" smtClean="0"/>
              <a:t> . d</a:t>
            </a:r>
            <a:r>
              <a:rPr lang="fr-FR" sz="1800" b="1" baseline="-25000" dirty="0" smtClean="0"/>
              <a:t> (A°)</a:t>
            </a:r>
            <a:r>
              <a:rPr lang="fr-FR" sz="1800" b="1" dirty="0" smtClean="0"/>
              <a:t> . 10</a:t>
            </a:r>
            <a:r>
              <a:rPr lang="fr-FR" sz="1800" b="1" baseline="30000" dirty="0" smtClean="0"/>
              <a:t> -10</a:t>
            </a:r>
            <a:endParaRPr lang="fr-FR" sz="1800" dirty="0" smtClean="0"/>
          </a:p>
          <a:p>
            <a:pPr>
              <a:buNone/>
            </a:pPr>
            <a:r>
              <a:rPr lang="fr-FR" sz="1800" b="1" dirty="0" smtClean="0"/>
              <a:t>       Donc :  </a:t>
            </a:r>
            <a:r>
              <a:rPr lang="fr-FR" sz="1800" b="1" dirty="0" err="1" smtClean="0"/>
              <a:t>μ</a:t>
            </a:r>
            <a:r>
              <a:rPr lang="fr-FR" sz="1800" b="1" baseline="-25000" dirty="0" err="1" smtClean="0"/>
              <a:t>i</a:t>
            </a:r>
            <a:r>
              <a:rPr lang="fr-FR" sz="1800" b="1" dirty="0" smtClean="0"/>
              <a:t> (en C. m)  =  1,6. 10</a:t>
            </a:r>
            <a:r>
              <a:rPr lang="fr-FR" sz="1800" b="1" baseline="30000" dirty="0" smtClean="0"/>
              <a:t>-29</a:t>
            </a:r>
            <a:r>
              <a:rPr lang="fr-FR" sz="1800" b="1" dirty="0" smtClean="0"/>
              <a:t>. d</a:t>
            </a:r>
            <a:r>
              <a:rPr lang="fr-FR" sz="1800" b="1" baseline="-25000" dirty="0" smtClean="0"/>
              <a:t> (A°)</a:t>
            </a:r>
            <a:endParaRPr lang="fr-FR" sz="1800" dirty="0" smtClean="0"/>
          </a:p>
          <a:p>
            <a:pPr>
              <a:buNone/>
            </a:pPr>
            <a:r>
              <a:rPr lang="fr-FR" sz="1800" b="1" baseline="-25000" dirty="0" smtClean="0"/>
              <a:t>                          </a:t>
            </a:r>
            <a:r>
              <a:rPr lang="fr-FR" sz="1800" b="1" dirty="0" smtClean="0"/>
              <a:t>Or    1 Debye  =  3,33. 10</a:t>
            </a:r>
            <a:r>
              <a:rPr lang="fr-FR" sz="1800" b="1" baseline="30000" dirty="0" smtClean="0"/>
              <a:t> -30</a:t>
            </a:r>
            <a:r>
              <a:rPr lang="fr-FR" sz="1800" b="1" dirty="0" smtClean="0"/>
              <a:t> C. m</a:t>
            </a:r>
            <a:endParaRPr lang="fr-FR" sz="1800" dirty="0" smtClean="0"/>
          </a:p>
          <a:p>
            <a:pPr>
              <a:buNone/>
            </a:pPr>
            <a:r>
              <a:rPr lang="fr-FR" sz="1800" b="1" dirty="0" smtClean="0"/>
              <a:t>                          μ </a:t>
            </a:r>
            <a:r>
              <a:rPr lang="fr-FR" sz="1800" b="1" baseline="-25000" dirty="0" smtClean="0"/>
              <a:t>i</a:t>
            </a:r>
            <a:r>
              <a:rPr lang="fr-FR" sz="1800" b="1" dirty="0" smtClean="0"/>
              <a:t> (en Debye)  =  1,6. 3. d</a:t>
            </a:r>
            <a:r>
              <a:rPr lang="fr-FR" sz="1800" b="1" baseline="-25000" dirty="0" smtClean="0"/>
              <a:t>(A°)</a:t>
            </a:r>
            <a:r>
              <a:rPr lang="fr-FR" sz="1800" b="1" dirty="0" smtClean="0"/>
              <a:t>  =   4,8. d</a:t>
            </a:r>
            <a:r>
              <a:rPr lang="fr-FR" sz="1800" b="1" baseline="-25000" dirty="0" smtClean="0"/>
              <a:t>(A°)</a:t>
            </a:r>
          </a:p>
          <a:p>
            <a:pPr>
              <a:buNone/>
            </a:pPr>
            <a:endParaRPr lang="fr-FR" sz="1800" b="1" baseline="-25000" dirty="0" smtClean="0"/>
          </a:p>
          <a:p>
            <a:pPr lvl="0">
              <a:buNone/>
            </a:pPr>
            <a:r>
              <a:rPr lang="fr-FR" sz="1800" b="1" dirty="0" smtClean="0">
                <a:solidFill>
                  <a:srgbClr val="0000FF"/>
                </a:solidFill>
              </a:rPr>
              <a:t>4- Caractère ionique d’une liaison δ :</a:t>
            </a:r>
            <a:endParaRPr lang="fr-FR" sz="1800" dirty="0" smtClean="0">
              <a:solidFill>
                <a:srgbClr val="0000FF"/>
              </a:solidFill>
            </a:endParaRPr>
          </a:p>
          <a:p>
            <a:pPr>
              <a:buNone/>
            </a:pPr>
            <a:r>
              <a:rPr lang="fr-FR" sz="1800" dirty="0" smtClean="0"/>
              <a:t>  On appelle caractère ionique </a:t>
            </a:r>
            <a:r>
              <a:rPr lang="fr-FR" sz="1800" b="1" dirty="0" smtClean="0"/>
              <a:t>δ</a:t>
            </a:r>
            <a:r>
              <a:rPr lang="fr-FR" sz="1800" dirty="0" smtClean="0"/>
              <a:t> (ou charge partielle relative) d’une liaison. Le rapport entre le moment dipolaire expérimental de cette liaison et le moment dipolaire théorique de  la liaison correspondante purement ionique (dans le cas du moment dipolaire théorique la liaison est purement ionique et </a:t>
            </a:r>
            <a:r>
              <a:rPr lang="fr-FR" sz="1800" b="1" dirty="0" smtClean="0"/>
              <a:t>q  =  e  =  1,6. 10</a:t>
            </a:r>
            <a:r>
              <a:rPr lang="fr-FR" sz="1800" b="1" baseline="30000" dirty="0" smtClean="0"/>
              <a:t> -19</a:t>
            </a:r>
            <a:r>
              <a:rPr lang="fr-FR" sz="1800" b="1" dirty="0" smtClean="0"/>
              <a:t> C</a:t>
            </a:r>
            <a:r>
              <a:rPr lang="fr-FR" sz="1800" dirty="0" smtClean="0"/>
              <a:t>  =  charge élémentaire avec </a:t>
            </a:r>
            <a:r>
              <a:rPr lang="fr-FR" sz="1800" b="1" dirty="0" smtClean="0"/>
              <a:t>δ  =  1</a:t>
            </a:r>
            <a:r>
              <a:rPr lang="fr-FR" sz="1800" dirty="0" smtClean="0"/>
              <a:t>). Ce caractère ionique exprime le % d’</a:t>
            </a:r>
            <a:r>
              <a:rPr lang="fr-FR" sz="1800" dirty="0" err="1" smtClean="0"/>
              <a:t>ionicité</a:t>
            </a:r>
            <a:r>
              <a:rPr lang="fr-FR" sz="1800" dirty="0" smtClean="0"/>
              <a:t> d’une liaison. C- à- dire à quel pourcentage cette liaison est ionique.</a:t>
            </a:r>
          </a:p>
          <a:p>
            <a:pPr>
              <a:buNone/>
            </a:pPr>
            <a:r>
              <a:rPr lang="fr-FR" sz="1800" dirty="0" smtClean="0"/>
              <a:t>    Par définition </a:t>
            </a:r>
            <a:r>
              <a:rPr lang="fr-FR" sz="1800" b="1" dirty="0" smtClean="0"/>
              <a:t>:                          =                          =                  ………………...(2)</a:t>
            </a:r>
          </a:p>
          <a:p>
            <a:pPr>
              <a:buNone/>
            </a:pPr>
            <a:endParaRPr lang="fr-FR" sz="1800" b="1" dirty="0" smtClean="0"/>
          </a:p>
          <a:p>
            <a:pPr>
              <a:buNone/>
            </a:pPr>
            <a:r>
              <a:rPr lang="fr-FR" sz="1800" dirty="0" smtClean="0"/>
              <a:t>Avec :               </a:t>
            </a:r>
            <a:r>
              <a:rPr lang="fr-FR" sz="1800" b="1" dirty="0" smtClean="0"/>
              <a:t>μ</a:t>
            </a:r>
            <a:r>
              <a:rPr lang="fr-FR" sz="1800" b="1" baseline="-25000" dirty="0" smtClean="0"/>
              <a:t> théorique </a:t>
            </a:r>
            <a:r>
              <a:rPr lang="fr-FR" sz="1800" b="1" dirty="0" smtClean="0"/>
              <a:t>  =  e . d</a:t>
            </a:r>
            <a:r>
              <a:rPr lang="fr-FR" sz="1800" dirty="0" smtClean="0"/>
              <a:t>.   On peut calculer aussi  </a:t>
            </a:r>
            <a:r>
              <a:rPr lang="fr-FR" sz="1800" b="1" dirty="0" smtClean="0"/>
              <a:t>δ %   =   δ  . 100</a:t>
            </a:r>
          </a:p>
          <a:p>
            <a:r>
              <a:rPr lang="fr-FR" sz="1800" b="1" dirty="0" smtClean="0">
                <a:solidFill>
                  <a:srgbClr val="0000FF"/>
                </a:solidFill>
              </a:rPr>
              <a:t>Application :</a:t>
            </a:r>
            <a:endParaRPr lang="fr-FR" sz="1800" dirty="0" smtClean="0">
              <a:solidFill>
                <a:srgbClr val="0000FF"/>
              </a:solidFill>
            </a:endParaRPr>
          </a:p>
          <a:p>
            <a:pPr>
              <a:buNone/>
            </a:pPr>
            <a:r>
              <a:rPr lang="fr-FR" sz="1800" b="1" dirty="0" smtClean="0"/>
              <a:t>   Détermination du pourcentage de caractère ionique (%) d’une liaison covalente A – B polaire (A et B sont des éléments monovalents).</a:t>
            </a: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sz="1800" dirty="0" smtClean="0"/>
          </a:p>
          <a:p>
            <a:pPr>
              <a:buNone/>
            </a:pPr>
            <a:endParaRPr lang="fr-FR"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6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00232" y="4572008"/>
            <a:ext cx="785818" cy="327014"/>
          </a:xfrm>
          <a:prstGeom prst="rect">
            <a:avLst/>
          </a:prstGeom>
          <a:noFill/>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65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86116" y="4572008"/>
            <a:ext cx="971550" cy="438150"/>
          </a:xfrm>
          <a:prstGeom prst="rect">
            <a:avLst/>
          </a:prstGeom>
          <a:noFill/>
        </p:spPr>
      </p:pic>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653"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86314" y="4572008"/>
            <a:ext cx="447675" cy="409575"/>
          </a:xfrm>
          <a:prstGeom prst="rect">
            <a:avLst/>
          </a:prstGeom>
          <a:noFill/>
        </p:spPr>
      </p:pic>
      <p:pic>
        <p:nvPicPr>
          <p:cNvPr id="10" name="Cours chimie organique 1274.wav">
            <a:hlinkClick r:id="" action="ppaction://media"/>
          </p:cNvPr>
          <p:cNvPicPr>
            <a:picLocks noRot="1" noChangeAspect="1"/>
          </p:cNvPicPr>
          <p:nvPr>
            <a:audioFile r:link="rId1"/>
          </p:nvPr>
        </p:nvPicPr>
        <p:blipFill>
          <a:blip r:embed="rId6"/>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316130827"/>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0"/>
            <a:ext cx="9144000" cy="6858000"/>
          </a:xfrm>
          <a:solidFill>
            <a:schemeClr val="bg1"/>
          </a:solidFill>
        </p:spPr>
        <p:txBody>
          <a:bodyPr>
            <a:normAutofit lnSpcReduction="10000"/>
          </a:bodyPr>
          <a:lstStyle/>
          <a:p>
            <a:r>
              <a:rPr lang="fr-FR" sz="1800" dirty="0" smtClean="0"/>
              <a:t> Le pourcentage de caractère ionique </a:t>
            </a:r>
            <a:r>
              <a:rPr lang="fr-FR" sz="1800" b="1" dirty="0" smtClean="0"/>
              <a:t>(%)</a:t>
            </a:r>
            <a:r>
              <a:rPr lang="fr-FR" sz="1800" dirty="0" smtClean="0"/>
              <a:t> d’une liaison </a:t>
            </a:r>
            <a:r>
              <a:rPr lang="fr-FR" sz="1800" b="1" dirty="0" smtClean="0"/>
              <a:t>A - B</a:t>
            </a:r>
            <a:r>
              <a:rPr lang="fr-FR" sz="1800" dirty="0" smtClean="0"/>
              <a:t> est lié à la valeur de </a:t>
            </a:r>
            <a:r>
              <a:rPr lang="fr-FR" sz="1800" b="1" dirty="0" smtClean="0"/>
              <a:t>δ.</a:t>
            </a:r>
            <a:endParaRPr lang="fr-FR" sz="1800" dirty="0" smtClean="0"/>
          </a:p>
          <a:p>
            <a:r>
              <a:rPr lang="fr-FR" sz="1800" b="1" dirty="0" smtClean="0"/>
              <a:t>- Si δ = 0 : la liaison est covalente (pure) à 100 %  →  (% i)  =  100. δ  =  0 %.</a:t>
            </a:r>
            <a:endParaRPr lang="fr-FR" sz="1800" dirty="0" smtClean="0"/>
          </a:p>
          <a:p>
            <a:r>
              <a:rPr lang="fr-FR" sz="1800" b="1" dirty="0" smtClean="0"/>
              <a:t>- Si δ = 1 : la liaison est ionique à 100 %  →  (% i)  =  100. δ  =  100 %. </a:t>
            </a:r>
          </a:p>
          <a:p>
            <a:pPr>
              <a:buNone/>
            </a:pPr>
            <a:r>
              <a:rPr lang="fr-FR" sz="1800" b="1" dirty="0" smtClean="0"/>
              <a:t>        Comme : μ</a:t>
            </a:r>
            <a:r>
              <a:rPr lang="fr-FR" sz="1800" b="1" baseline="-25000" dirty="0" smtClean="0"/>
              <a:t> réel</a:t>
            </a:r>
            <a:r>
              <a:rPr lang="fr-FR" sz="1800" b="1" dirty="0" smtClean="0"/>
              <a:t>  =  │δ. e │. d        on en déduit :   δ  =             =   </a:t>
            </a:r>
          </a:p>
          <a:p>
            <a:pPr>
              <a:buNone/>
            </a:pPr>
            <a:r>
              <a:rPr lang="fr-FR" sz="1800" b="1" dirty="0" smtClean="0"/>
              <a:t>        </a:t>
            </a:r>
            <a:endParaRPr lang="fr-FR" sz="1800" dirty="0" smtClean="0"/>
          </a:p>
          <a:p>
            <a:pPr>
              <a:buNone/>
            </a:pPr>
            <a:r>
              <a:rPr lang="fr-FR" sz="1800" b="1" dirty="0" smtClean="0"/>
              <a:t>             (% i)  =  100 δ  =                            avec :           =  </a:t>
            </a:r>
            <a:endParaRPr lang="fr-FR" sz="1800" dirty="0" smtClean="0"/>
          </a:p>
          <a:p>
            <a:pPr>
              <a:buNone/>
            </a:pPr>
            <a:r>
              <a:rPr lang="fr-FR" sz="1800" b="1" dirty="0" smtClean="0"/>
              <a:t>   </a:t>
            </a:r>
            <a:r>
              <a:rPr lang="fr-FR" sz="1800" b="1" u="sng" dirty="0" smtClean="0"/>
              <a:t>Exemple :</a:t>
            </a:r>
            <a:r>
              <a:rPr lang="fr-FR" sz="1800" b="1" dirty="0" smtClean="0"/>
              <a:t>   </a:t>
            </a:r>
            <a:r>
              <a:rPr lang="fr-FR" sz="1800" dirty="0" smtClean="0"/>
              <a:t>La molécule     </a:t>
            </a:r>
            <a:r>
              <a:rPr lang="fr-FR" sz="1800" b="1" dirty="0" smtClean="0"/>
              <a:t>H  -  F</a:t>
            </a:r>
          </a:p>
          <a:p>
            <a:pPr>
              <a:buNone/>
            </a:pPr>
            <a:r>
              <a:rPr lang="fr-FR" sz="1800" b="1" dirty="0" smtClean="0"/>
              <a:t>    	            =  1,98 D  =  6,60.10 </a:t>
            </a:r>
            <a:r>
              <a:rPr lang="fr-FR" sz="1800" b="1" baseline="30000" dirty="0" smtClean="0"/>
              <a:t>-30</a:t>
            </a:r>
            <a:r>
              <a:rPr lang="fr-FR" sz="1800" b="1" dirty="0" smtClean="0"/>
              <a:t> C. m</a:t>
            </a:r>
            <a:endParaRPr lang="fr-FR" sz="1800" dirty="0" smtClean="0"/>
          </a:p>
          <a:p>
            <a:pPr>
              <a:buNone/>
            </a:pPr>
            <a:r>
              <a:rPr lang="fr-FR" sz="1800" b="1" dirty="0" smtClean="0"/>
              <a:t>               d  =  0,92 A°  =  0,92 . 10</a:t>
            </a:r>
            <a:r>
              <a:rPr lang="fr-FR" sz="1800" b="1" baseline="30000" dirty="0" smtClean="0"/>
              <a:t> -10</a:t>
            </a:r>
            <a:r>
              <a:rPr lang="fr-FR" sz="1800" b="1" dirty="0" smtClean="0"/>
              <a:t> m</a:t>
            </a:r>
            <a:endParaRPr lang="fr-FR" sz="1800" dirty="0" smtClean="0"/>
          </a:p>
          <a:p>
            <a:pPr>
              <a:buNone/>
            </a:pPr>
            <a:r>
              <a:rPr lang="fr-FR" sz="1800" b="1" dirty="0" smtClean="0"/>
              <a:t>               </a:t>
            </a:r>
            <a:r>
              <a:rPr lang="fr-FR" sz="1800" b="1" dirty="0" err="1" smtClean="0"/>
              <a:t>μ</a:t>
            </a:r>
            <a:r>
              <a:rPr lang="fr-FR" sz="1800" b="1" baseline="-25000" dirty="0" err="1" smtClean="0"/>
              <a:t>i</a:t>
            </a:r>
            <a:r>
              <a:rPr lang="fr-FR" sz="1800" b="1" dirty="0" smtClean="0"/>
              <a:t>  =  1,6. 10</a:t>
            </a:r>
            <a:r>
              <a:rPr lang="fr-FR" sz="1800" b="1" baseline="30000" dirty="0" smtClean="0"/>
              <a:t> -19</a:t>
            </a:r>
            <a:r>
              <a:rPr lang="fr-FR" sz="1800" b="1" dirty="0" smtClean="0"/>
              <a:t> . d </a:t>
            </a:r>
            <a:r>
              <a:rPr lang="fr-FR" sz="1800" b="1" baseline="-25000" dirty="0" smtClean="0"/>
              <a:t>(m)</a:t>
            </a:r>
            <a:r>
              <a:rPr lang="fr-FR" sz="1800" b="1" dirty="0" smtClean="0"/>
              <a:t>  =  14,72 . 10</a:t>
            </a:r>
            <a:r>
              <a:rPr lang="fr-FR" sz="1800" b="1" baseline="30000" dirty="0" smtClean="0"/>
              <a:t> -30</a:t>
            </a:r>
            <a:r>
              <a:rPr lang="fr-FR" sz="1800" b="1" dirty="0" smtClean="0"/>
              <a:t> C. m</a:t>
            </a:r>
            <a:endParaRPr lang="fr-FR" sz="1800" dirty="0" smtClean="0"/>
          </a:p>
          <a:p>
            <a:pPr>
              <a:buNone/>
            </a:pPr>
            <a:r>
              <a:rPr lang="fr-FR" sz="1800" b="1" dirty="0" smtClean="0"/>
              <a:t>               </a:t>
            </a:r>
            <a:r>
              <a:rPr lang="fr-FR" sz="1800" b="1" dirty="0" err="1" smtClean="0"/>
              <a:t>μ</a:t>
            </a:r>
            <a:r>
              <a:rPr lang="fr-FR" sz="1800" b="1" baseline="-25000" dirty="0" err="1" smtClean="0"/>
              <a:t>i</a:t>
            </a:r>
            <a:r>
              <a:rPr lang="fr-FR" sz="1800" b="1" dirty="0" smtClean="0"/>
              <a:t>  =  4,8. d</a:t>
            </a:r>
            <a:r>
              <a:rPr lang="fr-FR" sz="1800" b="1" baseline="-25000" dirty="0" smtClean="0"/>
              <a:t> (A°)</a:t>
            </a:r>
            <a:r>
              <a:rPr lang="fr-FR" sz="1800" b="1" dirty="0" smtClean="0"/>
              <a:t>  =  4,42 D.</a:t>
            </a:r>
          </a:p>
          <a:p>
            <a:pPr>
              <a:buNone/>
            </a:pPr>
            <a:endParaRPr lang="fr-FR" sz="1800" b="1" dirty="0" smtClean="0"/>
          </a:p>
          <a:p>
            <a:pPr>
              <a:buNone/>
            </a:pPr>
            <a:r>
              <a:rPr lang="fr-FR" sz="1800" b="1" dirty="0" smtClean="0"/>
              <a:t> </a:t>
            </a:r>
          </a:p>
          <a:p>
            <a:pPr>
              <a:buNone/>
            </a:pPr>
            <a:r>
              <a:rPr lang="fr-FR" sz="1800" b="1" dirty="0" smtClean="0"/>
              <a:t>             δ  =  0,45    →       </a:t>
            </a:r>
            <a:r>
              <a:rPr lang="fr-FR" sz="1800" b="1" baseline="30000" dirty="0" smtClean="0"/>
              <a:t>+ 0,45</a:t>
            </a:r>
            <a:r>
              <a:rPr lang="fr-FR" sz="1800" b="1" dirty="0" smtClean="0"/>
              <a:t> H  -   F</a:t>
            </a:r>
            <a:r>
              <a:rPr lang="fr-FR" sz="1800" b="1" baseline="30000" dirty="0" smtClean="0"/>
              <a:t> – 0,45</a:t>
            </a:r>
          </a:p>
          <a:p>
            <a:pPr>
              <a:buNone/>
            </a:pPr>
            <a:endParaRPr lang="fr-FR" sz="1800" b="1" baseline="30000" dirty="0" smtClean="0"/>
          </a:p>
          <a:p>
            <a:pPr>
              <a:buNone/>
            </a:pPr>
            <a:r>
              <a:rPr lang="fr-FR" sz="1800" b="1" u="sng" baseline="30000" dirty="0" smtClean="0"/>
              <a:t> </a:t>
            </a:r>
            <a:r>
              <a:rPr lang="fr-FR" sz="1800" b="1" u="sng" dirty="0" smtClean="0"/>
              <a:t>   Exemple:</a:t>
            </a:r>
          </a:p>
          <a:p>
            <a:pPr>
              <a:buNone/>
            </a:pPr>
            <a:r>
              <a:rPr lang="fr-FR" sz="1800" b="1" baseline="30000" dirty="0" smtClean="0"/>
              <a:t>        </a:t>
            </a:r>
            <a:r>
              <a:rPr lang="fr-FR" sz="1800" dirty="0" smtClean="0"/>
              <a:t>Soit une molécule H</a:t>
            </a:r>
            <a:r>
              <a:rPr lang="fr-FR" sz="1800" baseline="-25000" dirty="0" smtClean="0"/>
              <a:t>2</a:t>
            </a:r>
            <a:r>
              <a:rPr lang="fr-FR" sz="1800" dirty="0" smtClean="0"/>
              <a:t>O</a:t>
            </a:r>
            <a:r>
              <a:rPr lang="fr-FR" sz="1800" baseline="-25000" dirty="0" smtClean="0"/>
              <a:t> </a:t>
            </a:r>
            <a:r>
              <a:rPr lang="fr-FR" sz="1800" dirty="0" smtClean="0"/>
              <a:t> dont on cherche son μ </a:t>
            </a:r>
            <a:r>
              <a:rPr lang="fr-FR" sz="1800" baseline="-25000" dirty="0" smtClean="0"/>
              <a:t>Total</a:t>
            </a:r>
            <a:r>
              <a:rPr lang="fr-FR" sz="1800" dirty="0" smtClean="0"/>
              <a:t>  (μ </a:t>
            </a:r>
            <a:r>
              <a:rPr lang="fr-FR" sz="1800" baseline="-25000" dirty="0" smtClean="0"/>
              <a:t>T</a:t>
            </a:r>
            <a:r>
              <a:rPr lang="fr-FR" sz="1800" dirty="0" smtClean="0"/>
              <a:t>). Grace à un raisonnement mathématique en schématisant les vecteurs du moment dipolaire de cette molécule           puis en appliquant le théorème de Pythagore nous aboutissons à cette relation :</a:t>
            </a:r>
            <a:endParaRPr lang="fr-FR" sz="1800" b="1" baseline="30000" dirty="0" smtClean="0"/>
          </a:p>
          <a:p>
            <a:pPr>
              <a:buNone/>
            </a:pPr>
            <a:endParaRPr lang="fr-FR" sz="1800" dirty="0" smtClean="0"/>
          </a:p>
          <a:p>
            <a:pPr>
              <a:buNone/>
            </a:pPr>
            <a:r>
              <a:rPr lang="fr-FR" sz="1800" dirty="0" smtClean="0"/>
              <a:t>                 </a:t>
            </a:r>
          </a:p>
          <a:p>
            <a:pPr>
              <a:buNone/>
            </a:pPr>
            <a:endParaRPr lang="fr-FR" sz="1800" b="1" dirty="0" smtClean="0"/>
          </a:p>
          <a:p>
            <a:pPr>
              <a:buNone/>
            </a:pPr>
            <a:r>
              <a:rPr lang="fr-FR" sz="1800" b="1" dirty="0" smtClean="0"/>
              <a:t>                                                 </a:t>
            </a:r>
            <a:endParaRPr lang="fr-FR" sz="1800" dirty="0" smtClean="0"/>
          </a:p>
          <a:p>
            <a:pPr>
              <a:buNone/>
            </a:pPr>
            <a:endParaRPr lang="fr-FR" sz="1800" dirty="0" smtClean="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2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7818" y="1000108"/>
            <a:ext cx="428628" cy="385763"/>
          </a:xfrm>
          <a:prstGeom prst="rect">
            <a:avLst/>
          </a:prstGeom>
          <a:noFill/>
        </p:spPr>
      </p:pic>
      <p:sp>
        <p:nvSpPr>
          <p:cNvPr id="26627" name="Rectangle 3"/>
          <p:cNvSpPr>
            <a:spLocks noChangeArrowheads="1"/>
          </p:cNvSpPr>
          <p:nvPr/>
        </p:nvSpPr>
        <p:spPr bwMode="auto">
          <a:xfrm>
            <a:off x="0" y="314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15074" y="1000108"/>
            <a:ext cx="371475" cy="400050"/>
          </a:xfrm>
          <a:prstGeom prst="rect">
            <a:avLst/>
          </a:prstGeom>
          <a:noFill/>
        </p:spPr>
      </p:pic>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0"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57422" y="1500174"/>
            <a:ext cx="819150" cy="400050"/>
          </a:xfrm>
          <a:prstGeom prst="rect">
            <a:avLst/>
          </a:prstGeom>
          <a:noFill/>
        </p:spPr>
      </p:pic>
      <p:sp>
        <p:nvSpPr>
          <p:cNvPr id="266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2"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57686" y="1571612"/>
            <a:ext cx="371475" cy="209550"/>
          </a:xfrm>
          <a:prstGeom prst="rect">
            <a:avLst/>
          </a:prstGeom>
          <a:noFill/>
        </p:spPr>
      </p:pic>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4"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143504" y="1500174"/>
            <a:ext cx="752475" cy="409575"/>
          </a:xfrm>
          <a:prstGeom prst="rect">
            <a:avLst/>
          </a:prstGeom>
          <a:noFill/>
        </p:spPr>
      </p:pic>
      <p:sp>
        <p:nvSpPr>
          <p:cNvPr id="266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6" name="Picture 1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34" y="2071678"/>
            <a:ext cx="457201" cy="285752"/>
          </a:xfrm>
          <a:prstGeom prst="rect">
            <a:avLst/>
          </a:prstGeom>
          <a:noFill/>
        </p:spPr>
      </p:pic>
      <p:sp>
        <p:nvSpPr>
          <p:cNvPr id="266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8"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28728" y="3571876"/>
            <a:ext cx="819150" cy="357190"/>
          </a:xfrm>
          <a:prstGeom prst="rect">
            <a:avLst/>
          </a:prstGeom>
          <a:noFill/>
        </p:spPr>
      </p:pic>
      <p:sp>
        <p:nvSpPr>
          <p:cNvPr id="22" name="Rectangle 21"/>
          <p:cNvSpPr/>
          <p:nvPr/>
        </p:nvSpPr>
        <p:spPr>
          <a:xfrm>
            <a:off x="642910" y="3500438"/>
            <a:ext cx="4286280" cy="369332"/>
          </a:xfrm>
          <a:prstGeom prst="rect">
            <a:avLst/>
          </a:prstGeom>
        </p:spPr>
        <p:txBody>
          <a:bodyPr wrap="square">
            <a:spAutoFit/>
          </a:bodyPr>
          <a:lstStyle/>
          <a:p>
            <a:r>
              <a:rPr lang="fr-FR" b="1" dirty="0" smtClean="0"/>
              <a:t>(% i) =                        =                         = 45 %. </a:t>
            </a:r>
            <a:endParaRPr lang="fr-FR" dirty="0"/>
          </a:p>
        </p:txBody>
      </p:sp>
      <p:sp>
        <p:nvSpPr>
          <p:cNvPr id="266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40" name="Picture 1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857488" y="3500438"/>
            <a:ext cx="876300" cy="357190"/>
          </a:xfrm>
          <a:prstGeom prst="rect">
            <a:avLst/>
          </a:prstGeom>
          <a:noFill/>
        </p:spPr>
      </p:pic>
      <p:pic>
        <p:nvPicPr>
          <p:cNvPr id="21" name="Cours chimie organique 1275.wav">
            <a:hlinkClick r:id="" action="ppaction://media"/>
          </p:cNvPr>
          <p:cNvPicPr>
            <a:picLocks noRot="1" noChangeAspect="1"/>
          </p:cNvPicPr>
          <p:nvPr>
            <a:audioFile r:link="rId1"/>
          </p:nvPr>
        </p:nvPicPr>
        <p:blipFill>
          <a:blip r:embed="rId10"/>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112091946"/>
      </p:ext>
    </p:extLst>
  </p:cSld>
  <p:clrMapOvr>
    <a:masterClrMapping/>
  </p:clrMapOvr>
  <p:transition advTm="411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p:cNvPicPr>
          <p:nvPr>
            <p:ph idx="1"/>
          </p:nvPr>
        </p:nvPicPr>
        <p:blipFill>
          <a:blip r:embed="rId3"/>
          <a:srcRect/>
          <a:stretch>
            <a:fillRect/>
          </a:stretch>
        </p:blipFill>
        <p:spPr bwMode="auto">
          <a:xfrm>
            <a:off x="1500166" y="0"/>
            <a:ext cx="5904762" cy="1471766"/>
          </a:xfrm>
          <a:prstGeom prst="rect">
            <a:avLst/>
          </a:prstGeom>
          <a:solidFill>
            <a:schemeClr val="bg1"/>
          </a:solidFill>
          <a:ln w="9525">
            <a:noFill/>
            <a:miter lim="800000"/>
            <a:headEnd/>
            <a:tailEnd/>
          </a:ln>
        </p:spPr>
      </p:pic>
      <p:sp>
        <p:nvSpPr>
          <p:cNvPr id="25602" name="Rectangle 2"/>
          <p:cNvSpPr>
            <a:spLocks noChangeArrowheads="1"/>
          </p:cNvSpPr>
          <p:nvPr/>
        </p:nvSpPr>
        <p:spPr bwMode="auto">
          <a:xfrm>
            <a:off x="0" y="1571613"/>
            <a:ext cx="9144000" cy="369331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Avec θ étant l’angle entre les deux liaisons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O – H</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ou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H – O</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et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μ </a:t>
            </a:r>
            <a:r>
              <a:rPr kumimoji="0" lang="fr-FR" b="1" i="0" u="none" strike="noStrike" cap="none" normalizeH="0" baseline="-30000" dirty="0" smtClean="0">
                <a:ln>
                  <a:noFill/>
                </a:ln>
                <a:solidFill>
                  <a:schemeClr val="tx1"/>
                </a:solidFill>
                <a:effectLst/>
                <a:latin typeface="+mj-lt"/>
                <a:ea typeface="Times New Roman" pitchFamily="18" charset="0"/>
                <a:cs typeface="Arial" pitchFamily="34" charset="0"/>
              </a:rPr>
              <a:t>H – O</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le moment dipolaire de      la liaison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H – O</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ici on a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𝛸</a:t>
            </a:r>
            <a:r>
              <a:rPr kumimoji="0" lang="fr-FR" b="1" i="0" u="none" strike="noStrike" cap="none" normalizeH="0" baseline="-30000" dirty="0" smtClean="0">
                <a:ln>
                  <a:noFill/>
                </a:ln>
                <a:solidFill>
                  <a:schemeClr val="tx1"/>
                </a:solidFill>
                <a:effectLst/>
                <a:latin typeface="+mj-lt"/>
                <a:ea typeface="Times New Roman" pitchFamily="18" charset="0"/>
                <a:cs typeface="Arial" pitchFamily="34" charset="0"/>
              </a:rPr>
              <a:t>O</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  &gt;  𝛸</a:t>
            </a:r>
            <a:r>
              <a:rPr kumimoji="0" lang="fr-FR" b="1" i="0" u="none" strike="noStrike" cap="none" normalizeH="0" baseline="-30000" dirty="0" smtClean="0">
                <a:ln>
                  <a:noFill/>
                </a:ln>
                <a:solidFill>
                  <a:schemeClr val="tx1"/>
                </a:solidFill>
                <a:effectLst/>
                <a:latin typeface="+mj-lt"/>
                <a:ea typeface="Times New Roman" pitchFamily="18" charset="0"/>
                <a:cs typeface="Arial" pitchFamily="34" charset="0"/>
              </a:rPr>
              <a:t>H</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fr-FR" b="0" i="0" u="none" strike="noStrike" cap="none" normalizeH="0" dirty="0" smtClean="0">
                <a:ln>
                  <a:noFill/>
                </a:ln>
                <a:solidFill>
                  <a:schemeClr val="tx1"/>
                </a:solidFill>
                <a:effectLst/>
                <a:latin typeface="+mj-lt"/>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car le O est plus électronégatif.                                                                  </a:t>
            </a:r>
            <a:r>
              <a:rPr lang="fr-FR" dirty="0" smtClean="0">
                <a:latin typeface="+mj-lt"/>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mj-lt"/>
                <a:ea typeface="Times New Roman" pitchFamily="18" charset="0"/>
                <a:cs typeface="Arial" pitchFamily="34" charset="0"/>
              </a:rPr>
              <a:t>Ainsi on trouve :  </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μ</a:t>
            </a:r>
            <a:r>
              <a:rPr kumimoji="0" lang="fr-FR" b="1" i="0" u="none" strike="noStrike" cap="none" normalizeH="0" baseline="-30000" dirty="0" smtClean="0">
                <a:ln>
                  <a:noFill/>
                </a:ln>
                <a:solidFill>
                  <a:schemeClr val="tx1"/>
                </a:solidFill>
                <a:effectLst/>
                <a:latin typeface="+mj-lt"/>
                <a:ea typeface="Times New Roman" pitchFamily="18" charset="0"/>
                <a:cs typeface="Arial" pitchFamily="34" charset="0"/>
              </a:rPr>
              <a:t> T</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  =  2 μ</a:t>
            </a:r>
            <a:r>
              <a:rPr kumimoji="0" lang="fr-FR" b="1" i="0" u="none" strike="noStrike" cap="none" normalizeH="0" baseline="-30000" dirty="0" smtClean="0">
                <a:ln>
                  <a:noFill/>
                </a:ln>
                <a:solidFill>
                  <a:schemeClr val="tx1"/>
                </a:solidFill>
                <a:effectLst/>
                <a:latin typeface="+mj-lt"/>
                <a:ea typeface="Times New Roman" pitchFamily="18" charset="0"/>
                <a:cs typeface="Arial" pitchFamily="34" charset="0"/>
              </a:rPr>
              <a:t> (H – O)</a:t>
            </a:r>
            <a:r>
              <a:rPr kumimoji="0" lang="fr-FR" b="1" i="0" u="none" strike="noStrike" cap="none" normalizeH="0" baseline="0" dirty="0" smtClean="0">
                <a:ln>
                  <a:noFill/>
                </a:ln>
                <a:solidFill>
                  <a:schemeClr val="tx1"/>
                </a:solidFill>
                <a:effectLst/>
                <a:latin typeface="+mj-lt"/>
                <a:ea typeface="Times New Roman" pitchFamily="18" charset="0"/>
                <a:cs typeface="Arial" pitchFamily="34" charset="0"/>
              </a:rPr>
              <a:t> cos (                                  </a:t>
            </a:r>
          </a:p>
          <a:p>
            <a:r>
              <a:rPr lang="fr-FR" b="1" dirty="0" smtClean="0"/>
              <a:t>Remarque :</a:t>
            </a:r>
            <a:endParaRPr lang="fr-FR" dirty="0" smtClean="0"/>
          </a:p>
          <a:p>
            <a:r>
              <a:rPr lang="fr-FR" dirty="0" smtClean="0"/>
              <a:t>Si le moment dipolaire total d’une molécule est nul, cette molécule est apolaire, si non elle est polaire.</a:t>
            </a:r>
          </a:p>
          <a:p>
            <a:r>
              <a:rPr lang="fr-FR" b="1" u="sng" dirty="0" smtClean="0"/>
              <a:t>Exemple :</a:t>
            </a:r>
            <a:endParaRPr lang="fr-FR" u="sng" dirty="0" smtClean="0"/>
          </a:p>
          <a:p>
            <a:r>
              <a:rPr lang="fr-FR" dirty="0" smtClean="0"/>
              <a:t>Sachant que μ </a:t>
            </a:r>
            <a:r>
              <a:rPr lang="fr-FR" baseline="-25000" dirty="0" smtClean="0"/>
              <a:t>C – Cl</a:t>
            </a:r>
            <a:r>
              <a:rPr lang="fr-FR" dirty="0" smtClean="0"/>
              <a:t>  &gt;&gt;&gt;  μ </a:t>
            </a:r>
            <a:r>
              <a:rPr lang="fr-FR" baseline="-25000" dirty="0" smtClean="0"/>
              <a:t>C – H </a:t>
            </a:r>
            <a:r>
              <a:rPr lang="fr-FR" dirty="0" smtClean="0"/>
              <a:t> on néglige  μ </a:t>
            </a:r>
            <a:r>
              <a:rPr lang="fr-FR" baseline="-25000" dirty="0" smtClean="0"/>
              <a:t>C – H </a:t>
            </a:r>
            <a:r>
              <a:rPr lang="fr-FR" dirty="0" smtClean="0"/>
              <a:t> devant μ </a:t>
            </a:r>
            <a:r>
              <a:rPr lang="fr-FR" baseline="-25000" dirty="0" smtClean="0"/>
              <a:t>C – Cl </a:t>
            </a:r>
            <a:r>
              <a:rPr lang="fr-FR" dirty="0" smtClean="0"/>
              <a:t> (négligeable et non pas nul) et aussi  μ </a:t>
            </a:r>
            <a:r>
              <a:rPr lang="fr-FR" baseline="-25000" dirty="0" smtClean="0"/>
              <a:t>C – C </a:t>
            </a:r>
            <a:r>
              <a:rPr lang="fr-FR" dirty="0" smtClean="0"/>
              <a:t> = 0 (même atome donc  Δ 𝛸  =  0).</a:t>
            </a:r>
          </a:p>
          <a:p>
            <a:pPr fontAlgn="base">
              <a:spcBef>
                <a:spcPct val="0"/>
              </a:spcBef>
              <a:spcAft>
                <a:spcPct val="0"/>
              </a:spcAft>
              <a:tabLst>
                <a:tab pos="933450" algn="l"/>
              </a:tabLst>
            </a:pPr>
            <a:r>
              <a:rPr lang="fr-FR" b="1" dirty="0" smtClean="0"/>
              <a:t>     a)  </a:t>
            </a:r>
            <a:r>
              <a:rPr lang="fr-FR" dirty="0" smtClean="0"/>
              <a:t>On calcule le moment dipolaire des trois isomères du dichloroéthane.</a:t>
            </a:r>
          </a:p>
          <a:p>
            <a:pPr fontAlgn="base">
              <a:spcBef>
                <a:spcPct val="0"/>
              </a:spcBef>
              <a:spcAft>
                <a:spcPct val="0"/>
              </a:spcAft>
              <a:tabLst>
                <a:tab pos="933450" algn="l"/>
              </a:tabLst>
            </a:pPr>
            <a:endParaRPr lang="fr-FR" dirty="0" smtClean="0"/>
          </a:p>
          <a:p>
            <a:pPr fontAlgn="base">
              <a:spcBef>
                <a:spcPct val="0"/>
              </a:spcBef>
              <a:spcAft>
                <a:spcPct val="0"/>
              </a:spcAft>
              <a:tabLst>
                <a:tab pos="933450" algn="l"/>
              </a:tabLst>
            </a:pPr>
            <a:endParaRPr lang="fr-FR" dirty="0" smtClean="0"/>
          </a:p>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fr-FR" b="0" i="0" u="none" strike="noStrike" cap="none" normalizeH="0" baseline="0" dirty="0" smtClean="0">
              <a:ln>
                <a:noFill/>
              </a:ln>
              <a:solidFill>
                <a:schemeClr val="tx1"/>
              </a:solidFill>
              <a:effectLst/>
              <a:latin typeface="+mj-lt"/>
              <a:cs typeface="Arial" pitchFamily="34" charset="0"/>
            </a:endParaRPr>
          </a:p>
        </p:txBody>
      </p:sp>
      <p:pic>
        <p:nvPicPr>
          <p:cNvPr id="2560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71868" y="2214554"/>
            <a:ext cx="214314" cy="225030"/>
          </a:xfrm>
          <a:prstGeom prst="rect">
            <a:avLst/>
          </a:prstGeom>
          <a:noFill/>
        </p:spPr>
      </p:pic>
      <p:sp>
        <p:nvSpPr>
          <p:cNvPr id="25603" name="Rectangle 3"/>
          <p:cNvSpPr>
            <a:spLocks noChangeArrowheads="1"/>
          </p:cNvSpPr>
          <p:nvPr/>
        </p:nvSpPr>
        <p:spPr bwMode="auto">
          <a:xfrm>
            <a:off x="4071934" y="2214554"/>
            <a:ext cx="20002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p:cNvPicPr/>
          <p:nvPr/>
        </p:nvPicPr>
        <p:blipFill>
          <a:blip r:embed="rId5"/>
          <a:srcRect/>
          <a:stretch>
            <a:fillRect/>
          </a:stretch>
        </p:blipFill>
        <p:spPr bwMode="auto">
          <a:xfrm>
            <a:off x="642910" y="4500570"/>
            <a:ext cx="7858180" cy="2143140"/>
          </a:xfrm>
          <a:prstGeom prst="rect">
            <a:avLst/>
          </a:prstGeom>
          <a:solidFill>
            <a:srgbClr val="CCE9AD"/>
          </a:solidFill>
          <a:ln w="9525">
            <a:noFill/>
            <a:miter lim="800000"/>
            <a:headEnd/>
            <a:tailEnd/>
          </a:ln>
        </p:spPr>
      </p:pic>
      <p:pic>
        <p:nvPicPr>
          <p:cNvPr id="7" name="Cours chimie organique 1280.wav">
            <a:hlinkClick r:id="" action="ppaction://media"/>
          </p:cNvPr>
          <p:cNvPicPr>
            <a:picLocks noRot="1" noChangeAspect="1"/>
          </p:cNvPicPr>
          <p:nvPr>
            <a:audioFile r:link="rId1"/>
          </p:nvPr>
        </p:nvPicPr>
        <p:blipFill>
          <a:blip r:embed="rId6"/>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2441299684"/>
      </p:ext>
    </p:extLst>
  </p:cSld>
  <p:clrMapOvr>
    <a:masterClrMapping/>
  </p:clrMapOvr>
  <p:transition advTm="693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p:cNvPicPr>
          <p:nvPr>
            <p:ph idx="1"/>
          </p:nvPr>
        </p:nvPicPr>
        <p:blipFill>
          <a:blip r:embed="rId3"/>
          <a:srcRect/>
          <a:stretch>
            <a:fillRect/>
          </a:stretch>
        </p:blipFill>
        <p:spPr bwMode="auto">
          <a:xfrm>
            <a:off x="0" y="29748"/>
            <a:ext cx="9144000" cy="6828252"/>
          </a:xfrm>
          <a:prstGeom prst="rect">
            <a:avLst/>
          </a:prstGeom>
          <a:solidFill>
            <a:srgbClr val="7EC234"/>
          </a:solidFill>
          <a:ln w="9525">
            <a:noFill/>
            <a:miter lim="800000"/>
            <a:headEnd/>
            <a:tailEnd/>
          </a:ln>
        </p:spPr>
      </p:pic>
      <p:pic>
        <p:nvPicPr>
          <p:cNvPr id="3" name="Cours chimie organique 1279.wav">
            <a:hlinkClick r:id="" action="ppaction://media"/>
          </p:cNvPr>
          <p:cNvPicPr>
            <a:picLocks noRot="1" noChangeAspect="1"/>
          </p:cNvPicPr>
          <p:nvPr>
            <a:audioFile r:link="rId1"/>
          </p:nvPr>
        </p:nvPicPr>
        <p:blipFill>
          <a:blip r:embed="rId4"/>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770641046"/>
      </p:ext>
    </p:extLst>
  </p:cSld>
  <p:clrMapOvr>
    <a:masterClrMapping/>
  </p:clrMapOvr>
  <p:transition advTm="269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55883</TotalTime>
  <Words>1199</Words>
  <Application>Microsoft Office PowerPoint</Application>
  <PresentationFormat>Affichage à l'écran (4:3)</PresentationFormat>
  <Paragraphs>464</Paragraphs>
  <Slides>32</Slides>
  <Notes>3</Notes>
  <HiddenSlides>0</HiddenSlides>
  <MMClips>13</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 Chapitre I : Rappel sur les Liaisons chimiques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ababou</dc:creator>
  <cp:lastModifiedBy>USER</cp:lastModifiedBy>
  <cp:revision>2731</cp:revision>
  <cp:lastPrinted>2020-10-14T13:39:14Z</cp:lastPrinted>
  <dcterms:created xsi:type="dcterms:W3CDTF">2020-09-23T14:52:05Z</dcterms:created>
  <dcterms:modified xsi:type="dcterms:W3CDTF">2021-01-22T11:23:37Z</dcterms:modified>
</cp:coreProperties>
</file>