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22"/>
  </p:notesMasterIdLst>
  <p:sldIdLst>
    <p:sldId id="284" r:id="rId2"/>
    <p:sldId id="256" r:id="rId3"/>
    <p:sldId id="257" r:id="rId4"/>
    <p:sldId id="258" r:id="rId5"/>
    <p:sldId id="278" r:id="rId6"/>
    <p:sldId id="280" r:id="rId7"/>
    <p:sldId id="281" r:id="rId8"/>
    <p:sldId id="285" r:id="rId9"/>
    <p:sldId id="282" r:id="rId10"/>
    <p:sldId id="283" r:id="rId11"/>
    <p:sldId id="286" r:id="rId12"/>
    <p:sldId id="287" r:id="rId13"/>
    <p:sldId id="288" r:id="rId14"/>
    <p:sldId id="289" r:id="rId15"/>
    <p:sldId id="290" r:id="rId16"/>
    <p:sldId id="291" r:id="rId17"/>
    <p:sldId id="292" r:id="rId18"/>
    <p:sldId id="293" r:id="rId19"/>
    <p:sldId id="294" r:id="rId20"/>
    <p:sldId id="295" r:id="rId2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061821BE-7636-4183-942D-AFC37F758089}" type="datetimeFigureOut">
              <a:rPr lang="fr-FR" smtClean="0"/>
              <a:t>14/03/2022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D654F515-0055-4495-99CE-0F6B0B8DAAF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9815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DZ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0E7FA3-6C02-4DF6-9FAA-1FA07A841464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17586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14/03/2022</a:t>
            </a:fld>
            <a:endParaRPr lang="fr-BE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14/03/2022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14/03/2022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14/03/2022</a:t>
            </a:fld>
            <a:endParaRPr lang="fr-BE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14/03/2022</a:t>
            </a:fld>
            <a:endParaRPr lang="fr-BE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14/03/2022</a:t>
            </a:fld>
            <a:endParaRPr lang="fr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14/03/2022</a:t>
            </a:fld>
            <a:endParaRPr lang="fr-BE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14/03/2022</a:t>
            </a:fld>
            <a:endParaRPr lang="fr-BE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14/03/2022</a:t>
            </a:fld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14/03/2022</a:t>
            </a:fld>
            <a:endParaRPr lang="fr-BE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14/03/2022</a:t>
            </a:fld>
            <a:endParaRPr lang="fr-BE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AA309A6D-C09C-4548-B29A-6CF363A7E532}" type="datetimeFigureOut">
              <a:rPr lang="fr-FR" smtClean="0"/>
              <a:t>14/03/2022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6880" y="504883"/>
            <a:ext cx="2105025" cy="172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38222"/>
            <a:ext cx="2762250" cy="165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1671923" y="3006186"/>
            <a:ext cx="664449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800" b="1" dirty="0">
                <a:solidFill>
                  <a:srgbClr val="FFC000"/>
                </a:solidFill>
              </a:rPr>
              <a:t>Ethique, déontologie et propriété </a:t>
            </a:r>
            <a:r>
              <a:rPr lang="fr-FR" sz="2800" b="1" dirty="0" smtClean="0">
                <a:solidFill>
                  <a:srgbClr val="FFC000"/>
                </a:solidFill>
              </a:rPr>
              <a:t>intellectuelle</a:t>
            </a:r>
            <a:endParaRPr lang="fr-FR" sz="2800" b="1" dirty="0">
              <a:solidFill>
                <a:srgbClr val="FFC000"/>
              </a:solidFill>
            </a:endParaRPr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504884"/>
            <a:ext cx="2657475" cy="172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4504316"/>
            <a:ext cx="228540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388200" y="4504316"/>
            <a:ext cx="4382609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1">
            <a:spAutoFit/>
          </a:bodyPr>
          <a:lstStyle/>
          <a:p>
            <a:r>
              <a:rPr lang="fr-FR" dirty="0" smtClean="0"/>
              <a:t>1. </a:t>
            </a:r>
            <a:r>
              <a:rPr lang="fr-FR" dirty="0"/>
              <a:t>E</a:t>
            </a:r>
            <a:r>
              <a:rPr lang="fr-FR" dirty="0" smtClean="0"/>
              <a:t>thique et la déontologie universitaire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388201" y="5400947"/>
            <a:ext cx="4382609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1">
            <a:spAutoFit/>
          </a:bodyPr>
          <a:lstStyle/>
          <a:p>
            <a:r>
              <a:rPr lang="fr-FR" dirty="0" smtClean="0"/>
              <a:t>2. Droits et devoirs des étudiants 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388201" y="6179312"/>
            <a:ext cx="4382609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1">
            <a:spAutoFit/>
          </a:bodyPr>
          <a:lstStyle/>
          <a:p>
            <a:r>
              <a:rPr lang="fr-FR" dirty="0"/>
              <a:t>3</a:t>
            </a:r>
            <a:r>
              <a:rPr lang="fr-FR" dirty="0" smtClean="0"/>
              <a:t>. Droits et devoirs des fonctionnaires 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08176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105" y="129480"/>
            <a:ext cx="9023350" cy="141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2099178" y="1916832"/>
            <a:ext cx="5832648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1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6</a:t>
            </a:r>
            <a:r>
              <a:rPr lang="fr-FR" dirty="0" smtClean="0">
                <a:solidFill>
                  <a:schemeClr val="bg1"/>
                </a:solidFill>
              </a:rPr>
              <a:t>. Ne jamais frauder ou recourir au plagiat.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2099178" y="2492896"/>
            <a:ext cx="5832648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1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7. Préserver les locaux universitaire : salle, Labo, ,,,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2123728" y="2996952"/>
            <a:ext cx="5832648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1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8. Respect des décisions des conseils pédagogique, de disciplines ,,,</a:t>
            </a:r>
            <a:endParaRPr lang="fr-F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1832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99592" y="1340768"/>
            <a:ext cx="691276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200" b="1" dirty="0">
                <a:solidFill>
                  <a:srgbClr val="FFC000"/>
                </a:solidFill>
              </a:rPr>
              <a:t> Les droits </a:t>
            </a:r>
            <a:r>
              <a:rPr lang="fr-FR" sz="3200" b="1" dirty="0" smtClean="0">
                <a:solidFill>
                  <a:srgbClr val="FFC000"/>
                </a:solidFill>
              </a:rPr>
              <a:t>et devoirs fondamentaux </a:t>
            </a:r>
            <a:r>
              <a:rPr lang="fr-FR" sz="3200" b="1" dirty="0">
                <a:solidFill>
                  <a:srgbClr val="FFC000"/>
                </a:solidFill>
              </a:rPr>
              <a:t>des fonctionnaires</a:t>
            </a:r>
            <a:endParaRPr lang="ar-DZ" sz="32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1221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7703" y="1274136"/>
            <a:ext cx="86409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 </a:t>
            </a:r>
            <a:r>
              <a:rPr lang="fr-FR" sz="2400" b="1" dirty="0">
                <a:solidFill>
                  <a:srgbClr val="FFC000"/>
                </a:solidFill>
              </a:rPr>
              <a:t>Droit à la rémunération</a:t>
            </a:r>
          </a:p>
          <a:p>
            <a:r>
              <a:rPr lang="fr-FR" dirty="0"/>
              <a:t>Les fonctionnaires ont droit, après service fait, à une rémunération </a:t>
            </a:r>
            <a:r>
              <a:rPr lang="fr-FR" dirty="0" smtClean="0"/>
              <a:t>: </a:t>
            </a:r>
          </a:p>
          <a:p>
            <a:pPr marL="285750" indent="-285750">
              <a:buFontTx/>
              <a:buChar char="-"/>
            </a:pPr>
            <a:r>
              <a:rPr lang="fr-FR" dirty="0" smtClean="0"/>
              <a:t>indemnité  </a:t>
            </a:r>
            <a:r>
              <a:rPr lang="fr-FR" dirty="0"/>
              <a:t>de  résidence,  </a:t>
            </a:r>
            <a:endParaRPr lang="fr-FR" dirty="0" smtClean="0"/>
          </a:p>
          <a:p>
            <a:pPr marL="285750" indent="-285750">
              <a:buFontTx/>
              <a:buChar char="-"/>
            </a:pPr>
            <a:r>
              <a:rPr lang="fr-FR" dirty="0" smtClean="0"/>
              <a:t>Allocation familiales  </a:t>
            </a:r>
          </a:p>
          <a:p>
            <a:pPr marL="285750" indent="-285750">
              <a:buFontTx/>
              <a:buChar char="-"/>
            </a:pPr>
            <a:r>
              <a:rPr lang="fr-FR" dirty="0" smtClean="0"/>
              <a:t>Prime de zone</a:t>
            </a:r>
            <a:endParaRPr lang="ar-DZ" dirty="0"/>
          </a:p>
        </p:txBody>
      </p:sp>
      <p:sp>
        <p:nvSpPr>
          <p:cNvPr id="5" name="Rectangle 4"/>
          <p:cNvSpPr/>
          <p:nvPr/>
        </p:nvSpPr>
        <p:spPr>
          <a:xfrm>
            <a:off x="195695" y="3290360"/>
            <a:ext cx="8784976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 </a:t>
            </a:r>
            <a:r>
              <a:rPr lang="fr-FR" sz="2400" b="1" dirty="0">
                <a:solidFill>
                  <a:srgbClr val="FFC000"/>
                </a:solidFill>
              </a:rPr>
              <a:t>Droit à la protection juridique</a:t>
            </a:r>
          </a:p>
          <a:p>
            <a:pPr algn="just"/>
            <a:r>
              <a:rPr lang="fr-FR" dirty="0"/>
              <a:t>Les fonctionnaires disposent des droits à la protection contre les tiers </a:t>
            </a:r>
            <a:r>
              <a:rPr lang="fr-FR" dirty="0" smtClean="0"/>
              <a:t>à savoir :</a:t>
            </a:r>
          </a:p>
          <a:p>
            <a:pPr algn="just"/>
            <a:r>
              <a:rPr lang="fr-FR" dirty="0" smtClean="0"/>
              <a:t>- menaces</a:t>
            </a:r>
            <a:r>
              <a:rPr lang="fr-FR" dirty="0"/>
              <a:t>, </a:t>
            </a:r>
            <a:endParaRPr lang="fr-FR" dirty="0" smtClean="0"/>
          </a:p>
          <a:p>
            <a:pPr algn="just"/>
            <a:r>
              <a:rPr lang="fr-FR" dirty="0" smtClean="0"/>
              <a:t>- violences,</a:t>
            </a:r>
          </a:p>
          <a:p>
            <a:pPr algn="just"/>
            <a:r>
              <a:rPr lang="fr-FR" dirty="0" smtClean="0"/>
              <a:t>- injures</a:t>
            </a:r>
            <a:r>
              <a:rPr lang="fr-FR" dirty="0"/>
              <a:t>, </a:t>
            </a:r>
            <a:endParaRPr lang="fr-FR" dirty="0" smtClean="0"/>
          </a:p>
          <a:p>
            <a:pPr algn="just"/>
            <a:r>
              <a:rPr lang="fr-FR" dirty="0" smtClean="0"/>
              <a:t>- Diffamations</a:t>
            </a:r>
          </a:p>
          <a:p>
            <a:pPr algn="just"/>
            <a:r>
              <a:rPr lang="fr-FR" dirty="0" smtClean="0"/>
              <a:t>Si le fonctionnaire est victime à </a:t>
            </a:r>
            <a:r>
              <a:rPr lang="fr-FR" dirty="0"/>
              <a:t>l’occasion de l’exercice de </a:t>
            </a:r>
            <a:r>
              <a:rPr lang="fr-FR" dirty="0" smtClean="0"/>
              <a:t>sa </a:t>
            </a:r>
            <a:r>
              <a:rPr lang="fr-FR" dirty="0"/>
              <a:t>fonctions </a:t>
            </a:r>
            <a:r>
              <a:rPr lang="fr-FR" dirty="0" smtClean="0"/>
              <a:t>il sera pris en charge en fonction préjudice</a:t>
            </a:r>
            <a:endParaRPr lang="ar-DZ" dirty="0"/>
          </a:p>
        </p:txBody>
      </p:sp>
      <p:sp>
        <p:nvSpPr>
          <p:cNvPr id="6" name="Rectangle 5"/>
          <p:cNvSpPr/>
          <p:nvPr/>
        </p:nvSpPr>
        <p:spPr>
          <a:xfrm>
            <a:off x="1403648" y="184284"/>
            <a:ext cx="69127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200" b="1" dirty="0">
                <a:solidFill>
                  <a:srgbClr val="FFC000"/>
                </a:solidFill>
              </a:rPr>
              <a:t> D</a:t>
            </a:r>
            <a:r>
              <a:rPr lang="fr-FR" sz="3200" b="1" dirty="0" smtClean="0">
                <a:solidFill>
                  <a:srgbClr val="FFC000"/>
                </a:solidFill>
              </a:rPr>
              <a:t>roits des </a:t>
            </a:r>
            <a:r>
              <a:rPr lang="fr-FR" sz="3200" b="1" dirty="0">
                <a:solidFill>
                  <a:srgbClr val="FFC000"/>
                </a:solidFill>
              </a:rPr>
              <a:t>fonctionnaires</a:t>
            </a:r>
            <a:endParaRPr lang="ar-DZ" sz="32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6241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7544" y="404664"/>
            <a:ext cx="8424936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>
                <a:solidFill>
                  <a:srgbClr val="FFC000"/>
                </a:solidFill>
              </a:rPr>
              <a:t>Droit à la formation </a:t>
            </a:r>
          </a:p>
          <a:p>
            <a:r>
              <a:rPr lang="fr-FR" dirty="0" smtClean="0"/>
              <a:t>Un fonctionnaire avec un emploi  </a:t>
            </a:r>
            <a:r>
              <a:rPr lang="fr-FR" dirty="0"/>
              <a:t>permanent  bénéficie  d’un  droit  individuel  à  la  formation professionnelle  d’une  durée  de  vingt  heures  par  an.  </a:t>
            </a:r>
            <a:r>
              <a:rPr lang="fr-FR" dirty="0" smtClean="0"/>
              <a:t>Ainsi, ces formation seront comptées pour les promotion. </a:t>
            </a:r>
            <a:endParaRPr lang="ar-DZ" dirty="0"/>
          </a:p>
        </p:txBody>
      </p:sp>
      <p:sp>
        <p:nvSpPr>
          <p:cNvPr id="5" name="Rectangle 4"/>
          <p:cNvSpPr/>
          <p:nvPr/>
        </p:nvSpPr>
        <p:spPr>
          <a:xfrm>
            <a:off x="388261" y="2132856"/>
            <a:ext cx="84969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 </a:t>
            </a:r>
            <a:r>
              <a:rPr lang="fr-FR" sz="2400" b="1" dirty="0">
                <a:solidFill>
                  <a:srgbClr val="FFC000"/>
                </a:solidFill>
              </a:rPr>
              <a:t>Principe de non-discrimination</a:t>
            </a:r>
          </a:p>
          <a:p>
            <a:r>
              <a:rPr lang="fr-FR" dirty="0"/>
              <a:t>La liberté d'opinion est garantie aux fonctionnaires. Aucune distinction, directe ou </a:t>
            </a:r>
            <a:r>
              <a:rPr lang="fr-FR" dirty="0" smtClean="0"/>
              <a:t>indirecte</a:t>
            </a:r>
            <a:r>
              <a:rPr lang="fr-FR" dirty="0"/>
              <a:t>,  ne  peut  être  faite  entre  les  fonctionnaires  en  raison  de  leurs  opinions </a:t>
            </a:r>
            <a:r>
              <a:rPr lang="fr-FR" dirty="0" smtClean="0"/>
              <a:t>politiques</a:t>
            </a:r>
            <a:r>
              <a:rPr lang="fr-FR" dirty="0"/>
              <a:t>,  syndicales, </a:t>
            </a:r>
            <a:r>
              <a:rPr lang="fr-FR" dirty="0" smtClean="0"/>
              <a:t>religieuses</a:t>
            </a:r>
            <a:r>
              <a:rPr lang="fr-FR" dirty="0"/>
              <a:t>,  de  leur  origine, </a:t>
            </a:r>
            <a:r>
              <a:rPr lang="fr-FR" dirty="0" smtClean="0"/>
              <a:t>ou </a:t>
            </a:r>
            <a:r>
              <a:rPr lang="fr-FR" dirty="0"/>
              <a:t>identité de genre, de leur </a:t>
            </a:r>
            <a:r>
              <a:rPr lang="fr-FR" dirty="0" smtClean="0"/>
              <a:t>âge……..</a:t>
            </a:r>
            <a:endParaRPr lang="ar-DZ" dirty="0"/>
          </a:p>
        </p:txBody>
      </p:sp>
    </p:spTree>
    <p:extLst>
      <p:ext uri="{BB962C8B-B14F-4D97-AF65-F5344CB8AC3E}">
        <p14:creationId xmlns:p14="http://schemas.microsoft.com/office/powerpoint/2010/main" val="2456344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5536" y="764704"/>
            <a:ext cx="8641398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>
                <a:solidFill>
                  <a:srgbClr val="FFC000"/>
                </a:solidFill>
              </a:rPr>
              <a:t>Droit syndical</a:t>
            </a:r>
          </a:p>
          <a:p>
            <a:r>
              <a:rPr lang="fr-FR" dirty="0" smtClean="0"/>
              <a:t>	Les  </a:t>
            </a:r>
            <a:r>
              <a:rPr lang="fr-FR" dirty="0"/>
              <a:t>fonctionnaires  peuvent  créer  des  syndicats  et  y  adhérer,  </a:t>
            </a:r>
            <a:r>
              <a:rPr lang="fr-FR" dirty="0" smtClean="0"/>
              <a:t>et peuvent bénéficier  </a:t>
            </a:r>
            <a:r>
              <a:rPr lang="fr-FR" dirty="0"/>
              <a:t>d’autorisations  spéciales  d’absence  (selon  les  nécessités  de </a:t>
            </a:r>
            <a:r>
              <a:rPr lang="fr-FR" dirty="0" smtClean="0"/>
              <a:t>service</a:t>
            </a:r>
            <a:r>
              <a:rPr lang="fr-FR" dirty="0"/>
              <a:t>),  de  congés  pour  formation  syndicale  et  de  décharges  d’activité  de </a:t>
            </a:r>
            <a:r>
              <a:rPr lang="fr-FR" dirty="0" smtClean="0"/>
              <a:t>service</a:t>
            </a:r>
            <a:r>
              <a:rPr lang="fr-FR" dirty="0"/>
              <a:t>. </a:t>
            </a:r>
          </a:p>
          <a:p>
            <a:r>
              <a:rPr lang="fr-FR" dirty="0"/>
              <a:t>Ces  organisations  syndicales  peuvent  ester  en  </a:t>
            </a:r>
            <a:r>
              <a:rPr lang="fr-FR" dirty="0" smtClean="0"/>
              <a:t>justice devant  </a:t>
            </a:r>
            <a:r>
              <a:rPr lang="fr-FR" dirty="0"/>
              <a:t>les </a:t>
            </a:r>
            <a:r>
              <a:rPr lang="fr-FR" dirty="0" smtClean="0"/>
              <a:t>juridictions </a:t>
            </a:r>
            <a:r>
              <a:rPr lang="fr-FR" dirty="0"/>
              <a:t>compétentes contre les actes </a:t>
            </a:r>
            <a:r>
              <a:rPr lang="fr-FR" dirty="0" smtClean="0"/>
              <a:t>et </a:t>
            </a:r>
            <a:r>
              <a:rPr lang="fr-FR" dirty="0"/>
              <a:t>décisions  individuelles  portant  atteinte  aux  intérêts </a:t>
            </a:r>
            <a:r>
              <a:rPr lang="fr-FR" dirty="0" smtClean="0"/>
              <a:t>collectifs </a:t>
            </a:r>
            <a:r>
              <a:rPr lang="fr-FR" dirty="0"/>
              <a:t>des fonctionnaires</a:t>
            </a:r>
            <a:r>
              <a:rPr lang="fr-FR" dirty="0" smtClean="0"/>
              <a:t>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15903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0612" y="260648"/>
            <a:ext cx="8701867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 </a:t>
            </a:r>
            <a:r>
              <a:rPr lang="fr-FR" sz="2400" b="1" dirty="0">
                <a:solidFill>
                  <a:srgbClr val="FFC000"/>
                </a:solidFill>
              </a:rPr>
              <a:t>Droit de grève </a:t>
            </a:r>
          </a:p>
          <a:p>
            <a:r>
              <a:rPr lang="fr-FR" dirty="0" smtClean="0"/>
              <a:t>Les fonctionnaires ont le droit à la  grève dans  </a:t>
            </a:r>
            <a:r>
              <a:rPr lang="fr-FR" dirty="0"/>
              <a:t>les  limites  légales. </a:t>
            </a:r>
            <a:r>
              <a:rPr lang="fr-FR" dirty="0" smtClean="0"/>
              <a:t>l’administration  </a:t>
            </a:r>
            <a:r>
              <a:rPr lang="fr-FR" dirty="0"/>
              <a:t>peut  imposer  le  maintien  d’un  service  minimum  en </a:t>
            </a:r>
            <a:r>
              <a:rPr lang="fr-FR" dirty="0" smtClean="0"/>
              <a:t>empêchant certains agents </a:t>
            </a:r>
            <a:r>
              <a:rPr lang="fr-FR" dirty="0"/>
              <a:t>de faire grève par la voie de la réquisition ou de </a:t>
            </a:r>
            <a:r>
              <a:rPr lang="fr-FR" dirty="0" smtClean="0"/>
              <a:t>la  </a:t>
            </a:r>
            <a:r>
              <a:rPr lang="fr-FR" dirty="0"/>
              <a:t>désignation.  </a:t>
            </a:r>
            <a:endParaRPr lang="fr-FR" dirty="0" smtClean="0"/>
          </a:p>
          <a:p>
            <a:r>
              <a:rPr lang="fr-FR" dirty="0"/>
              <a:t>	</a:t>
            </a:r>
            <a:r>
              <a:rPr lang="fr-FR" dirty="0" smtClean="0"/>
              <a:t>D’autres  </a:t>
            </a:r>
            <a:r>
              <a:rPr lang="fr-FR" dirty="0"/>
              <a:t>fonctionnaires  sont  totalement  </a:t>
            </a:r>
            <a:r>
              <a:rPr lang="fr-FR" dirty="0" smtClean="0"/>
              <a:t>privés  </a:t>
            </a:r>
            <a:r>
              <a:rPr lang="fr-FR" dirty="0"/>
              <a:t>du  droit  de grève : </a:t>
            </a:r>
            <a:endParaRPr lang="fr-FR" dirty="0" smtClean="0"/>
          </a:p>
          <a:p>
            <a:pPr marL="285750" indent="-285750">
              <a:buFontTx/>
              <a:buChar char="-"/>
            </a:pPr>
            <a:r>
              <a:rPr lang="fr-FR" dirty="0" smtClean="0"/>
              <a:t>préfet, </a:t>
            </a:r>
          </a:p>
          <a:p>
            <a:pPr marL="285750" indent="-285750">
              <a:buFontTx/>
              <a:buChar char="-"/>
            </a:pPr>
            <a:r>
              <a:rPr lang="fr-FR" dirty="0" smtClean="0"/>
              <a:t>militaires</a:t>
            </a:r>
            <a:r>
              <a:rPr lang="fr-FR" dirty="0"/>
              <a:t>,  </a:t>
            </a:r>
            <a:endParaRPr lang="fr-FR" dirty="0" smtClean="0"/>
          </a:p>
          <a:p>
            <a:pPr marL="285750" indent="-285750">
              <a:buFontTx/>
              <a:buChar char="-"/>
            </a:pPr>
            <a:r>
              <a:rPr lang="fr-FR" dirty="0" smtClean="0"/>
              <a:t>magistrat  </a:t>
            </a:r>
            <a:r>
              <a:rPr lang="fr-FR" dirty="0"/>
              <a:t>de  l’ordre  </a:t>
            </a:r>
            <a:r>
              <a:rPr lang="fr-FR" dirty="0" smtClean="0"/>
              <a:t>judiciaire.  </a:t>
            </a:r>
            <a:endParaRPr lang="ar-DZ" dirty="0"/>
          </a:p>
        </p:txBody>
      </p:sp>
      <p:sp>
        <p:nvSpPr>
          <p:cNvPr id="5" name="Rectangle 4"/>
          <p:cNvSpPr/>
          <p:nvPr/>
        </p:nvSpPr>
        <p:spPr>
          <a:xfrm>
            <a:off x="201714" y="3228502"/>
            <a:ext cx="8690765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>
                <a:solidFill>
                  <a:srgbClr val="FFC000"/>
                </a:solidFill>
              </a:rPr>
              <a:t> Droits sociaux/droit à participation</a:t>
            </a:r>
          </a:p>
          <a:p>
            <a:r>
              <a:rPr lang="fr-FR" dirty="0"/>
              <a:t>Les  fonctionnaires  disposent  d’un  droit  de  participation,  par  l’intermédiaire  de </a:t>
            </a:r>
            <a:r>
              <a:rPr lang="fr-FR" dirty="0" smtClean="0"/>
              <a:t>leurs  délégués  élus </a:t>
            </a:r>
            <a:r>
              <a:rPr lang="fr-FR" dirty="0"/>
              <a:t>dans  les  organismes  consultatifs,  à  l’organisation  et  au </a:t>
            </a:r>
            <a:r>
              <a:rPr lang="fr-FR" dirty="0" smtClean="0"/>
              <a:t>fonctionnement  </a:t>
            </a:r>
            <a:r>
              <a:rPr lang="fr-FR" dirty="0"/>
              <a:t>des  services  </a:t>
            </a:r>
            <a:r>
              <a:rPr lang="fr-FR" dirty="0" smtClean="0"/>
              <a:t>publics.</a:t>
            </a:r>
            <a:endParaRPr lang="ar-DZ" dirty="0"/>
          </a:p>
        </p:txBody>
      </p:sp>
    </p:spTree>
    <p:extLst>
      <p:ext uri="{BB962C8B-B14F-4D97-AF65-F5344CB8AC3E}">
        <p14:creationId xmlns:p14="http://schemas.microsoft.com/office/powerpoint/2010/main" val="1926114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39752" y="188640"/>
            <a:ext cx="49936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</a:rPr>
              <a:t>Les obligations des </a:t>
            </a:r>
            <a:r>
              <a:rPr lang="fr-FR" sz="2400" b="1" dirty="0" smtClean="0">
                <a:solidFill>
                  <a:srgbClr val="FF0000"/>
                </a:solidFill>
              </a:rPr>
              <a:t>fonctionnaires</a:t>
            </a:r>
            <a:endParaRPr lang="fr-FR" sz="2400" b="1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7544" y="663857"/>
            <a:ext cx="85689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Les obligations que doivent respecter les fonctionnaires sont bien plus nombreuses que celles </a:t>
            </a:r>
            <a:r>
              <a:rPr lang="fr-FR" dirty="0" smtClean="0"/>
              <a:t>qui  </a:t>
            </a:r>
            <a:r>
              <a:rPr lang="fr-FR" dirty="0"/>
              <a:t>s’imposent  aux  </a:t>
            </a:r>
            <a:r>
              <a:rPr lang="fr-FR" dirty="0" smtClean="0"/>
              <a:t>salariés  </a:t>
            </a:r>
            <a:r>
              <a:rPr lang="fr-FR" dirty="0"/>
              <a:t>du  secteur  </a:t>
            </a:r>
            <a:r>
              <a:rPr lang="fr-FR" dirty="0" smtClean="0"/>
              <a:t>privé car ils sont au service </a:t>
            </a:r>
            <a:r>
              <a:rPr lang="fr-FR" dirty="0"/>
              <a:t>de l’intérêt général. </a:t>
            </a:r>
            <a:endParaRPr lang="ar-DZ" dirty="0"/>
          </a:p>
        </p:txBody>
      </p:sp>
      <p:sp>
        <p:nvSpPr>
          <p:cNvPr id="6" name="Rectangle 5"/>
          <p:cNvSpPr/>
          <p:nvPr/>
        </p:nvSpPr>
        <p:spPr>
          <a:xfrm>
            <a:off x="539552" y="1988840"/>
            <a:ext cx="828092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>
                <a:solidFill>
                  <a:srgbClr val="FF0000"/>
                </a:solidFill>
              </a:rPr>
              <a:t>Le respect des valeurs du service public</a:t>
            </a:r>
          </a:p>
          <a:p>
            <a:r>
              <a:rPr lang="fr-FR" dirty="0" smtClean="0"/>
              <a:t>Le </a:t>
            </a:r>
            <a:r>
              <a:rPr lang="fr-FR" dirty="0"/>
              <a:t>fonctionnaire </a:t>
            </a:r>
            <a:r>
              <a:rPr lang="fr-FR" dirty="0" smtClean="0"/>
              <a:t>doit </a:t>
            </a:r>
            <a:r>
              <a:rPr lang="fr-FR" dirty="0"/>
              <a:t>exercer ses fonctions </a:t>
            </a:r>
            <a:r>
              <a:rPr lang="fr-FR" dirty="0" smtClean="0"/>
              <a:t>avec :</a:t>
            </a:r>
          </a:p>
          <a:p>
            <a:pPr marL="285750" indent="-285750">
              <a:buFontTx/>
              <a:buChar char="-"/>
            </a:pPr>
            <a:r>
              <a:rPr lang="fr-FR" dirty="0" smtClean="0"/>
              <a:t>dignité</a:t>
            </a:r>
            <a:r>
              <a:rPr lang="fr-FR" dirty="0"/>
              <a:t>, </a:t>
            </a:r>
          </a:p>
          <a:p>
            <a:pPr marL="285750" indent="-285750">
              <a:buFontTx/>
              <a:buChar char="-"/>
            </a:pPr>
            <a:r>
              <a:rPr lang="fr-FR" dirty="0" smtClean="0"/>
              <a:t>impartialité</a:t>
            </a:r>
            <a:r>
              <a:rPr lang="fr-FR" dirty="0"/>
              <a:t>, </a:t>
            </a:r>
            <a:endParaRPr lang="fr-FR" dirty="0" smtClean="0"/>
          </a:p>
          <a:p>
            <a:pPr marL="285750" indent="-285750">
              <a:buFontTx/>
              <a:buChar char="-"/>
            </a:pPr>
            <a:r>
              <a:rPr lang="fr-FR" dirty="0" smtClean="0"/>
              <a:t>intégrité.</a:t>
            </a:r>
          </a:p>
          <a:p>
            <a:pPr marL="285750" indent="-285750">
              <a:buFontTx/>
              <a:buChar char="-"/>
            </a:pPr>
            <a:r>
              <a:rPr lang="fr-FR" dirty="0" smtClean="0"/>
              <a:t>il  </a:t>
            </a:r>
            <a:r>
              <a:rPr lang="fr-FR" dirty="0"/>
              <a:t>doit  traiter  de  façon </a:t>
            </a:r>
            <a:r>
              <a:rPr lang="fr-FR" dirty="0" smtClean="0"/>
              <a:t>égale </a:t>
            </a:r>
            <a:r>
              <a:rPr lang="fr-FR" dirty="0"/>
              <a:t>toutes les personnes et respecte leur liberté de conscience et leur dignité. </a:t>
            </a:r>
            <a:endParaRPr lang="ar-DZ" dirty="0"/>
          </a:p>
        </p:txBody>
      </p:sp>
    </p:spTree>
    <p:extLst>
      <p:ext uri="{BB962C8B-B14F-4D97-AF65-F5344CB8AC3E}">
        <p14:creationId xmlns:p14="http://schemas.microsoft.com/office/powerpoint/2010/main" val="233219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9512" y="260648"/>
            <a:ext cx="8712968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>
                <a:solidFill>
                  <a:srgbClr val="FF0000"/>
                </a:solidFill>
              </a:rPr>
              <a:t>O</a:t>
            </a:r>
            <a:r>
              <a:rPr lang="fr-FR" sz="2400" b="1" dirty="0" smtClean="0">
                <a:solidFill>
                  <a:srgbClr val="FF0000"/>
                </a:solidFill>
              </a:rPr>
              <a:t>bligation </a:t>
            </a:r>
            <a:r>
              <a:rPr lang="fr-FR" sz="2400" b="1" dirty="0">
                <a:solidFill>
                  <a:srgbClr val="FF0000"/>
                </a:solidFill>
              </a:rPr>
              <a:t>de </a:t>
            </a:r>
            <a:r>
              <a:rPr lang="fr-FR" sz="2400" b="1" dirty="0" smtClean="0">
                <a:solidFill>
                  <a:srgbClr val="FF0000"/>
                </a:solidFill>
              </a:rPr>
              <a:t>service</a:t>
            </a:r>
          </a:p>
          <a:p>
            <a:endParaRPr lang="fr-FR" sz="2400" b="1" dirty="0">
              <a:solidFill>
                <a:srgbClr val="FF0000"/>
              </a:solidFill>
            </a:endParaRPr>
          </a:p>
          <a:p>
            <a:r>
              <a:rPr lang="fr-FR" dirty="0" smtClean="0"/>
              <a:t>Le  </a:t>
            </a:r>
            <a:r>
              <a:rPr lang="fr-FR" dirty="0"/>
              <a:t>fonctionnaire  consacre  l’intégralité  de  son  activité  professionnelle  aux </a:t>
            </a:r>
          </a:p>
          <a:p>
            <a:r>
              <a:rPr lang="fr-FR" dirty="0"/>
              <a:t>tâches qui lui sont </a:t>
            </a:r>
            <a:r>
              <a:rPr lang="fr-FR" dirty="0" smtClean="0"/>
              <a:t>confiées : </a:t>
            </a:r>
          </a:p>
          <a:p>
            <a:endParaRPr lang="fr-FR" dirty="0" smtClean="0"/>
          </a:p>
          <a:p>
            <a:pPr marL="285750" indent="-285750">
              <a:buFontTx/>
              <a:buChar char="-"/>
            </a:pPr>
            <a:r>
              <a:rPr lang="fr-FR" dirty="0"/>
              <a:t>R</a:t>
            </a:r>
            <a:r>
              <a:rPr lang="fr-FR" dirty="0" smtClean="0"/>
              <a:t>especter </a:t>
            </a:r>
            <a:r>
              <a:rPr lang="fr-FR" dirty="0"/>
              <a:t>la durée et les horaires de travail. </a:t>
            </a:r>
            <a:endParaRPr lang="fr-FR" dirty="0" smtClean="0"/>
          </a:p>
          <a:p>
            <a:pPr marL="285750" indent="-285750">
              <a:buFontTx/>
              <a:buChar char="-"/>
            </a:pPr>
            <a:endParaRPr lang="fr-FR" dirty="0" smtClean="0"/>
          </a:p>
          <a:p>
            <a:pPr marL="285750" indent="-285750">
              <a:buFontTx/>
              <a:buChar char="-"/>
            </a:pPr>
            <a:r>
              <a:rPr lang="fr-FR" dirty="0" smtClean="0"/>
              <a:t>assurer  </a:t>
            </a:r>
            <a:r>
              <a:rPr lang="fr-FR" dirty="0"/>
              <a:t>la  continuité  du  service  public  et  peut  être  </a:t>
            </a:r>
            <a:r>
              <a:rPr lang="fr-FR" dirty="0" smtClean="0"/>
              <a:t>sanctionné </a:t>
            </a:r>
            <a:r>
              <a:rPr lang="fr-FR" dirty="0"/>
              <a:t>pour </a:t>
            </a:r>
            <a:r>
              <a:rPr lang="fr-FR" dirty="0" smtClean="0"/>
              <a:t>des </a:t>
            </a:r>
            <a:r>
              <a:rPr lang="fr-FR" dirty="0"/>
              <a:t>absences injustifiées. </a:t>
            </a:r>
            <a:endParaRPr lang="fr-FR" dirty="0" smtClean="0"/>
          </a:p>
          <a:p>
            <a:pPr marL="285750" indent="-285750">
              <a:buFontTx/>
              <a:buChar char="-"/>
            </a:pPr>
            <a:endParaRPr lang="fr-FR" dirty="0" smtClean="0"/>
          </a:p>
          <a:p>
            <a:pPr marL="285750" indent="-285750">
              <a:buFontTx/>
              <a:buChar char="-"/>
            </a:pPr>
            <a:r>
              <a:rPr lang="fr-FR" dirty="0" smtClean="0"/>
              <a:t>Celui qui refuse  </a:t>
            </a:r>
            <a:r>
              <a:rPr lang="fr-FR" dirty="0"/>
              <a:t>de  rejoindre  le  poste  sur  lequel  </a:t>
            </a:r>
            <a:r>
              <a:rPr lang="fr-FR" dirty="0" smtClean="0"/>
              <a:t>il </a:t>
            </a:r>
            <a:r>
              <a:rPr lang="fr-FR" dirty="0"/>
              <a:t>a  été  </a:t>
            </a:r>
            <a:r>
              <a:rPr lang="fr-FR" dirty="0" smtClean="0"/>
              <a:t>affecté,  </a:t>
            </a:r>
            <a:r>
              <a:rPr lang="fr-FR" dirty="0"/>
              <a:t>commet  un </a:t>
            </a:r>
            <a:r>
              <a:rPr lang="fr-FR" dirty="0" smtClean="0"/>
              <a:t>abandon </a:t>
            </a:r>
            <a:r>
              <a:rPr lang="fr-FR" dirty="0"/>
              <a:t>de poste pouvant entraîner sa </a:t>
            </a:r>
            <a:r>
              <a:rPr lang="fr-FR" dirty="0" smtClean="0"/>
              <a:t>radiation. </a:t>
            </a:r>
          </a:p>
          <a:p>
            <a:pPr marL="285750" indent="-285750">
              <a:buFontTx/>
              <a:buChar char="-"/>
            </a:pPr>
            <a:endParaRPr lang="fr-FR" dirty="0" smtClean="0"/>
          </a:p>
          <a:p>
            <a:pPr marL="285750" indent="-285750">
              <a:buFontTx/>
              <a:buChar char="-"/>
            </a:pPr>
            <a:r>
              <a:rPr lang="fr-FR" dirty="0" smtClean="0"/>
              <a:t>Le  </a:t>
            </a:r>
            <a:r>
              <a:rPr lang="fr-FR" dirty="0"/>
              <a:t>fonctionnaires  ne  peuvent  exercer  à  titre  professionnel  une  activité  </a:t>
            </a:r>
            <a:r>
              <a:rPr lang="fr-FR" dirty="0" smtClean="0"/>
              <a:t>privée lucrative   sauf une activité à  </a:t>
            </a:r>
            <a:r>
              <a:rPr lang="fr-FR" dirty="0"/>
              <a:t>titre  </a:t>
            </a:r>
            <a:r>
              <a:rPr lang="fr-FR" dirty="0" smtClean="0"/>
              <a:t>accessoire compatible.</a:t>
            </a:r>
            <a:endParaRPr lang="ar-DZ" dirty="0"/>
          </a:p>
        </p:txBody>
      </p:sp>
    </p:spTree>
    <p:extLst>
      <p:ext uri="{BB962C8B-B14F-4D97-AF65-F5344CB8AC3E}">
        <p14:creationId xmlns:p14="http://schemas.microsoft.com/office/powerpoint/2010/main" val="610191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3528" y="332656"/>
            <a:ext cx="792088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>
                <a:solidFill>
                  <a:srgbClr val="FF0000"/>
                </a:solidFill>
              </a:rPr>
              <a:t>L’obligation d’obéissance hiérarchique </a:t>
            </a:r>
          </a:p>
          <a:p>
            <a:endParaRPr lang="fr-FR" dirty="0" smtClean="0"/>
          </a:p>
          <a:p>
            <a:r>
              <a:rPr lang="fr-FR" dirty="0" smtClean="0"/>
              <a:t>Tout </a:t>
            </a:r>
            <a:r>
              <a:rPr lang="fr-FR" dirty="0"/>
              <a:t>fonctionnaire est responsable des taches qui lui sont confiées. Elle.il doit se </a:t>
            </a:r>
            <a:r>
              <a:rPr lang="fr-FR" dirty="0" smtClean="0"/>
              <a:t>conformer   </a:t>
            </a:r>
            <a:r>
              <a:rPr lang="fr-FR" dirty="0"/>
              <a:t>aux   instructions   de   </a:t>
            </a:r>
            <a:r>
              <a:rPr lang="fr-FR" dirty="0" smtClean="0"/>
              <a:t>son   supérieur   </a:t>
            </a:r>
            <a:r>
              <a:rPr lang="fr-FR" dirty="0"/>
              <a:t>hiérarchique,   excepté   si </a:t>
            </a:r>
            <a:r>
              <a:rPr lang="fr-FR" dirty="0" smtClean="0"/>
              <a:t>l’instruction  </a:t>
            </a:r>
            <a:r>
              <a:rPr lang="fr-FR" dirty="0"/>
              <a:t>est  manifestement  illégale  et  de  nature  à  troubler  gravement  un </a:t>
            </a:r>
            <a:r>
              <a:rPr lang="fr-FR" dirty="0" smtClean="0"/>
              <a:t>intérêt  </a:t>
            </a:r>
            <a:r>
              <a:rPr lang="fr-FR" dirty="0"/>
              <a:t>public.  </a:t>
            </a:r>
            <a:endParaRPr lang="ar-DZ" dirty="0"/>
          </a:p>
        </p:txBody>
      </p:sp>
      <p:sp>
        <p:nvSpPr>
          <p:cNvPr id="5" name="Rectangle 4"/>
          <p:cNvSpPr/>
          <p:nvPr/>
        </p:nvSpPr>
        <p:spPr>
          <a:xfrm>
            <a:off x="467544" y="2852936"/>
            <a:ext cx="7992888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 </a:t>
            </a:r>
            <a:r>
              <a:rPr lang="fr-FR" sz="2400" b="1" dirty="0">
                <a:solidFill>
                  <a:srgbClr val="FF0000"/>
                </a:solidFill>
              </a:rPr>
              <a:t>L’obligation de formation</a:t>
            </a:r>
          </a:p>
          <a:p>
            <a:r>
              <a:rPr lang="fr-FR" dirty="0" smtClean="0"/>
              <a:t>Le  </a:t>
            </a:r>
            <a:r>
              <a:rPr lang="fr-FR" dirty="0"/>
              <a:t>fonctionnaire  a  le  devoir  de  s'adapter  au  service  public  et  de  mettre  ses </a:t>
            </a:r>
            <a:r>
              <a:rPr lang="fr-FR" dirty="0" smtClean="0"/>
              <a:t>connaissances </a:t>
            </a:r>
            <a:r>
              <a:rPr lang="fr-FR" dirty="0"/>
              <a:t>à jour régulièrement. Le manquement à cette obligation constitue </a:t>
            </a:r>
            <a:r>
              <a:rPr lang="fr-FR" dirty="0" smtClean="0"/>
              <a:t>une </a:t>
            </a:r>
            <a:r>
              <a:rPr lang="fr-FR" dirty="0"/>
              <a:t>faute.</a:t>
            </a:r>
            <a:endParaRPr lang="ar-DZ" dirty="0"/>
          </a:p>
        </p:txBody>
      </p:sp>
    </p:spTree>
    <p:extLst>
      <p:ext uri="{BB962C8B-B14F-4D97-AF65-F5344CB8AC3E}">
        <p14:creationId xmlns:p14="http://schemas.microsoft.com/office/powerpoint/2010/main" val="746801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7544" y="1268760"/>
            <a:ext cx="842493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>
                <a:solidFill>
                  <a:srgbClr val="FF0000"/>
                </a:solidFill>
              </a:rPr>
              <a:t>L’obligation de secret professionnel</a:t>
            </a:r>
          </a:p>
          <a:p>
            <a:r>
              <a:rPr lang="fr-FR" dirty="0"/>
              <a:t>Dans l'exercice de ses responsabilités, </a:t>
            </a:r>
            <a:r>
              <a:rPr lang="fr-FR" dirty="0" smtClean="0"/>
              <a:t>le </a:t>
            </a:r>
            <a:r>
              <a:rPr lang="fr-FR" dirty="0"/>
              <a:t>fonctionnaire peut, quel que soit son </a:t>
            </a:r>
          </a:p>
          <a:p>
            <a:r>
              <a:rPr lang="fr-FR" dirty="0"/>
              <a:t>grade,  avoir  connaissance  de  faits  intéressant  les  </a:t>
            </a:r>
            <a:r>
              <a:rPr lang="fr-FR" dirty="0" smtClean="0"/>
              <a:t>particuliers</a:t>
            </a:r>
            <a:r>
              <a:rPr lang="fr-FR" dirty="0"/>
              <a:t>,  ou  de  projets </a:t>
            </a:r>
            <a:r>
              <a:rPr lang="fr-FR" dirty="0" smtClean="0"/>
              <a:t>dont </a:t>
            </a:r>
            <a:r>
              <a:rPr lang="fr-FR" dirty="0"/>
              <a:t>la divulgation mettrait en cause le fonctionnement du service public. </a:t>
            </a:r>
          </a:p>
          <a:p>
            <a:r>
              <a:rPr lang="fr-FR" dirty="0"/>
              <a:t>Des domaines exigent le secret absolu de la part des fonctionnaires :</a:t>
            </a:r>
          </a:p>
          <a:p>
            <a:r>
              <a:rPr lang="fr-FR" dirty="0"/>
              <a:t>  la défense </a:t>
            </a:r>
            <a:r>
              <a:rPr lang="fr-FR" dirty="0" smtClean="0"/>
              <a:t>;</a:t>
            </a:r>
          </a:p>
          <a:p>
            <a:r>
              <a:rPr lang="fr-FR" dirty="0" smtClean="0"/>
              <a:t>  </a:t>
            </a:r>
            <a:r>
              <a:rPr lang="fr-FR" dirty="0"/>
              <a:t>les informations financières ;</a:t>
            </a:r>
          </a:p>
          <a:p>
            <a:r>
              <a:rPr lang="fr-FR" dirty="0"/>
              <a:t>  le domaine médical ;</a:t>
            </a:r>
          </a:p>
          <a:p>
            <a:r>
              <a:rPr lang="fr-FR" dirty="0"/>
              <a:t>  la vie privée.</a:t>
            </a:r>
            <a:endParaRPr lang="ar-DZ" dirty="0"/>
          </a:p>
        </p:txBody>
      </p:sp>
    </p:spTree>
    <p:extLst>
      <p:ext uri="{BB962C8B-B14F-4D97-AF65-F5344CB8AC3E}">
        <p14:creationId xmlns:p14="http://schemas.microsoft.com/office/powerpoint/2010/main" val="686539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39752" y="692696"/>
            <a:ext cx="497924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600" b="1" dirty="0">
                <a:solidFill>
                  <a:srgbClr val="FFC000"/>
                </a:solidFill>
              </a:rPr>
              <a:t>Ethique et déontologie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909906"/>
            <a:ext cx="6203384" cy="1244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4067944" y="3284984"/>
            <a:ext cx="138000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b="1" dirty="0" smtClean="0">
                <a:solidFill>
                  <a:srgbClr val="00B050"/>
                </a:solidFill>
              </a:rPr>
              <a:t>Valeurs</a:t>
            </a:r>
            <a:endParaRPr lang="fr-FR" sz="2400" b="1" dirty="0">
              <a:solidFill>
                <a:srgbClr val="00B05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111774" y="1455167"/>
            <a:ext cx="12923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B050"/>
                </a:solidFill>
              </a:rPr>
              <a:t>Ethique</a:t>
            </a:r>
            <a:endParaRPr lang="fr-FR" sz="2400" b="1" dirty="0">
              <a:solidFill>
                <a:srgbClr val="00B050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2855" y="3654316"/>
            <a:ext cx="5029146" cy="618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2543376" y="4471981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fr-FR" sz="2400" b="1" dirty="0" smtClean="0">
                <a:solidFill>
                  <a:srgbClr val="00B050"/>
                </a:solidFill>
              </a:rPr>
              <a:t>Déontologie</a:t>
            </a:r>
            <a:endParaRPr lang="fr-FR" sz="2400" b="1" dirty="0">
              <a:solidFill>
                <a:srgbClr val="00B050"/>
              </a:solidFill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87" y="159254"/>
            <a:ext cx="1273653" cy="1295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01" y="43113"/>
            <a:ext cx="1273653" cy="1295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827584" y="4928669"/>
            <a:ext cx="825807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r-FR" sz="2000" b="1" dirty="0" smtClean="0"/>
              <a:t>C’est l’ensemble des devoirs et obligations imposées aux membres d’un ordre ou d’une association professionnelle.</a:t>
            </a:r>
            <a:endParaRPr lang="fr-FR" sz="2000" b="1" dirty="0"/>
          </a:p>
        </p:txBody>
      </p:sp>
    </p:spTree>
    <p:extLst>
      <p:ext uri="{BB962C8B-B14F-4D97-AF65-F5344CB8AC3E}">
        <p14:creationId xmlns:p14="http://schemas.microsoft.com/office/powerpoint/2010/main" val="4000394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76403" y="620688"/>
            <a:ext cx="8208912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 </a:t>
            </a:r>
            <a:r>
              <a:rPr lang="fr-FR" sz="2400" b="1" dirty="0">
                <a:solidFill>
                  <a:srgbClr val="FF0000"/>
                </a:solidFill>
              </a:rPr>
              <a:t>L’obligation de réserve</a:t>
            </a:r>
          </a:p>
          <a:p>
            <a:r>
              <a:rPr lang="fr-FR" dirty="0" smtClean="0"/>
              <a:t>Il   </a:t>
            </a:r>
            <a:r>
              <a:rPr lang="fr-FR" dirty="0"/>
              <a:t>est   interdit   à   </a:t>
            </a:r>
            <a:r>
              <a:rPr lang="fr-FR" dirty="0" smtClean="0"/>
              <a:t>au   </a:t>
            </a:r>
            <a:r>
              <a:rPr lang="fr-FR" dirty="0"/>
              <a:t>fonctionnaire   d’exprimer   ses   opinions </a:t>
            </a:r>
            <a:r>
              <a:rPr lang="fr-FR" dirty="0" smtClean="0"/>
              <a:t>personnelles  </a:t>
            </a:r>
            <a:r>
              <a:rPr lang="fr-FR" dirty="0"/>
              <a:t>à  l’intérieur  ou  à  l’extérieur  du  service,  dès  lors  que  ses  propos </a:t>
            </a:r>
            <a:r>
              <a:rPr lang="fr-FR" dirty="0" smtClean="0"/>
              <a:t>entravent </a:t>
            </a:r>
            <a:r>
              <a:rPr lang="fr-FR" dirty="0"/>
              <a:t>le fonctionnement du service ou jettent le discrédit sur l’administration. </a:t>
            </a:r>
            <a:r>
              <a:rPr lang="fr-FR" dirty="0" smtClean="0"/>
              <a:t>L’obligation </a:t>
            </a:r>
            <a:r>
              <a:rPr lang="fr-FR" dirty="0"/>
              <a:t>de réserve  est une construction jurisprudentielle complexe qui varie </a:t>
            </a:r>
            <a:r>
              <a:rPr lang="fr-FR" dirty="0" smtClean="0"/>
              <a:t>d’intensité  </a:t>
            </a:r>
            <a:r>
              <a:rPr lang="fr-FR" dirty="0"/>
              <a:t>en  fonction  de  critères  </a:t>
            </a:r>
            <a:r>
              <a:rPr lang="fr-FR" dirty="0" smtClean="0"/>
              <a:t>divers.</a:t>
            </a:r>
            <a:endParaRPr lang="ar-DZ" dirty="0"/>
          </a:p>
        </p:txBody>
      </p:sp>
      <p:sp>
        <p:nvSpPr>
          <p:cNvPr id="6" name="Rectangle 5"/>
          <p:cNvSpPr/>
          <p:nvPr/>
        </p:nvSpPr>
        <p:spPr>
          <a:xfrm>
            <a:off x="376403" y="3501008"/>
            <a:ext cx="80283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 </a:t>
            </a:r>
            <a:r>
              <a:rPr lang="fr-FR" sz="2400" b="1" dirty="0">
                <a:solidFill>
                  <a:srgbClr val="FF0000"/>
                </a:solidFill>
              </a:rPr>
              <a:t>L’obligation de transparence administrative</a:t>
            </a:r>
          </a:p>
          <a:p>
            <a:r>
              <a:rPr lang="fr-FR" dirty="0"/>
              <a:t>De façon générale, les fonctionnaires ont le devoir de satisfaire aux demandes </a:t>
            </a:r>
          </a:p>
          <a:p>
            <a:r>
              <a:rPr lang="fr-FR" dirty="0"/>
              <a:t>d'information du public</a:t>
            </a:r>
            <a:r>
              <a:rPr lang="fr-FR" dirty="0" smtClean="0"/>
              <a:t>. Par  </a:t>
            </a:r>
            <a:r>
              <a:rPr lang="fr-FR" dirty="0"/>
              <a:t>ailleurs,  le  droit  de  toute  personne  à  l'information  est  garanti  en  ce  qui </a:t>
            </a:r>
            <a:r>
              <a:rPr lang="fr-FR" dirty="0" smtClean="0"/>
              <a:t>concerne  </a:t>
            </a:r>
            <a:r>
              <a:rPr lang="fr-FR" dirty="0"/>
              <a:t>la  liberté  d'accès  aux  documents </a:t>
            </a:r>
            <a:endParaRPr lang="ar-DZ" dirty="0"/>
          </a:p>
        </p:txBody>
      </p:sp>
    </p:spTree>
    <p:extLst>
      <p:ext uri="{BB962C8B-B14F-4D97-AF65-F5344CB8AC3E}">
        <p14:creationId xmlns:p14="http://schemas.microsoft.com/office/powerpoint/2010/main" val="1212203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1303"/>
            <a:ext cx="3807223" cy="1451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395536" y="908720"/>
            <a:ext cx="388843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r-FR" b="1" dirty="0" smtClean="0">
                <a:solidFill>
                  <a:srgbClr val="FFC000"/>
                </a:solidFill>
              </a:rPr>
              <a:t>Charte d’éthique et de la déontologie universitaire</a:t>
            </a:r>
            <a:endParaRPr lang="fr-FR" b="1" dirty="0">
              <a:solidFill>
                <a:srgbClr val="FFC000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576253" y="1772816"/>
            <a:ext cx="7344816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indent="-342900">
              <a:buAutoNum type="arabicPeriod"/>
            </a:pPr>
            <a:r>
              <a:rPr lang="fr-FR" dirty="0" smtClean="0">
                <a:solidFill>
                  <a:srgbClr val="00B050"/>
                </a:solidFill>
              </a:rPr>
              <a:t>Intégrité et honnête:</a:t>
            </a:r>
          </a:p>
          <a:p>
            <a:pPr marL="285750" indent="-285750">
              <a:buFontTx/>
              <a:buChar char="-"/>
            </a:pPr>
            <a:r>
              <a:rPr lang="fr-FR" dirty="0" smtClean="0"/>
              <a:t>refus de la corruption sous toutes ses formes.</a:t>
            </a:r>
          </a:p>
          <a:p>
            <a:pPr marL="285750" indent="-285750">
              <a:buFontTx/>
              <a:buChar char="-"/>
            </a:pPr>
            <a:r>
              <a:rPr lang="fr-FR" dirty="0" smtClean="0"/>
              <a:t>Pratiques et conduites exemplaires</a:t>
            </a:r>
          </a:p>
          <a:p>
            <a:r>
              <a:rPr lang="fr-FR" dirty="0" smtClean="0"/>
              <a:t>  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541657" y="3068960"/>
            <a:ext cx="7344816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r-FR" dirty="0" smtClean="0">
                <a:solidFill>
                  <a:srgbClr val="00B050"/>
                </a:solidFill>
              </a:rPr>
              <a:t>2. Libertés académiques </a:t>
            </a:r>
          </a:p>
          <a:p>
            <a:pPr marL="285750" indent="-285750">
              <a:buFontTx/>
              <a:buChar char="-"/>
            </a:pPr>
            <a:r>
              <a:rPr lang="fr-FR" dirty="0" smtClean="0"/>
              <a:t>Garantir l’expression d’opinions critiques sans risques de censure ni contraintes.</a:t>
            </a:r>
          </a:p>
          <a:p>
            <a:r>
              <a:rPr lang="fr-FR" dirty="0" smtClean="0"/>
              <a:t>  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559282" y="4052971"/>
            <a:ext cx="7344816" cy="147732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r-FR" dirty="0">
                <a:solidFill>
                  <a:srgbClr val="00B050"/>
                </a:solidFill>
              </a:rPr>
              <a:t>3</a:t>
            </a:r>
            <a:r>
              <a:rPr lang="fr-FR" dirty="0" smtClean="0">
                <a:solidFill>
                  <a:srgbClr val="00B050"/>
                </a:solidFill>
              </a:rPr>
              <a:t>. Responsabilité et compétences </a:t>
            </a:r>
          </a:p>
          <a:p>
            <a:pPr marL="285750" indent="-285750">
              <a:buFontTx/>
              <a:buChar char="-"/>
            </a:pPr>
            <a:r>
              <a:rPr lang="fr-FR" dirty="0" smtClean="0"/>
              <a:t>Le responsable doit être choisi en fonction de ses compétences</a:t>
            </a:r>
          </a:p>
          <a:p>
            <a:pPr marL="285750" indent="-285750">
              <a:buFontTx/>
              <a:buChar char="-"/>
            </a:pPr>
            <a:r>
              <a:rPr lang="fr-FR" dirty="0" smtClean="0"/>
              <a:t>Faire participer les membres de la communauté universitaire dans la prise de décision.</a:t>
            </a:r>
          </a:p>
          <a:p>
            <a:r>
              <a:rPr lang="fr-FR" dirty="0" smtClean="0"/>
              <a:t> 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50803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5" y="0"/>
            <a:ext cx="9023350" cy="141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1331640" y="1556792"/>
            <a:ext cx="6408712" cy="147732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r-FR" dirty="0" smtClean="0">
                <a:solidFill>
                  <a:srgbClr val="00B050"/>
                </a:solidFill>
              </a:rPr>
              <a:t>4. Respect mutuel</a:t>
            </a:r>
          </a:p>
          <a:p>
            <a:r>
              <a:rPr lang="fr-FR" dirty="0" smtClean="0"/>
              <a:t>Tous les membres de la communauté universitaire doivent s’interdire de toute forme de violence symbolique, physique ou verbale quels que soit le niveau hiérarchique des partenaires.  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1329724" y="3193521"/>
            <a:ext cx="6408712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r-FR" dirty="0">
                <a:solidFill>
                  <a:srgbClr val="00B050"/>
                </a:solidFill>
              </a:rPr>
              <a:t>5</a:t>
            </a:r>
            <a:r>
              <a:rPr lang="fr-FR" dirty="0" smtClean="0">
                <a:solidFill>
                  <a:srgbClr val="00B050"/>
                </a:solidFill>
              </a:rPr>
              <a:t>. l’équité</a:t>
            </a:r>
          </a:p>
          <a:p>
            <a:pPr marL="285750" indent="-285750">
              <a:buFontTx/>
              <a:buChar char="-"/>
            </a:pPr>
            <a:r>
              <a:rPr lang="fr-FR" dirty="0" smtClean="0"/>
              <a:t>Objectivité et  impartialité dans la promotion, recrutement et nomination ….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1367644" y="4221088"/>
            <a:ext cx="6408712" cy="147732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r-FR" dirty="0">
                <a:solidFill>
                  <a:srgbClr val="00B050"/>
                </a:solidFill>
              </a:rPr>
              <a:t>6</a:t>
            </a:r>
            <a:r>
              <a:rPr lang="fr-FR" dirty="0" smtClean="0">
                <a:solidFill>
                  <a:srgbClr val="00B050"/>
                </a:solidFill>
              </a:rPr>
              <a:t>. Respect des franchises universitaire</a:t>
            </a:r>
          </a:p>
          <a:p>
            <a:pPr marL="285750" indent="-285750">
              <a:buFontTx/>
              <a:buChar char="-"/>
            </a:pPr>
            <a:r>
              <a:rPr lang="fr-FR" dirty="0" smtClean="0"/>
              <a:t>Pas de pratiques partisanes </a:t>
            </a:r>
          </a:p>
          <a:p>
            <a:pPr marL="285750" indent="-285750">
              <a:buFontTx/>
              <a:buChar char="-"/>
            </a:pPr>
            <a:r>
              <a:rPr lang="fr-FR" dirty="0" smtClean="0"/>
              <a:t>Interdire les pratiques qui touchent les </a:t>
            </a:r>
            <a:r>
              <a:rPr lang="fr-FR" dirty="0" smtClean="0"/>
              <a:t>principes, </a:t>
            </a:r>
            <a:r>
              <a:rPr lang="fr-FR" dirty="0" smtClean="0"/>
              <a:t>droits et libertés universitaires. </a:t>
            </a:r>
          </a:p>
          <a:p>
            <a:pPr marL="285750" indent="-285750">
              <a:buFontTx/>
              <a:buChar char="-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62482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616"/>
          <a:stretch/>
        </p:blipFill>
        <p:spPr bwMode="auto">
          <a:xfrm>
            <a:off x="883604" y="3429000"/>
            <a:ext cx="7344816" cy="650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017034"/>
            <a:ext cx="3456384" cy="205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45" y="21893"/>
            <a:ext cx="9023350" cy="141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564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21" y="57472"/>
            <a:ext cx="9023350" cy="141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1511660" y="2152231"/>
            <a:ext cx="6048672" cy="147732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r-FR" dirty="0">
                <a:solidFill>
                  <a:srgbClr val="00B050"/>
                </a:solidFill>
              </a:rPr>
              <a:t>2</a:t>
            </a:r>
            <a:r>
              <a:rPr lang="fr-FR" dirty="0" smtClean="0">
                <a:solidFill>
                  <a:srgbClr val="00B050"/>
                </a:solidFill>
              </a:rPr>
              <a:t>. Examen</a:t>
            </a:r>
            <a:r>
              <a:rPr lang="fr-FR" dirty="0" smtClean="0"/>
              <a:t> </a:t>
            </a:r>
          </a:p>
          <a:p>
            <a:pPr marL="285750" indent="-285750">
              <a:buFontTx/>
              <a:buChar char="-"/>
            </a:pPr>
            <a:r>
              <a:rPr lang="fr-FR" dirty="0" smtClean="0"/>
              <a:t>Remise des notes, accompagnées du corrigé et barème.</a:t>
            </a:r>
          </a:p>
          <a:p>
            <a:pPr marL="285750" indent="-285750">
              <a:buFontTx/>
              <a:buChar char="-"/>
            </a:pPr>
            <a:r>
              <a:rPr lang="fr-FR" dirty="0" smtClean="0"/>
              <a:t>Consultation des copies qui doit se faire dans les délais fixés par les comités pédagogiques.</a:t>
            </a:r>
          </a:p>
          <a:p>
            <a:pPr marL="285750" indent="-285750">
              <a:buFontTx/>
              <a:buChar char="-"/>
            </a:pPr>
            <a:r>
              <a:rPr lang="fr-FR" dirty="0" smtClean="0"/>
              <a:t>Droit au recours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1545036" y="3627155"/>
            <a:ext cx="6048672" cy="203132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r-FR" dirty="0">
                <a:solidFill>
                  <a:srgbClr val="00B050"/>
                </a:solidFill>
              </a:rPr>
              <a:t>3</a:t>
            </a:r>
            <a:r>
              <a:rPr lang="fr-FR" dirty="0" smtClean="0">
                <a:solidFill>
                  <a:srgbClr val="00B050"/>
                </a:solidFill>
              </a:rPr>
              <a:t>. Encadrement </a:t>
            </a:r>
          </a:p>
          <a:p>
            <a:pPr marL="285750" indent="-285750">
              <a:buFontTx/>
              <a:buChar char="-"/>
            </a:pPr>
            <a:r>
              <a:rPr lang="fr-FR" dirty="0" smtClean="0"/>
              <a:t>Droit à l’encadrement de qualité et moyen de recherche</a:t>
            </a:r>
            <a:r>
              <a:rPr lang="fr-FR" dirty="0" smtClean="0">
                <a:solidFill>
                  <a:srgbClr val="00B050"/>
                </a:solidFill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fr-FR" dirty="0" smtClean="0"/>
              <a:t>Remise des notes, accompagnées du corrigé et barème.</a:t>
            </a:r>
          </a:p>
          <a:p>
            <a:pPr marL="285750" indent="-285750">
              <a:buFontTx/>
              <a:buChar char="-"/>
            </a:pPr>
            <a:r>
              <a:rPr lang="fr-FR" dirty="0" smtClean="0"/>
              <a:t>Consultation des copies qui doit se faire dans les délais fixés par les comités pédagogiques.</a:t>
            </a:r>
          </a:p>
          <a:p>
            <a:pPr marL="285750" indent="-285750">
              <a:buFontTx/>
              <a:buChar char="-"/>
            </a:pPr>
            <a:r>
              <a:rPr lang="fr-FR" dirty="0" smtClean="0"/>
              <a:t>Droit au recours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1686192" y="1471935"/>
            <a:ext cx="576064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r-FR" dirty="0" smtClean="0">
                <a:solidFill>
                  <a:srgbClr val="00B050"/>
                </a:solidFill>
              </a:rPr>
              <a:t>1. Remise des programmes </a:t>
            </a:r>
            <a:r>
              <a:rPr lang="fr-FR" dirty="0" smtClean="0"/>
              <a:t>des cours, support pédagogique aux début. Support pédagogiques 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34489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5" y="57472"/>
            <a:ext cx="9023350" cy="141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1774417" y="2693690"/>
            <a:ext cx="5760640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r-FR" dirty="0" smtClean="0">
                <a:solidFill>
                  <a:srgbClr val="00B050"/>
                </a:solidFill>
              </a:rPr>
              <a:t>5. Sources d’information</a:t>
            </a:r>
          </a:p>
          <a:p>
            <a:r>
              <a:rPr lang="fr-FR" dirty="0" smtClean="0"/>
              <a:t>Bibliothèque, internet, moyen nécessaire à une formation de qualité  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1691680" y="3617020"/>
            <a:ext cx="5760640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r-FR" dirty="0" smtClean="0">
                <a:solidFill>
                  <a:srgbClr val="00B050"/>
                </a:solidFill>
              </a:rPr>
              <a:t>6. Représentant</a:t>
            </a:r>
          </a:p>
          <a:p>
            <a:r>
              <a:rPr lang="fr-FR" dirty="0" smtClean="0"/>
              <a:t>L’étudiant doit élire ses représentants sans entrave ni pression… 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1763688" y="4540350"/>
            <a:ext cx="5760640" cy="147732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r-FR" dirty="0" smtClean="0">
                <a:solidFill>
                  <a:srgbClr val="00B050"/>
                </a:solidFill>
              </a:rPr>
              <a:t>7. Association </a:t>
            </a:r>
          </a:p>
          <a:p>
            <a:r>
              <a:rPr lang="fr-FR" dirty="0" smtClean="0"/>
              <a:t>-L’étudiant peut créer conformément à la loi des associations : sportive, culturelle, scientifique…</a:t>
            </a:r>
          </a:p>
          <a:p>
            <a:r>
              <a:rPr lang="fr-FR" dirty="0" smtClean="0"/>
              <a:t>- Ces associations ne doivent pas s’immiscer dans la gestion administrative ….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1475656" y="1196752"/>
            <a:ext cx="6048672" cy="147732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r-FR" dirty="0" smtClean="0">
                <a:solidFill>
                  <a:srgbClr val="00B050"/>
                </a:solidFill>
              </a:rPr>
              <a:t>4. Hygiène, sécurité, règlement intérieur </a:t>
            </a:r>
            <a:r>
              <a:rPr lang="fr-FR" dirty="0" smtClean="0"/>
              <a:t> </a:t>
            </a:r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 smtClean="0"/>
              <a:t>Droit à l’hygiène et à la sécurité aussi bien dans les université et les résidences.</a:t>
            </a:r>
          </a:p>
          <a:p>
            <a:pPr marL="285750" indent="-285750">
              <a:buFontTx/>
              <a:buChar char="-"/>
            </a:pPr>
            <a:r>
              <a:rPr lang="fr-FR" dirty="0" smtClean="0"/>
              <a:t>Droit aux informations concernant le règlement intérieur : centre universitaire, résidence ….</a:t>
            </a:r>
          </a:p>
        </p:txBody>
      </p:sp>
    </p:spTree>
    <p:extLst>
      <p:ext uri="{BB962C8B-B14F-4D97-AF65-F5344CB8AC3E}">
        <p14:creationId xmlns:p14="http://schemas.microsoft.com/office/powerpoint/2010/main" val="471319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120" y="35541"/>
            <a:ext cx="9023350" cy="141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1738645" y="1268760"/>
            <a:ext cx="5760640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r-FR" dirty="0" smtClean="0">
                <a:solidFill>
                  <a:srgbClr val="00B050"/>
                </a:solidFill>
              </a:rPr>
              <a:t>8. Enseignement et formation  </a:t>
            </a:r>
          </a:p>
          <a:p>
            <a:pPr marL="285750" indent="-285750">
              <a:buFontTx/>
              <a:buChar char="-"/>
            </a:pPr>
            <a:r>
              <a:rPr lang="fr-FR" dirty="0" smtClean="0"/>
              <a:t>Droit à une formation de qualité.</a:t>
            </a:r>
          </a:p>
          <a:p>
            <a:pPr marL="285750" indent="-285750">
              <a:buFontTx/>
              <a:buChar char="-"/>
            </a:pPr>
            <a:r>
              <a:rPr lang="fr-FR" dirty="0" smtClean="0"/>
              <a:t>Encadrement de qualité </a:t>
            </a:r>
          </a:p>
          <a:p>
            <a:pPr marL="285750" indent="-285750">
              <a:buFontTx/>
              <a:buChar char="-"/>
            </a:pPr>
            <a:r>
              <a:rPr lang="fr-FR" dirty="0" smtClean="0"/>
              <a:t>Matériel et méthodes pédagogique modernes.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1551435" y="2804735"/>
            <a:ext cx="576064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r-FR" dirty="0" smtClean="0">
                <a:solidFill>
                  <a:srgbClr val="00B050"/>
                </a:solidFill>
              </a:rPr>
              <a:t>9. Respect, dignité ,  non discrimination, liberté d’opinion.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1532252" y="3861048"/>
            <a:ext cx="5760640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r-FR" dirty="0" smtClean="0">
                <a:solidFill>
                  <a:srgbClr val="00B050"/>
                </a:solidFill>
              </a:rPr>
              <a:t>8. Evaluation</a:t>
            </a:r>
          </a:p>
          <a:p>
            <a:pPr marL="285750" indent="-285750">
              <a:buFontTx/>
              <a:buChar char="-"/>
            </a:pPr>
            <a:r>
              <a:rPr lang="fr-FR" dirty="0" smtClean="0"/>
              <a:t>L’étudiant a le droit à une évaluation juste équitable et impartiale.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07474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50" y="8246"/>
            <a:ext cx="9023350" cy="141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661"/>
          <a:stretch/>
        </p:blipFill>
        <p:spPr bwMode="auto">
          <a:xfrm>
            <a:off x="1662939" y="1561515"/>
            <a:ext cx="6267450" cy="364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2036244" y="3356992"/>
            <a:ext cx="5832648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1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2</a:t>
            </a:r>
            <a:r>
              <a:rPr lang="fr-FR" dirty="0" smtClean="0">
                <a:solidFill>
                  <a:schemeClr val="bg1"/>
                </a:solidFill>
              </a:rPr>
              <a:t>. Respect du règlement intérieur 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2050065" y="3941083"/>
            <a:ext cx="5832648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1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3. Respect de la dignité et de l’intégrité des membres de la communauté universitaire.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2067225" y="4995010"/>
            <a:ext cx="5832648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1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4. Respect des résultats des jurys de délibération.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2067225" y="2418330"/>
            <a:ext cx="5832648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1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1</a:t>
            </a:r>
            <a:r>
              <a:rPr lang="fr-FR" dirty="0" smtClean="0">
                <a:solidFill>
                  <a:schemeClr val="bg1"/>
                </a:solidFill>
              </a:rPr>
              <a:t>. Obligation de fournir des informations exactes et précises lors de son inscription 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2097988" y="5703650"/>
            <a:ext cx="5832648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1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5</a:t>
            </a:r>
            <a:r>
              <a:rPr lang="fr-FR" dirty="0" smtClean="0">
                <a:solidFill>
                  <a:schemeClr val="bg1"/>
                </a:solidFill>
              </a:rPr>
              <a:t>. Obligation de faire preuve de civisme</a:t>
            </a:r>
            <a:endParaRPr lang="fr-F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0391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Élémentaire">
  <a:themeElements>
    <a:clrScheme name="Exécutif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Élémentaire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Élémentaire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783</TotalTime>
  <Words>1171</Words>
  <Application>Microsoft Office PowerPoint</Application>
  <PresentationFormat>Affichage à l'écran (4:3)</PresentationFormat>
  <Paragraphs>131</Paragraphs>
  <Slides>20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1" baseType="lpstr">
      <vt:lpstr>Élémentaire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Machines Spéciales</dc:title>
  <dc:creator>Tarek</dc:creator>
  <cp:lastModifiedBy>Tarek</cp:lastModifiedBy>
  <cp:revision>56</cp:revision>
  <dcterms:created xsi:type="dcterms:W3CDTF">2020-02-20T08:15:59Z</dcterms:created>
  <dcterms:modified xsi:type="dcterms:W3CDTF">2022-03-14T07:13:10Z</dcterms:modified>
</cp:coreProperties>
</file>