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310" r:id="rId2"/>
    <p:sldId id="257" r:id="rId3"/>
    <p:sldId id="258" r:id="rId4"/>
    <p:sldId id="265" r:id="rId5"/>
    <p:sldId id="287" r:id="rId6"/>
    <p:sldId id="291" r:id="rId7"/>
    <p:sldId id="292" r:id="rId8"/>
    <p:sldId id="293" r:id="rId9"/>
    <p:sldId id="266" r:id="rId10"/>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80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ADB5"/>
    <a:srgbClr val="00FFCC"/>
    <a:srgbClr val="222831"/>
    <a:srgbClr val="393E46"/>
    <a:srgbClr val="EEEEEE"/>
    <a:srgbClr val="BF5912"/>
    <a:srgbClr val="F7CB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0" d="100"/>
          <a:sy n="70" d="100"/>
        </p:scale>
        <p:origin x="-1140" y="-462"/>
      </p:cViewPr>
      <p:guideLst>
        <p:guide orient="horz" pos="180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B92201-0B78-4E87-B3D7-7476ECA178C4}" type="datetimeFigureOut">
              <a:rPr lang="en-GB" smtClean="0"/>
              <a:t>02/05/2024</a:t>
            </a:fld>
            <a:endParaRPr lang="en-GB"/>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03C076-1DEB-4B3A-A467-79B08B68FD4C}" type="slidenum">
              <a:rPr lang="en-GB" smtClean="0"/>
              <a:t>‹N°›</a:t>
            </a:fld>
            <a:endParaRPr lang="en-GB"/>
          </a:p>
        </p:txBody>
      </p:sp>
    </p:spTree>
    <p:extLst>
      <p:ext uri="{BB962C8B-B14F-4D97-AF65-F5344CB8AC3E}">
        <p14:creationId xmlns:p14="http://schemas.microsoft.com/office/powerpoint/2010/main" val="806761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C03C076-1DEB-4B3A-A467-79B08B68FD4C}" type="slidenum">
              <a:rPr lang="en-GB" smtClean="0"/>
              <a:t>5</a:t>
            </a:fld>
            <a:endParaRPr lang="en-GB"/>
          </a:p>
        </p:txBody>
      </p:sp>
    </p:spTree>
    <p:extLst>
      <p:ext uri="{BB962C8B-B14F-4D97-AF65-F5344CB8AC3E}">
        <p14:creationId xmlns:p14="http://schemas.microsoft.com/office/powerpoint/2010/main" val="3140700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75A742-ACC5-49B1-883B-0A798A0D29D2}"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369105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75A742-ACC5-49B1-883B-0A798A0D29D2}"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640065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75A742-ACC5-49B1-883B-0A798A0D29D2}"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33333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75A742-ACC5-49B1-883B-0A798A0D29D2}"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1137345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82"/>
            <a:ext cx="7886700" cy="2377281"/>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824553"/>
            <a:ext cx="7886700" cy="125015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75A742-ACC5-49B1-883B-0A798A0D29D2}"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2066556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75A742-ACC5-49B1-883B-0A798A0D29D2}" type="datetimeFigureOut">
              <a:rPr lang="en-US" smtClean="0"/>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2822985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75A742-ACC5-49B1-883B-0A798A0D29D2}" type="datetimeFigureOut">
              <a:rPr lang="en-US" smtClean="0"/>
              <a:t>5/2/2024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1855339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75A742-ACC5-49B1-883B-0A798A0D29D2}" type="datetimeFigureOut">
              <a:rPr lang="en-US" smtClean="0"/>
              <a:t>5/2/2024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228097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75A742-ACC5-49B1-883B-0A798A0D29D2}" type="datetimeFigureOut">
              <a:rPr lang="en-US" smtClean="0"/>
              <a:t>5/2/2024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74762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075A742-ACC5-49B1-883B-0A798A0D29D2}" type="datetimeFigureOut">
              <a:rPr lang="en-US" smtClean="0"/>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1273866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075A742-ACC5-49B1-883B-0A798A0D29D2}" type="datetimeFigureOut">
              <a:rPr lang="en-US" smtClean="0"/>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1703039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83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04271"/>
            <a:ext cx="7886700" cy="110463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521354"/>
            <a:ext cx="7886700" cy="36261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a:solidFill>
                  <a:schemeClr val="tx1">
                    <a:tint val="75000"/>
                  </a:schemeClr>
                </a:solidFill>
              </a:defRPr>
            </a:lvl1pPr>
          </a:lstStyle>
          <a:p>
            <a:fld id="{9075A742-ACC5-49B1-883B-0A798A0D29D2}" type="datetimeFigureOut">
              <a:rPr lang="en-US" smtClean="0"/>
              <a:t>5/2/2024</a:t>
            </a:fld>
            <a:endParaRPr lang="en-US"/>
          </a:p>
        </p:txBody>
      </p:sp>
      <p:sp>
        <p:nvSpPr>
          <p:cNvPr id="5" name="Footer Placeholder 4"/>
          <p:cNvSpPr>
            <a:spLocks noGrp="1"/>
          </p:cNvSpPr>
          <p:nvPr>
            <p:ph type="ftr" sz="quarter" idx="3"/>
          </p:nvPr>
        </p:nvSpPr>
        <p:spPr>
          <a:xfrm>
            <a:off x="3028950" y="5296959"/>
            <a:ext cx="3086100" cy="30427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a:solidFill>
                  <a:schemeClr val="tx1">
                    <a:tint val="75000"/>
                  </a:schemeClr>
                </a:solidFill>
              </a:defRPr>
            </a:lvl1pPr>
          </a:lstStyle>
          <a:p>
            <a:fld id="{1D47C97E-624C-4741-8E37-D95BD34E2038}" type="slidenum">
              <a:rPr lang="en-US" smtClean="0"/>
              <a:t>‹N°›</a:t>
            </a:fld>
            <a:endParaRPr lang="en-US"/>
          </a:p>
        </p:txBody>
      </p:sp>
    </p:spTree>
    <p:extLst>
      <p:ext uri="{BB962C8B-B14F-4D97-AF65-F5344CB8AC3E}">
        <p14:creationId xmlns:p14="http://schemas.microsoft.com/office/powerpoint/2010/main" val="17155604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14">
            <a:extLst>
              <a:ext uri="{FF2B5EF4-FFF2-40B4-BE49-F238E27FC236}">
                <a16:creationId xmlns:a16="http://schemas.microsoft.com/office/drawing/2014/main" xmlns="" id="{926A16D8-8178-49C9-9676-42770AF3B12E}"/>
              </a:ext>
            </a:extLst>
          </p:cNvPr>
          <p:cNvSpPr/>
          <p:nvPr/>
        </p:nvSpPr>
        <p:spPr>
          <a:xfrm>
            <a:off x="0" y="-89685"/>
            <a:ext cx="406202" cy="7715250"/>
          </a:xfrm>
          <a:custGeom>
            <a:avLst/>
            <a:gdLst/>
            <a:ahLst/>
            <a:cxnLst/>
            <a:rect l="l" t="t" r="r" b="b"/>
            <a:pathLst>
              <a:path w="157867" h="2998468">
                <a:moveTo>
                  <a:pt x="0" y="0"/>
                </a:moveTo>
                <a:lnTo>
                  <a:pt x="157867" y="0"/>
                </a:lnTo>
                <a:lnTo>
                  <a:pt x="157867" y="2998468"/>
                </a:lnTo>
                <a:lnTo>
                  <a:pt x="0" y="2998468"/>
                </a:lnTo>
                <a:close/>
              </a:path>
            </a:pathLst>
          </a:custGeom>
          <a:solidFill>
            <a:srgbClr val="02ADB5"/>
          </a:solidFill>
        </p:spPr>
      </p:sp>
      <p:grpSp>
        <p:nvGrpSpPr>
          <p:cNvPr id="21" name="Group 6">
            <a:extLst>
              <a:ext uri="{FF2B5EF4-FFF2-40B4-BE49-F238E27FC236}">
                <a16:creationId xmlns:a16="http://schemas.microsoft.com/office/drawing/2014/main" xmlns="" id="{58268012-C8BE-41BB-B808-E5AFEF297103}"/>
              </a:ext>
            </a:extLst>
          </p:cNvPr>
          <p:cNvGrpSpPr/>
          <p:nvPr/>
        </p:nvGrpSpPr>
        <p:grpSpPr>
          <a:xfrm rot="2700000">
            <a:off x="4589881" y="5200257"/>
            <a:ext cx="4623254" cy="4623254"/>
            <a:chOff x="-1523389" y="749290"/>
            <a:chExt cx="1913890" cy="1913890"/>
          </a:xfrm>
          <a:solidFill>
            <a:srgbClr val="02ADB5"/>
          </a:solidFill>
        </p:grpSpPr>
        <p:sp>
          <p:nvSpPr>
            <p:cNvPr id="20" name="Freeform 7">
              <a:extLst>
                <a:ext uri="{FF2B5EF4-FFF2-40B4-BE49-F238E27FC236}">
                  <a16:creationId xmlns:a16="http://schemas.microsoft.com/office/drawing/2014/main" xmlns="" id="{736C5CCE-6BF5-4226-A06E-1E72C473F304}"/>
                </a:ext>
              </a:extLst>
            </p:cNvPr>
            <p:cNvSpPr/>
            <p:nvPr/>
          </p:nvSpPr>
          <p:spPr>
            <a:xfrm>
              <a:off x="-1523389" y="74929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grpSp>
        <p:nvGrpSpPr>
          <p:cNvPr id="27" name="Group 26">
            <a:extLst>
              <a:ext uri="{FF2B5EF4-FFF2-40B4-BE49-F238E27FC236}">
                <a16:creationId xmlns:a16="http://schemas.microsoft.com/office/drawing/2014/main" xmlns="" id="{E104F342-898A-4A27-8A30-97B6C0D64613}"/>
              </a:ext>
            </a:extLst>
          </p:cNvPr>
          <p:cNvGrpSpPr/>
          <p:nvPr/>
        </p:nvGrpSpPr>
        <p:grpSpPr>
          <a:xfrm>
            <a:off x="7948067" y="996388"/>
            <a:ext cx="4457192" cy="3714528"/>
            <a:chOff x="10896653" y="847484"/>
            <a:chExt cx="5942923" cy="4952704"/>
          </a:xfrm>
          <a:solidFill>
            <a:srgbClr val="393E46"/>
          </a:solidFill>
        </p:grpSpPr>
        <p:grpSp>
          <p:nvGrpSpPr>
            <p:cNvPr id="24" name="Group 4">
              <a:extLst>
                <a:ext uri="{FF2B5EF4-FFF2-40B4-BE49-F238E27FC236}">
                  <a16:creationId xmlns:a16="http://schemas.microsoft.com/office/drawing/2014/main" xmlns="" id="{90F3593B-D896-420D-B66B-BBAD4B1147A2}"/>
                </a:ext>
              </a:extLst>
            </p:cNvPr>
            <p:cNvGrpSpPr/>
            <p:nvPr/>
          </p:nvGrpSpPr>
          <p:grpSpPr>
            <a:xfrm rot="-2700000">
              <a:off x="10896653" y="1642457"/>
              <a:ext cx="3786245" cy="3152432"/>
              <a:chOff x="0" y="0"/>
              <a:chExt cx="1913890" cy="1913890"/>
            </a:xfrm>
            <a:grpFill/>
          </p:grpSpPr>
          <p:sp>
            <p:nvSpPr>
              <p:cNvPr id="23" name="Freeform 5">
                <a:extLst>
                  <a:ext uri="{FF2B5EF4-FFF2-40B4-BE49-F238E27FC236}">
                    <a16:creationId xmlns:a16="http://schemas.microsoft.com/office/drawing/2014/main" xmlns="" id="{B388E1B5-A244-4D0A-B6B2-C51BB415E9AF}"/>
                  </a:ext>
                </a:extLst>
              </p:cNvPr>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grpFill/>
              <a:ln w="38100">
                <a:solidFill>
                  <a:srgbClr val="02ADB5"/>
                </a:solidFill>
              </a:ln>
            </p:spPr>
          </p:sp>
        </p:grpSp>
        <p:grpSp>
          <p:nvGrpSpPr>
            <p:cNvPr id="22" name="Group 6">
              <a:extLst>
                <a:ext uri="{FF2B5EF4-FFF2-40B4-BE49-F238E27FC236}">
                  <a16:creationId xmlns:a16="http://schemas.microsoft.com/office/drawing/2014/main" xmlns="" id="{24E731ED-0775-46CE-98ED-0912C86F2592}"/>
                </a:ext>
              </a:extLst>
            </p:cNvPr>
            <p:cNvGrpSpPr/>
            <p:nvPr/>
          </p:nvGrpSpPr>
          <p:grpSpPr>
            <a:xfrm rot="2700000">
              <a:off x="11738148" y="698760"/>
              <a:ext cx="4952704" cy="5250152"/>
              <a:chOff x="0" y="0"/>
              <a:chExt cx="1913890" cy="1913890"/>
            </a:xfrm>
            <a:grpFill/>
          </p:grpSpPr>
          <p:sp>
            <p:nvSpPr>
              <p:cNvPr id="26" name="Freeform 7">
                <a:extLst>
                  <a:ext uri="{FF2B5EF4-FFF2-40B4-BE49-F238E27FC236}">
                    <a16:creationId xmlns:a16="http://schemas.microsoft.com/office/drawing/2014/main" xmlns="" id="{A4AAA139-45EF-47E3-86D1-7E055323F83C}"/>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a:ln w="38100">
                <a:solidFill>
                  <a:srgbClr val="02ADB5"/>
                </a:solidFill>
              </a:ln>
            </p:spPr>
          </p:sp>
        </p:grpSp>
      </p:grpSp>
      <p:sp>
        <p:nvSpPr>
          <p:cNvPr id="14" name="TextBox 15">
            <a:extLst>
              <a:ext uri="{FF2B5EF4-FFF2-40B4-BE49-F238E27FC236}">
                <a16:creationId xmlns:a16="http://schemas.microsoft.com/office/drawing/2014/main" xmlns="" id="{9533C81C-7263-4EBE-A292-6AA49B75C2C7}"/>
              </a:ext>
            </a:extLst>
          </p:cNvPr>
          <p:cNvSpPr txBox="1"/>
          <p:nvPr/>
        </p:nvSpPr>
        <p:spPr>
          <a:xfrm>
            <a:off x="978599" y="2272300"/>
            <a:ext cx="6335067" cy="784830"/>
          </a:xfrm>
          <a:prstGeom prst="rect">
            <a:avLst/>
          </a:prstGeom>
          <a:noFill/>
        </p:spPr>
        <p:txBody>
          <a:bodyPr wrap="square" rtlCol="0">
            <a:spAutoFit/>
          </a:bodyPr>
          <a:lstStyle/>
          <a:p>
            <a:pPr algn="ctr" rtl="1"/>
            <a:r>
              <a:rPr lang="ar-DZ" sz="4500" b="1" dirty="0">
                <a:solidFill>
                  <a:srgbClr val="EEEEEE"/>
                </a:solidFill>
                <a:latin typeface="Aljazeera" panose="02000000000000000000" pitchFamily="2" charset="-78"/>
                <a:cs typeface="Aljazeera" panose="02000000000000000000" pitchFamily="2" charset="-78"/>
              </a:rPr>
              <a:t>الخيارات </a:t>
            </a:r>
            <a:r>
              <a:rPr lang="ar-SA" sz="4500" b="1" dirty="0">
                <a:solidFill>
                  <a:srgbClr val="EEEEEE"/>
                </a:solidFill>
                <a:latin typeface="Aljazeera" panose="02000000000000000000" pitchFamily="2" charset="-78"/>
                <a:cs typeface="Aljazeera" panose="02000000000000000000" pitchFamily="2" charset="-78"/>
              </a:rPr>
              <a:t>الاستراتيجي</a:t>
            </a:r>
            <a:r>
              <a:rPr lang="ar-DZ" sz="4500" b="1" dirty="0">
                <a:solidFill>
                  <a:srgbClr val="EEEEEE"/>
                </a:solidFill>
                <a:latin typeface="Aljazeera" panose="02000000000000000000" pitchFamily="2" charset="-78"/>
                <a:cs typeface="Aljazeera" panose="02000000000000000000" pitchFamily="2" charset="-78"/>
              </a:rPr>
              <a:t>ة للمنظمة</a:t>
            </a:r>
            <a:r>
              <a:rPr lang="ar-SA" sz="4500" b="1" dirty="0">
                <a:solidFill>
                  <a:srgbClr val="EEEEEE"/>
                </a:solidFill>
                <a:latin typeface="Aljazeera" panose="02000000000000000000" pitchFamily="2" charset="-78"/>
                <a:cs typeface="Aljazeera" panose="02000000000000000000" pitchFamily="2" charset="-78"/>
              </a:rPr>
              <a:t> </a:t>
            </a:r>
            <a:endParaRPr lang="en-US" sz="4500" b="1" dirty="0">
              <a:solidFill>
                <a:srgbClr val="EEEEEE"/>
              </a:solidFill>
              <a:latin typeface="Aljazeera" panose="02000000000000000000" pitchFamily="2" charset="-78"/>
              <a:cs typeface="Aljazeera" panose="02000000000000000000" pitchFamily="2" charset="-78"/>
            </a:endParaRPr>
          </a:p>
        </p:txBody>
      </p:sp>
      <p:pic>
        <p:nvPicPr>
          <p:cNvPr id="12" name="Picture 11">
            <a:extLst>
              <a:ext uri="{FF2B5EF4-FFF2-40B4-BE49-F238E27FC236}">
                <a16:creationId xmlns:a16="http://schemas.microsoft.com/office/drawing/2014/main" xmlns="" id="{3509F9BE-79DA-4938-A364-E6C6CABA78A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pic>
        <p:nvPicPr>
          <p:cNvPr id="2" name="Picture 12">
            <a:extLst>
              <a:ext uri="{FF2B5EF4-FFF2-40B4-BE49-F238E27FC236}">
                <a16:creationId xmlns:a16="http://schemas.microsoft.com/office/drawing/2014/main" xmlns="" id="{3C13664A-CE2C-40CA-BDED-72694EB910FE}"/>
              </a:ext>
            </a:extLst>
          </p:cNvPr>
          <p:cNvPicPr>
            <a:picLocks noChangeAspect="1"/>
          </p:cNvPicPr>
          <p:nvPr/>
        </p:nvPicPr>
        <p:blipFill>
          <a:blip r:embed="rId3">
            <a:alphaModFix amt="69000"/>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p:blipFill>
        <p:spPr>
          <a:xfrm>
            <a:off x="-5880038" y="471832"/>
            <a:ext cx="9745098" cy="1576934"/>
          </a:xfrm>
          <a:prstGeom prst="rect">
            <a:avLst/>
          </a:prstGeom>
        </p:spPr>
      </p:pic>
    </p:spTree>
    <p:extLst>
      <p:ext uri="{BB962C8B-B14F-4D97-AF65-F5344CB8AC3E}">
        <p14:creationId xmlns:p14="http://schemas.microsoft.com/office/powerpoint/2010/main" val="164109262"/>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14">
            <a:extLst>
              <a:ext uri="{FF2B5EF4-FFF2-40B4-BE49-F238E27FC236}">
                <a16:creationId xmlns:a16="http://schemas.microsoft.com/office/drawing/2014/main" xmlns="" id="{E73EA1B5-8CD5-4D5A-AB21-F94F447A75C3}"/>
              </a:ext>
            </a:extLst>
          </p:cNvPr>
          <p:cNvSpPr/>
          <p:nvPr/>
        </p:nvSpPr>
        <p:spPr>
          <a:xfrm>
            <a:off x="128985" y="108622"/>
            <a:ext cx="8847681" cy="5497756"/>
          </a:xfrm>
          <a:custGeom>
            <a:avLst/>
            <a:gdLst/>
            <a:ahLst/>
            <a:cxnLst/>
            <a:rect l="l" t="t" r="r" b="b"/>
            <a:pathLst>
              <a:path w="157867" h="2998468">
                <a:moveTo>
                  <a:pt x="0" y="0"/>
                </a:moveTo>
                <a:lnTo>
                  <a:pt x="157867" y="0"/>
                </a:lnTo>
                <a:lnTo>
                  <a:pt x="157867" y="2998468"/>
                </a:lnTo>
                <a:lnTo>
                  <a:pt x="0" y="2998468"/>
                </a:lnTo>
                <a:close/>
              </a:path>
            </a:pathLst>
          </a:custGeom>
          <a:solidFill>
            <a:srgbClr val="02ADB5"/>
          </a:solidFill>
          <a:ln>
            <a:solidFill>
              <a:srgbClr val="02ADB5"/>
            </a:solidFill>
          </a:ln>
        </p:spPr>
      </p:sp>
      <p:sp>
        <p:nvSpPr>
          <p:cNvPr id="10" name="TextBox 9">
            <a:extLst>
              <a:ext uri="{FF2B5EF4-FFF2-40B4-BE49-F238E27FC236}">
                <a16:creationId xmlns:a16="http://schemas.microsoft.com/office/drawing/2014/main" xmlns="" id="{D8FD6DD9-4C25-4371-86ED-9E78D4527F49}"/>
              </a:ext>
            </a:extLst>
          </p:cNvPr>
          <p:cNvSpPr txBox="1"/>
          <p:nvPr/>
        </p:nvSpPr>
        <p:spPr>
          <a:xfrm>
            <a:off x="3884243" y="2173659"/>
            <a:ext cx="1371600" cy="254365"/>
          </a:xfrm>
          <a:prstGeom prst="rect">
            <a:avLst/>
          </a:prstGeom>
          <a:noFill/>
        </p:spPr>
        <p:txBody>
          <a:bodyPr wrap="square" rtlCol="0">
            <a:spAutoFit/>
          </a:bodyPr>
          <a:lstStyle/>
          <a:p>
            <a:pPr algn="l"/>
            <a:endParaRPr lang="en-US" sz="1053" dirty="0"/>
          </a:p>
        </p:txBody>
      </p:sp>
      <p:sp>
        <p:nvSpPr>
          <p:cNvPr id="17" name="TextBox 16">
            <a:extLst>
              <a:ext uri="{FF2B5EF4-FFF2-40B4-BE49-F238E27FC236}">
                <a16:creationId xmlns:a16="http://schemas.microsoft.com/office/drawing/2014/main" xmlns="" id="{584A5C2C-33BE-4C0C-B030-C4307B96A3F2}"/>
              </a:ext>
            </a:extLst>
          </p:cNvPr>
          <p:cNvSpPr txBox="1"/>
          <p:nvPr/>
        </p:nvSpPr>
        <p:spPr>
          <a:xfrm>
            <a:off x="3884243" y="2173659"/>
            <a:ext cx="1371600" cy="254365"/>
          </a:xfrm>
          <a:prstGeom prst="rect">
            <a:avLst/>
          </a:prstGeom>
          <a:noFill/>
        </p:spPr>
        <p:txBody>
          <a:bodyPr wrap="square" rtlCol="0">
            <a:spAutoFit/>
          </a:bodyPr>
          <a:lstStyle/>
          <a:p>
            <a:pPr algn="l"/>
            <a:endParaRPr lang="en-US" sz="1053" dirty="0"/>
          </a:p>
        </p:txBody>
      </p:sp>
      <p:sp>
        <p:nvSpPr>
          <p:cNvPr id="24" name="TextBox 23">
            <a:extLst>
              <a:ext uri="{FF2B5EF4-FFF2-40B4-BE49-F238E27FC236}">
                <a16:creationId xmlns:a16="http://schemas.microsoft.com/office/drawing/2014/main" xmlns="" id="{6DF54F42-130C-44EF-8753-A986D08D5D8E}"/>
              </a:ext>
            </a:extLst>
          </p:cNvPr>
          <p:cNvSpPr txBox="1"/>
          <p:nvPr/>
        </p:nvSpPr>
        <p:spPr>
          <a:xfrm>
            <a:off x="78289" y="1114856"/>
            <a:ext cx="8808536" cy="2354491"/>
          </a:xfrm>
          <a:prstGeom prst="rect">
            <a:avLst/>
          </a:prstGeom>
          <a:noFill/>
        </p:spPr>
        <p:txBody>
          <a:bodyPr wrap="square" rtlCol="0">
            <a:spAutoFit/>
          </a:bodyPr>
          <a:lstStyle/>
          <a:p>
            <a:pPr algn="r" rtl="1"/>
            <a:r>
              <a:rPr lang="ar-DZ" sz="2100" dirty="0" smtClean="0">
                <a:latin typeface="Aljazeera" panose="02000000000000000000" pitchFamily="2" charset="-78"/>
                <a:cs typeface="Aljazeera" panose="02000000000000000000" pitchFamily="2" charset="-78"/>
              </a:rPr>
              <a:t>إن </a:t>
            </a:r>
            <a:r>
              <a:rPr lang="ar-DZ" sz="2100" dirty="0">
                <a:latin typeface="Aljazeera" panose="02000000000000000000" pitchFamily="2" charset="-78"/>
                <a:cs typeface="Aljazeera" panose="02000000000000000000" pitchFamily="2" charset="-78"/>
              </a:rPr>
              <a:t>مردودية أي قطاع اقتصادي تتحدد من خلال القوى المختلفة للمنافسة داخله، وتفوُق أي منظمة داخل هذا القطاع يعتمد على تبنيها لاستراتيجية تنافسية فعالة تسمح لها باكتساب والمحافظة على خاصية ما تميزها وتضمن لها التفوق على باقي المنافسين على المدى الطويل ومجابهة منافسيها بنجاح، لهذا يجب على كل مؤسسة قبل وضع استراتيجيتها أن تدرس وتقيُم استراتيجيات منافسيها لتتمكن من معرفة أنشطتهم قبل القيام بتجزئة السوق، فتحاول أن تعرف ماذا سيفعل منافسيها ؟ وماهي أهدافهم وغاياتهم ؟ وماهي نقاط الضعف لديهم ؟ وأخيرا تحاول تقدير ردود أفعالهم تجاه تحركاتها، مثل تخفيض الأسعار، إدخال منتج جديد للسوق، اختراق سوق جديد، القيام ببعض الحملات الترويجية</a:t>
            </a:r>
            <a:r>
              <a:rPr lang="ar-DZ" sz="2100" dirty="0" smtClean="0">
                <a:latin typeface="Aljazeera" panose="02000000000000000000" pitchFamily="2" charset="-78"/>
                <a:cs typeface="Aljazeera" panose="02000000000000000000" pitchFamily="2" charset="-78"/>
              </a:rPr>
              <a:t>.</a:t>
            </a:r>
          </a:p>
        </p:txBody>
      </p:sp>
      <p:pic>
        <p:nvPicPr>
          <p:cNvPr id="19" name="Picture 18">
            <a:extLst>
              <a:ext uri="{FF2B5EF4-FFF2-40B4-BE49-F238E27FC236}">
                <a16:creationId xmlns:a16="http://schemas.microsoft.com/office/drawing/2014/main" xmlns="" id="{6E19FD6F-7859-4ACB-992E-120E0F971D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grpSp>
        <p:nvGrpSpPr>
          <p:cNvPr id="20" name="Group 6">
            <a:extLst>
              <a:ext uri="{FF2B5EF4-FFF2-40B4-BE49-F238E27FC236}">
                <a16:creationId xmlns:a16="http://schemas.microsoft.com/office/drawing/2014/main" xmlns="" id="{3F7B8526-F0E5-4F3A-9CC4-B8882A8C9A25}"/>
              </a:ext>
            </a:extLst>
          </p:cNvPr>
          <p:cNvGrpSpPr/>
          <p:nvPr/>
        </p:nvGrpSpPr>
        <p:grpSpPr>
          <a:xfrm rot="8055801">
            <a:off x="8476819" y="-3942893"/>
            <a:ext cx="4623254" cy="4623254"/>
            <a:chOff x="-1523389" y="749290"/>
            <a:chExt cx="1913890" cy="1913890"/>
          </a:xfrm>
          <a:solidFill>
            <a:srgbClr val="02ADB5"/>
          </a:solidFill>
        </p:grpSpPr>
        <p:sp>
          <p:nvSpPr>
            <p:cNvPr id="21" name="Freeform 7">
              <a:extLst>
                <a:ext uri="{FF2B5EF4-FFF2-40B4-BE49-F238E27FC236}">
                  <a16:creationId xmlns:a16="http://schemas.microsoft.com/office/drawing/2014/main" xmlns="" id="{A4D973D7-9477-46E6-8022-D37844495D29}"/>
                </a:ext>
              </a:extLst>
            </p:cNvPr>
            <p:cNvSpPr/>
            <p:nvPr/>
          </p:nvSpPr>
          <p:spPr>
            <a:xfrm>
              <a:off x="-1523389" y="74929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grpSp>
        <p:nvGrpSpPr>
          <p:cNvPr id="22" name="Group 21">
            <a:extLst>
              <a:ext uri="{FF2B5EF4-FFF2-40B4-BE49-F238E27FC236}">
                <a16:creationId xmlns:a16="http://schemas.microsoft.com/office/drawing/2014/main" xmlns="" id="{1DC13559-75C0-4D4A-B182-A235ED4DA7EA}"/>
              </a:ext>
            </a:extLst>
          </p:cNvPr>
          <p:cNvGrpSpPr/>
          <p:nvPr/>
        </p:nvGrpSpPr>
        <p:grpSpPr>
          <a:xfrm rot="8102076">
            <a:off x="-2913819" y="-3182457"/>
            <a:ext cx="4457192" cy="3714528"/>
            <a:chOff x="10896653" y="847484"/>
            <a:chExt cx="5942923" cy="4952704"/>
          </a:xfrm>
          <a:solidFill>
            <a:srgbClr val="393E46"/>
          </a:solidFill>
        </p:grpSpPr>
        <p:grpSp>
          <p:nvGrpSpPr>
            <p:cNvPr id="23" name="Group 4">
              <a:extLst>
                <a:ext uri="{FF2B5EF4-FFF2-40B4-BE49-F238E27FC236}">
                  <a16:creationId xmlns:a16="http://schemas.microsoft.com/office/drawing/2014/main" xmlns="" id="{5AF8BD58-71D5-49B5-953A-E76D0F33F6AA}"/>
                </a:ext>
              </a:extLst>
            </p:cNvPr>
            <p:cNvGrpSpPr/>
            <p:nvPr/>
          </p:nvGrpSpPr>
          <p:grpSpPr>
            <a:xfrm rot="-2700000">
              <a:off x="10896653" y="1642457"/>
              <a:ext cx="3786245" cy="3152432"/>
              <a:chOff x="0" y="0"/>
              <a:chExt cx="1913890" cy="1913890"/>
            </a:xfrm>
            <a:grpFill/>
          </p:grpSpPr>
          <p:sp>
            <p:nvSpPr>
              <p:cNvPr id="27" name="Freeform 5">
                <a:extLst>
                  <a:ext uri="{FF2B5EF4-FFF2-40B4-BE49-F238E27FC236}">
                    <a16:creationId xmlns:a16="http://schemas.microsoft.com/office/drawing/2014/main" xmlns="" id="{777A7CC1-9C44-4189-9DF4-04C936086E53}"/>
                  </a:ext>
                </a:extLst>
              </p:cNvPr>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grpFill/>
              <a:ln w="38100">
                <a:solidFill>
                  <a:srgbClr val="02ADB5"/>
                </a:solidFill>
              </a:ln>
            </p:spPr>
          </p:sp>
        </p:grpSp>
        <p:grpSp>
          <p:nvGrpSpPr>
            <p:cNvPr id="25" name="Group 6">
              <a:extLst>
                <a:ext uri="{FF2B5EF4-FFF2-40B4-BE49-F238E27FC236}">
                  <a16:creationId xmlns:a16="http://schemas.microsoft.com/office/drawing/2014/main" xmlns="" id="{2383E598-B60C-446F-AB63-471EFD893CFC}"/>
                </a:ext>
              </a:extLst>
            </p:cNvPr>
            <p:cNvGrpSpPr/>
            <p:nvPr/>
          </p:nvGrpSpPr>
          <p:grpSpPr>
            <a:xfrm rot="2700000">
              <a:off x="11738148" y="698760"/>
              <a:ext cx="4952704" cy="5250152"/>
              <a:chOff x="0" y="0"/>
              <a:chExt cx="1913890" cy="1913890"/>
            </a:xfrm>
            <a:grpFill/>
          </p:grpSpPr>
          <p:sp>
            <p:nvSpPr>
              <p:cNvPr id="26" name="Freeform 7">
                <a:extLst>
                  <a:ext uri="{FF2B5EF4-FFF2-40B4-BE49-F238E27FC236}">
                    <a16:creationId xmlns:a16="http://schemas.microsoft.com/office/drawing/2014/main" xmlns="" id="{7C02E4C5-9C4B-408A-B4DA-E61F1C17AA9E}"/>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a:ln w="38100">
                <a:solidFill>
                  <a:srgbClr val="02ADB5"/>
                </a:solidFill>
              </a:ln>
            </p:spPr>
          </p:sp>
        </p:grpSp>
      </p:grpSp>
      <p:pic>
        <p:nvPicPr>
          <p:cNvPr id="7" name="Picture 12">
            <a:extLst>
              <a:ext uri="{FF2B5EF4-FFF2-40B4-BE49-F238E27FC236}">
                <a16:creationId xmlns:a16="http://schemas.microsoft.com/office/drawing/2014/main" xmlns="" id="{DE15FD07-D6A1-4189-A43F-D17BB8335E42}"/>
              </a:ext>
            </a:extLst>
          </p:cNvPr>
          <p:cNvPicPr>
            <a:picLocks noChangeAspect="1"/>
          </p:cNvPicPr>
          <p:nvPr/>
        </p:nvPicPr>
        <p:blipFill>
          <a:blip r:embed="rId3">
            <a:alphaModFix amt="69000"/>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p:blipFill>
        <p:spPr>
          <a:xfrm rot="10800000">
            <a:off x="1739962" y="4588420"/>
            <a:ext cx="9745098" cy="1576934"/>
          </a:xfrm>
          <a:prstGeom prst="rect">
            <a:avLst/>
          </a:prstGeom>
        </p:spPr>
      </p:pic>
      <p:grpSp>
        <p:nvGrpSpPr>
          <p:cNvPr id="28" name="Group 10">
            <a:extLst>
              <a:ext uri="{FF2B5EF4-FFF2-40B4-BE49-F238E27FC236}">
                <a16:creationId xmlns:a16="http://schemas.microsoft.com/office/drawing/2014/main" xmlns="" id="{4F32983E-DA2A-4E47-AF50-3958D825F185}"/>
              </a:ext>
            </a:extLst>
          </p:cNvPr>
          <p:cNvGrpSpPr/>
          <p:nvPr/>
        </p:nvGrpSpPr>
        <p:grpSpPr>
          <a:xfrm rot="-10800000">
            <a:off x="78289" y="8287397"/>
            <a:ext cx="2393977" cy="3131509"/>
            <a:chOff x="0" y="0"/>
            <a:chExt cx="2353310" cy="3357865"/>
          </a:xfrm>
          <a:solidFill>
            <a:srgbClr val="02ADB5"/>
          </a:solidFill>
        </p:grpSpPr>
        <p:sp>
          <p:nvSpPr>
            <p:cNvPr id="29" name="Freeform 11">
              <a:extLst>
                <a:ext uri="{FF2B5EF4-FFF2-40B4-BE49-F238E27FC236}">
                  <a16:creationId xmlns:a16="http://schemas.microsoft.com/office/drawing/2014/main" xmlns="" id="{BD3FC87F-E97C-4696-B01B-4F94B33C4987}"/>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grpSp>
        <p:nvGrpSpPr>
          <p:cNvPr id="30" name="Group 10">
            <a:extLst>
              <a:ext uri="{FF2B5EF4-FFF2-40B4-BE49-F238E27FC236}">
                <a16:creationId xmlns:a16="http://schemas.microsoft.com/office/drawing/2014/main" xmlns="" id="{D6A7456F-4D9D-43D5-B9FC-AA47985BA4F7}"/>
              </a:ext>
            </a:extLst>
          </p:cNvPr>
          <p:cNvGrpSpPr/>
          <p:nvPr/>
        </p:nvGrpSpPr>
        <p:grpSpPr>
          <a:xfrm rot="-10800000">
            <a:off x="2745084" y="7252609"/>
            <a:ext cx="2393977" cy="3131509"/>
            <a:chOff x="0" y="0"/>
            <a:chExt cx="2353310" cy="3357865"/>
          </a:xfrm>
          <a:solidFill>
            <a:srgbClr val="02ADB5"/>
          </a:solidFill>
        </p:grpSpPr>
        <p:sp>
          <p:nvSpPr>
            <p:cNvPr id="31" name="Freeform 11">
              <a:extLst>
                <a:ext uri="{FF2B5EF4-FFF2-40B4-BE49-F238E27FC236}">
                  <a16:creationId xmlns:a16="http://schemas.microsoft.com/office/drawing/2014/main" xmlns="" id="{1D545758-4682-422D-B52B-A72CE2F7F0FE}"/>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grpSp>
        <p:nvGrpSpPr>
          <p:cNvPr id="32" name="Group 10">
            <a:extLst>
              <a:ext uri="{FF2B5EF4-FFF2-40B4-BE49-F238E27FC236}">
                <a16:creationId xmlns:a16="http://schemas.microsoft.com/office/drawing/2014/main" xmlns="" id="{1A7D6C65-045C-4673-BF56-2A3B577FC370}"/>
              </a:ext>
            </a:extLst>
          </p:cNvPr>
          <p:cNvGrpSpPr/>
          <p:nvPr/>
        </p:nvGrpSpPr>
        <p:grpSpPr>
          <a:xfrm rot="-10800000">
            <a:off x="5350370" y="5836969"/>
            <a:ext cx="3655089" cy="3819068"/>
            <a:chOff x="0" y="0"/>
            <a:chExt cx="2353310" cy="3357865"/>
          </a:xfrm>
          <a:solidFill>
            <a:srgbClr val="02ADB5"/>
          </a:solidFill>
        </p:grpSpPr>
        <p:sp>
          <p:nvSpPr>
            <p:cNvPr id="33" name="Freeform 11">
              <a:extLst>
                <a:ext uri="{FF2B5EF4-FFF2-40B4-BE49-F238E27FC236}">
                  <a16:creationId xmlns:a16="http://schemas.microsoft.com/office/drawing/2014/main" xmlns="" id="{7515A55C-BF8D-40A8-8582-54082975477F}"/>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sp>
        <p:nvSpPr>
          <p:cNvPr id="34" name="TextBox 33">
            <a:extLst>
              <a:ext uri="{FF2B5EF4-FFF2-40B4-BE49-F238E27FC236}">
                <a16:creationId xmlns:a16="http://schemas.microsoft.com/office/drawing/2014/main" xmlns="" id="{6DF54F42-130C-44EF-8753-A986D08D5D8E}"/>
              </a:ext>
            </a:extLst>
          </p:cNvPr>
          <p:cNvSpPr txBox="1"/>
          <p:nvPr/>
        </p:nvSpPr>
        <p:spPr>
          <a:xfrm>
            <a:off x="148557" y="3366996"/>
            <a:ext cx="8808536" cy="1508105"/>
          </a:xfrm>
          <a:prstGeom prst="rect">
            <a:avLst/>
          </a:prstGeom>
          <a:noFill/>
        </p:spPr>
        <p:txBody>
          <a:bodyPr wrap="square" rtlCol="0">
            <a:spAutoFit/>
          </a:bodyPr>
          <a:lstStyle/>
          <a:p>
            <a:pPr algn="just" rtl="1"/>
            <a:r>
              <a:rPr lang="ar-DZ" sz="3200" dirty="0">
                <a:latin typeface="Aljazeera" panose="02000000000000000000" pitchFamily="2" charset="-78"/>
                <a:cs typeface="Aljazeera" panose="02000000000000000000" pitchFamily="2" charset="-78"/>
              </a:rPr>
              <a:t> </a:t>
            </a:r>
            <a:r>
              <a:rPr lang="ar-DZ" sz="2000" dirty="0">
                <a:latin typeface="Aljazeera" panose="02000000000000000000" pitchFamily="2" charset="-78"/>
                <a:cs typeface="Aljazeera" panose="02000000000000000000" pitchFamily="2" charset="-78"/>
              </a:rPr>
              <a:t>إن الاستراتيجية التنافسية الفعالة هي تلك التي تقوم على الثنائيات (منتج</a:t>
            </a:r>
            <a:r>
              <a:rPr lang="fr-FR" sz="2000" dirty="0">
                <a:latin typeface="Aljazeera" panose="02000000000000000000" pitchFamily="2" charset="-78"/>
                <a:cs typeface="Aljazeera" panose="02000000000000000000" pitchFamily="2" charset="-78"/>
              </a:rPr>
              <a:t>/</a:t>
            </a:r>
            <a:r>
              <a:rPr lang="ar-DZ" sz="2000" dirty="0">
                <a:latin typeface="Aljazeera" panose="02000000000000000000" pitchFamily="2" charset="-78"/>
                <a:cs typeface="Aljazeera" panose="02000000000000000000" pitchFamily="2" charset="-78"/>
              </a:rPr>
              <a:t> قطاع سوقي) أي تحاول أن تجد علاقة بين منتجات المنظمة والأسواق المستهدفة، بحيث تعمل هذه الاستراتيجية على تحقيق ميزة ما تميز المؤسسة عن باقي المنافسين و تحاول الحفاظ على هذه الميزة، وذلك بهدف ضمان استمرارية وبقاء المؤسسة في السوق وتفادي الخروج من السوق .</a:t>
            </a:r>
            <a:endParaRPr lang="fr-FR" sz="2000" dirty="0">
              <a:latin typeface="Aljazeera" panose="02000000000000000000" pitchFamily="2" charset="-78"/>
              <a:cs typeface="Aljazeera" panose="02000000000000000000" pitchFamily="2" charset="-78"/>
            </a:endParaRPr>
          </a:p>
        </p:txBody>
      </p:sp>
      <p:sp>
        <p:nvSpPr>
          <p:cNvPr id="35" name="TextBox 34">
            <a:extLst>
              <a:ext uri="{FF2B5EF4-FFF2-40B4-BE49-F238E27FC236}">
                <a16:creationId xmlns:a16="http://schemas.microsoft.com/office/drawing/2014/main" xmlns="" id="{6DF54F42-130C-44EF-8753-A986D08D5D8E}"/>
              </a:ext>
            </a:extLst>
          </p:cNvPr>
          <p:cNvSpPr txBox="1"/>
          <p:nvPr/>
        </p:nvSpPr>
        <p:spPr>
          <a:xfrm>
            <a:off x="78289" y="513744"/>
            <a:ext cx="8808536" cy="461665"/>
          </a:xfrm>
          <a:prstGeom prst="rect">
            <a:avLst/>
          </a:prstGeom>
          <a:noFill/>
        </p:spPr>
        <p:txBody>
          <a:bodyPr wrap="square" rtlCol="0">
            <a:spAutoFit/>
          </a:bodyPr>
          <a:lstStyle/>
          <a:p>
            <a:pPr algn="r" rtl="1"/>
            <a:r>
              <a:rPr lang="ar-SA" sz="2400" b="1" u="sng" dirty="0">
                <a:solidFill>
                  <a:schemeClr val="bg1"/>
                </a:solidFill>
                <a:latin typeface="Aljazeera" panose="02000000000000000000" pitchFamily="2" charset="-78"/>
                <a:cs typeface="Aljazeera" panose="02000000000000000000" pitchFamily="2" charset="-78"/>
              </a:rPr>
              <a:t>ت</a:t>
            </a:r>
            <a:r>
              <a:rPr lang="ar-DZ" sz="2400" b="1" u="sng" dirty="0">
                <a:solidFill>
                  <a:schemeClr val="bg1"/>
                </a:solidFill>
                <a:latin typeface="Aljazeera" panose="02000000000000000000" pitchFamily="2" charset="-78"/>
                <a:cs typeface="Aljazeera" panose="02000000000000000000" pitchFamily="2" charset="-78"/>
              </a:rPr>
              <a:t>مهيد</a:t>
            </a:r>
            <a:r>
              <a:rPr lang="ar-SA" sz="2400" b="1" u="sng" dirty="0">
                <a:solidFill>
                  <a:schemeClr val="bg1"/>
                </a:solidFill>
                <a:latin typeface="Aljazeera" panose="02000000000000000000" pitchFamily="2" charset="-78"/>
                <a:cs typeface="Aljazeera" panose="02000000000000000000" pitchFamily="2" charset="-78"/>
              </a:rPr>
              <a:t>: </a:t>
            </a:r>
          </a:p>
        </p:txBody>
      </p:sp>
    </p:spTree>
    <p:extLst>
      <p:ext uri="{BB962C8B-B14F-4D97-AF65-F5344CB8AC3E}">
        <p14:creationId xmlns:p14="http://schemas.microsoft.com/office/powerpoint/2010/main" val="121508432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3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reeform 14">
            <a:extLst>
              <a:ext uri="{FF2B5EF4-FFF2-40B4-BE49-F238E27FC236}">
                <a16:creationId xmlns:a16="http://schemas.microsoft.com/office/drawing/2014/main" xmlns="" id="{3FF26721-502B-446F-B913-C470E5C4B602}"/>
              </a:ext>
            </a:extLst>
          </p:cNvPr>
          <p:cNvSpPr/>
          <p:nvPr/>
        </p:nvSpPr>
        <p:spPr>
          <a:xfrm>
            <a:off x="-985892" y="108622"/>
            <a:ext cx="692475" cy="5497756"/>
          </a:xfrm>
          <a:custGeom>
            <a:avLst/>
            <a:gdLst/>
            <a:ahLst/>
            <a:cxnLst/>
            <a:rect l="l" t="t" r="r" b="b"/>
            <a:pathLst>
              <a:path w="157867" h="2998468">
                <a:moveTo>
                  <a:pt x="0" y="0"/>
                </a:moveTo>
                <a:lnTo>
                  <a:pt x="157867" y="0"/>
                </a:lnTo>
                <a:lnTo>
                  <a:pt x="157867" y="2998468"/>
                </a:lnTo>
                <a:lnTo>
                  <a:pt x="0" y="2998468"/>
                </a:lnTo>
                <a:close/>
              </a:path>
            </a:pathLst>
          </a:custGeom>
          <a:solidFill>
            <a:srgbClr val="222831"/>
          </a:solidFill>
          <a:ln>
            <a:solidFill>
              <a:srgbClr val="02ADB5"/>
            </a:solidFill>
          </a:ln>
        </p:spPr>
      </p:sp>
      <p:sp>
        <p:nvSpPr>
          <p:cNvPr id="14" name="Freeform 11">
            <a:extLst>
              <a:ext uri="{FF2B5EF4-FFF2-40B4-BE49-F238E27FC236}">
                <a16:creationId xmlns:a16="http://schemas.microsoft.com/office/drawing/2014/main" xmlns="" id="{9925A63B-51BA-4A46-9864-20BF888C66C3}"/>
              </a:ext>
            </a:extLst>
          </p:cNvPr>
          <p:cNvSpPr/>
          <p:nvPr/>
        </p:nvSpPr>
        <p:spPr>
          <a:xfrm rot="10800000">
            <a:off x="5130247" y="1593072"/>
            <a:ext cx="3866538" cy="4121928"/>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02ADB5"/>
          </a:solidFill>
        </p:spPr>
      </p:sp>
      <p:sp>
        <p:nvSpPr>
          <p:cNvPr id="16" name="TextBox 15">
            <a:extLst>
              <a:ext uri="{FF2B5EF4-FFF2-40B4-BE49-F238E27FC236}">
                <a16:creationId xmlns:a16="http://schemas.microsoft.com/office/drawing/2014/main" xmlns="" id="{9533C81C-7263-4EBE-A292-6AA49B75C2C7}"/>
              </a:ext>
            </a:extLst>
          </p:cNvPr>
          <p:cNvSpPr txBox="1"/>
          <p:nvPr/>
        </p:nvSpPr>
        <p:spPr>
          <a:xfrm>
            <a:off x="1029668" y="902166"/>
            <a:ext cx="6335067" cy="646331"/>
          </a:xfrm>
          <a:prstGeom prst="rect">
            <a:avLst/>
          </a:prstGeom>
          <a:noFill/>
        </p:spPr>
        <p:txBody>
          <a:bodyPr wrap="square" rtlCol="0">
            <a:spAutoFit/>
          </a:bodyPr>
          <a:lstStyle/>
          <a:p>
            <a:pPr algn="r" rtl="1"/>
            <a:r>
              <a:rPr lang="ar-SA" sz="3600" b="1" dirty="0">
                <a:solidFill>
                  <a:srgbClr val="EEEEEE"/>
                </a:solidFill>
                <a:latin typeface="Aljazeera" panose="02000000000000000000" pitchFamily="2" charset="-78"/>
                <a:cs typeface="Aljazeera" panose="02000000000000000000" pitchFamily="2" charset="-78"/>
              </a:rPr>
              <a:t>ومن أبرز </a:t>
            </a:r>
            <a:r>
              <a:rPr lang="ar-DZ" sz="3600" b="1" dirty="0">
                <a:solidFill>
                  <a:srgbClr val="EEEEEE"/>
                </a:solidFill>
                <a:latin typeface="Aljazeera" panose="02000000000000000000" pitchFamily="2" charset="-78"/>
                <a:cs typeface="Aljazeera" panose="02000000000000000000" pitchFamily="2" charset="-78"/>
              </a:rPr>
              <a:t>الخيارات </a:t>
            </a:r>
            <a:r>
              <a:rPr lang="ar-SA" sz="3600" b="1" dirty="0">
                <a:solidFill>
                  <a:srgbClr val="EEEEEE"/>
                </a:solidFill>
                <a:latin typeface="Aljazeera" panose="02000000000000000000" pitchFamily="2" charset="-78"/>
                <a:cs typeface="Aljazeera" panose="02000000000000000000" pitchFamily="2" charset="-78"/>
              </a:rPr>
              <a:t>الاستراتيجي</a:t>
            </a:r>
            <a:r>
              <a:rPr lang="ar-DZ" sz="3600" b="1" dirty="0">
                <a:solidFill>
                  <a:srgbClr val="EEEEEE"/>
                </a:solidFill>
                <a:latin typeface="Aljazeera" panose="02000000000000000000" pitchFamily="2" charset="-78"/>
                <a:cs typeface="Aljazeera" panose="02000000000000000000" pitchFamily="2" charset="-78"/>
              </a:rPr>
              <a:t>ة</a:t>
            </a:r>
            <a:r>
              <a:rPr lang="ar-SA" sz="3600" b="1" dirty="0">
                <a:solidFill>
                  <a:srgbClr val="EEEEEE"/>
                </a:solidFill>
                <a:latin typeface="Aljazeera" panose="02000000000000000000" pitchFamily="2" charset="-78"/>
                <a:cs typeface="Aljazeera" panose="02000000000000000000" pitchFamily="2" charset="-78"/>
              </a:rPr>
              <a:t> نجد:</a:t>
            </a:r>
            <a:endParaRPr lang="en-US" sz="3600" b="1" dirty="0">
              <a:solidFill>
                <a:srgbClr val="EEEEEE"/>
              </a:solidFill>
              <a:latin typeface="Aljazeera" panose="02000000000000000000" pitchFamily="2" charset="-78"/>
              <a:cs typeface="Aljazeera" panose="02000000000000000000" pitchFamily="2" charset="-78"/>
            </a:endParaRPr>
          </a:p>
        </p:txBody>
      </p:sp>
      <p:grpSp>
        <p:nvGrpSpPr>
          <p:cNvPr id="10" name="Group 9"/>
          <p:cNvGrpSpPr/>
          <p:nvPr/>
        </p:nvGrpSpPr>
        <p:grpSpPr>
          <a:xfrm>
            <a:off x="69619" y="4060615"/>
            <a:ext cx="2393977" cy="3131509"/>
            <a:chOff x="69619" y="4060615"/>
            <a:chExt cx="2393977" cy="3131509"/>
          </a:xfrm>
        </p:grpSpPr>
        <p:sp>
          <p:nvSpPr>
            <p:cNvPr id="7" name="Freeform 11">
              <a:extLst>
                <a:ext uri="{FF2B5EF4-FFF2-40B4-BE49-F238E27FC236}">
                  <a16:creationId xmlns:a16="http://schemas.microsoft.com/office/drawing/2014/main" xmlns="" id="{F772DA9B-50DB-433F-BCF2-14D59A8839EA}"/>
                </a:ext>
              </a:extLst>
            </p:cNvPr>
            <p:cNvSpPr/>
            <p:nvPr/>
          </p:nvSpPr>
          <p:spPr>
            <a:xfrm rot="10800000">
              <a:off x="69619" y="4060615"/>
              <a:ext cx="2393977" cy="3131509"/>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02ADB5"/>
            </a:solidFill>
          </p:spPr>
        </p:sp>
        <p:sp>
          <p:nvSpPr>
            <p:cNvPr id="17" name="TextBox 16">
              <a:extLst>
                <a:ext uri="{FF2B5EF4-FFF2-40B4-BE49-F238E27FC236}">
                  <a16:creationId xmlns:a16="http://schemas.microsoft.com/office/drawing/2014/main" xmlns="" id="{E1E144CB-9A9C-494A-9ED5-7773C10D830B}"/>
                </a:ext>
              </a:extLst>
            </p:cNvPr>
            <p:cNvSpPr txBox="1"/>
            <p:nvPr/>
          </p:nvSpPr>
          <p:spPr>
            <a:xfrm>
              <a:off x="580808" y="4268415"/>
              <a:ext cx="1371600" cy="646331"/>
            </a:xfrm>
            <a:prstGeom prst="rect">
              <a:avLst/>
            </a:prstGeom>
            <a:noFill/>
          </p:spPr>
          <p:txBody>
            <a:bodyPr wrap="square" rtlCol="0">
              <a:spAutoFit/>
            </a:bodyPr>
            <a:lstStyle/>
            <a:p>
              <a:pPr algn="ctr" rtl="1"/>
              <a:r>
                <a:rPr lang="ar-DZ" sz="3600" b="1" dirty="0">
                  <a:solidFill>
                    <a:schemeClr val="bg1"/>
                  </a:solidFill>
                  <a:latin typeface="(A) Arslan Wessam B" panose="03020402040406030203" pitchFamily="66" charset="-78"/>
                  <a:cs typeface="(A) Arslan Wessam B" panose="03020402040406030203" pitchFamily="66" charset="-78"/>
                </a:rPr>
                <a:t>ثالثا:</a:t>
              </a:r>
              <a:endParaRPr lang="en-US" sz="3600" b="1" dirty="0">
                <a:solidFill>
                  <a:schemeClr val="bg1"/>
                </a:solidFill>
                <a:latin typeface="(A) Arslan Wessam B" panose="03020402040406030203" pitchFamily="66" charset="-78"/>
                <a:cs typeface="(A) Arslan Wessam B" panose="03020402040406030203" pitchFamily="66" charset="-78"/>
              </a:endParaRPr>
            </a:p>
          </p:txBody>
        </p:sp>
      </p:grpSp>
      <p:grpSp>
        <p:nvGrpSpPr>
          <p:cNvPr id="9" name="Group 8"/>
          <p:cNvGrpSpPr/>
          <p:nvPr/>
        </p:nvGrpSpPr>
        <p:grpSpPr>
          <a:xfrm>
            <a:off x="2599934" y="3025827"/>
            <a:ext cx="2393977" cy="3131509"/>
            <a:chOff x="2599934" y="3025827"/>
            <a:chExt cx="2393977" cy="3131509"/>
          </a:xfrm>
        </p:grpSpPr>
        <p:sp>
          <p:nvSpPr>
            <p:cNvPr id="11" name="Freeform 11">
              <a:extLst>
                <a:ext uri="{FF2B5EF4-FFF2-40B4-BE49-F238E27FC236}">
                  <a16:creationId xmlns:a16="http://schemas.microsoft.com/office/drawing/2014/main" xmlns="" id="{17355603-B074-4929-8300-8A66D96F1120}"/>
                </a:ext>
              </a:extLst>
            </p:cNvPr>
            <p:cNvSpPr/>
            <p:nvPr/>
          </p:nvSpPr>
          <p:spPr>
            <a:xfrm rot="10800000">
              <a:off x="2599934" y="3025827"/>
              <a:ext cx="2393977" cy="3131509"/>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02ADB5"/>
            </a:solidFill>
          </p:spPr>
        </p:sp>
        <p:sp>
          <p:nvSpPr>
            <p:cNvPr id="18" name="TextBox 17">
              <a:extLst>
                <a:ext uri="{FF2B5EF4-FFF2-40B4-BE49-F238E27FC236}">
                  <a16:creationId xmlns:a16="http://schemas.microsoft.com/office/drawing/2014/main" xmlns="" id="{37FB7837-683A-4B4A-9961-28B019336D70}"/>
                </a:ext>
              </a:extLst>
            </p:cNvPr>
            <p:cNvSpPr txBox="1"/>
            <p:nvPr/>
          </p:nvSpPr>
          <p:spPr>
            <a:xfrm>
              <a:off x="3151261" y="3247763"/>
              <a:ext cx="1371600" cy="646331"/>
            </a:xfrm>
            <a:prstGeom prst="rect">
              <a:avLst/>
            </a:prstGeom>
            <a:noFill/>
          </p:spPr>
          <p:txBody>
            <a:bodyPr wrap="square" rtlCol="0">
              <a:spAutoFit/>
            </a:bodyPr>
            <a:lstStyle/>
            <a:p>
              <a:pPr algn="ctr" rtl="1"/>
              <a:r>
                <a:rPr lang="ar-DZ" sz="3600" b="1" dirty="0">
                  <a:solidFill>
                    <a:schemeClr val="bg1"/>
                  </a:solidFill>
                  <a:latin typeface="(A) Arslan Wessam B" panose="03020402040406030203" pitchFamily="66" charset="-78"/>
                  <a:cs typeface="(A) Arslan Wessam B" panose="03020402040406030203" pitchFamily="66" charset="-78"/>
                </a:rPr>
                <a:t>ثانيًا:</a:t>
              </a:r>
              <a:endParaRPr lang="en-US" sz="3600" b="1" dirty="0">
                <a:solidFill>
                  <a:schemeClr val="bg1"/>
                </a:solidFill>
                <a:latin typeface="(A) Arslan Wessam B" panose="03020402040406030203" pitchFamily="66" charset="-78"/>
                <a:cs typeface="(A) Arslan Wessam B" panose="03020402040406030203" pitchFamily="66" charset="-78"/>
              </a:endParaRPr>
            </a:p>
          </p:txBody>
        </p:sp>
      </p:grpSp>
      <p:grpSp>
        <p:nvGrpSpPr>
          <p:cNvPr id="5" name="Group 4">
            <a:extLst>
              <a:ext uri="{FF2B5EF4-FFF2-40B4-BE49-F238E27FC236}">
                <a16:creationId xmlns:a16="http://schemas.microsoft.com/office/drawing/2014/main" xmlns="" id="{EC26DE5D-F0A4-41B8-A9DC-E523F1193C8F}"/>
              </a:ext>
            </a:extLst>
          </p:cNvPr>
          <p:cNvGrpSpPr/>
          <p:nvPr/>
        </p:nvGrpSpPr>
        <p:grpSpPr>
          <a:xfrm>
            <a:off x="-2463426" y="-2136342"/>
            <a:ext cx="3939961" cy="4272683"/>
            <a:chOff x="-3281791" y="-3313823"/>
            <a:chExt cx="6566080" cy="6566081"/>
          </a:xfrm>
        </p:grpSpPr>
        <p:grpSp>
          <p:nvGrpSpPr>
            <p:cNvPr id="3" name="Group 4">
              <a:extLst>
                <a:ext uri="{FF2B5EF4-FFF2-40B4-BE49-F238E27FC236}">
                  <a16:creationId xmlns:a16="http://schemas.microsoft.com/office/drawing/2014/main" xmlns="" id="{FB1EBD90-4E71-42A7-BAD0-FFEA9D68AF14}"/>
                </a:ext>
              </a:extLst>
            </p:cNvPr>
            <p:cNvGrpSpPr/>
            <p:nvPr/>
          </p:nvGrpSpPr>
          <p:grpSpPr>
            <a:xfrm rot="-2700000">
              <a:off x="-3281791" y="-3313823"/>
              <a:ext cx="6566080" cy="6566081"/>
              <a:chOff x="6602" y="-6087"/>
              <a:chExt cx="1913890" cy="1913890"/>
            </a:xfrm>
          </p:grpSpPr>
          <p:sp>
            <p:nvSpPr>
              <p:cNvPr id="20" name="Freeform 5">
                <a:extLst>
                  <a:ext uri="{FF2B5EF4-FFF2-40B4-BE49-F238E27FC236}">
                    <a16:creationId xmlns:a16="http://schemas.microsoft.com/office/drawing/2014/main" xmlns="" id="{080C56BF-CE10-45B5-8E2F-EE4C86B52028}"/>
                  </a:ext>
                </a:extLst>
              </p:cNvPr>
              <p:cNvSpPr/>
              <p:nvPr/>
            </p:nvSpPr>
            <p:spPr>
              <a:xfrm>
                <a:off x="6602" y="-6087"/>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222831"/>
              </a:solidFill>
              <a:ln w="38100">
                <a:solidFill>
                  <a:srgbClr val="02ADB5"/>
                </a:solidFill>
              </a:ln>
            </p:spPr>
          </p:sp>
        </p:grpSp>
        <p:grpSp>
          <p:nvGrpSpPr>
            <p:cNvPr id="4" name="Group 6">
              <a:extLst>
                <a:ext uri="{FF2B5EF4-FFF2-40B4-BE49-F238E27FC236}">
                  <a16:creationId xmlns:a16="http://schemas.microsoft.com/office/drawing/2014/main" xmlns="" id="{6F741ADE-39C9-49FA-A7DB-1AC3F9D702C0}"/>
                </a:ext>
              </a:extLst>
            </p:cNvPr>
            <p:cNvGrpSpPr/>
            <p:nvPr/>
          </p:nvGrpSpPr>
          <p:grpSpPr>
            <a:xfrm rot="2700000">
              <a:off x="-2926440" y="-2926440"/>
              <a:ext cx="5852880" cy="5852880"/>
              <a:chOff x="0" y="0"/>
              <a:chExt cx="1913890" cy="1913890"/>
            </a:xfrm>
          </p:grpSpPr>
          <p:sp>
            <p:nvSpPr>
              <p:cNvPr id="22" name="Freeform 7">
                <a:extLst>
                  <a:ext uri="{FF2B5EF4-FFF2-40B4-BE49-F238E27FC236}">
                    <a16:creationId xmlns:a16="http://schemas.microsoft.com/office/drawing/2014/main" xmlns="" id="{2619DB36-8BFB-4BB9-885C-BFBE5AB6496C}"/>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grpSp>
      <p:sp>
        <p:nvSpPr>
          <p:cNvPr id="21" name="TextBox 5">
            <a:extLst>
              <a:ext uri="{FF2B5EF4-FFF2-40B4-BE49-F238E27FC236}">
                <a16:creationId xmlns:a16="http://schemas.microsoft.com/office/drawing/2014/main" xmlns="" id="{59439C19-B81A-4D18-8107-5AC13A10DD44}"/>
              </a:ext>
            </a:extLst>
          </p:cNvPr>
          <p:cNvSpPr txBox="1"/>
          <p:nvPr/>
        </p:nvSpPr>
        <p:spPr>
          <a:xfrm>
            <a:off x="5543729" y="2487923"/>
            <a:ext cx="3296517" cy="3293209"/>
          </a:xfrm>
          <a:prstGeom prst="rect">
            <a:avLst/>
          </a:prstGeom>
          <a:noFill/>
        </p:spPr>
        <p:txBody>
          <a:bodyPr wrap="square" rtlCol="0">
            <a:spAutoFit/>
          </a:bodyPr>
          <a:lstStyle/>
          <a:p>
            <a:pPr algn="just" rtl="1"/>
            <a:r>
              <a:rPr lang="ar-DZ" sz="1600" b="1" dirty="0">
                <a:solidFill>
                  <a:srgbClr val="E8EAED"/>
                </a:solidFill>
                <a:latin typeface="Aljazeera" panose="02000000000000000000" pitchFamily="2" charset="-78"/>
                <a:cs typeface="Aljazeera" panose="02000000000000000000" pitchFamily="2" charset="-78"/>
              </a:rPr>
              <a:t>    </a:t>
            </a:r>
            <a:r>
              <a:rPr lang="ar-SA" sz="1600" b="1" dirty="0">
                <a:solidFill>
                  <a:srgbClr val="E8EAED"/>
                </a:solidFill>
                <a:latin typeface="Aljazeera" panose="02000000000000000000" pitchFamily="2" charset="-78"/>
                <a:cs typeface="Aljazeera" panose="02000000000000000000" pitchFamily="2" charset="-78"/>
              </a:rPr>
              <a:t>تعتبر الأفكار التي صاغها "</a:t>
            </a:r>
            <a:r>
              <a:rPr lang="fr-FR" sz="1600" b="1" dirty="0">
                <a:solidFill>
                  <a:srgbClr val="E8EAED"/>
                </a:solidFill>
                <a:latin typeface="Aljazeera" panose="02000000000000000000" pitchFamily="2" charset="-78"/>
                <a:cs typeface="Aljazeera" panose="02000000000000000000" pitchFamily="2" charset="-78"/>
              </a:rPr>
              <a:t>«Porter</a:t>
            </a:r>
            <a:r>
              <a:rPr lang="ar-DZ" sz="1600" b="1" dirty="0">
                <a:solidFill>
                  <a:srgbClr val="E8EAED"/>
                </a:solidFill>
                <a:latin typeface="Aljazeera" panose="02000000000000000000" pitchFamily="2" charset="-78"/>
                <a:cs typeface="Aljazeera" panose="02000000000000000000" pitchFamily="2" charset="-78"/>
              </a:rPr>
              <a:t> </a:t>
            </a:r>
            <a:r>
              <a:rPr lang="ar-SA" sz="1600" b="1" dirty="0">
                <a:solidFill>
                  <a:srgbClr val="E8EAED"/>
                </a:solidFill>
                <a:latin typeface="Aljazeera" panose="02000000000000000000" pitchFamily="2" charset="-78"/>
                <a:cs typeface="Aljazeera" panose="02000000000000000000" pitchFamily="2" charset="-78"/>
              </a:rPr>
              <a:t>في كتابه</a:t>
            </a:r>
            <a:r>
              <a:rPr lang="fr-FR" sz="1600" b="1" dirty="0">
                <a:solidFill>
                  <a:srgbClr val="E8EAED"/>
                </a:solidFill>
                <a:latin typeface="Aljazeera" panose="02000000000000000000" pitchFamily="2" charset="-78"/>
                <a:cs typeface="Aljazeera" panose="02000000000000000000" pitchFamily="2" charset="-78"/>
              </a:rPr>
              <a:t> </a:t>
            </a:r>
            <a:r>
              <a:rPr lang="ar-SA" sz="1600" b="1" dirty="0">
                <a:solidFill>
                  <a:srgbClr val="E8EAED"/>
                </a:solidFill>
                <a:latin typeface="Aljazeera" panose="02000000000000000000" pitchFamily="2" charset="-78"/>
                <a:cs typeface="Aljazeera" panose="02000000000000000000" pitchFamily="2" charset="-78"/>
              </a:rPr>
              <a:t> "الميزة التنافسية </a:t>
            </a:r>
            <a:r>
              <a:rPr lang="fr-FR" sz="1600" b="1" dirty="0">
                <a:solidFill>
                  <a:srgbClr val="E8EAED"/>
                </a:solidFill>
                <a:latin typeface="Aljazeera" panose="02000000000000000000" pitchFamily="2" charset="-78"/>
                <a:cs typeface="Aljazeera" panose="02000000000000000000" pitchFamily="2" charset="-78"/>
              </a:rPr>
              <a:t>l’avantage concurrentiel «</a:t>
            </a:r>
            <a:r>
              <a:rPr lang="ar-DZ" sz="1600" b="1" dirty="0">
                <a:solidFill>
                  <a:srgbClr val="E8EAED"/>
                </a:solidFill>
                <a:latin typeface="Aljazeera" panose="02000000000000000000" pitchFamily="2" charset="-78"/>
                <a:cs typeface="Aljazeera" panose="02000000000000000000" pitchFamily="2" charset="-78"/>
              </a:rPr>
              <a:t> </a:t>
            </a:r>
            <a:r>
              <a:rPr lang="ar-SA" sz="1600" b="1" dirty="0">
                <a:solidFill>
                  <a:srgbClr val="E8EAED"/>
                </a:solidFill>
                <a:latin typeface="Aljazeera" panose="02000000000000000000" pitchFamily="2" charset="-78"/>
                <a:cs typeface="Aljazeera" panose="02000000000000000000" pitchFamily="2" charset="-78"/>
              </a:rPr>
              <a:t>لسنة 1985 عن الاستراتيجيات التنافسية من الأفكار الرائدة في هذا المجال، فقد أوجد "</a:t>
            </a:r>
            <a:r>
              <a:rPr lang="fr-FR" sz="1600" b="1" dirty="0">
                <a:solidFill>
                  <a:srgbClr val="E8EAED"/>
                </a:solidFill>
                <a:latin typeface="Aljazeera" panose="02000000000000000000" pitchFamily="2" charset="-78"/>
                <a:cs typeface="Aljazeera" panose="02000000000000000000" pitchFamily="2" charset="-78"/>
              </a:rPr>
              <a:t>Porter" </a:t>
            </a:r>
            <a:r>
              <a:rPr lang="ar-DZ" sz="1600" b="1" dirty="0">
                <a:solidFill>
                  <a:srgbClr val="E8EAED"/>
                </a:solidFill>
                <a:latin typeface="Aljazeera" panose="02000000000000000000" pitchFamily="2" charset="-78"/>
                <a:cs typeface="Aljazeera" panose="02000000000000000000" pitchFamily="2" charset="-78"/>
              </a:rPr>
              <a:t> </a:t>
            </a:r>
            <a:r>
              <a:rPr lang="ar-SA" sz="1600" b="1" dirty="0">
                <a:solidFill>
                  <a:srgbClr val="E8EAED"/>
                </a:solidFill>
                <a:latin typeface="Aljazeera" panose="02000000000000000000" pitchFamily="2" charset="-78"/>
                <a:cs typeface="Aljazeera" panose="02000000000000000000" pitchFamily="2" charset="-78"/>
              </a:rPr>
              <a:t>ثلاثة استراتيجيات تنافسية أساسية هي </a:t>
            </a:r>
            <a:r>
              <a:rPr lang="ar-SA" sz="1600" b="1" u="sng" dirty="0">
                <a:solidFill>
                  <a:srgbClr val="E8EAED"/>
                </a:solidFill>
                <a:latin typeface="Aljazeera" panose="02000000000000000000" pitchFamily="2" charset="-78"/>
                <a:cs typeface="Aljazeera" panose="02000000000000000000" pitchFamily="2" charset="-78"/>
              </a:rPr>
              <a:t>قيادة التكلفة</a:t>
            </a:r>
            <a:r>
              <a:rPr lang="ar-SA" sz="1600" b="1" dirty="0">
                <a:solidFill>
                  <a:srgbClr val="E8EAED"/>
                </a:solidFill>
                <a:latin typeface="Aljazeera" panose="02000000000000000000" pitchFamily="2" charset="-78"/>
                <a:cs typeface="Aljazeera" panose="02000000000000000000" pitchFamily="2" charset="-78"/>
              </a:rPr>
              <a:t>، </a:t>
            </a:r>
            <a:r>
              <a:rPr lang="ar-SA" sz="1600" b="1" u="sng" dirty="0">
                <a:solidFill>
                  <a:srgbClr val="E8EAED"/>
                </a:solidFill>
                <a:latin typeface="Aljazeera" panose="02000000000000000000" pitchFamily="2" charset="-78"/>
                <a:cs typeface="Aljazeera" panose="02000000000000000000" pitchFamily="2" charset="-78"/>
              </a:rPr>
              <a:t>التميٌز</a:t>
            </a:r>
            <a:r>
              <a:rPr lang="ar-SA" sz="1600" b="1" dirty="0">
                <a:solidFill>
                  <a:srgbClr val="E8EAED"/>
                </a:solidFill>
                <a:latin typeface="Aljazeera" panose="02000000000000000000" pitchFamily="2" charset="-78"/>
                <a:cs typeface="Aljazeera" panose="02000000000000000000" pitchFamily="2" charset="-78"/>
              </a:rPr>
              <a:t>، </a:t>
            </a:r>
            <a:r>
              <a:rPr lang="ar-SA" sz="1600" b="1" u="sng" dirty="0">
                <a:solidFill>
                  <a:srgbClr val="E8EAED"/>
                </a:solidFill>
                <a:latin typeface="Aljazeera" panose="02000000000000000000" pitchFamily="2" charset="-78"/>
                <a:cs typeface="Aljazeera" panose="02000000000000000000" pitchFamily="2" charset="-78"/>
              </a:rPr>
              <a:t>التركيز</a:t>
            </a:r>
            <a:r>
              <a:rPr lang="ar-DZ" sz="1600" b="1" u="sng" dirty="0">
                <a:solidFill>
                  <a:srgbClr val="E8EAED"/>
                </a:solidFill>
                <a:latin typeface="Aljazeera" panose="02000000000000000000" pitchFamily="2" charset="-78"/>
                <a:cs typeface="Aljazeera" panose="02000000000000000000" pitchFamily="2" charset="-78"/>
              </a:rPr>
              <a:t>.</a:t>
            </a:r>
          </a:p>
          <a:p>
            <a:pPr algn="just" rtl="1"/>
            <a:r>
              <a:rPr lang="ar-DZ" sz="1600" b="1" dirty="0">
                <a:solidFill>
                  <a:srgbClr val="E8EAED"/>
                </a:solidFill>
                <a:latin typeface="Aljazeera" panose="02000000000000000000" pitchFamily="2" charset="-78"/>
                <a:cs typeface="Aljazeera" panose="02000000000000000000" pitchFamily="2" charset="-78"/>
              </a:rPr>
              <a:t>    </a:t>
            </a:r>
            <a:r>
              <a:rPr lang="ar-SA" sz="1600" b="1" dirty="0">
                <a:solidFill>
                  <a:srgbClr val="E8EAED"/>
                </a:solidFill>
                <a:latin typeface="Aljazeera" panose="02000000000000000000" pitchFamily="2" charset="-78"/>
                <a:cs typeface="Aljazeera" panose="02000000000000000000" pitchFamily="2" charset="-78"/>
              </a:rPr>
              <a:t>وذكر أن الاستخدام الأمثل والاستغلال الصحيح لهذه الاستراتيجيات يمكَن المؤسسة من الدفاع عن حصتها السوقية والتغلب على منافسيها، كما ذكر أن كل استراتيجية من هذه الاستراتيجيات الثلاث يمثل أسلوب عمل وتوجه متميز</a:t>
            </a:r>
            <a:r>
              <a:rPr lang="ar-DZ" sz="1600" b="1" dirty="0">
                <a:solidFill>
                  <a:srgbClr val="E8EAED"/>
                </a:solidFill>
                <a:latin typeface="Aljazeera" panose="02000000000000000000" pitchFamily="2" charset="-78"/>
                <a:cs typeface="Aljazeera" panose="02000000000000000000" pitchFamily="2" charset="-78"/>
              </a:rPr>
              <a:t>.</a:t>
            </a:r>
            <a:r>
              <a:rPr lang="ar-SA" sz="1600" b="1" dirty="0">
                <a:solidFill>
                  <a:srgbClr val="E8EAED"/>
                </a:solidFill>
                <a:latin typeface="Aljazeera" panose="02000000000000000000" pitchFamily="2" charset="-78"/>
                <a:cs typeface="Aljazeera" panose="02000000000000000000" pitchFamily="2" charset="-78"/>
              </a:rPr>
              <a:t> </a:t>
            </a:r>
            <a:endParaRPr lang="en-US" sz="1600" b="1" dirty="0">
              <a:latin typeface="Aljazeera" panose="02000000000000000000" pitchFamily="2" charset="-78"/>
              <a:cs typeface="Aljazeera" panose="02000000000000000000" pitchFamily="2" charset="-78"/>
            </a:endParaRPr>
          </a:p>
        </p:txBody>
      </p:sp>
      <p:grpSp>
        <p:nvGrpSpPr>
          <p:cNvPr id="8" name="Group 7"/>
          <p:cNvGrpSpPr/>
          <p:nvPr/>
        </p:nvGrpSpPr>
        <p:grpSpPr>
          <a:xfrm>
            <a:off x="5543729" y="1629826"/>
            <a:ext cx="3227040" cy="924228"/>
            <a:chOff x="5543729" y="1629826"/>
            <a:chExt cx="3227040" cy="924228"/>
          </a:xfrm>
        </p:grpSpPr>
        <p:sp>
          <p:nvSpPr>
            <p:cNvPr id="19" name="TextBox 18">
              <a:extLst>
                <a:ext uri="{FF2B5EF4-FFF2-40B4-BE49-F238E27FC236}">
                  <a16:creationId xmlns:a16="http://schemas.microsoft.com/office/drawing/2014/main" xmlns="" id="{DD27FD49-1315-4BE3-BB61-7DA91545E00B}"/>
                </a:ext>
              </a:extLst>
            </p:cNvPr>
            <p:cNvSpPr txBox="1"/>
            <p:nvPr/>
          </p:nvSpPr>
          <p:spPr>
            <a:xfrm>
              <a:off x="6650576" y="1629826"/>
              <a:ext cx="1013346" cy="646331"/>
            </a:xfrm>
            <a:prstGeom prst="rect">
              <a:avLst/>
            </a:prstGeom>
            <a:noFill/>
          </p:spPr>
          <p:txBody>
            <a:bodyPr wrap="square" rtlCol="0">
              <a:spAutoFit/>
            </a:bodyPr>
            <a:lstStyle/>
            <a:p>
              <a:pPr algn="ctr" rtl="1"/>
              <a:r>
                <a:rPr lang="ar-DZ" sz="3600" b="1" dirty="0">
                  <a:solidFill>
                    <a:schemeClr val="bg1"/>
                  </a:solidFill>
                  <a:latin typeface="(A) Arslan Wessam B" panose="03020402040406030203" pitchFamily="66" charset="-78"/>
                  <a:cs typeface="(A) Arslan Wessam B" panose="03020402040406030203" pitchFamily="66" charset="-78"/>
                </a:rPr>
                <a:t>أولا:</a:t>
              </a:r>
              <a:endParaRPr lang="en-US" sz="3600" b="1" dirty="0">
                <a:solidFill>
                  <a:schemeClr val="bg1"/>
                </a:solidFill>
                <a:latin typeface="(A) Arslan Wessam B" panose="03020402040406030203" pitchFamily="66" charset="-78"/>
                <a:cs typeface="(A) Arslan Wessam B" panose="03020402040406030203" pitchFamily="66" charset="-78"/>
              </a:endParaRPr>
            </a:p>
          </p:txBody>
        </p:sp>
        <p:sp>
          <p:nvSpPr>
            <p:cNvPr id="6" name="Rectangle 5"/>
            <p:cNvSpPr/>
            <p:nvPr/>
          </p:nvSpPr>
          <p:spPr>
            <a:xfrm>
              <a:off x="5543729" y="2184722"/>
              <a:ext cx="3227040" cy="369332"/>
            </a:xfrm>
            <a:prstGeom prst="rect">
              <a:avLst/>
            </a:prstGeom>
          </p:spPr>
          <p:txBody>
            <a:bodyPr wrap="square">
              <a:spAutoFit/>
            </a:bodyPr>
            <a:lstStyle/>
            <a:p>
              <a:pPr algn="r" rtl="1"/>
              <a:r>
                <a:rPr lang="ar-DZ" sz="1800" b="1" dirty="0">
                  <a:solidFill>
                    <a:srgbClr val="222831"/>
                  </a:solidFill>
                  <a:latin typeface="Aljazeera" panose="02000000000000000000" pitchFamily="2" charset="-78"/>
                  <a:cs typeface="Aljazeera" panose="02000000000000000000" pitchFamily="2" charset="-78"/>
                </a:rPr>
                <a:t>الاستراتيجيات التنافسية حسب</a:t>
              </a:r>
              <a:r>
                <a:rPr lang="ar-DZ" sz="1800" dirty="0">
                  <a:solidFill>
                    <a:srgbClr val="222831"/>
                  </a:solidFill>
                  <a:latin typeface="Aljazeera" panose="02000000000000000000" pitchFamily="2" charset="-78"/>
                  <a:cs typeface="Aljazeera" panose="02000000000000000000" pitchFamily="2" charset="-78"/>
                </a:rPr>
                <a:t>: </a:t>
              </a:r>
              <a:r>
                <a:rPr lang="fr-FR" sz="1800" b="1" dirty="0">
                  <a:solidFill>
                    <a:srgbClr val="222831"/>
                  </a:solidFill>
                  <a:latin typeface="Aljazeera" panose="02000000000000000000" pitchFamily="2" charset="-78"/>
                  <a:cs typeface="Aljazeera" panose="02000000000000000000" pitchFamily="2" charset="-78"/>
                </a:rPr>
                <a:t>Porter</a:t>
              </a:r>
            </a:p>
          </p:txBody>
        </p:sp>
      </p:grpSp>
      <p:pic>
        <p:nvPicPr>
          <p:cNvPr id="23" name="Picture 22">
            <a:extLst>
              <a:ext uri="{FF2B5EF4-FFF2-40B4-BE49-F238E27FC236}">
                <a16:creationId xmlns:a16="http://schemas.microsoft.com/office/drawing/2014/main" xmlns="" id="{F301EB16-4FFB-47EC-A002-EA2C753D0A4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spTree>
    <p:extLst>
      <p:ext uri="{BB962C8B-B14F-4D97-AF65-F5344CB8AC3E}">
        <p14:creationId xmlns:p14="http://schemas.microsoft.com/office/powerpoint/2010/main" val="419652895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xmlns="" id="{18E2A2FD-051D-4B6B-84C6-FD7493201633}"/>
              </a:ext>
            </a:extLst>
          </p:cNvPr>
          <p:cNvGrpSpPr/>
          <p:nvPr/>
        </p:nvGrpSpPr>
        <p:grpSpPr>
          <a:xfrm rot="-10800000">
            <a:off x="-1184102" y="-2941838"/>
            <a:ext cx="12408828" cy="8656838"/>
            <a:chOff x="0" y="0"/>
            <a:chExt cx="2433656" cy="4619639"/>
          </a:xfrm>
          <a:solidFill>
            <a:srgbClr val="02ADB5"/>
          </a:solidFill>
        </p:grpSpPr>
        <p:sp>
          <p:nvSpPr>
            <p:cNvPr id="7" name="Freeform 11">
              <a:extLst>
                <a:ext uri="{FF2B5EF4-FFF2-40B4-BE49-F238E27FC236}">
                  <a16:creationId xmlns:a16="http://schemas.microsoft.com/office/drawing/2014/main" xmlns="" id="{F772DA9B-50DB-433F-BCF2-14D59A8839EA}"/>
                </a:ext>
              </a:extLst>
            </p:cNvPr>
            <p:cNvSpPr/>
            <p:nvPr/>
          </p:nvSpPr>
          <p:spPr>
            <a:xfrm>
              <a:off x="0" y="0"/>
              <a:ext cx="2433656" cy="4619639"/>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sp>
        <p:nvSpPr>
          <p:cNvPr id="3" name="TextBox 2">
            <a:extLst>
              <a:ext uri="{FF2B5EF4-FFF2-40B4-BE49-F238E27FC236}">
                <a16:creationId xmlns:a16="http://schemas.microsoft.com/office/drawing/2014/main" xmlns="" id="{04014166-4A1A-4A39-B159-85C064C5A85D}"/>
              </a:ext>
            </a:extLst>
          </p:cNvPr>
          <p:cNvSpPr txBox="1"/>
          <p:nvPr/>
        </p:nvSpPr>
        <p:spPr>
          <a:xfrm>
            <a:off x="2604405" y="135927"/>
            <a:ext cx="6431659" cy="646331"/>
          </a:xfrm>
          <a:prstGeom prst="rect">
            <a:avLst/>
          </a:prstGeom>
          <a:noFill/>
        </p:spPr>
        <p:txBody>
          <a:bodyPr wrap="square" rtlCol="0">
            <a:spAutoFit/>
          </a:bodyPr>
          <a:lstStyle/>
          <a:p>
            <a:pPr algn="ctr" rtl="1"/>
            <a:r>
              <a:rPr lang="ar-DZ" sz="3600" b="1" u="sng" dirty="0">
                <a:solidFill>
                  <a:schemeClr val="bg1"/>
                </a:solidFill>
                <a:latin typeface="Aljazeera" panose="02000000000000000000" pitchFamily="2" charset="-78"/>
                <a:cs typeface="Aljazeera" panose="02000000000000000000" pitchFamily="2" charset="-78"/>
              </a:rPr>
              <a:t>أولا :</a:t>
            </a:r>
            <a:r>
              <a:rPr lang="ar-DZ" sz="3600" b="1" dirty="0">
                <a:solidFill>
                  <a:schemeClr val="bg1"/>
                </a:solidFill>
                <a:latin typeface="Aljazeera" panose="02000000000000000000" pitchFamily="2" charset="-78"/>
                <a:cs typeface="Aljazeera" panose="02000000000000000000" pitchFamily="2" charset="-78"/>
              </a:rPr>
              <a:t> </a:t>
            </a:r>
            <a:r>
              <a:rPr lang="ar-DZ" sz="3200" b="1" dirty="0">
                <a:solidFill>
                  <a:schemeClr val="bg1"/>
                </a:solidFill>
                <a:latin typeface="Aljazeera" panose="02000000000000000000" pitchFamily="2" charset="-78"/>
                <a:cs typeface="Aljazeera" panose="02000000000000000000" pitchFamily="2" charset="-78"/>
              </a:rPr>
              <a:t>الاستراتيجيات التنافسية حسب "</a:t>
            </a:r>
            <a:r>
              <a:rPr lang="fr-FR" sz="3200" b="1" dirty="0">
                <a:solidFill>
                  <a:schemeClr val="bg1"/>
                </a:solidFill>
                <a:latin typeface="Aljazeera" panose="02000000000000000000" pitchFamily="2" charset="-78"/>
                <a:cs typeface="Aljazeera" panose="02000000000000000000" pitchFamily="2" charset="-78"/>
              </a:rPr>
              <a:t>Porter</a:t>
            </a:r>
            <a:endParaRPr lang="fr-FR" sz="3200" b="1" u="sng" dirty="0">
              <a:solidFill>
                <a:schemeClr val="bg1"/>
              </a:solidFill>
              <a:latin typeface="Aljazeera" panose="02000000000000000000" pitchFamily="2" charset="-78"/>
              <a:cs typeface="Aljazeera" panose="02000000000000000000" pitchFamily="2" charset="-78"/>
            </a:endParaRPr>
          </a:p>
        </p:txBody>
      </p:sp>
      <p:grpSp>
        <p:nvGrpSpPr>
          <p:cNvPr id="8" name="Group 10">
            <a:extLst>
              <a:ext uri="{FF2B5EF4-FFF2-40B4-BE49-F238E27FC236}">
                <a16:creationId xmlns:a16="http://schemas.microsoft.com/office/drawing/2014/main" xmlns="" id="{6DE07F88-E8B4-49E6-BA44-74934CDE23BE}"/>
              </a:ext>
            </a:extLst>
          </p:cNvPr>
          <p:cNvGrpSpPr/>
          <p:nvPr/>
        </p:nvGrpSpPr>
        <p:grpSpPr>
          <a:xfrm rot="2700000">
            <a:off x="-2185044" y="4377416"/>
            <a:ext cx="4389660" cy="4389660"/>
            <a:chOff x="0" y="0"/>
            <a:chExt cx="1913890" cy="1913890"/>
          </a:xfrm>
          <a:solidFill>
            <a:srgbClr val="393E46"/>
          </a:solidFill>
        </p:grpSpPr>
        <p:sp>
          <p:nvSpPr>
            <p:cNvPr id="14" name="Freeform 11">
              <a:extLst>
                <a:ext uri="{FF2B5EF4-FFF2-40B4-BE49-F238E27FC236}">
                  <a16:creationId xmlns:a16="http://schemas.microsoft.com/office/drawing/2014/main" xmlns="" id="{E494B693-BB30-46DD-98FA-8E00E47BEA58}"/>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txBody>
            <a:bodyPr/>
            <a:lstStyle/>
            <a:p>
              <a:endParaRPr lang="en-US" sz="1053" dirty="0"/>
            </a:p>
          </p:txBody>
        </p:sp>
      </p:grpSp>
      <p:grpSp>
        <p:nvGrpSpPr>
          <p:cNvPr id="20" name="Group 14">
            <a:extLst>
              <a:ext uri="{FF2B5EF4-FFF2-40B4-BE49-F238E27FC236}">
                <a16:creationId xmlns:a16="http://schemas.microsoft.com/office/drawing/2014/main" xmlns="" id="{98B81226-DE44-4A20-B187-16DE45CEB4A5}"/>
              </a:ext>
            </a:extLst>
          </p:cNvPr>
          <p:cNvGrpSpPr/>
          <p:nvPr/>
        </p:nvGrpSpPr>
        <p:grpSpPr>
          <a:xfrm rot="2700000">
            <a:off x="-2185044" y="5212439"/>
            <a:ext cx="4389660" cy="4389660"/>
            <a:chOff x="0" y="0"/>
            <a:chExt cx="1913890" cy="1913890"/>
          </a:xfrm>
          <a:solidFill>
            <a:srgbClr val="393E46"/>
          </a:solidFill>
        </p:grpSpPr>
        <p:sp>
          <p:nvSpPr>
            <p:cNvPr id="19" name="Freeform 15">
              <a:extLst>
                <a:ext uri="{FF2B5EF4-FFF2-40B4-BE49-F238E27FC236}">
                  <a16:creationId xmlns:a16="http://schemas.microsoft.com/office/drawing/2014/main" xmlns="" id="{86DE4D46-1BD5-4CB5-99AE-8FBE575CBFDD}"/>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a:ln w="57150">
              <a:solidFill>
                <a:srgbClr val="222831"/>
              </a:solidFill>
            </a:ln>
          </p:spPr>
        </p:sp>
      </p:gr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737" y="1069461"/>
            <a:ext cx="8010526" cy="4288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a:extLst>
              <a:ext uri="{FF2B5EF4-FFF2-40B4-BE49-F238E27FC236}">
                <a16:creationId xmlns:a16="http://schemas.microsoft.com/office/drawing/2014/main" xmlns="" id="{33CEBEBE-0439-4B40-A040-1D84447FAD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grpSp>
        <p:nvGrpSpPr>
          <p:cNvPr id="16" name="Group 15">
            <a:extLst>
              <a:ext uri="{FF2B5EF4-FFF2-40B4-BE49-F238E27FC236}">
                <a16:creationId xmlns:a16="http://schemas.microsoft.com/office/drawing/2014/main" xmlns="" id="{87928C21-D9EE-43B8-8C2C-3851F7014815}"/>
              </a:ext>
            </a:extLst>
          </p:cNvPr>
          <p:cNvGrpSpPr/>
          <p:nvPr/>
        </p:nvGrpSpPr>
        <p:grpSpPr>
          <a:xfrm rot="10800000">
            <a:off x="-2463426" y="-2136342"/>
            <a:ext cx="3939961" cy="4272683"/>
            <a:chOff x="-3281791" y="-3313823"/>
            <a:chExt cx="6566080" cy="6566081"/>
          </a:xfrm>
        </p:grpSpPr>
        <p:grpSp>
          <p:nvGrpSpPr>
            <p:cNvPr id="17" name="Group 4">
              <a:extLst>
                <a:ext uri="{FF2B5EF4-FFF2-40B4-BE49-F238E27FC236}">
                  <a16:creationId xmlns:a16="http://schemas.microsoft.com/office/drawing/2014/main" xmlns="" id="{C0A5CC4F-3D52-44F9-A112-AC8CA68C5F00}"/>
                </a:ext>
              </a:extLst>
            </p:cNvPr>
            <p:cNvGrpSpPr/>
            <p:nvPr/>
          </p:nvGrpSpPr>
          <p:grpSpPr>
            <a:xfrm rot="-2700000">
              <a:off x="-3281791" y="-3313823"/>
              <a:ext cx="6566080" cy="6566081"/>
              <a:chOff x="6602" y="-6087"/>
              <a:chExt cx="1913890" cy="1913890"/>
            </a:xfrm>
          </p:grpSpPr>
          <p:sp>
            <p:nvSpPr>
              <p:cNvPr id="22" name="Freeform 5">
                <a:extLst>
                  <a:ext uri="{FF2B5EF4-FFF2-40B4-BE49-F238E27FC236}">
                    <a16:creationId xmlns:a16="http://schemas.microsoft.com/office/drawing/2014/main" xmlns="" id="{61A404E9-E2E6-4F8A-8425-A8C6C17DE831}"/>
                  </a:ext>
                </a:extLst>
              </p:cNvPr>
              <p:cNvSpPr/>
              <p:nvPr/>
            </p:nvSpPr>
            <p:spPr>
              <a:xfrm>
                <a:off x="6602" y="-6087"/>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222831"/>
              </a:solidFill>
              <a:ln w="38100">
                <a:solidFill>
                  <a:srgbClr val="EEEEEE"/>
                </a:solidFill>
              </a:ln>
            </p:spPr>
          </p:sp>
        </p:grpSp>
        <p:grpSp>
          <p:nvGrpSpPr>
            <p:cNvPr id="18" name="Group 6">
              <a:extLst>
                <a:ext uri="{FF2B5EF4-FFF2-40B4-BE49-F238E27FC236}">
                  <a16:creationId xmlns:a16="http://schemas.microsoft.com/office/drawing/2014/main" xmlns="" id="{1254431C-FEEE-4286-9E28-54045F2A5EC1}"/>
                </a:ext>
              </a:extLst>
            </p:cNvPr>
            <p:cNvGrpSpPr/>
            <p:nvPr/>
          </p:nvGrpSpPr>
          <p:grpSpPr>
            <a:xfrm rot="2700000">
              <a:off x="-2926440" y="-2926440"/>
              <a:ext cx="5852880" cy="5852880"/>
              <a:chOff x="0" y="0"/>
              <a:chExt cx="1913890" cy="1913890"/>
            </a:xfrm>
          </p:grpSpPr>
          <p:sp>
            <p:nvSpPr>
              <p:cNvPr id="21" name="Freeform 7">
                <a:extLst>
                  <a:ext uri="{FF2B5EF4-FFF2-40B4-BE49-F238E27FC236}">
                    <a16:creationId xmlns:a16="http://schemas.microsoft.com/office/drawing/2014/main" xmlns="" id="{2071BD9A-49B4-4AC5-9A6C-1D46121D59A6}"/>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grpSp>
      <p:sp>
        <p:nvSpPr>
          <p:cNvPr id="23" name="TextBox 22">
            <a:extLst>
              <a:ext uri="{FF2B5EF4-FFF2-40B4-BE49-F238E27FC236}">
                <a16:creationId xmlns:a16="http://schemas.microsoft.com/office/drawing/2014/main" xmlns="" id="{B240774D-603D-4C8C-B104-15D517B25169}"/>
              </a:ext>
            </a:extLst>
          </p:cNvPr>
          <p:cNvSpPr txBox="1"/>
          <p:nvPr/>
        </p:nvSpPr>
        <p:spPr>
          <a:xfrm>
            <a:off x="10804237" y="323165"/>
            <a:ext cx="4369951" cy="553998"/>
          </a:xfrm>
          <a:prstGeom prst="rect">
            <a:avLst/>
          </a:prstGeom>
          <a:noFill/>
        </p:spPr>
        <p:txBody>
          <a:bodyPr wrap="square" rtlCol="0">
            <a:spAutoFit/>
          </a:bodyPr>
          <a:lstStyle/>
          <a:p>
            <a:pPr marL="257165" algn="justLow" rtl="1">
              <a:spcBef>
                <a:spcPts val="450"/>
              </a:spcBef>
              <a:spcAft>
                <a:spcPts val="450"/>
              </a:spcAft>
            </a:pPr>
            <a:r>
              <a:rPr lang="ar-DZ" altLang="en-US" sz="3000" dirty="0">
                <a:solidFill>
                  <a:srgbClr val="02ADB5"/>
                </a:solidFill>
                <a:latin typeface="Aljazeera" panose="02000000000000000000" pitchFamily="2" charset="-78"/>
                <a:cs typeface="Aljazeera" panose="02000000000000000000" pitchFamily="2" charset="-78"/>
              </a:rPr>
              <a:t>1- </a:t>
            </a:r>
            <a:r>
              <a:rPr lang="ar-SA" altLang="en-US" sz="3000" dirty="0">
                <a:solidFill>
                  <a:srgbClr val="02ADB5"/>
                </a:solidFill>
                <a:latin typeface="Aljazeera" panose="02000000000000000000" pitchFamily="2" charset="-78"/>
                <a:cs typeface="Aljazeera" panose="02000000000000000000" pitchFamily="2" charset="-78"/>
              </a:rPr>
              <a:t>استراتيجية قيادة التكلفة</a:t>
            </a:r>
            <a:r>
              <a:rPr lang="ar-DZ" altLang="en-US" sz="3000" dirty="0">
                <a:solidFill>
                  <a:srgbClr val="02ADB5"/>
                </a:solidFill>
                <a:latin typeface="Aljazeera" panose="02000000000000000000" pitchFamily="2" charset="-78"/>
                <a:cs typeface="Aljazeera" panose="02000000000000000000" pitchFamily="2" charset="-78"/>
              </a:rPr>
              <a:t>:</a:t>
            </a:r>
            <a:endParaRPr lang="ar-SA" altLang="en-US" sz="3000" dirty="0">
              <a:solidFill>
                <a:srgbClr val="02ADB5"/>
              </a:solidFill>
              <a:latin typeface="Aljazeera" panose="02000000000000000000" pitchFamily="2" charset="-78"/>
              <a:cs typeface="Aljazeera" panose="02000000000000000000" pitchFamily="2" charset="-78"/>
            </a:endParaRPr>
          </a:p>
        </p:txBody>
      </p:sp>
    </p:spTree>
    <p:extLst>
      <p:ext uri="{BB962C8B-B14F-4D97-AF65-F5344CB8AC3E}">
        <p14:creationId xmlns:p14="http://schemas.microsoft.com/office/powerpoint/2010/main" val="18947975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xmlns="" id="{18E2A2FD-051D-4B6B-84C6-FD7493201633}"/>
              </a:ext>
            </a:extLst>
          </p:cNvPr>
          <p:cNvGrpSpPr/>
          <p:nvPr/>
        </p:nvGrpSpPr>
        <p:grpSpPr>
          <a:xfrm rot="-10800000">
            <a:off x="-1267311" y="-2634365"/>
            <a:ext cx="12408828" cy="8656838"/>
            <a:chOff x="0" y="0"/>
            <a:chExt cx="2433656" cy="4619639"/>
          </a:xfrm>
          <a:solidFill>
            <a:srgbClr val="222831"/>
          </a:solidFill>
        </p:grpSpPr>
        <p:sp>
          <p:nvSpPr>
            <p:cNvPr id="7" name="Freeform 11">
              <a:extLst>
                <a:ext uri="{FF2B5EF4-FFF2-40B4-BE49-F238E27FC236}">
                  <a16:creationId xmlns:a16="http://schemas.microsoft.com/office/drawing/2014/main" xmlns="" id="{F772DA9B-50DB-433F-BCF2-14D59A8839EA}"/>
                </a:ext>
              </a:extLst>
            </p:cNvPr>
            <p:cNvSpPr/>
            <p:nvPr/>
          </p:nvSpPr>
          <p:spPr>
            <a:xfrm>
              <a:off x="0" y="0"/>
              <a:ext cx="2433656" cy="4619639"/>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sp>
        <p:nvSpPr>
          <p:cNvPr id="3" name="TextBox 2">
            <a:extLst>
              <a:ext uri="{FF2B5EF4-FFF2-40B4-BE49-F238E27FC236}">
                <a16:creationId xmlns:a16="http://schemas.microsoft.com/office/drawing/2014/main" xmlns="" id="{04014166-4A1A-4A39-B159-85C064C5A85D}"/>
              </a:ext>
            </a:extLst>
          </p:cNvPr>
          <p:cNvSpPr txBox="1"/>
          <p:nvPr/>
        </p:nvSpPr>
        <p:spPr>
          <a:xfrm>
            <a:off x="4593085" y="268461"/>
            <a:ext cx="4369951" cy="553998"/>
          </a:xfrm>
          <a:prstGeom prst="rect">
            <a:avLst/>
          </a:prstGeom>
          <a:noFill/>
        </p:spPr>
        <p:txBody>
          <a:bodyPr wrap="square" rtlCol="0">
            <a:spAutoFit/>
          </a:bodyPr>
          <a:lstStyle/>
          <a:p>
            <a:pPr marL="257165" algn="justLow" rtl="1">
              <a:spcBef>
                <a:spcPts val="450"/>
              </a:spcBef>
              <a:spcAft>
                <a:spcPts val="450"/>
              </a:spcAft>
            </a:pPr>
            <a:r>
              <a:rPr lang="ar-DZ" altLang="en-US" sz="3000" dirty="0">
                <a:solidFill>
                  <a:srgbClr val="02ADB5"/>
                </a:solidFill>
                <a:latin typeface="Aljazeera" panose="02000000000000000000" pitchFamily="2" charset="-78"/>
                <a:cs typeface="Aljazeera" panose="02000000000000000000" pitchFamily="2" charset="-78"/>
              </a:rPr>
              <a:t>1- </a:t>
            </a:r>
            <a:r>
              <a:rPr lang="ar-SA" altLang="en-US" sz="3000" dirty="0">
                <a:solidFill>
                  <a:srgbClr val="02ADB5"/>
                </a:solidFill>
                <a:latin typeface="Aljazeera" panose="02000000000000000000" pitchFamily="2" charset="-78"/>
                <a:cs typeface="Aljazeera" panose="02000000000000000000" pitchFamily="2" charset="-78"/>
              </a:rPr>
              <a:t>استراتيجية قيادة التكلفة</a:t>
            </a:r>
            <a:r>
              <a:rPr lang="ar-DZ" altLang="en-US" sz="3000" dirty="0">
                <a:solidFill>
                  <a:srgbClr val="02ADB5"/>
                </a:solidFill>
                <a:latin typeface="Aljazeera" panose="02000000000000000000" pitchFamily="2" charset="-78"/>
                <a:cs typeface="Aljazeera" panose="02000000000000000000" pitchFamily="2" charset="-78"/>
              </a:rPr>
              <a:t>:</a:t>
            </a:r>
            <a:endParaRPr lang="ar-SA" altLang="en-US" sz="3000" dirty="0">
              <a:solidFill>
                <a:srgbClr val="02ADB5"/>
              </a:solidFill>
              <a:latin typeface="Aljazeera" panose="02000000000000000000" pitchFamily="2" charset="-78"/>
              <a:cs typeface="Aljazeera" panose="02000000000000000000" pitchFamily="2" charset="-78"/>
            </a:endParaRPr>
          </a:p>
        </p:txBody>
      </p:sp>
      <p:sp>
        <p:nvSpPr>
          <p:cNvPr id="4" name="TextBox 3">
            <a:extLst>
              <a:ext uri="{FF2B5EF4-FFF2-40B4-BE49-F238E27FC236}">
                <a16:creationId xmlns:a16="http://schemas.microsoft.com/office/drawing/2014/main" xmlns="" id="{4F7E9A48-38C1-4EE0-BB7A-7527DB934EE8}"/>
              </a:ext>
            </a:extLst>
          </p:cNvPr>
          <p:cNvSpPr txBox="1"/>
          <p:nvPr/>
        </p:nvSpPr>
        <p:spPr>
          <a:xfrm>
            <a:off x="1088138" y="748240"/>
            <a:ext cx="7580376" cy="3267561"/>
          </a:xfrm>
          <a:prstGeom prst="rect">
            <a:avLst/>
          </a:prstGeom>
          <a:noFill/>
        </p:spPr>
        <p:txBody>
          <a:bodyPr wrap="square" rtlCol="0">
            <a:spAutoFit/>
          </a:bodyPr>
          <a:lstStyle/>
          <a:p>
            <a:pPr indent="342884" algn="justLow" rtl="1">
              <a:spcBef>
                <a:spcPts val="450"/>
              </a:spcBef>
              <a:spcAft>
                <a:spcPts val="450"/>
              </a:spcAft>
            </a:pPr>
            <a:r>
              <a:rPr lang="ar-SA" altLang="en-US" sz="1800" dirty="0">
                <a:solidFill>
                  <a:srgbClr val="EEEEEE"/>
                </a:solidFill>
                <a:latin typeface="Aljazeera" panose="02000000000000000000" pitchFamily="2" charset="-78"/>
                <a:cs typeface="Aljazeera" panose="02000000000000000000" pitchFamily="2" charset="-78"/>
              </a:rPr>
              <a:t>تعتبر استراتيجية قيادة التكلفة من بين الاستراتيجيات التنافسية الأساسية التي يمكن أن </a:t>
            </a:r>
            <a:r>
              <a:rPr lang="ar-SA" altLang="en-US" dirty="0">
                <a:solidFill>
                  <a:srgbClr val="EEEEEE"/>
                </a:solidFill>
                <a:latin typeface="Aljazeera" panose="02000000000000000000" pitchFamily="2" charset="-78"/>
                <a:cs typeface="Aljazeera" panose="02000000000000000000" pitchFamily="2" charset="-78"/>
              </a:rPr>
              <a:t>تتبعها</a:t>
            </a:r>
            <a:r>
              <a:rPr lang="ar-SA" altLang="en-US" sz="1800" dirty="0">
                <a:solidFill>
                  <a:srgbClr val="EEEEEE"/>
                </a:solidFill>
                <a:latin typeface="Aljazeera" panose="02000000000000000000" pitchFamily="2" charset="-78"/>
                <a:cs typeface="Aljazeera" panose="02000000000000000000" pitchFamily="2" charset="-78"/>
              </a:rPr>
              <a:t> المؤسسة حسب ما ذهب إليه "</a:t>
            </a:r>
            <a:r>
              <a:rPr lang="fr-FR" altLang="en-US" sz="1800" dirty="0">
                <a:solidFill>
                  <a:srgbClr val="EEEEEE"/>
                </a:solidFill>
                <a:latin typeface="Aljazeera" panose="02000000000000000000" pitchFamily="2" charset="-78"/>
                <a:cs typeface="Aljazeera" panose="02000000000000000000" pitchFamily="2" charset="-78"/>
              </a:rPr>
              <a:t>Porter" ، </a:t>
            </a:r>
            <a:r>
              <a:rPr lang="ar-SA" altLang="en-US" sz="1800" dirty="0">
                <a:solidFill>
                  <a:srgbClr val="EEEEEE"/>
                </a:solidFill>
                <a:latin typeface="Aljazeera" panose="02000000000000000000" pitchFamily="2" charset="-78"/>
                <a:cs typeface="Aljazeera" panose="02000000000000000000" pitchFamily="2" charset="-78"/>
              </a:rPr>
              <a:t>وتقوم هذه الاستراتيجية على مبدأ تخفيض تكاليف الإنتاج والتوزيع والترويج لكي تتمكن من تقديم منتجات ذات أسعار منخفضة مقارنة بباقي المنافسين مع مراعاة مستوى متوسط نسبيا من التميز، والغاية من إتباع استراتيجية قيادة التكلفة تتوقف على ما تريده المؤسسة من وراء ذلك ، فهناك من تهدف إلى تحقيق عائد أكبر وذلك لاستثماره في ميادين البحث والتطوير للاحتفاظ بوضعيتها كقائد للسوق مثل ما تفعله "</a:t>
            </a:r>
            <a:r>
              <a:rPr lang="fr-FR" altLang="en-US" sz="1800" dirty="0">
                <a:solidFill>
                  <a:srgbClr val="EEEEEE"/>
                </a:solidFill>
                <a:latin typeface="Aljazeera" panose="02000000000000000000" pitchFamily="2" charset="-78"/>
                <a:cs typeface="Aljazeera" panose="02000000000000000000" pitchFamily="2" charset="-78"/>
              </a:rPr>
              <a:t>IBM" </a:t>
            </a:r>
            <a:r>
              <a:rPr lang="ar-DZ" altLang="en-US" sz="1800" dirty="0">
                <a:solidFill>
                  <a:srgbClr val="EEEEEE"/>
                </a:solidFill>
                <a:latin typeface="Aljazeera" panose="02000000000000000000" pitchFamily="2" charset="-78"/>
                <a:cs typeface="Aljazeera" panose="02000000000000000000" pitchFamily="2" charset="-78"/>
              </a:rPr>
              <a:t> </a:t>
            </a:r>
            <a:r>
              <a:rPr lang="ar-SA" altLang="en-US" sz="1800" dirty="0">
                <a:solidFill>
                  <a:srgbClr val="EEEEEE"/>
                </a:solidFill>
                <a:latin typeface="Aljazeera" panose="02000000000000000000" pitchFamily="2" charset="-78"/>
                <a:cs typeface="Aljazeera" panose="02000000000000000000" pitchFamily="2" charset="-78"/>
              </a:rPr>
              <a:t>مثلا</a:t>
            </a:r>
            <a:r>
              <a:rPr lang="ar-DZ" altLang="en-US" sz="1800" dirty="0">
                <a:solidFill>
                  <a:srgbClr val="EEEEEE"/>
                </a:solidFill>
                <a:latin typeface="Aljazeera" panose="02000000000000000000" pitchFamily="2" charset="-78"/>
                <a:cs typeface="Aljazeera" panose="02000000000000000000" pitchFamily="2" charset="-78"/>
              </a:rPr>
              <a:t>.</a:t>
            </a:r>
            <a:r>
              <a:rPr lang="ar-SA" altLang="en-US" sz="1800" dirty="0">
                <a:solidFill>
                  <a:srgbClr val="EEEEEE"/>
                </a:solidFill>
                <a:latin typeface="Aljazeera" panose="02000000000000000000" pitchFamily="2" charset="-78"/>
                <a:cs typeface="Aljazeera" panose="02000000000000000000" pitchFamily="2" charset="-78"/>
              </a:rPr>
              <a:t>  </a:t>
            </a:r>
            <a:endParaRPr lang="ar-DZ" altLang="en-US" sz="1800" dirty="0">
              <a:solidFill>
                <a:srgbClr val="EEEEEE"/>
              </a:solidFill>
              <a:latin typeface="Aljazeera" panose="02000000000000000000" pitchFamily="2" charset="-78"/>
              <a:cs typeface="Aljazeera" panose="02000000000000000000" pitchFamily="2" charset="-78"/>
            </a:endParaRPr>
          </a:p>
          <a:p>
            <a:pPr indent="342884" algn="justLow" rtl="1">
              <a:spcBef>
                <a:spcPts val="450"/>
              </a:spcBef>
              <a:spcAft>
                <a:spcPts val="450"/>
              </a:spcAft>
            </a:pPr>
            <a:r>
              <a:rPr lang="ar-SA" altLang="en-US" sz="1800" dirty="0">
                <a:solidFill>
                  <a:srgbClr val="EEEEEE"/>
                </a:solidFill>
                <a:latin typeface="Aljazeera" panose="02000000000000000000" pitchFamily="2" charset="-78"/>
                <a:cs typeface="Aljazeera" panose="02000000000000000000" pitchFamily="2" charset="-78"/>
              </a:rPr>
              <a:t>ولكن معظم المؤسسات تطمح لأن تكون قائدة التكلفة بهدف تحطيم الأسعار وجلب أكبر قدر من المستهلكين لتكوين أكبر حصة سوقية ممكنة، ويمكن للمؤسسة أن تحقق ميزة التكلفة الأقل من خلال بعض المحددات والتي تعتمد كلها بشكل أساسي على بنية القطاع الاقتصادي الذي تشتغل فيه المؤسسة وعلى هيكلة السوق، كما تعتمد على الطريقة التي من خلالها يتم الحصول على المواد الخام وعلى توفر التكنولوجيا المتقدمة</a:t>
            </a:r>
            <a:r>
              <a:rPr lang="ar-DZ" altLang="en-US" sz="1800" dirty="0" smtClean="0">
                <a:solidFill>
                  <a:srgbClr val="EEEEEE"/>
                </a:solidFill>
                <a:latin typeface="Aljazeera" panose="02000000000000000000" pitchFamily="2" charset="-78"/>
                <a:cs typeface="Aljazeera" panose="02000000000000000000" pitchFamily="2" charset="-78"/>
              </a:rPr>
              <a:t>.</a:t>
            </a:r>
            <a:endParaRPr lang="ar-DZ" altLang="en-US" sz="1800" dirty="0">
              <a:solidFill>
                <a:srgbClr val="EEEEEE"/>
              </a:solidFill>
              <a:latin typeface="Aljazeera" panose="02000000000000000000" pitchFamily="2" charset="-78"/>
              <a:cs typeface="Aljazeera" panose="02000000000000000000" pitchFamily="2" charset="-78"/>
            </a:endParaRPr>
          </a:p>
        </p:txBody>
      </p:sp>
      <p:pic>
        <p:nvPicPr>
          <p:cNvPr id="12" name="Picture 11">
            <a:extLst>
              <a:ext uri="{FF2B5EF4-FFF2-40B4-BE49-F238E27FC236}">
                <a16:creationId xmlns:a16="http://schemas.microsoft.com/office/drawing/2014/main" xmlns="" id="{E3525CF1-B554-4CBA-905E-089649156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grpSp>
        <p:nvGrpSpPr>
          <p:cNvPr id="13" name="Group 10">
            <a:extLst>
              <a:ext uri="{FF2B5EF4-FFF2-40B4-BE49-F238E27FC236}">
                <a16:creationId xmlns:a16="http://schemas.microsoft.com/office/drawing/2014/main" xmlns="" id="{7E578532-8A39-4A05-B4D8-4230E711C04D}"/>
              </a:ext>
            </a:extLst>
          </p:cNvPr>
          <p:cNvGrpSpPr/>
          <p:nvPr/>
        </p:nvGrpSpPr>
        <p:grpSpPr>
          <a:xfrm rot="13514467">
            <a:off x="-2194828" y="4380638"/>
            <a:ext cx="4389660" cy="4389660"/>
            <a:chOff x="0" y="0"/>
            <a:chExt cx="1913890" cy="1913890"/>
          </a:xfrm>
          <a:solidFill>
            <a:srgbClr val="02ADB5"/>
          </a:solidFill>
        </p:grpSpPr>
        <p:sp>
          <p:nvSpPr>
            <p:cNvPr id="15" name="Freeform 11">
              <a:extLst>
                <a:ext uri="{FF2B5EF4-FFF2-40B4-BE49-F238E27FC236}">
                  <a16:creationId xmlns:a16="http://schemas.microsoft.com/office/drawing/2014/main" xmlns="" id="{A0ADBD4F-E726-44AD-8057-EACEBE50038B}"/>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a:ln>
              <a:solidFill>
                <a:srgbClr val="EEEEEE"/>
              </a:solidFill>
            </a:ln>
          </p:spPr>
          <p:txBody>
            <a:bodyPr/>
            <a:lstStyle/>
            <a:p>
              <a:endParaRPr lang="en-US" sz="1053" dirty="0"/>
            </a:p>
          </p:txBody>
        </p:sp>
      </p:grpSp>
      <p:grpSp>
        <p:nvGrpSpPr>
          <p:cNvPr id="16" name="Group 14">
            <a:extLst>
              <a:ext uri="{FF2B5EF4-FFF2-40B4-BE49-F238E27FC236}">
                <a16:creationId xmlns:a16="http://schemas.microsoft.com/office/drawing/2014/main" xmlns="" id="{2F51BF7F-8CC4-47B6-8A8B-2E74154B1255}"/>
              </a:ext>
            </a:extLst>
          </p:cNvPr>
          <p:cNvGrpSpPr/>
          <p:nvPr/>
        </p:nvGrpSpPr>
        <p:grpSpPr>
          <a:xfrm rot="13514467">
            <a:off x="-2194828" y="5215661"/>
            <a:ext cx="4389660" cy="4389660"/>
            <a:chOff x="0" y="0"/>
            <a:chExt cx="1913890" cy="1913890"/>
          </a:xfrm>
          <a:solidFill>
            <a:srgbClr val="02ADB5"/>
          </a:solidFill>
        </p:grpSpPr>
        <p:sp>
          <p:nvSpPr>
            <p:cNvPr id="17" name="Freeform 15">
              <a:extLst>
                <a:ext uri="{FF2B5EF4-FFF2-40B4-BE49-F238E27FC236}">
                  <a16:creationId xmlns:a16="http://schemas.microsoft.com/office/drawing/2014/main" xmlns="" id="{56982D73-C972-446A-89B9-B4EE2F2C566C}"/>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a:ln w="57150">
              <a:solidFill>
                <a:srgbClr val="EEEEEE"/>
              </a:solidFill>
            </a:ln>
          </p:spPr>
        </p:sp>
      </p:grpSp>
      <p:grpSp>
        <p:nvGrpSpPr>
          <p:cNvPr id="18" name="Group 17">
            <a:extLst>
              <a:ext uri="{FF2B5EF4-FFF2-40B4-BE49-F238E27FC236}">
                <a16:creationId xmlns:a16="http://schemas.microsoft.com/office/drawing/2014/main" xmlns="" id="{8E3C93E0-1E00-4565-80B8-E0268AF772B8}"/>
              </a:ext>
            </a:extLst>
          </p:cNvPr>
          <p:cNvGrpSpPr/>
          <p:nvPr/>
        </p:nvGrpSpPr>
        <p:grpSpPr>
          <a:xfrm>
            <a:off x="-2755490" y="-2202515"/>
            <a:ext cx="3939961" cy="4272683"/>
            <a:chOff x="-3281791" y="-3313823"/>
            <a:chExt cx="6566080" cy="6566081"/>
          </a:xfrm>
        </p:grpSpPr>
        <p:grpSp>
          <p:nvGrpSpPr>
            <p:cNvPr id="21" name="Group 4">
              <a:extLst>
                <a:ext uri="{FF2B5EF4-FFF2-40B4-BE49-F238E27FC236}">
                  <a16:creationId xmlns:a16="http://schemas.microsoft.com/office/drawing/2014/main" xmlns="" id="{85E7D089-9973-4965-9F9D-4C7A0C168D47}"/>
                </a:ext>
              </a:extLst>
            </p:cNvPr>
            <p:cNvGrpSpPr/>
            <p:nvPr/>
          </p:nvGrpSpPr>
          <p:grpSpPr>
            <a:xfrm rot="-2700000">
              <a:off x="-3281791" y="-3313823"/>
              <a:ext cx="6566080" cy="6566081"/>
              <a:chOff x="6602" y="-6087"/>
              <a:chExt cx="1913890" cy="1913890"/>
            </a:xfrm>
          </p:grpSpPr>
          <p:sp>
            <p:nvSpPr>
              <p:cNvPr id="24" name="Freeform 5">
                <a:extLst>
                  <a:ext uri="{FF2B5EF4-FFF2-40B4-BE49-F238E27FC236}">
                    <a16:creationId xmlns:a16="http://schemas.microsoft.com/office/drawing/2014/main" xmlns="" id="{4C7876F3-71EB-4C3C-8D80-DD7B1E004BF3}"/>
                  </a:ext>
                </a:extLst>
              </p:cNvPr>
              <p:cNvSpPr/>
              <p:nvPr/>
            </p:nvSpPr>
            <p:spPr>
              <a:xfrm>
                <a:off x="6602" y="-6087"/>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02ADB5"/>
              </a:solidFill>
              <a:ln w="38100">
                <a:solidFill>
                  <a:srgbClr val="EEEEEE"/>
                </a:solidFill>
              </a:ln>
            </p:spPr>
            <p:txBody>
              <a:bodyPr/>
              <a:lstStyle/>
              <a:p>
                <a:endParaRPr lang="en-GB" dirty="0"/>
              </a:p>
            </p:txBody>
          </p:sp>
        </p:grpSp>
        <p:grpSp>
          <p:nvGrpSpPr>
            <p:cNvPr id="22" name="Group 6">
              <a:extLst>
                <a:ext uri="{FF2B5EF4-FFF2-40B4-BE49-F238E27FC236}">
                  <a16:creationId xmlns:a16="http://schemas.microsoft.com/office/drawing/2014/main" xmlns="" id="{2152F9D7-80AD-46F1-BBE9-265454E6C41D}"/>
                </a:ext>
              </a:extLst>
            </p:cNvPr>
            <p:cNvGrpSpPr/>
            <p:nvPr/>
          </p:nvGrpSpPr>
          <p:grpSpPr>
            <a:xfrm rot="2700000">
              <a:off x="-2926440" y="-2926440"/>
              <a:ext cx="5852880" cy="5852880"/>
              <a:chOff x="0" y="0"/>
              <a:chExt cx="1913890" cy="1913890"/>
            </a:xfrm>
          </p:grpSpPr>
          <p:sp>
            <p:nvSpPr>
              <p:cNvPr id="23" name="Freeform 7">
                <a:extLst>
                  <a:ext uri="{FF2B5EF4-FFF2-40B4-BE49-F238E27FC236}">
                    <a16:creationId xmlns:a16="http://schemas.microsoft.com/office/drawing/2014/main" xmlns="" id="{DFCB0DE5-4F92-42AC-8F68-644258F98A83}"/>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grpSp>
      <p:grpSp>
        <p:nvGrpSpPr>
          <p:cNvPr id="25" name="Group 6">
            <a:extLst>
              <a:ext uri="{FF2B5EF4-FFF2-40B4-BE49-F238E27FC236}">
                <a16:creationId xmlns:a16="http://schemas.microsoft.com/office/drawing/2014/main" xmlns="" id="{ED8AAEAF-A96F-4A7D-9246-054423DF2FE1}"/>
              </a:ext>
            </a:extLst>
          </p:cNvPr>
          <p:cNvGrpSpPr/>
          <p:nvPr/>
        </p:nvGrpSpPr>
        <p:grpSpPr>
          <a:xfrm rot="13511649">
            <a:off x="-3066113" y="-2819520"/>
            <a:ext cx="4389660" cy="4389660"/>
            <a:chOff x="0" y="0"/>
            <a:chExt cx="1913890" cy="1913890"/>
          </a:xfrm>
          <a:solidFill>
            <a:srgbClr val="222831"/>
          </a:solidFill>
        </p:grpSpPr>
        <p:sp>
          <p:nvSpPr>
            <p:cNvPr id="26" name="Freeform 7">
              <a:extLst>
                <a:ext uri="{FF2B5EF4-FFF2-40B4-BE49-F238E27FC236}">
                  <a16:creationId xmlns:a16="http://schemas.microsoft.com/office/drawing/2014/main" xmlns="" id="{B36FC860-33B9-47F6-AC55-684FD1B23784}"/>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sp>
        <p:nvSpPr>
          <p:cNvPr id="27" name="TextBox 26">
            <a:extLst>
              <a:ext uri="{FF2B5EF4-FFF2-40B4-BE49-F238E27FC236}">
                <a16:creationId xmlns:a16="http://schemas.microsoft.com/office/drawing/2014/main" xmlns="" id="{FC477615-F081-49ED-9FC3-A8DEEE7221FA}"/>
              </a:ext>
            </a:extLst>
          </p:cNvPr>
          <p:cNvSpPr txBox="1"/>
          <p:nvPr/>
        </p:nvSpPr>
        <p:spPr>
          <a:xfrm>
            <a:off x="11224726" y="268461"/>
            <a:ext cx="3403296" cy="553998"/>
          </a:xfrm>
          <a:prstGeom prst="rect">
            <a:avLst/>
          </a:prstGeom>
          <a:noFill/>
        </p:spPr>
        <p:txBody>
          <a:bodyPr wrap="square" rtlCol="0">
            <a:spAutoFit/>
          </a:bodyPr>
          <a:lstStyle/>
          <a:p>
            <a:pPr marL="257165" algn="justLow" rtl="1">
              <a:spcBef>
                <a:spcPts val="450"/>
              </a:spcBef>
              <a:spcAft>
                <a:spcPts val="450"/>
              </a:spcAft>
            </a:pPr>
            <a:r>
              <a:rPr lang="ar-DZ" altLang="en-US" sz="3000" dirty="0">
                <a:solidFill>
                  <a:srgbClr val="222831"/>
                </a:solidFill>
                <a:latin typeface="Aljazeera" panose="02000000000000000000" pitchFamily="2" charset="-78"/>
                <a:cs typeface="Aljazeera" panose="02000000000000000000" pitchFamily="2" charset="-78"/>
              </a:rPr>
              <a:t>2- </a:t>
            </a:r>
            <a:r>
              <a:rPr lang="ar-SA" altLang="en-US" sz="3000" dirty="0">
                <a:solidFill>
                  <a:srgbClr val="222831"/>
                </a:solidFill>
                <a:latin typeface="Aljazeera" panose="02000000000000000000" pitchFamily="2" charset="-78"/>
                <a:cs typeface="Aljazeera" panose="02000000000000000000" pitchFamily="2" charset="-78"/>
              </a:rPr>
              <a:t>استراتيجية </a:t>
            </a:r>
            <a:r>
              <a:rPr lang="ar-DZ" altLang="en-US" sz="3000" dirty="0">
                <a:solidFill>
                  <a:srgbClr val="222831"/>
                </a:solidFill>
                <a:latin typeface="Aljazeera" panose="02000000000000000000" pitchFamily="2" charset="-78"/>
                <a:cs typeface="Aljazeera" panose="02000000000000000000" pitchFamily="2" charset="-78"/>
              </a:rPr>
              <a:t>التميز:</a:t>
            </a:r>
            <a:endParaRPr lang="ar-SA" altLang="en-US" sz="3000" dirty="0">
              <a:solidFill>
                <a:srgbClr val="222831"/>
              </a:solidFill>
              <a:latin typeface="Aljazeera" panose="02000000000000000000" pitchFamily="2" charset="-78"/>
              <a:cs typeface="Aljazeera" panose="02000000000000000000" pitchFamily="2" charset="-78"/>
            </a:endParaRPr>
          </a:p>
        </p:txBody>
      </p:sp>
      <p:sp>
        <p:nvSpPr>
          <p:cNvPr id="19" name="TextBox 18">
            <a:extLst>
              <a:ext uri="{FF2B5EF4-FFF2-40B4-BE49-F238E27FC236}">
                <a16:creationId xmlns:a16="http://schemas.microsoft.com/office/drawing/2014/main" xmlns="" id="{4F7E9A48-38C1-4EE0-BB7A-7527DB934EE8}"/>
              </a:ext>
            </a:extLst>
          </p:cNvPr>
          <p:cNvSpPr txBox="1"/>
          <p:nvPr/>
        </p:nvSpPr>
        <p:spPr>
          <a:xfrm>
            <a:off x="1261322" y="3992088"/>
            <a:ext cx="7580376" cy="369332"/>
          </a:xfrm>
          <a:prstGeom prst="rect">
            <a:avLst/>
          </a:prstGeom>
          <a:solidFill>
            <a:srgbClr val="02ADB5"/>
          </a:solidFill>
        </p:spPr>
        <p:txBody>
          <a:bodyPr wrap="square" rtlCol="0">
            <a:spAutoFit/>
          </a:bodyPr>
          <a:lstStyle/>
          <a:p>
            <a:pPr indent="342884" algn="ctr" rtl="1">
              <a:spcBef>
                <a:spcPts val="450"/>
              </a:spcBef>
              <a:spcAft>
                <a:spcPts val="450"/>
              </a:spcAft>
            </a:pPr>
            <a:r>
              <a:rPr lang="ar-DZ" altLang="en-US" sz="1800" dirty="0" smtClean="0">
                <a:solidFill>
                  <a:srgbClr val="EEEEEE"/>
                </a:solidFill>
                <a:latin typeface="Aljazeera" panose="02000000000000000000" pitchFamily="2" charset="-78"/>
                <a:cs typeface="Aljazeera" panose="02000000000000000000" pitchFamily="2" charset="-78"/>
              </a:rPr>
              <a:t>وتعتمد </a:t>
            </a:r>
            <a:r>
              <a:rPr lang="ar-DZ" altLang="en-US" sz="1800" dirty="0">
                <a:solidFill>
                  <a:srgbClr val="EEEEEE"/>
                </a:solidFill>
                <a:latin typeface="Aljazeera" panose="02000000000000000000" pitchFamily="2" charset="-78"/>
                <a:cs typeface="Aljazeera" panose="02000000000000000000" pitchFamily="2" charset="-78"/>
              </a:rPr>
              <a:t>المنظمة في هذه الاستراتيجية على أربعة محددات رئيسية وهي</a:t>
            </a:r>
            <a:r>
              <a:rPr lang="ar-DZ" altLang="en-US" sz="1800" dirty="0" smtClean="0">
                <a:solidFill>
                  <a:srgbClr val="EEEEEE"/>
                </a:solidFill>
                <a:latin typeface="Aljazeera" panose="02000000000000000000" pitchFamily="2" charset="-78"/>
                <a:cs typeface="Aljazeera" panose="02000000000000000000" pitchFamily="2" charset="-78"/>
              </a:rPr>
              <a:t>:</a:t>
            </a:r>
            <a:endParaRPr lang="ar-DZ" altLang="en-US" sz="1800" dirty="0">
              <a:solidFill>
                <a:srgbClr val="EEEEEE"/>
              </a:solidFill>
              <a:latin typeface="Aljazeera" panose="02000000000000000000" pitchFamily="2" charset="-78"/>
              <a:cs typeface="Aljazeera" panose="02000000000000000000" pitchFamily="2" charset="-78"/>
            </a:endParaRPr>
          </a:p>
        </p:txBody>
      </p:sp>
      <p:sp>
        <p:nvSpPr>
          <p:cNvPr id="20" name="TextBox 19">
            <a:extLst>
              <a:ext uri="{FF2B5EF4-FFF2-40B4-BE49-F238E27FC236}">
                <a16:creationId xmlns:a16="http://schemas.microsoft.com/office/drawing/2014/main" xmlns="" id="{4F7E9A48-38C1-4EE0-BB7A-7527DB934EE8}"/>
              </a:ext>
            </a:extLst>
          </p:cNvPr>
          <p:cNvSpPr txBox="1"/>
          <p:nvPr/>
        </p:nvSpPr>
        <p:spPr>
          <a:xfrm>
            <a:off x="3329424" y="4653150"/>
            <a:ext cx="2053969" cy="346249"/>
          </a:xfrm>
          <a:prstGeom prst="rect">
            <a:avLst/>
          </a:prstGeom>
          <a:solidFill>
            <a:schemeClr val="accent1"/>
          </a:solidFill>
        </p:spPr>
        <p:txBody>
          <a:bodyPr wrap="square" rtlCol="0">
            <a:spAutoFit/>
          </a:bodyPr>
          <a:lstStyle/>
          <a:p>
            <a:pPr indent="134995" algn="justLow" rtl="1">
              <a:spcBef>
                <a:spcPts val="450"/>
              </a:spcBef>
              <a:spcAft>
                <a:spcPts val="450"/>
              </a:spcAft>
            </a:pPr>
            <a:r>
              <a:rPr lang="ar-DZ" altLang="en-US" sz="1650" dirty="0" smtClean="0">
                <a:solidFill>
                  <a:srgbClr val="EEEEEE"/>
                </a:solidFill>
                <a:latin typeface="Aljazeera" panose="02000000000000000000" pitchFamily="2" charset="-78"/>
                <a:cs typeface="Aljazeera" panose="02000000000000000000" pitchFamily="2" charset="-78"/>
              </a:rPr>
              <a:t>*استغلال </a:t>
            </a:r>
            <a:r>
              <a:rPr lang="ar-DZ" altLang="en-US" sz="1650" dirty="0">
                <a:solidFill>
                  <a:srgbClr val="EEEEEE"/>
                </a:solidFill>
                <a:latin typeface="Aljazeera" panose="02000000000000000000" pitchFamily="2" charset="-78"/>
                <a:cs typeface="Aljazeera" panose="02000000000000000000" pitchFamily="2" charset="-78"/>
              </a:rPr>
              <a:t>الطاقة الإنتاجية. </a:t>
            </a:r>
            <a:endParaRPr lang="ar-SA" altLang="en-US" sz="1650" dirty="0">
              <a:solidFill>
                <a:srgbClr val="EEEEEE"/>
              </a:solidFill>
              <a:latin typeface="Aljazeera" panose="02000000000000000000" pitchFamily="2" charset="-78"/>
              <a:cs typeface="Aljazeera" panose="02000000000000000000" pitchFamily="2" charset="-78"/>
            </a:endParaRPr>
          </a:p>
        </p:txBody>
      </p:sp>
      <p:sp>
        <p:nvSpPr>
          <p:cNvPr id="28" name="TextBox 27">
            <a:extLst>
              <a:ext uri="{FF2B5EF4-FFF2-40B4-BE49-F238E27FC236}">
                <a16:creationId xmlns:a16="http://schemas.microsoft.com/office/drawing/2014/main" xmlns="" id="{4F7E9A48-38C1-4EE0-BB7A-7527DB934EE8}"/>
              </a:ext>
            </a:extLst>
          </p:cNvPr>
          <p:cNvSpPr txBox="1"/>
          <p:nvPr/>
        </p:nvSpPr>
        <p:spPr>
          <a:xfrm>
            <a:off x="6212557" y="4384937"/>
            <a:ext cx="2596163" cy="346249"/>
          </a:xfrm>
          <a:prstGeom prst="rect">
            <a:avLst/>
          </a:prstGeom>
          <a:solidFill>
            <a:schemeClr val="accent1"/>
          </a:solidFill>
        </p:spPr>
        <p:txBody>
          <a:bodyPr wrap="square" rtlCol="0">
            <a:spAutoFit/>
          </a:bodyPr>
          <a:lstStyle/>
          <a:p>
            <a:pPr indent="134995" algn="justLow" rtl="1">
              <a:spcBef>
                <a:spcPts val="450"/>
              </a:spcBef>
              <a:spcAft>
                <a:spcPts val="450"/>
              </a:spcAft>
            </a:pPr>
            <a:r>
              <a:rPr lang="ar-DZ" altLang="en-US" sz="1650" dirty="0" smtClean="0">
                <a:solidFill>
                  <a:srgbClr val="EEEEEE"/>
                </a:solidFill>
                <a:latin typeface="Aljazeera" panose="02000000000000000000" pitchFamily="2" charset="-78"/>
                <a:cs typeface="Aljazeera" panose="02000000000000000000" pitchFamily="2" charset="-78"/>
              </a:rPr>
              <a:t>*</a:t>
            </a:r>
            <a:r>
              <a:rPr lang="ar-SA" altLang="en-US" sz="1650" dirty="0">
                <a:solidFill>
                  <a:srgbClr val="EEEEEE"/>
                </a:solidFill>
                <a:latin typeface="Aljazeera" panose="02000000000000000000" pitchFamily="2" charset="-78"/>
                <a:cs typeface="Aljazeera" panose="02000000000000000000" pitchFamily="2" charset="-78"/>
              </a:rPr>
              <a:t>عوامل منحنى الخبرة وأثر التعلم</a:t>
            </a:r>
            <a:r>
              <a:rPr lang="ar-DZ" altLang="en-US" sz="1650" dirty="0">
                <a:solidFill>
                  <a:srgbClr val="EEEEEE"/>
                </a:solidFill>
                <a:latin typeface="Aljazeera" panose="02000000000000000000" pitchFamily="2" charset="-78"/>
                <a:cs typeface="Aljazeera" panose="02000000000000000000" pitchFamily="2" charset="-78"/>
              </a:rPr>
              <a:t>.</a:t>
            </a:r>
            <a:r>
              <a:rPr lang="ar-SA" altLang="en-US" sz="1650" dirty="0">
                <a:solidFill>
                  <a:srgbClr val="EEEEEE"/>
                </a:solidFill>
                <a:latin typeface="Aljazeera" panose="02000000000000000000" pitchFamily="2" charset="-78"/>
                <a:cs typeface="Aljazeera" panose="02000000000000000000" pitchFamily="2" charset="-78"/>
              </a:rPr>
              <a:t> </a:t>
            </a:r>
          </a:p>
        </p:txBody>
      </p:sp>
      <p:sp>
        <p:nvSpPr>
          <p:cNvPr id="29" name="TextBox 28">
            <a:extLst>
              <a:ext uri="{FF2B5EF4-FFF2-40B4-BE49-F238E27FC236}">
                <a16:creationId xmlns:a16="http://schemas.microsoft.com/office/drawing/2014/main" xmlns="" id="{4F7E9A48-38C1-4EE0-BB7A-7527DB934EE8}"/>
              </a:ext>
            </a:extLst>
          </p:cNvPr>
          <p:cNvSpPr txBox="1"/>
          <p:nvPr/>
        </p:nvSpPr>
        <p:spPr>
          <a:xfrm>
            <a:off x="5249249" y="4489649"/>
            <a:ext cx="1049385" cy="346249"/>
          </a:xfrm>
          <a:prstGeom prst="rect">
            <a:avLst/>
          </a:prstGeom>
          <a:solidFill>
            <a:schemeClr val="accent1"/>
          </a:solidFill>
        </p:spPr>
        <p:txBody>
          <a:bodyPr wrap="square" rtlCol="0">
            <a:spAutoFit/>
          </a:bodyPr>
          <a:lstStyle/>
          <a:p>
            <a:pPr indent="134995" algn="justLow" rtl="1">
              <a:spcBef>
                <a:spcPts val="450"/>
              </a:spcBef>
              <a:spcAft>
                <a:spcPts val="450"/>
              </a:spcAft>
            </a:pPr>
            <a:r>
              <a:rPr lang="ar-DZ" altLang="en-US" sz="1650" dirty="0" smtClean="0">
                <a:solidFill>
                  <a:srgbClr val="EEEEEE"/>
                </a:solidFill>
                <a:latin typeface="Aljazeera" panose="02000000000000000000" pitchFamily="2" charset="-78"/>
                <a:cs typeface="Aljazeera" panose="02000000000000000000" pitchFamily="2" charset="-78"/>
              </a:rPr>
              <a:t>*</a:t>
            </a:r>
            <a:r>
              <a:rPr lang="ar-DZ" altLang="en-US" sz="1650" dirty="0">
                <a:solidFill>
                  <a:srgbClr val="EEEEEE"/>
                </a:solidFill>
                <a:latin typeface="Aljazeera" panose="02000000000000000000" pitchFamily="2" charset="-78"/>
                <a:cs typeface="Aljazeera" panose="02000000000000000000" pitchFamily="2" charset="-78"/>
              </a:rPr>
              <a:t>التوقيت.  </a:t>
            </a:r>
            <a:endParaRPr lang="ar-SA" altLang="en-US" sz="1650" dirty="0">
              <a:solidFill>
                <a:srgbClr val="EEEEEE"/>
              </a:solidFill>
              <a:latin typeface="Aljazeera" panose="02000000000000000000" pitchFamily="2" charset="-78"/>
              <a:cs typeface="Aljazeera" panose="02000000000000000000" pitchFamily="2" charset="-78"/>
            </a:endParaRPr>
          </a:p>
        </p:txBody>
      </p:sp>
      <p:sp>
        <p:nvSpPr>
          <p:cNvPr id="30" name="TextBox 29">
            <a:extLst>
              <a:ext uri="{FF2B5EF4-FFF2-40B4-BE49-F238E27FC236}">
                <a16:creationId xmlns:a16="http://schemas.microsoft.com/office/drawing/2014/main" xmlns="" id="{4F7E9A48-38C1-4EE0-BB7A-7527DB934EE8}"/>
              </a:ext>
            </a:extLst>
          </p:cNvPr>
          <p:cNvSpPr txBox="1"/>
          <p:nvPr/>
        </p:nvSpPr>
        <p:spPr>
          <a:xfrm>
            <a:off x="1616535" y="4801235"/>
            <a:ext cx="1828294" cy="346249"/>
          </a:xfrm>
          <a:prstGeom prst="rect">
            <a:avLst/>
          </a:prstGeom>
          <a:solidFill>
            <a:schemeClr val="accent1"/>
          </a:solidFill>
        </p:spPr>
        <p:txBody>
          <a:bodyPr wrap="square" rtlCol="0">
            <a:spAutoFit/>
          </a:bodyPr>
          <a:lstStyle/>
          <a:p>
            <a:pPr indent="134995" algn="justLow" rtl="1">
              <a:spcBef>
                <a:spcPts val="450"/>
              </a:spcBef>
              <a:spcAft>
                <a:spcPts val="450"/>
              </a:spcAft>
            </a:pPr>
            <a:r>
              <a:rPr lang="ar-DZ" altLang="en-US" sz="1650" dirty="0" smtClean="0">
                <a:solidFill>
                  <a:srgbClr val="EEEEEE"/>
                </a:solidFill>
                <a:latin typeface="Aljazeera" panose="02000000000000000000" pitchFamily="2" charset="-78"/>
                <a:cs typeface="Aljazeera" panose="02000000000000000000" pitchFamily="2" charset="-78"/>
              </a:rPr>
              <a:t>*</a:t>
            </a:r>
            <a:r>
              <a:rPr lang="ar-DZ" altLang="en-US" sz="1650" dirty="0">
                <a:solidFill>
                  <a:srgbClr val="EEEEEE"/>
                </a:solidFill>
                <a:latin typeface="Aljazeera" panose="02000000000000000000" pitchFamily="2" charset="-78"/>
                <a:cs typeface="Aljazeera" panose="02000000000000000000" pitchFamily="2" charset="-78"/>
              </a:rPr>
              <a:t>اقتصاديات الحجم. </a:t>
            </a:r>
            <a:endParaRPr lang="ar-SA" altLang="en-US" sz="1650" dirty="0">
              <a:solidFill>
                <a:srgbClr val="EEEEEE"/>
              </a:solidFill>
              <a:latin typeface="Aljazeera" panose="02000000000000000000" pitchFamily="2" charset="-78"/>
              <a:cs typeface="Aljazeera" panose="02000000000000000000" pitchFamily="2" charset="-78"/>
            </a:endParaRPr>
          </a:p>
        </p:txBody>
      </p:sp>
    </p:spTree>
    <p:extLst>
      <p:ext uri="{BB962C8B-B14F-4D97-AF65-F5344CB8AC3E}">
        <p14:creationId xmlns:p14="http://schemas.microsoft.com/office/powerpoint/2010/main" val="174302924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9" grpId="0" animBg="1"/>
      <p:bldP spid="20" grpId="0" animBg="1"/>
      <p:bldP spid="28" grpId="0" animBg="1"/>
      <p:bldP spid="29" grpId="0" animBg="1"/>
      <p:bldP spid="3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xmlns="" id="{18E2A2FD-051D-4B6B-84C6-FD7493201633}"/>
              </a:ext>
            </a:extLst>
          </p:cNvPr>
          <p:cNvGrpSpPr/>
          <p:nvPr/>
        </p:nvGrpSpPr>
        <p:grpSpPr>
          <a:xfrm rot="-10800000">
            <a:off x="-1184102" y="-2941838"/>
            <a:ext cx="12408828" cy="8656838"/>
            <a:chOff x="0" y="0"/>
            <a:chExt cx="2433656" cy="4619639"/>
          </a:xfrm>
          <a:solidFill>
            <a:srgbClr val="02ADB5"/>
          </a:solidFill>
        </p:grpSpPr>
        <p:sp>
          <p:nvSpPr>
            <p:cNvPr id="7" name="Freeform 11">
              <a:extLst>
                <a:ext uri="{FF2B5EF4-FFF2-40B4-BE49-F238E27FC236}">
                  <a16:creationId xmlns:a16="http://schemas.microsoft.com/office/drawing/2014/main" xmlns="" id="{F772DA9B-50DB-433F-BCF2-14D59A8839EA}"/>
                </a:ext>
              </a:extLst>
            </p:cNvPr>
            <p:cNvSpPr/>
            <p:nvPr/>
          </p:nvSpPr>
          <p:spPr>
            <a:xfrm>
              <a:off x="0" y="0"/>
              <a:ext cx="2433656" cy="4619639"/>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sp>
        <p:nvSpPr>
          <p:cNvPr id="3" name="TextBox 2">
            <a:extLst>
              <a:ext uri="{FF2B5EF4-FFF2-40B4-BE49-F238E27FC236}">
                <a16:creationId xmlns:a16="http://schemas.microsoft.com/office/drawing/2014/main" xmlns="" id="{04014166-4A1A-4A39-B159-85C064C5A85D}"/>
              </a:ext>
            </a:extLst>
          </p:cNvPr>
          <p:cNvSpPr txBox="1"/>
          <p:nvPr/>
        </p:nvSpPr>
        <p:spPr>
          <a:xfrm>
            <a:off x="1393455" y="286750"/>
            <a:ext cx="7371462" cy="553998"/>
          </a:xfrm>
          <a:prstGeom prst="rect">
            <a:avLst/>
          </a:prstGeom>
          <a:solidFill>
            <a:schemeClr val="bg1">
              <a:lumMod val="65000"/>
            </a:schemeClr>
          </a:solidFill>
        </p:spPr>
        <p:txBody>
          <a:bodyPr wrap="square" rtlCol="0">
            <a:spAutoFit/>
          </a:bodyPr>
          <a:lstStyle/>
          <a:p>
            <a:pPr marL="257165" algn="justLow" rtl="1">
              <a:spcBef>
                <a:spcPts val="450"/>
              </a:spcBef>
              <a:spcAft>
                <a:spcPts val="450"/>
              </a:spcAft>
            </a:pPr>
            <a:r>
              <a:rPr lang="ar-DZ" altLang="en-US" sz="3000" dirty="0">
                <a:solidFill>
                  <a:srgbClr val="222831"/>
                </a:solidFill>
                <a:latin typeface="Aljazeera" panose="02000000000000000000" pitchFamily="2" charset="-78"/>
                <a:cs typeface="Aljazeera" panose="02000000000000000000" pitchFamily="2" charset="-78"/>
              </a:rPr>
              <a:t>2- </a:t>
            </a:r>
            <a:r>
              <a:rPr lang="ar-SA" altLang="en-US" sz="3000" dirty="0">
                <a:solidFill>
                  <a:srgbClr val="222831"/>
                </a:solidFill>
                <a:latin typeface="Aljazeera" panose="02000000000000000000" pitchFamily="2" charset="-78"/>
                <a:cs typeface="Aljazeera" panose="02000000000000000000" pitchFamily="2" charset="-78"/>
              </a:rPr>
              <a:t>استراتيجية </a:t>
            </a:r>
            <a:r>
              <a:rPr lang="ar-DZ" altLang="en-US" sz="3000" dirty="0">
                <a:solidFill>
                  <a:srgbClr val="222831"/>
                </a:solidFill>
                <a:latin typeface="Aljazeera" panose="02000000000000000000" pitchFamily="2" charset="-78"/>
                <a:cs typeface="Aljazeera" panose="02000000000000000000" pitchFamily="2" charset="-78"/>
              </a:rPr>
              <a:t>التميز:</a:t>
            </a:r>
            <a:endParaRPr lang="ar-SA" altLang="en-US" sz="3000" dirty="0">
              <a:solidFill>
                <a:srgbClr val="222831"/>
              </a:solidFill>
              <a:latin typeface="Aljazeera" panose="02000000000000000000" pitchFamily="2" charset="-78"/>
              <a:cs typeface="Aljazeera" panose="02000000000000000000" pitchFamily="2" charset="-78"/>
            </a:endParaRPr>
          </a:p>
        </p:txBody>
      </p:sp>
      <p:grpSp>
        <p:nvGrpSpPr>
          <p:cNvPr id="10" name="Group 6">
            <a:extLst>
              <a:ext uri="{FF2B5EF4-FFF2-40B4-BE49-F238E27FC236}">
                <a16:creationId xmlns:a16="http://schemas.microsoft.com/office/drawing/2014/main" xmlns="" id="{B1A3453E-4200-4E1E-B190-8A8F5A23777E}"/>
              </a:ext>
            </a:extLst>
          </p:cNvPr>
          <p:cNvGrpSpPr/>
          <p:nvPr/>
        </p:nvGrpSpPr>
        <p:grpSpPr>
          <a:xfrm rot="2700000">
            <a:off x="-3066113" y="-2819520"/>
            <a:ext cx="4389660" cy="4389660"/>
            <a:chOff x="0" y="0"/>
            <a:chExt cx="1913890" cy="1913890"/>
          </a:xfrm>
        </p:grpSpPr>
        <p:sp>
          <p:nvSpPr>
            <p:cNvPr id="9" name="Freeform 7">
              <a:extLst>
                <a:ext uri="{FF2B5EF4-FFF2-40B4-BE49-F238E27FC236}">
                  <a16:creationId xmlns:a16="http://schemas.microsoft.com/office/drawing/2014/main" xmlns="" id="{5D9FED05-620B-4DBE-8BD2-84BB71A8DEF9}"/>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grpSp>
        <p:nvGrpSpPr>
          <p:cNvPr id="8" name="Group 10">
            <a:extLst>
              <a:ext uri="{FF2B5EF4-FFF2-40B4-BE49-F238E27FC236}">
                <a16:creationId xmlns:a16="http://schemas.microsoft.com/office/drawing/2014/main" xmlns="" id="{6DE07F88-E8B4-49E6-BA44-74934CDE23BE}"/>
              </a:ext>
            </a:extLst>
          </p:cNvPr>
          <p:cNvGrpSpPr/>
          <p:nvPr/>
        </p:nvGrpSpPr>
        <p:grpSpPr>
          <a:xfrm rot="2700000">
            <a:off x="-2185044" y="4377416"/>
            <a:ext cx="4389660" cy="4389660"/>
            <a:chOff x="0" y="0"/>
            <a:chExt cx="1913890" cy="1913890"/>
          </a:xfrm>
        </p:grpSpPr>
        <p:sp>
          <p:nvSpPr>
            <p:cNvPr id="14" name="Freeform 11">
              <a:extLst>
                <a:ext uri="{FF2B5EF4-FFF2-40B4-BE49-F238E27FC236}">
                  <a16:creationId xmlns:a16="http://schemas.microsoft.com/office/drawing/2014/main" xmlns="" id="{E494B693-BB30-46DD-98FA-8E00E47BEA58}"/>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txBody>
            <a:bodyPr/>
            <a:lstStyle/>
            <a:p>
              <a:endParaRPr lang="en-US" sz="1053" dirty="0"/>
            </a:p>
          </p:txBody>
        </p:sp>
      </p:grpSp>
      <p:grpSp>
        <p:nvGrpSpPr>
          <p:cNvPr id="20" name="Group 14">
            <a:extLst>
              <a:ext uri="{FF2B5EF4-FFF2-40B4-BE49-F238E27FC236}">
                <a16:creationId xmlns:a16="http://schemas.microsoft.com/office/drawing/2014/main" xmlns="" id="{98B81226-DE44-4A20-B187-16DE45CEB4A5}"/>
              </a:ext>
            </a:extLst>
          </p:cNvPr>
          <p:cNvGrpSpPr/>
          <p:nvPr/>
        </p:nvGrpSpPr>
        <p:grpSpPr>
          <a:xfrm rot="2700000">
            <a:off x="-2185044" y="5212439"/>
            <a:ext cx="4389660" cy="4389660"/>
            <a:chOff x="0" y="0"/>
            <a:chExt cx="1913890" cy="1913890"/>
          </a:xfrm>
        </p:grpSpPr>
        <p:sp>
          <p:nvSpPr>
            <p:cNvPr id="19" name="Freeform 15">
              <a:extLst>
                <a:ext uri="{FF2B5EF4-FFF2-40B4-BE49-F238E27FC236}">
                  <a16:creationId xmlns:a16="http://schemas.microsoft.com/office/drawing/2014/main" xmlns="" id="{86DE4D46-1BD5-4CB5-99AE-8FBE575CBFDD}"/>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sp>
        <p:nvSpPr>
          <p:cNvPr id="4" name="TextBox 3">
            <a:extLst>
              <a:ext uri="{FF2B5EF4-FFF2-40B4-BE49-F238E27FC236}">
                <a16:creationId xmlns:a16="http://schemas.microsoft.com/office/drawing/2014/main" xmlns="" id="{4F7E9A48-38C1-4EE0-BB7A-7527DB934EE8}"/>
              </a:ext>
            </a:extLst>
          </p:cNvPr>
          <p:cNvSpPr txBox="1"/>
          <p:nvPr/>
        </p:nvSpPr>
        <p:spPr>
          <a:xfrm>
            <a:off x="1230124" y="834311"/>
            <a:ext cx="7580376" cy="1754326"/>
          </a:xfrm>
          <a:prstGeom prst="rect">
            <a:avLst/>
          </a:prstGeom>
          <a:noFill/>
        </p:spPr>
        <p:txBody>
          <a:bodyPr wrap="square" rtlCol="0">
            <a:spAutoFit/>
          </a:bodyPr>
          <a:lstStyle/>
          <a:p>
            <a:pPr indent="342884" algn="justLow" rtl="1">
              <a:spcBef>
                <a:spcPts val="450"/>
              </a:spcBef>
              <a:spcAft>
                <a:spcPts val="450"/>
              </a:spcAft>
            </a:pPr>
            <a:r>
              <a:rPr lang="ar-SA" altLang="en-US" sz="1800" dirty="0">
                <a:latin typeface="Aljazeera" panose="02000000000000000000" pitchFamily="2" charset="-78"/>
                <a:cs typeface="Aljazeera" panose="02000000000000000000" pitchFamily="2" charset="-78"/>
              </a:rPr>
              <a:t>تبنى هذه الاستراتيجية على فكرة تميز منتجات المؤسسة عن باقي المنتجات </a:t>
            </a:r>
            <a:r>
              <a:rPr lang="ar-DZ" altLang="en-US" sz="1800" dirty="0">
                <a:latin typeface="Aljazeera" panose="02000000000000000000" pitchFamily="2" charset="-78"/>
                <a:cs typeface="Aljazeera" panose="02000000000000000000" pitchFamily="2" charset="-78"/>
              </a:rPr>
              <a:t>المنافسة </a:t>
            </a:r>
            <a:r>
              <a:rPr lang="ar-SA" altLang="en-US" sz="1800" dirty="0">
                <a:latin typeface="Aljazeera" panose="02000000000000000000" pitchFamily="2" charset="-78"/>
                <a:cs typeface="Aljazeera" panose="02000000000000000000" pitchFamily="2" charset="-78"/>
              </a:rPr>
              <a:t>في السوق، ويتوقف ذلك على ما يتم إشباعه لدى الزبائن بشكل مختلف عما يشبعه المنافسون ليتناسب مع حاجاتهم ورغباتهم، خصوصا </a:t>
            </a:r>
            <a:r>
              <a:rPr lang="ar-DZ" altLang="en-US" sz="1800" dirty="0">
                <a:latin typeface="Aljazeera" panose="02000000000000000000" pitchFamily="2" charset="-78"/>
                <a:cs typeface="Aljazeera" panose="02000000000000000000" pitchFamily="2" charset="-78"/>
              </a:rPr>
              <a:t>الزبون </a:t>
            </a:r>
            <a:r>
              <a:rPr lang="ar-SA" altLang="en-US" sz="1800" dirty="0">
                <a:latin typeface="Aljazeera" panose="02000000000000000000" pitchFamily="2" charset="-78"/>
                <a:cs typeface="Aljazeera" panose="02000000000000000000" pitchFamily="2" charset="-78"/>
              </a:rPr>
              <a:t>الذي</a:t>
            </a:r>
            <a:r>
              <a:rPr lang="ar-DZ" altLang="en-US" sz="1800" dirty="0">
                <a:latin typeface="Aljazeera" panose="02000000000000000000" pitchFamily="2" charset="-78"/>
                <a:cs typeface="Aljazeera" panose="02000000000000000000" pitchFamily="2" charset="-78"/>
              </a:rPr>
              <a:t> </a:t>
            </a:r>
            <a:r>
              <a:rPr lang="ar-SA" altLang="en-US" sz="1800" dirty="0">
                <a:latin typeface="Aljazeera" panose="02000000000000000000" pitchFamily="2" charset="-78"/>
                <a:cs typeface="Aljazeera" panose="02000000000000000000" pitchFamily="2" charset="-78"/>
              </a:rPr>
              <a:t>يهتم بالتمييز والجودة أكثر من اهتمامه بالسعر، وكي يكون هناك تميُز يجب أن يكون المنتج المميُز غير قابل للتقليد من طرف المنافسين أو على الأقل صعب التقليد، كما يجب أن يكون الزبون مقدرا لهذا التميز وعلى استعداد أن يدفع ثمنه، بالإضافة إلى وضوح التميٌز من خلال المنفعة التي تعود على الزبون من وراء استهلاك المنتج المميُز</a:t>
            </a:r>
            <a:r>
              <a:rPr lang="ar-DZ" altLang="en-US" sz="1800" dirty="0" smtClean="0">
                <a:latin typeface="Aljazeera" panose="02000000000000000000" pitchFamily="2" charset="-78"/>
                <a:cs typeface="Aljazeera" panose="02000000000000000000" pitchFamily="2" charset="-78"/>
              </a:rPr>
              <a:t>.</a:t>
            </a:r>
          </a:p>
        </p:txBody>
      </p:sp>
      <p:pic>
        <p:nvPicPr>
          <p:cNvPr id="12" name="Picture 11">
            <a:extLst>
              <a:ext uri="{FF2B5EF4-FFF2-40B4-BE49-F238E27FC236}">
                <a16:creationId xmlns:a16="http://schemas.microsoft.com/office/drawing/2014/main" xmlns="" id="{D208213A-F618-4341-8302-ED465859EC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sp>
        <p:nvSpPr>
          <p:cNvPr id="15" name="TextBox 14">
            <a:extLst>
              <a:ext uri="{FF2B5EF4-FFF2-40B4-BE49-F238E27FC236}">
                <a16:creationId xmlns:a16="http://schemas.microsoft.com/office/drawing/2014/main" xmlns="" id="{AF8AC15A-52DD-403C-8DBA-663CB8A9CA86}"/>
              </a:ext>
            </a:extLst>
          </p:cNvPr>
          <p:cNvSpPr txBox="1"/>
          <p:nvPr/>
        </p:nvSpPr>
        <p:spPr>
          <a:xfrm>
            <a:off x="10435320" y="428834"/>
            <a:ext cx="3531228" cy="553998"/>
          </a:xfrm>
          <a:prstGeom prst="rect">
            <a:avLst/>
          </a:prstGeom>
          <a:noFill/>
        </p:spPr>
        <p:txBody>
          <a:bodyPr wrap="square" rtlCol="0">
            <a:spAutoFit/>
          </a:bodyPr>
          <a:lstStyle/>
          <a:p>
            <a:pPr marL="257165" algn="justLow" rtl="1">
              <a:spcBef>
                <a:spcPts val="450"/>
              </a:spcBef>
              <a:spcAft>
                <a:spcPts val="450"/>
              </a:spcAft>
            </a:pPr>
            <a:r>
              <a:rPr lang="ar-DZ" altLang="en-US" sz="3000" dirty="0">
                <a:solidFill>
                  <a:srgbClr val="02ADB5"/>
                </a:solidFill>
                <a:latin typeface="Aljazeera" panose="02000000000000000000" pitchFamily="2" charset="-78"/>
                <a:cs typeface="Aljazeera" panose="02000000000000000000" pitchFamily="2" charset="-78"/>
              </a:rPr>
              <a:t>3- </a:t>
            </a:r>
            <a:r>
              <a:rPr lang="ar-SA" altLang="en-US" sz="3000" dirty="0">
                <a:solidFill>
                  <a:srgbClr val="02ADB5"/>
                </a:solidFill>
                <a:latin typeface="Aljazeera" panose="02000000000000000000" pitchFamily="2" charset="-78"/>
                <a:cs typeface="Aljazeera" panose="02000000000000000000" pitchFamily="2" charset="-78"/>
              </a:rPr>
              <a:t>استراتيجية </a:t>
            </a:r>
            <a:r>
              <a:rPr lang="ar-DZ" altLang="en-US" sz="3000" dirty="0">
                <a:solidFill>
                  <a:srgbClr val="02ADB5"/>
                </a:solidFill>
                <a:latin typeface="Aljazeera" panose="02000000000000000000" pitchFamily="2" charset="-78"/>
                <a:cs typeface="Aljazeera" panose="02000000000000000000" pitchFamily="2" charset="-78"/>
              </a:rPr>
              <a:t>التركيز:</a:t>
            </a:r>
            <a:endParaRPr lang="ar-SA" altLang="en-US" sz="3000" dirty="0">
              <a:solidFill>
                <a:srgbClr val="02ADB5"/>
              </a:solidFill>
              <a:latin typeface="Aljazeera" panose="02000000000000000000" pitchFamily="2" charset="-78"/>
              <a:cs typeface="Aljazeera" panose="02000000000000000000" pitchFamily="2" charset="-78"/>
            </a:endParaRPr>
          </a:p>
        </p:txBody>
      </p:sp>
      <p:sp>
        <p:nvSpPr>
          <p:cNvPr id="18" name="TextBox 17">
            <a:extLst>
              <a:ext uri="{FF2B5EF4-FFF2-40B4-BE49-F238E27FC236}">
                <a16:creationId xmlns:a16="http://schemas.microsoft.com/office/drawing/2014/main" xmlns="" id="{4F7E9A48-38C1-4EE0-BB7A-7527DB934EE8}"/>
              </a:ext>
            </a:extLst>
          </p:cNvPr>
          <p:cNvSpPr txBox="1"/>
          <p:nvPr/>
        </p:nvSpPr>
        <p:spPr>
          <a:xfrm>
            <a:off x="1184541" y="2497891"/>
            <a:ext cx="7580376" cy="1477328"/>
          </a:xfrm>
          <a:prstGeom prst="rect">
            <a:avLst/>
          </a:prstGeom>
          <a:noFill/>
          <a:ln>
            <a:solidFill>
              <a:schemeClr val="bg1">
                <a:lumMod val="65000"/>
              </a:schemeClr>
            </a:solidFill>
          </a:ln>
        </p:spPr>
        <p:txBody>
          <a:bodyPr wrap="square" rtlCol="0">
            <a:spAutoFit/>
          </a:bodyPr>
          <a:lstStyle/>
          <a:p>
            <a:pPr indent="342884" algn="justLow" rtl="1">
              <a:spcBef>
                <a:spcPts val="450"/>
              </a:spcBef>
            </a:pPr>
            <a:r>
              <a:rPr lang="ar-SA" altLang="en-US" dirty="0">
                <a:latin typeface="Aljazeera" panose="02000000000000000000" pitchFamily="2" charset="-78"/>
                <a:cs typeface="Aljazeera" panose="02000000000000000000" pitchFamily="2" charset="-78"/>
              </a:rPr>
              <a:t>ونواحي التميز عديدة </a:t>
            </a:r>
            <a:r>
              <a:rPr lang="ar-DZ" altLang="en-US" dirty="0">
                <a:latin typeface="Aljazeera" panose="02000000000000000000" pitchFamily="2" charset="-78"/>
                <a:cs typeface="Aljazeera" panose="02000000000000000000" pitchFamily="2" charset="-78"/>
              </a:rPr>
              <a:t>لا</a:t>
            </a:r>
            <a:r>
              <a:rPr lang="ar-SA" altLang="en-US" dirty="0">
                <a:latin typeface="Aljazeera" panose="02000000000000000000" pitchFamily="2" charset="-78"/>
                <a:cs typeface="Aljazeera" panose="02000000000000000000" pitchFamily="2" charset="-78"/>
              </a:rPr>
              <a:t>يمكن حصرها نظرا لتعدد رغبات وحاجات المستهلك، ف</a:t>
            </a:r>
            <a:r>
              <a:rPr lang="ar-DZ" altLang="en-US" dirty="0">
                <a:latin typeface="Aljazeera" panose="02000000000000000000" pitchFamily="2" charset="-78"/>
                <a:cs typeface="Aljazeera" panose="02000000000000000000" pitchFamily="2" charset="-78"/>
              </a:rPr>
              <a:t>هناك التميز على أساس </a:t>
            </a:r>
            <a:r>
              <a:rPr lang="ar-SA" altLang="en-US" dirty="0">
                <a:latin typeface="Aljazeera" panose="02000000000000000000" pitchFamily="2" charset="-78"/>
                <a:cs typeface="Aljazeera" panose="02000000000000000000" pitchFamily="2" charset="-78"/>
              </a:rPr>
              <a:t>الجودة العالية، التميٌز عن طريق مدة حياة المنتج</a:t>
            </a:r>
            <a:r>
              <a:rPr lang="ar-DZ" altLang="en-US" dirty="0">
                <a:latin typeface="Aljazeera" panose="02000000000000000000" pitchFamily="2" charset="-78"/>
                <a:cs typeface="Aljazeera" panose="02000000000000000000" pitchFamily="2" charset="-78"/>
              </a:rPr>
              <a:t>، التميٌز عن طريق تغليف المنتج، التميٌز عن طريق صورة العلامة. </a:t>
            </a:r>
            <a:r>
              <a:rPr lang="ar-SA" altLang="en-US" dirty="0">
                <a:latin typeface="Aljazeera" panose="02000000000000000000" pitchFamily="2" charset="-78"/>
                <a:cs typeface="Aljazeera" panose="02000000000000000000" pitchFamily="2" charset="-78"/>
              </a:rPr>
              <a:t>كلها خصائص ومقاييس يمكن أن تتخذها المؤسسة سبيلا للتمييز، والصعوبة الأساسية في إتباع هذه الاستراتيجية هي أن المنافسين سرعان ما يقلدون الأفكار الجديدة خاصة المعتمدة على التطور التكنولوجي، وذلك بشراء التكنولوجيا التي تمكنهم من إضافة خصائص جديدة لمنتجاتهم</a:t>
            </a:r>
            <a:r>
              <a:rPr lang="ar-DZ" altLang="en-US" dirty="0" smtClean="0">
                <a:latin typeface="Aljazeera" panose="02000000000000000000" pitchFamily="2" charset="-78"/>
                <a:cs typeface="Aljazeera" panose="02000000000000000000" pitchFamily="2" charset="-78"/>
              </a:rPr>
              <a:t>.</a:t>
            </a:r>
            <a:endParaRPr lang="ar-DZ" altLang="en-US" dirty="0">
              <a:latin typeface="Aljazeera" panose="02000000000000000000" pitchFamily="2" charset="-78"/>
              <a:cs typeface="Aljazeera" panose="02000000000000000000" pitchFamily="2" charset="-78"/>
            </a:endParaRPr>
          </a:p>
        </p:txBody>
      </p:sp>
      <p:sp>
        <p:nvSpPr>
          <p:cNvPr id="21" name="TextBox 20">
            <a:extLst>
              <a:ext uri="{FF2B5EF4-FFF2-40B4-BE49-F238E27FC236}">
                <a16:creationId xmlns:a16="http://schemas.microsoft.com/office/drawing/2014/main" xmlns="" id="{4F7E9A48-38C1-4EE0-BB7A-7527DB934EE8}"/>
              </a:ext>
            </a:extLst>
          </p:cNvPr>
          <p:cNvSpPr txBox="1"/>
          <p:nvPr/>
        </p:nvSpPr>
        <p:spPr>
          <a:xfrm>
            <a:off x="1201236" y="3993841"/>
            <a:ext cx="7580376" cy="923330"/>
          </a:xfrm>
          <a:prstGeom prst="rect">
            <a:avLst/>
          </a:prstGeom>
          <a:noFill/>
          <a:ln>
            <a:solidFill>
              <a:schemeClr val="bg1">
                <a:lumMod val="95000"/>
              </a:schemeClr>
            </a:solidFill>
          </a:ln>
        </p:spPr>
        <p:txBody>
          <a:bodyPr wrap="square" rtlCol="0">
            <a:spAutoFit/>
          </a:bodyPr>
          <a:lstStyle/>
          <a:p>
            <a:pPr indent="342884" algn="justLow" rtl="1">
              <a:spcBef>
                <a:spcPts val="450"/>
              </a:spcBef>
            </a:pPr>
            <a:r>
              <a:rPr lang="ar-DZ" altLang="en-US" u="sng" dirty="0">
                <a:latin typeface="Aljazeera" panose="02000000000000000000" pitchFamily="2" charset="-78"/>
                <a:cs typeface="Aljazeera" panose="02000000000000000000" pitchFamily="2" charset="-78"/>
              </a:rPr>
              <a:t>ومن شروط هذه الاستراتيجية:</a:t>
            </a:r>
            <a:r>
              <a:rPr lang="ar-SA" altLang="en-US" u="sng" dirty="0">
                <a:latin typeface="Aljazeera" panose="02000000000000000000" pitchFamily="2" charset="-78"/>
                <a:cs typeface="Aljazeera" panose="02000000000000000000" pitchFamily="2" charset="-78"/>
              </a:rPr>
              <a:t> </a:t>
            </a:r>
            <a:endParaRPr lang="ar-DZ" altLang="en-US" u="sng" dirty="0">
              <a:latin typeface="Aljazeera" panose="02000000000000000000" pitchFamily="2" charset="-78"/>
              <a:cs typeface="Aljazeera" panose="02000000000000000000" pitchFamily="2" charset="-78"/>
            </a:endParaRPr>
          </a:p>
          <a:p>
            <a:pPr indent="342884" algn="justLow" rtl="1"/>
            <a:r>
              <a:rPr lang="ar-SA" altLang="en-US" b="1" dirty="0">
                <a:latin typeface="Aljazeera" panose="02000000000000000000" pitchFamily="2" charset="-78"/>
                <a:cs typeface="Aljazeera" panose="02000000000000000000" pitchFamily="2" charset="-78"/>
              </a:rPr>
              <a:t>-</a:t>
            </a:r>
            <a:r>
              <a:rPr lang="ar-SA" altLang="en-US" dirty="0">
                <a:latin typeface="Aljazeera" panose="02000000000000000000" pitchFamily="2" charset="-78"/>
                <a:cs typeface="Aljazeera" panose="02000000000000000000" pitchFamily="2" charset="-78"/>
              </a:rPr>
              <a:t> أن يقدر المستهلك قيمة الاختلافات في المنتج ودرجة تميزه عن غيره من المنتجات.</a:t>
            </a:r>
          </a:p>
          <a:p>
            <a:pPr indent="342884" algn="justLow" rtl="1"/>
            <a:r>
              <a:rPr lang="ar-SA" altLang="en-US" b="1" dirty="0">
                <a:latin typeface="Aljazeera" panose="02000000000000000000" pitchFamily="2" charset="-78"/>
                <a:cs typeface="Aljazeera" panose="02000000000000000000" pitchFamily="2" charset="-78"/>
              </a:rPr>
              <a:t>-</a:t>
            </a:r>
            <a:r>
              <a:rPr lang="ar-SA" altLang="en-US" dirty="0">
                <a:latin typeface="Aljazeera" panose="02000000000000000000" pitchFamily="2" charset="-78"/>
                <a:cs typeface="Aljazeera" panose="02000000000000000000" pitchFamily="2" charset="-78"/>
              </a:rPr>
              <a:t> وجود عدد كبير من المنافسين.</a:t>
            </a:r>
          </a:p>
        </p:txBody>
      </p:sp>
    </p:spTree>
    <p:extLst>
      <p:ext uri="{BB962C8B-B14F-4D97-AF65-F5344CB8AC3E}">
        <p14:creationId xmlns:p14="http://schemas.microsoft.com/office/powerpoint/2010/main" val="134739707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8"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xmlns="" id="{18E2A2FD-051D-4B6B-84C6-FD7493201633}"/>
              </a:ext>
            </a:extLst>
          </p:cNvPr>
          <p:cNvGrpSpPr/>
          <p:nvPr/>
        </p:nvGrpSpPr>
        <p:grpSpPr>
          <a:xfrm rot="-10800000">
            <a:off x="-1214582" y="-2941838"/>
            <a:ext cx="12408828" cy="8656838"/>
            <a:chOff x="0" y="0"/>
            <a:chExt cx="2433656" cy="4619639"/>
          </a:xfrm>
          <a:solidFill>
            <a:schemeClr val="bg1">
              <a:lumMod val="65000"/>
            </a:schemeClr>
          </a:solidFill>
        </p:grpSpPr>
        <p:sp>
          <p:nvSpPr>
            <p:cNvPr id="7" name="Freeform 11">
              <a:extLst>
                <a:ext uri="{FF2B5EF4-FFF2-40B4-BE49-F238E27FC236}">
                  <a16:creationId xmlns:a16="http://schemas.microsoft.com/office/drawing/2014/main" xmlns="" id="{F772DA9B-50DB-433F-BCF2-14D59A8839EA}"/>
                </a:ext>
              </a:extLst>
            </p:cNvPr>
            <p:cNvSpPr/>
            <p:nvPr/>
          </p:nvSpPr>
          <p:spPr>
            <a:xfrm>
              <a:off x="0" y="0"/>
              <a:ext cx="2433656" cy="4619639"/>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02ADB5"/>
            </a:solidFill>
          </p:spPr>
        </p:sp>
      </p:grpSp>
      <p:sp>
        <p:nvSpPr>
          <p:cNvPr id="3" name="TextBox 2">
            <a:extLst>
              <a:ext uri="{FF2B5EF4-FFF2-40B4-BE49-F238E27FC236}">
                <a16:creationId xmlns:a16="http://schemas.microsoft.com/office/drawing/2014/main" xmlns="" id="{04014166-4A1A-4A39-B159-85C064C5A85D}"/>
              </a:ext>
            </a:extLst>
          </p:cNvPr>
          <p:cNvSpPr txBox="1"/>
          <p:nvPr/>
        </p:nvSpPr>
        <p:spPr>
          <a:xfrm>
            <a:off x="5233689" y="378190"/>
            <a:ext cx="3531228" cy="553998"/>
          </a:xfrm>
          <a:prstGeom prst="rect">
            <a:avLst/>
          </a:prstGeom>
          <a:solidFill>
            <a:srgbClr val="02ADB5"/>
          </a:solidFill>
          <a:ln>
            <a:solidFill>
              <a:schemeClr val="bg1">
                <a:lumMod val="65000"/>
              </a:schemeClr>
            </a:solidFill>
          </a:ln>
        </p:spPr>
        <p:txBody>
          <a:bodyPr wrap="square" rtlCol="0">
            <a:spAutoFit/>
          </a:bodyPr>
          <a:lstStyle/>
          <a:p>
            <a:pPr marL="257165" algn="justLow" rtl="1">
              <a:spcBef>
                <a:spcPts val="450"/>
              </a:spcBef>
              <a:spcAft>
                <a:spcPts val="450"/>
              </a:spcAft>
            </a:pPr>
            <a:r>
              <a:rPr lang="ar-DZ" altLang="en-US" sz="3000" dirty="0">
                <a:latin typeface="Aljazeera" panose="02000000000000000000" pitchFamily="2" charset="-78"/>
                <a:cs typeface="Aljazeera" panose="02000000000000000000" pitchFamily="2" charset="-78"/>
              </a:rPr>
              <a:t>3-</a:t>
            </a:r>
            <a:r>
              <a:rPr lang="ar-DZ" altLang="en-US" sz="3000" dirty="0">
                <a:solidFill>
                  <a:srgbClr val="02ADB5"/>
                </a:solidFill>
                <a:latin typeface="Aljazeera" panose="02000000000000000000" pitchFamily="2" charset="-78"/>
                <a:cs typeface="Aljazeera" panose="02000000000000000000" pitchFamily="2" charset="-78"/>
              </a:rPr>
              <a:t> </a:t>
            </a:r>
            <a:r>
              <a:rPr lang="ar-SA" altLang="en-US" sz="3000" dirty="0">
                <a:latin typeface="Aljazeera" panose="02000000000000000000" pitchFamily="2" charset="-78"/>
                <a:cs typeface="Aljazeera" panose="02000000000000000000" pitchFamily="2" charset="-78"/>
              </a:rPr>
              <a:t>استراتيجية</a:t>
            </a:r>
            <a:r>
              <a:rPr lang="ar-SA" altLang="en-US" sz="3000" dirty="0">
                <a:solidFill>
                  <a:srgbClr val="02ADB5"/>
                </a:solidFill>
                <a:latin typeface="Aljazeera" panose="02000000000000000000" pitchFamily="2" charset="-78"/>
                <a:cs typeface="Aljazeera" panose="02000000000000000000" pitchFamily="2" charset="-78"/>
              </a:rPr>
              <a:t> </a:t>
            </a:r>
            <a:r>
              <a:rPr lang="ar-DZ" altLang="en-US" sz="3000" dirty="0">
                <a:latin typeface="Aljazeera" panose="02000000000000000000" pitchFamily="2" charset="-78"/>
                <a:cs typeface="Aljazeera" panose="02000000000000000000" pitchFamily="2" charset="-78"/>
              </a:rPr>
              <a:t>التركيز</a:t>
            </a:r>
            <a:r>
              <a:rPr lang="ar-DZ" altLang="en-US" sz="3000" dirty="0">
                <a:solidFill>
                  <a:srgbClr val="02ADB5"/>
                </a:solidFill>
                <a:latin typeface="Aljazeera" panose="02000000000000000000" pitchFamily="2" charset="-78"/>
                <a:cs typeface="Aljazeera" panose="02000000000000000000" pitchFamily="2" charset="-78"/>
              </a:rPr>
              <a:t>:</a:t>
            </a:r>
            <a:endParaRPr lang="ar-SA" altLang="en-US" sz="3000" dirty="0">
              <a:solidFill>
                <a:srgbClr val="02ADB5"/>
              </a:solidFill>
              <a:latin typeface="Aljazeera" panose="02000000000000000000" pitchFamily="2" charset="-78"/>
              <a:cs typeface="Aljazeera" panose="02000000000000000000" pitchFamily="2" charset="-78"/>
            </a:endParaRPr>
          </a:p>
        </p:txBody>
      </p:sp>
      <p:grpSp>
        <p:nvGrpSpPr>
          <p:cNvPr id="10" name="Group 6">
            <a:extLst>
              <a:ext uri="{FF2B5EF4-FFF2-40B4-BE49-F238E27FC236}">
                <a16:creationId xmlns:a16="http://schemas.microsoft.com/office/drawing/2014/main" xmlns="" id="{B1A3453E-4200-4E1E-B190-8A8F5A23777E}"/>
              </a:ext>
            </a:extLst>
          </p:cNvPr>
          <p:cNvGrpSpPr/>
          <p:nvPr/>
        </p:nvGrpSpPr>
        <p:grpSpPr>
          <a:xfrm rot="13463785">
            <a:off x="-3066113" y="-2819520"/>
            <a:ext cx="4389660" cy="4389660"/>
            <a:chOff x="0" y="0"/>
            <a:chExt cx="1913890" cy="1913890"/>
          </a:xfrm>
          <a:solidFill>
            <a:srgbClr val="393E46"/>
          </a:solidFill>
        </p:grpSpPr>
        <p:sp>
          <p:nvSpPr>
            <p:cNvPr id="9" name="Freeform 7">
              <a:extLst>
                <a:ext uri="{FF2B5EF4-FFF2-40B4-BE49-F238E27FC236}">
                  <a16:creationId xmlns:a16="http://schemas.microsoft.com/office/drawing/2014/main" xmlns="" id="{5D9FED05-620B-4DBE-8BD2-84BB71A8DEF9}"/>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a:ln w="38100">
              <a:solidFill>
                <a:srgbClr val="02ADB5"/>
              </a:solidFill>
            </a:ln>
          </p:spPr>
        </p:sp>
      </p:grpSp>
      <p:grpSp>
        <p:nvGrpSpPr>
          <p:cNvPr id="8" name="Group 10">
            <a:extLst>
              <a:ext uri="{FF2B5EF4-FFF2-40B4-BE49-F238E27FC236}">
                <a16:creationId xmlns:a16="http://schemas.microsoft.com/office/drawing/2014/main" xmlns="" id="{6DE07F88-E8B4-49E6-BA44-74934CDE23BE}"/>
              </a:ext>
            </a:extLst>
          </p:cNvPr>
          <p:cNvGrpSpPr/>
          <p:nvPr/>
        </p:nvGrpSpPr>
        <p:grpSpPr>
          <a:xfrm rot="18845677">
            <a:off x="-2185044" y="4377416"/>
            <a:ext cx="4389660" cy="4389660"/>
            <a:chOff x="0" y="0"/>
            <a:chExt cx="1913890" cy="1913890"/>
          </a:xfrm>
          <a:solidFill>
            <a:srgbClr val="02ADB5"/>
          </a:solidFill>
        </p:grpSpPr>
        <p:sp>
          <p:nvSpPr>
            <p:cNvPr id="14" name="Freeform 11">
              <a:extLst>
                <a:ext uri="{FF2B5EF4-FFF2-40B4-BE49-F238E27FC236}">
                  <a16:creationId xmlns:a16="http://schemas.microsoft.com/office/drawing/2014/main" xmlns="" id="{E494B693-BB30-46DD-98FA-8E00E47BEA58}"/>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txBody>
            <a:bodyPr/>
            <a:lstStyle/>
            <a:p>
              <a:endParaRPr lang="en-US" sz="1053" dirty="0"/>
            </a:p>
          </p:txBody>
        </p:sp>
      </p:grpSp>
      <p:grpSp>
        <p:nvGrpSpPr>
          <p:cNvPr id="20" name="Group 14">
            <a:extLst>
              <a:ext uri="{FF2B5EF4-FFF2-40B4-BE49-F238E27FC236}">
                <a16:creationId xmlns:a16="http://schemas.microsoft.com/office/drawing/2014/main" xmlns="" id="{98B81226-DE44-4A20-B187-16DE45CEB4A5}"/>
              </a:ext>
            </a:extLst>
          </p:cNvPr>
          <p:cNvGrpSpPr/>
          <p:nvPr/>
        </p:nvGrpSpPr>
        <p:grpSpPr>
          <a:xfrm rot="18845677">
            <a:off x="-2185044" y="5212439"/>
            <a:ext cx="4389660" cy="4389660"/>
            <a:chOff x="0" y="0"/>
            <a:chExt cx="1913890" cy="1913890"/>
          </a:xfrm>
          <a:solidFill>
            <a:srgbClr val="222831"/>
          </a:solidFill>
        </p:grpSpPr>
        <p:sp>
          <p:nvSpPr>
            <p:cNvPr id="19" name="Freeform 15">
              <a:extLst>
                <a:ext uri="{FF2B5EF4-FFF2-40B4-BE49-F238E27FC236}">
                  <a16:creationId xmlns:a16="http://schemas.microsoft.com/office/drawing/2014/main" xmlns="" id="{86DE4D46-1BD5-4CB5-99AE-8FBE575CBFDD}"/>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sp>
        <p:nvSpPr>
          <p:cNvPr id="4" name="TextBox 3">
            <a:extLst>
              <a:ext uri="{FF2B5EF4-FFF2-40B4-BE49-F238E27FC236}">
                <a16:creationId xmlns:a16="http://schemas.microsoft.com/office/drawing/2014/main" xmlns="" id="{4F7E9A48-38C1-4EE0-BB7A-7527DB934EE8}"/>
              </a:ext>
            </a:extLst>
          </p:cNvPr>
          <p:cNvSpPr txBox="1"/>
          <p:nvPr/>
        </p:nvSpPr>
        <p:spPr>
          <a:xfrm>
            <a:off x="1230124" y="886990"/>
            <a:ext cx="7580376" cy="4093428"/>
          </a:xfrm>
          <a:prstGeom prst="rect">
            <a:avLst/>
          </a:prstGeom>
          <a:noFill/>
          <a:ln>
            <a:solidFill>
              <a:schemeClr val="bg1">
                <a:lumMod val="65000"/>
              </a:schemeClr>
            </a:solidFill>
          </a:ln>
        </p:spPr>
        <p:txBody>
          <a:bodyPr wrap="square" rtlCol="0">
            <a:spAutoFit/>
          </a:bodyPr>
          <a:lstStyle/>
          <a:p>
            <a:pPr indent="342884" algn="justLow" rtl="1">
              <a:spcBef>
                <a:spcPts val="450"/>
              </a:spcBef>
              <a:spcAft>
                <a:spcPts val="450"/>
              </a:spcAft>
            </a:pPr>
            <a:r>
              <a:rPr lang="ar-SA" altLang="en-US" sz="2000" dirty="0">
                <a:solidFill>
                  <a:srgbClr val="222831"/>
                </a:solidFill>
                <a:latin typeface="Aljazeera" panose="02000000000000000000" pitchFamily="2" charset="-78"/>
                <a:cs typeface="Aljazeera" panose="02000000000000000000" pitchFamily="2" charset="-78"/>
              </a:rPr>
              <a:t>الاستراتيجية التنافسية الثالثة المقدمة من طرف </a:t>
            </a:r>
            <a:r>
              <a:rPr lang="fr-FR" altLang="en-US" sz="2000" b="1" dirty="0">
                <a:solidFill>
                  <a:srgbClr val="222831"/>
                </a:solidFill>
                <a:latin typeface="Aljazeera" panose="02000000000000000000" pitchFamily="2" charset="-78"/>
                <a:cs typeface="Aljazeera" panose="02000000000000000000" pitchFamily="2" charset="-78"/>
              </a:rPr>
              <a:t>Porter</a:t>
            </a:r>
            <a:r>
              <a:rPr lang="ar-DZ" altLang="en-US" sz="2000" dirty="0">
                <a:solidFill>
                  <a:srgbClr val="222831"/>
                </a:solidFill>
                <a:latin typeface="Aljazeera" panose="02000000000000000000" pitchFamily="2" charset="-78"/>
                <a:cs typeface="Aljazeera" panose="02000000000000000000" pitchFamily="2" charset="-78"/>
              </a:rPr>
              <a:t> </a:t>
            </a:r>
            <a:r>
              <a:rPr lang="ar-SA" altLang="en-US" sz="2000" dirty="0">
                <a:solidFill>
                  <a:srgbClr val="222831"/>
                </a:solidFill>
                <a:latin typeface="Aljazeera" panose="02000000000000000000" pitchFamily="2" charset="-78"/>
                <a:cs typeface="Aljazeera" panose="02000000000000000000" pitchFamily="2" charset="-78"/>
              </a:rPr>
              <a:t>تسمى باستراتيجية </a:t>
            </a:r>
            <a:r>
              <a:rPr lang="ar-SA" altLang="en-US" sz="2000" b="1" u="sng" dirty="0">
                <a:solidFill>
                  <a:srgbClr val="222831"/>
                </a:solidFill>
                <a:latin typeface="Aljazeera" panose="02000000000000000000" pitchFamily="2" charset="-78"/>
                <a:cs typeface="Aljazeera" panose="02000000000000000000" pitchFamily="2" charset="-78"/>
              </a:rPr>
              <a:t>التركيز</a:t>
            </a:r>
            <a:r>
              <a:rPr lang="ar-SA" altLang="en-US" sz="2000" dirty="0">
                <a:solidFill>
                  <a:srgbClr val="222831"/>
                </a:solidFill>
                <a:latin typeface="Aljazeera" panose="02000000000000000000" pitchFamily="2" charset="-78"/>
                <a:cs typeface="Aljazeera" panose="02000000000000000000" pitchFamily="2" charset="-78"/>
              </a:rPr>
              <a:t> ، حيث يجب على المؤسسة التي تطبقها أن تركز جميع مجهوداتها على قطاع سوقي واحد، أي تركز على مجموعة محدودة من المشترين لديهم حاجات متجانسة، كما يمكن للمؤسسة أن تركز على منطقة جغرافية واحدة بدل التعامل مع السوق ككل، والفرق بين استراتيجية التركيز وباقي الاستراتيجيات التنافسية هو اقتصار المؤسسة على التعامل مع نسبة صغيرة من السوق وليس كامل السوق، وذلك من خلال خدمة قطاع سوقي معين بطريقة أكثر كفاءة وفاعلية من حالة استهداف السوق ككل، ومن المؤسسات التي تتبع هذه الاستراتيجية نجد مؤسسة </a:t>
            </a:r>
            <a:r>
              <a:rPr lang="fr-FR" altLang="en-US" sz="2000" dirty="0" smtClean="0">
                <a:solidFill>
                  <a:srgbClr val="222831"/>
                </a:solidFill>
                <a:latin typeface="Aljazeera" panose="02000000000000000000" pitchFamily="2" charset="-78"/>
                <a:cs typeface="Aljazeera" panose="02000000000000000000" pitchFamily="2" charset="-78"/>
              </a:rPr>
              <a:t>BMW، </a:t>
            </a:r>
            <a:r>
              <a:rPr lang="ar-SA" altLang="en-US" sz="2000" dirty="0">
                <a:solidFill>
                  <a:srgbClr val="222831"/>
                </a:solidFill>
                <a:latin typeface="Aljazeera" panose="02000000000000000000" pitchFamily="2" charset="-78"/>
                <a:cs typeface="Aljazeera" panose="02000000000000000000" pitchFamily="2" charset="-78"/>
              </a:rPr>
              <a:t>حيث نجدها تركز على صناعة السيارات السياحية الفاخرة والراقية، ولا تتعامل مع باقي الأسواق كالسيارات الرياضية أو الشاحنات أو الحافلات، مما أكسبها صفة التركيز، وتسعى المؤسسات التي تتبع هذه الاستراتيجية إلى الاستفادة من ميزة تنافسية في قطاع السوق المستهدف من خلال تقديم منتجات ذات أسعار </a:t>
            </a:r>
            <a:r>
              <a:rPr lang="ar-DZ" altLang="en-US" sz="2000" dirty="0">
                <a:solidFill>
                  <a:srgbClr val="222831"/>
                </a:solidFill>
                <a:latin typeface="Aljazeera" panose="02000000000000000000" pitchFamily="2" charset="-78"/>
                <a:cs typeface="Aljazeera" panose="02000000000000000000" pitchFamily="2" charset="-78"/>
              </a:rPr>
              <a:t>أ</a:t>
            </a:r>
            <a:r>
              <a:rPr lang="ar-SA" altLang="en-US" sz="2000" dirty="0">
                <a:solidFill>
                  <a:srgbClr val="222831"/>
                </a:solidFill>
                <a:latin typeface="Aljazeera" panose="02000000000000000000" pitchFamily="2" charset="-78"/>
                <a:cs typeface="Aljazeera" panose="02000000000000000000" pitchFamily="2" charset="-78"/>
              </a:rPr>
              <a:t>قل من المنافسين بسبب التركيز على خفض التكلفة، أو من خلال تقديم منتجات متميزة من حيث الجودة أو المواصفات، أو خدمة العملاء بسبب التركيز على التمييز</a:t>
            </a:r>
            <a:r>
              <a:rPr lang="ar-DZ" altLang="en-US" sz="2000" dirty="0">
                <a:solidFill>
                  <a:srgbClr val="222831"/>
                </a:solidFill>
                <a:latin typeface="Aljazeera" panose="02000000000000000000" pitchFamily="2" charset="-78"/>
                <a:cs typeface="Aljazeera" panose="02000000000000000000" pitchFamily="2" charset="-78"/>
              </a:rPr>
              <a:t>.</a:t>
            </a:r>
            <a:endParaRPr lang="ar-SA" altLang="en-US" sz="2000" dirty="0">
              <a:solidFill>
                <a:srgbClr val="222831"/>
              </a:solidFill>
              <a:latin typeface="Aljazeera" panose="02000000000000000000" pitchFamily="2" charset="-78"/>
              <a:cs typeface="Aljazeera" panose="02000000000000000000" pitchFamily="2" charset="-78"/>
            </a:endParaRPr>
          </a:p>
        </p:txBody>
      </p:sp>
      <p:pic>
        <p:nvPicPr>
          <p:cNvPr id="12" name="Picture 11">
            <a:extLst>
              <a:ext uri="{FF2B5EF4-FFF2-40B4-BE49-F238E27FC236}">
                <a16:creationId xmlns:a16="http://schemas.microsoft.com/office/drawing/2014/main" xmlns="" id="{97BE5DDA-DBD8-4046-9885-217EBF8E7A3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spTree>
    <p:extLst>
      <p:ext uri="{BB962C8B-B14F-4D97-AF65-F5344CB8AC3E}">
        <p14:creationId xmlns:p14="http://schemas.microsoft.com/office/powerpoint/2010/main" val="224404122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xmlns="" id="{18E2A2FD-051D-4B6B-84C6-FD7493201633}"/>
              </a:ext>
            </a:extLst>
          </p:cNvPr>
          <p:cNvGrpSpPr/>
          <p:nvPr/>
        </p:nvGrpSpPr>
        <p:grpSpPr>
          <a:xfrm rot="-10800000">
            <a:off x="-1193769" y="-2941838"/>
            <a:ext cx="12408828" cy="8656838"/>
            <a:chOff x="0" y="0"/>
            <a:chExt cx="2433656" cy="4619639"/>
          </a:xfrm>
          <a:solidFill>
            <a:srgbClr val="EEEEEE"/>
          </a:solidFill>
        </p:grpSpPr>
        <p:sp>
          <p:nvSpPr>
            <p:cNvPr id="7" name="Freeform 11">
              <a:extLst>
                <a:ext uri="{FF2B5EF4-FFF2-40B4-BE49-F238E27FC236}">
                  <a16:creationId xmlns:a16="http://schemas.microsoft.com/office/drawing/2014/main" xmlns="" id="{F772DA9B-50DB-433F-BCF2-14D59A8839EA}"/>
                </a:ext>
              </a:extLst>
            </p:cNvPr>
            <p:cNvSpPr/>
            <p:nvPr/>
          </p:nvSpPr>
          <p:spPr>
            <a:xfrm>
              <a:off x="0" y="0"/>
              <a:ext cx="2433656" cy="4619639"/>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sp>
        <p:nvSpPr>
          <p:cNvPr id="3" name="TextBox 2">
            <a:extLst>
              <a:ext uri="{FF2B5EF4-FFF2-40B4-BE49-F238E27FC236}">
                <a16:creationId xmlns:a16="http://schemas.microsoft.com/office/drawing/2014/main" xmlns="" id="{04014166-4A1A-4A39-B159-85C064C5A85D}"/>
              </a:ext>
            </a:extLst>
          </p:cNvPr>
          <p:cNvSpPr txBox="1"/>
          <p:nvPr/>
        </p:nvSpPr>
        <p:spPr>
          <a:xfrm>
            <a:off x="1195253" y="192673"/>
            <a:ext cx="7698116" cy="507831"/>
          </a:xfrm>
          <a:prstGeom prst="rect">
            <a:avLst/>
          </a:prstGeom>
          <a:solidFill>
            <a:schemeClr val="bg1">
              <a:lumMod val="75000"/>
            </a:schemeClr>
          </a:solidFill>
          <a:ln>
            <a:solidFill>
              <a:srgbClr val="02ADB5"/>
            </a:solidFill>
          </a:ln>
        </p:spPr>
        <p:txBody>
          <a:bodyPr wrap="square" rtlCol="0">
            <a:spAutoFit/>
          </a:bodyPr>
          <a:lstStyle/>
          <a:p>
            <a:pPr marL="257165" algn="justLow" rtl="1">
              <a:spcBef>
                <a:spcPts val="450"/>
              </a:spcBef>
              <a:spcAft>
                <a:spcPts val="450"/>
              </a:spcAft>
            </a:pPr>
            <a:r>
              <a:rPr lang="ar-DZ" altLang="en-US" sz="2700" b="1" dirty="0">
                <a:solidFill>
                  <a:srgbClr val="02ADB5"/>
                </a:solidFill>
                <a:latin typeface="Aljazeera" panose="02000000000000000000" pitchFamily="2" charset="-78"/>
                <a:cs typeface="Aljazeera" panose="02000000000000000000" pitchFamily="2" charset="-78"/>
              </a:rPr>
              <a:t>- أنواع </a:t>
            </a:r>
            <a:r>
              <a:rPr lang="ar-SA" altLang="en-US" sz="2700" b="1" dirty="0">
                <a:solidFill>
                  <a:srgbClr val="02ADB5"/>
                </a:solidFill>
                <a:latin typeface="Aljazeera" panose="02000000000000000000" pitchFamily="2" charset="-78"/>
                <a:cs typeface="Aljazeera" panose="02000000000000000000" pitchFamily="2" charset="-78"/>
              </a:rPr>
              <a:t>استراتيجي</a:t>
            </a:r>
            <a:r>
              <a:rPr lang="ar-DZ" altLang="en-US" sz="2700" b="1" dirty="0">
                <a:solidFill>
                  <a:srgbClr val="02ADB5"/>
                </a:solidFill>
                <a:latin typeface="Aljazeera" panose="02000000000000000000" pitchFamily="2" charset="-78"/>
                <a:cs typeface="Aljazeera" panose="02000000000000000000" pitchFamily="2" charset="-78"/>
              </a:rPr>
              <a:t>ات</a:t>
            </a:r>
            <a:r>
              <a:rPr lang="ar-SA" altLang="en-US" sz="2700" b="1" dirty="0">
                <a:solidFill>
                  <a:srgbClr val="02ADB5"/>
                </a:solidFill>
                <a:latin typeface="Aljazeera" panose="02000000000000000000" pitchFamily="2" charset="-78"/>
                <a:cs typeface="Aljazeera" panose="02000000000000000000" pitchFamily="2" charset="-78"/>
              </a:rPr>
              <a:t> </a:t>
            </a:r>
            <a:r>
              <a:rPr lang="ar-DZ" altLang="en-US" sz="2700" b="1" dirty="0">
                <a:solidFill>
                  <a:srgbClr val="02ADB5"/>
                </a:solidFill>
                <a:latin typeface="Aljazeera" panose="02000000000000000000" pitchFamily="2" charset="-78"/>
                <a:cs typeface="Aljazeera" panose="02000000000000000000" pitchFamily="2" charset="-78"/>
              </a:rPr>
              <a:t>التركيز:</a:t>
            </a:r>
            <a:endParaRPr lang="ar-SA" altLang="en-US" sz="2700" b="1" dirty="0">
              <a:solidFill>
                <a:srgbClr val="02ADB5"/>
              </a:solidFill>
              <a:latin typeface="Aljazeera" panose="02000000000000000000" pitchFamily="2" charset="-78"/>
              <a:cs typeface="Aljazeera" panose="02000000000000000000" pitchFamily="2" charset="-78"/>
            </a:endParaRPr>
          </a:p>
        </p:txBody>
      </p:sp>
      <p:grpSp>
        <p:nvGrpSpPr>
          <p:cNvPr id="10" name="Group 6">
            <a:extLst>
              <a:ext uri="{FF2B5EF4-FFF2-40B4-BE49-F238E27FC236}">
                <a16:creationId xmlns:a16="http://schemas.microsoft.com/office/drawing/2014/main" xmlns="" id="{B1A3453E-4200-4E1E-B190-8A8F5A23777E}"/>
              </a:ext>
            </a:extLst>
          </p:cNvPr>
          <p:cNvGrpSpPr/>
          <p:nvPr/>
        </p:nvGrpSpPr>
        <p:grpSpPr>
          <a:xfrm rot="2700000">
            <a:off x="-3066113" y="-2819520"/>
            <a:ext cx="4389660" cy="4389660"/>
            <a:chOff x="0" y="0"/>
            <a:chExt cx="1913890" cy="1913890"/>
          </a:xfrm>
          <a:solidFill>
            <a:srgbClr val="222831"/>
          </a:solidFill>
        </p:grpSpPr>
        <p:sp>
          <p:nvSpPr>
            <p:cNvPr id="9" name="Freeform 7">
              <a:extLst>
                <a:ext uri="{FF2B5EF4-FFF2-40B4-BE49-F238E27FC236}">
                  <a16:creationId xmlns:a16="http://schemas.microsoft.com/office/drawing/2014/main" xmlns="" id="{5D9FED05-620B-4DBE-8BD2-84BB71A8DEF9}"/>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grpSp>
        <p:nvGrpSpPr>
          <p:cNvPr id="8" name="Group 10">
            <a:extLst>
              <a:ext uri="{FF2B5EF4-FFF2-40B4-BE49-F238E27FC236}">
                <a16:creationId xmlns:a16="http://schemas.microsoft.com/office/drawing/2014/main" xmlns="" id="{6DE07F88-E8B4-49E6-BA44-74934CDE23BE}"/>
              </a:ext>
            </a:extLst>
          </p:cNvPr>
          <p:cNvGrpSpPr/>
          <p:nvPr/>
        </p:nvGrpSpPr>
        <p:grpSpPr>
          <a:xfrm rot="2700000">
            <a:off x="-2185044" y="4377416"/>
            <a:ext cx="4389660" cy="4389660"/>
            <a:chOff x="0" y="0"/>
            <a:chExt cx="1913890" cy="1913890"/>
          </a:xfrm>
          <a:solidFill>
            <a:srgbClr val="02ADB5"/>
          </a:solidFill>
        </p:grpSpPr>
        <p:sp>
          <p:nvSpPr>
            <p:cNvPr id="14" name="Freeform 11">
              <a:extLst>
                <a:ext uri="{FF2B5EF4-FFF2-40B4-BE49-F238E27FC236}">
                  <a16:creationId xmlns:a16="http://schemas.microsoft.com/office/drawing/2014/main" xmlns="" id="{E494B693-BB30-46DD-98FA-8E00E47BEA58}"/>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txBody>
            <a:bodyPr/>
            <a:lstStyle/>
            <a:p>
              <a:endParaRPr lang="en-US" sz="1053" dirty="0">
                <a:solidFill>
                  <a:srgbClr val="02ADB5"/>
                </a:solidFill>
              </a:endParaRPr>
            </a:p>
          </p:txBody>
        </p:sp>
      </p:grpSp>
      <p:grpSp>
        <p:nvGrpSpPr>
          <p:cNvPr id="20" name="Group 14">
            <a:extLst>
              <a:ext uri="{FF2B5EF4-FFF2-40B4-BE49-F238E27FC236}">
                <a16:creationId xmlns:a16="http://schemas.microsoft.com/office/drawing/2014/main" xmlns="" id="{98B81226-DE44-4A20-B187-16DE45CEB4A5}"/>
              </a:ext>
            </a:extLst>
          </p:cNvPr>
          <p:cNvGrpSpPr/>
          <p:nvPr/>
        </p:nvGrpSpPr>
        <p:grpSpPr>
          <a:xfrm rot="2700000">
            <a:off x="-2185044" y="5212439"/>
            <a:ext cx="4389660" cy="4389660"/>
            <a:chOff x="0" y="0"/>
            <a:chExt cx="1913890" cy="1913890"/>
          </a:xfrm>
          <a:solidFill>
            <a:srgbClr val="02ADB5"/>
          </a:solidFill>
        </p:grpSpPr>
        <p:sp>
          <p:nvSpPr>
            <p:cNvPr id="19" name="Freeform 15">
              <a:extLst>
                <a:ext uri="{FF2B5EF4-FFF2-40B4-BE49-F238E27FC236}">
                  <a16:creationId xmlns:a16="http://schemas.microsoft.com/office/drawing/2014/main" xmlns="" id="{86DE4D46-1BD5-4CB5-99AE-8FBE575CBFDD}"/>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pic>
        <p:nvPicPr>
          <p:cNvPr id="12" name="Picture 11">
            <a:extLst>
              <a:ext uri="{FF2B5EF4-FFF2-40B4-BE49-F238E27FC236}">
                <a16:creationId xmlns:a16="http://schemas.microsoft.com/office/drawing/2014/main" xmlns="" id="{D7D871EF-F397-4202-8AC8-05A0092B431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sp>
        <p:nvSpPr>
          <p:cNvPr id="4" name="TextBox 3">
            <a:extLst>
              <a:ext uri="{FF2B5EF4-FFF2-40B4-BE49-F238E27FC236}">
                <a16:creationId xmlns:a16="http://schemas.microsoft.com/office/drawing/2014/main" xmlns="" id="{4F7E9A48-38C1-4EE0-BB7A-7527DB934EE8}"/>
              </a:ext>
            </a:extLst>
          </p:cNvPr>
          <p:cNvSpPr txBox="1"/>
          <p:nvPr/>
        </p:nvSpPr>
        <p:spPr>
          <a:xfrm>
            <a:off x="903676" y="700059"/>
            <a:ext cx="7994046" cy="1720984"/>
          </a:xfrm>
          <a:prstGeom prst="rect">
            <a:avLst/>
          </a:prstGeom>
          <a:noFill/>
          <a:ln>
            <a:solidFill>
              <a:srgbClr val="02ADB5"/>
            </a:solidFill>
          </a:ln>
        </p:spPr>
        <p:txBody>
          <a:bodyPr wrap="square" rtlCol="0">
            <a:spAutoFit/>
          </a:bodyPr>
          <a:lstStyle/>
          <a:p>
            <a:pPr indent="342884" algn="justLow" rtl="1">
              <a:spcBef>
                <a:spcPts val="450"/>
              </a:spcBef>
              <a:spcAft>
                <a:spcPts val="450"/>
              </a:spcAft>
            </a:pPr>
            <a:r>
              <a:rPr lang="ar-SA" altLang="en-US" sz="2000" b="1" u="sng" dirty="0">
                <a:solidFill>
                  <a:srgbClr val="02ADB5"/>
                </a:solidFill>
                <a:latin typeface="Aljazeera" panose="02000000000000000000" pitchFamily="2" charset="-78"/>
                <a:cs typeface="Aljazeera" panose="02000000000000000000" pitchFamily="2" charset="-78"/>
              </a:rPr>
              <a:t>أولا- التركيز مع خفض التكلفة</a:t>
            </a:r>
            <a:r>
              <a:rPr lang="ar-DZ" altLang="en-US" sz="2000" b="1" u="sng" dirty="0">
                <a:solidFill>
                  <a:srgbClr val="02ADB5"/>
                </a:solidFill>
                <a:latin typeface="Aljazeera" panose="02000000000000000000" pitchFamily="2" charset="-78"/>
                <a:cs typeface="Aljazeera" panose="02000000000000000000" pitchFamily="2" charset="-78"/>
              </a:rPr>
              <a:t>:</a:t>
            </a:r>
            <a:r>
              <a:rPr lang="ar-SA" altLang="en-US" sz="2000" b="1" u="sng" dirty="0">
                <a:solidFill>
                  <a:srgbClr val="02ADB5"/>
                </a:solidFill>
                <a:latin typeface="Aljazeera" panose="02000000000000000000" pitchFamily="2" charset="-78"/>
                <a:cs typeface="Aljazeera" panose="02000000000000000000" pitchFamily="2" charset="-78"/>
              </a:rPr>
              <a:t>   </a:t>
            </a:r>
          </a:p>
          <a:p>
            <a:pPr indent="342884" algn="justLow" rtl="1">
              <a:spcBef>
                <a:spcPts val="226"/>
              </a:spcBef>
              <a:spcAft>
                <a:spcPts val="226"/>
              </a:spcAft>
            </a:pPr>
            <a:r>
              <a:rPr lang="ar-SA" altLang="en-US" sz="2000" dirty="0">
                <a:solidFill>
                  <a:srgbClr val="222831"/>
                </a:solidFill>
                <a:latin typeface="Aljazeera" panose="02000000000000000000" pitchFamily="2" charset="-78"/>
                <a:cs typeface="Aljazeera" panose="02000000000000000000" pitchFamily="2" charset="-78"/>
              </a:rPr>
              <a:t>هي استراتيجية تنافسية تعتمد على خفض تكلفة </a:t>
            </a:r>
            <a:r>
              <a:rPr lang="ar-DZ" altLang="en-US" sz="2000" dirty="0">
                <a:solidFill>
                  <a:srgbClr val="222831"/>
                </a:solidFill>
                <a:latin typeface="Aljazeera" panose="02000000000000000000" pitchFamily="2" charset="-78"/>
                <a:cs typeface="Aljazeera" panose="02000000000000000000" pitchFamily="2" charset="-78"/>
              </a:rPr>
              <a:t>ا</a:t>
            </a:r>
            <a:r>
              <a:rPr lang="ar-SA" altLang="en-US" sz="2000" dirty="0">
                <a:solidFill>
                  <a:srgbClr val="222831"/>
                </a:solidFill>
                <a:latin typeface="Aljazeera" panose="02000000000000000000" pitchFamily="2" charset="-78"/>
                <a:cs typeface="Aljazeera" panose="02000000000000000000" pitchFamily="2" charset="-78"/>
              </a:rPr>
              <a:t>لمنتج، وذلك من خلال التركيز على قطاع معين من السوق، أو على مجموعة معينة من المشترين، والذين يتم خدمتهم فقط كقطاع صغير وليس السوق ككل، وفي حالة استخدام هذه الاستراتيجية فإن المؤسسة أو وحدة الأعمال تسعى إلى تحقيق ميزة في قطاع السوق المستهدف تعتمد على التكلفة المنخفضة</a:t>
            </a:r>
            <a:r>
              <a:rPr lang="ar-SA" altLang="en-US" sz="2000" dirty="0" smtClean="0">
                <a:solidFill>
                  <a:srgbClr val="222831"/>
                </a:solidFill>
                <a:latin typeface="Aljazeera" panose="02000000000000000000" pitchFamily="2" charset="-78"/>
                <a:cs typeface="Aljazeera" panose="02000000000000000000" pitchFamily="2" charset="-78"/>
              </a:rPr>
              <a:t>.</a:t>
            </a:r>
            <a:endParaRPr lang="ar-SA" altLang="en-US" sz="2000" dirty="0">
              <a:solidFill>
                <a:srgbClr val="222831"/>
              </a:solidFill>
              <a:latin typeface="Aljazeera" panose="02000000000000000000" pitchFamily="2" charset="-78"/>
              <a:cs typeface="Aljazeera" panose="02000000000000000000" pitchFamily="2" charset="-78"/>
            </a:endParaRPr>
          </a:p>
        </p:txBody>
      </p:sp>
      <p:sp>
        <p:nvSpPr>
          <p:cNvPr id="13" name="TextBox 12">
            <a:extLst>
              <a:ext uri="{FF2B5EF4-FFF2-40B4-BE49-F238E27FC236}">
                <a16:creationId xmlns:a16="http://schemas.microsoft.com/office/drawing/2014/main" xmlns="" id="{4F7E9A48-38C1-4EE0-BB7A-7527DB934EE8}"/>
              </a:ext>
            </a:extLst>
          </p:cNvPr>
          <p:cNvSpPr txBox="1"/>
          <p:nvPr/>
        </p:nvSpPr>
        <p:spPr>
          <a:xfrm>
            <a:off x="882365" y="2395574"/>
            <a:ext cx="7994046" cy="1682512"/>
          </a:xfrm>
          <a:prstGeom prst="rect">
            <a:avLst/>
          </a:prstGeom>
          <a:noFill/>
          <a:ln>
            <a:solidFill>
              <a:srgbClr val="02ADB5"/>
            </a:solidFill>
          </a:ln>
        </p:spPr>
        <p:txBody>
          <a:bodyPr wrap="square" rtlCol="0">
            <a:spAutoFit/>
          </a:bodyPr>
          <a:lstStyle/>
          <a:p>
            <a:pPr indent="342884" algn="justLow" rtl="1">
              <a:spcBef>
                <a:spcPts val="226"/>
              </a:spcBef>
              <a:spcAft>
                <a:spcPts val="226"/>
              </a:spcAft>
            </a:pPr>
            <a:r>
              <a:rPr lang="ar-SA" altLang="en-US" sz="2000" b="1" u="sng" dirty="0">
                <a:solidFill>
                  <a:srgbClr val="02ADB5"/>
                </a:solidFill>
                <a:latin typeface="Aljazeera" panose="02000000000000000000" pitchFamily="2" charset="-78"/>
                <a:cs typeface="Aljazeera" panose="02000000000000000000" pitchFamily="2" charset="-78"/>
              </a:rPr>
              <a:t>ثانيا - التركيز مع التمييز</a:t>
            </a:r>
            <a:r>
              <a:rPr lang="ar-DZ" altLang="en-US" sz="2000" b="1" u="sng" dirty="0">
                <a:solidFill>
                  <a:srgbClr val="02ADB5"/>
                </a:solidFill>
                <a:latin typeface="Aljazeera" panose="02000000000000000000" pitchFamily="2" charset="-78"/>
                <a:cs typeface="Aljazeera" panose="02000000000000000000" pitchFamily="2" charset="-78"/>
              </a:rPr>
              <a:t>:</a:t>
            </a:r>
            <a:r>
              <a:rPr lang="ar-SA" altLang="en-US" sz="2000" b="1" u="sng" dirty="0">
                <a:solidFill>
                  <a:srgbClr val="02ADB5"/>
                </a:solidFill>
                <a:latin typeface="Aljazeera" panose="02000000000000000000" pitchFamily="2" charset="-78"/>
                <a:cs typeface="Aljazeera" panose="02000000000000000000" pitchFamily="2" charset="-78"/>
              </a:rPr>
              <a:t> </a:t>
            </a:r>
          </a:p>
          <a:p>
            <a:pPr indent="342884" algn="justLow" rtl="1">
              <a:spcBef>
                <a:spcPts val="226"/>
              </a:spcBef>
              <a:spcAft>
                <a:spcPts val="226"/>
              </a:spcAft>
            </a:pPr>
            <a:r>
              <a:rPr lang="ar-SA" altLang="en-US" sz="2000" dirty="0">
                <a:solidFill>
                  <a:srgbClr val="222831"/>
                </a:solidFill>
                <a:latin typeface="Aljazeera" panose="02000000000000000000" pitchFamily="2" charset="-78"/>
                <a:cs typeface="Aljazeera" panose="02000000000000000000" pitchFamily="2" charset="-78"/>
              </a:rPr>
              <a:t>	هي استراتيجية تنافسية تعتمد على التميٌز في المنتجات الموجهة إلى قطاع محدود مستهدف من السوق وليس السوق ككل، أو على مجموعة من المشترين دون غيرهم ، وفي حالة استخدام هذه الاستراتيجية فإن المؤسسة تسعى إلى تحقيق ميزة تنافسية في قطاع السوق المستهدف  والتي تعتمد على التميٌز في منتجاتها وإنشاء نوع من الولاء لعلامات منتجاتها</a:t>
            </a:r>
            <a:r>
              <a:rPr lang="ar-SA" altLang="en-US" sz="2000" dirty="0" smtClean="0">
                <a:solidFill>
                  <a:srgbClr val="222831"/>
                </a:solidFill>
                <a:latin typeface="Aljazeera" panose="02000000000000000000" pitchFamily="2" charset="-78"/>
                <a:cs typeface="Aljazeera" panose="02000000000000000000" pitchFamily="2" charset="-78"/>
              </a:rPr>
              <a:t>.</a:t>
            </a:r>
            <a:endParaRPr lang="ar-DZ" altLang="en-US" sz="2000" dirty="0">
              <a:solidFill>
                <a:srgbClr val="222831"/>
              </a:solidFill>
              <a:latin typeface="Aljazeera" panose="02000000000000000000" pitchFamily="2" charset="-78"/>
              <a:cs typeface="Aljazeera" panose="02000000000000000000" pitchFamily="2" charset="-78"/>
            </a:endParaRPr>
          </a:p>
        </p:txBody>
      </p:sp>
      <p:sp>
        <p:nvSpPr>
          <p:cNvPr id="15" name="TextBox 14">
            <a:extLst>
              <a:ext uri="{FF2B5EF4-FFF2-40B4-BE49-F238E27FC236}">
                <a16:creationId xmlns:a16="http://schemas.microsoft.com/office/drawing/2014/main" xmlns="" id="{4F7E9A48-38C1-4EE0-BB7A-7527DB934EE8}"/>
              </a:ext>
            </a:extLst>
          </p:cNvPr>
          <p:cNvSpPr txBox="1"/>
          <p:nvPr/>
        </p:nvSpPr>
        <p:spPr>
          <a:xfrm>
            <a:off x="907321" y="4087390"/>
            <a:ext cx="7994046" cy="1323439"/>
          </a:xfrm>
          <a:prstGeom prst="rect">
            <a:avLst/>
          </a:prstGeom>
          <a:solidFill>
            <a:srgbClr val="02ADB5"/>
          </a:solidFill>
        </p:spPr>
        <p:txBody>
          <a:bodyPr wrap="square" rtlCol="0">
            <a:spAutoFit/>
          </a:bodyPr>
          <a:lstStyle/>
          <a:p>
            <a:pPr indent="342884" algn="justLow" rtl="1">
              <a:spcBef>
                <a:spcPts val="226"/>
              </a:spcBef>
              <a:spcAft>
                <a:spcPts val="226"/>
              </a:spcAft>
            </a:pPr>
            <a:r>
              <a:rPr lang="ar-DZ" altLang="en-US" sz="2000" dirty="0">
                <a:solidFill>
                  <a:srgbClr val="222831"/>
                </a:solidFill>
                <a:latin typeface="Aljazeera" panose="02000000000000000000" pitchFamily="2" charset="-78"/>
                <a:cs typeface="Aljazeera" panose="02000000000000000000" pitchFamily="2" charset="-78"/>
              </a:rPr>
              <a:t>ومن الانتقادات الموجهة لـ  </a:t>
            </a:r>
            <a:r>
              <a:rPr lang="fr-FR" altLang="en-US" sz="2000" dirty="0">
                <a:solidFill>
                  <a:srgbClr val="222831"/>
                </a:solidFill>
                <a:latin typeface="Aljazeera" panose="02000000000000000000" pitchFamily="2" charset="-78"/>
                <a:cs typeface="Aljazeera" panose="02000000000000000000" pitchFamily="2" charset="-78"/>
              </a:rPr>
              <a:t>Porter</a:t>
            </a:r>
            <a:r>
              <a:rPr lang="ar-DZ" altLang="en-US" sz="2000" dirty="0">
                <a:solidFill>
                  <a:srgbClr val="222831"/>
                </a:solidFill>
                <a:latin typeface="Aljazeera" panose="02000000000000000000" pitchFamily="2" charset="-78"/>
                <a:cs typeface="Aljazeera" panose="02000000000000000000" pitchFamily="2" charset="-78"/>
              </a:rPr>
              <a:t> فيما يخص استراتيجية التركيز أنها تكون محدودة من ناحية الحصة السوقية المكتسبة ، حيث يمكنها أن تعطي للمؤسسة حصة معتبرة من قسم السوق المستهدف ولكنها تظل منخفضة نسبيا مقارنة بالسوق ككل ، كما يوجد هناك خطر دخول منافس جديد للقطاع السوقي المستهدف مما يؤثر مباشرة على الحصة السوقية المؤسسة .</a:t>
            </a:r>
          </a:p>
        </p:txBody>
      </p:sp>
    </p:spTree>
    <p:extLst>
      <p:ext uri="{BB962C8B-B14F-4D97-AF65-F5344CB8AC3E}">
        <p14:creationId xmlns:p14="http://schemas.microsoft.com/office/powerpoint/2010/main" val="6518228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10">
            <a:extLst>
              <a:ext uri="{FF2B5EF4-FFF2-40B4-BE49-F238E27FC236}">
                <a16:creationId xmlns:a16="http://schemas.microsoft.com/office/drawing/2014/main" xmlns="" id="{F5D18561-1682-4CF0-8E36-FA10C599C62C}"/>
              </a:ext>
            </a:extLst>
          </p:cNvPr>
          <p:cNvGrpSpPr/>
          <p:nvPr/>
        </p:nvGrpSpPr>
        <p:grpSpPr>
          <a:xfrm rot="-10800000">
            <a:off x="0" y="-232013"/>
            <a:ext cx="9144000" cy="5962732"/>
            <a:chOff x="0" y="0"/>
            <a:chExt cx="2353310" cy="3357865"/>
          </a:xfrm>
          <a:solidFill>
            <a:srgbClr val="393E46"/>
          </a:solidFill>
        </p:grpSpPr>
        <p:sp>
          <p:nvSpPr>
            <p:cNvPr id="27" name="Freeform 11">
              <a:extLst>
                <a:ext uri="{FF2B5EF4-FFF2-40B4-BE49-F238E27FC236}">
                  <a16:creationId xmlns:a16="http://schemas.microsoft.com/office/drawing/2014/main" xmlns="" id="{AA5D4F3C-4C53-48F2-B4C9-D48D24DCBE0C}"/>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grpSp>
        <p:nvGrpSpPr>
          <p:cNvPr id="10" name="Group 6">
            <a:extLst>
              <a:ext uri="{FF2B5EF4-FFF2-40B4-BE49-F238E27FC236}">
                <a16:creationId xmlns:a16="http://schemas.microsoft.com/office/drawing/2014/main" xmlns="" id="{B1A3453E-4200-4E1E-B190-8A8F5A23777E}"/>
              </a:ext>
            </a:extLst>
          </p:cNvPr>
          <p:cNvGrpSpPr/>
          <p:nvPr/>
        </p:nvGrpSpPr>
        <p:grpSpPr>
          <a:xfrm rot="2700000">
            <a:off x="-2344734" y="-3680651"/>
            <a:ext cx="4389660" cy="4389660"/>
            <a:chOff x="0" y="0"/>
            <a:chExt cx="1913890" cy="1913890"/>
          </a:xfrm>
        </p:grpSpPr>
        <p:sp>
          <p:nvSpPr>
            <p:cNvPr id="9" name="Freeform 7">
              <a:extLst>
                <a:ext uri="{FF2B5EF4-FFF2-40B4-BE49-F238E27FC236}">
                  <a16:creationId xmlns:a16="http://schemas.microsoft.com/office/drawing/2014/main" xmlns="" id="{5D9FED05-620B-4DBE-8BD2-84BB71A8DEF9}"/>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sp>
        <p:nvSpPr>
          <p:cNvPr id="46" name="TextBox 45">
            <a:extLst>
              <a:ext uri="{FF2B5EF4-FFF2-40B4-BE49-F238E27FC236}">
                <a16:creationId xmlns:a16="http://schemas.microsoft.com/office/drawing/2014/main" xmlns="" id="{94ACDDEB-4781-4F58-8E2D-99DA74834B44}"/>
              </a:ext>
            </a:extLst>
          </p:cNvPr>
          <p:cNvSpPr txBox="1"/>
          <p:nvPr/>
        </p:nvSpPr>
        <p:spPr>
          <a:xfrm>
            <a:off x="2401670" y="2702103"/>
            <a:ext cx="1371600" cy="254365"/>
          </a:xfrm>
          <a:prstGeom prst="rect">
            <a:avLst/>
          </a:prstGeom>
          <a:noFill/>
        </p:spPr>
        <p:txBody>
          <a:bodyPr wrap="square" rtlCol="0">
            <a:spAutoFit/>
          </a:bodyPr>
          <a:lstStyle/>
          <a:p>
            <a:pPr algn="r" rtl="1"/>
            <a:endParaRPr lang="en-US" sz="1053" dirty="0"/>
          </a:p>
        </p:txBody>
      </p:sp>
      <p:sp>
        <p:nvSpPr>
          <p:cNvPr id="53" name="TextBox 52">
            <a:extLst>
              <a:ext uri="{FF2B5EF4-FFF2-40B4-BE49-F238E27FC236}">
                <a16:creationId xmlns:a16="http://schemas.microsoft.com/office/drawing/2014/main" xmlns="" id="{80928B7F-F92F-4CA8-9237-22E25684E0C1}"/>
              </a:ext>
            </a:extLst>
          </p:cNvPr>
          <p:cNvSpPr txBox="1"/>
          <p:nvPr/>
        </p:nvSpPr>
        <p:spPr>
          <a:xfrm>
            <a:off x="2328276" y="2702103"/>
            <a:ext cx="1371600" cy="254365"/>
          </a:xfrm>
          <a:prstGeom prst="rect">
            <a:avLst/>
          </a:prstGeom>
          <a:noFill/>
        </p:spPr>
        <p:txBody>
          <a:bodyPr wrap="square" rtlCol="0">
            <a:spAutoFit/>
          </a:bodyPr>
          <a:lstStyle/>
          <a:p>
            <a:pPr algn="l"/>
            <a:endParaRPr lang="en-US" sz="1053" dirty="0"/>
          </a:p>
        </p:txBody>
      </p:sp>
      <p:sp>
        <p:nvSpPr>
          <p:cNvPr id="59" name="TextBox 58">
            <a:extLst>
              <a:ext uri="{FF2B5EF4-FFF2-40B4-BE49-F238E27FC236}">
                <a16:creationId xmlns:a16="http://schemas.microsoft.com/office/drawing/2014/main" xmlns="" id="{50AE7680-641F-4973-9C74-5A9EF29E901C}"/>
              </a:ext>
            </a:extLst>
          </p:cNvPr>
          <p:cNvSpPr txBox="1"/>
          <p:nvPr/>
        </p:nvSpPr>
        <p:spPr>
          <a:xfrm>
            <a:off x="2401670" y="2702103"/>
            <a:ext cx="1371600" cy="254365"/>
          </a:xfrm>
          <a:prstGeom prst="rect">
            <a:avLst/>
          </a:prstGeom>
          <a:noFill/>
        </p:spPr>
        <p:txBody>
          <a:bodyPr wrap="square" rtlCol="0">
            <a:spAutoFit/>
          </a:bodyPr>
          <a:lstStyle/>
          <a:p>
            <a:pPr algn="l"/>
            <a:endParaRPr lang="en-US" sz="1053" dirty="0"/>
          </a:p>
        </p:txBody>
      </p:sp>
      <p:sp>
        <p:nvSpPr>
          <p:cNvPr id="64" name="TextBox 63">
            <a:extLst>
              <a:ext uri="{FF2B5EF4-FFF2-40B4-BE49-F238E27FC236}">
                <a16:creationId xmlns:a16="http://schemas.microsoft.com/office/drawing/2014/main" xmlns="" id="{7F48F8B5-ECF6-4328-B83B-4A847229F2E1}"/>
              </a:ext>
            </a:extLst>
          </p:cNvPr>
          <p:cNvSpPr txBox="1"/>
          <p:nvPr/>
        </p:nvSpPr>
        <p:spPr>
          <a:xfrm>
            <a:off x="2328276" y="2702103"/>
            <a:ext cx="1371600" cy="254365"/>
          </a:xfrm>
          <a:prstGeom prst="rect">
            <a:avLst/>
          </a:prstGeom>
          <a:noFill/>
        </p:spPr>
        <p:txBody>
          <a:bodyPr wrap="square" rtlCol="0">
            <a:spAutoFit/>
          </a:bodyPr>
          <a:lstStyle/>
          <a:p>
            <a:pPr algn="l"/>
            <a:endParaRPr lang="en-US" sz="1053" dirty="0"/>
          </a:p>
        </p:txBody>
      </p:sp>
      <p:sp>
        <p:nvSpPr>
          <p:cNvPr id="17" name="TextBox 3">
            <a:extLst>
              <a:ext uri="{FF2B5EF4-FFF2-40B4-BE49-F238E27FC236}">
                <a16:creationId xmlns:a16="http://schemas.microsoft.com/office/drawing/2014/main" xmlns="" id="{4F7E9A48-38C1-4EE0-BB7A-7527DB934EE8}"/>
              </a:ext>
            </a:extLst>
          </p:cNvPr>
          <p:cNvSpPr txBox="1"/>
          <p:nvPr/>
        </p:nvSpPr>
        <p:spPr>
          <a:xfrm>
            <a:off x="557782" y="1019893"/>
            <a:ext cx="8028433" cy="646331"/>
          </a:xfrm>
          <a:prstGeom prst="rect">
            <a:avLst/>
          </a:prstGeom>
          <a:noFill/>
        </p:spPr>
        <p:txBody>
          <a:bodyPr wrap="square" rtlCol="0">
            <a:spAutoFit/>
          </a:bodyPr>
          <a:lstStyle/>
          <a:p>
            <a:pPr indent="342884" algn="justLow" rtl="1">
              <a:spcBef>
                <a:spcPts val="450"/>
              </a:spcBef>
              <a:spcAft>
                <a:spcPts val="450"/>
              </a:spcAft>
            </a:pPr>
            <a:r>
              <a:rPr lang="ar-SA" altLang="en-US" sz="1800" dirty="0">
                <a:solidFill>
                  <a:schemeClr val="bg1"/>
                </a:solidFill>
                <a:latin typeface="Aljazeera" panose="02000000000000000000" pitchFamily="2" charset="-78"/>
                <a:cs typeface="Aljazeera" panose="02000000000000000000" pitchFamily="2" charset="-78"/>
              </a:rPr>
              <a:t> يمكن القول أن كل استراتيجية تنافسية حسب </a:t>
            </a:r>
            <a:r>
              <a:rPr lang="ar-SA" altLang="en-US" sz="1800" dirty="0" smtClean="0">
                <a:solidFill>
                  <a:schemeClr val="bg1"/>
                </a:solidFill>
                <a:latin typeface="Aljazeera" panose="02000000000000000000" pitchFamily="2" charset="-78"/>
                <a:cs typeface="Aljazeera" panose="02000000000000000000" pitchFamily="2" charset="-78"/>
              </a:rPr>
              <a:t>"</a:t>
            </a:r>
            <a:r>
              <a:rPr lang="fr-FR" altLang="en-US" dirty="0" smtClean="0">
                <a:solidFill>
                  <a:schemeClr val="bg1"/>
                </a:solidFill>
                <a:latin typeface="Aljazeera" panose="02000000000000000000" pitchFamily="2" charset="-78"/>
                <a:cs typeface="Aljazeera" panose="02000000000000000000" pitchFamily="2" charset="-78"/>
              </a:rPr>
              <a:t>"</a:t>
            </a:r>
            <a:r>
              <a:rPr lang="fr-FR" altLang="en-US" dirty="0">
                <a:solidFill>
                  <a:schemeClr val="bg1"/>
                </a:solidFill>
                <a:latin typeface="Aljazeera" panose="02000000000000000000" pitchFamily="2" charset="-78"/>
                <a:cs typeface="Aljazeera" panose="02000000000000000000" pitchFamily="2" charset="-78"/>
              </a:rPr>
              <a:t>Porter </a:t>
            </a:r>
            <a:r>
              <a:rPr lang="ar-DZ" altLang="en-US" sz="1800" dirty="0" smtClean="0">
                <a:solidFill>
                  <a:schemeClr val="bg1"/>
                </a:solidFill>
                <a:latin typeface="Aljazeera" panose="02000000000000000000" pitchFamily="2" charset="-78"/>
                <a:cs typeface="Aljazeera" panose="02000000000000000000" pitchFamily="2" charset="-78"/>
              </a:rPr>
              <a:t> </a:t>
            </a:r>
            <a:r>
              <a:rPr lang="ar-SA" altLang="en-US" sz="1800" dirty="0">
                <a:solidFill>
                  <a:schemeClr val="bg1"/>
                </a:solidFill>
                <a:latin typeface="Aljazeera" panose="02000000000000000000" pitchFamily="2" charset="-78"/>
                <a:cs typeface="Aljazeera" panose="02000000000000000000" pitchFamily="2" charset="-78"/>
              </a:rPr>
              <a:t>تختلف تماما في </a:t>
            </a:r>
            <a:r>
              <a:rPr lang="ar-SA" altLang="en-US" sz="1800" dirty="0" err="1">
                <a:solidFill>
                  <a:schemeClr val="bg1"/>
                </a:solidFill>
                <a:latin typeface="Aljazeera" panose="02000000000000000000" pitchFamily="2" charset="-78"/>
                <a:cs typeface="Aljazeera" panose="02000000000000000000" pitchFamily="2" charset="-78"/>
              </a:rPr>
              <a:t>إكتسابها</a:t>
            </a:r>
            <a:r>
              <a:rPr lang="ar-SA" altLang="en-US" sz="1800" dirty="0">
                <a:solidFill>
                  <a:schemeClr val="bg1"/>
                </a:solidFill>
                <a:latin typeface="Aljazeera" panose="02000000000000000000" pitchFamily="2" charset="-78"/>
                <a:cs typeface="Aljazeera" panose="02000000000000000000" pitchFamily="2" charset="-78"/>
              </a:rPr>
              <a:t> للميزة التنافسية وفي الحفاظ عليها، والجدول الموالي يبين المقارنة بين الاستراتيجيات التنافسية الثلاث والميزة التنافسية لكل منها .</a:t>
            </a:r>
          </a:p>
        </p:txBody>
      </p:sp>
      <p:graphicFrame>
        <p:nvGraphicFramePr>
          <p:cNvPr id="3" name="Tableau 2"/>
          <p:cNvGraphicFramePr>
            <a:graphicFrameLocks noGrp="1"/>
          </p:cNvGraphicFramePr>
          <p:nvPr>
            <p:extLst>
              <p:ext uri="{D42A27DB-BD31-4B8C-83A1-F6EECF244321}">
                <p14:modId xmlns:p14="http://schemas.microsoft.com/office/powerpoint/2010/main" val="2941816752"/>
              </p:ext>
            </p:extLst>
          </p:nvPr>
        </p:nvGraphicFramePr>
        <p:xfrm>
          <a:off x="1965958" y="2261364"/>
          <a:ext cx="5248659" cy="2861565"/>
        </p:xfrm>
        <a:graphic>
          <a:graphicData uri="http://schemas.openxmlformats.org/drawingml/2006/table">
            <a:tbl>
              <a:tblPr rtl="1" firstRow="1" firstCol="1" lastRow="1" lastCol="1" bandRow="1" bandCol="1"/>
              <a:tblGrid>
                <a:gridCol w="980476">
                  <a:extLst>
                    <a:ext uri="{9D8B030D-6E8A-4147-A177-3AD203B41FA5}">
                      <a16:colId xmlns:a16="http://schemas.microsoft.com/office/drawing/2014/main" xmlns="" val="20000"/>
                    </a:ext>
                  </a:extLst>
                </a:gridCol>
                <a:gridCol w="1286550">
                  <a:extLst>
                    <a:ext uri="{9D8B030D-6E8A-4147-A177-3AD203B41FA5}">
                      <a16:colId xmlns:a16="http://schemas.microsoft.com/office/drawing/2014/main" xmlns="" val="20001"/>
                    </a:ext>
                  </a:extLst>
                </a:gridCol>
                <a:gridCol w="1099146">
                  <a:extLst>
                    <a:ext uri="{9D8B030D-6E8A-4147-A177-3AD203B41FA5}">
                      <a16:colId xmlns:a16="http://schemas.microsoft.com/office/drawing/2014/main" xmlns="" val="20002"/>
                    </a:ext>
                  </a:extLst>
                </a:gridCol>
                <a:gridCol w="1882487">
                  <a:extLst>
                    <a:ext uri="{9D8B030D-6E8A-4147-A177-3AD203B41FA5}">
                      <a16:colId xmlns:a16="http://schemas.microsoft.com/office/drawing/2014/main" xmlns="" val="20003"/>
                    </a:ext>
                  </a:extLst>
                </a:gridCol>
              </a:tblGrid>
              <a:tr h="574334">
                <a:tc gridSpan="2">
                  <a:txBody>
                    <a:bodyPr/>
                    <a:lstStyle/>
                    <a:p>
                      <a:pPr indent="-1905" algn="just" rtl="1">
                        <a:lnSpc>
                          <a:spcPct val="150000"/>
                        </a:lnSpc>
                        <a:spcAft>
                          <a:spcPts val="0"/>
                        </a:spcAft>
                      </a:pPr>
                      <a:r>
                        <a:rPr lang="ar-DZ" sz="1000" b="1" dirty="0">
                          <a:solidFill>
                            <a:srgbClr val="FFFFFF"/>
                          </a:solidFill>
                          <a:effectLst/>
                          <a:latin typeface="Times New Roman"/>
                          <a:ea typeface="Times New Roman"/>
                          <a:cs typeface="Arabic Transparent"/>
                        </a:rPr>
                        <a:t> </a:t>
                      </a:r>
                      <a:endParaRPr lang="fr-FR" sz="1100" dirty="0">
                        <a:effectLst/>
                        <a:latin typeface="Times New Roman"/>
                        <a:ea typeface="Times New Roman"/>
                        <a:cs typeface="Traditional Arabic"/>
                      </a:endParaRPr>
                    </a:p>
                    <a:p>
                      <a:pPr indent="-1905" algn="just" rtl="1">
                        <a:lnSpc>
                          <a:spcPct val="150000"/>
                        </a:lnSpc>
                        <a:spcAft>
                          <a:spcPts val="0"/>
                        </a:spcAft>
                      </a:pPr>
                      <a:r>
                        <a:rPr lang="ar-DZ" sz="1000" b="1" dirty="0">
                          <a:solidFill>
                            <a:srgbClr val="FFFFFF"/>
                          </a:solidFill>
                          <a:effectLst/>
                          <a:latin typeface="Times New Roman"/>
                          <a:ea typeface="Times New Roman"/>
                          <a:cs typeface="Arabic Transparent"/>
                        </a:rPr>
                        <a:t> </a:t>
                      </a:r>
                      <a:endParaRPr lang="fr-FR" sz="1100" dirty="0">
                        <a:effectLst/>
                        <a:latin typeface="Times New Roman"/>
                        <a:ea typeface="Times New Roman"/>
                        <a:cs typeface="Traditional Arabic"/>
                      </a:endParaRPr>
                    </a:p>
                  </a:txBody>
                  <a:tcPr marL="51436" marR="5143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8064A2"/>
                    </a:solidFill>
                  </a:tcPr>
                </a:tc>
                <a:tc hMerge="1">
                  <a:txBody>
                    <a:bodyPr/>
                    <a:lstStyle/>
                    <a:p>
                      <a:pPr indent="-1905" algn="just" rtl="1">
                        <a:lnSpc>
                          <a:spcPct val="150000"/>
                        </a:lnSpc>
                        <a:spcAft>
                          <a:spcPts val="0"/>
                        </a:spcAft>
                      </a:pPr>
                      <a:endParaRPr lang="fr-FR" sz="1400" dirty="0">
                        <a:effectLst/>
                        <a:latin typeface="Times New Roman"/>
                        <a:ea typeface="Times New Roman"/>
                        <a:cs typeface="Traditional Arabic"/>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8064A2"/>
                    </a:solidFill>
                  </a:tcPr>
                </a:tc>
                <a:tc>
                  <a:txBody>
                    <a:bodyPr/>
                    <a:lstStyle/>
                    <a:p>
                      <a:pPr indent="-1905" algn="ctr" rtl="1">
                        <a:lnSpc>
                          <a:spcPct val="150000"/>
                        </a:lnSpc>
                        <a:spcAft>
                          <a:spcPts val="0"/>
                        </a:spcAft>
                      </a:pPr>
                      <a:r>
                        <a:rPr lang="ar-DZ" sz="1200" b="1" dirty="0">
                          <a:solidFill>
                            <a:schemeClr val="tx1"/>
                          </a:solidFill>
                          <a:effectLst/>
                          <a:latin typeface="Times New Roman"/>
                          <a:ea typeface="Times New Roman"/>
                          <a:cs typeface="Arabic Transparent"/>
                        </a:rPr>
                        <a:t>الاستراتيجية التنافسية</a:t>
                      </a:r>
                      <a:endParaRPr lang="fr-FR" sz="1400" dirty="0">
                        <a:solidFill>
                          <a:schemeClr val="tx1"/>
                        </a:solidFill>
                        <a:effectLst/>
                        <a:latin typeface="Times New Roman"/>
                        <a:ea typeface="Times New Roman"/>
                        <a:cs typeface="Traditional Arabic"/>
                      </a:endParaRPr>
                    </a:p>
                  </a:txBody>
                  <a:tcPr marL="51436" marR="5143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8064A2"/>
                    </a:solidFill>
                  </a:tcPr>
                </a:tc>
                <a:tc>
                  <a:txBody>
                    <a:bodyPr/>
                    <a:lstStyle/>
                    <a:p>
                      <a:pPr indent="-1905" algn="ctr" rtl="1">
                        <a:lnSpc>
                          <a:spcPct val="150000"/>
                        </a:lnSpc>
                        <a:spcAft>
                          <a:spcPts val="0"/>
                        </a:spcAft>
                      </a:pPr>
                      <a:r>
                        <a:rPr lang="ar-DZ" sz="1200" b="1" dirty="0">
                          <a:solidFill>
                            <a:schemeClr val="tx1"/>
                          </a:solidFill>
                          <a:effectLst/>
                          <a:latin typeface="Times New Roman"/>
                          <a:ea typeface="Times New Roman"/>
                          <a:cs typeface="Arabic Transparent"/>
                        </a:rPr>
                        <a:t>الميزة التنافسية</a:t>
                      </a:r>
                      <a:endParaRPr lang="fr-FR" sz="1400" dirty="0">
                        <a:solidFill>
                          <a:schemeClr val="tx1"/>
                        </a:solidFill>
                        <a:effectLst/>
                        <a:latin typeface="Times New Roman"/>
                        <a:ea typeface="Times New Roman"/>
                        <a:cs typeface="Traditional Arabic"/>
                      </a:endParaRPr>
                    </a:p>
                  </a:txBody>
                  <a:tcPr marL="51436" marR="5143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8064A2"/>
                    </a:solidFill>
                  </a:tcPr>
                </a:tc>
                <a:extLst>
                  <a:ext uri="{0D108BD9-81ED-4DB2-BD59-A6C34878D82A}">
                    <a16:rowId xmlns:a16="http://schemas.microsoft.com/office/drawing/2014/main" xmlns="" val="10000"/>
                  </a:ext>
                </a:extLst>
              </a:tr>
              <a:tr h="851396">
                <a:tc rowSpan="3">
                  <a:txBody>
                    <a:bodyPr/>
                    <a:lstStyle/>
                    <a:p>
                      <a:pPr indent="-1905" algn="just" rtl="1">
                        <a:lnSpc>
                          <a:spcPct val="150000"/>
                        </a:lnSpc>
                        <a:spcAft>
                          <a:spcPts val="0"/>
                        </a:spcAft>
                      </a:pPr>
                      <a:r>
                        <a:rPr lang="ar-DZ" sz="1100" b="1" dirty="0">
                          <a:solidFill>
                            <a:srgbClr val="FFFFFF"/>
                          </a:solidFill>
                          <a:effectLst/>
                          <a:latin typeface="Times New Roman"/>
                          <a:ea typeface="Times New Roman"/>
                          <a:cs typeface="Arabic Transparent"/>
                        </a:rPr>
                        <a:t> </a:t>
                      </a:r>
                      <a:endParaRPr lang="fr-FR" sz="1200" dirty="0">
                        <a:effectLst/>
                        <a:latin typeface="Times New Roman"/>
                        <a:ea typeface="Times New Roman"/>
                        <a:cs typeface="Traditional Arabic"/>
                      </a:endParaRPr>
                    </a:p>
                    <a:p>
                      <a:pPr indent="-1905" algn="just" rtl="1">
                        <a:lnSpc>
                          <a:spcPct val="150000"/>
                        </a:lnSpc>
                        <a:spcAft>
                          <a:spcPts val="0"/>
                        </a:spcAft>
                      </a:pPr>
                      <a:r>
                        <a:rPr lang="ar-DZ" sz="1200" b="1" dirty="0">
                          <a:solidFill>
                            <a:schemeClr val="tx1"/>
                          </a:solidFill>
                          <a:effectLst/>
                          <a:latin typeface="Times New Roman"/>
                          <a:ea typeface="Times New Roman"/>
                          <a:cs typeface="Arabic Transparent"/>
                        </a:rPr>
                        <a:t>حـجـم</a:t>
                      </a:r>
                      <a:endParaRPr lang="fr-FR" sz="1400" dirty="0">
                        <a:solidFill>
                          <a:schemeClr val="tx1"/>
                        </a:solidFill>
                        <a:effectLst/>
                        <a:latin typeface="Times New Roman"/>
                        <a:ea typeface="Times New Roman"/>
                        <a:cs typeface="Traditional Arabic"/>
                      </a:endParaRPr>
                    </a:p>
                    <a:p>
                      <a:pPr indent="-1905" algn="just" rtl="1">
                        <a:lnSpc>
                          <a:spcPct val="150000"/>
                        </a:lnSpc>
                        <a:spcAft>
                          <a:spcPts val="0"/>
                        </a:spcAft>
                      </a:pPr>
                      <a:r>
                        <a:rPr lang="ar-DZ" sz="1200" b="1" dirty="0">
                          <a:solidFill>
                            <a:schemeClr val="tx1"/>
                          </a:solidFill>
                          <a:effectLst/>
                          <a:latin typeface="Times New Roman"/>
                          <a:ea typeface="Times New Roman"/>
                          <a:cs typeface="Arabic Transparent"/>
                        </a:rPr>
                        <a:t> </a:t>
                      </a:r>
                      <a:endParaRPr lang="fr-FR" sz="1400" dirty="0">
                        <a:solidFill>
                          <a:schemeClr val="tx1"/>
                        </a:solidFill>
                        <a:effectLst/>
                        <a:latin typeface="Times New Roman"/>
                        <a:ea typeface="Times New Roman"/>
                        <a:cs typeface="Traditional Arabic"/>
                      </a:endParaRPr>
                    </a:p>
                    <a:p>
                      <a:pPr indent="-1905" algn="just" rtl="1">
                        <a:lnSpc>
                          <a:spcPct val="150000"/>
                        </a:lnSpc>
                        <a:spcAft>
                          <a:spcPts val="0"/>
                        </a:spcAft>
                      </a:pPr>
                      <a:r>
                        <a:rPr lang="ar-DZ" sz="1200" b="1" dirty="0">
                          <a:solidFill>
                            <a:schemeClr val="tx1"/>
                          </a:solidFill>
                          <a:effectLst/>
                          <a:latin typeface="Times New Roman"/>
                          <a:ea typeface="Times New Roman"/>
                          <a:cs typeface="Arabic Transparent"/>
                        </a:rPr>
                        <a:t>السـوق</a:t>
                      </a:r>
                      <a:endParaRPr lang="fr-FR" sz="1400" dirty="0">
                        <a:solidFill>
                          <a:schemeClr val="tx1"/>
                        </a:solidFill>
                        <a:effectLst/>
                        <a:latin typeface="Times New Roman"/>
                        <a:ea typeface="Times New Roman"/>
                        <a:cs typeface="Traditional Arabic"/>
                      </a:endParaRPr>
                    </a:p>
                    <a:p>
                      <a:pPr indent="-1905" algn="just" rtl="1">
                        <a:lnSpc>
                          <a:spcPct val="150000"/>
                        </a:lnSpc>
                        <a:spcAft>
                          <a:spcPts val="0"/>
                        </a:spcAft>
                      </a:pPr>
                      <a:r>
                        <a:rPr lang="ar-DZ" sz="1200" b="1" dirty="0">
                          <a:solidFill>
                            <a:schemeClr val="tx1"/>
                          </a:solidFill>
                          <a:effectLst/>
                          <a:latin typeface="Times New Roman"/>
                          <a:ea typeface="Times New Roman"/>
                          <a:cs typeface="Arabic Transparent"/>
                        </a:rPr>
                        <a:t>المـسـتـهدف</a:t>
                      </a:r>
                      <a:endParaRPr lang="fr-FR" sz="1400" dirty="0">
                        <a:solidFill>
                          <a:schemeClr val="tx1"/>
                        </a:solidFill>
                        <a:effectLst/>
                        <a:latin typeface="Times New Roman"/>
                        <a:ea typeface="Times New Roman"/>
                        <a:cs typeface="Traditional Arabic"/>
                      </a:endParaRPr>
                    </a:p>
                  </a:txBody>
                  <a:tcPr marL="51436" marR="5143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064A2"/>
                    </a:solidFill>
                  </a:tcPr>
                </a:tc>
                <a:tc rowSpan="2">
                  <a:txBody>
                    <a:bodyPr/>
                    <a:lstStyle/>
                    <a:p>
                      <a:pPr indent="-1905" algn="r" rtl="1">
                        <a:lnSpc>
                          <a:spcPct val="150000"/>
                        </a:lnSpc>
                        <a:spcAft>
                          <a:spcPts val="0"/>
                        </a:spcAft>
                      </a:pPr>
                      <a:r>
                        <a:rPr lang="ar-DZ" sz="1200" dirty="0">
                          <a:effectLst/>
                          <a:latin typeface="Times New Roman"/>
                          <a:ea typeface="Times New Roman"/>
                          <a:cs typeface="Arabic Transparent"/>
                        </a:rPr>
                        <a:t> </a:t>
                      </a:r>
                      <a:endParaRPr lang="fr-FR" sz="1400" dirty="0">
                        <a:effectLst/>
                        <a:latin typeface="Times New Roman"/>
                        <a:ea typeface="Times New Roman"/>
                        <a:cs typeface="Traditional Arabic"/>
                      </a:endParaRPr>
                    </a:p>
                    <a:p>
                      <a:pPr indent="-1905" algn="r" rtl="1">
                        <a:lnSpc>
                          <a:spcPct val="150000"/>
                        </a:lnSpc>
                        <a:spcAft>
                          <a:spcPts val="0"/>
                        </a:spcAft>
                      </a:pPr>
                      <a:r>
                        <a:rPr lang="ar-DZ" sz="1200" dirty="0">
                          <a:effectLst/>
                          <a:latin typeface="Times New Roman"/>
                          <a:ea typeface="Times New Roman"/>
                          <a:cs typeface="Arabic Transparent"/>
                        </a:rPr>
                        <a:t> </a:t>
                      </a:r>
                      <a:endParaRPr lang="fr-FR" sz="1400" dirty="0">
                        <a:effectLst/>
                        <a:latin typeface="Times New Roman"/>
                        <a:ea typeface="Times New Roman"/>
                        <a:cs typeface="Traditional Arabic"/>
                      </a:endParaRPr>
                    </a:p>
                    <a:p>
                      <a:pPr indent="-1905" algn="ctr" rtl="1">
                        <a:lnSpc>
                          <a:spcPct val="150000"/>
                        </a:lnSpc>
                        <a:spcAft>
                          <a:spcPts val="0"/>
                        </a:spcAft>
                      </a:pPr>
                      <a:r>
                        <a:rPr lang="ar-DZ" sz="1200" b="1" dirty="0">
                          <a:solidFill>
                            <a:schemeClr val="tx1">
                              <a:lumMod val="85000"/>
                              <a:lumOff val="15000"/>
                            </a:schemeClr>
                          </a:solidFill>
                          <a:effectLst/>
                          <a:latin typeface="Times New Roman"/>
                          <a:ea typeface="Times New Roman"/>
                          <a:cs typeface="Arabic Transparent"/>
                        </a:rPr>
                        <a:t>جـميـع قـطـاعات</a:t>
                      </a:r>
                      <a:endParaRPr lang="fr-FR" sz="1400" b="1" dirty="0">
                        <a:solidFill>
                          <a:schemeClr val="tx1">
                            <a:lumMod val="85000"/>
                            <a:lumOff val="15000"/>
                          </a:schemeClr>
                        </a:solidFill>
                        <a:effectLst/>
                        <a:latin typeface="Times New Roman"/>
                        <a:ea typeface="Times New Roman"/>
                        <a:cs typeface="Traditional Arabic"/>
                      </a:endParaRPr>
                    </a:p>
                    <a:p>
                      <a:pPr indent="-1905" algn="ctr" rtl="1">
                        <a:lnSpc>
                          <a:spcPct val="150000"/>
                        </a:lnSpc>
                        <a:spcAft>
                          <a:spcPts val="0"/>
                        </a:spcAft>
                      </a:pPr>
                      <a:r>
                        <a:rPr lang="ar-DZ" sz="1200" b="1" dirty="0">
                          <a:solidFill>
                            <a:schemeClr val="tx1">
                              <a:lumMod val="85000"/>
                              <a:lumOff val="15000"/>
                            </a:schemeClr>
                          </a:solidFill>
                          <a:effectLst/>
                          <a:latin typeface="Times New Roman"/>
                          <a:ea typeface="Times New Roman"/>
                          <a:cs typeface="Arabic Transparent"/>
                        </a:rPr>
                        <a:t>السـوق</a:t>
                      </a:r>
                      <a:endParaRPr lang="fr-FR" sz="1400" b="1" dirty="0">
                        <a:solidFill>
                          <a:schemeClr val="tx1">
                            <a:lumMod val="85000"/>
                            <a:lumOff val="15000"/>
                          </a:schemeClr>
                        </a:solidFill>
                        <a:effectLst/>
                        <a:latin typeface="Times New Roman"/>
                        <a:ea typeface="Times New Roman"/>
                        <a:cs typeface="Traditional Arabic"/>
                      </a:endParaRPr>
                    </a:p>
                  </a:txBody>
                  <a:tcPr marL="51436" marR="5143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1D0"/>
                    </a:solidFill>
                  </a:tcPr>
                </a:tc>
                <a:tc>
                  <a:txBody>
                    <a:bodyPr/>
                    <a:lstStyle/>
                    <a:p>
                      <a:pPr indent="-1905" algn="ctr" rtl="1">
                        <a:lnSpc>
                          <a:spcPct val="150000"/>
                        </a:lnSpc>
                        <a:spcAft>
                          <a:spcPts val="0"/>
                        </a:spcAft>
                      </a:pPr>
                      <a:endParaRPr lang="ar-DZ" sz="1200" b="1" dirty="0">
                        <a:solidFill>
                          <a:srgbClr val="002060"/>
                        </a:solidFill>
                        <a:effectLst/>
                        <a:latin typeface="Times New Roman"/>
                        <a:ea typeface="Times New Roman"/>
                        <a:cs typeface="Arabic Transparent"/>
                      </a:endParaRPr>
                    </a:p>
                    <a:p>
                      <a:pPr indent="-1905" algn="ctr" rtl="1">
                        <a:lnSpc>
                          <a:spcPct val="150000"/>
                        </a:lnSpc>
                        <a:spcAft>
                          <a:spcPts val="0"/>
                        </a:spcAft>
                      </a:pPr>
                      <a:r>
                        <a:rPr lang="ar-DZ" sz="1200" b="1" dirty="0">
                          <a:solidFill>
                            <a:srgbClr val="002060"/>
                          </a:solidFill>
                          <a:effectLst/>
                          <a:latin typeface="Times New Roman"/>
                          <a:ea typeface="Times New Roman"/>
                          <a:cs typeface="Arabic Transparent"/>
                        </a:rPr>
                        <a:t>قيادة التكلفة</a:t>
                      </a:r>
                      <a:endParaRPr lang="fr-FR" sz="1400" b="1" dirty="0">
                        <a:solidFill>
                          <a:srgbClr val="002060"/>
                        </a:solidFill>
                        <a:effectLst/>
                        <a:latin typeface="Times New Roman"/>
                        <a:ea typeface="Times New Roman"/>
                        <a:cs typeface="Traditional Arabic"/>
                      </a:endParaRPr>
                    </a:p>
                  </a:txBody>
                  <a:tcPr marL="51436" marR="5143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1D0"/>
                    </a:solidFill>
                  </a:tcPr>
                </a:tc>
                <a:tc>
                  <a:txBody>
                    <a:bodyPr/>
                    <a:lstStyle/>
                    <a:p>
                      <a:pPr indent="-1905" algn="ctr" rtl="1">
                        <a:lnSpc>
                          <a:spcPct val="150000"/>
                        </a:lnSpc>
                        <a:spcAft>
                          <a:spcPts val="0"/>
                        </a:spcAft>
                      </a:pPr>
                      <a:r>
                        <a:rPr lang="ar-DZ" sz="1200" b="1" dirty="0">
                          <a:solidFill>
                            <a:srgbClr val="FFFFFF"/>
                          </a:solidFill>
                          <a:effectLst/>
                          <a:latin typeface="Times New Roman"/>
                          <a:ea typeface="Times New Roman"/>
                          <a:cs typeface="Arabic Transparent"/>
                        </a:rPr>
                        <a:t>إدراك الزبائن لانخفاض أسعار منتجات المؤسسة عن منافسيها.</a:t>
                      </a:r>
                      <a:endParaRPr lang="fr-FR" sz="1400" dirty="0">
                        <a:effectLst/>
                        <a:latin typeface="Times New Roman"/>
                        <a:ea typeface="Times New Roman"/>
                        <a:cs typeface="Traditional Arabic"/>
                      </a:endParaRPr>
                    </a:p>
                  </a:txBody>
                  <a:tcPr marL="51436" marR="51436" marT="0" marB="0">
                    <a:lnL w="12700" cap="flat" cmpd="sng" algn="ctr">
                      <a:solidFill>
                        <a:srgbClr val="FFFFFF"/>
                      </a:solidFill>
                      <a:prstDash val="solid"/>
                      <a:round/>
                      <a:headEnd type="none" w="med" len="med"/>
                      <a:tailEnd type="none" w="med" len="med"/>
                    </a:lnL>
                    <a:lnR>
                      <a:no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064A2"/>
                    </a:solidFill>
                  </a:tcPr>
                </a:tc>
                <a:extLst>
                  <a:ext uri="{0D108BD9-81ED-4DB2-BD59-A6C34878D82A}">
                    <a16:rowId xmlns:a16="http://schemas.microsoft.com/office/drawing/2014/main" xmlns="" val="10001"/>
                  </a:ext>
                </a:extLst>
              </a:tr>
              <a:tr h="574334">
                <a:tc vMerge="1">
                  <a:txBody>
                    <a:bodyPr/>
                    <a:lstStyle/>
                    <a:p>
                      <a:pPr indent="-1905" algn="just" rtl="1">
                        <a:lnSpc>
                          <a:spcPct val="150000"/>
                        </a:lnSpc>
                        <a:spcAft>
                          <a:spcPts val="0"/>
                        </a:spcAft>
                      </a:pPr>
                      <a:endParaRPr lang="fr-FR" sz="1400" dirty="0">
                        <a:effectLst/>
                        <a:latin typeface="Times New Roman"/>
                        <a:ea typeface="Times New Roman"/>
                        <a:cs typeface="Traditional Arabic"/>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8064A2"/>
                    </a:solidFill>
                  </a:tcPr>
                </a:tc>
                <a:tc vMerge="1">
                  <a:txBody>
                    <a:bodyPr/>
                    <a:lstStyle/>
                    <a:p>
                      <a:pPr indent="-1905" algn="r" rtl="1">
                        <a:lnSpc>
                          <a:spcPct val="150000"/>
                        </a:lnSpc>
                        <a:spcAft>
                          <a:spcPts val="0"/>
                        </a:spcAft>
                      </a:pPr>
                      <a:endParaRPr lang="fr-FR" sz="1400" dirty="0">
                        <a:effectLst/>
                        <a:latin typeface="Times New Roman"/>
                        <a:ea typeface="Times New Roman"/>
                        <a:cs typeface="Traditional Arabic"/>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1D0"/>
                    </a:solidFill>
                  </a:tcPr>
                </a:tc>
                <a:tc>
                  <a:txBody>
                    <a:bodyPr/>
                    <a:lstStyle/>
                    <a:p>
                      <a:pPr indent="-1905" algn="ctr" rtl="1">
                        <a:lnSpc>
                          <a:spcPct val="150000"/>
                        </a:lnSpc>
                        <a:spcAft>
                          <a:spcPts val="0"/>
                        </a:spcAft>
                      </a:pPr>
                      <a:endParaRPr lang="ar-DZ" sz="1200" b="1" dirty="0">
                        <a:solidFill>
                          <a:srgbClr val="002060"/>
                        </a:solidFill>
                        <a:effectLst/>
                        <a:latin typeface="Times New Roman"/>
                        <a:ea typeface="Times New Roman"/>
                        <a:cs typeface="Arabic Transparent"/>
                      </a:endParaRPr>
                    </a:p>
                    <a:p>
                      <a:pPr indent="-1905" algn="ctr" rtl="1">
                        <a:lnSpc>
                          <a:spcPct val="150000"/>
                        </a:lnSpc>
                        <a:spcAft>
                          <a:spcPts val="0"/>
                        </a:spcAft>
                      </a:pPr>
                      <a:r>
                        <a:rPr lang="ar-DZ" sz="1200" b="1" dirty="0">
                          <a:solidFill>
                            <a:srgbClr val="002060"/>
                          </a:solidFill>
                          <a:effectLst/>
                          <a:latin typeface="Times New Roman"/>
                          <a:ea typeface="Times New Roman"/>
                          <a:cs typeface="Arabic Transparent"/>
                        </a:rPr>
                        <a:t>التمييز</a:t>
                      </a:r>
                      <a:endParaRPr lang="fr-FR" sz="1400" b="1" dirty="0">
                        <a:solidFill>
                          <a:srgbClr val="002060"/>
                        </a:solidFill>
                        <a:effectLst/>
                        <a:latin typeface="Times New Roman"/>
                        <a:ea typeface="Times New Roman"/>
                        <a:cs typeface="Traditional Arabic"/>
                      </a:endParaRPr>
                    </a:p>
                  </a:txBody>
                  <a:tcPr marL="51436" marR="5143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FD8E8"/>
                    </a:solidFill>
                  </a:tcPr>
                </a:tc>
                <a:tc>
                  <a:txBody>
                    <a:bodyPr/>
                    <a:lstStyle/>
                    <a:p>
                      <a:pPr indent="-1905" algn="ctr" rtl="1">
                        <a:lnSpc>
                          <a:spcPct val="150000"/>
                        </a:lnSpc>
                        <a:spcAft>
                          <a:spcPts val="0"/>
                        </a:spcAft>
                      </a:pPr>
                      <a:r>
                        <a:rPr lang="ar-DZ" sz="1200" b="1" dirty="0">
                          <a:solidFill>
                            <a:srgbClr val="FFFFFF"/>
                          </a:solidFill>
                          <a:effectLst/>
                          <a:latin typeface="Times New Roman"/>
                          <a:ea typeface="Times New Roman"/>
                          <a:cs typeface="Arabic Transparent"/>
                        </a:rPr>
                        <a:t>إدراك الزبائن للشيء الفريد الذي تقدمه المؤسسة.</a:t>
                      </a:r>
                      <a:endParaRPr lang="fr-FR" sz="1400" dirty="0">
                        <a:effectLst/>
                        <a:latin typeface="Times New Roman"/>
                        <a:ea typeface="Times New Roman"/>
                        <a:cs typeface="Traditional Arabic"/>
                      </a:endParaRPr>
                    </a:p>
                  </a:txBody>
                  <a:tcPr marL="51436" marR="51436" marT="0" marB="0">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8064A2"/>
                    </a:solidFill>
                  </a:tcPr>
                </a:tc>
                <a:extLst>
                  <a:ext uri="{0D108BD9-81ED-4DB2-BD59-A6C34878D82A}">
                    <a16:rowId xmlns:a16="http://schemas.microsoft.com/office/drawing/2014/main" xmlns="" val="10002"/>
                  </a:ext>
                </a:extLst>
              </a:tr>
              <a:tr h="861501">
                <a:tc vMerge="1">
                  <a:txBody>
                    <a:bodyPr/>
                    <a:lstStyle/>
                    <a:p>
                      <a:pPr indent="-1905" algn="just" rtl="1">
                        <a:lnSpc>
                          <a:spcPct val="150000"/>
                        </a:lnSpc>
                        <a:spcAft>
                          <a:spcPts val="0"/>
                        </a:spcAft>
                      </a:pPr>
                      <a:endParaRPr lang="fr-FR" sz="1400" dirty="0">
                        <a:effectLst/>
                        <a:latin typeface="Times New Roman"/>
                        <a:ea typeface="Times New Roman"/>
                        <a:cs typeface="Traditional Arabic"/>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064A2"/>
                    </a:solidFill>
                  </a:tcPr>
                </a:tc>
                <a:tc>
                  <a:txBody>
                    <a:bodyPr/>
                    <a:lstStyle/>
                    <a:p>
                      <a:pPr indent="-1905" algn="ctr" rtl="1">
                        <a:lnSpc>
                          <a:spcPct val="150000"/>
                        </a:lnSpc>
                        <a:spcAft>
                          <a:spcPts val="0"/>
                        </a:spcAft>
                      </a:pPr>
                      <a:r>
                        <a:rPr lang="ar-DZ" sz="1200" b="1" dirty="0">
                          <a:solidFill>
                            <a:schemeClr val="tx1">
                              <a:lumMod val="85000"/>
                              <a:lumOff val="15000"/>
                            </a:schemeClr>
                          </a:solidFill>
                          <a:effectLst/>
                          <a:latin typeface="Times New Roman"/>
                          <a:ea typeface="Times New Roman"/>
                          <a:cs typeface="Arabic Transparent"/>
                        </a:rPr>
                        <a:t>قـطـاع مـعـيـن مـن السـوق</a:t>
                      </a:r>
                      <a:endParaRPr lang="fr-FR" sz="1400" dirty="0">
                        <a:solidFill>
                          <a:schemeClr val="tx1">
                            <a:lumMod val="85000"/>
                            <a:lumOff val="15000"/>
                          </a:schemeClr>
                        </a:solidFill>
                        <a:effectLst/>
                        <a:latin typeface="Times New Roman"/>
                        <a:ea typeface="Times New Roman"/>
                        <a:cs typeface="Traditional Arabic"/>
                      </a:endParaRPr>
                    </a:p>
                  </a:txBody>
                  <a:tcPr marL="51436" marR="5143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064A2"/>
                    </a:solidFill>
                  </a:tcPr>
                </a:tc>
                <a:tc>
                  <a:txBody>
                    <a:bodyPr/>
                    <a:lstStyle/>
                    <a:p>
                      <a:pPr indent="-1905" algn="ctr" rtl="1">
                        <a:lnSpc>
                          <a:spcPct val="150000"/>
                        </a:lnSpc>
                        <a:spcAft>
                          <a:spcPts val="0"/>
                        </a:spcAft>
                      </a:pPr>
                      <a:endParaRPr lang="ar-DZ" sz="1200" b="1" dirty="0">
                        <a:solidFill>
                          <a:srgbClr val="002060"/>
                        </a:solidFill>
                        <a:effectLst/>
                        <a:latin typeface="Times New Roman"/>
                        <a:ea typeface="Times New Roman"/>
                        <a:cs typeface="Arabic Transparent"/>
                      </a:endParaRPr>
                    </a:p>
                    <a:p>
                      <a:pPr indent="-1905" algn="ctr" rtl="1">
                        <a:lnSpc>
                          <a:spcPct val="150000"/>
                        </a:lnSpc>
                        <a:spcAft>
                          <a:spcPts val="0"/>
                        </a:spcAft>
                      </a:pPr>
                      <a:r>
                        <a:rPr lang="ar-DZ" sz="1200" b="1" dirty="0">
                          <a:solidFill>
                            <a:srgbClr val="002060"/>
                          </a:solidFill>
                          <a:effectLst/>
                          <a:latin typeface="Times New Roman"/>
                          <a:ea typeface="Times New Roman"/>
                          <a:cs typeface="Arabic Transparent"/>
                        </a:rPr>
                        <a:t>التركيز</a:t>
                      </a:r>
                      <a:endParaRPr lang="fr-FR" sz="1400" dirty="0">
                        <a:solidFill>
                          <a:srgbClr val="002060"/>
                        </a:solidFill>
                        <a:effectLst/>
                        <a:latin typeface="Times New Roman"/>
                        <a:ea typeface="Times New Roman"/>
                        <a:cs typeface="Traditional Arabic"/>
                      </a:endParaRPr>
                    </a:p>
                  </a:txBody>
                  <a:tcPr marL="51436" marR="5143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064A2"/>
                    </a:solidFill>
                  </a:tcPr>
                </a:tc>
                <a:tc>
                  <a:txBody>
                    <a:bodyPr/>
                    <a:lstStyle/>
                    <a:p>
                      <a:pPr indent="-1905" algn="just" rtl="1">
                        <a:lnSpc>
                          <a:spcPct val="150000"/>
                        </a:lnSpc>
                        <a:spcAft>
                          <a:spcPts val="0"/>
                        </a:spcAft>
                      </a:pPr>
                      <a:r>
                        <a:rPr lang="ar-DZ" sz="1200" b="1" dirty="0">
                          <a:solidFill>
                            <a:srgbClr val="FFFFFF"/>
                          </a:solidFill>
                          <a:effectLst/>
                          <a:latin typeface="Times New Roman"/>
                          <a:ea typeface="Times New Roman"/>
                          <a:cs typeface="Arabic Transparent"/>
                        </a:rPr>
                        <a:t>إدراك الزبائن في قطاع المؤسسة للشيء الفريد الذي تقدمه المؤسسة.</a:t>
                      </a:r>
                      <a:endParaRPr lang="fr-FR" sz="1400" dirty="0">
                        <a:effectLst/>
                        <a:latin typeface="Times New Roman"/>
                        <a:ea typeface="Times New Roman"/>
                        <a:cs typeface="Traditional Arabic"/>
                      </a:endParaRPr>
                    </a:p>
                  </a:txBody>
                  <a:tcPr marL="51436" marR="5143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064A2"/>
                    </a:solidFill>
                  </a:tcPr>
                </a:tc>
                <a:extLst>
                  <a:ext uri="{0D108BD9-81ED-4DB2-BD59-A6C34878D82A}">
                    <a16:rowId xmlns:a16="http://schemas.microsoft.com/office/drawing/2014/main" xmlns="" val="10003"/>
                  </a:ext>
                </a:extLst>
              </a:tr>
            </a:tbl>
          </a:graphicData>
        </a:graphic>
      </p:graphicFrame>
      <p:sp>
        <p:nvSpPr>
          <p:cNvPr id="5" name="Rectangle 4"/>
          <p:cNvSpPr/>
          <p:nvPr/>
        </p:nvSpPr>
        <p:spPr>
          <a:xfrm>
            <a:off x="2214976" y="1855251"/>
            <a:ext cx="4714047" cy="338554"/>
          </a:xfrm>
          <a:prstGeom prst="rect">
            <a:avLst/>
          </a:prstGeom>
        </p:spPr>
        <p:txBody>
          <a:bodyPr wrap="none">
            <a:spAutoFit/>
          </a:bodyPr>
          <a:lstStyle/>
          <a:p>
            <a:pPr lvl="0" rtl="1" fontAlgn="base">
              <a:spcBef>
                <a:spcPct val="0"/>
              </a:spcBef>
              <a:spcAft>
                <a:spcPct val="0"/>
              </a:spcAft>
            </a:pPr>
            <a:r>
              <a:rPr lang="ar-DZ" sz="1600" b="1" dirty="0">
                <a:latin typeface="Aljazeera" panose="02000000000000000000" pitchFamily="2" charset="-78"/>
                <a:ea typeface="Times New Roman" pitchFamily="18" charset="0"/>
                <a:cs typeface="Aljazeera" panose="02000000000000000000" pitchFamily="2" charset="-78"/>
              </a:rPr>
              <a:t>جدول : مقارنة بين الاستراتيجيات التنافسية الثلاث لـــ "</a:t>
            </a:r>
            <a:r>
              <a:rPr lang="fr-FR" sz="1600" b="1" dirty="0">
                <a:latin typeface="Aljazeera" panose="02000000000000000000" pitchFamily="2" charset="-78"/>
                <a:ea typeface="Times New Roman" pitchFamily="18" charset="0"/>
                <a:cs typeface="Aljazeera" panose="02000000000000000000" pitchFamily="2" charset="-78"/>
              </a:rPr>
              <a:t>Porter</a:t>
            </a:r>
            <a:r>
              <a:rPr lang="ar-DZ" sz="1600" b="1" dirty="0">
                <a:latin typeface="Aljazeera" panose="02000000000000000000" pitchFamily="2" charset="-78"/>
                <a:ea typeface="Times New Roman" pitchFamily="18" charset="0"/>
                <a:cs typeface="Aljazeera" panose="02000000000000000000" pitchFamily="2" charset="-78"/>
              </a:rPr>
              <a:t>"</a:t>
            </a:r>
            <a:endParaRPr lang="fr-FR" sz="1600" dirty="0">
              <a:latin typeface="Aljazeera" panose="02000000000000000000" pitchFamily="2" charset="-78"/>
              <a:cs typeface="Aljazeera" panose="02000000000000000000" pitchFamily="2" charset="-78"/>
            </a:endParaRPr>
          </a:p>
        </p:txBody>
      </p:sp>
      <p:pic>
        <p:nvPicPr>
          <p:cNvPr id="18" name="Picture 17">
            <a:extLst>
              <a:ext uri="{FF2B5EF4-FFF2-40B4-BE49-F238E27FC236}">
                <a16:creationId xmlns:a16="http://schemas.microsoft.com/office/drawing/2014/main" xmlns="" id="{132D122B-F55B-4297-BC74-F5DF86C89A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grpSp>
        <p:nvGrpSpPr>
          <p:cNvPr id="22" name="Group 10">
            <a:extLst>
              <a:ext uri="{FF2B5EF4-FFF2-40B4-BE49-F238E27FC236}">
                <a16:creationId xmlns:a16="http://schemas.microsoft.com/office/drawing/2014/main" xmlns="" id="{99E12D3D-B735-4D22-9165-BBBEE69F1929}"/>
              </a:ext>
            </a:extLst>
          </p:cNvPr>
          <p:cNvGrpSpPr/>
          <p:nvPr/>
        </p:nvGrpSpPr>
        <p:grpSpPr>
          <a:xfrm rot="13449533">
            <a:off x="-2158255" y="4355527"/>
            <a:ext cx="4389660" cy="4389660"/>
            <a:chOff x="0" y="0"/>
            <a:chExt cx="1913890" cy="1913890"/>
          </a:xfrm>
          <a:solidFill>
            <a:srgbClr val="02ADB5"/>
          </a:solidFill>
        </p:grpSpPr>
        <p:sp>
          <p:nvSpPr>
            <p:cNvPr id="23" name="Freeform 11">
              <a:extLst>
                <a:ext uri="{FF2B5EF4-FFF2-40B4-BE49-F238E27FC236}">
                  <a16:creationId xmlns:a16="http://schemas.microsoft.com/office/drawing/2014/main" xmlns="" id="{5BB99E41-6575-4187-A1C0-DAF02A64700C}"/>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txBody>
            <a:bodyPr/>
            <a:lstStyle/>
            <a:p>
              <a:endParaRPr lang="en-US" sz="1053" dirty="0">
                <a:solidFill>
                  <a:srgbClr val="02ADB5"/>
                </a:solidFill>
              </a:endParaRPr>
            </a:p>
          </p:txBody>
        </p:sp>
      </p:grpSp>
      <p:grpSp>
        <p:nvGrpSpPr>
          <p:cNvPr id="24" name="Group 14">
            <a:extLst>
              <a:ext uri="{FF2B5EF4-FFF2-40B4-BE49-F238E27FC236}">
                <a16:creationId xmlns:a16="http://schemas.microsoft.com/office/drawing/2014/main" xmlns="" id="{5E82BA67-9C5C-473B-A8C0-B5FF6616A4D3}"/>
              </a:ext>
            </a:extLst>
          </p:cNvPr>
          <p:cNvGrpSpPr/>
          <p:nvPr/>
        </p:nvGrpSpPr>
        <p:grpSpPr>
          <a:xfrm rot="13449533">
            <a:off x="-2158255" y="5190550"/>
            <a:ext cx="4389660" cy="4389660"/>
            <a:chOff x="0" y="0"/>
            <a:chExt cx="1913890" cy="1913890"/>
          </a:xfrm>
          <a:solidFill>
            <a:srgbClr val="02ADB5"/>
          </a:solidFill>
        </p:grpSpPr>
        <p:sp>
          <p:nvSpPr>
            <p:cNvPr id="25" name="Freeform 15">
              <a:extLst>
                <a:ext uri="{FF2B5EF4-FFF2-40B4-BE49-F238E27FC236}">
                  <a16:creationId xmlns:a16="http://schemas.microsoft.com/office/drawing/2014/main" xmlns="" id="{5775DA52-8191-4CD5-9C68-65284A29F2AB}"/>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grpSp>
        <p:nvGrpSpPr>
          <p:cNvPr id="28" name="Group 27">
            <a:extLst>
              <a:ext uri="{FF2B5EF4-FFF2-40B4-BE49-F238E27FC236}">
                <a16:creationId xmlns:a16="http://schemas.microsoft.com/office/drawing/2014/main" xmlns="" id="{FFB94C98-8AA7-43DA-A070-D3C46177411D}"/>
              </a:ext>
            </a:extLst>
          </p:cNvPr>
          <p:cNvGrpSpPr/>
          <p:nvPr/>
        </p:nvGrpSpPr>
        <p:grpSpPr>
          <a:xfrm rot="10800000">
            <a:off x="-2284309" y="-3876589"/>
            <a:ext cx="3939961" cy="4272683"/>
            <a:chOff x="-3281791" y="-3313823"/>
            <a:chExt cx="6566080" cy="6566081"/>
          </a:xfrm>
        </p:grpSpPr>
        <p:grpSp>
          <p:nvGrpSpPr>
            <p:cNvPr id="29" name="Group 4">
              <a:extLst>
                <a:ext uri="{FF2B5EF4-FFF2-40B4-BE49-F238E27FC236}">
                  <a16:creationId xmlns:a16="http://schemas.microsoft.com/office/drawing/2014/main" xmlns="" id="{A535BBD3-D3D3-47BB-8C29-6E0B5BC0F1CF}"/>
                </a:ext>
              </a:extLst>
            </p:cNvPr>
            <p:cNvGrpSpPr/>
            <p:nvPr/>
          </p:nvGrpSpPr>
          <p:grpSpPr>
            <a:xfrm rot="-2700000">
              <a:off x="-3281791" y="-3313823"/>
              <a:ext cx="6566080" cy="6566081"/>
              <a:chOff x="6602" y="-6087"/>
              <a:chExt cx="1913890" cy="1913890"/>
            </a:xfrm>
          </p:grpSpPr>
          <p:sp>
            <p:nvSpPr>
              <p:cNvPr id="32" name="Freeform 5">
                <a:extLst>
                  <a:ext uri="{FF2B5EF4-FFF2-40B4-BE49-F238E27FC236}">
                    <a16:creationId xmlns:a16="http://schemas.microsoft.com/office/drawing/2014/main" xmlns="" id="{818EEB45-5E5F-40CC-810B-69A0ECE9693F}"/>
                  </a:ext>
                </a:extLst>
              </p:cNvPr>
              <p:cNvSpPr/>
              <p:nvPr/>
            </p:nvSpPr>
            <p:spPr>
              <a:xfrm>
                <a:off x="6602" y="-6087"/>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222831"/>
              </a:solidFill>
              <a:ln w="38100">
                <a:solidFill>
                  <a:srgbClr val="02ADB5"/>
                </a:solidFill>
              </a:ln>
            </p:spPr>
          </p:sp>
        </p:grpSp>
        <p:grpSp>
          <p:nvGrpSpPr>
            <p:cNvPr id="30" name="Group 6">
              <a:extLst>
                <a:ext uri="{FF2B5EF4-FFF2-40B4-BE49-F238E27FC236}">
                  <a16:creationId xmlns:a16="http://schemas.microsoft.com/office/drawing/2014/main" xmlns="" id="{ED5E030A-42E5-4CFD-A3A9-679B755D3D34}"/>
                </a:ext>
              </a:extLst>
            </p:cNvPr>
            <p:cNvGrpSpPr/>
            <p:nvPr/>
          </p:nvGrpSpPr>
          <p:grpSpPr>
            <a:xfrm rot="2700000">
              <a:off x="-2926440" y="-2926440"/>
              <a:ext cx="5852880" cy="5852880"/>
              <a:chOff x="0" y="0"/>
              <a:chExt cx="1913890" cy="1913890"/>
            </a:xfrm>
          </p:grpSpPr>
          <p:sp>
            <p:nvSpPr>
              <p:cNvPr id="31" name="Freeform 7">
                <a:extLst>
                  <a:ext uri="{FF2B5EF4-FFF2-40B4-BE49-F238E27FC236}">
                    <a16:creationId xmlns:a16="http://schemas.microsoft.com/office/drawing/2014/main" xmlns="" id="{C75D4722-6B59-438C-9502-960D4EAA5964}"/>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grpSp>
    </p:spTree>
    <p:extLst>
      <p:ext uri="{BB962C8B-B14F-4D97-AF65-F5344CB8AC3E}">
        <p14:creationId xmlns:p14="http://schemas.microsoft.com/office/powerpoint/2010/main" val="39710914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5"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578</TotalTime>
  <Words>1097</Words>
  <Application>Microsoft Office PowerPoint</Application>
  <PresentationFormat>Affichage à l'écran (16:10)</PresentationFormat>
  <Paragraphs>63</Paragraphs>
  <Slides>9</Slides>
  <Notes>1</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zzz</dc:creator>
  <cp:lastModifiedBy>1</cp:lastModifiedBy>
  <cp:revision>470</cp:revision>
  <dcterms:created xsi:type="dcterms:W3CDTF">2023-03-15T20:49:14Z</dcterms:created>
  <dcterms:modified xsi:type="dcterms:W3CDTF">2024-05-02T10:00:49Z</dcterms:modified>
</cp:coreProperties>
</file>