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310" r:id="rId2"/>
    <p:sldId id="257" r:id="rId3"/>
    <p:sldId id="294" r:id="rId4"/>
    <p:sldId id="295" r:id="rId5"/>
    <p:sldId id="298" r:id="rId6"/>
    <p:sldId id="299" r:id="rId7"/>
    <p:sldId id="300" r:id="rId8"/>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80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ADB5"/>
    <a:srgbClr val="00FFCC"/>
    <a:srgbClr val="222831"/>
    <a:srgbClr val="393E46"/>
    <a:srgbClr val="EEEEEE"/>
    <a:srgbClr val="BF5912"/>
    <a:srgbClr val="F7CB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4" autoAdjust="0"/>
    <p:restoredTop sz="94660"/>
  </p:normalViewPr>
  <p:slideViewPr>
    <p:cSldViewPr snapToGrid="0">
      <p:cViewPr>
        <p:scale>
          <a:sx n="70" d="100"/>
          <a:sy n="70" d="100"/>
        </p:scale>
        <p:origin x="-1128" y="-462"/>
      </p:cViewPr>
      <p:guideLst>
        <p:guide orient="horz" pos="180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B92201-0B78-4E87-B3D7-7476ECA178C4}" type="datetimeFigureOut">
              <a:rPr lang="en-GB" smtClean="0"/>
              <a:t>02/05/2024</a:t>
            </a:fld>
            <a:endParaRPr lang="en-GB"/>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03C076-1DEB-4B3A-A467-79B08B68FD4C}" type="slidenum">
              <a:rPr lang="en-GB" smtClean="0"/>
              <a:t>‹N°›</a:t>
            </a:fld>
            <a:endParaRPr lang="en-GB"/>
          </a:p>
        </p:txBody>
      </p:sp>
    </p:spTree>
    <p:extLst>
      <p:ext uri="{BB962C8B-B14F-4D97-AF65-F5344CB8AC3E}">
        <p14:creationId xmlns:p14="http://schemas.microsoft.com/office/powerpoint/2010/main" val="8067614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3691053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640065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33333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137345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424782"/>
            <a:ext cx="7886700" cy="2377281"/>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824553"/>
            <a:ext cx="7886700" cy="1250156"/>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75A742-ACC5-49B1-883B-0A798A0D29D2}" type="datetimeFigureOut">
              <a:rPr lang="en-US" smtClean="0"/>
              <a:t>5/2/2024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206655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75A742-ACC5-49B1-883B-0A798A0D29D2}"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2822985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75A742-ACC5-49B1-883B-0A798A0D29D2}" type="datetimeFigureOut">
              <a:rPr lang="en-US" smtClean="0"/>
              <a:t>5/2/2024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855339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75A742-ACC5-49B1-883B-0A798A0D29D2}" type="datetimeFigureOut">
              <a:rPr lang="en-US" smtClean="0"/>
              <a:t>5/2/2024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228097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75A742-ACC5-49B1-883B-0A798A0D29D2}" type="datetimeFigureOut">
              <a:rPr lang="en-US" smtClean="0"/>
              <a:t>5/2/2024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74762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075A742-ACC5-49B1-883B-0A798A0D29D2}"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27386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075A742-ACC5-49B1-883B-0A798A0D29D2}" type="datetimeFigureOut">
              <a:rPr lang="en-US" smtClean="0"/>
              <a:t>5/2/2024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47C97E-624C-4741-8E37-D95BD34E2038}" type="slidenum">
              <a:rPr lang="en-US" smtClean="0"/>
              <a:t>‹N°›</a:t>
            </a:fld>
            <a:endParaRPr lang="en-US"/>
          </a:p>
        </p:txBody>
      </p:sp>
    </p:spTree>
    <p:extLst>
      <p:ext uri="{BB962C8B-B14F-4D97-AF65-F5344CB8AC3E}">
        <p14:creationId xmlns:p14="http://schemas.microsoft.com/office/powerpoint/2010/main" val="1703039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83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04271"/>
            <a:ext cx="7886700" cy="11046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521354"/>
            <a:ext cx="7886700" cy="3626115"/>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a:solidFill>
                  <a:schemeClr val="tx1">
                    <a:tint val="75000"/>
                  </a:schemeClr>
                </a:solidFill>
              </a:defRPr>
            </a:lvl1pPr>
          </a:lstStyle>
          <a:p>
            <a:fld id="{9075A742-ACC5-49B1-883B-0A798A0D29D2}" type="datetimeFigureOut">
              <a:rPr lang="en-US" smtClean="0"/>
              <a:t>5/2/2024</a:t>
            </a:fld>
            <a:endParaRPr lang="en-US"/>
          </a:p>
        </p:txBody>
      </p:sp>
      <p:sp>
        <p:nvSpPr>
          <p:cNvPr id="5" name="Footer Placeholder 4"/>
          <p:cNvSpPr>
            <a:spLocks noGrp="1"/>
          </p:cNvSpPr>
          <p:nvPr>
            <p:ph type="ftr" sz="quarter" idx="3"/>
          </p:nvPr>
        </p:nvSpPr>
        <p:spPr>
          <a:xfrm>
            <a:off x="3028950" y="5296959"/>
            <a:ext cx="3086100" cy="30427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a:solidFill>
                  <a:schemeClr val="tx1">
                    <a:tint val="75000"/>
                  </a:schemeClr>
                </a:solidFill>
              </a:defRPr>
            </a:lvl1pPr>
          </a:lstStyle>
          <a:p>
            <a:fld id="{1D47C97E-624C-4741-8E37-D95BD34E2038}" type="slidenum">
              <a:rPr lang="en-US" smtClean="0"/>
              <a:t>‹N°›</a:t>
            </a:fld>
            <a:endParaRPr lang="en-US"/>
          </a:p>
        </p:txBody>
      </p:sp>
    </p:spTree>
    <p:extLst>
      <p:ext uri="{BB962C8B-B14F-4D97-AF65-F5344CB8AC3E}">
        <p14:creationId xmlns:p14="http://schemas.microsoft.com/office/powerpoint/2010/main" val="171556042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14">
            <a:extLst>
              <a:ext uri="{FF2B5EF4-FFF2-40B4-BE49-F238E27FC236}">
                <a16:creationId xmlns:a16="http://schemas.microsoft.com/office/drawing/2014/main" xmlns="" id="{926A16D8-8178-49C9-9676-42770AF3B12E}"/>
              </a:ext>
            </a:extLst>
          </p:cNvPr>
          <p:cNvSpPr/>
          <p:nvPr/>
        </p:nvSpPr>
        <p:spPr>
          <a:xfrm>
            <a:off x="0" y="-89685"/>
            <a:ext cx="406202" cy="7715250"/>
          </a:xfrm>
          <a:custGeom>
            <a:avLst/>
            <a:gdLst/>
            <a:ahLst/>
            <a:cxnLst/>
            <a:rect l="l" t="t" r="r" b="b"/>
            <a:pathLst>
              <a:path w="157867" h="2998468">
                <a:moveTo>
                  <a:pt x="0" y="0"/>
                </a:moveTo>
                <a:lnTo>
                  <a:pt x="157867" y="0"/>
                </a:lnTo>
                <a:lnTo>
                  <a:pt x="157867" y="2998468"/>
                </a:lnTo>
                <a:lnTo>
                  <a:pt x="0" y="2998468"/>
                </a:lnTo>
                <a:close/>
              </a:path>
            </a:pathLst>
          </a:custGeom>
          <a:solidFill>
            <a:srgbClr val="02ADB5"/>
          </a:solidFill>
        </p:spPr>
      </p:sp>
      <p:grpSp>
        <p:nvGrpSpPr>
          <p:cNvPr id="21" name="Group 6">
            <a:extLst>
              <a:ext uri="{FF2B5EF4-FFF2-40B4-BE49-F238E27FC236}">
                <a16:creationId xmlns:a16="http://schemas.microsoft.com/office/drawing/2014/main" xmlns="" id="{58268012-C8BE-41BB-B808-E5AFEF297103}"/>
              </a:ext>
            </a:extLst>
          </p:cNvPr>
          <p:cNvGrpSpPr/>
          <p:nvPr/>
        </p:nvGrpSpPr>
        <p:grpSpPr>
          <a:xfrm rot="2700000">
            <a:off x="4589881" y="5200257"/>
            <a:ext cx="4623254" cy="4623254"/>
            <a:chOff x="-1523389" y="749290"/>
            <a:chExt cx="1913890" cy="1913890"/>
          </a:xfrm>
          <a:solidFill>
            <a:srgbClr val="02ADB5"/>
          </a:solidFill>
        </p:grpSpPr>
        <p:sp>
          <p:nvSpPr>
            <p:cNvPr id="20" name="Freeform 7">
              <a:extLst>
                <a:ext uri="{FF2B5EF4-FFF2-40B4-BE49-F238E27FC236}">
                  <a16:creationId xmlns:a16="http://schemas.microsoft.com/office/drawing/2014/main" xmlns="" id="{736C5CCE-6BF5-4226-A06E-1E72C473F304}"/>
                </a:ext>
              </a:extLst>
            </p:cNvPr>
            <p:cNvSpPr/>
            <p:nvPr/>
          </p:nvSpPr>
          <p:spPr>
            <a:xfrm>
              <a:off x="-1523389" y="74929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27" name="Group 26">
            <a:extLst>
              <a:ext uri="{FF2B5EF4-FFF2-40B4-BE49-F238E27FC236}">
                <a16:creationId xmlns:a16="http://schemas.microsoft.com/office/drawing/2014/main" xmlns="" id="{E104F342-898A-4A27-8A30-97B6C0D64613}"/>
              </a:ext>
            </a:extLst>
          </p:cNvPr>
          <p:cNvGrpSpPr/>
          <p:nvPr/>
        </p:nvGrpSpPr>
        <p:grpSpPr>
          <a:xfrm>
            <a:off x="7948067" y="996388"/>
            <a:ext cx="4457192" cy="3714528"/>
            <a:chOff x="10896653" y="847484"/>
            <a:chExt cx="5942923" cy="4952704"/>
          </a:xfrm>
          <a:solidFill>
            <a:srgbClr val="393E46"/>
          </a:solidFill>
        </p:grpSpPr>
        <p:grpSp>
          <p:nvGrpSpPr>
            <p:cNvPr id="24" name="Group 4">
              <a:extLst>
                <a:ext uri="{FF2B5EF4-FFF2-40B4-BE49-F238E27FC236}">
                  <a16:creationId xmlns:a16="http://schemas.microsoft.com/office/drawing/2014/main" xmlns="" id="{90F3593B-D896-420D-B66B-BBAD4B1147A2}"/>
                </a:ext>
              </a:extLst>
            </p:cNvPr>
            <p:cNvGrpSpPr/>
            <p:nvPr/>
          </p:nvGrpSpPr>
          <p:grpSpPr>
            <a:xfrm rot="-2700000">
              <a:off x="10896653" y="1642457"/>
              <a:ext cx="3786245" cy="3152432"/>
              <a:chOff x="0" y="0"/>
              <a:chExt cx="1913890" cy="1913890"/>
            </a:xfrm>
            <a:grpFill/>
          </p:grpSpPr>
          <p:sp>
            <p:nvSpPr>
              <p:cNvPr id="23" name="Freeform 5">
                <a:extLst>
                  <a:ext uri="{FF2B5EF4-FFF2-40B4-BE49-F238E27FC236}">
                    <a16:creationId xmlns:a16="http://schemas.microsoft.com/office/drawing/2014/main" xmlns="" id="{B388E1B5-A244-4D0A-B6B2-C51BB415E9AF}"/>
                  </a:ext>
                </a:extLst>
              </p:cNvPr>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grpFill/>
              <a:ln w="38100">
                <a:solidFill>
                  <a:srgbClr val="02ADB5"/>
                </a:solidFill>
              </a:ln>
            </p:spPr>
          </p:sp>
        </p:grpSp>
        <p:grpSp>
          <p:nvGrpSpPr>
            <p:cNvPr id="22" name="Group 6">
              <a:extLst>
                <a:ext uri="{FF2B5EF4-FFF2-40B4-BE49-F238E27FC236}">
                  <a16:creationId xmlns:a16="http://schemas.microsoft.com/office/drawing/2014/main" xmlns="" id="{24E731ED-0775-46CE-98ED-0912C86F2592}"/>
                </a:ext>
              </a:extLst>
            </p:cNvPr>
            <p:cNvGrpSpPr/>
            <p:nvPr/>
          </p:nvGrpSpPr>
          <p:grpSpPr>
            <a:xfrm rot="2700000">
              <a:off x="11738148" y="698760"/>
              <a:ext cx="4952704" cy="5250152"/>
              <a:chOff x="0" y="0"/>
              <a:chExt cx="1913890" cy="1913890"/>
            </a:xfrm>
            <a:grpFill/>
          </p:grpSpPr>
          <p:sp>
            <p:nvSpPr>
              <p:cNvPr id="26" name="Freeform 7">
                <a:extLst>
                  <a:ext uri="{FF2B5EF4-FFF2-40B4-BE49-F238E27FC236}">
                    <a16:creationId xmlns:a16="http://schemas.microsoft.com/office/drawing/2014/main" xmlns="" id="{A4AAA139-45EF-47E3-86D1-7E055323F83C}"/>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w="38100">
                <a:solidFill>
                  <a:srgbClr val="02ADB5"/>
                </a:solidFill>
              </a:ln>
            </p:spPr>
          </p:sp>
        </p:grpSp>
      </p:grpSp>
      <p:sp>
        <p:nvSpPr>
          <p:cNvPr id="14" name="TextBox 15">
            <a:extLst>
              <a:ext uri="{FF2B5EF4-FFF2-40B4-BE49-F238E27FC236}">
                <a16:creationId xmlns:a16="http://schemas.microsoft.com/office/drawing/2014/main" xmlns="" id="{9533C81C-7263-4EBE-A292-6AA49B75C2C7}"/>
              </a:ext>
            </a:extLst>
          </p:cNvPr>
          <p:cNvSpPr txBox="1"/>
          <p:nvPr/>
        </p:nvSpPr>
        <p:spPr>
          <a:xfrm>
            <a:off x="978599" y="2272300"/>
            <a:ext cx="6335067" cy="784830"/>
          </a:xfrm>
          <a:prstGeom prst="rect">
            <a:avLst/>
          </a:prstGeom>
          <a:noFill/>
        </p:spPr>
        <p:txBody>
          <a:bodyPr wrap="square" rtlCol="0">
            <a:spAutoFit/>
          </a:bodyPr>
          <a:lstStyle/>
          <a:p>
            <a:pPr algn="ctr" rtl="1"/>
            <a:r>
              <a:rPr lang="ar-DZ" sz="4500" b="1" dirty="0">
                <a:solidFill>
                  <a:srgbClr val="EEEEEE"/>
                </a:solidFill>
                <a:latin typeface="Aljazeera" panose="02000000000000000000" pitchFamily="2" charset="-78"/>
                <a:cs typeface="Aljazeera" panose="02000000000000000000" pitchFamily="2" charset="-78"/>
              </a:rPr>
              <a:t>الخيارات </a:t>
            </a:r>
            <a:r>
              <a:rPr lang="ar-SA" sz="4500" b="1" dirty="0">
                <a:solidFill>
                  <a:srgbClr val="EEEEEE"/>
                </a:solidFill>
                <a:latin typeface="Aljazeera" panose="02000000000000000000" pitchFamily="2" charset="-78"/>
                <a:cs typeface="Aljazeera" panose="02000000000000000000" pitchFamily="2" charset="-78"/>
              </a:rPr>
              <a:t>الاستراتيجي</a:t>
            </a:r>
            <a:r>
              <a:rPr lang="ar-DZ" sz="4500" b="1" dirty="0">
                <a:solidFill>
                  <a:srgbClr val="EEEEEE"/>
                </a:solidFill>
                <a:latin typeface="Aljazeera" panose="02000000000000000000" pitchFamily="2" charset="-78"/>
                <a:cs typeface="Aljazeera" panose="02000000000000000000" pitchFamily="2" charset="-78"/>
              </a:rPr>
              <a:t>ة للمنظمة</a:t>
            </a:r>
            <a:r>
              <a:rPr lang="ar-SA" sz="4500" b="1" dirty="0">
                <a:solidFill>
                  <a:srgbClr val="EEEEEE"/>
                </a:solidFill>
                <a:latin typeface="Aljazeera" panose="02000000000000000000" pitchFamily="2" charset="-78"/>
                <a:cs typeface="Aljazeera" panose="02000000000000000000" pitchFamily="2" charset="-78"/>
              </a:rPr>
              <a:t> </a:t>
            </a:r>
            <a:endParaRPr lang="en-US" sz="4500" b="1" dirty="0">
              <a:solidFill>
                <a:srgbClr val="EEEEEE"/>
              </a:solidFill>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3509F9BE-79DA-4938-A364-E6C6CABA78A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pic>
        <p:nvPicPr>
          <p:cNvPr id="2" name="Picture 12">
            <a:extLst>
              <a:ext uri="{FF2B5EF4-FFF2-40B4-BE49-F238E27FC236}">
                <a16:creationId xmlns:a16="http://schemas.microsoft.com/office/drawing/2014/main" xmlns="" id="{3C13664A-CE2C-40CA-BDED-72694EB910FE}"/>
              </a:ext>
            </a:extLst>
          </p:cNvPr>
          <p:cNvPicPr>
            <a:picLocks noChangeAspect="1"/>
          </p:cNvPicPr>
          <p:nvPr/>
        </p:nvPicPr>
        <p:blipFill>
          <a:blip r:embed="rId3">
            <a:alphaModFix amt="69000"/>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a:off x="-5880038" y="471832"/>
            <a:ext cx="9745098" cy="1576934"/>
          </a:xfrm>
          <a:prstGeom prst="rect">
            <a:avLst/>
          </a:prstGeom>
        </p:spPr>
      </p:pic>
    </p:spTree>
    <p:extLst>
      <p:ext uri="{BB962C8B-B14F-4D97-AF65-F5344CB8AC3E}">
        <p14:creationId xmlns:p14="http://schemas.microsoft.com/office/powerpoint/2010/main" val="164109262"/>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14">
            <a:extLst>
              <a:ext uri="{FF2B5EF4-FFF2-40B4-BE49-F238E27FC236}">
                <a16:creationId xmlns:a16="http://schemas.microsoft.com/office/drawing/2014/main" xmlns="" id="{E73EA1B5-8CD5-4D5A-AB21-F94F447A75C3}"/>
              </a:ext>
            </a:extLst>
          </p:cNvPr>
          <p:cNvSpPr/>
          <p:nvPr/>
        </p:nvSpPr>
        <p:spPr>
          <a:xfrm>
            <a:off x="128985" y="108622"/>
            <a:ext cx="8847681" cy="5497756"/>
          </a:xfrm>
          <a:custGeom>
            <a:avLst/>
            <a:gdLst/>
            <a:ahLst/>
            <a:cxnLst/>
            <a:rect l="l" t="t" r="r" b="b"/>
            <a:pathLst>
              <a:path w="157867" h="2998468">
                <a:moveTo>
                  <a:pt x="0" y="0"/>
                </a:moveTo>
                <a:lnTo>
                  <a:pt x="157867" y="0"/>
                </a:lnTo>
                <a:lnTo>
                  <a:pt x="157867" y="2998468"/>
                </a:lnTo>
                <a:lnTo>
                  <a:pt x="0" y="2998468"/>
                </a:lnTo>
                <a:close/>
              </a:path>
            </a:pathLst>
          </a:custGeom>
          <a:solidFill>
            <a:srgbClr val="02ADB5"/>
          </a:solidFill>
          <a:ln>
            <a:solidFill>
              <a:srgbClr val="02ADB5"/>
            </a:solidFill>
          </a:ln>
        </p:spPr>
      </p:sp>
      <p:sp>
        <p:nvSpPr>
          <p:cNvPr id="10" name="TextBox 9">
            <a:extLst>
              <a:ext uri="{FF2B5EF4-FFF2-40B4-BE49-F238E27FC236}">
                <a16:creationId xmlns:a16="http://schemas.microsoft.com/office/drawing/2014/main" xmlns="" id="{D8FD6DD9-4C25-4371-86ED-9E78D4527F49}"/>
              </a:ext>
            </a:extLst>
          </p:cNvPr>
          <p:cNvSpPr txBox="1"/>
          <p:nvPr/>
        </p:nvSpPr>
        <p:spPr>
          <a:xfrm>
            <a:off x="3884243" y="2173659"/>
            <a:ext cx="1371600" cy="254365"/>
          </a:xfrm>
          <a:prstGeom prst="rect">
            <a:avLst/>
          </a:prstGeom>
          <a:noFill/>
        </p:spPr>
        <p:txBody>
          <a:bodyPr wrap="square" rtlCol="0">
            <a:spAutoFit/>
          </a:bodyPr>
          <a:lstStyle/>
          <a:p>
            <a:pPr algn="l"/>
            <a:endParaRPr lang="en-US" sz="1053" dirty="0"/>
          </a:p>
        </p:txBody>
      </p:sp>
      <p:sp>
        <p:nvSpPr>
          <p:cNvPr id="17" name="TextBox 16">
            <a:extLst>
              <a:ext uri="{FF2B5EF4-FFF2-40B4-BE49-F238E27FC236}">
                <a16:creationId xmlns:a16="http://schemas.microsoft.com/office/drawing/2014/main" xmlns="" id="{584A5C2C-33BE-4C0C-B030-C4307B96A3F2}"/>
              </a:ext>
            </a:extLst>
          </p:cNvPr>
          <p:cNvSpPr txBox="1"/>
          <p:nvPr/>
        </p:nvSpPr>
        <p:spPr>
          <a:xfrm>
            <a:off x="3884243" y="2173659"/>
            <a:ext cx="1371600" cy="254365"/>
          </a:xfrm>
          <a:prstGeom prst="rect">
            <a:avLst/>
          </a:prstGeom>
          <a:noFill/>
        </p:spPr>
        <p:txBody>
          <a:bodyPr wrap="square" rtlCol="0">
            <a:spAutoFit/>
          </a:bodyPr>
          <a:lstStyle/>
          <a:p>
            <a:pPr algn="l"/>
            <a:endParaRPr lang="en-US" sz="1053" dirty="0"/>
          </a:p>
        </p:txBody>
      </p:sp>
      <p:sp>
        <p:nvSpPr>
          <p:cNvPr id="24" name="TextBox 23">
            <a:extLst>
              <a:ext uri="{FF2B5EF4-FFF2-40B4-BE49-F238E27FC236}">
                <a16:creationId xmlns:a16="http://schemas.microsoft.com/office/drawing/2014/main" xmlns="" id="{6DF54F42-130C-44EF-8753-A986D08D5D8E}"/>
              </a:ext>
            </a:extLst>
          </p:cNvPr>
          <p:cNvSpPr txBox="1"/>
          <p:nvPr/>
        </p:nvSpPr>
        <p:spPr>
          <a:xfrm>
            <a:off x="78289" y="1114856"/>
            <a:ext cx="8808536" cy="2354491"/>
          </a:xfrm>
          <a:prstGeom prst="rect">
            <a:avLst/>
          </a:prstGeom>
          <a:noFill/>
        </p:spPr>
        <p:txBody>
          <a:bodyPr wrap="square" rtlCol="0">
            <a:spAutoFit/>
          </a:bodyPr>
          <a:lstStyle/>
          <a:p>
            <a:pPr algn="r" rtl="1"/>
            <a:r>
              <a:rPr lang="ar-DZ" sz="2100" dirty="0" smtClean="0">
                <a:latin typeface="Aljazeera" panose="02000000000000000000" pitchFamily="2" charset="-78"/>
                <a:cs typeface="Aljazeera" panose="02000000000000000000" pitchFamily="2" charset="-78"/>
              </a:rPr>
              <a:t>إن </a:t>
            </a:r>
            <a:r>
              <a:rPr lang="ar-DZ" sz="2100" dirty="0">
                <a:latin typeface="Aljazeera" panose="02000000000000000000" pitchFamily="2" charset="-78"/>
                <a:cs typeface="Aljazeera" panose="02000000000000000000" pitchFamily="2" charset="-78"/>
              </a:rPr>
              <a:t>مردودية أي قطاع اقتصادي تتحدد من خلال القوى المختلفة للمنافسة داخله، وتفوُق أي منظمة داخل هذا القطاع يعتمد على تبنيها لاستراتيجية تنافسية فعالة تسمح لها باكتساب والمحافظة على خاصية ما تميزها وتضمن لها التفوق على باقي المنافسين على المدى الطويل ومجابهة منافسيها بنجاح، لهذا يجب على كل مؤسسة قبل وضع استراتيجيتها أن تدرس وتقيُم استراتيجيات منافسيها لتتمكن من معرفة أنشطتهم قبل القيام بتجزئة السوق، فتحاول أن تعرف ماذا سيفعل منافسيها ؟ وماهي أهدافهم وغاياتهم ؟ وماهي نقاط الضعف لديهم ؟ وأخيرا تحاول تقدير ردود أفعالهم تجاه تحركاتها، مثل تخفيض الأسعار، إدخال منتج جديد للسوق، اختراق سوق جديد، القيام ببعض الحملات الترويجية</a:t>
            </a:r>
            <a:r>
              <a:rPr lang="ar-DZ" sz="2100" dirty="0" smtClean="0">
                <a:latin typeface="Aljazeera" panose="02000000000000000000" pitchFamily="2" charset="-78"/>
                <a:cs typeface="Aljazeera" panose="02000000000000000000" pitchFamily="2" charset="-78"/>
              </a:rPr>
              <a:t>.</a:t>
            </a:r>
          </a:p>
        </p:txBody>
      </p:sp>
      <p:pic>
        <p:nvPicPr>
          <p:cNvPr id="19" name="Picture 18">
            <a:extLst>
              <a:ext uri="{FF2B5EF4-FFF2-40B4-BE49-F238E27FC236}">
                <a16:creationId xmlns:a16="http://schemas.microsoft.com/office/drawing/2014/main" xmlns="" id="{6E19FD6F-7859-4ACB-992E-120E0F971D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grpSp>
        <p:nvGrpSpPr>
          <p:cNvPr id="20" name="Group 6">
            <a:extLst>
              <a:ext uri="{FF2B5EF4-FFF2-40B4-BE49-F238E27FC236}">
                <a16:creationId xmlns:a16="http://schemas.microsoft.com/office/drawing/2014/main" xmlns="" id="{3F7B8526-F0E5-4F3A-9CC4-B8882A8C9A25}"/>
              </a:ext>
            </a:extLst>
          </p:cNvPr>
          <p:cNvGrpSpPr/>
          <p:nvPr/>
        </p:nvGrpSpPr>
        <p:grpSpPr>
          <a:xfrm rot="8055801">
            <a:off x="8476819" y="-3942893"/>
            <a:ext cx="4623254" cy="4623254"/>
            <a:chOff x="-1523389" y="749290"/>
            <a:chExt cx="1913890" cy="1913890"/>
          </a:xfrm>
          <a:solidFill>
            <a:srgbClr val="02ADB5"/>
          </a:solidFill>
        </p:grpSpPr>
        <p:sp>
          <p:nvSpPr>
            <p:cNvPr id="21" name="Freeform 7">
              <a:extLst>
                <a:ext uri="{FF2B5EF4-FFF2-40B4-BE49-F238E27FC236}">
                  <a16:creationId xmlns:a16="http://schemas.microsoft.com/office/drawing/2014/main" xmlns="" id="{A4D973D7-9477-46E6-8022-D37844495D29}"/>
                </a:ext>
              </a:extLst>
            </p:cNvPr>
            <p:cNvSpPr/>
            <p:nvPr/>
          </p:nvSpPr>
          <p:spPr>
            <a:xfrm>
              <a:off x="-1523389" y="74929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22" name="Group 21">
            <a:extLst>
              <a:ext uri="{FF2B5EF4-FFF2-40B4-BE49-F238E27FC236}">
                <a16:creationId xmlns:a16="http://schemas.microsoft.com/office/drawing/2014/main" xmlns="" id="{1DC13559-75C0-4D4A-B182-A235ED4DA7EA}"/>
              </a:ext>
            </a:extLst>
          </p:cNvPr>
          <p:cNvGrpSpPr/>
          <p:nvPr/>
        </p:nvGrpSpPr>
        <p:grpSpPr>
          <a:xfrm rot="8102076">
            <a:off x="-2913819" y="-3182457"/>
            <a:ext cx="4457192" cy="3714528"/>
            <a:chOff x="10896653" y="847484"/>
            <a:chExt cx="5942923" cy="4952704"/>
          </a:xfrm>
          <a:solidFill>
            <a:srgbClr val="393E46"/>
          </a:solidFill>
        </p:grpSpPr>
        <p:grpSp>
          <p:nvGrpSpPr>
            <p:cNvPr id="23" name="Group 4">
              <a:extLst>
                <a:ext uri="{FF2B5EF4-FFF2-40B4-BE49-F238E27FC236}">
                  <a16:creationId xmlns:a16="http://schemas.microsoft.com/office/drawing/2014/main" xmlns="" id="{5AF8BD58-71D5-49B5-953A-E76D0F33F6AA}"/>
                </a:ext>
              </a:extLst>
            </p:cNvPr>
            <p:cNvGrpSpPr/>
            <p:nvPr/>
          </p:nvGrpSpPr>
          <p:grpSpPr>
            <a:xfrm rot="-2700000">
              <a:off x="10896653" y="1642457"/>
              <a:ext cx="3786245" cy="3152432"/>
              <a:chOff x="0" y="0"/>
              <a:chExt cx="1913890" cy="1913890"/>
            </a:xfrm>
            <a:grpFill/>
          </p:grpSpPr>
          <p:sp>
            <p:nvSpPr>
              <p:cNvPr id="27" name="Freeform 5">
                <a:extLst>
                  <a:ext uri="{FF2B5EF4-FFF2-40B4-BE49-F238E27FC236}">
                    <a16:creationId xmlns:a16="http://schemas.microsoft.com/office/drawing/2014/main" xmlns="" id="{777A7CC1-9C44-4189-9DF4-04C936086E53}"/>
                  </a:ext>
                </a:extLst>
              </p:cNvPr>
              <p:cNvSpPr/>
              <p:nvPr/>
            </p:nvSpPr>
            <p:spPr>
              <a:xfrm>
                <a:off x="0" y="0"/>
                <a:ext cx="1913890" cy="1913890"/>
              </a:xfrm>
              <a:custGeom>
                <a:avLst/>
                <a:gdLst/>
                <a:ahLst/>
                <a:cxnLst/>
                <a:rect l="l" t="t" r="r" b="b"/>
                <a:pathLst>
                  <a:path w="1913890" h="1913890">
                    <a:moveTo>
                      <a:pt x="0" y="0"/>
                    </a:moveTo>
                    <a:lnTo>
                      <a:pt x="1913890" y="0"/>
                    </a:lnTo>
                    <a:lnTo>
                      <a:pt x="1913890" y="1913890"/>
                    </a:lnTo>
                    <a:lnTo>
                      <a:pt x="0" y="1913890"/>
                    </a:lnTo>
                    <a:close/>
                  </a:path>
                </a:pathLst>
              </a:custGeom>
              <a:grpFill/>
              <a:ln w="38100">
                <a:solidFill>
                  <a:srgbClr val="02ADB5"/>
                </a:solidFill>
              </a:ln>
            </p:spPr>
          </p:sp>
        </p:grpSp>
        <p:grpSp>
          <p:nvGrpSpPr>
            <p:cNvPr id="25" name="Group 6">
              <a:extLst>
                <a:ext uri="{FF2B5EF4-FFF2-40B4-BE49-F238E27FC236}">
                  <a16:creationId xmlns:a16="http://schemas.microsoft.com/office/drawing/2014/main" xmlns="" id="{2383E598-B60C-446F-AB63-471EFD893CFC}"/>
                </a:ext>
              </a:extLst>
            </p:cNvPr>
            <p:cNvGrpSpPr/>
            <p:nvPr/>
          </p:nvGrpSpPr>
          <p:grpSpPr>
            <a:xfrm rot="2700000">
              <a:off x="11738148" y="698760"/>
              <a:ext cx="4952704" cy="5250152"/>
              <a:chOff x="0" y="0"/>
              <a:chExt cx="1913890" cy="1913890"/>
            </a:xfrm>
            <a:grpFill/>
          </p:grpSpPr>
          <p:sp>
            <p:nvSpPr>
              <p:cNvPr id="26" name="Freeform 7">
                <a:extLst>
                  <a:ext uri="{FF2B5EF4-FFF2-40B4-BE49-F238E27FC236}">
                    <a16:creationId xmlns:a16="http://schemas.microsoft.com/office/drawing/2014/main" xmlns="" id="{7C02E4C5-9C4B-408A-B4DA-E61F1C17AA9E}"/>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w="38100">
                <a:solidFill>
                  <a:srgbClr val="02ADB5"/>
                </a:solidFill>
              </a:ln>
            </p:spPr>
          </p:sp>
        </p:grpSp>
      </p:grpSp>
      <p:pic>
        <p:nvPicPr>
          <p:cNvPr id="7" name="Picture 12">
            <a:extLst>
              <a:ext uri="{FF2B5EF4-FFF2-40B4-BE49-F238E27FC236}">
                <a16:creationId xmlns:a16="http://schemas.microsoft.com/office/drawing/2014/main" xmlns="" id="{DE15FD07-D6A1-4189-A43F-D17BB8335E42}"/>
              </a:ext>
            </a:extLst>
          </p:cNvPr>
          <p:cNvPicPr>
            <a:picLocks noChangeAspect="1"/>
          </p:cNvPicPr>
          <p:nvPr/>
        </p:nvPicPr>
        <p:blipFill>
          <a:blip r:embed="rId3">
            <a:alphaModFix amt="69000"/>
            <a:extLst>
              <a:ext uri="{28A0092B-C50C-407E-A947-70E740481C1C}">
                <a14:useLocalDpi xmlns:a14="http://schemas.microsoft.com/office/drawing/2010/main" val="0"/>
              </a:ext>
              <a:ext uri="{96DAC541-7B7A-43D3-8B79-37D633B846F1}">
                <asvg:svgBlip xmlns:asvg="http://schemas.microsoft.com/office/drawing/2016/SVG/main" xmlns="" r:embed="rId4"/>
              </a:ext>
            </a:extLst>
          </a:blip>
          <a:srcRect/>
          <a:stretch>
            <a:fillRect/>
          </a:stretch>
        </p:blipFill>
        <p:spPr>
          <a:xfrm rot="10800000">
            <a:off x="1739962" y="4588420"/>
            <a:ext cx="9745098" cy="1576934"/>
          </a:xfrm>
          <a:prstGeom prst="rect">
            <a:avLst/>
          </a:prstGeom>
        </p:spPr>
      </p:pic>
      <p:grpSp>
        <p:nvGrpSpPr>
          <p:cNvPr id="28" name="Group 10">
            <a:extLst>
              <a:ext uri="{FF2B5EF4-FFF2-40B4-BE49-F238E27FC236}">
                <a16:creationId xmlns:a16="http://schemas.microsoft.com/office/drawing/2014/main" xmlns="" id="{4F32983E-DA2A-4E47-AF50-3958D825F185}"/>
              </a:ext>
            </a:extLst>
          </p:cNvPr>
          <p:cNvGrpSpPr/>
          <p:nvPr/>
        </p:nvGrpSpPr>
        <p:grpSpPr>
          <a:xfrm rot="-10800000">
            <a:off x="78289" y="8287397"/>
            <a:ext cx="2393977" cy="3131509"/>
            <a:chOff x="0" y="0"/>
            <a:chExt cx="2353310" cy="3357865"/>
          </a:xfrm>
          <a:solidFill>
            <a:srgbClr val="02ADB5"/>
          </a:solidFill>
        </p:grpSpPr>
        <p:sp>
          <p:nvSpPr>
            <p:cNvPr id="29" name="Freeform 11">
              <a:extLst>
                <a:ext uri="{FF2B5EF4-FFF2-40B4-BE49-F238E27FC236}">
                  <a16:creationId xmlns:a16="http://schemas.microsoft.com/office/drawing/2014/main" xmlns="" id="{BD3FC87F-E97C-4696-B01B-4F94B33C4987}"/>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grpSp>
        <p:nvGrpSpPr>
          <p:cNvPr id="30" name="Group 10">
            <a:extLst>
              <a:ext uri="{FF2B5EF4-FFF2-40B4-BE49-F238E27FC236}">
                <a16:creationId xmlns:a16="http://schemas.microsoft.com/office/drawing/2014/main" xmlns="" id="{D6A7456F-4D9D-43D5-B9FC-AA47985BA4F7}"/>
              </a:ext>
            </a:extLst>
          </p:cNvPr>
          <p:cNvGrpSpPr/>
          <p:nvPr/>
        </p:nvGrpSpPr>
        <p:grpSpPr>
          <a:xfrm rot="-10800000">
            <a:off x="2745084" y="7252609"/>
            <a:ext cx="2393977" cy="3131509"/>
            <a:chOff x="0" y="0"/>
            <a:chExt cx="2353310" cy="3357865"/>
          </a:xfrm>
          <a:solidFill>
            <a:srgbClr val="02ADB5"/>
          </a:solidFill>
        </p:grpSpPr>
        <p:sp>
          <p:nvSpPr>
            <p:cNvPr id="31" name="Freeform 11">
              <a:extLst>
                <a:ext uri="{FF2B5EF4-FFF2-40B4-BE49-F238E27FC236}">
                  <a16:creationId xmlns:a16="http://schemas.microsoft.com/office/drawing/2014/main" xmlns="" id="{1D545758-4682-422D-B52B-A72CE2F7F0FE}"/>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grpSp>
        <p:nvGrpSpPr>
          <p:cNvPr id="32" name="Group 10">
            <a:extLst>
              <a:ext uri="{FF2B5EF4-FFF2-40B4-BE49-F238E27FC236}">
                <a16:creationId xmlns:a16="http://schemas.microsoft.com/office/drawing/2014/main" xmlns="" id="{1A7D6C65-045C-4673-BF56-2A3B577FC370}"/>
              </a:ext>
            </a:extLst>
          </p:cNvPr>
          <p:cNvGrpSpPr/>
          <p:nvPr/>
        </p:nvGrpSpPr>
        <p:grpSpPr>
          <a:xfrm rot="-10800000">
            <a:off x="5350370" y="5836969"/>
            <a:ext cx="3655089" cy="3819068"/>
            <a:chOff x="0" y="0"/>
            <a:chExt cx="2353310" cy="3357865"/>
          </a:xfrm>
          <a:solidFill>
            <a:srgbClr val="02ADB5"/>
          </a:solidFill>
        </p:grpSpPr>
        <p:sp>
          <p:nvSpPr>
            <p:cNvPr id="33" name="Freeform 11">
              <a:extLst>
                <a:ext uri="{FF2B5EF4-FFF2-40B4-BE49-F238E27FC236}">
                  <a16:creationId xmlns:a16="http://schemas.microsoft.com/office/drawing/2014/main" xmlns="" id="{7515A55C-BF8D-40A8-8582-54082975477F}"/>
                </a:ext>
              </a:extLst>
            </p:cNvPr>
            <p:cNvSpPr/>
            <p:nvPr/>
          </p:nvSpPr>
          <p:spPr>
            <a:xfrm>
              <a:off x="0" y="0"/>
              <a:ext cx="2353310" cy="3357865"/>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4" name="TextBox 33">
            <a:extLst>
              <a:ext uri="{FF2B5EF4-FFF2-40B4-BE49-F238E27FC236}">
                <a16:creationId xmlns:a16="http://schemas.microsoft.com/office/drawing/2014/main" xmlns="" id="{6DF54F42-130C-44EF-8753-A986D08D5D8E}"/>
              </a:ext>
            </a:extLst>
          </p:cNvPr>
          <p:cNvSpPr txBox="1"/>
          <p:nvPr/>
        </p:nvSpPr>
        <p:spPr>
          <a:xfrm>
            <a:off x="148557" y="3366996"/>
            <a:ext cx="8808536" cy="1508105"/>
          </a:xfrm>
          <a:prstGeom prst="rect">
            <a:avLst/>
          </a:prstGeom>
          <a:noFill/>
        </p:spPr>
        <p:txBody>
          <a:bodyPr wrap="square" rtlCol="0">
            <a:spAutoFit/>
          </a:bodyPr>
          <a:lstStyle/>
          <a:p>
            <a:pPr algn="just" rtl="1"/>
            <a:r>
              <a:rPr lang="ar-DZ" sz="3200" dirty="0">
                <a:latin typeface="Aljazeera" panose="02000000000000000000" pitchFamily="2" charset="-78"/>
                <a:cs typeface="Aljazeera" panose="02000000000000000000" pitchFamily="2" charset="-78"/>
              </a:rPr>
              <a:t> </a:t>
            </a:r>
            <a:r>
              <a:rPr lang="ar-DZ" sz="2000" dirty="0">
                <a:latin typeface="Aljazeera" panose="02000000000000000000" pitchFamily="2" charset="-78"/>
                <a:cs typeface="Aljazeera" panose="02000000000000000000" pitchFamily="2" charset="-78"/>
              </a:rPr>
              <a:t>إن الاستراتيجية التنافسية الفعالة هي تلك التي تقوم على الثنائيات (منتج</a:t>
            </a:r>
            <a:r>
              <a:rPr lang="fr-FR" sz="2000" dirty="0">
                <a:latin typeface="Aljazeera" panose="02000000000000000000" pitchFamily="2" charset="-78"/>
                <a:cs typeface="Aljazeera" panose="02000000000000000000" pitchFamily="2" charset="-78"/>
              </a:rPr>
              <a:t>/</a:t>
            </a:r>
            <a:r>
              <a:rPr lang="ar-DZ" sz="2000" dirty="0">
                <a:latin typeface="Aljazeera" panose="02000000000000000000" pitchFamily="2" charset="-78"/>
                <a:cs typeface="Aljazeera" panose="02000000000000000000" pitchFamily="2" charset="-78"/>
              </a:rPr>
              <a:t> قطاع سوقي) أي تحاول أن تجد علاقة بين منتجات المنظمة والأسواق المستهدفة، بحيث تعمل هذه الاستراتيجية على تحقيق ميزة ما تميز المؤسسة عن باقي المنافسين و تحاول الحفاظ على هذه الميزة، وذلك بهدف ضمان استمرارية وبقاء المؤسسة في السوق وتفادي الخروج من السوق .</a:t>
            </a:r>
            <a:endParaRPr lang="fr-FR" sz="2000" dirty="0">
              <a:latin typeface="Aljazeera" panose="02000000000000000000" pitchFamily="2" charset="-78"/>
              <a:cs typeface="Aljazeera" panose="02000000000000000000" pitchFamily="2" charset="-78"/>
            </a:endParaRPr>
          </a:p>
        </p:txBody>
      </p:sp>
      <p:sp>
        <p:nvSpPr>
          <p:cNvPr id="35" name="TextBox 34">
            <a:extLst>
              <a:ext uri="{FF2B5EF4-FFF2-40B4-BE49-F238E27FC236}">
                <a16:creationId xmlns:a16="http://schemas.microsoft.com/office/drawing/2014/main" xmlns="" id="{6DF54F42-130C-44EF-8753-A986D08D5D8E}"/>
              </a:ext>
            </a:extLst>
          </p:cNvPr>
          <p:cNvSpPr txBox="1"/>
          <p:nvPr/>
        </p:nvSpPr>
        <p:spPr>
          <a:xfrm>
            <a:off x="78289" y="513744"/>
            <a:ext cx="8808536" cy="461665"/>
          </a:xfrm>
          <a:prstGeom prst="rect">
            <a:avLst/>
          </a:prstGeom>
          <a:noFill/>
        </p:spPr>
        <p:txBody>
          <a:bodyPr wrap="square" rtlCol="0">
            <a:spAutoFit/>
          </a:bodyPr>
          <a:lstStyle/>
          <a:p>
            <a:pPr algn="r" rtl="1"/>
            <a:r>
              <a:rPr lang="ar-SA" sz="2400" b="1" u="sng" dirty="0">
                <a:solidFill>
                  <a:schemeClr val="bg1"/>
                </a:solidFill>
                <a:latin typeface="Aljazeera" panose="02000000000000000000" pitchFamily="2" charset="-78"/>
                <a:cs typeface="Aljazeera" panose="02000000000000000000" pitchFamily="2" charset="-78"/>
              </a:rPr>
              <a:t>ت</a:t>
            </a:r>
            <a:r>
              <a:rPr lang="ar-DZ" sz="2400" b="1" u="sng" dirty="0">
                <a:solidFill>
                  <a:schemeClr val="bg1"/>
                </a:solidFill>
                <a:latin typeface="Aljazeera" panose="02000000000000000000" pitchFamily="2" charset="-78"/>
                <a:cs typeface="Aljazeera" panose="02000000000000000000" pitchFamily="2" charset="-78"/>
              </a:rPr>
              <a:t>مهيد</a:t>
            </a:r>
            <a:r>
              <a:rPr lang="ar-SA" sz="2400" b="1" u="sng" dirty="0">
                <a:solidFill>
                  <a:schemeClr val="bg1"/>
                </a:solidFill>
                <a:latin typeface="Aljazeera" panose="02000000000000000000" pitchFamily="2" charset="-78"/>
                <a:cs typeface="Aljazeera" panose="02000000000000000000" pitchFamily="2" charset="-78"/>
              </a:rPr>
              <a:t>: </a:t>
            </a:r>
          </a:p>
        </p:txBody>
      </p:sp>
    </p:spTree>
    <p:extLst>
      <p:ext uri="{BB962C8B-B14F-4D97-AF65-F5344CB8AC3E}">
        <p14:creationId xmlns:p14="http://schemas.microsoft.com/office/powerpoint/2010/main" val="121508432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11">
            <a:extLst>
              <a:ext uri="{FF2B5EF4-FFF2-40B4-BE49-F238E27FC236}">
                <a16:creationId xmlns:a16="http://schemas.microsoft.com/office/drawing/2014/main" xmlns="" id="{6B7C4BF1-CBDF-4827-9A8F-3B293663F694}"/>
              </a:ext>
            </a:extLst>
          </p:cNvPr>
          <p:cNvSpPr/>
          <p:nvPr/>
        </p:nvSpPr>
        <p:spPr>
          <a:xfrm rot="10800000">
            <a:off x="2509741" y="2608253"/>
            <a:ext cx="3655091" cy="3281536"/>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02ADB5"/>
          </a:solidFill>
        </p:spPr>
        <p:txBody>
          <a:bodyPr/>
          <a:lstStyle/>
          <a:p>
            <a:endParaRPr lang="fr-FR" dirty="0"/>
          </a:p>
        </p:txBody>
      </p:sp>
      <p:sp>
        <p:nvSpPr>
          <p:cNvPr id="16" name="TextBox 15">
            <a:extLst>
              <a:ext uri="{FF2B5EF4-FFF2-40B4-BE49-F238E27FC236}">
                <a16:creationId xmlns:a16="http://schemas.microsoft.com/office/drawing/2014/main" xmlns="" id="{9533C81C-7263-4EBE-A292-6AA49B75C2C7}"/>
              </a:ext>
            </a:extLst>
          </p:cNvPr>
          <p:cNvSpPr txBox="1"/>
          <p:nvPr/>
        </p:nvSpPr>
        <p:spPr>
          <a:xfrm>
            <a:off x="1657467" y="902166"/>
            <a:ext cx="6335067" cy="553998"/>
          </a:xfrm>
          <a:prstGeom prst="rect">
            <a:avLst/>
          </a:prstGeom>
          <a:solidFill>
            <a:srgbClr val="02ADB5"/>
          </a:solidFill>
        </p:spPr>
        <p:txBody>
          <a:bodyPr wrap="square" rtlCol="0">
            <a:spAutoFit/>
          </a:bodyPr>
          <a:lstStyle/>
          <a:p>
            <a:pPr algn="r" rtl="1"/>
            <a:r>
              <a:rPr lang="ar-SA" sz="3000" b="1" dirty="0">
                <a:solidFill>
                  <a:prstClr val="black"/>
                </a:solidFill>
                <a:latin typeface="Aljazeera" panose="02000000000000000000" pitchFamily="2" charset="-78"/>
              </a:rPr>
              <a:t>ومن أبرز </a:t>
            </a:r>
            <a:r>
              <a:rPr lang="ar-DZ" sz="3000" b="1" dirty="0">
                <a:solidFill>
                  <a:prstClr val="black"/>
                </a:solidFill>
                <a:latin typeface="Aljazeera" panose="02000000000000000000" pitchFamily="2" charset="-78"/>
              </a:rPr>
              <a:t>الخيارات </a:t>
            </a:r>
            <a:r>
              <a:rPr lang="ar-SA" sz="3000" b="1" dirty="0">
                <a:solidFill>
                  <a:prstClr val="black"/>
                </a:solidFill>
                <a:latin typeface="Aljazeera" panose="02000000000000000000" pitchFamily="2" charset="-78"/>
              </a:rPr>
              <a:t>الاستراتيجي</a:t>
            </a:r>
            <a:r>
              <a:rPr lang="ar-DZ" sz="3000" b="1" dirty="0">
                <a:solidFill>
                  <a:prstClr val="black"/>
                </a:solidFill>
                <a:latin typeface="Aljazeera" panose="02000000000000000000" pitchFamily="2" charset="-78"/>
              </a:rPr>
              <a:t>ة</a:t>
            </a:r>
            <a:r>
              <a:rPr lang="ar-SA" sz="3000" b="1" dirty="0">
                <a:solidFill>
                  <a:prstClr val="black"/>
                </a:solidFill>
                <a:latin typeface="Aljazeera" panose="02000000000000000000" pitchFamily="2" charset="-78"/>
              </a:rPr>
              <a:t> نجد:</a:t>
            </a:r>
            <a:endParaRPr lang="en-US" sz="3000" b="1" dirty="0">
              <a:solidFill>
                <a:prstClr val="black"/>
              </a:solidFill>
              <a:latin typeface="Aljazeera" panose="02000000000000000000" pitchFamily="2" charset="-78"/>
            </a:endParaRPr>
          </a:p>
        </p:txBody>
      </p:sp>
      <p:grpSp>
        <p:nvGrpSpPr>
          <p:cNvPr id="5" name="Group 4"/>
          <p:cNvGrpSpPr/>
          <p:nvPr/>
        </p:nvGrpSpPr>
        <p:grpSpPr>
          <a:xfrm>
            <a:off x="69619" y="4060615"/>
            <a:ext cx="2393977" cy="3131509"/>
            <a:chOff x="69619" y="4060615"/>
            <a:chExt cx="2393977" cy="3131509"/>
          </a:xfrm>
        </p:grpSpPr>
        <p:sp>
          <p:nvSpPr>
            <p:cNvPr id="26" name="Freeform 11">
              <a:extLst>
                <a:ext uri="{FF2B5EF4-FFF2-40B4-BE49-F238E27FC236}">
                  <a16:creationId xmlns:a16="http://schemas.microsoft.com/office/drawing/2014/main" xmlns="" id="{0DF95EE2-F20F-4445-AB8D-034E58B9DD20}"/>
                </a:ext>
              </a:extLst>
            </p:cNvPr>
            <p:cNvSpPr/>
            <p:nvPr/>
          </p:nvSpPr>
          <p:spPr>
            <a:xfrm rot="10800000">
              <a:off x="69619" y="4060615"/>
              <a:ext cx="2393977" cy="313150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02ADB5"/>
            </a:solidFill>
          </p:spPr>
        </p:sp>
        <p:sp>
          <p:nvSpPr>
            <p:cNvPr id="17" name="TextBox 16">
              <a:extLst>
                <a:ext uri="{FF2B5EF4-FFF2-40B4-BE49-F238E27FC236}">
                  <a16:creationId xmlns:a16="http://schemas.microsoft.com/office/drawing/2014/main" xmlns="" id="{E1E144CB-9A9C-494A-9ED5-7773C10D830B}"/>
                </a:ext>
              </a:extLst>
            </p:cNvPr>
            <p:cNvSpPr txBox="1"/>
            <p:nvPr/>
          </p:nvSpPr>
          <p:spPr>
            <a:xfrm>
              <a:off x="580808" y="4386952"/>
              <a:ext cx="1371600" cy="646331"/>
            </a:xfrm>
            <a:prstGeom prst="rect">
              <a:avLst/>
            </a:prstGeom>
            <a:noFill/>
          </p:spPr>
          <p:txBody>
            <a:bodyPr wrap="square" rtlCol="0">
              <a:spAutoFit/>
            </a:bodyPr>
            <a:lstStyle/>
            <a:p>
              <a:pPr algn="ctr" rtl="1"/>
              <a:r>
                <a:rPr lang="ar-DZ" sz="3600" b="1" dirty="0">
                  <a:solidFill>
                    <a:prstClr val="white"/>
                  </a:solidFill>
                  <a:latin typeface="(A) Arslan Wessam B" panose="03020402040406030203" pitchFamily="66" charset="-78"/>
                  <a:cs typeface="(A) Arslan Wessam B" panose="03020402040406030203" pitchFamily="66" charset="-78"/>
                </a:rPr>
                <a:t>ثالثا:</a:t>
              </a:r>
              <a:endParaRPr lang="en-US" sz="3600" b="1" dirty="0">
                <a:solidFill>
                  <a:prstClr val="white"/>
                </a:solidFill>
                <a:latin typeface="(A) Arslan Wessam B" panose="03020402040406030203" pitchFamily="66" charset="-78"/>
                <a:cs typeface="(A) Arslan Wessam B" panose="03020402040406030203" pitchFamily="66" charset="-78"/>
              </a:endParaRPr>
            </a:p>
          </p:txBody>
        </p:sp>
      </p:grpSp>
      <p:sp>
        <p:nvSpPr>
          <p:cNvPr id="21" name="TextBox 5">
            <a:extLst>
              <a:ext uri="{FF2B5EF4-FFF2-40B4-BE49-F238E27FC236}">
                <a16:creationId xmlns:a16="http://schemas.microsoft.com/office/drawing/2014/main" xmlns="" id="{59439C19-B81A-4D18-8107-5AC13A10DD44}"/>
              </a:ext>
            </a:extLst>
          </p:cNvPr>
          <p:cNvSpPr txBox="1"/>
          <p:nvPr/>
        </p:nvSpPr>
        <p:spPr>
          <a:xfrm>
            <a:off x="2599664" y="4026210"/>
            <a:ext cx="3253903" cy="1754326"/>
          </a:xfrm>
          <a:prstGeom prst="rect">
            <a:avLst/>
          </a:prstGeom>
          <a:noFill/>
        </p:spPr>
        <p:txBody>
          <a:bodyPr wrap="square" rtlCol="0">
            <a:spAutoFit/>
          </a:bodyPr>
          <a:lstStyle/>
          <a:p>
            <a:pPr algn="just" rtl="1"/>
            <a:r>
              <a:rPr lang="ar-SA" b="1" dirty="0">
                <a:solidFill>
                  <a:srgbClr val="E8EAED"/>
                </a:solidFill>
                <a:latin typeface="Aljazeera" panose="02000000000000000000" pitchFamily="2" charset="-78"/>
                <a:cs typeface="Aljazeera" panose="02000000000000000000" pitchFamily="2" charset="-78"/>
              </a:rPr>
              <a:t>يرى "</a:t>
            </a:r>
            <a:r>
              <a:rPr lang="fr-FR" b="1" dirty="0">
                <a:solidFill>
                  <a:srgbClr val="E8EAED"/>
                </a:solidFill>
                <a:latin typeface="Aljazeera" panose="02000000000000000000" pitchFamily="2" charset="-78"/>
                <a:cs typeface="Aljazeera" panose="02000000000000000000" pitchFamily="2" charset="-78"/>
              </a:rPr>
              <a:t>"</a:t>
            </a:r>
            <a:r>
              <a:rPr lang="fr-FR" b="1" dirty="0" err="1" smtClean="0">
                <a:solidFill>
                  <a:srgbClr val="E8EAED"/>
                </a:solidFill>
                <a:latin typeface="Aljazeera" panose="02000000000000000000" pitchFamily="2" charset="-78"/>
                <a:cs typeface="Aljazeera" panose="02000000000000000000" pitchFamily="2" charset="-78"/>
              </a:rPr>
              <a:t>PH.Kotler</a:t>
            </a:r>
            <a:r>
              <a:rPr lang="fr-FR" b="1" dirty="0" smtClean="0">
                <a:solidFill>
                  <a:srgbClr val="E8EAED"/>
                </a:solidFill>
                <a:latin typeface="Aljazeera" panose="02000000000000000000" pitchFamily="2" charset="-78"/>
                <a:cs typeface="Aljazeera" panose="02000000000000000000" pitchFamily="2" charset="-78"/>
              </a:rPr>
              <a:t> </a:t>
            </a:r>
            <a:r>
              <a:rPr lang="ar-DZ" b="1" dirty="0" smtClean="0">
                <a:solidFill>
                  <a:srgbClr val="E8EAED"/>
                </a:solidFill>
                <a:latin typeface="Aljazeera" panose="02000000000000000000" pitchFamily="2" charset="-78"/>
                <a:cs typeface="Aljazeera" panose="02000000000000000000" pitchFamily="2" charset="-78"/>
              </a:rPr>
              <a:t> </a:t>
            </a:r>
            <a:r>
              <a:rPr lang="ar-SA" b="1" dirty="0">
                <a:solidFill>
                  <a:srgbClr val="E8EAED"/>
                </a:solidFill>
                <a:latin typeface="Aljazeera" panose="02000000000000000000" pitchFamily="2" charset="-78"/>
                <a:cs typeface="Aljazeera" panose="02000000000000000000" pitchFamily="2" charset="-78"/>
              </a:rPr>
              <a:t>أن المتنافسين في قطاع سوق معين، يمكن تصنيفهم إلى أربعة أنواع، وذلك حسب حصصهم السوقية، ولكل صنف من هؤلاء المتنافسين بدائل الاستراتيجية التنافسية الخاصة به </a:t>
            </a:r>
          </a:p>
        </p:txBody>
      </p:sp>
      <p:sp>
        <p:nvSpPr>
          <p:cNvPr id="6" name="Rectangle 5"/>
          <p:cNvSpPr/>
          <p:nvPr/>
        </p:nvSpPr>
        <p:spPr>
          <a:xfrm>
            <a:off x="2652851" y="2881196"/>
            <a:ext cx="3267254" cy="1077218"/>
          </a:xfrm>
          <a:prstGeom prst="rect">
            <a:avLst/>
          </a:prstGeom>
        </p:spPr>
        <p:txBody>
          <a:bodyPr wrap="square">
            <a:spAutoFit/>
          </a:bodyPr>
          <a:lstStyle/>
          <a:p>
            <a:pPr lvl="0" algn="ctr" rtl="1">
              <a:spcAft>
                <a:spcPts val="1200"/>
              </a:spcAft>
            </a:pPr>
            <a:r>
              <a:rPr lang="ar-DZ" sz="3600" b="1" dirty="0">
                <a:solidFill>
                  <a:prstClr val="white"/>
                </a:solidFill>
                <a:latin typeface="Aljazeera" panose="02000000000000000000" pitchFamily="2" charset="-78"/>
                <a:cs typeface="Aljazeera" panose="02000000000000000000" pitchFamily="2" charset="-78"/>
              </a:rPr>
              <a:t>ثانيًا</a:t>
            </a:r>
            <a:r>
              <a:rPr lang="ar-DZ" sz="3600" b="1" dirty="0" smtClean="0">
                <a:solidFill>
                  <a:prstClr val="white"/>
                </a:solidFill>
                <a:latin typeface="Aljazeera" panose="02000000000000000000" pitchFamily="2" charset="-78"/>
                <a:cs typeface="Aljazeera" panose="02000000000000000000" pitchFamily="2" charset="-78"/>
              </a:rPr>
              <a:t>:</a:t>
            </a:r>
            <a:endParaRPr lang="fr-FR" sz="1800" b="1" dirty="0" smtClean="0">
              <a:solidFill>
                <a:prstClr val="black"/>
              </a:solidFill>
              <a:latin typeface="Aljazeera" panose="02000000000000000000" pitchFamily="2" charset="-78"/>
              <a:cs typeface="Aljazeera" panose="02000000000000000000" pitchFamily="2" charset="-78"/>
            </a:endParaRPr>
          </a:p>
          <a:p>
            <a:pPr algn="ctr" rtl="1">
              <a:spcAft>
                <a:spcPts val="1200"/>
              </a:spcAft>
            </a:pPr>
            <a:r>
              <a:rPr lang="ar-DZ" sz="1800" b="1" dirty="0" smtClean="0">
                <a:solidFill>
                  <a:prstClr val="black"/>
                </a:solidFill>
                <a:latin typeface="Aljazeera" panose="02000000000000000000" pitchFamily="2" charset="-78"/>
                <a:cs typeface="Aljazeera" panose="02000000000000000000" pitchFamily="2" charset="-78"/>
              </a:rPr>
              <a:t>الاستراتيجيات </a:t>
            </a:r>
            <a:r>
              <a:rPr lang="ar-DZ" sz="1800" b="1" dirty="0">
                <a:solidFill>
                  <a:prstClr val="black"/>
                </a:solidFill>
                <a:latin typeface="Aljazeera" panose="02000000000000000000" pitchFamily="2" charset="-78"/>
                <a:cs typeface="Aljazeera" panose="02000000000000000000" pitchFamily="2" charset="-78"/>
              </a:rPr>
              <a:t>التنافسية </a:t>
            </a:r>
            <a:r>
              <a:rPr lang="ar-DZ" sz="1800" b="1" dirty="0" smtClean="0">
                <a:solidFill>
                  <a:prstClr val="black"/>
                </a:solidFill>
                <a:latin typeface="Aljazeera" panose="02000000000000000000" pitchFamily="2" charset="-78"/>
                <a:cs typeface="Aljazeera" panose="02000000000000000000" pitchFamily="2" charset="-78"/>
              </a:rPr>
              <a:t>حسب</a:t>
            </a:r>
            <a:r>
              <a:rPr lang="fr-FR" sz="1800" b="1" dirty="0" smtClean="0">
                <a:solidFill>
                  <a:prstClr val="black"/>
                </a:solidFill>
                <a:latin typeface="Aljazeera" panose="02000000000000000000" pitchFamily="2" charset="-78"/>
                <a:cs typeface="Aljazeera" panose="02000000000000000000" pitchFamily="2" charset="-78"/>
              </a:rPr>
              <a:t> </a:t>
            </a:r>
            <a:r>
              <a:rPr lang="fr-FR" dirty="0" err="1">
                <a:solidFill>
                  <a:prstClr val="black"/>
                </a:solidFill>
                <a:latin typeface="Aljazeera" panose="02000000000000000000" pitchFamily="2" charset="-78"/>
                <a:cs typeface="Aljazeera" panose="02000000000000000000" pitchFamily="2" charset="-78"/>
              </a:rPr>
              <a:t>Kotler</a:t>
            </a:r>
            <a:r>
              <a:rPr lang="fr-FR" sz="1800" b="1" dirty="0" smtClean="0">
                <a:solidFill>
                  <a:prstClr val="black"/>
                </a:solidFill>
                <a:latin typeface="Aljazeera" panose="02000000000000000000" pitchFamily="2" charset="-78"/>
                <a:cs typeface="Aljazeera" panose="02000000000000000000" pitchFamily="2" charset="-78"/>
              </a:rPr>
              <a:t> </a:t>
            </a:r>
            <a:r>
              <a:rPr lang="ar-DZ" sz="1800" b="1" dirty="0" smtClean="0">
                <a:solidFill>
                  <a:prstClr val="black"/>
                </a:solidFill>
                <a:latin typeface="Aljazeera" panose="02000000000000000000" pitchFamily="2" charset="-78"/>
                <a:cs typeface="Aljazeera" panose="02000000000000000000" pitchFamily="2" charset="-78"/>
              </a:rPr>
              <a:t>:</a:t>
            </a:r>
            <a:endParaRPr lang="fr-FR" sz="1800" dirty="0">
              <a:solidFill>
                <a:prstClr val="black"/>
              </a:solidFill>
              <a:latin typeface="Aljazeera" panose="02000000000000000000" pitchFamily="2" charset="-78"/>
              <a:cs typeface="Aljazeera" panose="02000000000000000000" pitchFamily="2" charset="-78"/>
            </a:endParaRPr>
          </a:p>
        </p:txBody>
      </p:sp>
      <p:grpSp>
        <p:nvGrpSpPr>
          <p:cNvPr id="2" name="Group 1"/>
          <p:cNvGrpSpPr/>
          <p:nvPr/>
        </p:nvGrpSpPr>
        <p:grpSpPr>
          <a:xfrm>
            <a:off x="6264407" y="2100649"/>
            <a:ext cx="2583230" cy="3752983"/>
            <a:chOff x="6264407" y="2100649"/>
            <a:chExt cx="2583230" cy="3752983"/>
          </a:xfrm>
        </p:grpSpPr>
        <p:sp>
          <p:nvSpPr>
            <p:cNvPr id="32" name="Freeform 11">
              <a:extLst>
                <a:ext uri="{FF2B5EF4-FFF2-40B4-BE49-F238E27FC236}">
                  <a16:creationId xmlns:a16="http://schemas.microsoft.com/office/drawing/2014/main" xmlns="" id="{0BA6B5A6-6CE6-4F20-B511-D5513A59C3F5}"/>
                </a:ext>
              </a:extLst>
            </p:cNvPr>
            <p:cNvSpPr/>
            <p:nvPr/>
          </p:nvSpPr>
          <p:spPr>
            <a:xfrm rot="10800000">
              <a:off x="6264407" y="2100649"/>
              <a:ext cx="2583229" cy="3752983"/>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solidFill>
              <a:srgbClr val="02ADB5"/>
            </a:solidFill>
          </p:spPr>
        </p:sp>
        <p:sp>
          <p:nvSpPr>
            <p:cNvPr id="19" name="TextBox 18">
              <a:extLst>
                <a:ext uri="{FF2B5EF4-FFF2-40B4-BE49-F238E27FC236}">
                  <a16:creationId xmlns:a16="http://schemas.microsoft.com/office/drawing/2014/main" xmlns="" id="{DD27FD49-1315-4BE3-BB61-7DA91545E00B}"/>
                </a:ext>
              </a:extLst>
            </p:cNvPr>
            <p:cNvSpPr txBox="1"/>
            <p:nvPr/>
          </p:nvSpPr>
          <p:spPr>
            <a:xfrm>
              <a:off x="7226247" y="2927275"/>
              <a:ext cx="1013346" cy="646331"/>
            </a:xfrm>
            <a:prstGeom prst="rect">
              <a:avLst/>
            </a:prstGeom>
            <a:noFill/>
          </p:spPr>
          <p:txBody>
            <a:bodyPr wrap="square" rtlCol="0">
              <a:spAutoFit/>
            </a:bodyPr>
            <a:lstStyle/>
            <a:p>
              <a:pPr algn="ctr" rtl="1"/>
              <a:r>
                <a:rPr lang="ar-DZ" sz="3600" b="1" dirty="0">
                  <a:solidFill>
                    <a:prstClr val="white"/>
                  </a:solidFill>
                  <a:latin typeface="Aljazeera" panose="02000000000000000000" pitchFamily="2" charset="-78"/>
                  <a:cs typeface="Aljazeera" panose="02000000000000000000" pitchFamily="2" charset="-78"/>
                </a:rPr>
                <a:t>أولا:</a:t>
              </a:r>
              <a:endParaRPr lang="en-US" sz="3600" b="1" dirty="0">
                <a:solidFill>
                  <a:prstClr val="white"/>
                </a:solidFill>
                <a:latin typeface="Aljazeera" panose="02000000000000000000" pitchFamily="2" charset="-78"/>
                <a:cs typeface="Aljazeera" panose="02000000000000000000" pitchFamily="2" charset="-78"/>
              </a:endParaRPr>
            </a:p>
          </p:txBody>
        </p:sp>
        <p:sp>
          <p:nvSpPr>
            <p:cNvPr id="23" name="Rectangle 22"/>
            <p:cNvSpPr/>
            <p:nvPr/>
          </p:nvSpPr>
          <p:spPr>
            <a:xfrm>
              <a:off x="6453660" y="3921365"/>
              <a:ext cx="2393977" cy="584775"/>
            </a:xfrm>
            <a:prstGeom prst="rect">
              <a:avLst/>
            </a:prstGeom>
          </p:spPr>
          <p:txBody>
            <a:bodyPr wrap="square">
              <a:spAutoFit/>
            </a:bodyPr>
            <a:lstStyle/>
            <a:p>
              <a:pPr algn="ctr" rtl="1"/>
              <a:r>
                <a:rPr lang="ar-DZ" sz="1600" dirty="0">
                  <a:solidFill>
                    <a:prstClr val="black"/>
                  </a:solidFill>
                  <a:latin typeface="Aljazeera" panose="02000000000000000000" pitchFamily="2" charset="-78"/>
                  <a:cs typeface="Aljazeera" panose="02000000000000000000" pitchFamily="2" charset="-78"/>
                </a:rPr>
                <a:t>الاستراتيجيات التنافسية حسب: </a:t>
              </a:r>
              <a:r>
                <a:rPr lang="fr-FR" sz="1600" b="1" dirty="0">
                  <a:solidFill>
                    <a:prstClr val="black"/>
                  </a:solidFill>
                  <a:latin typeface="Aljazeera" panose="02000000000000000000" pitchFamily="2" charset="-78"/>
                  <a:cs typeface="Aljazeera" panose="02000000000000000000" pitchFamily="2" charset="-78"/>
                </a:rPr>
                <a:t>Porter</a:t>
              </a:r>
            </a:p>
          </p:txBody>
        </p:sp>
      </p:grpSp>
      <p:pic>
        <p:nvPicPr>
          <p:cNvPr id="24" name="Picture 23">
            <a:extLst>
              <a:ext uri="{FF2B5EF4-FFF2-40B4-BE49-F238E27FC236}">
                <a16:creationId xmlns:a16="http://schemas.microsoft.com/office/drawing/2014/main" xmlns="" id="{43B34C40-C64F-4371-9663-6133269AC4A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grpSp>
        <p:nvGrpSpPr>
          <p:cNvPr id="34" name="Group 33">
            <a:extLst>
              <a:ext uri="{FF2B5EF4-FFF2-40B4-BE49-F238E27FC236}">
                <a16:creationId xmlns:a16="http://schemas.microsoft.com/office/drawing/2014/main" xmlns="" id="{7F9CFF4D-B146-472E-B2A6-F8C0C1DF312B}"/>
              </a:ext>
            </a:extLst>
          </p:cNvPr>
          <p:cNvGrpSpPr/>
          <p:nvPr/>
        </p:nvGrpSpPr>
        <p:grpSpPr>
          <a:xfrm>
            <a:off x="-2463426" y="-2136342"/>
            <a:ext cx="3939961" cy="4272683"/>
            <a:chOff x="-3281791" y="-3313823"/>
            <a:chExt cx="6566080" cy="6566081"/>
          </a:xfrm>
        </p:grpSpPr>
        <p:grpSp>
          <p:nvGrpSpPr>
            <p:cNvPr id="35" name="Group 4">
              <a:extLst>
                <a:ext uri="{FF2B5EF4-FFF2-40B4-BE49-F238E27FC236}">
                  <a16:creationId xmlns:a16="http://schemas.microsoft.com/office/drawing/2014/main" xmlns="" id="{97174262-E2AB-46E2-BFDA-282D5C59C0B6}"/>
                </a:ext>
              </a:extLst>
            </p:cNvPr>
            <p:cNvGrpSpPr/>
            <p:nvPr/>
          </p:nvGrpSpPr>
          <p:grpSpPr>
            <a:xfrm rot="-2700000">
              <a:off x="-3281791" y="-3313823"/>
              <a:ext cx="6566080" cy="6566081"/>
              <a:chOff x="6602" y="-6087"/>
              <a:chExt cx="1913890" cy="1913890"/>
            </a:xfrm>
          </p:grpSpPr>
          <p:sp>
            <p:nvSpPr>
              <p:cNvPr id="38" name="Freeform 5">
                <a:extLst>
                  <a:ext uri="{FF2B5EF4-FFF2-40B4-BE49-F238E27FC236}">
                    <a16:creationId xmlns:a16="http://schemas.microsoft.com/office/drawing/2014/main" xmlns="" id="{D9B85524-35F8-41E8-9121-65C820529602}"/>
                  </a:ext>
                </a:extLst>
              </p:cNvPr>
              <p:cNvSpPr/>
              <p:nvPr/>
            </p:nvSpPr>
            <p:spPr>
              <a:xfrm>
                <a:off x="6602" y="-6087"/>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222831"/>
              </a:solidFill>
              <a:ln w="38100">
                <a:solidFill>
                  <a:srgbClr val="02ADB5"/>
                </a:solidFill>
              </a:ln>
            </p:spPr>
          </p:sp>
        </p:grpSp>
        <p:grpSp>
          <p:nvGrpSpPr>
            <p:cNvPr id="36" name="Group 6">
              <a:extLst>
                <a:ext uri="{FF2B5EF4-FFF2-40B4-BE49-F238E27FC236}">
                  <a16:creationId xmlns:a16="http://schemas.microsoft.com/office/drawing/2014/main" xmlns="" id="{DF93362E-FBDD-4972-B17E-ED4D5522A0A1}"/>
                </a:ext>
              </a:extLst>
            </p:cNvPr>
            <p:cNvGrpSpPr/>
            <p:nvPr/>
          </p:nvGrpSpPr>
          <p:grpSpPr>
            <a:xfrm rot="2700000">
              <a:off x="-2926440" y="-2926440"/>
              <a:ext cx="5852880" cy="5852880"/>
              <a:chOff x="0" y="0"/>
              <a:chExt cx="1913890" cy="1913890"/>
            </a:xfrm>
          </p:grpSpPr>
          <p:sp>
            <p:nvSpPr>
              <p:cNvPr id="37" name="Freeform 7">
                <a:extLst>
                  <a:ext uri="{FF2B5EF4-FFF2-40B4-BE49-F238E27FC236}">
                    <a16:creationId xmlns:a16="http://schemas.microsoft.com/office/drawing/2014/main" xmlns="" id="{B77DC05D-F068-4344-8BC2-796B3D5E5921}"/>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grpSp>
        <p:nvGrpSpPr>
          <p:cNvPr id="39" name="Group 6">
            <a:extLst>
              <a:ext uri="{FF2B5EF4-FFF2-40B4-BE49-F238E27FC236}">
                <a16:creationId xmlns:a16="http://schemas.microsoft.com/office/drawing/2014/main" xmlns="" id="{D9FA83E9-BA91-47FD-8C73-ED986BCD0EC9}"/>
              </a:ext>
            </a:extLst>
          </p:cNvPr>
          <p:cNvGrpSpPr/>
          <p:nvPr/>
        </p:nvGrpSpPr>
        <p:grpSpPr>
          <a:xfrm rot="2700000">
            <a:off x="-4779627" y="-4643596"/>
            <a:ext cx="4389660" cy="4389660"/>
            <a:chOff x="0" y="0"/>
            <a:chExt cx="1913890" cy="1913890"/>
          </a:xfrm>
        </p:grpSpPr>
        <p:sp>
          <p:nvSpPr>
            <p:cNvPr id="40" name="Freeform 7">
              <a:extLst>
                <a:ext uri="{FF2B5EF4-FFF2-40B4-BE49-F238E27FC236}">
                  <a16:creationId xmlns:a16="http://schemas.microsoft.com/office/drawing/2014/main" xmlns="" id="{6C988A64-70D9-4EB6-AF9F-8E14381996BF}"/>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sp>
        <p:nvSpPr>
          <p:cNvPr id="41" name="TextBox 40">
            <a:extLst>
              <a:ext uri="{FF2B5EF4-FFF2-40B4-BE49-F238E27FC236}">
                <a16:creationId xmlns:a16="http://schemas.microsoft.com/office/drawing/2014/main" xmlns="" id="{874A1F96-AAA9-4AFA-8ADD-90630F7A9C7E}"/>
              </a:ext>
            </a:extLst>
          </p:cNvPr>
          <p:cNvSpPr txBox="1"/>
          <p:nvPr/>
        </p:nvSpPr>
        <p:spPr>
          <a:xfrm>
            <a:off x="9070426" y="348168"/>
            <a:ext cx="7572012" cy="553998"/>
          </a:xfrm>
          <a:prstGeom prst="rect">
            <a:avLst/>
          </a:prstGeom>
          <a:noFill/>
        </p:spPr>
        <p:txBody>
          <a:bodyPr wrap="square" rtlCol="0">
            <a:spAutoFit/>
          </a:bodyPr>
          <a:lstStyle/>
          <a:p>
            <a:pPr marL="257165" algn="justLow" rtl="1">
              <a:spcBef>
                <a:spcPts val="450"/>
              </a:spcBef>
              <a:spcAft>
                <a:spcPts val="450"/>
              </a:spcAft>
            </a:pPr>
            <a:r>
              <a:rPr lang="ar-DZ" altLang="en-US" sz="3000" dirty="0">
                <a:solidFill>
                  <a:srgbClr val="02ADB5"/>
                </a:solidFill>
                <a:latin typeface="Aljazeera" panose="02000000000000000000" pitchFamily="2" charset="-78"/>
                <a:cs typeface="Aljazeera" panose="02000000000000000000" pitchFamily="2" charset="-78"/>
              </a:rPr>
              <a:t>1- </a:t>
            </a:r>
            <a:r>
              <a:rPr lang="ar-SA" altLang="en-US" sz="3000" dirty="0" err="1">
                <a:solidFill>
                  <a:srgbClr val="02ADB5"/>
                </a:solidFill>
                <a:latin typeface="Aljazeera" panose="02000000000000000000" pitchFamily="2" charset="-78"/>
                <a:cs typeface="Aljazeera" panose="02000000000000000000" pitchFamily="2" charset="-78"/>
              </a:rPr>
              <a:t>إستراتيجيات</a:t>
            </a:r>
            <a:r>
              <a:rPr lang="ar-SA" altLang="en-US" sz="3000" dirty="0">
                <a:solidFill>
                  <a:srgbClr val="02ADB5"/>
                </a:solidFill>
                <a:latin typeface="Aljazeera" panose="02000000000000000000" pitchFamily="2" charset="-78"/>
                <a:cs typeface="Aljazeera" panose="02000000000000000000" pitchFamily="2" charset="-78"/>
              </a:rPr>
              <a:t> قائد السوق </a:t>
            </a:r>
            <a:r>
              <a:rPr lang="fr-FR" altLang="en-US" sz="3000" dirty="0">
                <a:solidFill>
                  <a:srgbClr val="02ADB5"/>
                </a:solidFill>
                <a:latin typeface="Aljazeera" panose="02000000000000000000" pitchFamily="2" charset="-78"/>
                <a:cs typeface="Aljazeera" panose="02000000000000000000" pitchFamily="2" charset="-78"/>
              </a:rPr>
              <a:t>Le leader de marché</a:t>
            </a:r>
          </a:p>
        </p:txBody>
      </p:sp>
    </p:spTree>
    <p:extLst>
      <p:ext uri="{BB962C8B-B14F-4D97-AF65-F5344CB8AC3E}">
        <p14:creationId xmlns:p14="http://schemas.microsoft.com/office/powerpoint/2010/main" val="281840929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194353" y="-2785082"/>
            <a:ext cx="12408828" cy="8656838"/>
            <a:chOff x="0" y="0"/>
            <a:chExt cx="2433656" cy="4619639"/>
          </a:xfrm>
          <a:solidFill>
            <a:srgbClr val="02ADB5"/>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txBody>
            <a:bodyPr/>
            <a:lstStyle/>
            <a:p>
              <a:endParaRPr lang="en-GB"/>
            </a:p>
          </p:txBody>
        </p:sp>
      </p:grpSp>
      <p:grpSp>
        <p:nvGrpSpPr>
          <p:cNvPr id="8" name="Group 10">
            <a:extLst>
              <a:ext uri="{FF2B5EF4-FFF2-40B4-BE49-F238E27FC236}">
                <a16:creationId xmlns:a16="http://schemas.microsoft.com/office/drawing/2014/main" xmlns="" id="{6DE07F88-E8B4-49E6-BA44-74934CDE23BE}"/>
              </a:ext>
            </a:extLst>
          </p:cNvPr>
          <p:cNvGrpSpPr/>
          <p:nvPr/>
        </p:nvGrpSpPr>
        <p:grpSpPr>
          <a:xfrm rot="2700000">
            <a:off x="-2185044" y="4377416"/>
            <a:ext cx="4389660" cy="4389660"/>
            <a:chOff x="0" y="0"/>
            <a:chExt cx="1913890" cy="1913890"/>
          </a:xfrm>
          <a:solidFill>
            <a:srgbClr val="02ADB5"/>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prstClr val="black"/>
                </a:solidFill>
              </a:endParaRPr>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2700000">
            <a:off x="-2185044" y="5212439"/>
            <a:ext cx="4389660" cy="4389660"/>
            <a:chOff x="0" y="0"/>
            <a:chExt cx="1913890" cy="1913890"/>
          </a:xfrm>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1219199" y="378193"/>
            <a:ext cx="7393317" cy="553998"/>
          </a:xfrm>
          <a:prstGeom prst="rect">
            <a:avLst/>
          </a:prstGeom>
          <a:solidFill>
            <a:schemeClr val="bg1">
              <a:lumMod val="65000"/>
            </a:schemeClr>
          </a:solidFill>
        </p:spPr>
        <p:txBody>
          <a:bodyPr wrap="square" rtlCol="0">
            <a:spAutoFit/>
          </a:bodyPr>
          <a:lstStyle/>
          <a:p>
            <a:pPr marL="257165" algn="justLow" rtl="1">
              <a:spcBef>
                <a:spcPts val="450"/>
              </a:spcBef>
              <a:spcAft>
                <a:spcPts val="450"/>
              </a:spcAft>
            </a:pPr>
            <a:r>
              <a:rPr lang="ar-DZ" altLang="en-US" sz="3000" dirty="0">
                <a:latin typeface="Aljazeera" panose="02000000000000000000" pitchFamily="2" charset="-78"/>
                <a:cs typeface="Aljazeera" panose="02000000000000000000" pitchFamily="2" charset="-78"/>
              </a:rPr>
              <a:t>1- </a:t>
            </a:r>
            <a:r>
              <a:rPr lang="ar-SA" altLang="en-US" sz="3000" dirty="0" err="1">
                <a:latin typeface="Aljazeera" panose="02000000000000000000" pitchFamily="2" charset="-78"/>
                <a:cs typeface="Aljazeera" panose="02000000000000000000" pitchFamily="2" charset="-78"/>
              </a:rPr>
              <a:t>إستراتيجيات</a:t>
            </a:r>
            <a:r>
              <a:rPr lang="ar-SA" altLang="en-US" sz="3000" dirty="0">
                <a:latin typeface="Aljazeera" panose="02000000000000000000" pitchFamily="2" charset="-78"/>
                <a:cs typeface="Aljazeera" panose="02000000000000000000" pitchFamily="2" charset="-78"/>
              </a:rPr>
              <a:t> قائد </a:t>
            </a:r>
            <a:r>
              <a:rPr lang="ar-SA" altLang="en-US" sz="3000" dirty="0" smtClean="0">
                <a:latin typeface="Aljazeera" panose="02000000000000000000" pitchFamily="2" charset="-78"/>
                <a:cs typeface="Aljazeera" panose="02000000000000000000" pitchFamily="2" charset="-78"/>
              </a:rPr>
              <a:t>السوق</a:t>
            </a:r>
            <a:endParaRPr lang="fr-FR" altLang="en-US" sz="3000" dirty="0">
              <a:latin typeface="Aljazeera" panose="02000000000000000000" pitchFamily="2" charset="-78"/>
              <a:cs typeface="Aljazeera" panose="02000000000000000000" pitchFamily="2" charset="-78"/>
            </a:endParaRP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2700000">
            <a:off x="-3066113" y="-2819520"/>
            <a:ext cx="4389660" cy="4389660"/>
            <a:chOff x="0" y="0"/>
            <a:chExt cx="1913890" cy="1913890"/>
          </a:xfrm>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sp>
        <p:nvSpPr>
          <p:cNvPr id="4" name="TextBox 3">
            <a:extLst>
              <a:ext uri="{FF2B5EF4-FFF2-40B4-BE49-F238E27FC236}">
                <a16:creationId xmlns:a16="http://schemas.microsoft.com/office/drawing/2014/main" xmlns="" id="{4F7E9A48-38C1-4EE0-BB7A-7527DB934EE8}"/>
              </a:ext>
            </a:extLst>
          </p:cNvPr>
          <p:cNvSpPr txBox="1"/>
          <p:nvPr/>
        </p:nvSpPr>
        <p:spPr>
          <a:xfrm>
            <a:off x="1088138" y="983376"/>
            <a:ext cx="7580376" cy="1200329"/>
          </a:xfrm>
          <a:prstGeom prst="rect">
            <a:avLst/>
          </a:prstGeom>
          <a:solidFill>
            <a:srgbClr val="02ADB5"/>
          </a:solidFill>
          <a:ln>
            <a:solidFill>
              <a:schemeClr val="accent1">
                <a:lumMod val="75000"/>
              </a:schemeClr>
            </a:solidFill>
          </a:ln>
        </p:spPr>
        <p:txBody>
          <a:bodyPr wrap="square" rtlCol="0">
            <a:spAutoFit/>
          </a:bodyPr>
          <a:lstStyle/>
          <a:p>
            <a:pPr indent="269987" algn="justLow" rtl="1">
              <a:spcBef>
                <a:spcPts val="226"/>
              </a:spcBef>
              <a:spcAft>
                <a:spcPts val="450"/>
              </a:spcAft>
            </a:pPr>
            <a:r>
              <a:rPr lang="ar-SA" altLang="en-US" sz="1800" dirty="0">
                <a:solidFill>
                  <a:prstClr val="white"/>
                </a:solidFill>
                <a:latin typeface="Aljazeera" panose="02000000000000000000" pitchFamily="2" charset="-78"/>
                <a:cs typeface="Aljazeera" panose="02000000000000000000" pitchFamily="2" charset="-78"/>
              </a:rPr>
              <a:t> </a:t>
            </a:r>
            <a:r>
              <a:rPr lang="ar-SA" altLang="en-US" sz="1800" b="1" dirty="0">
                <a:solidFill>
                  <a:schemeClr val="accent1">
                    <a:lumMod val="50000"/>
                  </a:schemeClr>
                </a:solidFill>
                <a:latin typeface="Aljazeera" panose="02000000000000000000" pitchFamily="2" charset="-78"/>
                <a:cs typeface="Aljazeera" panose="02000000000000000000" pitchFamily="2" charset="-78"/>
              </a:rPr>
              <a:t>قائد السوق أو الرائد في السوق  هو الذي يستحوذ على  أكبر حصة سوقية من قطاع سوقي معين، ويشكل المرجع الذي يقيس باقي المتنافسين نتائجهم إلى نتائجه، وهو الذي يقوم عادة بتعديل الأسعار</a:t>
            </a:r>
            <a:r>
              <a:rPr lang="ar-DZ" altLang="en-US" sz="1800" b="1" dirty="0">
                <a:solidFill>
                  <a:schemeClr val="accent1">
                    <a:lumMod val="50000"/>
                  </a:schemeClr>
                </a:solidFill>
                <a:latin typeface="Aljazeera" panose="02000000000000000000" pitchFamily="2" charset="-78"/>
                <a:cs typeface="Aljazeera" panose="02000000000000000000" pitchFamily="2" charset="-78"/>
              </a:rPr>
              <a:t> </a:t>
            </a:r>
            <a:r>
              <a:rPr lang="ar-SA" altLang="en-US" sz="1800" b="1" dirty="0">
                <a:solidFill>
                  <a:schemeClr val="accent1">
                    <a:lumMod val="50000"/>
                  </a:schemeClr>
                </a:solidFill>
                <a:latin typeface="Aljazeera" panose="02000000000000000000" pitchFamily="2" charset="-78"/>
                <a:cs typeface="Aljazeera" panose="02000000000000000000" pitchFamily="2" charset="-78"/>
              </a:rPr>
              <a:t>وتصميم المنتجات، كما يقوم عادة </a:t>
            </a:r>
            <a:r>
              <a:rPr lang="ar-DZ" altLang="en-US" sz="1800" b="1" dirty="0">
                <a:solidFill>
                  <a:schemeClr val="accent1">
                    <a:lumMod val="50000"/>
                  </a:schemeClr>
                </a:solidFill>
                <a:latin typeface="Aljazeera" panose="02000000000000000000" pitchFamily="2" charset="-78"/>
                <a:cs typeface="Aljazeera" panose="02000000000000000000" pitchFamily="2" charset="-78"/>
              </a:rPr>
              <a:t>بإدخال </a:t>
            </a:r>
            <a:r>
              <a:rPr lang="ar-SA" altLang="en-US" sz="1800" b="1" dirty="0">
                <a:solidFill>
                  <a:schemeClr val="accent1">
                    <a:lumMod val="50000"/>
                  </a:schemeClr>
                </a:solidFill>
                <a:latin typeface="Aljazeera" panose="02000000000000000000" pitchFamily="2" charset="-78"/>
                <a:cs typeface="Aljazeera" panose="02000000000000000000" pitchFamily="2" charset="-78"/>
              </a:rPr>
              <a:t>المنتجات الجديدة أولا وأهم البدائل الاستراتيجية التي يملكها قائد السوق، ما</a:t>
            </a:r>
            <a:r>
              <a:rPr lang="ar-DZ" altLang="en-US" sz="1800" b="1" dirty="0">
                <a:solidFill>
                  <a:schemeClr val="accent1">
                    <a:lumMod val="50000"/>
                  </a:schemeClr>
                </a:solidFill>
                <a:latin typeface="Aljazeera" panose="02000000000000000000" pitchFamily="2" charset="-78"/>
                <a:cs typeface="Aljazeera" panose="02000000000000000000" pitchFamily="2" charset="-78"/>
              </a:rPr>
              <a:t> </a:t>
            </a:r>
            <a:r>
              <a:rPr lang="ar-SA" altLang="en-US" sz="1800" b="1" dirty="0" smtClean="0">
                <a:solidFill>
                  <a:schemeClr val="accent1">
                    <a:lumMod val="50000"/>
                  </a:schemeClr>
                </a:solidFill>
                <a:latin typeface="Aljazeera" panose="02000000000000000000" pitchFamily="2" charset="-78"/>
                <a:cs typeface="Aljazeera" panose="02000000000000000000" pitchFamily="2" charset="-78"/>
              </a:rPr>
              <a:t>يلي:</a:t>
            </a:r>
            <a:endParaRPr lang="ar-SA" altLang="en-US" sz="1800" b="1" dirty="0">
              <a:solidFill>
                <a:schemeClr val="accent1">
                  <a:lumMod val="50000"/>
                </a:schemeClr>
              </a:solidFill>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7D154C6C-5F57-49CF-A8E6-8E74958BC7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
        <p:nvSpPr>
          <p:cNvPr id="15" name="TextBox 14">
            <a:extLst>
              <a:ext uri="{FF2B5EF4-FFF2-40B4-BE49-F238E27FC236}">
                <a16:creationId xmlns:a16="http://schemas.microsoft.com/office/drawing/2014/main" xmlns="" id="{4F7E9A48-38C1-4EE0-BB7A-7527DB934EE8}"/>
              </a:ext>
            </a:extLst>
          </p:cNvPr>
          <p:cNvSpPr txBox="1"/>
          <p:nvPr/>
        </p:nvSpPr>
        <p:spPr>
          <a:xfrm>
            <a:off x="1088138" y="2257441"/>
            <a:ext cx="7580376" cy="1102866"/>
          </a:xfrm>
          <a:prstGeom prst="rect">
            <a:avLst/>
          </a:prstGeom>
          <a:noFill/>
          <a:ln>
            <a:solidFill>
              <a:schemeClr val="bg2">
                <a:lumMod val="75000"/>
              </a:schemeClr>
            </a:solidFill>
          </a:ln>
        </p:spPr>
        <p:txBody>
          <a:bodyPr wrap="square" rtlCol="0">
            <a:spAutoFit/>
          </a:bodyPr>
          <a:lstStyle/>
          <a:p>
            <a:pPr indent="269987" algn="justLow" rtl="1">
              <a:spcBef>
                <a:spcPts val="226"/>
              </a:spcBef>
              <a:spcAft>
                <a:spcPts val="450"/>
              </a:spcAft>
            </a:pPr>
            <a:r>
              <a:rPr lang="ar-SA" altLang="en-US" sz="1800" dirty="0">
                <a:solidFill>
                  <a:prstClr val="white"/>
                </a:solidFill>
                <a:latin typeface="Aljazeera" panose="02000000000000000000" pitchFamily="2" charset="-78"/>
                <a:cs typeface="Aljazeera" panose="02000000000000000000" pitchFamily="2" charset="-78"/>
              </a:rPr>
              <a:t> </a:t>
            </a:r>
            <a:r>
              <a:rPr lang="ar-SA" altLang="en-US" u="sng" dirty="0">
                <a:latin typeface="Aljazeera" panose="02000000000000000000" pitchFamily="2" charset="-78"/>
                <a:cs typeface="Aljazeera" panose="02000000000000000000" pitchFamily="2" charset="-78"/>
              </a:rPr>
              <a:t>أولا-</a:t>
            </a:r>
            <a:r>
              <a:rPr lang="ar-SA" altLang="en-US" u="sng" dirty="0">
                <a:solidFill>
                  <a:prstClr val="white"/>
                </a:solidFill>
                <a:latin typeface="Aljazeera" panose="02000000000000000000" pitchFamily="2" charset="-78"/>
                <a:cs typeface="Aljazeera" panose="02000000000000000000" pitchFamily="2" charset="-78"/>
              </a:rPr>
              <a:t> </a:t>
            </a:r>
            <a:r>
              <a:rPr lang="ar-SA" altLang="en-US" b="1" u="sng" dirty="0">
                <a:solidFill>
                  <a:schemeClr val="accent1">
                    <a:lumMod val="50000"/>
                  </a:schemeClr>
                </a:solidFill>
                <a:latin typeface="Aljazeera" panose="02000000000000000000" pitchFamily="2" charset="-78"/>
                <a:cs typeface="Aljazeera" panose="02000000000000000000" pitchFamily="2" charset="-78"/>
              </a:rPr>
              <a:t>تنمية الطلب الحالي:</a:t>
            </a:r>
            <a:r>
              <a:rPr lang="ar-SA" altLang="en-US" b="1" dirty="0">
                <a:solidFill>
                  <a:schemeClr val="accent1">
                    <a:lumMod val="50000"/>
                  </a:schemeClr>
                </a:solidFill>
                <a:latin typeface="Aljazeera" panose="02000000000000000000" pitchFamily="2" charset="-78"/>
                <a:cs typeface="Aljazeera" panose="02000000000000000000" pitchFamily="2" charset="-78"/>
              </a:rPr>
              <a:t> وذلك بالبحث عن مستهلكين جدد للمنتج</a:t>
            </a:r>
            <a:r>
              <a:rPr lang="ar-DZ" altLang="en-US" b="1" dirty="0">
                <a:solidFill>
                  <a:schemeClr val="accent1">
                    <a:lumMod val="50000"/>
                  </a:schemeClr>
                </a:solidFill>
                <a:latin typeface="Aljazeera" panose="02000000000000000000" pitchFamily="2" charset="-78"/>
                <a:cs typeface="Aljazeera" panose="02000000000000000000" pitchFamily="2" charset="-78"/>
              </a:rPr>
              <a:t>.</a:t>
            </a:r>
            <a:endParaRPr lang="ar-SA" altLang="en-US" b="1" dirty="0">
              <a:solidFill>
                <a:schemeClr val="accent1">
                  <a:lumMod val="50000"/>
                </a:schemeClr>
              </a:solidFill>
              <a:latin typeface="Aljazeera" panose="02000000000000000000" pitchFamily="2" charset="-78"/>
              <a:cs typeface="Aljazeera" panose="02000000000000000000" pitchFamily="2" charset="-78"/>
            </a:endParaRPr>
          </a:p>
          <a:p>
            <a:pPr indent="269987" algn="justLow" rtl="1">
              <a:spcBef>
                <a:spcPts val="226"/>
              </a:spcBef>
              <a:spcAft>
                <a:spcPts val="450"/>
              </a:spcAft>
            </a:pPr>
            <a:r>
              <a:rPr lang="ar-SA" altLang="en-US" u="sng" dirty="0">
                <a:latin typeface="Aljazeera" panose="02000000000000000000" pitchFamily="2" charset="-78"/>
                <a:cs typeface="Aljazeera" panose="02000000000000000000" pitchFamily="2" charset="-78"/>
              </a:rPr>
              <a:t>ثانيا-</a:t>
            </a:r>
            <a:r>
              <a:rPr lang="ar-SA" altLang="en-US" u="sng" dirty="0">
                <a:solidFill>
                  <a:prstClr val="white"/>
                </a:solidFill>
                <a:latin typeface="Aljazeera" panose="02000000000000000000" pitchFamily="2" charset="-78"/>
                <a:cs typeface="Aljazeera" panose="02000000000000000000" pitchFamily="2" charset="-78"/>
              </a:rPr>
              <a:t> </a:t>
            </a:r>
            <a:r>
              <a:rPr lang="ar-SA" altLang="en-US" b="1" u="sng" dirty="0">
                <a:solidFill>
                  <a:schemeClr val="accent1">
                    <a:lumMod val="50000"/>
                  </a:schemeClr>
                </a:solidFill>
                <a:latin typeface="Aljazeera" panose="02000000000000000000" pitchFamily="2" charset="-78"/>
                <a:cs typeface="Aljazeera" panose="02000000000000000000" pitchFamily="2" charset="-78"/>
              </a:rPr>
              <a:t>الدفاع بالهجوم الوقائي:</a:t>
            </a:r>
            <a:r>
              <a:rPr lang="ar-SA" altLang="en-US" b="1" dirty="0">
                <a:solidFill>
                  <a:schemeClr val="accent1">
                    <a:lumMod val="50000"/>
                  </a:schemeClr>
                </a:solidFill>
                <a:latin typeface="Aljazeera" panose="02000000000000000000" pitchFamily="2" charset="-78"/>
                <a:cs typeface="Aljazeera" panose="02000000000000000000" pitchFamily="2" charset="-78"/>
              </a:rPr>
              <a:t> هنا يقوم </a:t>
            </a:r>
            <a:r>
              <a:rPr lang="ar-DZ" altLang="en-US" b="1" dirty="0">
                <a:solidFill>
                  <a:schemeClr val="accent1">
                    <a:lumMod val="50000"/>
                  </a:schemeClr>
                </a:solidFill>
                <a:latin typeface="Aljazeera" panose="02000000000000000000" pitchFamily="2" charset="-78"/>
                <a:cs typeface="Aljazeera" panose="02000000000000000000" pitchFamily="2" charset="-78"/>
              </a:rPr>
              <a:t>قائد </a:t>
            </a:r>
            <a:r>
              <a:rPr lang="ar-SA" altLang="en-US" b="1" dirty="0">
                <a:solidFill>
                  <a:schemeClr val="accent1">
                    <a:lumMod val="50000"/>
                  </a:schemeClr>
                </a:solidFill>
                <a:latin typeface="Aljazeera" panose="02000000000000000000" pitchFamily="2" charset="-78"/>
                <a:cs typeface="Aljazeera" panose="02000000000000000000" pitchFamily="2" charset="-78"/>
              </a:rPr>
              <a:t>السوق بشن هجوم على المنافس</a:t>
            </a:r>
            <a:r>
              <a:rPr lang="ar-DZ" altLang="en-US" b="1" dirty="0">
                <a:solidFill>
                  <a:schemeClr val="accent1">
                    <a:lumMod val="50000"/>
                  </a:schemeClr>
                </a:solidFill>
                <a:latin typeface="Aljazeera" panose="02000000000000000000" pitchFamily="2" charset="-78"/>
                <a:cs typeface="Aljazeera" panose="02000000000000000000" pitchFamily="2" charset="-78"/>
              </a:rPr>
              <a:t> أولا</a:t>
            </a:r>
            <a:r>
              <a:rPr lang="ar-SA" altLang="en-US" b="1" dirty="0">
                <a:solidFill>
                  <a:schemeClr val="accent1">
                    <a:lumMod val="50000"/>
                  </a:schemeClr>
                </a:solidFill>
                <a:latin typeface="Aljazeera" panose="02000000000000000000" pitchFamily="2" charset="-78"/>
                <a:cs typeface="Aljazeera" panose="02000000000000000000" pitchFamily="2" charset="-78"/>
              </a:rPr>
              <a:t>.</a:t>
            </a:r>
          </a:p>
          <a:p>
            <a:pPr indent="269987" algn="justLow" rtl="1">
              <a:spcBef>
                <a:spcPts val="226"/>
              </a:spcBef>
              <a:spcAft>
                <a:spcPts val="450"/>
              </a:spcAft>
            </a:pPr>
            <a:r>
              <a:rPr lang="ar-SA" altLang="en-US" u="sng" dirty="0">
                <a:latin typeface="Aljazeera" panose="02000000000000000000" pitchFamily="2" charset="-78"/>
                <a:cs typeface="Aljazeera" panose="02000000000000000000" pitchFamily="2" charset="-78"/>
              </a:rPr>
              <a:t>ثالثا- </a:t>
            </a:r>
            <a:r>
              <a:rPr lang="ar-SA" altLang="en-US" b="1" u="sng" dirty="0">
                <a:solidFill>
                  <a:schemeClr val="accent1">
                    <a:lumMod val="50000"/>
                  </a:schemeClr>
                </a:solidFill>
                <a:latin typeface="Aljazeera" panose="02000000000000000000" pitchFamily="2" charset="-78"/>
                <a:cs typeface="Aljazeera" panose="02000000000000000000" pitchFamily="2" charset="-78"/>
              </a:rPr>
              <a:t>الدفاع بالهجوم المضاد</a:t>
            </a:r>
            <a:r>
              <a:rPr lang="ar-SA" altLang="en-US" b="1" dirty="0">
                <a:solidFill>
                  <a:schemeClr val="accent1">
                    <a:lumMod val="50000"/>
                  </a:schemeClr>
                </a:solidFill>
                <a:latin typeface="Aljazeera" panose="02000000000000000000" pitchFamily="2" charset="-78"/>
                <a:cs typeface="Aljazeera" panose="02000000000000000000" pitchFamily="2" charset="-78"/>
              </a:rPr>
              <a:t>: الرد بهجمات مضادة لاسترجاع أجزائه المسلوبة وأكثر</a:t>
            </a:r>
            <a:r>
              <a:rPr lang="ar-SA" altLang="en-US" b="1" dirty="0" smtClean="0">
                <a:solidFill>
                  <a:schemeClr val="accent1">
                    <a:lumMod val="50000"/>
                  </a:schemeClr>
                </a:solidFill>
                <a:latin typeface="Aljazeera" panose="02000000000000000000" pitchFamily="2" charset="-78"/>
                <a:cs typeface="Aljazeera" panose="02000000000000000000" pitchFamily="2" charset="-78"/>
              </a:rPr>
              <a:t>.</a:t>
            </a:r>
            <a:endParaRPr lang="fr-FR" altLang="en-US" b="1" dirty="0">
              <a:solidFill>
                <a:schemeClr val="accent1">
                  <a:lumMod val="50000"/>
                </a:schemeClr>
              </a:solidFill>
              <a:latin typeface="Aljazeera" panose="02000000000000000000" pitchFamily="2" charset="-78"/>
              <a:cs typeface="Aljazeera" panose="02000000000000000000" pitchFamily="2" charset="-78"/>
            </a:endParaRPr>
          </a:p>
        </p:txBody>
      </p:sp>
      <p:sp>
        <p:nvSpPr>
          <p:cNvPr id="17" name="TextBox 16">
            <a:extLst>
              <a:ext uri="{FF2B5EF4-FFF2-40B4-BE49-F238E27FC236}">
                <a16:creationId xmlns:a16="http://schemas.microsoft.com/office/drawing/2014/main" xmlns="" id="{4F7E9A48-38C1-4EE0-BB7A-7527DB934EE8}"/>
              </a:ext>
            </a:extLst>
          </p:cNvPr>
          <p:cNvSpPr txBox="1"/>
          <p:nvPr/>
        </p:nvSpPr>
        <p:spPr>
          <a:xfrm>
            <a:off x="1088138" y="3419029"/>
            <a:ext cx="7580376" cy="1656864"/>
          </a:xfrm>
          <a:prstGeom prst="rect">
            <a:avLst/>
          </a:prstGeom>
          <a:noFill/>
          <a:ln>
            <a:solidFill>
              <a:schemeClr val="accent1">
                <a:lumMod val="75000"/>
              </a:schemeClr>
            </a:solidFill>
          </a:ln>
        </p:spPr>
        <p:txBody>
          <a:bodyPr wrap="square" rtlCol="0">
            <a:spAutoFit/>
          </a:bodyPr>
          <a:lstStyle/>
          <a:p>
            <a:pPr indent="269987" algn="justLow" rtl="1">
              <a:spcBef>
                <a:spcPts val="226"/>
              </a:spcBef>
              <a:spcAft>
                <a:spcPts val="450"/>
              </a:spcAft>
            </a:pPr>
            <a:r>
              <a:rPr lang="ar-SA" altLang="en-US" sz="1800" dirty="0">
                <a:latin typeface="Aljazeera" panose="02000000000000000000" pitchFamily="2" charset="-78"/>
                <a:cs typeface="Aljazeera" panose="02000000000000000000" pitchFamily="2" charset="-78"/>
              </a:rPr>
              <a:t> </a:t>
            </a:r>
            <a:r>
              <a:rPr lang="ar-SA" altLang="en-US" u="sng" dirty="0">
                <a:latin typeface="Aljazeera" panose="02000000000000000000" pitchFamily="2" charset="-78"/>
                <a:cs typeface="Aljazeera" panose="02000000000000000000" pitchFamily="2" charset="-78"/>
              </a:rPr>
              <a:t>رابعا- </a:t>
            </a:r>
            <a:r>
              <a:rPr lang="ar-SA" altLang="en-US" b="1" u="sng" dirty="0">
                <a:solidFill>
                  <a:schemeClr val="accent1">
                    <a:lumMod val="50000"/>
                  </a:schemeClr>
                </a:solidFill>
                <a:latin typeface="Aljazeera" panose="02000000000000000000" pitchFamily="2" charset="-78"/>
                <a:cs typeface="Aljazeera" panose="02000000000000000000" pitchFamily="2" charset="-78"/>
              </a:rPr>
              <a:t>الدفاع بتحصين الموقع:</a:t>
            </a:r>
            <a:r>
              <a:rPr lang="ar-SA" altLang="en-US" b="1" dirty="0">
                <a:solidFill>
                  <a:schemeClr val="accent1">
                    <a:lumMod val="50000"/>
                  </a:schemeClr>
                </a:solidFill>
                <a:latin typeface="Aljazeera" panose="02000000000000000000" pitchFamily="2" charset="-78"/>
                <a:cs typeface="Aljazeera" panose="02000000000000000000" pitchFamily="2" charset="-78"/>
              </a:rPr>
              <a:t> الفكرة الأساسية لهذا البديل هو بناء تحصين منيع حول الحصة السوقية الحالية للمنتج في السوق.</a:t>
            </a:r>
          </a:p>
          <a:p>
            <a:pPr indent="269987" algn="justLow" rtl="1">
              <a:spcBef>
                <a:spcPts val="226"/>
              </a:spcBef>
              <a:spcAft>
                <a:spcPts val="450"/>
              </a:spcAft>
            </a:pPr>
            <a:r>
              <a:rPr lang="ar-SA" altLang="en-US" u="sng" dirty="0">
                <a:latin typeface="Aljazeera" panose="02000000000000000000" pitchFamily="2" charset="-78"/>
                <a:cs typeface="Aljazeera" panose="02000000000000000000" pitchFamily="2" charset="-78"/>
              </a:rPr>
              <a:t>خامسا-</a:t>
            </a:r>
            <a:r>
              <a:rPr lang="ar-SA" altLang="en-US" u="sng" dirty="0">
                <a:solidFill>
                  <a:prstClr val="white"/>
                </a:solidFill>
                <a:latin typeface="Aljazeera" panose="02000000000000000000" pitchFamily="2" charset="-78"/>
                <a:cs typeface="Aljazeera" panose="02000000000000000000" pitchFamily="2" charset="-78"/>
              </a:rPr>
              <a:t> </a:t>
            </a:r>
            <a:r>
              <a:rPr lang="ar-SA" altLang="en-US" b="1" u="sng" dirty="0">
                <a:solidFill>
                  <a:schemeClr val="accent1">
                    <a:lumMod val="50000"/>
                  </a:schemeClr>
                </a:solidFill>
                <a:latin typeface="Aljazeera" panose="02000000000000000000" pitchFamily="2" charset="-78"/>
                <a:cs typeface="Aljazeera" panose="02000000000000000000" pitchFamily="2" charset="-78"/>
              </a:rPr>
              <a:t>الدفاع بالمواقع المتقدمة</a:t>
            </a:r>
            <a:r>
              <a:rPr lang="ar-SA" altLang="en-US" b="1" dirty="0">
                <a:solidFill>
                  <a:schemeClr val="accent1">
                    <a:lumMod val="50000"/>
                  </a:schemeClr>
                </a:solidFill>
                <a:latin typeface="Aljazeera" panose="02000000000000000000" pitchFamily="2" charset="-78"/>
                <a:cs typeface="Aljazeera" panose="02000000000000000000" pitchFamily="2" charset="-78"/>
              </a:rPr>
              <a:t>: بإنشاء وتشييد مواقع متقدمة تكون أولى الخطوط الدفاعية، كما يمكن أن تكون هذه المواقع الدفاعية المتقدمة كقاعدة لشن هجمات تنافسية مضادة.</a:t>
            </a:r>
          </a:p>
          <a:p>
            <a:pPr indent="269987" algn="justLow" rtl="1">
              <a:spcBef>
                <a:spcPts val="226"/>
              </a:spcBef>
              <a:spcAft>
                <a:spcPts val="450"/>
              </a:spcAft>
            </a:pPr>
            <a:r>
              <a:rPr lang="ar-SA" altLang="en-US" u="sng" dirty="0">
                <a:latin typeface="Aljazeera" panose="02000000000000000000" pitchFamily="2" charset="-78"/>
                <a:cs typeface="Aljazeera" panose="02000000000000000000" pitchFamily="2" charset="-78"/>
              </a:rPr>
              <a:t>سادسا-</a:t>
            </a:r>
            <a:r>
              <a:rPr lang="ar-SA" altLang="en-US" u="sng" dirty="0">
                <a:solidFill>
                  <a:prstClr val="white"/>
                </a:solidFill>
                <a:latin typeface="Aljazeera" panose="02000000000000000000" pitchFamily="2" charset="-78"/>
                <a:cs typeface="Aljazeera" panose="02000000000000000000" pitchFamily="2" charset="-78"/>
              </a:rPr>
              <a:t> </a:t>
            </a:r>
            <a:r>
              <a:rPr lang="ar-SA" altLang="en-US" b="1" u="sng" dirty="0">
                <a:solidFill>
                  <a:schemeClr val="accent1">
                    <a:lumMod val="50000"/>
                  </a:schemeClr>
                </a:solidFill>
                <a:latin typeface="Aljazeera" panose="02000000000000000000" pitchFamily="2" charset="-78"/>
                <a:cs typeface="Aljazeera" panose="02000000000000000000" pitchFamily="2" charset="-78"/>
              </a:rPr>
              <a:t>الدفاع بالانكماش</a:t>
            </a:r>
            <a:r>
              <a:rPr lang="ar-SA" altLang="en-US" b="1" dirty="0">
                <a:solidFill>
                  <a:schemeClr val="accent1">
                    <a:lumMod val="50000"/>
                  </a:schemeClr>
                </a:solidFill>
                <a:latin typeface="Aljazeera" panose="02000000000000000000" pitchFamily="2" charset="-78"/>
                <a:cs typeface="Aljazeera" panose="02000000000000000000" pitchFamily="2" charset="-78"/>
              </a:rPr>
              <a:t>: تجميع قواه وموارده في قطاع سوقي يستطيع الحفاظ على موقعه فيه.</a:t>
            </a:r>
          </a:p>
        </p:txBody>
      </p:sp>
    </p:spTree>
    <p:extLst>
      <p:ext uri="{BB962C8B-B14F-4D97-AF65-F5344CB8AC3E}">
        <p14:creationId xmlns:p14="http://schemas.microsoft.com/office/powerpoint/2010/main" val="110976575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5"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157748" y="-2954901"/>
            <a:ext cx="12408828" cy="8656838"/>
            <a:chOff x="-2562" y="13942"/>
            <a:chExt cx="2433656" cy="4619639"/>
          </a:xfrm>
          <a:solidFill>
            <a:srgbClr val="02ADB5"/>
          </a:solidFill>
        </p:grpSpPr>
        <p:sp>
          <p:nvSpPr>
            <p:cNvPr id="7" name="Freeform 11">
              <a:extLst>
                <a:ext uri="{FF2B5EF4-FFF2-40B4-BE49-F238E27FC236}">
                  <a16:creationId xmlns:a16="http://schemas.microsoft.com/office/drawing/2014/main" xmlns="" id="{F772DA9B-50DB-433F-BCF2-14D59A8839EA}"/>
                </a:ext>
              </a:extLst>
            </p:cNvPr>
            <p:cNvSpPr/>
            <p:nvPr/>
          </p:nvSpPr>
          <p:spPr>
            <a:xfrm>
              <a:off x="-2562" y="13942"/>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1021080" y="378190"/>
            <a:ext cx="7627290" cy="553998"/>
          </a:xfrm>
          <a:prstGeom prst="rect">
            <a:avLst/>
          </a:prstGeom>
          <a:solidFill>
            <a:schemeClr val="bg1">
              <a:lumMod val="75000"/>
            </a:schemeClr>
          </a:solidFill>
        </p:spPr>
        <p:txBody>
          <a:bodyPr wrap="square" rtlCol="0">
            <a:spAutoFit/>
          </a:bodyPr>
          <a:lstStyle/>
          <a:p>
            <a:pPr marL="257165" algn="justLow" rtl="1">
              <a:spcBef>
                <a:spcPts val="450"/>
              </a:spcBef>
              <a:spcAft>
                <a:spcPts val="450"/>
              </a:spcAft>
            </a:pPr>
            <a:r>
              <a:rPr lang="ar-DZ" altLang="en-US" sz="3000" dirty="0">
                <a:solidFill>
                  <a:srgbClr val="222831"/>
                </a:solidFill>
                <a:latin typeface="Aljazeera" panose="02000000000000000000" pitchFamily="2" charset="-78"/>
                <a:cs typeface="Aljazeera" panose="02000000000000000000" pitchFamily="2" charset="-78"/>
              </a:rPr>
              <a:t>2-</a:t>
            </a:r>
            <a:r>
              <a:rPr lang="ar-SA" altLang="en-US" sz="3000" dirty="0">
                <a:solidFill>
                  <a:srgbClr val="222831"/>
                </a:solidFill>
                <a:latin typeface="Aljazeera" panose="02000000000000000000" pitchFamily="2" charset="-78"/>
                <a:cs typeface="Aljazeera" panose="02000000000000000000" pitchFamily="2" charset="-78"/>
              </a:rPr>
              <a:t> استراتيجيات </a:t>
            </a:r>
            <a:r>
              <a:rPr lang="ar-SA" altLang="en-US" sz="3000" dirty="0" smtClean="0">
                <a:solidFill>
                  <a:srgbClr val="222831"/>
                </a:solidFill>
                <a:latin typeface="Aljazeera" panose="02000000000000000000" pitchFamily="2" charset="-78"/>
                <a:cs typeface="Aljazeera" panose="02000000000000000000" pitchFamily="2" charset="-78"/>
              </a:rPr>
              <a:t>المتحدي</a:t>
            </a:r>
            <a:endParaRPr lang="fr-FR" altLang="en-US" sz="3000" dirty="0">
              <a:solidFill>
                <a:srgbClr val="222831"/>
              </a:solidFill>
              <a:latin typeface="Aljazeera" panose="02000000000000000000" pitchFamily="2" charset="-78"/>
              <a:cs typeface="Aljazeera" panose="02000000000000000000" pitchFamily="2" charset="-78"/>
            </a:endParaRP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13359681">
            <a:off x="-3066113" y="-2819520"/>
            <a:ext cx="4389660" cy="4389660"/>
            <a:chOff x="0" y="0"/>
            <a:chExt cx="1913890" cy="1913890"/>
          </a:xfrm>
          <a:solidFill>
            <a:srgbClr val="393E46"/>
          </a:solidFill>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a:ln>
              <a:solidFill>
                <a:srgbClr val="393E46"/>
              </a:solidFill>
            </a:ln>
          </p:spPr>
        </p:sp>
      </p:grpSp>
      <p:grpSp>
        <p:nvGrpSpPr>
          <p:cNvPr id="8" name="Group 10">
            <a:extLst>
              <a:ext uri="{FF2B5EF4-FFF2-40B4-BE49-F238E27FC236}">
                <a16:creationId xmlns:a16="http://schemas.microsoft.com/office/drawing/2014/main" xmlns="" id="{6DE07F88-E8B4-49E6-BA44-74934CDE23BE}"/>
              </a:ext>
            </a:extLst>
          </p:cNvPr>
          <p:cNvGrpSpPr/>
          <p:nvPr/>
        </p:nvGrpSpPr>
        <p:grpSpPr>
          <a:xfrm rot="13490812">
            <a:off x="-2185044" y="4377416"/>
            <a:ext cx="4389660" cy="4389660"/>
            <a:chOff x="0" y="0"/>
            <a:chExt cx="1913890" cy="1913890"/>
          </a:xfrm>
          <a:solidFill>
            <a:srgbClr val="222831"/>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prstClr val="black"/>
                </a:solidFill>
              </a:endParaRPr>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13490812">
            <a:off x="-2185044" y="5212439"/>
            <a:ext cx="4389660" cy="4389660"/>
            <a:chOff x="0" y="0"/>
            <a:chExt cx="1913890" cy="1913890"/>
          </a:xfrm>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sp>
        <p:nvSpPr>
          <p:cNvPr id="4" name="TextBox 3">
            <a:extLst>
              <a:ext uri="{FF2B5EF4-FFF2-40B4-BE49-F238E27FC236}">
                <a16:creationId xmlns:a16="http://schemas.microsoft.com/office/drawing/2014/main" xmlns="" id="{4F7E9A48-38C1-4EE0-BB7A-7527DB934EE8}"/>
              </a:ext>
            </a:extLst>
          </p:cNvPr>
          <p:cNvSpPr txBox="1"/>
          <p:nvPr/>
        </p:nvSpPr>
        <p:spPr>
          <a:xfrm>
            <a:off x="850742" y="992047"/>
            <a:ext cx="7817774" cy="1682512"/>
          </a:xfrm>
          <a:prstGeom prst="rect">
            <a:avLst/>
          </a:prstGeom>
          <a:noFill/>
          <a:ln>
            <a:solidFill>
              <a:schemeClr val="accent1">
                <a:lumMod val="75000"/>
              </a:schemeClr>
            </a:solidFill>
          </a:ln>
        </p:spPr>
        <p:txBody>
          <a:bodyPr wrap="square" rtlCol="0">
            <a:spAutoFit/>
          </a:bodyPr>
          <a:lstStyle/>
          <a:p>
            <a:pPr indent="269987" algn="justLow" rtl="1">
              <a:spcBef>
                <a:spcPts val="226"/>
              </a:spcBef>
              <a:spcAft>
                <a:spcPts val="226"/>
              </a:spcAft>
            </a:pPr>
            <a:r>
              <a:rPr lang="ar-SA" altLang="en-US" sz="2000" dirty="0">
                <a:latin typeface="Aljazeera" panose="02000000000000000000" pitchFamily="2" charset="-78"/>
                <a:cs typeface="Aljazeera" panose="02000000000000000000" pitchFamily="2" charset="-78"/>
              </a:rPr>
              <a:t>المتحدي في السوق هو المنافس الذي يحتل المرتبة الثانية في ترتيب المؤسسات في السوق من حيث حصصهم السوقية بعد زعيم السوق مباشرة، ويمكن أن يكون هناك اكثر من متحدي واحد، وهدفه الأساسي هو أن يصبح </a:t>
            </a:r>
            <a:r>
              <a:rPr lang="ar-DZ" altLang="en-US" sz="2000" dirty="0">
                <a:latin typeface="Aljazeera" panose="02000000000000000000" pitchFamily="2" charset="-78"/>
                <a:cs typeface="Aljazeera" panose="02000000000000000000" pitchFamily="2" charset="-78"/>
              </a:rPr>
              <a:t>قائد </a:t>
            </a:r>
            <a:r>
              <a:rPr lang="ar-SA" altLang="en-US" sz="2000" dirty="0">
                <a:latin typeface="Aljazeera" panose="02000000000000000000" pitchFamily="2" charset="-78"/>
                <a:cs typeface="Aljazeera" panose="02000000000000000000" pitchFamily="2" charset="-78"/>
              </a:rPr>
              <a:t>السوق، لذلك يمكن له أن يهاجم الزعيم كما يمكن له مهاجمة متحدي مثله، وأهم الاستراتيجيات التنافسية التي يمكن أن يتبعها المتحدي في السوق </a:t>
            </a:r>
            <a:r>
              <a:rPr lang="ar-DZ" altLang="en-US" sz="2000" dirty="0" smtClean="0">
                <a:latin typeface="Aljazeera" panose="02000000000000000000" pitchFamily="2" charset="-78"/>
                <a:cs typeface="Aljazeera" panose="02000000000000000000" pitchFamily="2" charset="-78"/>
              </a:rPr>
              <a:t>نجد</a:t>
            </a:r>
          </a:p>
          <a:p>
            <a:pPr indent="269987" algn="justLow" rtl="1">
              <a:spcBef>
                <a:spcPts val="226"/>
              </a:spcBef>
              <a:spcAft>
                <a:spcPts val="226"/>
              </a:spcAft>
            </a:pPr>
            <a:r>
              <a:rPr lang="ar-SA" altLang="en-US" sz="2000" dirty="0" smtClean="0">
                <a:latin typeface="Aljazeera" panose="02000000000000000000" pitchFamily="2" charset="-78"/>
                <a:cs typeface="Aljazeera" panose="02000000000000000000" pitchFamily="2" charset="-78"/>
              </a:rPr>
              <a:t>ما</a:t>
            </a:r>
            <a:r>
              <a:rPr lang="ar-DZ" altLang="en-US" sz="2000" dirty="0" smtClean="0">
                <a:latin typeface="Aljazeera" panose="02000000000000000000" pitchFamily="2" charset="-78"/>
                <a:cs typeface="Aljazeera" panose="02000000000000000000" pitchFamily="2" charset="-78"/>
              </a:rPr>
              <a:t> </a:t>
            </a:r>
            <a:r>
              <a:rPr lang="ar-SA" altLang="en-US" sz="2000" dirty="0">
                <a:latin typeface="Aljazeera" panose="02000000000000000000" pitchFamily="2" charset="-78"/>
                <a:cs typeface="Aljazeera" panose="02000000000000000000" pitchFamily="2" charset="-78"/>
              </a:rPr>
              <a:t>يلي</a:t>
            </a:r>
            <a:r>
              <a:rPr lang="ar-SA" altLang="en-US" sz="2000" dirty="0" smtClean="0">
                <a:latin typeface="Aljazeera" panose="02000000000000000000" pitchFamily="2" charset="-78"/>
                <a:cs typeface="Aljazeera" panose="02000000000000000000" pitchFamily="2" charset="-78"/>
              </a:rPr>
              <a:t>:</a:t>
            </a:r>
            <a:endParaRPr lang="ar-SA" altLang="en-US" sz="2000" dirty="0">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AB5BADE7-0386-453A-9A07-01467A5D10A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
        <p:nvSpPr>
          <p:cNvPr id="13" name="TextBox 12">
            <a:extLst>
              <a:ext uri="{FF2B5EF4-FFF2-40B4-BE49-F238E27FC236}">
                <a16:creationId xmlns:a16="http://schemas.microsoft.com/office/drawing/2014/main" xmlns="" id="{C3A91E1C-C37A-4AB4-A125-1C226811A07D}"/>
              </a:ext>
            </a:extLst>
          </p:cNvPr>
          <p:cNvSpPr txBox="1"/>
          <p:nvPr/>
        </p:nvSpPr>
        <p:spPr>
          <a:xfrm>
            <a:off x="9897304" y="378190"/>
            <a:ext cx="6792782" cy="553998"/>
          </a:xfrm>
          <a:prstGeom prst="rect">
            <a:avLst/>
          </a:prstGeom>
          <a:noFill/>
        </p:spPr>
        <p:txBody>
          <a:bodyPr wrap="square" rtlCol="0">
            <a:spAutoFit/>
          </a:bodyPr>
          <a:lstStyle/>
          <a:p>
            <a:pPr marL="257165" algn="justLow" rtl="1">
              <a:spcBef>
                <a:spcPts val="450"/>
              </a:spcBef>
              <a:spcAft>
                <a:spcPts val="450"/>
              </a:spcAft>
            </a:pPr>
            <a:r>
              <a:rPr lang="ar-DZ" altLang="en-US" sz="3000" dirty="0">
                <a:solidFill>
                  <a:srgbClr val="EEEEEE"/>
                </a:solidFill>
                <a:latin typeface="Aljazeera" panose="02000000000000000000" pitchFamily="2" charset="-78"/>
                <a:cs typeface="Aljazeera" panose="02000000000000000000" pitchFamily="2" charset="-78"/>
              </a:rPr>
              <a:t>3-</a:t>
            </a:r>
            <a:r>
              <a:rPr lang="ar-SA" altLang="en-US" sz="3000" dirty="0">
                <a:solidFill>
                  <a:srgbClr val="EEEEEE"/>
                </a:solidFill>
                <a:latin typeface="Aljazeera" panose="02000000000000000000" pitchFamily="2" charset="-78"/>
                <a:cs typeface="Aljazeera" panose="02000000000000000000" pitchFamily="2" charset="-78"/>
              </a:rPr>
              <a:t> استراتيجيات التابع </a:t>
            </a:r>
            <a:r>
              <a:rPr lang="fr-FR" altLang="en-US" sz="3000" dirty="0">
                <a:solidFill>
                  <a:srgbClr val="EEEEEE"/>
                </a:solidFill>
                <a:latin typeface="Aljazeera" panose="02000000000000000000" pitchFamily="2" charset="-78"/>
                <a:cs typeface="Aljazeera" panose="02000000000000000000" pitchFamily="2" charset="-78"/>
              </a:rPr>
              <a:t>Le </a:t>
            </a:r>
            <a:r>
              <a:rPr lang="fr-FR" altLang="en-US" sz="3000" dirty="0" err="1">
                <a:solidFill>
                  <a:srgbClr val="EEEEEE"/>
                </a:solidFill>
                <a:latin typeface="Aljazeera" panose="02000000000000000000" pitchFamily="2" charset="-78"/>
                <a:cs typeface="Aljazeera" panose="02000000000000000000" pitchFamily="2" charset="-78"/>
              </a:rPr>
              <a:t>suiveure</a:t>
            </a:r>
            <a:endParaRPr lang="fr-FR" altLang="en-US" sz="3000" dirty="0">
              <a:solidFill>
                <a:srgbClr val="EEEEEE"/>
              </a:solidFill>
              <a:latin typeface="Aljazeera" panose="02000000000000000000" pitchFamily="2" charset="-78"/>
              <a:cs typeface="Aljazeera" panose="02000000000000000000" pitchFamily="2" charset="-78"/>
            </a:endParaRPr>
          </a:p>
        </p:txBody>
      </p:sp>
      <p:sp>
        <p:nvSpPr>
          <p:cNvPr id="17" name="TextBox 16">
            <a:extLst>
              <a:ext uri="{FF2B5EF4-FFF2-40B4-BE49-F238E27FC236}">
                <a16:creationId xmlns:a16="http://schemas.microsoft.com/office/drawing/2014/main" xmlns="" id="{4F7E9A48-38C1-4EE0-BB7A-7527DB934EE8}"/>
              </a:ext>
            </a:extLst>
          </p:cNvPr>
          <p:cNvSpPr txBox="1"/>
          <p:nvPr/>
        </p:nvSpPr>
        <p:spPr>
          <a:xfrm>
            <a:off x="850742" y="3761895"/>
            <a:ext cx="7817774" cy="707886"/>
          </a:xfrm>
          <a:prstGeom prst="rect">
            <a:avLst/>
          </a:prstGeom>
          <a:solidFill>
            <a:schemeClr val="bg1">
              <a:lumMod val="85000"/>
            </a:schemeClr>
          </a:solidFill>
        </p:spPr>
        <p:txBody>
          <a:bodyPr wrap="square" rtlCol="0">
            <a:spAutoFit/>
          </a:bodyPr>
          <a:lstStyle/>
          <a:p>
            <a:pPr indent="269987" algn="justLow" rtl="1">
              <a:spcBef>
                <a:spcPts val="226"/>
              </a:spcBef>
              <a:spcAft>
                <a:spcPts val="226"/>
              </a:spcAft>
            </a:pPr>
            <a:r>
              <a:rPr lang="ar-SA" altLang="en-US" sz="2000" b="1" u="sng" dirty="0">
                <a:latin typeface="Aljazeera" panose="02000000000000000000" pitchFamily="2" charset="-78"/>
                <a:cs typeface="Aljazeera" panose="02000000000000000000" pitchFamily="2" charset="-78"/>
              </a:rPr>
              <a:t>ثالثا - الهجوم </a:t>
            </a:r>
            <a:r>
              <a:rPr lang="ar-DZ" altLang="en-US" sz="2000" b="1" u="sng" dirty="0" smtClean="0">
                <a:latin typeface="Aljazeera" panose="02000000000000000000" pitchFamily="2" charset="-78"/>
                <a:cs typeface="Aljazeera" panose="02000000000000000000" pitchFamily="2" charset="-78"/>
              </a:rPr>
              <a:t>بالتجنب</a:t>
            </a:r>
            <a:r>
              <a:rPr lang="ar-SA" altLang="en-US" sz="2000" b="1" dirty="0" smtClean="0">
                <a:latin typeface="Aljazeera" panose="02000000000000000000" pitchFamily="2" charset="-78"/>
                <a:cs typeface="Aljazeera" panose="02000000000000000000" pitchFamily="2" charset="-78"/>
              </a:rPr>
              <a:t>: </a:t>
            </a:r>
            <a:r>
              <a:rPr lang="ar-SA" altLang="en-US" sz="2000" dirty="0">
                <a:solidFill>
                  <a:schemeClr val="tx1">
                    <a:lumMod val="85000"/>
                    <a:lumOff val="15000"/>
                  </a:schemeClr>
                </a:solidFill>
                <a:latin typeface="Aljazeera" panose="02000000000000000000" pitchFamily="2" charset="-78"/>
                <a:cs typeface="Aljazeera" panose="02000000000000000000" pitchFamily="2" charset="-78"/>
              </a:rPr>
              <a:t>يعتبر هذا البديل من أكثر البدائل الهجومية غير المباشرة، و يتم فيه مهاجمة العدو دون الدخول في مواجهة مباشرة معه.</a:t>
            </a:r>
          </a:p>
        </p:txBody>
      </p:sp>
      <p:sp>
        <p:nvSpPr>
          <p:cNvPr id="18" name="TextBox 17">
            <a:extLst>
              <a:ext uri="{FF2B5EF4-FFF2-40B4-BE49-F238E27FC236}">
                <a16:creationId xmlns:a16="http://schemas.microsoft.com/office/drawing/2014/main" xmlns="" id="{4F7E9A48-38C1-4EE0-BB7A-7527DB934EE8}"/>
              </a:ext>
            </a:extLst>
          </p:cNvPr>
          <p:cNvSpPr txBox="1"/>
          <p:nvPr/>
        </p:nvSpPr>
        <p:spPr>
          <a:xfrm>
            <a:off x="862379" y="4486353"/>
            <a:ext cx="7817774" cy="707886"/>
          </a:xfrm>
          <a:prstGeom prst="rect">
            <a:avLst/>
          </a:prstGeom>
          <a:solidFill>
            <a:schemeClr val="bg1">
              <a:lumMod val="95000"/>
            </a:schemeClr>
          </a:solidFill>
          <a:ln>
            <a:solidFill>
              <a:srgbClr val="02ADB5"/>
            </a:solidFill>
          </a:ln>
        </p:spPr>
        <p:txBody>
          <a:bodyPr wrap="square" rtlCol="0">
            <a:spAutoFit/>
          </a:bodyPr>
          <a:lstStyle/>
          <a:p>
            <a:pPr indent="269987" algn="justLow" rtl="1">
              <a:spcBef>
                <a:spcPts val="226"/>
              </a:spcBef>
              <a:spcAft>
                <a:spcPts val="450"/>
              </a:spcAft>
            </a:pPr>
            <a:r>
              <a:rPr lang="ar-SA" altLang="en-US" sz="2000" b="1" u="sng" dirty="0">
                <a:latin typeface="Aljazeera" panose="02000000000000000000" pitchFamily="2" charset="-78"/>
                <a:cs typeface="Aljazeera" panose="02000000000000000000" pitchFamily="2" charset="-78"/>
              </a:rPr>
              <a:t>رابعا- هجوم العصابات</a:t>
            </a:r>
            <a:r>
              <a:rPr lang="ar-SA" altLang="en-US" sz="2000" b="1" dirty="0">
                <a:latin typeface="Aljazeera" panose="02000000000000000000" pitchFamily="2" charset="-78"/>
                <a:cs typeface="Aljazeera" panose="02000000000000000000" pitchFamily="2" charset="-78"/>
              </a:rPr>
              <a:t>: </a:t>
            </a:r>
            <a:r>
              <a:rPr lang="ar-SA" altLang="en-US" sz="2000" dirty="0">
                <a:solidFill>
                  <a:schemeClr val="tx1">
                    <a:lumMod val="85000"/>
                    <a:lumOff val="15000"/>
                  </a:schemeClr>
                </a:solidFill>
                <a:latin typeface="Aljazeera" panose="02000000000000000000" pitchFamily="2" charset="-78"/>
                <a:cs typeface="Aljazeera" panose="02000000000000000000" pitchFamily="2" charset="-78"/>
              </a:rPr>
              <a:t>ويتمثل في شن هجمات صغيرة مركزة ، في مواقع محددة من الحصص السوقية التابعة للمنافس، وعلى فترات متقطعة ولكنها مستمرة.</a:t>
            </a:r>
          </a:p>
        </p:txBody>
      </p:sp>
      <p:sp>
        <p:nvSpPr>
          <p:cNvPr id="21" name="TextBox 20">
            <a:extLst>
              <a:ext uri="{FF2B5EF4-FFF2-40B4-BE49-F238E27FC236}">
                <a16:creationId xmlns:a16="http://schemas.microsoft.com/office/drawing/2014/main" xmlns="" id="{4F7E9A48-38C1-4EE0-BB7A-7527DB934EE8}"/>
              </a:ext>
            </a:extLst>
          </p:cNvPr>
          <p:cNvSpPr txBox="1"/>
          <p:nvPr/>
        </p:nvSpPr>
        <p:spPr>
          <a:xfrm>
            <a:off x="861076" y="2691295"/>
            <a:ext cx="7817774" cy="1066959"/>
          </a:xfrm>
          <a:prstGeom prst="rect">
            <a:avLst/>
          </a:prstGeom>
          <a:solidFill>
            <a:schemeClr val="tx2">
              <a:lumMod val="60000"/>
              <a:lumOff val="40000"/>
            </a:schemeClr>
          </a:solidFill>
        </p:spPr>
        <p:txBody>
          <a:bodyPr wrap="square" rtlCol="0">
            <a:spAutoFit/>
          </a:bodyPr>
          <a:lstStyle/>
          <a:p>
            <a:pPr indent="269987" algn="justLow" rtl="1">
              <a:spcBef>
                <a:spcPts val="226"/>
              </a:spcBef>
              <a:spcAft>
                <a:spcPts val="226"/>
              </a:spcAft>
            </a:pPr>
            <a:r>
              <a:rPr lang="ar-SA" altLang="en-US" sz="2000" b="1" u="sng" dirty="0">
                <a:latin typeface="Aljazeera" panose="02000000000000000000" pitchFamily="2" charset="-78"/>
                <a:cs typeface="Aljazeera" panose="02000000000000000000" pitchFamily="2" charset="-78"/>
              </a:rPr>
              <a:t>أولا- هجوم الجبهات الأمامية</a:t>
            </a:r>
            <a:r>
              <a:rPr lang="ar-SA" altLang="en-US" sz="2000" b="1" dirty="0">
                <a:latin typeface="Aljazeera" panose="02000000000000000000" pitchFamily="2" charset="-78"/>
                <a:cs typeface="Aljazeera" panose="02000000000000000000" pitchFamily="2" charset="-78"/>
              </a:rPr>
              <a:t>: </a:t>
            </a:r>
            <a:r>
              <a:rPr lang="ar-SA" altLang="en-US" sz="2000" dirty="0">
                <a:latin typeface="Aljazeera" panose="02000000000000000000" pitchFamily="2" charset="-78"/>
                <a:cs typeface="Aljazeera" panose="02000000000000000000" pitchFamily="2" charset="-78"/>
              </a:rPr>
              <a:t>بمعنى تكثيف الهجمات على نقاط قوة الخصم لإضعافه</a:t>
            </a:r>
            <a:endParaRPr lang="ar-DZ" altLang="en-US" sz="2000" b="1" u="sng" dirty="0" smtClean="0">
              <a:latin typeface="Aljazeera" panose="02000000000000000000" pitchFamily="2" charset="-78"/>
              <a:cs typeface="Aljazeera" panose="02000000000000000000" pitchFamily="2" charset="-78"/>
            </a:endParaRPr>
          </a:p>
          <a:p>
            <a:pPr indent="269987" algn="justLow" rtl="1">
              <a:spcBef>
                <a:spcPts val="226"/>
              </a:spcBef>
              <a:spcAft>
                <a:spcPts val="226"/>
              </a:spcAft>
            </a:pPr>
            <a:r>
              <a:rPr lang="ar-SA" altLang="en-US" sz="2000" b="1" u="sng" dirty="0" smtClean="0">
                <a:latin typeface="Aljazeera" panose="02000000000000000000" pitchFamily="2" charset="-78"/>
                <a:cs typeface="Aljazeera" panose="02000000000000000000" pitchFamily="2" charset="-78"/>
              </a:rPr>
              <a:t>ثانيا </a:t>
            </a:r>
            <a:r>
              <a:rPr lang="ar-SA" altLang="en-US" sz="2000" b="1" u="sng" dirty="0">
                <a:latin typeface="Aljazeera" panose="02000000000000000000" pitchFamily="2" charset="-78"/>
                <a:cs typeface="Aljazeera" panose="02000000000000000000" pitchFamily="2" charset="-78"/>
              </a:rPr>
              <a:t>- هجوم الأجنحة</a:t>
            </a:r>
            <a:r>
              <a:rPr lang="ar-SA" altLang="en-US" sz="2000" b="1" dirty="0">
                <a:latin typeface="Aljazeera" panose="02000000000000000000" pitchFamily="2" charset="-78"/>
                <a:cs typeface="Aljazeera" panose="02000000000000000000" pitchFamily="2" charset="-78"/>
              </a:rPr>
              <a:t>: </a:t>
            </a:r>
            <a:r>
              <a:rPr lang="ar-SA" altLang="en-US" sz="2000" dirty="0">
                <a:latin typeface="Aljazeera" panose="02000000000000000000" pitchFamily="2" charset="-78"/>
                <a:cs typeface="Aljazeera" panose="02000000000000000000" pitchFamily="2" charset="-78"/>
              </a:rPr>
              <a:t>على عكس البديل الأول، يركز هذا البديل على مهاجمة نقاط ضعف الخصم.</a:t>
            </a:r>
          </a:p>
        </p:txBody>
      </p:sp>
    </p:spTree>
    <p:extLst>
      <p:ext uri="{BB962C8B-B14F-4D97-AF65-F5344CB8AC3E}">
        <p14:creationId xmlns:p14="http://schemas.microsoft.com/office/powerpoint/2010/main" val="307283463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animBg="1"/>
      <p:bldP spid="18"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194353" y="-2941838"/>
            <a:ext cx="12408828" cy="8656838"/>
            <a:chOff x="0" y="0"/>
            <a:chExt cx="2433656" cy="4619639"/>
          </a:xfrm>
          <a:solidFill>
            <a:srgbClr val="393E46"/>
          </a:solidFill>
        </p:grpSpPr>
        <p:sp>
          <p:nvSpPr>
            <p:cNvPr id="7" name="Freeform 11">
              <a:extLst>
                <a:ext uri="{FF2B5EF4-FFF2-40B4-BE49-F238E27FC236}">
                  <a16:creationId xmlns:a16="http://schemas.microsoft.com/office/drawing/2014/main" xmlns="" id="{F772DA9B-50DB-433F-BCF2-14D59A8839EA}"/>
                </a:ext>
              </a:extLst>
            </p:cNvPr>
            <p:cNvSpPr/>
            <p:nvPr/>
          </p:nvSpPr>
          <p:spPr>
            <a:xfrm>
              <a:off x="0" y="0"/>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p:spPr>
          <p:style>
            <a:lnRef idx="2">
              <a:schemeClr val="accent2"/>
            </a:lnRef>
            <a:fillRef idx="1">
              <a:schemeClr val="lt1"/>
            </a:fillRef>
            <a:effectRef idx="0">
              <a:schemeClr val="accent2"/>
            </a:effectRef>
            <a:fontRef idx="minor">
              <a:schemeClr val="dk1"/>
            </a:fontRef>
          </p:style>
        </p:sp>
      </p:grpSp>
      <p:sp>
        <p:nvSpPr>
          <p:cNvPr id="3" name="TextBox 2">
            <a:extLst>
              <a:ext uri="{FF2B5EF4-FFF2-40B4-BE49-F238E27FC236}">
                <a16:creationId xmlns:a16="http://schemas.microsoft.com/office/drawing/2014/main" xmlns="" id="{04014166-4A1A-4A39-B159-85C064C5A85D}"/>
              </a:ext>
            </a:extLst>
          </p:cNvPr>
          <p:cNvSpPr txBox="1"/>
          <p:nvPr/>
        </p:nvSpPr>
        <p:spPr>
          <a:xfrm>
            <a:off x="674124" y="332473"/>
            <a:ext cx="7974246" cy="553998"/>
          </a:xfrm>
          <a:prstGeom prst="rect">
            <a:avLst/>
          </a:prstGeom>
          <a:solidFill>
            <a:srgbClr val="02ADB5"/>
          </a:solidFill>
        </p:spPr>
        <p:txBody>
          <a:bodyPr wrap="square" rtlCol="0">
            <a:spAutoFit/>
          </a:bodyPr>
          <a:lstStyle/>
          <a:p>
            <a:pPr marL="257165" algn="justLow" rtl="1">
              <a:spcBef>
                <a:spcPts val="450"/>
              </a:spcBef>
              <a:spcAft>
                <a:spcPts val="450"/>
              </a:spcAft>
            </a:pPr>
            <a:r>
              <a:rPr lang="ar-DZ" altLang="en-US" sz="3000" dirty="0">
                <a:solidFill>
                  <a:srgbClr val="EEEEEE"/>
                </a:solidFill>
                <a:latin typeface="Aljazeera" panose="02000000000000000000" pitchFamily="2" charset="-78"/>
                <a:cs typeface="Aljazeera" panose="02000000000000000000" pitchFamily="2" charset="-78"/>
              </a:rPr>
              <a:t>3-</a:t>
            </a:r>
            <a:r>
              <a:rPr lang="ar-SA" altLang="en-US" sz="3000" dirty="0">
                <a:solidFill>
                  <a:srgbClr val="EEEEEE"/>
                </a:solidFill>
                <a:latin typeface="Aljazeera" panose="02000000000000000000" pitchFamily="2" charset="-78"/>
                <a:cs typeface="Aljazeera" panose="02000000000000000000" pitchFamily="2" charset="-78"/>
              </a:rPr>
              <a:t> استراتيجيات </a:t>
            </a:r>
            <a:r>
              <a:rPr lang="ar-SA" altLang="en-US" sz="3000" dirty="0" smtClean="0">
                <a:solidFill>
                  <a:srgbClr val="EEEEEE"/>
                </a:solidFill>
                <a:latin typeface="Aljazeera" panose="02000000000000000000" pitchFamily="2" charset="-78"/>
                <a:cs typeface="Aljazeera" panose="02000000000000000000" pitchFamily="2" charset="-78"/>
              </a:rPr>
              <a:t>التابع</a:t>
            </a:r>
            <a:endParaRPr lang="fr-FR" altLang="en-US" sz="3000" dirty="0">
              <a:solidFill>
                <a:srgbClr val="EEEEEE"/>
              </a:solidFill>
              <a:latin typeface="Aljazeera" panose="02000000000000000000" pitchFamily="2" charset="-78"/>
              <a:cs typeface="Aljazeera" panose="02000000000000000000" pitchFamily="2" charset="-78"/>
            </a:endParaRP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2700000">
            <a:off x="-3066113" y="-2819520"/>
            <a:ext cx="4389660" cy="4389660"/>
            <a:chOff x="0" y="0"/>
            <a:chExt cx="1913890" cy="1913890"/>
          </a:xfrm>
          <a:solidFill>
            <a:srgbClr val="222831"/>
          </a:solidFill>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8" name="Group 10">
            <a:extLst>
              <a:ext uri="{FF2B5EF4-FFF2-40B4-BE49-F238E27FC236}">
                <a16:creationId xmlns:a16="http://schemas.microsoft.com/office/drawing/2014/main" xmlns="" id="{6DE07F88-E8B4-49E6-BA44-74934CDE23BE}"/>
              </a:ext>
            </a:extLst>
          </p:cNvPr>
          <p:cNvGrpSpPr/>
          <p:nvPr/>
        </p:nvGrpSpPr>
        <p:grpSpPr>
          <a:xfrm rot="2700000">
            <a:off x="-2185044" y="4377416"/>
            <a:ext cx="4389660" cy="4389660"/>
            <a:chOff x="0" y="0"/>
            <a:chExt cx="1913890" cy="1913890"/>
          </a:xfrm>
          <a:solidFill>
            <a:schemeClr val="bg1">
              <a:lumMod val="85000"/>
            </a:schemeClr>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prstClr val="black"/>
                </a:solidFill>
              </a:endParaRPr>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2700000">
            <a:off x="-2185044" y="5212439"/>
            <a:ext cx="4389660" cy="4389660"/>
            <a:chOff x="0" y="0"/>
            <a:chExt cx="1913890" cy="1913890"/>
          </a:xfrm>
          <a:solidFill>
            <a:srgbClr val="02ADB5"/>
          </a:solidFill>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sp>
        <p:nvSpPr>
          <p:cNvPr id="4" name="TextBox 3">
            <a:extLst>
              <a:ext uri="{FF2B5EF4-FFF2-40B4-BE49-F238E27FC236}">
                <a16:creationId xmlns:a16="http://schemas.microsoft.com/office/drawing/2014/main" xmlns="" id="{4F7E9A48-38C1-4EE0-BB7A-7527DB934EE8}"/>
              </a:ext>
            </a:extLst>
          </p:cNvPr>
          <p:cNvSpPr txBox="1"/>
          <p:nvPr/>
        </p:nvSpPr>
        <p:spPr>
          <a:xfrm>
            <a:off x="668142" y="910511"/>
            <a:ext cx="7974246" cy="2031325"/>
          </a:xfrm>
          <a:prstGeom prst="rect">
            <a:avLst/>
          </a:prstGeom>
          <a:solidFill>
            <a:schemeClr val="bg2">
              <a:lumMod val="90000"/>
            </a:schemeClr>
          </a:solidFill>
          <a:ln>
            <a:solidFill>
              <a:schemeClr val="accent1">
                <a:lumMod val="75000"/>
              </a:schemeClr>
            </a:solidFill>
          </a:ln>
        </p:spPr>
        <p:txBody>
          <a:bodyPr wrap="square" rtlCol="0">
            <a:spAutoFit/>
          </a:bodyPr>
          <a:lstStyle/>
          <a:p>
            <a:pPr indent="269987" algn="justLow" rtl="1">
              <a:spcBef>
                <a:spcPts val="226"/>
              </a:spcBef>
              <a:spcAft>
                <a:spcPts val="226"/>
              </a:spcAft>
            </a:pPr>
            <a:r>
              <a:rPr lang="ar-SA" altLang="en-US" sz="1800" dirty="0">
                <a:latin typeface="Aljazeera" panose="02000000000000000000" pitchFamily="2" charset="-78"/>
                <a:cs typeface="Aljazeera" panose="02000000000000000000" pitchFamily="2" charset="-78"/>
              </a:rPr>
              <a:t>التابع في السوق هو منافس يملك إمكانيات تنافسية متواضعة لذلك فهو يركز كافة جهوده على قطاع سوقي واحد ومحدد، ولا يسعى إلى الإبداع أو الابتكار أو التميٌز بمنتج أو علامة خاصة به، وذلك  مخافة الدخول في مواجهات ضد </a:t>
            </a:r>
            <a:r>
              <a:rPr lang="ar-DZ" altLang="en-US" sz="1800" dirty="0">
                <a:latin typeface="Aljazeera" panose="02000000000000000000" pitchFamily="2" charset="-78"/>
                <a:cs typeface="Aljazeera" panose="02000000000000000000" pitchFamily="2" charset="-78"/>
              </a:rPr>
              <a:t>قائد </a:t>
            </a:r>
            <a:r>
              <a:rPr lang="ar-SA" altLang="en-US" sz="1800" dirty="0">
                <a:latin typeface="Aljazeera" panose="02000000000000000000" pitchFamily="2" charset="-78"/>
                <a:cs typeface="Aljazeera" panose="02000000000000000000" pitchFamily="2" charset="-78"/>
              </a:rPr>
              <a:t>السوق أو المتحدي، وغالبا ما يقوم بعقد تحالفات استراتيجية مع </a:t>
            </a:r>
            <a:r>
              <a:rPr lang="ar-DZ" altLang="en-US" sz="1800" dirty="0">
                <a:latin typeface="Aljazeera" panose="02000000000000000000" pitchFamily="2" charset="-78"/>
                <a:cs typeface="Aljazeera" panose="02000000000000000000" pitchFamily="2" charset="-78"/>
              </a:rPr>
              <a:t>قائد </a:t>
            </a:r>
            <a:r>
              <a:rPr lang="ar-SA" altLang="en-US" sz="1800" dirty="0">
                <a:latin typeface="Aljazeera" panose="02000000000000000000" pitchFamily="2" charset="-78"/>
                <a:cs typeface="Aljazeera" panose="02000000000000000000" pitchFamily="2" charset="-78"/>
              </a:rPr>
              <a:t>السوق حيث تعتبر هذه </a:t>
            </a:r>
            <a:r>
              <a:rPr lang="ar-SA" altLang="en-US" sz="1800" dirty="0" err="1">
                <a:latin typeface="Aljazeera" panose="02000000000000000000" pitchFamily="2" charset="-78"/>
                <a:cs typeface="Aljazeera" panose="02000000000000000000" pitchFamily="2" charset="-78"/>
              </a:rPr>
              <a:t>الإستراتيجية</a:t>
            </a:r>
            <a:r>
              <a:rPr lang="ar-SA" altLang="en-US" sz="1800" dirty="0">
                <a:latin typeface="Aljazeera" panose="02000000000000000000" pitchFamily="2" charset="-78"/>
                <a:cs typeface="Aljazeera" panose="02000000000000000000" pitchFamily="2" charset="-78"/>
              </a:rPr>
              <a:t> ملائمة لحالته وغير مكلفة، لأن </a:t>
            </a:r>
            <a:r>
              <a:rPr lang="ar-DZ" altLang="en-US" sz="1800" dirty="0">
                <a:latin typeface="Aljazeera" panose="02000000000000000000" pitchFamily="2" charset="-78"/>
                <a:cs typeface="Aljazeera" panose="02000000000000000000" pitchFamily="2" charset="-78"/>
              </a:rPr>
              <a:t>القائد </a:t>
            </a:r>
            <a:r>
              <a:rPr lang="ar-SA" altLang="en-US" sz="1800" dirty="0">
                <a:latin typeface="Aljazeera" panose="02000000000000000000" pitchFamily="2" charset="-78"/>
                <a:cs typeface="Aljazeera" panose="02000000000000000000" pitchFamily="2" charset="-78"/>
              </a:rPr>
              <a:t>هو من سيتحمل النفقات الكبيرة المرتبطة بتطوير المنتجات الجديدة وطرحها في السوق، وإتباع </a:t>
            </a:r>
            <a:r>
              <a:rPr lang="ar-DZ" altLang="en-US" sz="1800" dirty="0">
                <a:latin typeface="Aljazeera" panose="02000000000000000000" pitchFamily="2" charset="-78"/>
                <a:cs typeface="Aljazeera" panose="02000000000000000000" pitchFamily="2" charset="-78"/>
              </a:rPr>
              <a:t>قائد </a:t>
            </a:r>
            <a:r>
              <a:rPr lang="ar-SA" altLang="en-US" sz="1800" dirty="0">
                <a:latin typeface="Aljazeera" panose="02000000000000000000" pitchFamily="2" charset="-78"/>
                <a:cs typeface="Aljazeera" panose="02000000000000000000" pitchFamily="2" charset="-78"/>
              </a:rPr>
              <a:t>السوق في هذه الحالة ليس معناه عدم وجود إستراتيجية للتنافس، فالتابع يعرف كيف يحافظ على مستهلكي منتجاته الحاليين، والفوز بحصص سوقية أخرى من الأسواق الجديدة، وعموما يوجد ثلاث (03) أنواع من التابعين هم </a:t>
            </a:r>
            <a:r>
              <a:rPr lang="ar-SA" altLang="en-US" sz="1800" dirty="0" smtClean="0">
                <a:latin typeface="Aljazeera" panose="02000000000000000000" pitchFamily="2" charset="-78"/>
                <a:cs typeface="Aljazeera" panose="02000000000000000000" pitchFamily="2" charset="-78"/>
              </a:rPr>
              <a:t>:</a:t>
            </a:r>
            <a:endParaRPr lang="ar-SA" altLang="en-US" sz="1800" dirty="0">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758ED69C-190A-4A3F-8C68-30D7184BD98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sp>
        <p:nvSpPr>
          <p:cNvPr id="13" name="TextBox 12">
            <a:extLst>
              <a:ext uri="{FF2B5EF4-FFF2-40B4-BE49-F238E27FC236}">
                <a16:creationId xmlns:a16="http://schemas.microsoft.com/office/drawing/2014/main" xmlns="" id="{86630592-2A92-43E9-9A0A-07B1705451BD}"/>
              </a:ext>
            </a:extLst>
          </p:cNvPr>
          <p:cNvSpPr txBox="1"/>
          <p:nvPr/>
        </p:nvSpPr>
        <p:spPr>
          <a:xfrm>
            <a:off x="11214475" y="581260"/>
            <a:ext cx="6792782" cy="553998"/>
          </a:xfrm>
          <a:prstGeom prst="rect">
            <a:avLst/>
          </a:prstGeom>
          <a:noFill/>
        </p:spPr>
        <p:txBody>
          <a:bodyPr wrap="square" rtlCol="0">
            <a:spAutoFit/>
          </a:bodyPr>
          <a:lstStyle/>
          <a:p>
            <a:pPr marL="257165" algn="justLow" rtl="1">
              <a:spcBef>
                <a:spcPts val="450"/>
              </a:spcBef>
              <a:spcAft>
                <a:spcPts val="450"/>
              </a:spcAft>
            </a:pPr>
            <a:r>
              <a:rPr lang="ar-DZ" altLang="en-US" sz="3000" dirty="0">
                <a:solidFill>
                  <a:srgbClr val="02ADB5"/>
                </a:solidFill>
                <a:latin typeface="Aljazeera" panose="02000000000000000000" pitchFamily="2" charset="-78"/>
                <a:cs typeface="Aljazeera" panose="02000000000000000000" pitchFamily="2" charset="-78"/>
              </a:rPr>
              <a:t>4-</a:t>
            </a:r>
            <a:r>
              <a:rPr lang="ar-SA" altLang="en-US" sz="3000" dirty="0">
                <a:solidFill>
                  <a:srgbClr val="02ADB5"/>
                </a:solidFill>
                <a:latin typeface="Aljazeera" panose="02000000000000000000" pitchFamily="2" charset="-78"/>
                <a:cs typeface="Aljazeera" panose="02000000000000000000" pitchFamily="2" charset="-78"/>
              </a:rPr>
              <a:t> استراتيجيات المتخصص </a:t>
            </a:r>
            <a:r>
              <a:rPr lang="fr-FR" altLang="en-US" sz="3000" dirty="0">
                <a:solidFill>
                  <a:srgbClr val="02ADB5"/>
                </a:solidFill>
                <a:latin typeface="Aljazeera" panose="02000000000000000000" pitchFamily="2" charset="-78"/>
                <a:cs typeface="Aljazeera" panose="02000000000000000000" pitchFamily="2" charset="-78"/>
              </a:rPr>
              <a:t>Le spécialiste</a:t>
            </a:r>
          </a:p>
        </p:txBody>
      </p:sp>
      <p:sp>
        <p:nvSpPr>
          <p:cNvPr id="16" name="TextBox 15">
            <a:extLst>
              <a:ext uri="{FF2B5EF4-FFF2-40B4-BE49-F238E27FC236}">
                <a16:creationId xmlns:a16="http://schemas.microsoft.com/office/drawing/2014/main" xmlns="" id="{4F7E9A48-38C1-4EE0-BB7A-7527DB934EE8}"/>
              </a:ext>
            </a:extLst>
          </p:cNvPr>
          <p:cNvSpPr txBox="1"/>
          <p:nvPr/>
        </p:nvSpPr>
        <p:spPr>
          <a:xfrm>
            <a:off x="669487" y="2972872"/>
            <a:ext cx="7974246" cy="646331"/>
          </a:xfrm>
          <a:prstGeom prst="rect">
            <a:avLst/>
          </a:prstGeom>
          <a:solidFill>
            <a:schemeClr val="bg2">
              <a:lumMod val="90000"/>
            </a:schemeClr>
          </a:solidFill>
          <a:ln>
            <a:solidFill>
              <a:srgbClr val="02ADB5"/>
            </a:solidFill>
          </a:ln>
        </p:spPr>
        <p:txBody>
          <a:bodyPr wrap="square" rtlCol="0">
            <a:spAutoFit/>
          </a:bodyPr>
          <a:lstStyle/>
          <a:p>
            <a:pPr indent="269987" algn="justLow" rtl="1">
              <a:spcBef>
                <a:spcPts val="226"/>
              </a:spcBef>
              <a:spcAft>
                <a:spcPts val="226"/>
              </a:spcAft>
            </a:pPr>
            <a:r>
              <a:rPr lang="ar-SA" altLang="en-US" b="1" u="sng" dirty="0">
                <a:latin typeface="Aljazeera" panose="02000000000000000000" pitchFamily="2" charset="-78"/>
                <a:cs typeface="Aljazeera" panose="02000000000000000000" pitchFamily="2" charset="-78"/>
              </a:rPr>
              <a:t>أولا-  المزور</a:t>
            </a:r>
            <a:r>
              <a:rPr lang="ar-SA" altLang="en-US" b="1" dirty="0">
                <a:latin typeface="Aljazeera" panose="02000000000000000000" pitchFamily="2" charset="-78"/>
                <a:cs typeface="Aljazeera" panose="02000000000000000000" pitchFamily="2" charset="-78"/>
              </a:rPr>
              <a:t>: </a:t>
            </a:r>
            <a:r>
              <a:rPr lang="ar-SA" altLang="en-US" dirty="0">
                <a:latin typeface="Aljazeera" panose="02000000000000000000" pitchFamily="2" charset="-78"/>
                <a:cs typeface="Aljazeera" panose="02000000000000000000" pitchFamily="2" charset="-78"/>
              </a:rPr>
              <a:t>وهو التابع الذي يقوم بإنتاج نفس المنتجات الذي ينتجها </a:t>
            </a:r>
            <a:r>
              <a:rPr lang="ar-DZ" altLang="en-US" dirty="0">
                <a:latin typeface="Aljazeera" panose="02000000000000000000" pitchFamily="2" charset="-78"/>
                <a:cs typeface="Aljazeera" panose="02000000000000000000" pitchFamily="2" charset="-78"/>
              </a:rPr>
              <a:t>قائد </a:t>
            </a:r>
            <a:r>
              <a:rPr lang="ar-SA" altLang="en-US" dirty="0">
                <a:latin typeface="Aljazeera" panose="02000000000000000000" pitchFamily="2" charset="-78"/>
                <a:cs typeface="Aljazeera" panose="02000000000000000000" pitchFamily="2" charset="-78"/>
              </a:rPr>
              <a:t>السوق دون أي تغيير، مثل برامج الإعلام الآلي، وأقراص </a:t>
            </a:r>
            <a:r>
              <a:rPr lang="ar-DZ" altLang="en-US" dirty="0">
                <a:latin typeface="Aljazeera" panose="02000000000000000000" pitchFamily="2" charset="-78"/>
                <a:cs typeface="Aljazeera" panose="02000000000000000000" pitchFamily="2" charset="-78"/>
              </a:rPr>
              <a:t>التسجيلات</a:t>
            </a:r>
            <a:r>
              <a:rPr lang="ar-SA" altLang="en-US" dirty="0">
                <a:latin typeface="Aljazeera" panose="02000000000000000000" pitchFamily="2" charset="-78"/>
                <a:cs typeface="Aljazeera" panose="02000000000000000000" pitchFamily="2" charset="-78"/>
              </a:rPr>
              <a:t>، وهذه المعاملات ممنوعة بقوة القانون</a:t>
            </a:r>
            <a:r>
              <a:rPr lang="ar-SA" altLang="en-US" dirty="0" smtClean="0">
                <a:latin typeface="Aljazeera" panose="02000000000000000000" pitchFamily="2" charset="-78"/>
                <a:cs typeface="Aljazeera" panose="02000000000000000000" pitchFamily="2" charset="-78"/>
              </a:rPr>
              <a:t>.</a:t>
            </a:r>
            <a:endParaRPr lang="ar-SA" altLang="en-US" dirty="0">
              <a:latin typeface="Aljazeera" panose="02000000000000000000" pitchFamily="2" charset="-78"/>
              <a:cs typeface="Aljazeera" panose="02000000000000000000" pitchFamily="2" charset="-78"/>
            </a:endParaRPr>
          </a:p>
        </p:txBody>
      </p:sp>
      <p:sp>
        <p:nvSpPr>
          <p:cNvPr id="17" name="TextBox 16">
            <a:extLst>
              <a:ext uri="{FF2B5EF4-FFF2-40B4-BE49-F238E27FC236}">
                <a16:creationId xmlns:a16="http://schemas.microsoft.com/office/drawing/2014/main" xmlns="" id="{4F7E9A48-38C1-4EE0-BB7A-7527DB934EE8}"/>
              </a:ext>
            </a:extLst>
          </p:cNvPr>
          <p:cNvSpPr txBox="1"/>
          <p:nvPr/>
        </p:nvSpPr>
        <p:spPr>
          <a:xfrm>
            <a:off x="674124" y="3607567"/>
            <a:ext cx="7974246" cy="923330"/>
          </a:xfrm>
          <a:prstGeom prst="rect">
            <a:avLst/>
          </a:prstGeom>
          <a:solidFill>
            <a:schemeClr val="accent6">
              <a:lumMod val="40000"/>
              <a:lumOff val="60000"/>
            </a:schemeClr>
          </a:solidFill>
          <a:ln>
            <a:solidFill>
              <a:srgbClr val="02ADB5"/>
            </a:solidFill>
          </a:ln>
        </p:spPr>
        <p:txBody>
          <a:bodyPr wrap="square" rtlCol="0">
            <a:spAutoFit/>
          </a:bodyPr>
          <a:lstStyle/>
          <a:p>
            <a:pPr indent="269987" algn="justLow" rtl="1">
              <a:spcBef>
                <a:spcPts val="226"/>
              </a:spcBef>
              <a:spcAft>
                <a:spcPts val="226"/>
              </a:spcAft>
            </a:pPr>
            <a:r>
              <a:rPr lang="ar-DZ" altLang="en-US" dirty="0">
                <a:solidFill>
                  <a:srgbClr val="02ADB5"/>
                </a:solidFill>
                <a:latin typeface="Aljazeera" panose="02000000000000000000" pitchFamily="2" charset="-78"/>
                <a:cs typeface="Aljazeera" panose="02000000000000000000" pitchFamily="2" charset="-78"/>
              </a:rPr>
              <a:t> </a:t>
            </a:r>
            <a:r>
              <a:rPr lang="ar-DZ" altLang="en-US" b="1" u="sng" dirty="0">
                <a:latin typeface="Aljazeera" panose="02000000000000000000" pitchFamily="2" charset="-78"/>
                <a:cs typeface="Aljazeera" panose="02000000000000000000" pitchFamily="2" charset="-78"/>
              </a:rPr>
              <a:t>ثاني</a:t>
            </a:r>
            <a:r>
              <a:rPr lang="ar-SA" altLang="en-US" b="1" u="sng" dirty="0">
                <a:latin typeface="Aljazeera" panose="02000000000000000000" pitchFamily="2" charset="-78"/>
                <a:cs typeface="Aljazeera" panose="02000000000000000000" pitchFamily="2" charset="-78"/>
              </a:rPr>
              <a:t>ا- </a:t>
            </a:r>
            <a:r>
              <a:rPr lang="ar-DZ" altLang="en-US" b="1" u="sng" dirty="0">
                <a:latin typeface="Aljazeera" panose="02000000000000000000" pitchFamily="2" charset="-78"/>
                <a:cs typeface="Aljazeera" panose="02000000000000000000" pitchFamily="2" charset="-78"/>
              </a:rPr>
              <a:t>ا</a:t>
            </a:r>
            <a:r>
              <a:rPr lang="ar-SA" altLang="en-US" b="1" u="sng" dirty="0">
                <a:latin typeface="Aljazeera" panose="02000000000000000000" pitchFamily="2" charset="-78"/>
                <a:cs typeface="Aljazeera" panose="02000000000000000000" pitchFamily="2" charset="-78"/>
              </a:rPr>
              <a:t>لمقلد</a:t>
            </a:r>
            <a:r>
              <a:rPr lang="ar-SA" altLang="en-US" b="1" dirty="0">
                <a:latin typeface="Aljazeera" panose="02000000000000000000" pitchFamily="2" charset="-78"/>
                <a:cs typeface="Aljazeera" panose="02000000000000000000" pitchFamily="2" charset="-78"/>
              </a:rPr>
              <a:t>: </a:t>
            </a:r>
            <a:r>
              <a:rPr lang="ar-SA" altLang="en-US" dirty="0">
                <a:latin typeface="Aljazeera" panose="02000000000000000000" pitchFamily="2" charset="-78"/>
                <a:cs typeface="Aljazeera" panose="02000000000000000000" pitchFamily="2" charset="-78"/>
              </a:rPr>
              <a:t>وهو التابع الذي يقوم بإنتاج نفس المنتجات الذي ينتجها زعيم السوق أو المتحدي ولكن مع إجراء تعديلات طفيفة في الغلاف أو التصميم، ويمكن للتابع في هذه الحالة استعمال بعض التقنيات التسويقية لتمييز منتجاته عن منتجات الزعيم</a:t>
            </a:r>
            <a:r>
              <a:rPr lang="ar-DZ" altLang="en-US" dirty="0">
                <a:latin typeface="Aljazeera" panose="02000000000000000000" pitchFamily="2" charset="-78"/>
                <a:cs typeface="Aljazeera" panose="02000000000000000000" pitchFamily="2" charset="-78"/>
              </a:rPr>
              <a:t>.</a:t>
            </a:r>
            <a:r>
              <a:rPr lang="ar-SA" altLang="en-US" dirty="0">
                <a:latin typeface="Aljazeera" panose="02000000000000000000" pitchFamily="2" charset="-78"/>
                <a:cs typeface="Aljazeera" panose="02000000000000000000" pitchFamily="2" charset="-78"/>
              </a:rPr>
              <a:t> </a:t>
            </a:r>
            <a:endParaRPr lang="ar-SA" altLang="en-US" sz="1800" dirty="0">
              <a:latin typeface="Aljazeera" panose="02000000000000000000" pitchFamily="2" charset="-78"/>
              <a:cs typeface="Aljazeera" panose="02000000000000000000" pitchFamily="2" charset="-78"/>
            </a:endParaRPr>
          </a:p>
        </p:txBody>
      </p:sp>
      <p:sp>
        <p:nvSpPr>
          <p:cNvPr id="18" name="TextBox 17">
            <a:extLst>
              <a:ext uri="{FF2B5EF4-FFF2-40B4-BE49-F238E27FC236}">
                <a16:creationId xmlns:a16="http://schemas.microsoft.com/office/drawing/2014/main" xmlns="" id="{4F7E9A48-38C1-4EE0-BB7A-7527DB934EE8}"/>
              </a:ext>
            </a:extLst>
          </p:cNvPr>
          <p:cNvSpPr txBox="1"/>
          <p:nvPr/>
        </p:nvSpPr>
        <p:spPr>
          <a:xfrm>
            <a:off x="674124" y="4533715"/>
            <a:ext cx="7974246" cy="646331"/>
          </a:xfrm>
          <a:prstGeom prst="rect">
            <a:avLst/>
          </a:prstGeom>
          <a:solidFill>
            <a:schemeClr val="accent6">
              <a:lumMod val="20000"/>
              <a:lumOff val="80000"/>
            </a:schemeClr>
          </a:solidFill>
          <a:ln>
            <a:solidFill>
              <a:srgbClr val="02ADB5"/>
            </a:solidFill>
          </a:ln>
        </p:spPr>
        <p:txBody>
          <a:bodyPr wrap="square" rtlCol="0">
            <a:spAutoFit/>
          </a:bodyPr>
          <a:lstStyle/>
          <a:p>
            <a:pPr indent="269987" algn="justLow" rtl="1">
              <a:spcBef>
                <a:spcPts val="226"/>
              </a:spcBef>
              <a:spcAft>
                <a:spcPts val="226"/>
              </a:spcAft>
            </a:pPr>
            <a:r>
              <a:rPr lang="ar-DZ" altLang="en-US" dirty="0">
                <a:solidFill>
                  <a:srgbClr val="02ADB5"/>
                </a:solidFill>
                <a:latin typeface="Aljazeera" panose="02000000000000000000" pitchFamily="2" charset="-78"/>
                <a:cs typeface="Aljazeera" panose="02000000000000000000" pitchFamily="2" charset="-78"/>
              </a:rPr>
              <a:t> </a:t>
            </a:r>
            <a:r>
              <a:rPr lang="ar-DZ" altLang="en-US" b="1" u="sng" dirty="0">
                <a:latin typeface="Aljazeera" panose="02000000000000000000" pitchFamily="2" charset="-78"/>
                <a:cs typeface="Aljazeera" panose="02000000000000000000" pitchFamily="2" charset="-78"/>
              </a:rPr>
              <a:t>ثالثا</a:t>
            </a:r>
            <a:r>
              <a:rPr lang="ar-SA" altLang="en-US" b="1" u="sng" dirty="0">
                <a:latin typeface="Aljazeera" panose="02000000000000000000" pitchFamily="2" charset="-78"/>
                <a:cs typeface="Aljazeera" panose="02000000000000000000" pitchFamily="2" charset="-78"/>
              </a:rPr>
              <a:t>- المكيف </a:t>
            </a:r>
            <a:r>
              <a:rPr lang="ar-SA" altLang="en-US" b="1" dirty="0">
                <a:latin typeface="Aljazeera" panose="02000000000000000000" pitchFamily="2" charset="-78"/>
                <a:cs typeface="Aljazeera" panose="02000000000000000000" pitchFamily="2" charset="-78"/>
              </a:rPr>
              <a:t>: </a:t>
            </a:r>
            <a:r>
              <a:rPr lang="ar-SA" altLang="en-US" dirty="0">
                <a:latin typeface="Aljazeera" panose="02000000000000000000" pitchFamily="2" charset="-78"/>
                <a:cs typeface="Aljazeera" panose="02000000000000000000" pitchFamily="2" charset="-78"/>
              </a:rPr>
              <a:t>هو ذلك الذي يقوم بتكييف منتجات </a:t>
            </a:r>
            <a:r>
              <a:rPr lang="ar-DZ" altLang="en-US" dirty="0">
                <a:latin typeface="Aljazeera" panose="02000000000000000000" pitchFamily="2" charset="-78"/>
                <a:cs typeface="Aljazeera" panose="02000000000000000000" pitchFamily="2" charset="-78"/>
              </a:rPr>
              <a:t>قائد </a:t>
            </a:r>
            <a:r>
              <a:rPr lang="ar-SA" altLang="en-US" dirty="0">
                <a:latin typeface="Aljazeera" panose="02000000000000000000" pitchFamily="2" charset="-78"/>
                <a:cs typeface="Aljazeera" panose="02000000000000000000" pitchFamily="2" charset="-78"/>
              </a:rPr>
              <a:t>السوق حسب إحتياجاته، وتوزيعها في قطاعات سوقية أخرى، مما سيساعده على النمو، وقد يتحول إلى متحدي في المستقبل.</a:t>
            </a:r>
            <a:endParaRPr lang="ar-SA" altLang="en-US" sz="1800" dirty="0">
              <a:latin typeface="Aljazeera" panose="02000000000000000000" pitchFamily="2" charset="-78"/>
              <a:cs typeface="Aljazeera" panose="02000000000000000000" pitchFamily="2" charset="-78"/>
            </a:endParaRPr>
          </a:p>
        </p:txBody>
      </p:sp>
    </p:spTree>
    <p:extLst>
      <p:ext uri="{BB962C8B-B14F-4D97-AF65-F5344CB8AC3E}">
        <p14:creationId xmlns:p14="http://schemas.microsoft.com/office/powerpoint/2010/main" val="89968327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6" grpId="0" animBg="1"/>
      <p:bldP spid="17" grpId="0" animBg="1"/>
      <p:bldP spid="1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30">
          <a:fgClr>
            <a:srgbClr val="222831"/>
          </a:fgClr>
          <a:bgClr>
            <a:schemeClr val="bg1"/>
          </a:bgClr>
        </a:pattFill>
        <a:effectLst/>
      </p:bgPr>
    </p:bg>
    <p:spTree>
      <p:nvGrpSpPr>
        <p:cNvPr id="1" name=""/>
        <p:cNvGrpSpPr/>
        <p:nvPr/>
      </p:nvGrpSpPr>
      <p:grpSpPr>
        <a:xfrm>
          <a:off x="0" y="0"/>
          <a:ext cx="0" cy="0"/>
          <a:chOff x="0" y="0"/>
          <a:chExt cx="0" cy="0"/>
        </a:xfrm>
      </p:grpSpPr>
      <p:grpSp>
        <p:nvGrpSpPr>
          <p:cNvPr id="2" name="Group 10">
            <a:extLst>
              <a:ext uri="{FF2B5EF4-FFF2-40B4-BE49-F238E27FC236}">
                <a16:creationId xmlns:a16="http://schemas.microsoft.com/office/drawing/2014/main" xmlns="" id="{18E2A2FD-051D-4B6B-84C6-FD7493201633}"/>
              </a:ext>
            </a:extLst>
          </p:cNvPr>
          <p:cNvGrpSpPr/>
          <p:nvPr/>
        </p:nvGrpSpPr>
        <p:grpSpPr>
          <a:xfrm rot="-10800000">
            <a:off x="-1194353" y="-3020216"/>
            <a:ext cx="12408828" cy="8656838"/>
            <a:chOff x="0" y="6971"/>
            <a:chExt cx="2433656" cy="4619639"/>
          </a:xfrm>
          <a:pattFill prst="dkDnDiag">
            <a:fgClr>
              <a:srgbClr val="EEEEEE"/>
            </a:fgClr>
            <a:bgClr>
              <a:schemeClr val="bg1"/>
            </a:bgClr>
          </a:pattFill>
        </p:grpSpPr>
        <p:sp>
          <p:nvSpPr>
            <p:cNvPr id="7" name="Freeform 11">
              <a:extLst>
                <a:ext uri="{FF2B5EF4-FFF2-40B4-BE49-F238E27FC236}">
                  <a16:creationId xmlns:a16="http://schemas.microsoft.com/office/drawing/2014/main" xmlns="" id="{F772DA9B-50DB-433F-BCF2-14D59A8839EA}"/>
                </a:ext>
              </a:extLst>
            </p:cNvPr>
            <p:cNvSpPr/>
            <p:nvPr/>
          </p:nvSpPr>
          <p:spPr>
            <a:xfrm>
              <a:off x="0" y="6971"/>
              <a:ext cx="2433656" cy="4619639"/>
            </a:xfrm>
            <a:custGeom>
              <a:avLst/>
              <a:gdLst/>
              <a:ahLst/>
              <a:cxnLst/>
              <a:rect l="l" t="t" r="r" b="b"/>
              <a:pathLst>
                <a:path w="2353310" h="3357865">
                  <a:moveTo>
                    <a:pt x="784860" y="3290555"/>
                  </a:moveTo>
                  <a:cubicBezTo>
                    <a:pt x="905510" y="3331195"/>
                    <a:pt x="1042670" y="3357865"/>
                    <a:pt x="1177290" y="3357865"/>
                  </a:cubicBezTo>
                  <a:cubicBezTo>
                    <a:pt x="1311910" y="3357865"/>
                    <a:pt x="1441450" y="3335005"/>
                    <a:pt x="1560830" y="3294365"/>
                  </a:cubicBezTo>
                  <a:cubicBezTo>
                    <a:pt x="1563370" y="3293095"/>
                    <a:pt x="1565910" y="3293095"/>
                    <a:pt x="1568450" y="3291825"/>
                  </a:cubicBezTo>
                  <a:cubicBezTo>
                    <a:pt x="2016760" y="3129265"/>
                    <a:pt x="2346960" y="2700005"/>
                    <a:pt x="2353310" y="2196850"/>
                  </a:cubicBezTo>
                  <a:lnTo>
                    <a:pt x="2353310" y="0"/>
                  </a:lnTo>
                  <a:lnTo>
                    <a:pt x="0" y="0"/>
                  </a:lnTo>
                  <a:lnTo>
                    <a:pt x="0" y="2195204"/>
                  </a:lnTo>
                  <a:cubicBezTo>
                    <a:pt x="6350" y="2702545"/>
                    <a:pt x="331470" y="3131805"/>
                    <a:pt x="784860" y="3290555"/>
                  </a:cubicBezTo>
                  <a:close/>
                </a:path>
              </a:pathLst>
            </a:custGeom>
            <a:grpFill/>
          </p:spPr>
        </p:sp>
      </p:grpSp>
      <p:sp>
        <p:nvSpPr>
          <p:cNvPr id="3" name="TextBox 2">
            <a:extLst>
              <a:ext uri="{FF2B5EF4-FFF2-40B4-BE49-F238E27FC236}">
                <a16:creationId xmlns:a16="http://schemas.microsoft.com/office/drawing/2014/main" xmlns="" id="{04014166-4A1A-4A39-B159-85C064C5A85D}"/>
              </a:ext>
            </a:extLst>
          </p:cNvPr>
          <p:cNvSpPr txBox="1"/>
          <p:nvPr/>
        </p:nvSpPr>
        <p:spPr>
          <a:xfrm>
            <a:off x="1764148" y="678642"/>
            <a:ext cx="6792782" cy="553998"/>
          </a:xfrm>
          <a:prstGeom prst="rect">
            <a:avLst/>
          </a:prstGeom>
          <a:solidFill>
            <a:schemeClr val="bg1">
              <a:lumMod val="65000"/>
            </a:schemeClr>
          </a:solidFill>
        </p:spPr>
        <p:txBody>
          <a:bodyPr wrap="square" rtlCol="0">
            <a:spAutoFit/>
          </a:bodyPr>
          <a:lstStyle/>
          <a:p>
            <a:pPr marL="257165" algn="justLow" rtl="1">
              <a:spcBef>
                <a:spcPts val="450"/>
              </a:spcBef>
              <a:spcAft>
                <a:spcPts val="450"/>
              </a:spcAft>
            </a:pPr>
            <a:r>
              <a:rPr lang="ar-DZ" altLang="en-US" sz="2800" dirty="0">
                <a:latin typeface="Aljazeera" panose="02000000000000000000" pitchFamily="2" charset="-78"/>
                <a:cs typeface="Aljazeera" panose="02000000000000000000" pitchFamily="2" charset="-78"/>
              </a:rPr>
              <a:t>4</a:t>
            </a:r>
            <a:r>
              <a:rPr lang="ar-DZ" altLang="en-US" sz="3000" dirty="0">
                <a:latin typeface="Aljazeera" panose="02000000000000000000" pitchFamily="2" charset="-78"/>
                <a:cs typeface="Aljazeera" panose="02000000000000000000" pitchFamily="2" charset="-78"/>
              </a:rPr>
              <a:t>-</a:t>
            </a:r>
            <a:r>
              <a:rPr lang="ar-SA" altLang="en-US" sz="3000" dirty="0">
                <a:latin typeface="Aljazeera" panose="02000000000000000000" pitchFamily="2" charset="-78"/>
                <a:cs typeface="Aljazeera" panose="02000000000000000000" pitchFamily="2" charset="-78"/>
              </a:rPr>
              <a:t> استراتيجيات </a:t>
            </a:r>
            <a:r>
              <a:rPr lang="ar-SA" altLang="en-US" sz="3000" dirty="0" smtClean="0">
                <a:latin typeface="Aljazeera" panose="02000000000000000000" pitchFamily="2" charset="-78"/>
                <a:cs typeface="Aljazeera" panose="02000000000000000000" pitchFamily="2" charset="-78"/>
              </a:rPr>
              <a:t>المتخصص</a:t>
            </a:r>
            <a:endParaRPr lang="fr-FR" altLang="en-US" sz="3000" dirty="0">
              <a:latin typeface="Aljazeera" panose="02000000000000000000" pitchFamily="2" charset="-78"/>
              <a:cs typeface="Aljazeera" panose="02000000000000000000" pitchFamily="2" charset="-78"/>
            </a:endParaRPr>
          </a:p>
        </p:txBody>
      </p:sp>
      <p:grpSp>
        <p:nvGrpSpPr>
          <p:cNvPr id="10" name="Group 6">
            <a:extLst>
              <a:ext uri="{FF2B5EF4-FFF2-40B4-BE49-F238E27FC236}">
                <a16:creationId xmlns:a16="http://schemas.microsoft.com/office/drawing/2014/main" xmlns="" id="{B1A3453E-4200-4E1E-B190-8A8F5A23777E}"/>
              </a:ext>
            </a:extLst>
          </p:cNvPr>
          <p:cNvGrpSpPr/>
          <p:nvPr/>
        </p:nvGrpSpPr>
        <p:grpSpPr>
          <a:xfrm rot="13398465">
            <a:off x="-3066113" y="-2819520"/>
            <a:ext cx="4389660" cy="4389660"/>
            <a:chOff x="0" y="0"/>
            <a:chExt cx="1913890" cy="1913890"/>
          </a:xfrm>
          <a:solidFill>
            <a:srgbClr val="02ADB5"/>
          </a:solidFill>
        </p:grpSpPr>
        <p:sp>
          <p:nvSpPr>
            <p:cNvPr id="9" name="Freeform 7">
              <a:extLst>
                <a:ext uri="{FF2B5EF4-FFF2-40B4-BE49-F238E27FC236}">
                  <a16:creationId xmlns:a16="http://schemas.microsoft.com/office/drawing/2014/main" xmlns="" id="{5D9FED05-620B-4DBE-8BD2-84BB71A8DEF9}"/>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grpSp>
        <p:nvGrpSpPr>
          <p:cNvPr id="8" name="Group 10">
            <a:extLst>
              <a:ext uri="{FF2B5EF4-FFF2-40B4-BE49-F238E27FC236}">
                <a16:creationId xmlns:a16="http://schemas.microsoft.com/office/drawing/2014/main" xmlns="" id="{6DE07F88-E8B4-49E6-BA44-74934CDE23BE}"/>
              </a:ext>
            </a:extLst>
          </p:cNvPr>
          <p:cNvGrpSpPr/>
          <p:nvPr/>
        </p:nvGrpSpPr>
        <p:grpSpPr>
          <a:xfrm rot="13398465">
            <a:off x="-2185044" y="4377416"/>
            <a:ext cx="4389660" cy="4389660"/>
            <a:chOff x="0" y="0"/>
            <a:chExt cx="1913890" cy="1913890"/>
          </a:xfrm>
          <a:solidFill>
            <a:srgbClr val="222831"/>
          </a:solidFill>
        </p:grpSpPr>
        <p:sp>
          <p:nvSpPr>
            <p:cNvPr id="14" name="Freeform 11">
              <a:extLst>
                <a:ext uri="{FF2B5EF4-FFF2-40B4-BE49-F238E27FC236}">
                  <a16:creationId xmlns:a16="http://schemas.microsoft.com/office/drawing/2014/main" xmlns="" id="{E494B693-BB30-46DD-98FA-8E00E47BEA58}"/>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txBody>
            <a:bodyPr/>
            <a:lstStyle/>
            <a:p>
              <a:endParaRPr lang="en-US" sz="1053" dirty="0">
                <a:solidFill>
                  <a:prstClr val="black"/>
                </a:solidFill>
              </a:endParaRPr>
            </a:p>
          </p:txBody>
        </p:sp>
      </p:grpSp>
      <p:grpSp>
        <p:nvGrpSpPr>
          <p:cNvPr id="20" name="Group 14">
            <a:extLst>
              <a:ext uri="{FF2B5EF4-FFF2-40B4-BE49-F238E27FC236}">
                <a16:creationId xmlns:a16="http://schemas.microsoft.com/office/drawing/2014/main" xmlns="" id="{98B81226-DE44-4A20-B187-16DE45CEB4A5}"/>
              </a:ext>
            </a:extLst>
          </p:cNvPr>
          <p:cNvGrpSpPr/>
          <p:nvPr/>
        </p:nvGrpSpPr>
        <p:grpSpPr>
          <a:xfrm rot="13398465">
            <a:off x="-2185044" y="5212439"/>
            <a:ext cx="4389660" cy="4389660"/>
            <a:chOff x="0" y="0"/>
            <a:chExt cx="1913890" cy="1913890"/>
          </a:xfrm>
          <a:solidFill>
            <a:srgbClr val="393E46"/>
          </a:solidFill>
        </p:grpSpPr>
        <p:sp>
          <p:nvSpPr>
            <p:cNvPr id="19" name="Freeform 15">
              <a:extLst>
                <a:ext uri="{FF2B5EF4-FFF2-40B4-BE49-F238E27FC236}">
                  <a16:creationId xmlns:a16="http://schemas.microsoft.com/office/drawing/2014/main" xmlns="" id="{86DE4D46-1BD5-4CB5-99AE-8FBE575CBFD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grpFill/>
          </p:spPr>
        </p:sp>
      </p:grpSp>
      <p:sp>
        <p:nvSpPr>
          <p:cNvPr id="4" name="TextBox 3">
            <a:extLst>
              <a:ext uri="{FF2B5EF4-FFF2-40B4-BE49-F238E27FC236}">
                <a16:creationId xmlns:a16="http://schemas.microsoft.com/office/drawing/2014/main" xmlns="" id="{4F7E9A48-38C1-4EE0-BB7A-7527DB934EE8}"/>
              </a:ext>
            </a:extLst>
          </p:cNvPr>
          <p:cNvSpPr txBox="1"/>
          <p:nvPr/>
        </p:nvSpPr>
        <p:spPr>
          <a:xfrm>
            <a:off x="694268" y="1363843"/>
            <a:ext cx="7974246" cy="1015663"/>
          </a:xfrm>
          <a:prstGeom prst="rect">
            <a:avLst/>
          </a:prstGeom>
          <a:solidFill>
            <a:srgbClr val="02ADB5"/>
          </a:solidFill>
        </p:spPr>
        <p:txBody>
          <a:bodyPr wrap="square" rtlCol="0">
            <a:spAutoFit/>
          </a:bodyPr>
          <a:lstStyle/>
          <a:p>
            <a:pPr indent="269987" algn="justLow" rtl="1">
              <a:spcBef>
                <a:spcPts val="226"/>
              </a:spcBef>
              <a:spcAft>
                <a:spcPts val="226"/>
              </a:spcAft>
            </a:pPr>
            <a:r>
              <a:rPr lang="ar-SA" altLang="en-US" sz="2000" dirty="0">
                <a:latin typeface="Aljazeera" panose="02000000000000000000" pitchFamily="2" charset="-78"/>
                <a:cs typeface="Aljazeera" panose="02000000000000000000" pitchFamily="2" charset="-78"/>
              </a:rPr>
              <a:t>يوجد بعض المنافسين لا يريدون الدخول في مواجهة مع أي أحد، كما لا يريدون أن يكونوا تابعين لأي أحد، لذلك فهم يختارون قطاعات سوقية صغيرة لا تتم خدمتها من قبل باقي المنافسين كي يتخصصوا فيها، ومن بين شروط نجاح مثل هذه الاستراتيجية مايلي </a:t>
            </a:r>
            <a:r>
              <a:rPr lang="ar-SA" altLang="en-US" sz="2000" dirty="0" smtClean="0">
                <a:latin typeface="Aljazeera" panose="02000000000000000000" pitchFamily="2" charset="-78"/>
                <a:cs typeface="Aljazeera" panose="02000000000000000000" pitchFamily="2" charset="-78"/>
              </a:rPr>
              <a:t>:</a:t>
            </a:r>
            <a:endParaRPr lang="ar-SA" altLang="en-US" sz="2000" dirty="0">
              <a:latin typeface="Aljazeera" panose="02000000000000000000" pitchFamily="2" charset="-78"/>
              <a:cs typeface="Aljazeera" panose="02000000000000000000" pitchFamily="2" charset="-78"/>
            </a:endParaRPr>
          </a:p>
        </p:txBody>
      </p:sp>
      <p:pic>
        <p:nvPicPr>
          <p:cNvPr id="12" name="Picture 11">
            <a:extLst>
              <a:ext uri="{FF2B5EF4-FFF2-40B4-BE49-F238E27FC236}">
                <a16:creationId xmlns:a16="http://schemas.microsoft.com/office/drawing/2014/main" xmlns="" id="{44E7A174-6276-4550-9BEC-1FDA9184CC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71512" y="2754907"/>
            <a:ext cx="1632045" cy="1632045"/>
          </a:xfrm>
          <a:prstGeom prst="rect">
            <a:avLst/>
          </a:prstGeom>
        </p:spPr>
      </p:pic>
      <p:grpSp>
        <p:nvGrpSpPr>
          <p:cNvPr id="15" name="Group 14">
            <a:extLst>
              <a:ext uri="{FF2B5EF4-FFF2-40B4-BE49-F238E27FC236}">
                <a16:creationId xmlns:a16="http://schemas.microsoft.com/office/drawing/2014/main" xmlns="" id="{678456EA-1E63-4EEE-AB1D-65ED479EC0BF}"/>
              </a:ext>
            </a:extLst>
          </p:cNvPr>
          <p:cNvGrpSpPr/>
          <p:nvPr/>
        </p:nvGrpSpPr>
        <p:grpSpPr>
          <a:xfrm rot="10800000">
            <a:off x="-2175568" y="-4004287"/>
            <a:ext cx="3939961" cy="4272683"/>
            <a:chOff x="-3281791" y="-3313823"/>
            <a:chExt cx="6566080" cy="6566081"/>
          </a:xfrm>
        </p:grpSpPr>
        <p:grpSp>
          <p:nvGrpSpPr>
            <p:cNvPr id="16" name="Group 4">
              <a:extLst>
                <a:ext uri="{FF2B5EF4-FFF2-40B4-BE49-F238E27FC236}">
                  <a16:creationId xmlns:a16="http://schemas.microsoft.com/office/drawing/2014/main" xmlns="" id="{30491F68-342B-47E0-A95F-BE3395553A60}"/>
                </a:ext>
              </a:extLst>
            </p:cNvPr>
            <p:cNvGrpSpPr/>
            <p:nvPr/>
          </p:nvGrpSpPr>
          <p:grpSpPr>
            <a:xfrm rot="-2700000">
              <a:off x="-3281791" y="-3313823"/>
              <a:ext cx="6566080" cy="6566081"/>
              <a:chOff x="6602" y="-6087"/>
              <a:chExt cx="1913890" cy="1913890"/>
            </a:xfrm>
          </p:grpSpPr>
          <p:sp>
            <p:nvSpPr>
              <p:cNvPr id="21" name="Freeform 5">
                <a:extLst>
                  <a:ext uri="{FF2B5EF4-FFF2-40B4-BE49-F238E27FC236}">
                    <a16:creationId xmlns:a16="http://schemas.microsoft.com/office/drawing/2014/main" xmlns="" id="{C3BF1751-458E-443A-ADF3-BDF47AAFFAA1}"/>
                  </a:ext>
                </a:extLst>
              </p:cNvPr>
              <p:cNvSpPr/>
              <p:nvPr/>
            </p:nvSpPr>
            <p:spPr>
              <a:xfrm>
                <a:off x="6602" y="-6087"/>
                <a:ext cx="1913890" cy="1913890"/>
              </a:xfrm>
              <a:custGeom>
                <a:avLst/>
                <a:gdLst/>
                <a:ahLst/>
                <a:cxnLst/>
                <a:rect l="l" t="t" r="r" b="b"/>
                <a:pathLst>
                  <a:path w="1913890" h="1913890">
                    <a:moveTo>
                      <a:pt x="0" y="0"/>
                    </a:moveTo>
                    <a:lnTo>
                      <a:pt x="1913890" y="0"/>
                    </a:lnTo>
                    <a:lnTo>
                      <a:pt x="1913890" y="1913890"/>
                    </a:lnTo>
                    <a:lnTo>
                      <a:pt x="0" y="1913890"/>
                    </a:lnTo>
                    <a:close/>
                  </a:path>
                </a:pathLst>
              </a:custGeom>
              <a:solidFill>
                <a:srgbClr val="222831"/>
              </a:solidFill>
              <a:ln w="38100">
                <a:solidFill>
                  <a:srgbClr val="02ADB5"/>
                </a:solidFill>
              </a:ln>
            </p:spPr>
          </p:sp>
        </p:grpSp>
        <p:grpSp>
          <p:nvGrpSpPr>
            <p:cNvPr id="17" name="Group 6">
              <a:extLst>
                <a:ext uri="{FF2B5EF4-FFF2-40B4-BE49-F238E27FC236}">
                  <a16:creationId xmlns:a16="http://schemas.microsoft.com/office/drawing/2014/main" xmlns="" id="{4840AA0A-D39D-448F-BB49-55FF77FF30AB}"/>
                </a:ext>
              </a:extLst>
            </p:cNvPr>
            <p:cNvGrpSpPr/>
            <p:nvPr/>
          </p:nvGrpSpPr>
          <p:grpSpPr>
            <a:xfrm rot="2700000">
              <a:off x="-2926440" y="-2926440"/>
              <a:ext cx="5852880" cy="5852880"/>
              <a:chOff x="0" y="0"/>
              <a:chExt cx="1913890" cy="1913890"/>
            </a:xfrm>
          </p:grpSpPr>
          <p:sp>
            <p:nvSpPr>
              <p:cNvPr id="18" name="Freeform 7">
                <a:extLst>
                  <a:ext uri="{FF2B5EF4-FFF2-40B4-BE49-F238E27FC236}">
                    <a16:creationId xmlns:a16="http://schemas.microsoft.com/office/drawing/2014/main" xmlns="" id="{63D719C4-5148-44BB-9FA1-A0580E3B115D}"/>
                  </a:ext>
                </a:extLst>
              </p:cNvPr>
              <p:cNvSpPr/>
              <p:nvPr/>
            </p:nvSpPr>
            <p:spPr>
              <a:xfrm>
                <a:off x="0" y="0"/>
                <a:ext cx="1913890" cy="1913890"/>
              </a:xfrm>
              <a:custGeom>
                <a:avLst/>
                <a:gdLst/>
                <a:ahLst/>
                <a:cxnLst/>
                <a:rect l="l" t="t" r="r" b="b"/>
                <a:pathLst>
                  <a:path w="1913890" h="1913890">
                    <a:moveTo>
                      <a:pt x="0" y="0"/>
                    </a:moveTo>
                    <a:lnTo>
                      <a:pt x="0" y="1913890"/>
                    </a:lnTo>
                    <a:lnTo>
                      <a:pt x="1913890" y="1913890"/>
                    </a:lnTo>
                    <a:lnTo>
                      <a:pt x="1913890" y="0"/>
                    </a:lnTo>
                    <a:lnTo>
                      <a:pt x="0" y="0"/>
                    </a:lnTo>
                    <a:close/>
                    <a:moveTo>
                      <a:pt x="1852930" y="1852930"/>
                    </a:moveTo>
                    <a:lnTo>
                      <a:pt x="59690" y="1852930"/>
                    </a:lnTo>
                    <a:lnTo>
                      <a:pt x="59690" y="59690"/>
                    </a:lnTo>
                    <a:lnTo>
                      <a:pt x="1852930" y="59690"/>
                    </a:lnTo>
                    <a:lnTo>
                      <a:pt x="1852930" y="1852930"/>
                    </a:lnTo>
                    <a:close/>
                  </a:path>
                </a:pathLst>
              </a:custGeom>
              <a:solidFill>
                <a:srgbClr val="FFFFFF"/>
              </a:solidFill>
            </p:spPr>
          </p:sp>
        </p:grpSp>
      </p:grpSp>
      <p:sp>
        <p:nvSpPr>
          <p:cNvPr id="22" name="TextBox 21">
            <a:extLst>
              <a:ext uri="{FF2B5EF4-FFF2-40B4-BE49-F238E27FC236}">
                <a16:creationId xmlns:a16="http://schemas.microsoft.com/office/drawing/2014/main" xmlns="" id="{4F7E9A48-38C1-4EE0-BB7A-7527DB934EE8}"/>
              </a:ext>
            </a:extLst>
          </p:cNvPr>
          <p:cNvSpPr txBox="1"/>
          <p:nvPr/>
        </p:nvSpPr>
        <p:spPr>
          <a:xfrm>
            <a:off x="694268" y="2541276"/>
            <a:ext cx="7974246" cy="759182"/>
          </a:xfrm>
          <a:prstGeom prst="rect">
            <a:avLst/>
          </a:prstGeom>
          <a:solidFill>
            <a:srgbClr val="02ADB5"/>
          </a:solidFill>
        </p:spPr>
        <p:txBody>
          <a:bodyPr wrap="square" rtlCol="0">
            <a:spAutoFit/>
          </a:bodyPr>
          <a:lstStyle/>
          <a:p>
            <a:pPr indent="269987" algn="justLow" rtl="1">
              <a:spcBef>
                <a:spcPts val="226"/>
              </a:spcBef>
              <a:spcAft>
                <a:spcPts val="226"/>
              </a:spcAft>
            </a:pPr>
            <a:r>
              <a:rPr lang="ar-SA" altLang="en-US" sz="2000" dirty="0">
                <a:latin typeface="Aljazeera" panose="02000000000000000000" pitchFamily="2" charset="-78"/>
                <a:cs typeface="Aljazeera" panose="02000000000000000000" pitchFamily="2" charset="-78"/>
              </a:rPr>
              <a:t>-</a:t>
            </a:r>
            <a:r>
              <a:rPr lang="ar-DZ" altLang="en-US" sz="2000" dirty="0">
                <a:latin typeface="Aljazeera" panose="02000000000000000000" pitchFamily="2" charset="-78"/>
                <a:cs typeface="Aljazeera" panose="02000000000000000000" pitchFamily="2" charset="-78"/>
              </a:rPr>
              <a:t> </a:t>
            </a:r>
            <a:r>
              <a:rPr lang="ar-SA" altLang="en-US" sz="2000" dirty="0">
                <a:latin typeface="Aljazeera" panose="02000000000000000000" pitchFamily="2" charset="-78"/>
                <a:cs typeface="Aljazeera" panose="02000000000000000000" pitchFamily="2" charset="-78"/>
              </a:rPr>
              <a:t>أن يكون القطاع السوقي المتخصص فيه ذو حجم كاف فيما يتعلق بالقدرة الشرائية.</a:t>
            </a:r>
          </a:p>
          <a:p>
            <a:pPr indent="269987" algn="justLow" rtl="1">
              <a:spcBef>
                <a:spcPts val="226"/>
              </a:spcBef>
              <a:spcAft>
                <a:spcPts val="226"/>
              </a:spcAft>
            </a:pPr>
            <a:r>
              <a:rPr lang="ar-SA" altLang="en-US" sz="2000" dirty="0">
                <a:latin typeface="Aljazeera" panose="02000000000000000000" pitchFamily="2" charset="-78"/>
                <a:cs typeface="Aljazeera" panose="02000000000000000000" pitchFamily="2" charset="-78"/>
              </a:rPr>
              <a:t>- أن يبقى مجهولا أو متخليا عنه من طرف باقي المنافسين </a:t>
            </a:r>
            <a:r>
              <a:rPr lang="ar-SA" altLang="en-US" sz="2000" dirty="0" smtClean="0">
                <a:latin typeface="Aljazeera" panose="02000000000000000000" pitchFamily="2" charset="-78"/>
                <a:cs typeface="Aljazeera" panose="02000000000000000000" pitchFamily="2" charset="-78"/>
              </a:rPr>
              <a:t>.</a:t>
            </a:r>
            <a:endParaRPr lang="ar-SA" altLang="en-US" sz="2000" dirty="0">
              <a:latin typeface="Aljazeera" panose="02000000000000000000" pitchFamily="2" charset="-78"/>
              <a:cs typeface="Aljazeera" panose="02000000000000000000" pitchFamily="2" charset="-78"/>
            </a:endParaRPr>
          </a:p>
        </p:txBody>
      </p:sp>
      <p:sp>
        <p:nvSpPr>
          <p:cNvPr id="23" name="TextBox 22">
            <a:extLst>
              <a:ext uri="{FF2B5EF4-FFF2-40B4-BE49-F238E27FC236}">
                <a16:creationId xmlns:a16="http://schemas.microsoft.com/office/drawing/2014/main" xmlns="" id="{4F7E9A48-38C1-4EE0-BB7A-7527DB934EE8}"/>
              </a:ext>
            </a:extLst>
          </p:cNvPr>
          <p:cNvSpPr txBox="1"/>
          <p:nvPr/>
        </p:nvSpPr>
        <p:spPr>
          <a:xfrm>
            <a:off x="694268" y="3449160"/>
            <a:ext cx="7974246" cy="1118255"/>
          </a:xfrm>
          <a:prstGeom prst="rect">
            <a:avLst/>
          </a:prstGeom>
          <a:solidFill>
            <a:srgbClr val="02ADB5"/>
          </a:solidFill>
        </p:spPr>
        <p:txBody>
          <a:bodyPr wrap="square" rtlCol="0">
            <a:spAutoFit/>
          </a:bodyPr>
          <a:lstStyle/>
          <a:p>
            <a:pPr indent="269987" algn="justLow" rtl="1">
              <a:spcBef>
                <a:spcPts val="226"/>
              </a:spcBef>
              <a:spcAft>
                <a:spcPts val="226"/>
              </a:spcAft>
            </a:pPr>
            <a:r>
              <a:rPr lang="ar-SA" altLang="en-US" sz="2000" dirty="0">
                <a:latin typeface="Aljazeera" panose="02000000000000000000" pitchFamily="2" charset="-78"/>
                <a:cs typeface="Aljazeera" panose="02000000000000000000" pitchFamily="2" charset="-78"/>
              </a:rPr>
              <a:t>- أن يكون المتخصص قادرا على الدفاع عن قطاعه السوقي في حالة هجومات من المنافسين.  </a:t>
            </a:r>
          </a:p>
          <a:p>
            <a:pPr indent="269987" algn="justLow" rtl="1">
              <a:spcBef>
                <a:spcPts val="226"/>
              </a:spcBef>
              <a:spcAft>
                <a:spcPts val="226"/>
              </a:spcAft>
            </a:pPr>
            <a:r>
              <a:rPr lang="ar-SA" altLang="en-US" sz="2000" dirty="0">
                <a:latin typeface="Aljazeera" panose="02000000000000000000" pitchFamily="2" charset="-78"/>
                <a:cs typeface="Aljazeera" panose="02000000000000000000" pitchFamily="2" charset="-78"/>
              </a:rPr>
              <a:t>- وجود فرص لنمو الطلب مستقبلا .</a:t>
            </a:r>
          </a:p>
          <a:p>
            <a:pPr indent="269987" algn="justLow" rtl="1">
              <a:spcBef>
                <a:spcPts val="226"/>
              </a:spcBef>
              <a:spcAft>
                <a:spcPts val="226"/>
              </a:spcAft>
            </a:pPr>
            <a:r>
              <a:rPr lang="ar-SA" altLang="en-US" sz="2000" dirty="0">
                <a:latin typeface="Aljazeera" panose="02000000000000000000" pitchFamily="2" charset="-78"/>
                <a:cs typeface="Aljazeera" panose="02000000000000000000" pitchFamily="2" charset="-78"/>
              </a:rPr>
              <a:t>- إمكانية بناء موقع تنافسي قابل للدفاع في حالة هجوم عنيف من قبل المنافسين.</a:t>
            </a:r>
          </a:p>
        </p:txBody>
      </p:sp>
    </p:spTree>
    <p:extLst>
      <p:ext uri="{BB962C8B-B14F-4D97-AF65-F5344CB8AC3E}">
        <p14:creationId xmlns:p14="http://schemas.microsoft.com/office/powerpoint/2010/main" val="40030552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2" grpId="0" animBg="1"/>
      <p:bldP spid="23"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578</TotalTime>
  <Words>920</Words>
  <Application>Microsoft Office PowerPoint</Application>
  <PresentationFormat>Affichage à l'écran (16:10)</PresentationFormat>
  <Paragraphs>41</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zzz</dc:creator>
  <cp:lastModifiedBy>1</cp:lastModifiedBy>
  <cp:revision>470</cp:revision>
  <dcterms:created xsi:type="dcterms:W3CDTF">2023-03-15T20:49:14Z</dcterms:created>
  <dcterms:modified xsi:type="dcterms:W3CDTF">2024-05-02T10:03:12Z</dcterms:modified>
</cp:coreProperties>
</file>