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0" r:id="rId3"/>
    <p:sldId id="281" r:id="rId4"/>
    <p:sldId id="276" r:id="rId5"/>
    <p:sldId id="278" r:id="rId6"/>
    <p:sldId id="275" r:id="rId7"/>
    <p:sldId id="257" r:id="rId8"/>
    <p:sldId id="260" r:id="rId9"/>
    <p:sldId id="261" r:id="rId10"/>
    <p:sldId id="259" r:id="rId11"/>
    <p:sldId id="258" r:id="rId12"/>
    <p:sldId id="270" r:id="rId13"/>
    <p:sldId id="266" r:id="rId14"/>
    <p:sldId id="267" r:id="rId15"/>
    <p:sldId id="262" r:id="rId16"/>
    <p:sldId id="263" r:id="rId17"/>
    <p:sldId id="26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48" d="100"/>
          <a:sy n="48" d="100"/>
        </p:scale>
        <p:origin x="77"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64749" y="2732978"/>
            <a:ext cx="8915399" cy="2262781"/>
          </a:xfrm>
        </p:spPr>
        <p:txBody>
          <a:bodyPr>
            <a:normAutofit/>
          </a:bodyPr>
          <a:lstStyle/>
          <a:p>
            <a:pPr algn="ctr"/>
            <a:r>
              <a:rPr lang="fr-FR" b="1" dirty="0" smtClean="0"/>
              <a:t>BEHAVIORAL </a:t>
            </a:r>
            <a:r>
              <a:rPr lang="fr-FR" b="1" dirty="0"/>
              <a:t>MODELS</a:t>
            </a:r>
          </a:p>
        </p:txBody>
      </p:sp>
      <p:sp>
        <p:nvSpPr>
          <p:cNvPr id="4" name="ZoneTexte 3"/>
          <p:cNvSpPr txBox="1"/>
          <p:nvPr/>
        </p:nvSpPr>
        <p:spPr>
          <a:xfrm>
            <a:off x="2701508" y="20183"/>
            <a:ext cx="7822113" cy="2169825"/>
          </a:xfrm>
          <a:prstGeom prst="rect">
            <a:avLst/>
          </a:prstGeom>
          <a:noFill/>
        </p:spPr>
        <p:txBody>
          <a:bodyPr wrap="square" rtlCol="0">
            <a:spAutoFit/>
          </a:bodyPr>
          <a:lstStyle/>
          <a:p>
            <a:pPr algn="ctr">
              <a:lnSpc>
                <a:spcPct val="150000"/>
              </a:lnSpc>
              <a:defRPr/>
            </a:pPr>
            <a:r>
              <a:rPr lang="en-US" b="1" dirty="0" smtClean="0">
                <a:effectLst>
                  <a:outerShdw blurRad="38100" dist="38100" dir="2700000" algn="tl">
                    <a:srgbClr val="C0C0C0"/>
                  </a:outerShdw>
                </a:effectLst>
              </a:rPr>
              <a:t>University</a:t>
            </a:r>
            <a:r>
              <a:rPr lang="fr-FR" b="1" dirty="0" smtClean="0">
                <a:effectLst>
                  <a:outerShdw blurRad="38100" dist="38100" dir="2700000" algn="tl">
                    <a:srgbClr val="C0C0C0"/>
                  </a:outerShdw>
                </a:effectLst>
              </a:rPr>
              <a:t> of </a:t>
            </a:r>
            <a:r>
              <a:rPr lang="fr-FR" b="1" dirty="0">
                <a:effectLst>
                  <a:outerShdw blurRad="38100" dist="38100" dir="2700000" algn="tl">
                    <a:srgbClr val="C0C0C0"/>
                  </a:outerShdw>
                </a:effectLst>
              </a:rPr>
              <a:t>Msila</a:t>
            </a:r>
          </a:p>
          <a:p>
            <a:pPr algn="ctr">
              <a:lnSpc>
                <a:spcPct val="150000"/>
              </a:lnSpc>
              <a:defRPr/>
            </a:pPr>
            <a:r>
              <a:rPr lang="en-US" b="1" dirty="0">
                <a:effectLst>
                  <a:outerShdw blurRad="38100" dist="38100" dir="2700000" algn="tl">
                    <a:srgbClr val="C0C0C0"/>
                  </a:outerShdw>
                </a:effectLst>
              </a:rPr>
              <a:t>FACULTY OF MATHEMATICS AND</a:t>
            </a:r>
          </a:p>
          <a:p>
            <a:pPr algn="ctr">
              <a:lnSpc>
                <a:spcPct val="150000"/>
              </a:lnSpc>
              <a:defRPr/>
            </a:pPr>
            <a:r>
              <a:rPr lang="en-US" b="1" dirty="0">
                <a:effectLst>
                  <a:outerShdw blurRad="38100" dist="38100" dir="2700000" algn="tl">
                    <a:srgbClr val="C0C0C0"/>
                  </a:outerShdw>
                </a:effectLst>
              </a:rPr>
              <a:t>INFORMATICS</a:t>
            </a:r>
          </a:p>
          <a:p>
            <a:pPr algn="ctr">
              <a:lnSpc>
                <a:spcPct val="150000"/>
              </a:lnSpc>
              <a:defRPr/>
            </a:pPr>
            <a:r>
              <a:rPr lang="en-US" b="1" dirty="0">
                <a:effectLst>
                  <a:outerShdw blurRad="38100" dist="38100" dir="2700000" algn="tl">
                    <a:srgbClr val="C0C0C0"/>
                  </a:outerShdw>
                </a:effectLst>
              </a:rPr>
              <a:t>DEPARTMENT OF COMPUTER</a:t>
            </a:r>
          </a:p>
          <a:p>
            <a:pPr algn="ctr">
              <a:lnSpc>
                <a:spcPct val="150000"/>
              </a:lnSpc>
              <a:defRPr/>
            </a:pPr>
            <a:r>
              <a:rPr lang="en-US" b="1" dirty="0">
                <a:effectLst>
                  <a:outerShdw blurRad="38100" dist="38100" dir="2700000" algn="tl">
                    <a:srgbClr val="C0C0C0"/>
                  </a:outerShdw>
                </a:effectLst>
              </a:rPr>
              <a:t>SCIENCE</a:t>
            </a:r>
            <a:endParaRPr lang="fr-FR" b="1" dirty="0">
              <a:effectLst>
                <a:outerShdw blurRad="38100" dist="38100" dir="2700000" algn="tl">
                  <a:srgbClr val="C0C0C0"/>
                </a:outerShdw>
              </a:effectLst>
            </a:endParaRPr>
          </a:p>
        </p:txBody>
      </p:sp>
    </p:spTree>
    <p:extLst>
      <p:ext uri="{BB962C8B-B14F-4D97-AF65-F5344CB8AC3E}">
        <p14:creationId xmlns:p14="http://schemas.microsoft.com/office/powerpoint/2010/main" val="2233034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3777" y="437345"/>
            <a:ext cx="8911687" cy="1280890"/>
          </a:xfrm>
        </p:spPr>
        <p:txBody>
          <a:bodyPr/>
          <a:lstStyle/>
          <a:p>
            <a:r>
              <a:rPr lang="fr-FR" altLang="fr-FR" b="1" dirty="0" err="1">
                <a:solidFill>
                  <a:srgbClr val="000000"/>
                </a:solidFill>
                <a:latin typeface="Söhne"/>
              </a:rPr>
              <a:t>Behaviors</a:t>
            </a:r>
            <a:r>
              <a:rPr lang="fr-FR" altLang="fr-FR" b="1" dirty="0">
                <a:solidFill>
                  <a:srgbClr val="000000"/>
                </a:solidFill>
                <a:latin typeface="Söhne"/>
              </a:rPr>
              <a:t> or </a:t>
            </a:r>
            <a:r>
              <a:rPr lang="fr-FR" altLang="fr-FR" b="1" dirty="0" err="1">
                <a:solidFill>
                  <a:srgbClr val="000000"/>
                </a:solidFill>
                <a:latin typeface="Söhne"/>
              </a:rPr>
              <a:t>mechanisms</a:t>
            </a:r>
            <a:endParaRPr lang="fr-FR" dirty="0"/>
          </a:p>
        </p:txBody>
      </p:sp>
      <p:sp>
        <p:nvSpPr>
          <p:cNvPr id="3" name="Espace réservé du contenu 2"/>
          <p:cNvSpPr>
            <a:spLocks noGrp="1"/>
          </p:cNvSpPr>
          <p:nvPr>
            <p:ph idx="1"/>
          </p:nvPr>
        </p:nvSpPr>
        <p:spPr>
          <a:xfrm>
            <a:off x="1918545" y="1334776"/>
            <a:ext cx="10433876" cy="4456423"/>
          </a:xfrm>
        </p:spPr>
        <p:txBody>
          <a:bodyPr>
            <a:noAutofit/>
          </a:bodyPr>
          <a:lstStyle/>
          <a:p>
            <a:pPr algn="just"/>
            <a:r>
              <a:rPr lang="en-US" sz="2000" dirty="0"/>
              <a:t>A second mechanism is the (individual) mechanism of selection and activation of behaviors endowed to the agents, which is influenced by both the agents' attributes and the stimuli read on the cells. It is implemented in MANTA as follows: </a:t>
            </a:r>
            <a:endParaRPr lang="en-US" sz="2000" dirty="0" smtClean="0"/>
          </a:p>
          <a:p>
            <a:pPr algn="just"/>
            <a:r>
              <a:rPr lang="en-US" sz="2000" dirty="0" smtClean="0"/>
              <a:t>let </a:t>
            </a:r>
            <a:r>
              <a:rPr lang="en-US" sz="2000" b="1" dirty="0"/>
              <a:t>A = {a 1, ..., an}</a:t>
            </a:r>
            <a:r>
              <a:rPr lang="en-US" sz="2000" dirty="0"/>
              <a:t> be the set of agents present in the model. Each agent a can be represented by the quadruplet </a:t>
            </a:r>
            <a:r>
              <a:rPr lang="en-US" sz="2000" b="1" dirty="0"/>
              <a:t>a = {</a:t>
            </a:r>
            <a:r>
              <a:rPr lang="en-US" sz="2000" b="1" dirty="0" err="1"/>
              <a:t>Va</a:t>
            </a:r>
            <a:r>
              <a:rPr lang="en-US" sz="2000" b="1" dirty="0"/>
              <a:t>, Sa, SP, Ta}, </a:t>
            </a:r>
            <a:r>
              <a:rPr lang="en-US" sz="2000" dirty="0"/>
              <a:t>where </a:t>
            </a:r>
            <a:r>
              <a:rPr lang="en-US" sz="2000" b="1" dirty="0" err="1"/>
              <a:t>Va</a:t>
            </a:r>
            <a:r>
              <a:rPr lang="en-US" sz="2000" dirty="0"/>
              <a:t> represents its attributes, </a:t>
            </a:r>
            <a:r>
              <a:rPr lang="en-US" sz="2000" b="1" dirty="0"/>
              <a:t>Sa </a:t>
            </a:r>
            <a:r>
              <a:rPr lang="en-US" sz="2000" dirty="0"/>
              <a:t>the stimuli it carries, </a:t>
            </a:r>
            <a:r>
              <a:rPr lang="en-US" sz="2000" b="1" dirty="0"/>
              <a:t>SP </a:t>
            </a:r>
            <a:r>
              <a:rPr lang="en-US" sz="2000" dirty="0"/>
              <a:t>the stimuli it reads on its cell, and Ta its behaviors (the "tasks"). A task tests any computer function equipped with a weight weight(t) (equivalent to a priority), a trigger threshold threshold(t), and a reinforcement rate of its weight reinforcement(t).</a:t>
            </a:r>
            <a:endParaRPr lang="fr-FR" sz="2000" dirty="0"/>
          </a:p>
        </p:txBody>
      </p:sp>
    </p:spTree>
    <p:extLst>
      <p:ext uri="{BB962C8B-B14F-4D97-AF65-F5344CB8AC3E}">
        <p14:creationId xmlns:p14="http://schemas.microsoft.com/office/powerpoint/2010/main" val="3175478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0034" y="594613"/>
            <a:ext cx="10601966" cy="1280890"/>
          </a:xfrm>
        </p:spPr>
        <p:txBody>
          <a:bodyPr/>
          <a:lstStyle/>
          <a:p>
            <a:r>
              <a:rPr lang="en-US" b="1" dirty="0"/>
              <a:t>Computer implementation of the model</a:t>
            </a:r>
            <a:endParaRPr lang="fr-FR" b="1" dirty="0"/>
          </a:p>
        </p:txBody>
      </p:sp>
      <p:sp>
        <p:nvSpPr>
          <p:cNvPr id="9" name="Rectangle 5"/>
          <p:cNvSpPr>
            <a:spLocks noChangeArrowheads="1"/>
          </p:cNvSpPr>
          <p:nvPr/>
        </p:nvSpPr>
        <p:spPr bwMode="auto">
          <a:xfrm>
            <a:off x="1305933" y="1235058"/>
            <a:ext cx="10998361"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lvl="0" indent="-285750" algn="just" defTabSz="914400" eaLnBrk="0" fontAlgn="base" hangingPunct="0">
              <a:spcBef>
                <a:spcPct val="0"/>
              </a:spcBef>
              <a:spcAft>
                <a:spcPct val="0"/>
              </a:spcAft>
              <a:buFont typeface="Wingdings" panose="05000000000000000000" pitchFamily="2" charset="2"/>
              <a:buChar char="§"/>
            </a:pPr>
            <a:r>
              <a:rPr lang="en-US" sz="2000" dirty="0"/>
              <a:t>MANTA was originally written in Smalltalk-80 in 1991. </a:t>
            </a:r>
            <a:endParaRPr lang="en-US" sz="2000" dirty="0" smtClean="0"/>
          </a:p>
          <a:p>
            <a:pPr marL="285750" lvl="0" indent="-285750" algn="just" defTabSz="914400" eaLnBrk="0" fontAlgn="base" hangingPunct="0">
              <a:spcBef>
                <a:spcPct val="0"/>
              </a:spcBef>
              <a:spcAft>
                <a:spcPct val="0"/>
              </a:spcAft>
              <a:buFont typeface="Wingdings" panose="05000000000000000000" pitchFamily="2" charset="2"/>
              <a:buChar char="§"/>
            </a:pPr>
            <a:r>
              <a:rPr lang="en-US" sz="2000" dirty="0" smtClean="0"/>
              <a:t>A </a:t>
            </a:r>
            <a:r>
              <a:rPr lang="en-US" sz="2000" dirty="0"/>
              <a:t>version in </a:t>
            </a:r>
            <a:r>
              <a:rPr lang="en-US" sz="2000" dirty="0" err="1"/>
              <a:t>ObjectWorks</a:t>
            </a:r>
            <a:r>
              <a:rPr lang="en-US" sz="2000" dirty="0"/>
              <a:t> 4.5 was released in 1993, along with a version in Turbo-Pascal 7. </a:t>
            </a:r>
            <a:endParaRPr lang="en-US" sz="2000" dirty="0" smtClean="0"/>
          </a:p>
          <a:p>
            <a:pPr marL="285750" lvl="0" indent="-285750" algn="just" defTabSz="914400" eaLnBrk="0" fontAlgn="base" hangingPunct="0">
              <a:spcBef>
                <a:spcPct val="0"/>
              </a:spcBef>
              <a:spcAft>
                <a:spcPct val="0"/>
              </a:spcAft>
              <a:buFont typeface="Wingdings" panose="05000000000000000000" pitchFamily="2" charset="2"/>
              <a:buChar char="§"/>
            </a:pPr>
            <a:r>
              <a:rPr lang="en-US" sz="2000" dirty="0" smtClean="0"/>
              <a:t>From </a:t>
            </a:r>
            <a:r>
              <a:rPr lang="en-US" sz="2000" dirty="0"/>
              <a:t>1995 to 1999, three successive versions, written in Delphi, were developed and made available on the Internet</a:t>
            </a:r>
            <a:r>
              <a:rPr lang="en-US" sz="2000" dirty="0" smtClean="0"/>
              <a:t>.</a:t>
            </a:r>
          </a:p>
          <a:p>
            <a:pPr marL="285750" lvl="0" indent="-285750" algn="just" defTabSz="914400" eaLnBrk="0" fontAlgn="base" hangingPunct="0">
              <a:spcBef>
                <a:spcPct val="0"/>
              </a:spcBef>
              <a:spcAft>
                <a:spcPct val="0"/>
              </a:spcAft>
              <a:buFont typeface="Wingdings" panose="05000000000000000000" pitchFamily="2" charset="2"/>
              <a:buChar char="§"/>
            </a:pPr>
            <a:r>
              <a:rPr lang="en-US" sz="2000" dirty="0" smtClean="0"/>
              <a:t> </a:t>
            </a:r>
            <a:r>
              <a:rPr lang="en-US" sz="2000" dirty="0"/>
              <a:t>The simulator also had variations in C++, particularly for the study of foraging mechanisms (</a:t>
            </a:r>
            <a:r>
              <a:rPr lang="en-US" sz="2000" dirty="0" err="1"/>
              <a:t>Drogoul</a:t>
            </a:r>
            <a:r>
              <a:rPr lang="en-US" sz="2000" dirty="0"/>
              <a:t> and </a:t>
            </a:r>
            <a:r>
              <a:rPr lang="en-US" sz="2000" dirty="0" err="1"/>
              <a:t>Fresneau</a:t>
            </a:r>
            <a:r>
              <a:rPr lang="en-US" sz="2000" dirty="0"/>
              <a:t> 1998). </a:t>
            </a:r>
            <a:endParaRPr lang="en-US" sz="2000" dirty="0" smtClean="0"/>
          </a:p>
          <a:p>
            <a:pPr marL="285750" lvl="0" indent="-285750" algn="just" defTabSz="914400" eaLnBrk="0" fontAlgn="base" hangingPunct="0">
              <a:spcBef>
                <a:spcPct val="0"/>
              </a:spcBef>
              <a:spcAft>
                <a:spcPct val="0"/>
              </a:spcAft>
              <a:buFont typeface="Wingdings" panose="05000000000000000000" pitchFamily="2" charset="2"/>
              <a:buChar char="§"/>
            </a:pPr>
            <a:r>
              <a:rPr lang="en-US" sz="2000" dirty="0" smtClean="0"/>
              <a:t>All </a:t>
            </a:r>
            <a:r>
              <a:rPr lang="en-US" sz="2000" dirty="0"/>
              <a:t>these different versions implement an interpreter of the same modeling language, EMF (</a:t>
            </a:r>
            <a:r>
              <a:rPr lang="en-US" sz="2000" dirty="0" err="1"/>
              <a:t>EthoModelling</a:t>
            </a:r>
            <a:r>
              <a:rPr lang="en-US" sz="2000" dirty="0"/>
              <a:t> Framework), which has been used since the first version to describe the behavior of agents independently of the chosen programming language. </a:t>
            </a:r>
            <a:endParaRPr lang="en-US" sz="2000" dirty="0" smtClean="0"/>
          </a:p>
          <a:p>
            <a:pPr marL="285750" lvl="0" indent="-285750" algn="just" defTabSz="914400" eaLnBrk="0" fontAlgn="base" hangingPunct="0">
              <a:spcBef>
                <a:spcPct val="0"/>
              </a:spcBef>
              <a:spcAft>
                <a:spcPct val="0"/>
              </a:spcAft>
              <a:buFont typeface="Wingdings" panose="05000000000000000000" pitchFamily="2" charset="2"/>
              <a:buChar char="§"/>
            </a:pPr>
            <a:r>
              <a:rPr lang="en-US" sz="2000" dirty="0" smtClean="0"/>
              <a:t>Note </a:t>
            </a:r>
            <a:r>
              <a:rPr lang="en-US" sz="2000" dirty="0"/>
              <a:t>that this language is now implemented in the GAMA platform with a more general purpose, as it allows describing other "species" of agents besides ants.</a:t>
            </a:r>
            <a:endParaRPr kumimoji="0" lang="fr-FR" altLang="fr-FR"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1883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81763" y="609361"/>
            <a:ext cx="10410237" cy="688497"/>
          </a:xfrm>
        </p:spPr>
        <p:txBody>
          <a:bodyPr/>
          <a:lstStyle/>
          <a:p>
            <a:r>
              <a:rPr lang="fr-FR" b="1" dirty="0" err="1"/>
              <a:t>Example</a:t>
            </a:r>
            <a:r>
              <a:rPr lang="fr-FR" b="1" dirty="0"/>
              <a:t> of multi-agent simulation</a:t>
            </a:r>
          </a:p>
        </p:txBody>
      </p:sp>
      <p:sp>
        <p:nvSpPr>
          <p:cNvPr id="3" name="Espace réservé du contenu 2"/>
          <p:cNvSpPr>
            <a:spLocks noGrp="1"/>
          </p:cNvSpPr>
          <p:nvPr>
            <p:ph idx="1"/>
          </p:nvPr>
        </p:nvSpPr>
        <p:spPr>
          <a:xfrm>
            <a:off x="1171332" y="1432995"/>
            <a:ext cx="11020668" cy="5176351"/>
          </a:xfrm>
        </p:spPr>
        <p:txBody>
          <a:bodyPr>
            <a:normAutofit/>
          </a:bodyPr>
          <a:lstStyle/>
          <a:p>
            <a:pPr marL="0" lvl="0" indent="0" algn="just" defTabSz="914400" eaLnBrk="0" fontAlgn="base" hangingPunct="0">
              <a:spcBef>
                <a:spcPct val="0"/>
              </a:spcBef>
              <a:spcAft>
                <a:spcPct val="0"/>
              </a:spcAft>
              <a:buClrTx/>
              <a:buNone/>
            </a:pPr>
            <a:r>
              <a:rPr lang="fr-FR" altLang="fr-FR" sz="2200" b="1" dirty="0">
                <a:solidFill>
                  <a:srgbClr val="000000"/>
                </a:solidFill>
                <a:latin typeface="Söhne"/>
              </a:rPr>
              <a:t>ARCHISIM: </a:t>
            </a:r>
            <a:r>
              <a:rPr lang="fr-FR" altLang="fr-FR" sz="2200" b="1" dirty="0" err="1">
                <a:solidFill>
                  <a:srgbClr val="000000"/>
                </a:solidFill>
                <a:latin typeface="Söhne"/>
              </a:rPr>
              <a:t>Modeling</a:t>
            </a:r>
            <a:r>
              <a:rPr lang="fr-FR" altLang="fr-FR" sz="2200" b="1" dirty="0">
                <a:solidFill>
                  <a:srgbClr val="000000"/>
                </a:solidFill>
                <a:latin typeface="Söhne"/>
              </a:rPr>
              <a:t> Traffic Dynamics</a:t>
            </a:r>
          </a:p>
          <a:p>
            <a:pPr algn="just" defTabSz="914400" eaLnBrk="0" fontAlgn="base" hangingPunct="0">
              <a:spcBef>
                <a:spcPct val="0"/>
              </a:spcBef>
              <a:spcAft>
                <a:spcPct val="0"/>
              </a:spcAft>
              <a:buClrTx/>
            </a:pPr>
            <a:r>
              <a:rPr lang="fr-FR" altLang="fr-FR" sz="2200" dirty="0" smtClean="0">
                <a:solidFill>
                  <a:srgbClr val="000000"/>
                </a:solidFill>
                <a:latin typeface="Söhne"/>
              </a:rPr>
              <a:t>ARCHISIM </a:t>
            </a:r>
            <a:r>
              <a:rPr lang="fr-FR" altLang="fr-FR" sz="2200" dirty="0" err="1">
                <a:solidFill>
                  <a:srgbClr val="000000"/>
                </a:solidFill>
                <a:latin typeface="Söhne"/>
              </a:rPr>
              <a:t>aims</a:t>
            </a:r>
            <a:r>
              <a:rPr lang="fr-FR" altLang="fr-FR" sz="2200" dirty="0">
                <a:solidFill>
                  <a:srgbClr val="000000"/>
                </a:solidFill>
                <a:latin typeface="Söhne"/>
              </a:rPr>
              <a:t> to </a:t>
            </a:r>
            <a:r>
              <a:rPr lang="fr-FR" altLang="fr-FR" sz="2200" dirty="0" err="1">
                <a:solidFill>
                  <a:srgbClr val="000000"/>
                </a:solidFill>
                <a:latin typeface="Söhne"/>
              </a:rPr>
              <a:t>simulate</a:t>
            </a:r>
            <a:r>
              <a:rPr lang="fr-FR" altLang="fr-FR" sz="2200" dirty="0">
                <a:solidFill>
                  <a:srgbClr val="000000"/>
                </a:solidFill>
                <a:latin typeface="Söhne"/>
              </a:rPr>
              <a:t> </a:t>
            </a:r>
            <a:r>
              <a:rPr lang="fr-FR" altLang="fr-FR" sz="2200" dirty="0" err="1">
                <a:solidFill>
                  <a:srgbClr val="000000"/>
                </a:solidFill>
                <a:latin typeface="Söhne"/>
              </a:rPr>
              <a:t>traffic</a:t>
            </a:r>
            <a:r>
              <a:rPr lang="fr-FR" altLang="fr-FR" sz="2200" dirty="0">
                <a:solidFill>
                  <a:srgbClr val="000000"/>
                </a:solidFill>
                <a:latin typeface="Söhne"/>
              </a:rPr>
              <a:t> in a </a:t>
            </a:r>
            <a:r>
              <a:rPr lang="fr-FR" altLang="fr-FR" sz="2200" dirty="0" err="1">
                <a:solidFill>
                  <a:srgbClr val="000000"/>
                </a:solidFill>
                <a:latin typeface="Söhne"/>
              </a:rPr>
              <a:t>way</a:t>
            </a:r>
            <a:r>
              <a:rPr lang="fr-FR" altLang="fr-FR" sz="2200" dirty="0">
                <a:solidFill>
                  <a:srgbClr val="000000"/>
                </a:solidFill>
                <a:latin typeface="Söhne"/>
              </a:rPr>
              <a:t> </a:t>
            </a:r>
            <a:r>
              <a:rPr lang="fr-FR" altLang="fr-FR" sz="2200" dirty="0" err="1">
                <a:solidFill>
                  <a:srgbClr val="000000"/>
                </a:solidFill>
                <a:latin typeface="Söhne"/>
              </a:rPr>
              <a:t>that</a:t>
            </a:r>
            <a:r>
              <a:rPr lang="fr-FR" altLang="fr-FR" sz="2200" dirty="0">
                <a:solidFill>
                  <a:srgbClr val="000000"/>
                </a:solidFill>
                <a:latin typeface="Söhne"/>
              </a:rPr>
              <a:t> </a:t>
            </a:r>
            <a:r>
              <a:rPr lang="fr-FR" altLang="fr-FR" sz="2200" dirty="0" err="1">
                <a:solidFill>
                  <a:srgbClr val="000000"/>
                </a:solidFill>
                <a:latin typeface="Söhne"/>
              </a:rPr>
              <a:t>is</a:t>
            </a:r>
            <a:r>
              <a:rPr lang="fr-FR" altLang="fr-FR" sz="2200" dirty="0">
                <a:solidFill>
                  <a:srgbClr val="000000"/>
                </a:solidFill>
                <a:latin typeface="Söhne"/>
              </a:rPr>
              <a:t> </a:t>
            </a:r>
            <a:r>
              <a:rPr lang="fr-FR" altLang="fr-FR" sz="2200" dirty="0" err="1">
                <a:solidFill>
                  <a:srgbClr val="000000"/>
                </a:solidFill>
                <a:latin typeface="Söhne"/>
              </a:rPr>
              <a:t>both</a:t>
            </a:r>
            <a:r>
              <a:rPr lang="fr-FR" altLang="fr-FR" sz="2200" dirty="0">
                <a:solidFill>
                  <a:srgbClr val="000000"/>
                </a:solidFill>
                <a:latin typeface="Söhne"/>
              </a:rPr>
              <a:t> "</a:t>
            </a:r>
            <a:r>
              <a:rPr lang="fr-FR" altLang="fr-FR" sz="2200" dirty="0" err="1">
                <a:solidFill>
                  <a:srgbClr val="000000"/>
                </a:solidFill>
                <a:latin typeface="Söhne"/>
              </a:rPr>
              <a:t>globally</a:t>
            </a:r>
            <a:r>
              <a:rPr lang="fr-FR" altLang="fr-FR" sz="2200" dirty="0">
                <a:solidFill>
                  <a:srgbClr val="000000"/>
                </a:solidFill>
                <a:latin typeface="Söhne"/>
              </a:rPr>
              <a:t> </a:t>
            </a:r>
            <a:r>
              <a:rPr lang="fr-FR" altLang="fr-FR" sz="2200" dirty="0" err="1">
                <a:solidFill>
                  <a:srgbClr val="000000"/>
                </a:solidFill>
                <a:latin typeface="Söhne"/>
              </a:rPr>
              <a:t>realistic</a:t>
            </a:r>
            <a:r>
              <a:rPr lang="fr-FR" altLang="fr-FR" sz="2200" dirty="0">
                <a:solidFill>
                  <a:srgbClr val="000000"/>
                </a:solidFill>
                <a:latin typeface="Söhne"/>
              </a:rPr>
              <a:t>" over </a:t>
            </a:r>
            <a:r>
              <a:rPr lang="fr-FR" altLang="fr-FR" sz="2200" dirty="0" err="1">
                <a:solidFill>
                  <a:srgbClr val="000000"/>
                </a:solidFill>
                <a:latin typeface="Söhne"/>
              </a:rPr>
              <a:t>complete</a:t>
            </a:r>
            <a:r>
              <a:rPr lang="fr-FR" altLang="fr-FR" sz="2200" dirty="0">
                <a:solidFill>
                  <a:srgbClr val="000000"/>
                </a:solidFill>
                <a:latin typeface="Söhne"/>
              </a:rPr>
              <a:t> sections of </a:t>
            </a:r>
            <a:r>
              <a:rPr lang="fr-FR" altLang="fr-FR" sz="2200" dirty="0" err="1">
                <a:solidFill>
                  <a:srgbClr val="000000"/>
                </a:solidFill>
                <a:latin typeface="Söhne"/>
              </a:rPr>
              <a:t>roads</a:t>
            </a:r>
            <a:r>
              <a:rPr lang="fr-FR" altLang="fr-FR" sz="2200" dirty="0">
                <a:solidFill>
                  <a:srgbClr val="000000"/>
                </a:solidFill>
                <a:latin typeface="Söhne"/>
              </a:rPr>
              <a:t> and "</a:t>
            </a:r>
            <a:r>
              <a:rPr lang="fr-FR" altLang="fr-FR" sz="2200" dirty="0" err="1">
                <a:solidFill>
                  <a:srgbClr val="000000"/>
                </a:solidFill>
                <a:latin typeface="Söhne"/>
              </a:rPr>
              <a:t>individually</a:t>
            </a:r>
            <a:r>
              <a:rPr lang="fr-FR" altLang="fr-FR" sz="2200" dirty="0">
                <a:solidFill>
                  <a:srgbClr val="000000"/>
                </a:solidFill>
                <a:latin typeface="Söhne"/>
              </a:rPr>
              <a:t> </a:t>
            </a:r>
            <a:r>
              <a:rPr lang="fr-FR" altLang="fr-FR" sz="2200" dirty="0" err="1">
                <a:solidFill>
                  <a:srgbClr val="000000"/>
                </a:solidFill>
                <a:latin typeface="Söhne"/>
              </a:rPr>
              <a:t>credible</a:t>
            </a:r>
            <a:r>
              <a:rPr lang="fr-FR" altLang="fr-FR" sz="2200" dirty="0">
                <a:solidFill>
                  <a:srgbClr val="000000"/>
                </a:solidFill>
                <a:latin typeface="Söhne"/>
              </a:rPr>
              <a:t>" </a:t>
            </a:r>
            <a:r>
              <a:rPr lang="fr-FR" altLang="fr-FR" sz="2200" dirty="0" err="1">
                <a:solidFill>
                  <a:srgbClr val="000000"/>
                </a:solidFill>
                <a:latin typeface="Söhne"/>
              </a:rPr>
              <a:t>regarding</a:t>
            </a:r>
            <a:r>
              <a:rPr lang="fr-FR" altLang="fr-FR" sz="2200" dirty="0">
                <a:solidFill>
                  <a:srgbClr val="000000"/>
                </a:solidFill>
                <a:latin typeface="Söhne"/>
              </a:rPr>
              <a:t> the </a:t>
            </a:r>
            <a:r>
              <a:rPr lang="fr-FR" altLang="fr-FR" sz="2200" dirty="0" err="1">
                <a:solidFill>
                  <a:srgbClr val="000000"/>
                </a:solidFill>
                <a:latin typeface="Söhne"/>
              </a:rPr>
              <a:t>behaviors</a:t>
            </a:r>
            <a:r>
              <a:rPr lang="fr-FR" altLang="fr-FR" sz="2200" dirty="0">
                <a:solidFill>
                  <a:srgbClr val="000000"/>
                </a:solidFill>
                <a:latin typeface="Söhne"/>
              </a:rPr>
              <a:t> of </a:t>
            </a:r>
            <a:r>
              <a:rPr lang="fr-FR" altLang="fr-FR" sz="2200" dirty="0" err="1">
                <a:solidFill>
                  <a:srgbClr val="000000"/>
                </a:solidFill>
                <a:latin typeface="Söhne"/>
              </a:rPr>
              <a:t>artificial</a:t>
            </a:r>
            <a:r>
              <a:rPr lang="fr-FR" altLang="fr-FR" sz="2200" dirty="0">
                <a:solidFill>
                  <a:srgbClr val="000000"/>
                </a:solidFill>
                <a:latin typeface="Söhne"/>
              </a:rPr>
              <a:t> </a:t>
            </a:r>
            <a:r>
              <a:rPr lang="fr-FR" altLang="fr-FR" sz="2200" dirty="0" err="1">
                <a:solidFill>
                  <a:srgbClr val="000000"/>
                </a:solidFill>
                <a:latin typeface="Söhne"/>
              </a:rPr>
              <a:t>vehicles</a:t>
            </a:r>
            <a:r>
              <a:rPr lang="fr-FR" altLang="fr-FR" sz="2200" dirty="0">
                <a:solidFill>
                  <a:srgbClr val="000000"/>
                </a:solidFill>
                <a:latin typeface="Söhne"/>
              </a:rPr>
              <a:t> (and drivers) </a:t>
            </a:r>
            <a:r>
              <a:rPr lang="fr-FR" altLang="fr-FR" sz="2200" dirty="0" err="1">
                <a:solidFill>
                  <a:srgbClr val="000000"/>
                </a:solidFill>
                <a:latin typeface="Söhne"/>
              </a:rPr>
              <a:t>that</a:t>
            </a:r>
            <a:r>
              <a:rPr lang="fr-FR" altLang="fr-FR" sz="2200" dirty="0">
                <a:solidFill>
                  <a:srgbClr val="000000"/>
                </a:solidFill>
                <a:latin typeface="Söhne"/>
              </a:rPr>
              <a:t> use </a:t>
            </a:r>
            <a:r>
              <a:rPr lang="fr-FR" altLang="fr-FR" sz="2200" dirty="0" err="1">
                <a:solidFill>
                  <a:srgbClr val="000000"/>
                </a:solidFill>
                <a:latin typeface="Söhne"/>
              </a:rPr>
              <a:t>them</a:t>
            </a:r>
            <a:r>
              <a:rPr lang="fr-FR" altLang="fr-FR" sz="2200" dirty="0">
                <a:solidFill>
                  <a:srgbClr val="000000"/>
                </a:solidFill>
                <a:latin typeface="Söhne"/>
              </a:rPr>
              <a:t>.</a:t>
            </a:r>
          </a:p>
          <a:p>
            <a:pPr algn="just" defTabSz="914400" eaLnBrk="0" fontAlgn="base" hangingPunct="0">
              <a:spcBef>
                <a:spcPct val="0"/>
              </a:spcBef>
              <a:spcAft>
                <a:spcPct val="0"/>
              </a:spcAft>
              <a:buClrTx/>
            </a:pPr>
            <a:r>
              <a:rPr lang="fr-FR" altLang="fr-FR" sz="2200" dirty="0">
                <a:solidFill>
                  <a:srgbClr val="000000"/>
                </a:solidFill>
                <a:latin typeface="Söhne"/>
              </a:rPr>
              <a:t>The objectives of ARCHISIM </a:t>
            </a:r>
            <a:r>
              <a:rPr lang="fr-FR" altLang="fr-FR" sz="2200" dirty="0" err="1">
                <a:solidFill>
                  <a:srgbClr val="000000"/>
                </a:solidFill>
                <a:latin typeface="Söhne"/>
              </a:rPr>
              <a:t>include</a:t>
            </a:r>
            <a:r>
              <a:rPr lang="fr-FR" altLang="fr-FR" sz="2200" dirty="0">
                <a:solidFill>
                  <a:srgbClr val="000000"/>
                </a:solidFill>
                <a:latin typeface="Söhne"/>
              </a:rPr>
              <a:t>:</a:t>
            </a:r>
          </a:p>
          <a:p>
            <a:pPr marL="0" lvl="0" indent="0" algn="just" defTabSz="914400" eaLnBrk="0" fontAlgn="base" hangingPunct="0">
              <a:spcBef>
                <a:spcPct val="0"/>
              </a:spcBef>
              <a:spcAft>
                <a:spcPct val="0"/>
              </a:spcAft>
              <a:buClrTx/>
              <a:buFontTx/>
              <a:buChar char="•"/>
            </a:pPr>
            <a:r>
              <a:rPr lang="fr-FR" altLang="fr-FR" sz="2200" dirty="0" err="1">
                <a:solidFill>
                  <a:srgbClr val="000000"/>
                </a:solidFill>
                <a:latin typeface="Söhne"/>
              </a:rPr>
              <a:t>Measuring</a:t>
            </a:r>
            <a:r>
              <a:rPr lang="fr-FR" altLang="fr-FR" sz="2200" dirty="0">
                <a:solidFill>
                  <a:srgbClr val="000000"/>
                </a:solidFill>
                <a:latin typeface="Söhne"/>
              </a:rPr>
              <a:t> the impact of infrastructure </a:t>
            </a:r>
            <a:r>
              <a:rPr lang="fr-FR" altLang="fr-FR" sz="2200" dirty="0" err="1">
                <a:solidFill>
                  <a:srgbClr val="000000"/>
                </a:solidFill>
                <a:latin typeface="Söhne"/>
              </a:rPr>
              <a:t>improvements</a:t>
            </a:r>
            <a:r>
              <a:rPr lang="fr-FR" altLang="fr-FR" sz="2200" dirty="0">
                <a:solidFill>
                  <a:srgbClr val="000000"/>
                </a:solidFill>
                <a:latin typeface="Söhne"/>
              </a:rPr>
              <a:t> on the </a:t>
            </a:r>
            <a:r>
              <a:rPr lang="fr-FR" altLang="fr-FR" sz="2200" dirty="0" err="1">
                <a:solidFill>
                  <a:srgbClr val="000000"/>
                </a:solidFill>
                <a:latin typeface="Söhne"/>
              </a:rPr>
              <a:t>traffic</a:t>
            </a:r>
            <a:r>
              <a:rPr lang="fr-FR" altLang="fr-FR" sz="2200" dirty="0">
                <a:solidFill>
                  <a:srgbClr val="000000"/>
                </a:solidFill>
                <a:latin typeface="Söhne"/>
              </a:rPr>
              <a:t> flow of a road.</a:t>
            </a:r>
          </a:p>
          <a:p>
            <a:pPr marL="0" lvl="0" indent="0" algn="just" defTabSz="914400" eaLnBrk="0" fontAlgn="base" hangingPunct="0">
              <a:spcBef>
                <a:spcPct val="0"/>
              </a:spcBef>
              <a:spcAft>
                <a:spcPct val="0"/>
              </a:spcAft>
              <a:buClrTx/>
              <a:buFontTx/>
              <a:buChar char="•"/>
            </a:pPr>
            <a:r>
              <a:rPr lang="fr-FR" altLang="fr-FR" sz="2200" dirty="0" err="1">
                <a:solidFill>
                  <a:srgbClr val="000000"/>
                </a:solidFill>
                <a:latin typeface="Söhne"/>
              </a:rPr>
              <a:t>Evaluating</a:t>
            </a:r>
            <a:r>
              <a:rPr lang="fr-FR" altLang="fr-FR" sz="2200" dirty="0">
                <a:solidFill>
                  <a:srgbClr val="000000"/>
                </a:solidFill>
                <a:latin typeface="Söhne"/>
              </a:rPr>
              <a:t> the </a:t>
            </a:r>
            <a:r>
              <a:rPr lang="fr-FR" altLang="fr-FR" sz="2200" dirty="0" err="1">
                <a:solidFill>
                  <a:srgbClr val="000000"/>
                </a:solidFill>
                <a:latin typeface="Söhne"/>
              </a:rPr>
              <a:t>effect</a:t>
            </a:r>
            <a:r>
              <a:rPr lang="fr-FR" altLang="fr-FR" sz="2200" dirty="0">
                <a:solidFill>
                  <a:srgbClr val="000000"/>
                </a:solidFill>
                <a:latin typeface="Söhne"/>
              </a:rPr>
              <a:t> of </a:t>
            </a:r>
            <a:r>
              <a:rPr lang="fr-FR" altLang="fr-FR" sz="2200" dirty="0" err="1">
                <a:solidFill>
                  <a:srgbClr val="000000"/>
                </a:solidFill>
                <a:latin typeface="Söhne"/>
              </a:rPr>
              <a:t>these</a:t>
            </a:r>
            <a:r>
              <a:rPr lang="fr-FR" altLang="fr-FR" sz="2200" dirty="0">
                <a:solidFill>
                  <a:srgbClr val="000000"/>
                </a:solidFill>
                <a:latin typeface="Söhne"/>
              </a:rPr>
              <a:t> </a:t>
            </a:r>
            <a:r>
              <a:rPr lang="fr-FR" altLang="fr-FR" sz="2200" dirty="0" err="1">
                <a:solidFill>
                  <a:srgbClr val="000000"/>
                </a:solidFill>
                <a:latin typeface="Söhne"/>
              </a:rPr>
              <a:t>improvements</a:t>
            </a:r>
            <a:r>
              <a:rPr lang="fr-FR" altLang="fr-FR" sz="2200" dirty="0">
                <a:solidFill>
                  <a:srgbClr val="000000"/>
                </a:solidFill>
                <a:latin typeface="Söhne"/>
              </a:rPr>
              <a:t> on road user </a:t>
            </a:r>
            <a:r>
              <a:rPr lang="fr-FR" altLang="fr-FR" sz="2200" dirty="0" err="1">
                <a:solidFill>
                  <a:srgbClr val="000000"/>
                </a:solidFill>
                <a:latin typeface="Söhne"/>
              </a:rPr>
              <a:t>behavior</a:t>
            </a:r>
            <a:r>
              <a:rPr lang="fr-FR" altLang="fr-FR" sz="2200" dirty="0">
                <a:solidFill>
                  <a:srgbClr val="000000"/>
                </a:solidFill>
                <a:latin typeface="Söhne"/>
              </a:rPr>
              <a:t>.</a:t>
            </a:r>
          </a:p>
          <a:p>
            <a:pPr marL="0" lvl="0" indent="0" algn="just" defTabSz="914400" eaLnBrk="0" fontAlgn="base" hangingPunct="0">
              <a:spcBef>
                <a:spcPct val="0"/>
              </a:spcBef>
              <a:spcAft>
                <a:spcPct val="0"/>
              </a:spcAft>
              <a:buClrTx/>
              <a:buFontTx/>
              <a:buChar char="•"/>
            </a:pPr>
            <a:r>
              <a:rPr lang="fr-FR" altLang="fr-FR" sz="2200" dirty="0" err="1">
                <a:solidFill>
                  <a:srgbClr val="000000"/>
                </a:solidFill>
                <a:latin typeface="Söhne"/>
              </a:rPr>
              <a:t>Assessing</a:t>
            </a:r>
            <a:r>
              <a:rPr lang="fr-FR" altLang="fr-FR" sz="2200" dirty="0">
                <a:solidFill>
                  <a:srgbClr val="000000"/>
                </a:solidFill>
                <a:latin typeface="Söhne"/>
              </a:rPr>
              <a:t> changes in </a:t>
            </a:r>
            <a:r>
              <a:rPr lang="fr-FR" altLang="fr-FR" sz="2200" dirty="0" err="1">
                <a:solidFill>
                  <a:srgbClr val="000000"/>
                </a:solidFill>
                <a:latin typeface="Söhne"/>
              </a:rPr>
              <a:t>behavior</a:t>
            </a:r>
            <a:r>
              <a:rPr lang="fr-FR" altLang="fr-FR" sz="2200" dirty="0">
                <a:solidFill>
                  <a:srgbClr val="000000"/>
                </a:solidFill>
                <a:latin typeface="Söhne"/>
              </a:rPr>
              <a:t> </a:t>
            </a:r>
            <a:r>
              <a:rPr lang="fr-FR" altLang="fr-FR" sz="2200" dirty="0" err="1">
                <a:solidFill>
                  <a:srgbClr val="000000"/>
                </a:solidFill>
                <a:latin typeface="Söhne"/>
              </a:rPr>
              <a:t>induced</a:t>
            </a:r>
            <a:r>
              <a:rPr lang="fr-FR" altLang="fr-FR" sz="2200" dirty="0">
                <a:solidFill>
                  <a:srgbClr val="000000"/>
                </a:solidFill>
                <a:latin typeface="Söhne"/>
              </a:rPr>
              <a:t> by the addition of </a:t>
            </a:r>
            <a:r>
              <a:rPr lang="fr-FR" altLang="fr-FR" sz="2200" dirty="0" err="1">
                <a:solidFill>
                  <a:srgbClr val="000000"/>
                </a:solidFill>
                <a:latin typeface="Söhne"/>
              </a:rPr>
              <a:t>safety</a:t>
            </a:r>
            <a:r>
              <a:rPr lang="fr-FR" altLang="fr-FR" sz="2200" dirty="0">
                <a:solidFill>
                  <a:srgbClr val="000000"/>
                </a:solidFill>
                <a:latin typeface="Söhne"/>
              </a:rPr>
              <a:t> </a:t>
            </a:r>
            <a:r>
              <a:rPr lang="fr-FR" altLang="fr-FR" sz="2200" dirty="0" err="1">
                <a:solidFill>
                  <a:srgbClr val="000000"/>
                </a:solidFill>
                <a:latin typeface="Söhne"/>
              </a:rPr>
              <a:t>devices</a:t>
            </a:r>
            <a:r>
              <a:rPr lang="fr-FR" altLang="fr-FR" sz="2200" dirty="0">
                <a:solidFill>
                  <a:srgbClr val="000000"/>
                </a:solidFill>
                <a:latin typeface="Söhne"/>
              </a:rPr>
              <a:t> to </a:t>
            </a:r>
            <a:r>
              <a:rPr lang="fr-FR" altLang="fr-FR" sz="2200" dirty="0" err="1">
                <a:solidFill>
                  <a:srgbClr val="000000"/>
                </a:solidFill>
                <a:latin typeface="Söhne"/>
              </a:rPr>
              <a:t>vehicles</a:t>
            </a:r>
            <a:r>
              <a:rPr lang="fr-FR" altLang="fr-FR" sz="2200" dirty="0">
                <a:solidFill>
                  <a:srgbClr val="000000"/>
                </a:solidFill>
                <a:latin typeface="Söhne"/>
              </a:rPr>
              <a:t> (</a:t>
            </a:r>
            <a:r>
              <a:rPr lang="fr-FR" altLang="fr-FR" sz="2200" dirty="0" err="1">
                <a:solidFill>
                  <a:srgbClr val="000000"/>
                </a:solidFill>
                <a:latin typeface="Söhne"/>
              </a:rPr>
              <a:t>such</a:t>
            </a:r>
            <a:r>
              <a:rPr lang="fr-FR" altLang="fr-FR" sz="2200" dirty="0">
                <a:solidFill>
                  <a:srgbClr val="000000"/>
                </a:solidFill>
                <a:latin typeface="Söhne"/>
              </a:rPr>
              <a:t> as ABS).</a:t>
            </a:r>
          </a:p>
          <a:p>
            <a:pPr marL="0" lvl="0" indent="0" algn="just" defTabSz="914400" eaLnBrk="0" fontAlgn="base" hangingPunct="0">
              <a:spcBef>
                <a:spcPct val="0"/>
              </a:spcBef>
              <a:spcAft>
                <a:spcPct val="0"/>
              </a:spcAft>
              <a:buClrTx/>
              <a:buFontTx/>
              <a:buChar char="•"/>
            </a:pPr>
            <a:r>
              <a:rPr lang="fr-FR" altLang="fr-FR" sz="2200" dirty="0" err="1">
                <a:solidFill>
                  <a:srgbClr val="000000"/>
                </a:solidFill>
                <a:latin typeface="Söhne"/>
              </a:rPr>
              <a:t>Measuring</a:t>
            </a:r>
            <a:r>
              <a:rPr lang="fr-FR" altLang="fr-FR" sz="2200" dirty="0">
                <a:solidFill>
                  <a:srgbClr val="000000"/>
                </a:solidFill>
                <a:latin typeface="Söhne"/>
              </a:rPr>
              <a:t> the impact of </a:t>
            </a:r>
            <a:r>
              <a:rPr lang="fr-FR" altLang="fr-FR" sz="2200" dirty="0" err="1">
                <a:solidFill>
                  <a:srgbClr val="000000"/>
                </a:solidFill>
                <a:latin typeface="Söhne"/>
              </a:rPr>
              <a:t>these</a:t>
            </a:r>
            <a:r>
              <a:rPr lang="fr-FR" altLang="fr-FR" sz="2200" dirty="0">
                <a:solidFill>
                  <a:srgbClr val="000000"/>
                </a:solidFill>
                <a:latin typeface="Söhne"/>
              </a:rPr>
              <a:t> changes on </a:t>
            </a:r>
            <a:r>
              <a:rPr lang="fr-FR" altLang="fr-FR" sz="2200" dirty="0" err="1">
                <a:solidFill>
                  <a:srgbClr val="000000"/>
                </a:solidFill>
                <a:latin typeface="Söhne"/>
              </a:rPr>
              <a:t>overall</a:t>
            </a:r>
            <a:r>
              <a:rPr lang="fr-FR" altLang="fr-FR" sz="2200" dirty="0">
                <a:solidFill>
                  <a:srgbClr val="000000"/>
                </a:solidFill>
                <a:latin typeface="Söhne"/>
              </a:rPr>
              <a:t> </a:t>
            </a:r>
            <a:r>
              <a:rPr lang="fr-FR" altLang="fr-FR" sz="2200" dirty="0" err="1">
                <a:solidFill>
                  <a:srgbClr val="000000"/>
                </a:solidFill>
                <a:latin typeface="Söhne"/>
              </a:rPr>
              <a:t>traffic</a:t>
            </a:r>
            <a:r>
              <a:rPr lang="fr-FR" altLang="fr-FR" sz="2200" dirty="0">
                <a:solidFill>
                  <a:srgbClr val="000000"/>
                </a:solidFill>
                <a:latin typeface="Söhne"/>
              </a:rPr>
              <a:t> flow </a:t>
            </a:r>
            <a:r>
              <a:rPr lang="fr-FR" altLang="fr-FR" sz="2200" dirty="0" err="1">
                <a:solidFill>
                  <a:srgbClr val="000000"/>
                </a:solidFill>
                <a:latin typeface="Söhne"/>
              </a:rPr>
              <a:t>based</a:t>
            </a:r>
            <a:r>
              <a:rPr lang="fr-FR" altLang="fr-FR" sz="2200" dirty="0">
                <a:solidFill>
                  <a:srgbClr val="000000"/>
                </a:solidFill>
                <a:latin typeface="Söhne"/>
              </a:rPr>
              <a:t> on the </a:t>
            </a:r>
            <a:r>
              <a:rPr lang="fr-FR" altLang="fr-FR" sz="2200" dirty="0" err="1">
                <a:solidFill>
                  <a:srgbClr val="000000"/>
                </a:solidFill>
                <a:latin typeface="Söhne"/>
              </a:rPr>
              <a:t>number</a:t>
            </a:r>
            <a:r>
              <a:rPr lang="fr-FR" altLang="fr-FR" sz="2200" dirty="0">
                <a:solidFill>
                  <a:srgbClr val="000000"/>
                </a:solidFill>
                <a:latin typeface="Söhne"/>
              </a:rPr>
              <a:t> of </a:t>
            </a:r>
            <a:r>
              <a:rPr lang="fr-FR" altLang="fr-FR" sz="2200" dirty="0" err="1">
                <a:solidFill>
                  <a:srgbClr val="000000"/>
                </a:solidFill>
                <a:latin typeface="Söhne"/>
              </a:rPr>
              <a:t>equipped</a:t>
            </a:r>
            <a:r>
              <a:rPr lang="fr-FR" altLang="fr-FR" sz="2200" dirty="0">
                <a:solidFill>
                  <a:srgbClr val="000000"/>
                </a:solidFill>
                <a:latin typeface="Söhne"/>
              </a:rPr>
              <a:t> </a:t>
            </a:r>
            <a:r>
              <a:rPr lang="fr-FR" altLang="fr-FR" sz="2200" dirty="0" err="1">
                <a:solidFill>
                  <a:srgbClr val="000000"/>
                </a:solidFill>
                <a:latin typeface="Söhne"/>
              </a:rPr>
              <a:t>vehicles</a:t>
            </a:r>
            <a:r>
              <a:rPr lang="fr-FR" altLang="fr-FR" sz="2200" dirty="0">
                <a:solidFill>
                  <a:srgbClr val="000000"/>
                </a:solidFill>
                <a:latin typeface="Söhne"/>
              </a:rPr>
              <a:t>, etc.</a:t>
            </a:r>
          </a:p>
          <a:p>
            <a:pPr marL="0" lvl="0" indent="0" defTabSz="914400" eaLnBrk="0" fontAlgn="base" hangingPunct="0">
              <a:spcBef>
                <a:spcPct val="0"/>
              </a:spcBef>
              <a:spcAft>
                <a:spcPct val="0"/>
              </a:spcAft>
              <a:buClrTx/>
              <a:buNone/>
            </a:pPr>
            <a:r>
              <a:rPr lang="fr-FR" altLang="fr-FR" sz="2000" dirty="0">
                <a:solidFill>
                  <a:srgbClr val="000000"/>
                </a:solidFill>
                <a:latin typeface="Söhne"/>
              </a:rPr>
              <a:t/>
            </a:r>
            <a:br>
              <a:rPr lang="fr-FR" altLang="fr-FR" sz="2000" dirty="0">
                <a:solidFill>
                  <a:srgbClr val="000000"/>
                </a:solidFill>
                <a:latin typeface="Söhne"/>
              </a:rPr>
            </a:br>
            <a:endParaRPr lang="fr-FR" altLang="fr-FR" sz="2000" dirty="0">
              <a:solidFill>
                <a:schemeClr val="tx1"/>
              </a:solidFill>
              <a:latin typeface="Arial" panose="020B0604020202020204" pitchFamily="34" charset="0"/>
            </a:endParaRPr>
          </a:p>
        </p:txBody>
      </p:sp>
      <p:sp>
        <p:nvSpPr>
          <p:cNvPr id="5" name="Rectangle 2"/>
          <p:cNvSpPr>
            <a:spLocks noChangeArrowheads="1"/>
          </p:cNvSpPr>
          <p:nvPr/>
        </p:nvSpPr>
        <p:spPr bwMode="auto">
          <a:xfrm>
            <a:off x="0" y="-10055"/>
            <a:ext cx="65" cy="47731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98375"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15605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530" y="190787"/>
            <a:ext cx="8911687" cy="819659"/>
          </a:xfrm>
        </p:spPr>
        <p:txBody>
          <a:bodyPr/>
          <a:lstStyle/>
          <a:p>
            <a:r>
              <a:rPr lang="fr-FR" b="1" dirty="0" err="1"/>
              <a:t>Example</a:t>
            </a:r>
            <a:r>
              <a:rPr lang="fr-FR" b="1" dirty="0"/>
              <a:t> of multi-agent simulation</a:t>
            </a:r>
            <a:endParaRPr lang="fr-FR" dirty="0"/>
          </a:p>
        </p:txBody>
      </p:sp>
      <p:sp>
        <p:nvSpPr>
          <p:cNvPr id="4" name="Espace réservé du numéro de diapositive 5"/>
          <p:cNvSpPr>
            <a:spLocks noGrp="1"/>
          </p:cNvSpPr>
          <p:nvPr>
            <p:ph type="sldNum" sz="quarter" idx="12"/>
          </p:nvPr>
        </p:nvSpPr>
        <p:spPr>
          <a:xfrm>
            <a:off x="8883443" y="6245225"/>
            <a:ext cx="2133600" cy="476250"/>
          </a:xfrm>
          <a:noFill/>
          <a:ln>
            <a:miter lim="800000"/>
            <a:headEnd/>
            <a:tailEnd/>
          </a:ln>
        </p:spPr>
        <p:txBody>
          <a:bodyPr/>
          <a:lstStyle/>
          <a:p>
            <a:fld id="{20CAAB5E-4905-4D9D-810C-F1B73F1203C6}" type="slidenum">
              <a:rPr lang="fr-FR" smtClean="0"/>
              <a:pPr/>
              <a:t>13</a:t>
            </a:fld>
            <a:endParaRPr lang="fr-FR" smtClean="0"/>
          </a:p>
        </p:txBody>
      </p:sp>
      <p:pic>
        <p:nvPicPr>
          <p:cNvPr id="6" name="Image 5"/>
          <p:cNvPicPr>
            <a:picLocks noChangeAspect="1"/>
          </p:cNvPicPr>
          <p:nvPr/>
        </p:nvPicPr>
        <p:blipFill>
          <a:blip r:embed="rId2"/>
          <a:stretch>
            <a:fillRect/>
          </a:stretch>
        </p:blipFill>
        <p:spPr>
          <a:xfrm>
            <a:off x="107504" y="908720"/>
            <a:ext cx="12084496" cy="5949280"/>
          </a:xfrm>
          <a:prstGeom prst="rect">
            <a:avLst/>
          </a:prstGeom>
        </p:spPr>
      </p:pic>
    </p:spTree>
    <p:extLst>
      <p:ext uri="{BB962C8B-B14F-4D97-AF65-F5344CB8AC3E}">
        <p14:creationId xmlns:p14="http://schemas.microsoft.com/office/powerpoint/2010/main" val="1555817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3775" y="619432"/>
            <a:ext cx="8911687" cy="530942"/>
          </a:xfrm>
        </p:spPr>
        <p:txBody>
          <a:bodyPr>
            <a:normAutofit fontScale="90000"/>
          </a:bodyPr>
          <a:lstStyle/>
          <a:p>
            <a:r>
              <a:rPr lang="fr-FR" b="1" dirty="0" err="1"/>
              <a:t>Example</a:t>
            </a:r>
            <a:r>
              <a:rPr lang="fr-FR" b="1" dirty="0"/>
              <a:t> of multi-agent simulation</a:t>
            </a:r>
            <a:endParaRPr lang="fr-FR" dirty="0"/>
          </a:p>
        </p:txBody>
      </p:sp>
      <p:sp>
        <p:nvSpPr>
          <p:cNvPr id="3" name="Espace réservé du contenu 2"/>
          <p:cNvSpPr>
            <a:spLocks noGrp="1"/>
          </p:cNvSpPr>
          <p:nvPr>
            <p:ph idx="1"/>
          </p:nvPr>
        </p:nvSpPr>
        <p:spPr>
          <a:xfrm>
            <a:off x="1548581" y="1558648"/>
            <a:ext cx="10643419" cy="6434975"/>
          </a:xfrm>
        </p:spPr>
        <p:txBody>
          <a:bodyPr>
            <a:noAutofit/>
          </a:bodyPr>
          <a:lstStyle/>
          <a:p>
            <a:pPr algn="just"/>
            <a:r>
              <a:rPr lang="fr-FR" sz="2000" b="1" dirty="0" smtClean="0"/>
              <a:t>Spatial-Temporal </a:t>
            </a:r>
            <a:r>
              <a:rPr lang="fr-FR" sz="2000" b="1" dirty="0" err="1" smtClean="0"/>
              <a:t>Scales</a:t>
            </a:r>
            <a:endParaRPr lang="fr-FR" sz="2000" b="1" dirty="0" smtClean="0"/>
          </a:p>
          <a:p>
            <a:pPr algn="just"/>
            <a:r>
              <a:rPr lang="en-US" sz="2000" dirty="0"/>
              <a:t>Regarding the temporal scale, it is important to emphasize that the main objective of ARCHISIM is to be able to run simulations almost in real-time. Time is discretized into time steps that are approximately 100 milliseconds, which appears to be satisfactory for experiments involving the simulator in a controlled environment. The duration of experiments varies greatly.</a:t>
            </a:r>
            <a:endParaRPr lang="en-US" sz="2000" b="1" dirty="0"/>
          </a:p>
        </p:txBody>
      </p:sp>
    </p:spTree>
    <p:extLst>
      <p:ext uri="{BB962C8B-B14F-4D97-AF65-F5344CB8AC3E}">
        <p14:creationId xmlns:p14="http://schemas.microsoft.com/office/powerpoint/2010/main" val="3814030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531" y="0"/>
            <a:ext cx="8911687" cy="1280890"/>
          </a:xfrm>
        </p:spPr>
        <p:txBody>
          <a:bodyPr/>
          <a:lstStyle/>
          <a:p>
            <a:r>
              <a:rPr lang="fr-FR" b="1" dirty="0" err="1"/>
              <a:t>Example</a:t>
            </a:r>
            <a:r>
              <a:rPr lang="fr-FR" b="1" dirty="0"/>
              <a:t> of multi-agent simulation</a:t>
            </a:r>
            <a:endParaRPr lang="fr-FR" dirty="0"/>
          </a:p>
        </p:txBody>
      </p:sp>
      <p:sp>
        <p:nvSpPr>
          <p:cNvPr id="4" name="Espace réservé du contenu 2"/>
          <p:cNvSpPr>
            <a:spLocks noGrp="1"/>
          </p:cNvSpPr>
          <p:nvPr>
            <p:ph idx="1"/>
          </p:nvPr>
        </p:nvSpPr>
        <p:spPr>
          <a:xfrm>
            <a:off x="1619531" y="769814"/>
            <a:ext cx="10572469" cy="6088186"/>
          </a:xfrm>
        </p:spPr>
        <p:txBody>
          <a:bodyPr>
            <a:normAutofit/>
          </a:bodyPr>
          <a:lstStyle/>
          <a:p>
            <a:pPr defTabSz="914400" eaLnBrk="0" fontAlgn="base" hangingPunct="0">
              <a:spcBef>
                <a:spcPct val="0"/>
              </a:spcBef>
              <a:spcAft>
                <a:spcPct val="0"/>
              </a:spcAft>
              <a:buClrTx/>
            </a:pPr>
            <a:r>
              <a:rPr lang="fr-FR" altLang="fr-FR" sz="2400" b="1" dirty="0">
                <a:solidFill>
                  <a:srgbClr val="000000"/>
                </a:solidFill>
                <a:latin typeface="Söhne"/>
              </a:rPr>
              <a:t>Agents and </a:t>
            </a:r>
            <a:r>
              <a:rPr lang="fr-FR" altLang="fr-FR" sz="2400" b="1" dirty="0" err="1">
                <a:solidFill>
                  <a:srgbClr val="000000"/>
                </a:solidFill>
                <a:latin typeface="Söhne"/>
              </a:rPr>
              <a:t>Their</a:t>
            </a:r>
            <a:r>
              <a:rPr lang="fr-FR" altLang="fr-FR" sz="2400" b="1" dirty="0">
                <a:solidFill>
                  <a:srgbClr val="000000"/>
                </a:solidFill>
                <a:latin typeface="Söhne"/>
              </a:rPr>
              <a:t> </a:t>
            </a:r>
            <a:r>
              <a:rPr lang="fr-FR" altLang="fr-FR" sz="2400" b="1" dirty="0" err="1">
                <a:solidFill>
                  <a:srgbClr val="000000"/>
                </a:solidFill>
                <a:latin typeface="Söhne"/>
              </a:rPr>
              <a:t>Attributes</a:t>
            </a:r>
            <a:endParaRPr lang="fr-FR" altLang="fr-FR" sz="2400" b="1" dirty="0">
              <a:solidFill>
                <a:srgbClr val="000000"/>
              </a:solidFill>
              <a:latin typeface="Söhne"/>
            </a:endParaRPr>
          </a:p>
          <a:p>
            <a:pPr lvl="0" algn="just" defTabSz="914400" eaLnBrk="0" fontAlgn="base" hangingPunct="0">
              <a:spcBef>
                <a:spcPct val="0"/>
              </a:spcBef>
              <a:spcAft>
                <a:spcPct val="0"/>
              </a:spcAft>
              <a:buClrTx/>
              <a:buFont typeface="Wingdings" panose="05000000000000000000" pitchFamily="2" charset="2"/>
              <a:buChar char="§"/>
            </a:pPr>
            <a:r>
              <a:rPr lang="fr-FR" altLang="fr-FR" sz="2000" dirty="0">
                <a:solidFill>
                  <a:srgbClr val="000000"/>
                </a:solidFill>
                <a:latin typeface="Söhne"/>
              </a:rPr>
              <a:t>The drivers (</a:t>
            </a:r>
            <a:r>
              <a:rPr lang="fr-FR" altLang="fr-FR" sz="2000" dirty="0" err="1">
                <a:solidFill>
                  <a:srgbClr val="000000"/>
                </a:solidFill>
                <a:latin typeface="Söhne"/>
              </a:rPr>
              <a:t>it</a:t>
            </a:r>
            <a:r>
              <a:rPr lang="fr-FR" altLang="fr-FR" sz="2000" dirty="0">
                <a:solidFill>
                  <a:srgbClr val="000000"/>
                </a:solidFill>
                <a:latin typeface="Söhne"/>
              </a:rPr>
              <a:t> </a:t>
            </a:r>
            <a:r>
              <a:rPr lang="fr-FR" altLang="fr-FR" sz="2000" dirty="0" err="1">
                <a:solidFill>
                  <a:srgbClr val="000000"/>
                </a:solidFill>
                <a:latin typeface="Söhne"/>
              </a:rPr>
              <a:t>is</a:t>
            </a:r>
            <a:r>
              <a:rPr lang="fr-FR" altLang="fr-FR" sz="2000" dirty="0">
                <a:solidFill>
                  <a:srgbClr val="000000"/>
                </a:solidFill>
                <a:latin typeface="Söhne"/>
              </a:rPr>
              <a:t> </a:t>
            </a:r>
            <a:r>
              <a:rPr lang="fr-FR" altLang="fr-FR" sz="2000" dirty="0" err="1">
                <a:solidFill>
                  <a:srgbClr val="000000"/>
                </a:solidFill>
                <a:latin typeface="Söhne"/>
              </a:rPr>
              <a:t>worth</a:t>
            </a:r>
            <a:r>
              <a:rPr lang="fr-FR" altLang="fr-FR" sz="2000" dirty="0">
                <a:solidFill>
                  <a:srgbClr val="000000"/>
                </a:solidFill>
                <a:latin typeface="Söhne"/>
              </a:rPr>
              <a:t> </a:t>
            </a:r>
            <a:r>
              <a:rPr lang="fr-FR" altLang="fr-FR" sz="2000" dirty="0" err="1">
                <a:solidFill>
                  <a:srgbClr val="000000"/>
                </a:solidFill>
                <a:latin typeface="Söhne"/>
              </a:rPr>
              <a:t>noting</a:t>
            </a:r>
            <a:r>
              <a:rPr lang="fr-FR" altLang="fr-FR" sz="2000" dirty="0">
                <a:solidFill>
                  <a:srgbClr val="000000"/>
                </a:solidFill>
                <a:latin typeface="Söhne"/>
              </a:rPr>
              <a:t> </a:t>
            </a:r>
            <a:r>
              <a:rPr lang="fr-FR" altLang="fr-FR" sz="2000" dirty="0" err="1">
                <a:solidFill>
                  <a:srgbClr val="000000"/>
                </a:solidFill>
                <a:latin typeface="Söhne"/>
              </a:rPr>
              <a:t>that</a:t>
            </a:r>
            <a:r>
              <a:rPr lang="fr-FR" altLang="fr-FR" sz="2000" dirty="0">
                <a:solidFill>
                  <a:srgbClr val="000000"/>
                </a:solidFill>
                <a:latin typeface="Söhne"/>
              </a:rPr>
              <a:t> driver and </a:t>
            </a:r>
            <a:r>
              <a:rPr lang="fr-FR" altLang="fr-FR" sz="2000" dirty="0" err="1">
                <a:solidFill>
                  <a:srgbClr val="000000"/>
                </a:solidFill>
                <a:latin typeface="Söhne"/>
              </a:rPr>
              <a:t>vehicle</a:t>
            </a:r>
            <a:r>
              <a:rPr lang="fr-FR" altLang="fr-FR" sz="2000" dirty="0">
                <a:solidFill>
                  <a:srgbClr val="000000"/>
                </a:solidFill>
                <a:latin typeface="Söhne"/>
              </a:rPr>
              <a:t> are </a:t>
            </a:r>
            <a:r>
              <a:rPr lang="fr-FR" altLang="fr-FR" sz="2000" dirty="0" err="1">
                <a:solidFill>
                  <a:srgbClr val="000000"/>
                </a:solidFill>
                <a:latin typeface="Söhne"/>
              </a:rPr>
              <a:t>conflated</a:t>
            </a:r>
            <a:r>
              <a:rPr lang="fr-FR" altLang="fr-FR" sz="2000" dirty="0">
                <a:solidFill>
                  <a:srgbClr val="000000"/>
                </a:solidFill>
                <a:latin typeface="Söhne"/>
              </a:rPr>
              <a:t>). </a:t>
            </a:r>
            <a:endParaRPr lang="fr-FR" altLang="fr-FR" sz="2000" dirty="0" smtClean="0">
              <a:solidFill>
                <a:srgbClr val="000000"/>
              </a:solidFill>
              <a:latin typeface="Söhne"/>
            </a:endParaRPr>
          </a:p>
          <a:p>
            <a:pPr lvl="0" algn="just" defTabSz="914400" eaLnBrk="0" fontAlgn="base" hangingPunct="0">
              <a:spcBef>
                <a:spcPct val="0"/>
              </a:spcBef>
              <a:spcAft>
                <a:spcPct val="0"/>
              </a:spcAft>
              <a:buClrTx/>
              <a:buFont typeface="Wingdings" panose="05000000000000000000" pitchFamily="2" charset="2"/>
              <a:buChar char="§"/>
            </a:pPr>
            <a:r>
              <a:rPr lang="fr-FR" altLang="fr-FR" sz="2000" dirty="0" err="1" smtClean="0">
                <a:solidFill>
                  <a:srgbClr val="000000"/>
                </a:solidFill>
                <a:latin typeface="Söhne"/>
              </a:rPr>
              <a:t>Each</a:t>
            </a:r>
            <a:r>
              <a:rPr lang="fr-FR" altLang="fr-FR" sz="2000" dirty="0" smtClean="0">
                <a:solidFill>
                  <a:srgbClr val="000000"/>
                </a:solidFill>
                <a:latin typeface="Söhne"/>
              </a:rPr>
              <a:t> </a:t>
            </a:r>
            <a:r>
              <a:rPr lang="fr-FR" altLang="fr-FR" sz="2000" dirty="0" err="1">
                <a:solidFill>
                  <a:srgbClr val="000000"/>
                </a:solidFill>
                <a:latin typeface="Söhne"/>
              </a:rPr>
              <a:t>simulated</a:t>
            </a:r>
            <a:r>
              <a:rPr lang="fr-FR" altLang="fr-FR" sz="2000" dirty="0">
                <a:solidFill>
                  <a:srgbClr val="000000"/>
                </a:solidFill>
                <a:latin typeface="Söhne"/>
              </a:rPr>
              <a:t> driver </a:t>
            </a:r>
            <a:r>
              <a:rPr lang="fr-FR" altLang="fr-FR" sz="2000" dirty="0" err="1">
                <a:solidFill>
                  <a:srgbClr val="000000"/>
                </a:solidFill>
                <a:latin typeface="Söhne"/>
              </a:rPr>
              <a:t>is</a:t>
            </a:r>
            <a:r>
              <a:rPr lang="fr-FR" altLang="fr-FR" sz="2000" dirty="0">
                <a:solidFill>
                  <a:srgbClr val="000000"/>
                </a:solidFill>
                <a:latin typeface="Söhne"/>
              </a:rPr>
              <a:t> an </a:t>
            </a:r>
            <a:r>
              <a:rPr lang="fr-FR" altLang="fr-FR" sz="2000" dirty="0" err="1">
                <a:solidFill>
                  <a:srgbClr val="000000"/>
                </a:solidFill>
                <a:latin typeface="Söhne"/>
              </a:rPr>
              <a:t>autonomous</a:t>
            </a:r>
            <a:r>
              <a:rPr lang="fr-FR" altLang="fr-FR" sz="2000" dirty="0">
                <a:solidFill>
                  <a:srgbClr val="000000"/>
                </a:solidFill>
                <a:latin typeface="Söhne"/>
              </a:rPr>
              <a:t> agent </a:t>
            </a:r>
            <a:r>
              <a:rPr lang="fr-FR" altLang="fr-FR" sz="2000" dirty="0" err="1">
                <a:solidFill>
                  <a:srgbClr val="000000"/>
                </a:solidFill>
                <a:latin typeface="Söhne"/>
              </a:rPr>
              <a:t>characterized</a:t>
            </a:r>
            <a:r>
              <a:rPr lang="fr-FR" altLang="fr-FR" sz="2000" dirty="0">
                <a:solidFill>
                  <a:srgbClr val="000000"/>
                </a:solidFill>
                <a:latin typeface="Söhne"/>
              </a:rPr>
              <a:t> by the </a:t>
            </a:r>
            <a:r>
              <a:rPr lang="fr-FR" altLang="fr-FR" sz="2000" dirty="0" err="1">
                <a:solidFill>
                  <a:srgbClr val="000000"/>
                </a:solidFill>
                <a:latin typeface="Söhne"/>
              </a:rPr>
              <a:t>following</a:t>
            </a:r>
            <a:r>
              <a:rPr lang="fr-FR" altLang="fr-FR" sz="2000" dirty="0">
                <a:solidFill>
                  <a:srgbClr val="000000"/>
                </a:solidFill>
                <a:latin typeface="Söhne"/>
              </a:rPr>
              <a:t> </a:t>
            </a:r>
            <a:r>
              <a:rPr lang="fr-FR" altLang="fr-FR" sz="2000" dirty="0" err="1">
                <a:solidFill>
                  <a:srgbClr val="000000"/>
                </a:solidFill>
                <a:latin typeface="Söhne"/>
              </a:rPr>
              <a:t>attributes</a:t>
            </a:r>
            <a:r>
              <a:rPr lang="fr-FR" altLang="fr-FR" sz="2000" dirty="0">
                <a:solidFill>
                  <a:srgbClr val="000000"/>
                </a:solidFill>
                <a:latin typeface="Söhne"/>
              </a:rPr>
              <a:t>:</a:t>
            </a:r>
          </a:p>
          <a:p>
            <a:pPr marL="449263" lvl="0" indent="0" algn="just" defTabSz="914400" eaLnBrk="0" fontAlgn="base" hangingPunct="0">
              <a:spcBef>
                <a:spcPct val="0"/>
              </a:spcBef>
              <a:spcAft>
                <a:spcPct val="0"/>
              </a:spcAft>
              <a:buClrTx/>
              <a:buFontTx/>
              <a:buChar char="•"/>
            </a:pPr>
            <a:r>
              <a:rPr lang="fr-FR" altLang="fr-FR" sz="2000" dirty="0">
                <a:solidFill>
                  <a:srgbClr val="000000"/>
                </a:solidFill>
                <a:latin typeface="Söhne"/>
              </a:rPr>
              <a:t>A goal, </a:t>
            </a:r>
            <a:r>
              <a:rPr lang="fr-FR" altLang="fr-FR" sz="2000" dirty="0" err="1">
                <a:solidFill>
                  <a:srgbClr val="000000"/>
                </a:solidFill>
                <a:latin typeface="Söhne"/>
              </a:rPr>
              <a:t>which</a:t>
            </a:r>
            <a:r>
              <a:rPr lang="fr-FR" altLang="fr-FR" sz="2000" dirty="0">
                <a:solidFill>
                  <a:srgbClr val="000000"/>
                </a:solidFill>
                <a:latin typeface="Söhne"/>
              </a:rPr>
              <a:t> </a:t>
            </a:r>
            <a:r>
              <a:rPr lang="fr-FR" altLang="fr-FR" sz="2000" dirty="0" err="1">
                <a:solidFill>
                  <a:srgbClr val="000000"/>
                </a:solidFill>
                <a:latin typeface="Söhne"/>
              </a:rPr>
              <a:t>typically</a:t>
            </a:r>
            <a:r>
              <a:rPr lang="fr-FR" altLang="fr-FR" sz="2000" dirty="0">
                <a:solidFill>
                  <a:srgbClr val="000000"/>
                </a:solidFill>
                <a:latin typeface="Söhne"/>
              </a:rPr>
              <a:t> </a:t>
            </a:r>
            <a:r>
              <a:rPr lang="fr-FR" altLang="fr-FR" sz="2000" dirty="0" err="1">
                <a:solidFill>
                  <a:srgbClr val="000000"/>
                </a:solidFill>
                <a:latin typeface="Söhne"/>
              </a:rPr>
              <a:t>involves</a:t>
            </a:r>
            <a:r>
              <a:rPr lang="fr-FR" altLang="fr-FR" sz="2000" dirty="0">
                <a:solidFill>
                  <a:srgbClr val="000000"/>
                </a:solidFill>
                <a:latin typeface="Söhne"/>
              </a:rPr>
              <a:t> </a:t>
            </a:r>
            <a:r>
              <a:rPr lang="fr-FR" altLang="fr-FR" sz="2000" dirty="0" err="1">
                <a:solidFill>
                  <a:srgbClr val="000000"/>
                </a:solidFill>
                <a:latin typeface="Söhne"/>
              </a:rPr>
              <a:t>following</a:t>
            </a:r>
            <a:r>
              <a:rPr lang="fr-FR" altLang="fr-FR" sz="2000" dirty="0">
                <a:solidFill>
                  <a:srgbClr val="000000"/>
                </a:solidFill>
                <a:latin typeface="Söhne"/>
              </a:rPr>
              <a:t> a </a:t>
            </a:r>
            <a:r>
              <a:rPr lang="fr-FR" altLang="fr-FR" sz="2000" dirty="0" err="1">
                <a:solidFill>
                  <a:srgbClr val="000000"/>
                </a:solidFill>
                <a:latin typeface="Söhne"/>
              </a:rPr>
              <a:t>given</a:t>
            </a:r>
            <a:r>
              <a:rPr lang="fr-FR" altLang="fr-FR" sz="2000" dirty="0">
                <a:solidFill>
                  <a:srgbClr val="000000"/>
                </a:solidFill>
                <a:latin typeface="Söhne"/>
              </a:rPr>
              <a:t> route </a:t>
            </a:r>
            <a:r>
              <a:rPr lang="fr-FR" altLang="fr-FR" sz="2000" dirty="0" err="1">
                <a:solidFill>
                  <a:srgbClr val="000000"/>
                </a:solidFill>
                <a:latin typeface="Söhne"/>
              </a:rPr>
              <a:t>specific</a:t>
            </a:r>
            <a:r>
              <a:rPr lang="fr-FR" altLang="fr-FR" sz="2000" dirty="0">
                <a:solidFill>
                  <a:srgbClr val="000000"/>
                </a:solidFill>
                <a:latin typeface="Söhne"/>
              </a:rPr>
              <a:t> to </a:t>
            </a:r>
            <a:r>
              <a:rPr lang="fr-FR" altLang="fr-FR" sz="2000" dirty="0" err="1">
                <a:solidFill>
                  <a:srgbClr val="000000"/>
                </a:solidFill>
                <a:latin typeface="Söhne"/>
              </a:rPr>
              <a:t>them</a:t>
            </a:r>
            <a:r>
              <a:rPr lang="fr-FR" altLang="fr-FR" sz="2000" dirty="0">
                <a:solidFill>
                  <a:srgbClr val="000000"/>
                </a:solidFill>
                <a:latin typeface="Söhne"/>
              </a:rPr>
              <a:t>.</a:t>
            </a:r>
          </a:p>
          <a:p>
            <a:pPr marL="449263" lvl="0" indent="0" algn="just" defTabSz="914400" eaLnBrk="0" fontAlgn="base" hangingPunct="0">
              <a:spcBef>
                <a:spcPct val="0"/>
              </a:spcBef>
              <a:spcAft>
                <a:spcPct val="0"/>
              </a:spcAft>
              <a:buClrTx/>
              <a:buFontTx/>
              <a:buChar char="•"/>
            </a:pPr>
            <a:r>
              <a:rPr lang="fr-FR" altLang="fr-FR" sz="2000" dirty="0">
                <a:solidFill>
                  <a:srgbClr val="000000"/>
                </a:solidFill>
                <a:latin typeface="Söhne"/>
              </a:rPr>
              <a:t>A </a:t>
            </a:r>
            <a:r>
              <a:rPr lang="fr-FR" altLang="fr-FR" sz="2000" dirty="0" err="1">
                <a:solidFill>
                  <a:srgbClr val="000000"/>
                </a:solidFill>
                <a:latin typeface="Söhne"/>
              </a:rPr>
              <a:t>field</a:t>
            </a:r>
            <a:r>
              <a:rPr lang="fr-FR" altLang="fr-FR" sz="2000" dirty="0">
                <a:solidFill>
                  <a:srgbClr val="000000"/>
                </a:solidFill>
                <a:latin typeface="Söhne"/>
              </a:rPr>
              <a:t> of perception, </a:t>
            </a:r>
            <a:r>
              <a:rPr lang="fr-FR" altLang="fr-FR" sz="2000" dirty="0" err="1">
                <a:solidFill>
                  <a:srgbClr val="000000"/>
                </a:solidFill>
                <a:latin typeface="Söhne"/>
              </a:rPr>
              <a:t>characterized</a:t>
            </a:r>
            <a:r>
              <a:rPr lang="fr-FR" altLang="fr-FR" sz="2000" dirty="0">
                <a:solidFill>
                  <a:srgbClr val="000000"/>
                </a:solidFill>
                <a:latin typeface="Söhne"/>
              </a:rPr>
              <a:t> by four maximum vision distances, </a:t>
            </a:r>
            <a:r>
              <a:rPr lang="fr-FR" altLang="fr-FR" sz="2000" dirty="0" err="1">
                <a:solidFill>
                  <a:srgbClr val="000000"/>
                </a:solidFill>
                <a:latin typeface="Söhne"/>
              </a:rPr>
              <a:t>forward</a:t>
            </a:r>
            <a:r>
              <a:rPr lang="fr-FR" altLang="fr-FR" sz="2000" dirty="0">
                <a:solidFill>
                  <a:srgbClr val="000000"/>
                </a:solidFill>
                <a:latin typeface="Söhne"/>
              </a:rPr>
              <a:t>, </a:t>
            </a:r>
            <a:r>
              <a:rPr lang="fr-FR" altLang="fr-FR" sz="2000" dirty="0" err="1">
                <a:solidFill>
                  <a:srgbClr val="000000"/>
                </a:solidFill>
                <a:latin typeface="Söhne"/>
              </a:rPr>
              <a:t>backward</a:t>
            </a:r>
            <a:r>
              <a:rPr lang="fr-FR" altLang="fr-FR" sz="2000" dirty="0">
                <a:solidFill>
                  <a:srgbClr val="000000"/>
                </a:solidFill>
                <a:latin typeface="Söhne"/>
              </a:rPr>
              <a:t>, and on </a:t>
            </a:r>
            <a:r>
              <a:rPr lang="fr-FR" altLang="fr-FR" sz="2000" dirty="0" err="1">
                <a:solidFill>
                  <a:srgbClr val="000000"/>
                </a:solidFill>
                <a:latin typeface="Söhne"/>
              </a:rPr>
              <a:t>side</a:t>
            </a:r>
            <a:r>
              <a:rPr lang="fr-FR" altLang="fr-FR" sz="2000" dirty="0">
                <a:solidFill>
                  <a:srgbClr val="000000"/>
                </a:solidFill>
                <a:latin typeface="Söhne"/>
              </a:rPr>
              <a:t> </a:t>
            </a:r>
            <a:r>
              <a:rPr lang="fr-FR" altLang="fr-FR" sz="2000" dirty="0" err="1">
                <a:solidFill>
                  <a:srgbClr val="000000"/>
                </a:solidFill>
                <a:latin typeface="Söhne"/>
              </a:rPr>
              <a:t>roads</a:t>
            </a:r>
            <a:r>
              <a:rPr lang="fr-FR" altLang="fr-FR" sz="2000" dirty="0">
                <a:solidFill>
                  <a:srgbClr val="000000"/>
                </a:solidFill>
                <a:latin typeface="Söhne"/>
              </a:rPr>
              <a:t>.</a:t>
            </a:r>
          </a:p>
          <a:p>
            <a:pPr marL="449263" lvl="0" indent="0" algn="just" defTabSz="914400" eaLnBrk="0" fontAlgn="base" hangingPunct="0">
              <a:spcBef>
                <a:spcPct val="0"/>
              </a:spcBef>
              <a:spcAft>
                <a:spcPct val="0"/>
              </a:spcAft>
              <a:buClrTx/>
              <a:buFontTx/>
              <a:buChar char="•"/>
            </a:pPr>
            <a:r>
              <a:rPr lang="fr-FR" altLang="fr-FR" sz="2000" dirty="0" err="1">
                <a:solidFill>
                  <a:srgbClr val="000000"/>
                </a:solidFill>
                <a:latin typeface="Söhne"/>
              </a:rPr>
              <a:t>Their</a:t>
            </a:r>
            <a:r>
              <a:rPr lang="fr-FR" altLang="fr-FR" sz="2000" dirty="0">
                <a:solidFill>
                  <a:srgbClr val="000000"/>
                </a:solidFill>
                <a:latin typeface="Söhne"/>
              </a:rPr>
              <a:t> </a:t>
            </a:r>
            <a:r>
              <a:rPr lang="fr-FR" altLang="fr-FR" sz="2000" dirty="0" err="1">
                <a:solidFill>
                  <a:srgbClr val="000000"/>
                </a:solidFill>
                <a:latin typeface="Söhne"/>
              </a:rPr>
              <a:t>acquaintances</a:t>
            </a:r>
            <a:r>
              <a:rPr lang="fr-FR" altLang="fr-FR" sz="2000" dirty="0">
                <a:solidFill>
                  <a:srgbClr val="000000"/>
                </a:solidFill>
                <a:latin typeface="Söhne"/>
              </a:rPr>
              <a:t>: </a:t>
            </a:r>
            <a:r>
              <a:rPr lang="fr-FR" altLang="fr-FR" sz="2000" dirty="0" err="1">
                <a:solidFill>
                  <a:srgbClr val="000000"/>
                </a:solidFill>
                <a:latin typeface="Söhne"/>
              </a:rPr>
              <a:t>these</a:t>
            </a:r>
            <a:r>
              <a:rPr lang="fr-FR" altLang="fr-FR" sz="2000" dirty="0">
                <a:solidFill>
                  <a:srgbClr val="000000"/>
                </a:solidFill>
                <a:latin typeface="Söhne"/>
              </a:rPr>
              <a:t> are the agents </a:t>
            </a:r>
            <a:r>
              <a:rPr lang="fr-FR" altLang="fr-FR" sz="2000" dirty="0" err="1">
                <a:solidFill>
                  <a:srgbClr val="000000"/>
                </a:solidFill>
                <a:latin typeface="Söhne"/>
              </a:rPr>
              <a:t>within</a:t>
            </a:r>
            <a:r>
              <a:rPr lang="fr-FR" altLang="fr-FR" sz="2000" dirty="0">
                <a:solidFill>
                  <a:srgbClr val="000000"/>
                </a:solidFill>
                <a:latin typeface="Söhne"/>
              </a:rPr>
              <a:t> </a:t>
            </a:r>
            <a:r>
              <a:rPr lang="fr-FR" altLang="fr-FR" sz="2000" dirty="0" err="1">
                <a:solidFill>
                  <a:srgbClr val="000000"/>
                </a:solidFill>
                <a:latin typeface="Söhne"/>
              </a:rPr>
              <a:t>their</a:t>
            </a:r>
            <a:r>
              <a:rPr lang="fr-FR" altLang="fr-FR" sz="2000" dirty="0">
                <a:solidFill>
                  <a:srgbClr val="000000"/>
                </a:solidFill>
                <a:latin typeface="Söhne"/>
              </a:rPr>
              <a:t> </a:t>
            </a:r>
            <a:r>
              <a:rPr lang="fr-FR" altLang="fr-FR" sz="2000" dirty="0" err="1">
                <a:solidFill>
                  <a:srgbClr val="000000"/>
                </a:solidFill>
                <a:latin typeface="Söhne"/>
              </a:rPr>
              <a:t>field</a:t>
            </a:r>
            <a:r>
              <a:rPr lang="fr-FR" altLang="fr-FR" sz="2000" dirty="0">
                <a:solidFill>
                  <a:srgbClr val="000000"/>
                </a:solidFill>
                <a:latin typeface="Söhne"/>
              </a:rPr>
              <a:t> of perception </a:t>
            </a:r>
            <a:r>
              <a:rPr lang="fr-FR" altLang="fr-FR" sz="2000" dirty="0" err="1">
                <a:solidFill>
                  <a:srgbClr val="000000"/>
                </a:solidFill>
                <a:latin typeface="Söhne"/>
              </a:rPr>
              <a:t>with</a:t>
            </a:r>
            <a:r>
              <a:rPr lang="fr-FR" altLang="fr-FR" sz="2000" dirty="0">
                <a:solidFill>
                  <a:srgbClr val="000000"/>
                </a:solidFill>
                <a:latin typeface="Söhne"/>
              </a:rPr>
              <a:t> </a:t>
            </a:r>
            <a:r>
              <a:rPr lang="fr-FR" altLang="fr-FR" sz="2000" dirty="0" err="1">
                <a:solidFill>
                  <a:srgbClr val="000000"/>
                </a:solidFill>
                <a:latin typeface="Söhne"/>
              </a:rPr>
              <a:t>whom</a:t>
            </a:r>
            <a:r>
              <a:rPr lang="fr-FR" altLang="fr-FR" sz="2000" dirty="0">
                <a:solidFill>
                  <a:srgbClr val="000000"/>
                </a:solidFill>
                <a:latin typeface="Söhne"/>
              </a:rPr>
              <a:t> </a:t>
            </a:r>
            <a:r>
              <a:rPr lang="fr-FR" altLang="fr-FR" sz="2000" dirty="0" err="1">
                <a:solidFill>
                  <a:srgbClr val="000000"/>
                </a:solidFill>
                <a:latin typeface="Söhne"/>
              </a:rPr>
              <a:t>they</a:t>
            </a:r>
            <a:r>
              <a:rPr lang="fr-FR" altLang="fr-FR" sz="2000" dirty="0">
                <a:solidFill>
                  <a:srgbClr val="000000"/>
                </a:solidFill>
                <a:latin typeface="Söhne"/>
              </a:rPr>
              <a:t> </a:t>
            </a:r>
            <a:r>
              <a:rPr lang="fr-FR" altLang="fr-FR" sz="2000" dirty="0" err="1">
                <a:solidFill>
                  <a:srgbClr val="000000"/>
                </a:solidFill>
                <a:latin typeface="Söhne"/>
              </a:rPr>
              <a:t>can</a:t>
            </a:r>
            <a:r>
              <a:rPr lang="fr-FR" altLang="fr-FR" sz="2000" dirty="0">
                <a:solidFill>
                  <a:srgbClr val="000000"/>
                </a:solidFill>
                <a:latin typeface="Söhne"/>
              </a:rPr>
              <a:t> </a:t>
            </a:r>
            <a:r>
              <a:rPr lang="fr-FR" altLang="fr-FR" sz="2000" dirty="0" err="1">
                <a:solidFill>
                  <a:srgbClr val="000000"/>
                </a:solidFill>
                <a:latin typeface="Söhne"/>
              </a:rPr>
              <a:t>communicate</a:t>
            </a:r>
            <a:r>
              <a:rPr lang="fr-FR" altLang="fr-FR" sz="2000" dirty="0">
                <a:solidFill>
                  <a:srgbClr val="000000"/>
                </a:solidFill>
                <a:latin typeface="Söhne"/>
              </a:rPr>
              <a:t> (communication in </a:t>
            </a:r>
            <a:r>
              <a:rPr lang="fr-FR" altLang="fr-FR" sz="2000" dirty="0" err="1">
                <a:solidFill>
                  <a:srgbClr val="000000"/>
                </a:solidFill>
                <a:latin typeface="Söhne"/>
              </a:rPr>
              <a:t>this</a:t>
            </a:r>
            <a:r>
              <a:rPr lang="fr-FR" altLang="fr-FR" sz="2000" dirty="0">
                <a:solidFill>
                  <a:srgbClr val="000000"/>
                </a:solidFill>
                <a:latin typeface="Söhne"/>
              </a:rPr>
              <a:t> model </a:t>
            </a:r>
            <a:r>
              <a:rPr lang="fr-FR" altLang="fr-FR" sz="2000" dirty="0" err="1">
                <a:solidFill>
                  <a:srgbClr val="000000"/>
                </a:solidFill>
                <a:latin typeface="Söhne"/>
              </a:rPr>
              <a:t>simply</a:t>
            </a:r>
            <a:r>
              <a:rPr lang="fr-FR" altLang="fr-FR" sz="2000" dirty="0">
                <a:solidFill>
                  <a:srgbClr val="000000"/>
                </a:solidFill>
                <a:latin typeface="Söhne"/>
              </a:rPr>
              <a:t> </a:t>
            </a:r>
            <a:r>
              <a:rPr lang="fr-FR" altLang="fr-FR" sz="2000" dirty="0" err="1">
                <a:solidFill>
                  <a:srgbClr val="000000"/>
                </a:solidFill>
                <a:latin typeface="Söhne"/>
              </a:rPr>
              <a:t>represents</a:t>
            </a:r>
            <a:r>
              <a:rPr lang="fr-FR" altLang="fr-FR" sz="2000" dirty="0">
                <a:solidFill>
                  <a:srgbClr val="000000"/>
                </a:solidFill>
                <a:latin typeface="Söhne"/>
              </a:rPr>
              <a:t> the "</a:t>
            </a:r>
            <a:r>
              <a:rPr lang="fr-FR" altLang="fr-FR" sz="2000" dirty="0" err="1">
                <a:solidFill>
                  <a:srgbClr val="000000"/>
                </a:solidFill>
                <a:latin typeface="Söhne"/>
              </a:rPr>
              <a:t>availability</a:t>
            </a:r>
            <a:r>
              <a:rPr lang="fr-FR" altLang="fr-FR" sz="2000" dirty="0">
                <a:solidFill>
                  <a:srgbClr val="000000"/>
                </a:solidFill>
                <a:latin typeface="Söhne"/>
              </a:rPr>
              <a:t>" of </a:t>
            </a:r>
            <a:r>
              <a:rPr lang="fr-FR" altLang="fr-FR" sz="2000" dirty="0" err="1">
                <a:solidFill>
                  <a:srgbClr val="000000"/>
                </a:solidFill>
                <a:latin typeface="Söhne"/>
              </a:rPr>
              <a:t>attributes</a:t>
            </a:r>
            <a:r>
              <a:rPr lang="fr-FR" altLang="fr-FR" sz="2000" dirty="0">
                <a:solidFill>
                  <a:srgbClr val="000000"/>
                </a:solidFill>
                <a:latin typeface="Söhne"/>
              </a:rPr>
              <a:t>).</a:t>
            </a:r>
          </a:p>
          <a:p>
            <a:pPr marL="449263" lvl="0" indent="0" algn="just" defTabSz="914400" eaLnBrk="0" fontAlgn="base" hangingPunct="0">
              <a:spcBef>
                <a:spcPct val="0"/>
              </a:spcBef>
              <a:spcAft>
                <a:spcPct val="0"/>
              </a:spcAft>
              <a:buClrTx/>
              <a:buFontTx/>
              <a:buChar char="•"/>
            </a:pPr>
            <a:r>
              <a:rPr lang="fr-FR" altLang="fr-FR" sz="2000" dirty="0">
                <a:solidFill>
                  <a:srgbClr val="000000"/>
                </a:solidFill>
                <a:latin typeface="Söhne"/>
              </a:rPr>
              <a:t>A local memory </a:t>
            </a:r>
            <a:r>
              <a:rPr lang="fr-FR" altLang="fr-FR" sz="2000" dirty="0" err="1">
                <a:solidFill>
                  <a:srgbClr val="000000"/>
                </a:solidFill>
                <a:latin typeface="Söhne"/>
              </a:rPr>
              <a:t>comprising</a:t>
            </a:r>
            <a:r>
              <a:rPr lang="fr-FR" altLang="fr-FR" sz="2000" dirty="0">
                <a:solidFill>
                  <a:srgbClr val="000000"/>
                </a:solidFill>
                <a:latin typeface="Söhne"/>
              </a:rPr>
              <a:t>, on one hand, </a:t>
            </a:r>
            <a:r>
              <a:rPr lang="fr-FR" altLang="fr-FR" sz="2000" dirty="0" err="1">
                <a:solidFill>
                  <a:srgbClr val="000000"/>
                </a:solidFill>
                <a:latin typeface="Söhne"/>
              </a:rPr>
              <a:t>attributes</a:t>
            </a:r>
            <a:r>
              <a:rPr lang="fr-FR" altLang="fr-FR" sz="2000" dirty="0">
                <a:solidFill>
                  <a:srgbClr val="000000"/>
                </a:solidFill>
                <a:latin typeface="Söhne"/>
              </a:rPr>
              <a:t> </a:t>
            </a:r>
            <a:r>
              <a:rPr lang="fr-FR" altLang="fr-FR" sz="2000" dirty="0" err="1">
                <a:solidFill>
                  <a:srgbClr val="000000"/>
                </a:solidFill>
                <a:latin typeface="Söhne"/>
              </a:rPr>
              <a:t>that</a:t>
            </a:r>
            <a:r>
              <a:rPr lang="fr-FR" altLang="fr-FR" sz="2000" dirty="0">
                <a:solidFill>
                  <a:srgbClr val="000000"/>
                </a:solidFill>
                <a:latin typeface="Söhne"/>
              </a:rPr>
              <a:t> </a:t>
            </a:r>
            <a:r>
              <a:rPr lang="fr-FR" altLang="fr-FR" sz="2000" dirty="0" err="1">
                <a:solidFill>
                  <a:srgbClr val="000000"/>
                </a:solidFill>
                <a:latin typeface="Söhne"/>
              </a:rPr>
              <a:t>can</a:t>
            </a:r>
            <a:r>
              <a:rPr lang="fr-FR" altLang="fr-FR" sz="2000" dirty="0">
                <a:solidFill>
                  <a:srgbClr val="000000"/>
                </a:solidFill>
                <a:latin typeface="Söhne"/>
              </a:rPr>
              <a:t> </a:t>
            </a:r>
            <a:r>
              <a:rPr lang="fr-FR" altLang="fr-FR" sz="2000" dirty="0" err="1">
                <a:solidFill>
                  <a:srgbClr val="000000"/>
                </a:solidFill>
                <a:latin typeface="Söhne"/>
              </a:rPr>
              <a:t>be</a:t>
            </a:r>
            <a:r>
              <a:rPr lang="fr-FR" altLang="fr-FR" sz="2000" dirty="0">
                <a:solidFill>
                  <a:srgbClr val="000000"/>
                </a:solidFill>
                <a:latin typeface="Söhne"/>
              </a:rPr>
              <a:t> </a:t>
            </a:r>
            <a:r>
              <a:rPr lang="fr-FR" altLang="fr-FR" sz="2000" dirty="0" err="1">
                <a:solidFill>
                  <a:srgbClr val="000000"/>
                </a:solidFill>
                <a:latin typeface="Söhne"/>
              </a:rPr>
              <a:t>accessed</a:t>
            </a:r>
            <a:r>
              <a:rPr lang="fr-FR" altLang="fr-FR" sz="2000" dirty="0">
                <a:solidFill>
                  <a:srgbClr val="000000"/>
                </a:solidFill>
                <a:latin typeface="Söhne"/>
              </a:rPr>
              <a:t> by </a:t>
            </a:r>
            <a:r>
              <a:rPr lang="fr-FR" altLang="fr-FR" sz="2000" dirty="0" err="1">
                <a:solidFill>
                  <a:srgbClr val="000000"/>
                </a:solidFill>
                <a:latin typeface="Söhne"/>
              </a:rPr>
              <a:t>other</a:t>
            </a:r>
            <a:r>
              <a:rPr lang="fr-FR" altLang="fr-FR" sz="2000" dirty="0">
                <a:solidFill>
                  <a:srgbClr val="000000"/>
                </a:solidFill>
                <a:latin typeface="Söhne"/>
              </a:rPr>
              <a:t> agents: </a:t>
            </a:r>
            <a:r>
              <a:rPr lang="fr-FR" altLang="fr-FR" sz="2000" dirty="0" err="1">
                <a:solidFill>
                  <a:srgbClr val="000000"/>
                </a:solidFill>
                <a:latin typeface="Söhne"/>
              </a:rPr>
              <a:t>their</a:t>
            </a:r>
            <a:r>
              <a:rPr lang="fr-FR" altLang="fr-FR" sz="2000" dirty="0">
                <a:solidFill>
                  <a:srgbClr val="000000"/>
                </a:solidFill>
                <a:latin typeface="Söhne"/>
              </a:rPr>
              <a:t> speed, </a:t>
            </a:r>
            <a:r>
              <a:rPr lang="fr-FR" altLang="fr-FR" sz="2000" dirty="0" err="1">
                <a:solidFill>
                  <a:srgbClr val="000000"/>
                </a:solidFill>
                <a:latin typeface="Söhne"/>
              </a:rPr>
              <a:t>kilometric</a:t>
            </a:r>
            <a:r>
              <a:rPr lang="fr-FR" altLang="fr-FR" sz="2000" dirty="0">
                <a:solidFill>
                  <a:srgbClr val="000000"/>
                </a:solidFill>
                <a:latin typeface="Söhne"/>
              </a:rPr>
              <a:t> position, </a:t>
            </a:r>
            <a:r>
              <a:rPr lang="fr-FR" altLang="fr-FR" sz="2000" dirty="0" err="1">
                <a:solidFill>
                  <a:srgbClr val="000000"/>
                </a:solidFill>
                <a:latin typeface="Söhne"/>
              </a:rPr>
              <a:t>acceleration</a:t>
            </a:r>
            <a:r>
              <a:rPr lang="fr-FR" altLang="fr-FR" sz="2000" dirty="0">
                <a:solidFill>
                  <a:srgbClr val="000000"/>
                </a:solidFill>
                <a:latin typeface="Söhne"/>
              </a:rPr>
              <a:t>, </a:t>
            </a:r>
            <a:r>
              <a:rPr lang="fr-FR" altLang="fr-FR" sz="2000" dirty="0" err="1">
                <a:solidFill>
                  <a:srgbClr val="000000"/>
                </a:solidFill>
                <a:latin typeface="Söhne"/>
              </a:rPr>
              <a:t>visual</a:t>
            </a:r>
            <a:r>
              <a:rPr lang="fr-FR" altLang="fr-FR" sz="2000" dirty="0">
                <a:solidFill>
                  <a:srgbClr val="000000"/>
                </a:solidFill>
                <a:latin typeface="Söhne"/>
              </a:rPr>
              <a:t> </a:t>
            </a:r>
            <a:r>
              <a:rPr lang="fr-FR" altLang="fr-FR" sz="2000" dirty="0" err="1">
                <a:solidFill>
                  <a:srgbClr val="000000"/>
                </a:solidFill>
                <a:latin typeface="Söhne"/>
              </a:rPr>
              <a:t>cues</a:t>
            </a:r>
            <a:r>
              <a:rPr lang="fr-FR" altLang="fr-FR" sz="2000" dirty="0">
                <a:solidFill>
                  <a:srgbClr val="000000"/>
                </a:solidFill>
                <a:latin typeface="Söhne"/>
              </a:rPr>
              <a:t> (</a:t>
            </a:r>
            <a:r>
              <a:rPr lang="fr-FR" altLang="fr-FR" sz="2000" dirty="0" err="1">
                <a:solidFill>
                  <a:srgbClr val="000000"/>
                </a:solidFill>
                <a:latin typeface="Söhne"/>
              </a:rPr>
              <a:t>turn</a:t>
            </a:r>
            <a:r>
              <a:rPr lang="fr-FR" altLang="fr-FR" sz="2000" dirty="0">
                <a:solidFill>
                  <a:srgbClr val="000000"/>
                </a:solidFill>
                <a:latin typeface="Söhne"/>
              </a:rPr>
              <a:t> </a:t>
            </a:r>
            <a:r>
              <a:rPr lang="fr-FR" altLang="fr-FR" sz="2000" dirty="0" err="1">
                <a:solidFill>
                  <a:srgbClr val="000000"/>
                </a:solidFill>
                <a:latin typeface="Söhne"/>
              </a:rPr>
              <a:t>signals</a:t>
            </a:r>
            <a:r>
              <a:rPr lang="fr-FR" altLang="fr-FR" sz="2000" dirty="0">
                <a:solidFill>
                  <a:srgbClr val="000000"/>
                </a:solidFill>
                <a:latin typeface="Söhne"/>
              </a:rPr>
              <a:t>, </a:t>
            </a:r>
            <a:r>
              <a:rPr lang="fr-FR" altLang="fr-FR" sz="2000" dirty="0" err="1">
                <a:solidFill>
                  <a:srgbClr val="000000"/>
                </a:solidFill>
                <a:latin typeface="Söhne"/>
              </a:rPr>
              <a:t>brake</a:t>
            </a:r>
            <a:r>
              <a:rPr lang="fr-FR" altLang="fr-FR" sz="2000" dirty="0">
                <a:solidFill>
                  <a:srgbClr val="000000"/>
                </a:solidFill>
                <a:latin typeface="Söhne"/>
              </a:rPr>
              <a:t> lights), and </a:t>
            </a:r>
            <a:r>
              <a:rPr lang="fr-FR" altLang="fr-FR" sz="2000" dirty="0" err="1">
                <a:solidFill>
                  <a:srgbClr val="000000"/>
                </a:solidFill>
                <a:latin typeface="Söhne"/>
              </a:rPr>
              <a:t>vehicle</a:t>
            </a:r>
            <a:r>
              <a:rPr lang="fr-FR" altLang="fr-FR" sz="2000" dirty="0">
                <a:solidFill>
                  <a:srgbClr val="000000"/>
                </a:solidFill>
                <a:latin typeface="Söhne"/>
              </a:rPr>
              <a:t> type; on the </a:t>
            </a:r>
            <a:r>
              <a:rPr lang="fr-FR" altLang="fr-FR" sz="2000" dirty="0" err="1">
                <a:solidFill>
                  <a:srgbClr val="000000"/>
                </a:solidFill>
                <a:latin typeface="Söhne"/>
              </a:rPr>
              <a:t>other</a:t>
            </a:r>
            <a:r>
              <a:rPr lang="fr-FR" altLang="fr-FR" sz="2000" dirty="0">
                <a:solidFill>
                  <a:srgbClr val="000000"/>
                </a:solidFill>
                <a:latin typeface="Söhne"/>
              </a:rPr>
              <a:t> hand, information </a:t>
            </a:r>
            <a:r>
              <a:rPr lang="fr-FR" altLang="fr-FR" sz="2000" dirty="0" err="1">
                <a:solidFill>
                  <a:srgbClr val="000000"/>
                </a:solidFill>
                <a:latin typeface="Söhne"/>
              </a:rPr>
              <a:t>specific</a:t>
            </a:r>
            <a:r>
              <a:rPr lang="fr-FR" altLang="fr-FR" sz="2000" dirty="0">
                <a:solidFill>
                  <a:srgbClr val="000000"/>
                </a:solidFill>
                <a:latin typeface="Söhne"/>
              </a:rPr>
              <a:t> to </a:t>
            </a:r>
            <a:r>
              <a:rPr lang="fr-FR" altLang="fr-FR" sz="2000" dirty="0" err="1">
                <a:solidFill>
                  <a:srgbClr val="000000"/>
                </a:solidFill>
                <a:latin typeface="Söhne"/>
              </a:rPr>
              <a:t>them</a:t>
            </a:r>
            <a:r>
              <a:rPr lang="fr-FR" altLang="fr-FR" sz="2000" dirty="0">
                <a:solidFill>
                  <a:srgbClr val="000000"/>
                </a:solidFill>
                <a:latin typeface="Söhne"/>
              </a:rPr>
              <a:t>: driver type (</a:t>
            </a:r>
            <a:r>
              <a:rPr lang="fr-FR" altLang="fr-FR" sz="2000" dirty="0" err="1">
                <a:solidFill>
                  <a:srgbClr val="000000"/>
                </a:solidFill>
                <a:latin typeface="Söhne"/>
              </a:rPr>
              <a:t>human</a:t>
            </a:r>
            <a:r>
              <a:rPr lang="fr-FR" altLang="fr-FR" sz="2000" dirty="0">
                <a:solidFill>
                  <a:srgbClr val="000000"/>
                </a:solidFill>
                <a:latin typeface="Söhne"/>
              </a:rPr>
              <a:t> or </a:t>
            </a:r>
            <a:r>
              <a:rPr lang="fr-FR" altLang="fr-FR" sz="2000" dirty="0" err="1">
                <a:solidFill>
                  <a:srgbClr val="000000"/>
                </a:solidFill>
                <a:latin typeface="Söhne"/>
              </a:rPr>
              <a:t>virtual</a:t>
            </a:r>
            <a:r>
              <a:rPr lang="fr-FR" altLang="fr-FR" sz="2000" dirty="0">
                <a:solidFill>
                  <a:srgbClr val="000000"/>
                </a:solidFill>
                <a:latin typeface="Söhne"/>
              </a:rPr>
              <a:t>), </a:t>
            </a:r>
            <a:r>
              <a:rPr lang="fr-FR" altLang="fr-FR" sz="2000" dirty="0" err="1">
                <a:solidFill>
                  <a:srgbClr val="000000"/>
                </a:solidFill>
                <a:latin typeface="Söhne"/>
              </a:rPr>
              <a:t>experience</a:t>
            </a:r>
            <a:r>
              <a:rPr lang="fr-FR" altLang="fr-FR" sz="2000" dirty="0">
                <a:solidFill>
                  <a:srgbClr val="000000"/>
                </a:solidFill>
                <a:latin typeface="Söhne"/>
              </a:rPr>
              <a:t>, </a:t>
            </a:r>
            <a:r>
              <a:rPr lang="fr-FR" altLang="fr-FR" sz="2000" dirty="0" err="1">
                <a:solidFill>
                  <a:srgbClr val="000000"/>
                </a:solidFill>
                <a:latin typeface="Söhne"/>
              </a:rPr>
              <a:t>preferred</a:t>
            </a:r>
            <a:r>
              <a:rPr lang="fr-FR" altLang="fr-FR" sz="2000" dirty="0">
                <a:solidFill>
                  <a:srgbClr val="000000"/>
                </a:solidFill>
                <a:latin typeface="Söhne"/>
              </a:rPr>
              <a:t> speed, </a:t>
            </a:r>
            <a:r>
              <a:rPr lang="fr-FR" altLang="fr-FR" sz="2000" dirty="0" err="1">
                <a:solidFill>
                  <a:srgbClr val="000000"/>
                </a:solidFill>
                <a:latin typeface="Söhne"/>
              </a:rPr>
              <a:t>reaction</a:t>
            </a:r>
            <a:r>
              <a:rPr lang="fr-FR" altLang="fr-FR" sz="2000" dirty="0">
                <a:solidFill>
                  <a:srgbClr val="000000"/>
                </a:solidFill>
                <a:latin typeface="Söhne"/>
              </a:rPr>
              <a:t> time, </a:t>
            </a:r>
            <a:r>
              <a:rPr lang="fr-FR" altLang="fr-FR" sz="2000" dirty="0" err="1">
                <a:solidFill>
                  <a:srgbClr val="000000"/>
                </a:solidFill>
                <a:latin typeface="Söhne"/>
              </a:rPr>
              <a:t>strategy</a:t>
            </a:r>
            <a:r>
              <a:rPr lang="fr-FR" altLang="fr-FR" sz="2000" dirty="0">
                <a:solidFill>
                  <a:srgbClr val="000000"/>
                </a:solidFill>
                <a:latin typeface="Söhne"/>
              </a:rPr>
              <a:t>, </a:t>
            </a:r>
            <a:r>
              <a:rPr lang="fr-FR" altLang="fr-FR" sz="2000" dirty="0" err="1">
                <a:solidFill>
                  <a:srgbClr val="000000"/>
                </a:solidFill>
                <a:latin typeface="Söhne"/>
              </a:rPr>
              <a:t>preferred</a:t>
            </a:r>
            <a:r>
              <a:rPr lang="fr-FR" altLang="fr-FR" sz="2000" dirty="0">
                <a:solidFill>
                  <a:srgbClr val="000000"/>
                </a:solidFill>
                <a:latin typeface="Söhne"/>
              </a:rPr>
              <a:t> </a:t>
            </a:r>
            <a:r>
              <a:rPr lang="fr-FR" altLang="fr-FR" sz="2000" dirty="0" err="1">
                <a:solidFill>
                  <a:srgbClr val="000000"/>
                </a:solidFill>
                <a:latin typeface="Söhne"/>
              </a:rPr>
              <a:t>following</a:t>
            </a:r>
            <a:r>
              <a:rPr lang="fr-FR" altLang="fr-FR" sz="2000" dirty="0">
                <a:solidFill>
                  <a:srgbClr val="000000"/>
                </a:solidFill>
                <a:latin typeface="Söhne"/>
              </a:rPr>
              <a:t> distance, </a:t>
            </a:r>
            <a:r>
              <a:rPr lang="fr-FR" altLang="fr-FR" sz="2000" dirty="0" err="1">
                <a:solidFill>
                  <a:srgbClr val="000000"/>
                </a:solidFill>
                <a:latin typeface="Söhne"/>
              </a:rPr>
              <a:t>current</a:t>
            </a:r>
            <a:r>
              <a:rPr lang="fr-FR" altLang="fr-FR" sz="2000" dirty="0">
                <a:solidFill>
                  <a:srgbClr val="000000"/>
                </a:solidFill>
                <a:latin typeface="Söhne"/>
              </a:rPr>
              <a:t> direction, etc</a:t>
            </a:r>
            <a:r>
              <a:rPr lang="fr-FR" altLang="fr-FR" sz="2000" dirty="0" smtClean="0">
                <a:solidFill>
                  <a:srgbClr val="000000"/>
                </a:solidFill>
                <a:latin typeface="Söhne"/>
              </a:rPr>
              <a:t>.</a:t>
            </a:r>
          </a:p>
          <a:p>
            <a:pPr marL="0" lvl="0" indent="0" algn="just" defTabSz="914400" eaLnBrk="0" fontAlgn="base" hangingPunct="0">
              <a:spcBef>
                <a:spcPct val="0"/>
              </a:spcBef>
              <a:spcAft>
                <a:spcPct val="0"/>
              </a:spcAft>
              <a:buClrTx/>
              <a:buFont typeface="Wingdings" panose="05000000000000000000" pitchFamily="2" charset="2"/>
              <a:buChar char="Ø"/>
            </a:pPr>
            <a:r>
              <a:rPr lang="en-US" sz="2000" dirty="0">
                <a:solidFill>
                  <a:schemeClr val="tx1"/>
                </a:solidFill>
              </a:rPr>
              <a:t>All other elements of ARCHISIM are also represented by agents: traffic light controllers, static equipment, dynamic road equipment (such as sensor-equipped road signs), roads, and their intersections. Like vehicle agents, they provide certain attributes to other agents and can read certain attributes, but their role is much more limited.</a:t>
            </a:r>
            <a:endParaRPr lang="fr-FR" altLang="fr-FR" sz="2000" dirty="0">
              <a:solidFill>
                <a:schemeClr val="tx1"/>
              </a:solidFill>
              <a:latin typeface="Söhne"/>
            </a:endParaRPr>
          </a:p>
        </p:txBody>
      </p:sp>
      <p:sp>
        <p:nvSpPr>
          <p:cNvPr id="3" name="Rectangle 1"/>
          <p:cNvSpPr>
            <a:spLocks noChangeArrowheads="1"/>
          </p:cNvSpPr>
          <p:nvPr/>
        </p:nvSpPr>
        <p:spPr bwMode="auto">
          <a:xfrm>
            <a:off x="0" y="-148555"/>
            <a:ext cx="65" cy="7543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98375"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smtClean="0">
                <a:ln>
                  <a:noFill/>
                </a:ln>
                <a:solidFill>
                  <a:srgbClr val="000000"/>
                </a:solidFill>
                <a:effectLst/>
                <a:latin typeface="Söhne"/>
              </a:rPr>
              <a:t/>
            </a:r>
            <a:br>
              <a:rPr kumimoji="0" lang="fr-FR" altLang="fr-FR" sz="1800" b="0" i="0" u="none" strike="noStrike" cap="none" normalizeH="0" baseline="0" dirty="0" smtClean="0">
                <a:ln>
                  <a:noFill/>
                </a:ln>
                <a:solidFill>
                  <a:srgbClr val="000000"/>
                </a:solidFill>
                <a:effectLst/>
                <a:latin typeface="Söhne"/>
              </a:rPr>
            </a:b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8805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3777" y="388135"/>
            <a:ext cx="8911687" cy="880226"/>
          </a:xfrm>
        </p:spPr>
        <p:txBody>
          <a:bodyPr>
            <a:normAutofit fontScale="90000"/>
          </a:bodyPr>
          <a:lstStyle/>
          <a:p>
            <a:pPr>
              <a:lnSpc>
                <a:spcPct val="150000"/>
              </a:lnSpc>
            </a:pPr>
            <a:r>
              <a:rPr lang="fr-FR" b="1" dirty="0" err="1"/>
              <a:t>Example</a:t>
            </a:r>
            <a:r>
              <a:rPr lang="fr-FR" b="1" dirty="0"/>
              <a:t> of multi-agent simulation</a:t>
            </a:r>
            <a:endParaRPr lang="fr-FR" dirty="0"/>
          </a:p>
        </p:txBody>
      </p:sp>
      <p:sp>
        <p:nvSpPr>
          <p:cNvPr id="5" name="Espace réservé du numéro de diapositive 3"/>
          <p:cNvSpPr>
            <a:spLocks noGrp="1"/>
          </p:cNvSpPr>
          <p:nvPr>
            <p:ph type="sldNum" sz="quarter" idx="12"/>
          </p:nvPr>
        </p:nvSpPr>
        <p:spPr>
          <a:xfrm>
            <a:off x="9193161" y="6864657"/>
            <a:ext cx="2133600" cy="476250"/>
          </a:xfrm>
          <a:noFill/>
          <a:ln>
            <a:miter lim="800000"/>
            <a:headEnd/>
            <a:tailEnd/>
          </a:ln>
        </p:spPr>
        <p:txBody>
          <a:bodyPr/>
          <a:lstStyle/>
          <a:p>
            <a:fld id="{2B1465FA-63ED-416F-BDC9-EF5373393B09}" type="slidenum">
              <a:rPr lang="fr-FR" smtClean="0"/>
              <a:pPr/>
              <a:t>16</a:t>
            </a:fld>
            <a:endParaRPr lang="fr-FR" smtClean="0"/>
          </a:p>
        </p:txBody>
      </p:sp>
      <p:sp>
        <p:nvSpPr>
          <p:cNvPr id="4" name="Espace réservé du contenu 3"/>
          <p:cNvSpPr>
            <a:spLocks noGrp="1"/>
          </p:cNvSpPr>
          <p:nvPr>
            <p:ph idx="1"/>
          </p:nvPr>
        </p:nvSpPr>
        <p:spPr>
          <a:xfrm>
            <a:off x="1471271" y="1345994"/>
            <a:ext cx="10413949" cy="5756788"/>
          </a:xfrm>
        </p:spPr>
        <p:txBody>
          <a:bodyPr>
            <a:normAutofit/>
          </a:bodyPr>
          <a:lstStyle/>
          <a:p>
            <a:r>
              <a:rPr lang="fr-FR" sz="2000" b="1" dirty="0" err="1"/>
              <a:t>Behaviors</a:t>
            </a:r>
            <a:r>
              <a:rPr lang="fr-FR" sz="2000" b="1" dirty="0"/>
              <a:t> or </a:t>
            </a:r>
            <a:r>
              <a:rPr lang="fr-FR" sz="2000" b="1" dirty="0" err="1" smtClean="0"/>
              <a:t>Mechanisms</a:t>
            </a:r>
            <a:endParaRPr lang="fr-FR" sz="2000" b="1" dirty="0" smtClean="0"/>
          </a:p>
          <a:p>
            <a:pPr algn="just"/>
            <a:r>
              <a:rPr lang="en-US" sz="2000" dirty="0"/>
              <a:t>All road interaction contexts can be represented by three types of paradigmatic tasks, classified in increasing order of complexity</a:t>
            </a:r>
            <a:r>
              <a:rPr lang="en-US" sz="2000" dirty="0" smtClean="0"/>
              <a:t>:</a:t>
            </a:r>
          </a:p>
          <a:p>
            <a:pPr marL="0" indent="722313" algn="just">
              <a:buNone/>
            </a:pPr>
            <a:r>
              <a:rPr lang="en-US" sz="2000" dirty="0" smtClean="0"/>
              <a:t>- </a:t>
            </a:r>
            <a:r>
              <a:rPr lang="en-US" sz="2000" dirty="0"/>
              <a:t>Lane-keeping task (e.g., driving on a highway).</a:t>
            </a:r>
          </a:p>
          <a:p>
            <a:pPr marL="0" indent="722313" algn="just">
              <a:buNone/>
            </a:pPr>
            <a:r>
              <a:rPr lang="en-US" sz="2000" dirty="0"/>
              <a:t>- Merging task (e.g., when using an entrance ramp).</a:t>
            </a:r>
          </a:p>
          <a:p>
            <a:pPr marL="0" indent="722313" algn="just">
              <a:buNone/>
            </a:pPr>
            <a:r>
              <a:rPr lang="en-US" sz="2000" dirty="0"/>
              <a:t>- Intersection task (when vehicle trajectories intersect at an intersection).</a:t>
            </a:r>
          </a:p>
          <a:p>
            <a:pPr algn="just"/>
            <a:r>
              <a:rPr lang="en-US" sz="2000" dirty="0" smtClean="0"/>
              <a:t>Rules </a:t>
            </a:r>
            <a:r>
              <a:rPr lang="en-US" sz="2000" dirty="0"/>
              <a:t>of behavior follow a simple principle: IF-THEN rules taking inputs as indices and outputs as available elementary actions (accelerate, brake, change lanes) are established for each area, then prioritized and the most prioritized one is triggered.</a:t>
            </a:r>
          </a:p>
          <a:p>
            <a:pPr algn="just"/>
            <a:r>
              <a:rPr lang="en-US" sz="2000" dirty="0" smtClean="0"/>
              <a:t>Other </a:t>
            </a:r>
            <a:r>
              <a:rPr lang="en-US" sz="2000" dirty="0"/>
              <a:t>agents in the simulation (traffic light controller, etc.) exhibit similar behavior (they gather information using "pseudo-sensors" placed along the roads) when it is not entirely rigid.</a:t>
            </a:r>
            <a:endParaRPr lang="fr-FR" sz="2000" dirty="0"/>
          </a:p>
        </p:txBody>
      </p:sp>
    </p:spTree>
    <p:extLst>
      <p:ext uri="{BB962C8B-B14F-4D97-AF65-F5344CB8AC3E}">
        <p14:creationId xmlns:p14="http://schemas.microsoft.com/office/powerpoint/2010/main" val="3355467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2620" y="293549"/>
            <a:ext cx="8911687" cy="1280890"/>
          </a:xfrm>
        </p:spPr>
        <p:txBody>
          <a:bodyPr/>
          <a:lstStyle/>
          <a:p>
            <a:r>
              <a:rPr lang="fr-FR" b="1" dirty="0" err="1"/>
              <a:t>Example</a:t>
            </a:r>
            <a:r>
              <a:rPr lang="fr-FR" b="1" dirty="0"/>
              <a:t> of multi-agent simulation</a:t>
            </a:r>
            <a:endParaRPr lang="fr-FR" dirty="0"/>
          </a:p>
        </p:txBody>
      </p:sp>
      <p:sp>
        <p:nvSpPr>
          <p:cNvPr id="3" name="Espace réservé du contenu 2"/>
          <p:cNvSpPr>
            <a:spLocks noGrp="1"/>
          </p:cNvSpPr>
          <p:nvPr>
            <p:ph idx="1"/>
          </p:nvPr>
        </p:nvSpPr>
        <p:spPr>
          <a:xfrm>
            <a:off x="1602620" y="1213104"/>
            <a:ext cx="10589380" cy="5644896"/>
          </a:xfrm>
        </p:spPr>
        <p:txBody>
          <a:bodyPr>
            <a:normAutofit/>
          </a:bodyPr>
          <a:lstStyle/>
          <a:p>
            <a:r>
              <a:rPr lang="en-US" sz="2000" b="1" dirty="0"/>
              <a:t>Software Implementation</a:t>
            </a:r>
          </a:p>
          <a:p>
            <a:endParaRPr lang="en-US" sz="2000" b="1" dirty="0"/>
          </a:p>
          <a:p>
            <a:pPr algn="just"/>
            <a:r>
              <a:rPr lang="en-US" sz="2000" dirty="0"/>
              <a:t>The current simulator has been implemented in C++. It is integrated with many other systems such as a 3D visual rendering and the addition of a piloted simulator, the latter imposing a requirement for real-time operation. ARCHISIM seems to have applied a number of optimizations in various areas, for example in the calculation of "individual perceptions" of agents. These are indeed performed centrally by an environment server that calculates, for each vehicle, its "perception" based on its position and speed.</a:t>
            </a:r>
            <a:endParaRPr lang="en-US" dirty="0"/>
          </a:p>
        </p:txBody>
      </p:sp>
    </p:spTree>
    <p:extLst>
      <p:ext uri="{BB962C8B-B14F-4D97-AF65-F5344CB8AC3E}">
        <p14:creationId xmlns:p14="http://schemas.microsoft.com/office/powerpoint/2010/main" val="440021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0610" y="447647"/>
            <a:ext cx="8911687" cy="1280890"/>
          </a:xfrm>
        </p:spPr>
        <p:txBody>
          <a:bodyPr/>
          <a:lstStyle/>
          <a:p>
            <a:r>
              <a:rPr lang="fr-FR" b="1" dirty="0" smtClean="0"/>
              <a:t>INTRODUCTION</a:t>
            </a:r>
            <a:endParaRPr lang="fr-FR" b="1" dirty="0"/>
          </a:p>
        </p:txBody>
      </p:sp>
      <p:sp>
        <p:nvSpPr>
          <p:cNvPr id="3" name="Espace réservé du contenu 2"/>
          <p:cNvSpPr>
            <a:spLocks noGrp="1"/>
          </p:cNvSpPr>
          <p:nvPr>
            <p:ph idx="1"/>
          </p:nvPr>
        </p:nvSpPr>
        <p:spPr>
          <a:xfrm>
            <a:off x="1434180" y="1251284"/>
            <a:ext cx="10757820" cy="5606716"/>
          </a:xfrm>
        </p:spPr>
        <p:txBody>
          <a:bodyPr/>
          <a:lstStyle/>
          <a:p>
            <a:pPr algn="just"/>
            <a:r>
              <a:rPr lang="en-US" dirty="0"/>
              <a:t>Behavioral modeling within simulation-based agents involves representing and simulating the behaviors of the agent within a simulated environment. </a:t>
            </a:r>
          </a:p>
          <a:p>
            <a:pPr algn="just"/>
            <a:r>
              <a:rPr lang="en-US" dirty="0"/>
              <a:t>This includes defining how the agent perceives its environment, makes decisions, and executes actions based on its goals and objectives.</a:t>
            </a:r>
          </a:p>
          <a:p>
            <a:pPr algn="just"/>
            <a:r>
              <a:rPr lang="en-US" dirty="0"/>
              <a:t> Here's a breakdown of key components involved in behavioral modeling for simulation-based agents:</a:t>
            </a:r>
          </a:p>
          <a:p>
            <a:pPr algn="just"/>
            <a:r>
              <a:rPr lang="en-US" b="1" dirty="0"/>
              <a:t>Perception</a:t>
            </a:r>
            <a:r>
              <a:rPr lang="en-US" dirty="0"/>
              <a:t>: The agent needs to perceive its environment in order to make decisions and take actions. This involves collecting information from the simulated environment through sensors or other means of observation. The perception module may include processing raw sensor data, filtering relevant information, and creating a representation of the agent's surroundings.</a:t>
            </a:r>
            <a:endParaRPr lang="fr-FR" dirty="0"/>
          </a:p>
          <a:p>
            <a:r>
              <a:rPr lang="en-US" b="1" dirty="0"/>
              <a:t>Decision Making</a:t>
            </a:r>
            <a:r>
              <a:rPr lang="en-US" dirty="0"/>
              <a:t>: Once the agent has perceived its environment, it needs to make decisions on how to act based on its current state and objectives. Decision-making processes can vary depending on the agent's architecture and goals. Common approaches include rule-based systems, heuristic methods, optimization techniques, and machine learning algorithms such as reinforcement learning or deep learning.</a:t>
            </a:r>
          </a:p>
          <a:p>
            <a:endParaRPr lang="fr-FR" dirty="0"/>
          </a:p>
        </p:txBody>
      </p:sp>
    </p:spTree>
    <p:extLst>
      <p:ext uri="{BB962C8B-B14F-4D97-AF65-F5344CB8AC3E}">
        <p14:creationId xmlns:p14="http://schemas.microsoft.com/office/powerpoint/2010/main" val="311576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30398" y="511815"/>
            <a:ext cx="8911687" cy="1280890"/>
          </a:xfrm>
        </p:spPr>
        <p:txBody>
          <a:bodyPr/>
          <a:lstStyle/>
          <a:p>
            <a:r>
              <a:rPr lang="fr-FR" b="1" dirty="0" smtClean="0"/>
              <a:t>INTRODUCTION</a:t>
            </a:r>
            <a:endParaRPr lang="fr-FR" b="1" dirty="0"/>
          </a:p>
        </p:txBody>
      </p:sp>
      <p:sp>
        <p:nvSpPr>
          <p:cNvPr id="3" name="Espace réservé du contenu 2"/>
          <p:cNvSpPr>
            <a:spLocks noGrp="1"/>
          </p:cNvSpPr>
          <p:nvPr>
            <p:ph idx="1"/>
          </p:nvPr>
        </p:nvSpPr>
        <p:spPr>
          <a:xfrm>
            <a:off x="1626685" y="1331494"/>
            <a:ext cx="10693652" cy="5526505"/>
          </a:xfrm>
        </p:spPr>
        <p:txBody>
          <a:bodyPr>
            <a:normAutofit/>
          </a:bodyPr>
          <a:lstStyle/>
          <a:p>
            <a:pPr algn="just">
              <a:buFont typeface="+mj-lt"/>
              <a:buAutoNum type="arabicPeriod" startAt="2"/>
            </a:pPr>
            <a:r>
              <a:rPr lang="en-US" b="1" dirty="0"/>
              <a:t>Action Execution</a:t>
            </a:r>
            <a:r>
              <a:rPr lang="en-US" dirty="0"/>
              <a:t>: After making a decision, the agent needs to execute actions in the simulated environment to achieve its goals. This involves translating high-level decisions into low-level commands that can be executed by the simulation environment. Action execution may involve controlling actuators, moving the agent within the environment, interacting with objects, or performing other tasks necessary to accomplish its objectives.</a:t>
            </a:r>
          </a:p>
          <a:p>
            <a:pPr algn="just">
              <a:buFont typeface="+mj-lt"/>
              <a:buAutoNum type="arabicPeriod" startAt="2"/>
            </a:pPr>
            <a:r>
              <a:rPr lang="en-US" b="1" dirty="0"/>
              <a:t>Learning and Adaptation</a:t>
            </a:r>
            <a:r>
              <a:rPr lang="en-US" dirty="0"/>
              <a:t>: Behavioral modeling may also include mechanisms for learning and adaptation, allowing the agent to improve its behavior over time through experience. This could involve reinforcement learning, where the agent learns from feedback received from the environment, or other forms of machine learning where the agent adjusts its behavior based on past experiences and outcomes.</a:t>
            </a:r>
          </a:p>
          <a:p>
            <a:pPr algn="just">
              <a:buFont typeface="+mj-lt"/>
              <a:buAutoNum type="arabicPeriod" startAt="2"/>
            </a:pPr>
            <a:r>
              <a:rPr lang="en-US" b="1" dirty="0"/>
              <a:t>Goal Setting and Planning</a:t>
            </a:r>
            <a:r>
              <a:rPr lang="en-US" dirty="0"/>
              <a:t>: Behavioral modeling often includes mechanisms for setting goals and planning actions to achieve those goals. This may involve defining long-term objectives, breaking them down into smaller sub-goals, and planning sequences of actions to accomplish each sub-goal. Planning may be done using techniques such as search algorithms, constraint satisfaction, or other planning methods.</a:t>
            </a:r>
          </a:p>
          <a:p>
            <a:endParaRPr lang="fr-FR" dirty="0"/>
          </a:p>
        </p:txBody>
      </p:sp>
    </p:spTree>
    <p:extLst>
      <p:ext uri="{BB962C8B-B14F-4D97-AF65-F5344CB8AC3E}">
        <p14:creationId xmlns:p14="http://schemas.microsoft.com/office/powerpoint/2010/main" val="2001456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0034" y="544418"/>
            <a:ext cx="10601966" cy="1280890"/>
          </a:xfrm>
        </p:spPr>
        <p:txBody>
          <a:bodyPr/>
          <a:lstStyle/>
          <a:p>
            <a:r>
              <a:rPr lang="en-US" b="1" dirty="0" smtClean="0"/>
              <a:t>INTRODUCTION</a:t>
            </a:r>
            <a:endParaRPr lang="fr-FR" b="1" dirty="0"/>
          </a:p>
        </p:txBody>
      </p:sp>
      <p:sp>
        <p:nvSpPr>
          <p:cNvPr id="3" name="Espace réservé du contenu 2"/>
          <p:cNvSpPr>
            <a:spLocks noGrp="1"/>
          </p:cNvSpPr>
          <p:nvPr>
            <p:ph idx="1"/>
          </p:nvPr>
        </p:nvSpPr>
        <p:spPr>
          <a:xfrm>
            <a:off x="1409341" y="1184863"/>
            <a:ext cx="10782659" cy="3777622"/>
          </a:xfrm>
        </p:spPr>
        <p:txBody>
          <a:bodyPr>
            <a:normAutofit lnSpcReduction="10000"/>
          </a:bodyPr>
          <a:lstStyle/>
          <a:p>
            <a:r>
              <a:rPr lang="en-US" dirty="0"/>
              <a:t>Understanding the formation of ant colonies (</a:t>
            </a:r>
            <a:r>
              <a:rPr lang="en-US" dirty="0" err="1"/>
              <a:t>sociogenesis</a:t>
            </a:r>
            <a:r>
              <a:rPr lang="en-US" dirty="0"/>
              <a:t>) and their social structures (hierarchies, division of labor, age </a:t>
            </a:r>
            <a:r>
              <a:rPr lang="en-US" dirty="0" err="1"/>
              <a:t>polyethism</a:t>
            </a:r>
            <a:r>
              <a:rPr lang="en-US" dirty="0"/>
              <a:t>), and how simple individual behaviors can give rise to reproducible and adaptive collective forms, is one of the challenges of the ethology of social insects</a:t>
            </a:r>
            <a:r>
              <a:rPr lang="en-US" dirty="0" smtClean="0"/>
              <a:t>.</a:t>
            </a:r>
          </a:p>
          <a:p>
            <a:r>
              <a:rPr lang="en-US" b="1" dirty="0"/>
              <a:t>MANTA</a:t>
            </a:r>
            <a:r>
              <a:rPr lang="en-US" dirty="0"/>
              <a:t> is a multi-agent model in which the agents represent individuals of an ant colony: queen, workers, eggs, larvae, and pupae. Their interactions occur through the propagation of signals equivalent to chemical signals in the simulated environment, which influence and guide their behaviors</a:t>
            </a:r>
            <a:r>
              <a:rPr lang="en-US" dirty="0" smtClean="0"/>
              <a:t>.</a:t>
            </a:r>
          </a:p>
          <a:p>
            <a:r>
              <a:rPr lang="en-US" dirty="0"/>
              <a:t>The objective of this project was to design a comprehensive model of a colony to provide validation for ethologists' hypotheses on how four mechanisms present in all natural colonies are established: </a:t>
            </a:r>
            <a:r>
              <a:rPr lang="en-US" dirty="0" err="1"/>
              <a:t>sociogenesis</a:t>
            </a:r>
            <a:r>
              <a:rPr lang="en-US" dirty="0"/>
              <a:t> (generation of a complete society from its foundation), creation of hierarchies, creation of a division of labor distributing individuals into homogeneous functional groups, and age </a:t>
            </a:r>
            <a:r>
              <a:rPr lang="en-US" dirty="0" err="1"/>
              <a:t>polyethism</a:t>
            </a:r>
            <a:r>
              <a:rPr lang="en-US" dirty="0"/>
              <a:t> (division of labor based on age).</a:t>
            </a:r>
            <a:endParaRPr lang="fr-FR" dirty="0"/>
          </a:p>
          <a:p>
            <a:endParaRPr lang="fr-FR" dirty="0"/>
          </a:p>
        </p:txBody>
      </p:sp>
    </p:spTree>
    <p:extLst>
      <p:ext uri="{BB962C8B-B14F-4D97-AF65-F5344CB8AC3E}">
        <p14:creationId xmlns:p14="http://schemas.microsoft.com/office/powerpoint/2010/main" val="3671369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8524" y="1475872"/>
            <a:ext cx="10513475" cy="5382127"/>
          </a:xfrm>
        </p:spPr>
        <p:txBody>
          <a:bodyPr>
            <a:normAutofit/>
          </a:bodyPr>
          <a:lstStyle/>
          <a:p>
            <a:pPr algn="just"/>
            <a:r>
              <a:rPr lang="en-US" sz="2000" dirty="0"/>
              <a:t>The explicit representation of individual behaviors observed in ants and their interactions, as opposed to a global modeling of the ant colony that would not explain the emergence of the studied social forms</a:t>
            </a:r>
            <a:r>
              <a:rPr lang="en-US" sz="2000" dirty="0" smtClean="0"/>
              <a:t>.</a:t>
            </a:r>
          </a:p>
          <a:p>
            <a:pPr marL="0" indent="0" algn="just">
              <a:buNone/>
            </a:pPr>
            <a:endParaRPr lang="en-US" sz="2000" dirty="0" smtClean="0"/>
          </a:p>
          <a:p>
            <a:pPr algn="just"/>
            <a:r>
              <a:rPr lang="en-US" sz="2000" dirty="0"/>
              <a:t>The basic idea was therefore to provide support for faithfully transcribing the models described by ethologists, particularly through a behavior description language that </a:t>
            </a:r>
            <a:r>
              <a:rPr lang="en-US" sz="2000" dirty="0" smtClean="0"/>
              <a:t>manipulates </a:t>
            </a:r>
            <a:r>
              <a:rPr lang="en-US" sz="2000" dirty="0"/>
              <a:t>concepts natural to them</a:t>
            </a:r>
            <a:r>
              <a:rPr lang="en-US" sz="2000" dirty="0" smtClean="0"/>
              <a:t>.</a:t>
            </a:r>
          </a:p>
          <a:p>
            <a:pPr marL="0" indent="0" algn="just">
              <a:buNone/>
            </a:pPr>
            <a:endParaRPr lang="en-US" sz="2000" dirty="0" smtClean="0"/>
          </a:p>
          <a:p>
            <a:pPr algn="just"/>
            <a:r>
              <a:rPr lang="en-US" sz="2000" dirty="0" smtClean="0"/>
              <a:t>The </a:t>
            </a:r>
            <a:r>
              <a:rPr lang="en-US" sz="2000" dirty="0"/>
              <a:t>hypothesis that the individuals considered (queen, workers, brood) were endowed with an adaptation mechanism that would modify their individual profile of reaction to environmental stimuli (one of the hypotheses put forward by ethologists to explain the formation of division of labor) required an explicit representation of these same individuals in the model.</a:t>
            </a:r>
            <a:endParaRPr lang="fr-FR" sz="2000" dirty="0"/>
          </a:p>
        </p:txBody>
      </p:sp>
      <p:sp>
        <p:nvSpPr>
          <p:cNvPr id="4" name="Rectangle 1"/>
          <p:cNvSpPr>
            <a:spLocks noGrp="1" noChangeArrowheads="1"/>
          </p:cNvSpPr>
          <p:nvPr>
            <p:ph type="title"/>
          </p:nvPr>
        </p:nvSpPr>
        <p:spPr bwMode="auto">
          <a:xfrm>
            <a:off x="1534146" y="585850"/>
            <a:ext cx="95622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Aft>
                <a:spcPct val="0"/>
              </a:spcAft>
            </a:pPr>
            <a:r>
              <a:rPr lang="en-US" sz="2800" b="1" dirty="0"/>
              <a:t>The reasons advanced for the agent-based approach</a:t>
            </a:r>
            <a:endParaRPr kumimoji="0" lang="fr-FR" altLang="fr-FR" sz="28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47256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0538" y="565117"/>
            <a:ext cx="8911687" cy="1280890"/>
          </a:xfrm>
        </p:spPr>
        <p:txBody>
          <a:bodyPr/>
          <a:lstStyle/>
          <a:p>
            <a:r>
              <a:rPr lang="fr-FR" b="1" dirty="0"/>
              <a:t>Spatial-temporal </a:t>
            </a:r>
            <a:r>
              <a:rPr lang="fr-FR" b="1" dirty="0" err="1"/>
              <a:t>scales</a:t>
            </a:r>
            <a:endParaRPr lang="fr-FR" b="1" dirty="0"/>
          </a:p>
        </p:txBody>
      </p:sp>
      <p:sp>
        <p:nvSpPr>
          <p:cNvPr id="3" name="Espace réservé du contenu 2"/>
          <p:cNvSpPr>
            <a:spLocks noGrp="1"/>
          </p:cNvSpPr>
          <p:nvPr>
            <p:ph idx="1"/>
          </p:nvPr>
        </p:nvSpPr>
        <p:spPr>
          <a:xfrm>
            <a:off x="1560538" y="1440426"/>
            <a:ext cx="10631462" cy="2441763"/>
          </a:xfrm>
        </p:spPr>
        <p:txBody>
          <a:bodyPr/>
          <a:lstStyle/>
          <a:p>
            <a:pPr algn="just"/>
            <a:r>
              <a:rPr lang="en-US" dirty="0"/>
              <a:t>MANTA uses a plaster representation of a nest, typically used in laboratory settings, with dimensions of approximately thirty centimeters on each side. It is divided into a discrete grid of cells, each about 1 cm in size, which can represent either an obstacle or free space and can contain any number of agents in the latter case. The cells also serve as a medium for the propagation of stimuli. The temporal scale considered is that of a queen's lifespan in reality, ranging from a few days to a few months. This scale is subdivided into discrete time units corresponding to the average time it takes for an ant to move from one cell to another, approximately 7 seconds.</a:t>
            </a:r>
            <a:endParaRPr lang="fr-FR" dirty="0"/>
          </a:p>
        </p:txBody>
      </p:sp>
      <p:pic>
        <p:nvPicPr>
          <p:cNvPr id="4" name="Image 3"/>
          <p:cNvPicPr>
            <a:picLocks noChangeAspect="1"/>
          </p:cNvPicPr>
          <p:nvPr/>
        </p:nvPicPr>
        <p:blipFill>
          <a:blip r:embed="rId2"/>
          <a:stretch>
            <a:fillRect/>
          </a:stretch>
        </p:blipFill>
        <p:spPr>
          <a:xfrm>
            <a:off x="3370837" y="4153785"/>
            <a:ext cx="6479016" cy="2687647"/>
          </a:xfrm>
          <a:prstGeom prst="rect">
            <a:avLst/>
          </a:prstGeom>
        </p:spPr>
      </p:pic>
    </p:spTree>
    <p:extLst>
      <p:ext uri="{BB962C8B-B14F-4D97-AF65-F5344CB8AC3E}">
        <p14:creationId xmlns:p14="http://schemas.microsoft.com/office/powerpoint/2010/main" val="3805445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7542" y="478736"/>
            <a:ext cx="10624458" cy="637773"/>
          </a:xfrm>
        </p:spPr>
        <p:txBody>
          <a:bodyPr>
            <a:normAutofit fontScale="90000"/>
          </a:bodyPr>
          <a:lstStyle/>
          <a:p>
            <a:pPr lvl="0" defTabSz="914400" eaLnBrk="0" fontAlgn="base" hangingPunct="0">
              <a:spcAft>
                <a:spcPct val="0"/>
              </a:spcAft>
            </a:pPr>
            <a:r>
              <a:rPr lang="fr-FR" altLang="fr-FR" b="1" dirty="0">
                <a:solidFill>
                  <a:srgbClr val="000000"/>
                </a:solidFill>
                <a:latin typeface="Söhne"/>
              </a:rPr>
              <a:t>The agents and </a:t>
            </a:r>
            <a:r>
              <a:rPr lang="fr-FR" altLang="fr-FR" b="1" dirty="0" err="1">
                <a:solidFill>
                  <a:srgbClr val="000000"/>
                </a:solidFill>
                <a:latin typeface="Söhne"/>
              </a:rPr>
              <a:t>their</a:t>
            </a:r>
            <a:r>
              <a:rPr lang="fr-FR" altLang="fr-FR" b="1" dirty="0">
                <a:solidFill>
                  <a:srgbClr val="000000"/>
                </a:solidFill>
                <a:latin typeface="Söhne"/>
              </a:rPr>
              <a:t> </a:t>
            </a:r>
            <a:r>
              <a:rPr lang="fr-FR" altLang="fr-FR" b="1" dirty="0" err="1">
                <a:solidFill>
                  <a:srgbClr val="000000"/>
                </a:solidFill>
                <a:latin typeface="Söhne"/>
              </a:rPr>
              <a:t>attributes</a:t>
            </a:r>
            <a:endParaRPr lang="fr-FR" altLang="fr-FR" b="1" dirty="0">
              <a:solidFill>
                <a:srgbClr val="000000"/>
              </a:solidFill>
              <a:latin typeface="Söhne"/>
            </a:endParaRPr>
          </a:p>
        </p:txBody>
      </p:sp>
      <p:sp>
        <p:nvSpPr>
          <p:cNvPr id="6" name="Rectangle 3"/>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1287323" y="1116509"/>
            <a:ext cx="10904677" cy="5170646"/>
          </a:xfrm>
          <a:prstGeom prst="rect">
            <a:avLst/>
          </a:prstGeom>
        </p:spPr>
        <p:txBody>
          <a:bodyPr wrap="square">
            <a:spAutoFit/>
          </a:bodyPr>
          <a:lstStyle/>
          <a:p>
            <a:pPr marL="342900" lvl="0" indent="-342900" algn="just" defTabSz="914400" eaLnBrk="0" fontAlgn="base" hangingPunct="0">
              <a:spcBef>
                <a:spcPct val="0"/>
              </a:spcBef>
              <a:spcAft>
                <a:spcPct val="0"/>
              </a:spcAft>
              <a:buFont typeface="Arial" panose="020B0604020202020204" pitchFamily="34" charset="0"/>
              <a:buChar char="•"/>
            </a:pPr>
            <a:r>
              <a:rPr lang="fr-FR" altLang="fr-FR" sz="2200" dirty="0" err="1">
                <a:solidFill>
                  <a:srgbClr val="000000"/>
                </a:solidFill>
                <a:latin typeface="Söhne"/>
              </a:rPr>
              <a:t>E</a:t>
            </a:r>
            <a:r>
              <a:rPr lang="fr-FR" altLang="fr-FR" sz="2200" dirty="0" err="1" smtClean="0">
                <a:solidFill>
                  <a:srgbClr val="000000"/>
                </a:solidFill>
                <a:latin typeface="Söhne"/>
              </a:rPr>
              <a:t>ach</a:t>
            </a:r>
            <a:r>
              <a:rPr lang="fr-FR" altLang="fr-FR" sz="2200" dirty="0" smtClean="0">
                <a:solidFill>
                  <a:srgbClr val="000000"/>
                </a:solidFill>
                <a:latin typeface="Söhne"/>
              </a:rPr>
              <a:t> </a:t>
            </a:r>
            <a:r>
              <a:rPr lang="fr-FR" altLang="fr-FR" sz="2200" dirty="0" err="1">
                <a:solidFill>
                  <a:srgbClr val="000000"/>
                </a:solidFill>
                <a:latin typeface="Söhne"/>
              </a:rPr>
              <a:t>entity</a:t>
            </a:r>
            <a:r>
              <a:rPr lang="fr-FR" altLang="fr-FR" sz="2200" dirty="0">
                <a:solidFill>
                  <a:srgbClr val="000000"/>
                </a:solidFill>
                <a:latin typeface="Söhne"/>
              </a:rPr>
              <a:t> </a:t>
            </a:r>
            <a:r>
              <a:rPr lang="fr-FR" altLang="fr-FR" sz="2200" dirty="0" err="1">
                <a:solidFill>
                  <a:srgbClr val="000000"/>
                </a:solidFill>
                <a:latin typeface="Söhne"/>
              </a:rPr>
              <a:t>populating</a:t>
            </a:r>
            <a:r>
              <a:rPr lang="fr-FR" altLang="fr-FR" sz="2200" dirty="0">
                <a:solidFill>
                  <a:srgbClr val="000000"/>
                </a:solidFill>
                <a:latin typeface="Söhne"/>
              </a:rPr>
              <a:t> an </a:t>
            </a:r>
            <a:r>
              <a:rPr lang="fr-FR" altLang="fr-FR" sz="2200" dirty="0" err="1">
                <a:solidFill>
                  <a:srgbClr val="000000"/>
                </a:solidFill>
                <a:latin typeface="Söhne"/>
              </a:rPr>
              <a:t>ant</a:t>
            </a:r>
            <a:r>
              <a:rPr lang="fr-FR" altLang="fr-FR" sz="2200" dirty="0">
                <a:solidFill>
                  <a:srgbClr val="000000"/>
                </a:solidFill>
                <a:latin typeface="Söhne"/>
              </a:rPr>
              <a:t> </a:t>
            </a:r>
            <a:r>
              <a:rPr lang="fr-FR" altLang="fr-FR" sz="2200" dirty="0" err="1">
                <a:solidFill>
                  <a:srgbClr val="000000"/>
                </a:solidFill>
                <a:latin typeface="Söhne"/>
              </a:rPr>
              <a:t>colony</a:t>
            </a:r>
            <a:r>
              <a:rPr lang="fr-FR" altLang="fr-FR" sz="2200" dirty="0">
                <a:solidFill>
                  <a:srgbClr val="000000"/>
                </a:solidFill>
                <a:latin typeface="Söhne"/>
              </a:rPr>
              <a:t> </a:t>
            </a:r>
            <a:r>
              <a:rPr lang="fr-FR" altLang="fr-FR" sz="2200" dirty="0" err="1">
                <a:solidFill>
                  <a:srgbClr val="000000"/>
                </a:solidFill>
                <a:latin typeface="Söhne"/>
              </a:rPr>
              <a:t>is</a:t>
            </a:r>
            <a:r>
              <a:rPr lang="fr-FR" altLang="fr-FR" sz="2200" dirty="0">
                <a:solidFill>
                  <a:srgbClr val="000000"/>
                </a:solidFill>
                <a:latin typeface="Söhne"/>
              </a:rPr>
              <a:t> </a:t>
            </a:r>
            <a:r>
              <a:rPr lang="fr-FR" altLang="fr-FR" sz="2200" dirty="0" err="1">
                <a:solidFill>
                  <a:srgbClr val="000000"/>
                </a:solidFill>
                <a:latin typeface="Söhne"/>
              </a:rPr>
              <a:t>explicitly</a:t>
            </a:r>
            <a:r>
              <a:rPr lang="fr-FR" altLang="fr-FR" sz="2200" dirty="0">
                <a:solidFill>
                  <a:srgbClr val="000000"/>
                </a:solidFill>
                <a:latin typeface="Söhne"/>
              </a:rPr>
              <a:t> </a:t>
            </a:r>
            <a:r>
              <a:rPr lang="fr-FR" altLang="fr-FR" sz="2200" dirty="0" err="1">
                <a:solidFill>
                  <a:srgbClr val="000000"/>
                </a:solidFill>
                <a:latin typeface="Söhne"/>
              </a:rPr>
              <a:t>represented</a:t>
            </a:r>
            <a:r>
              <a:rPr lang="fr-FR" altLang="fr-FR" sz="2200" dirty="0">
                <a:solidFill>
                  <a:srgbClr val="000000"/>
                </a:solidFill>
                <a:latin typeface="Söhne"/>
              </a:rPr>
              <a:t> as an agent in the model. There are five types: </a:t>
            </a:r>
            <a:r>
              <a:rPr lang="fr-FR" altLang="fr-FR" sz="2200" dirty="0" err="1">
                <a:solidFill>
                  <a:srgbClr val="000000"/>
                </a:solidFill>
                <a:latin typeface="Söhne"/>
              </a:rPr>
              <a:t>queens</a:t>
            </a:r>
            <a:r>
              <a:rPr lang="fr-FR" altLang="fr-FR" sz="2200" dirty="0">
                <a:solidFill>
                  <a:srgbClr val="000000"/>
                </a:solidFill>
                <a:latin typeface="Söhne"/>
              </a:rPr>
              <a:t>, </a:t>
            </a:r>
            <a:r>
              <a:rPr lang="fr-FR" altLang="fr-FR" sz="2200" dirty="0" err="1">
                <a:solidFill>
                  <a:srgbClr val="000000"/>
                </a:solidFill>
                <a:latin typeface="Söhne"/>
              </a:rPr>
              <a:t>workers</a:t>
            </a:r>
            <a:r>
              <a:rPr lang="fr-FR" altLang="fr-FR" sz="2200" dirty="0">
                <a:solidFill>
                  <a:srgbClr val="000000"/>
                </a:solidFill>
                <a:latin typeface="Söhne"/>
              </a:rPr>
              <a:t>, </a:t>
            </a:r>
            <a:r>
              <a:rPr lang="fr-FR" altLang="fr-FR" sz="2200" dirty="0" err="1">
                <a:solidFill>
                  <a:srgbClr val="000000"/>
                </a:solidFill>
                <a:latin typeface="Söhne"/>
              </a:rPr>
              <a:t>eggs</a:t>
            </a:r>
            <a:r>
              <a:rPr lang="fr-FR" altLang="fr-FR" sz="2200" dirty="0">
                <a:solidFill>
                  <a:srgbClr val="000000"/>
                </a:solidFill>
                <a:latin typeface="Söhne"/>
              </a:rPr>
              <a:t>, </a:t>
            </a:r>
            <a:r>
              <a:rPr lang="fr-FR" altLang="fr-FR" sz="2200" dirty="0" err="1">
                <a:solidFill>
                  <a:srgbClr val="000000"/>
                </a:solidFill>
                <a:latin typeface="Söhne"/>
              </a:rPr>
              <a:t>larvae</a:t>
            </a:r>
            <a:r>
              <a:rPr lang="fr-FR" altLang="fr-FR" sz="2200" dirty="0">
                <a:solidFill>
                  <a:srgbClr val="000000"/>
                </a:solidFill>
                <a:latin typeface="Söhne"/>
              </a:rPr>
              <a:t> (the </a:t>
            </a:r>
            <a:r>
              <a:rPr lang="fr-FR" altLang="fr-FR" sz="2200" dirty="0" err="1">
                <a:solidFill>
                  <a:srgbClr val="000000"/>
                </a:solidFill>
                <a:latin typeface="Söhne"/>
              </a:rPr>
              <a:t>three</a:t>
            </a:r>
            <a:r>
              <a:rPr lang="fr-FR" altLang="fr-FR" sz="2200" dirty="0">
                <a:solidFill>
                  <a:srgbClr val="000000"/>
                </a:solidFill>
                <a:latin typeface="Söhne"/>
              </a:rPr>
              <a:t> </a:t>
            </a:r>
            <a:r>
              <a:rPr lang="fr-FR" altLang="fr-FR" sz="2200" dirty="0" err="1">
                <a:solidFill>
                  <a:srgbClr val="000000"/>
                </a:solidFill>
                <a:latin typeface="Söhne"/>
              </a:rPr>
              <a:t>larval</a:t>
            </a:r>
            <a:r>
              <a:rPr lang="fr-FR" altLang="fr-FR" sz="2200" dirty="0">
                <a:solidFill>
                  <a:srgbClr val="000000"/>
                </a:solidFill>
                <a:latin typeface="Söhne"/>
              </a:rPr>
              <a:t> stages are </a:t>
            </a:r>
            <a:r>
              <a:rPr lang="fr-FR" altLang="fr-FR" sz="2200" dirty="0" err="1">
                <a:solidFill>
                  <a:srgbClr val="000000"/>
                </a:solidFill>
                <a:latin typeface="Söhne"/>
              </a:rPr>
              <a:t>condensed</a:t>
            </a:r>
            <a:r>
              <a:rPr lang="fr-FR" altLang="fr-FR" sz="2200" dirty="0">
                <a:solidFill>
                  <a:srgbClr val="000000"/>
                </a:solidFill>
                <a:latin typeface="Söhne"/>
              </a:rPr>
              <a:t> </a:t>
            </a:r>
            <a:r>
              <a:rPr lang="fr-FR" altLang="fr-FR" sz="2200" dirty="0" err="1">
                <a:solidFill>
                  <a:srgbClr val="000000"/>
                </a:solidFill>
                <a:latin typeface="Söhne"/>
              </a:rPr>
              <a:t>into</a:t>
            </a:r>
            <a:r>
              <a:rPr lang="fr-FR" altLang="fr-FR" sz="2200" dirty="0">
                <a:solidFill>
                  <a:srgbClr val="000000"/>
                </a:solidFill>
                <a:latin typeface="Söhne"/>
              </a:rPr>
              <a:t> one), and </a:t>
            </a:r>
            <a:r>
              <a:rPr lang="fr-FR" altLang="fr-FR" sz="2200" dirty="0" err="1">
                <a:solidFill>
                  <a:srgbClr val="000000"/>
                </a:solidFill>
                <a:latin typeface="Söhne"/>
              </a:rPr>
              <a:t>pupae</a:t>
            </a:r>
            <a:r>
              <a:rPr lang="fr-FR" altLang="fr-FR" sz="2200" dirty="0">
                <a:solidFill>
                  <a:srgbClr val="000000"/>
                </a:solidFill>
                <a:latin typeface="Söhne"/>
              </a:rPr>
              <a:t>.</a:t>
            </a:r>
          </a:p>
          <a:p>
            <a:pPr marL="342900" lvl="0" indent="-342900" algn="just" defTabSz="914400" eaLnBrk="0" fontAlgn="base" hangingPunct="0">
              <a:spcBef>
                <a:spcPct val="0"/>
              </a:spcBef>
              <a:spcAft>
                <a:spcPct val="0"/>
              </a:spcAft>
              <a:buFont typeface="Arial" panose="020B0604020202020204" pitchFamily="34" charset="0"/>
              <a:buChar char="•"/>
            </a:pPr>
            <a:r>
              <a:rPr lang="fr-FR" altLang="fr-FR" sz="2200" dirty="0">
                <a:solidFill>
                  <a:srgbClr val="000000"/>
                </a:solidFill>
                <a:latin typeface="Söhne"/>
              </a:rPr>
              <a:t>There are agents </a:t>
            </a:r>
            <a:r>
              <a:rPr lang="fr-FR" altLang="fr-FR" sz="2200" dirty="0" err="1">
                <a:solidFill>
                  <a:srgbClr val="000000"/>
                </a:solidFill>
                <a:latin typeface="Söhne"/>
              </a:rPr>
              <a:t>referred</a:t>
            </a:r>
            <a:r>
              <a:rPr lang="fr-FR" altLang="fr-FR" sz="2200" dirty="0">
                <a:solidFill>
                  <a:srgbClr val="000000"/>
                </a:solidFill>
                <a:latin typeface="Söhne"/>
              </a:rPr>
              <a:t> to as "</a:t>
            </a:r>
            <a:r>
              <a:rPr lang="fr-FR" altLang="fr-FR" sz="2200" dirty="0" err="1">
                <a:solidFill>
                  <a:srgbClr val="000000"/>
                </a:solidFill>
                <a:latin typeface="Söhne"/>
              </a:rPr>
              <a:t>environmental</a:t>
            </a:r>
            <a:r>
              <a:rPr lang="fr-FR" altLang="fr-FR" sz="2200" dirty="0">
                <a:solidFill>
                  <a:srgbClr val="000000"/>
                </a:solidFill>
                <a:latin typeface="Söhne"/>
              </a:rPr>
              <a:t>": </a:t>
            </a:r>
            <a:r>
              <a:rPr lang="fr-FR" altLang="fr-FR" sz="2200" dirty="0" err="1">
                <a:solidFill>
                  <a:srgbClr val="000000"/>
                </a:solidFill>
                <a:latin typeface="Söhne"/>
              </a:rPr>
              <a:t>food</a:t>
            </a:r>
            <a:r>
              <a:rPr lang="fr-FR" altLang="fr-FR" sz="2200" dirty="0">
                <a:solidFill>
                  <a:srgbClr val="000000"/>
                </a:solidFill>
                <a:latin typeface="Söhne"/>
              </a:rPr>
              <a:t> </a:t>
            </a:r>
            <a:r>
              <a:rPr lang="fr-FR" altLang="fr-FR" sz="2200" dirty="0" err="1">
                <a:solidFill>
                  <a:srgbClr val="000000"/>
                </a:solidFill>
                <a:latin typeface="Söhne"/>
              </a:rPr>
              <a:t>deposited</a:t>
            </a:r>
            <a:r>
              <a:rPr lang="fr-FR" altLang="fr-FR" sz="2200" dirty="0">
                <a:solidFill>
                  <a:srgbClr val="000000"/>
                </a:solidFill>
                <a:latin typeface="Söhne"/>
              </a:rPr>
              <a:t> in the </a:t>
            </a:r>
            <a:r>
              <a:rPr lang="fr-FR" altLang="fr-FR" sz="2200" dirty="0" err="1">
                <a:solidFill>
                  <a:srgbClr val="000000"/>
                </a:solidFill>
                <a:latin typeface="Söhne"/>
              </a:rPr>
              <a:t>nest</a:t>
            </a:r>
            <a:r>
              <a:rPr lang="fr-FR" altLang="fr-FR" sz="2200" dirty="0">
                <a:solidFill>
                  <a:srgbClr val="000000"/>
                </a:solidFill>
                <a:latin typeface="Söhne"/>
              </a:rPr>
              <a:t>, </a:t>
            </a:r>
            <a:r>
              <a:rPr lang="fr-FR" altLang="fr-FR" sz="2200" dirty="0" err="1">
                <a:solidFill>
                  <a:srgbClr val="000000"/>
                </a:solidFill>
                <a:latin typeface="Söhne"/>
              </a:rPr>
              <a:t>humidity</a:t>
            </a:r>
            <a:r>
              <a:rPr lang="fr-FR" altLang="fr-FR" sz="2200" dirty="0">
                <a:solidFill>
                  <a:srgbClr val="000000"/>
                </a:solidFill>
                <a:latin typeface="Söhne"/>
              </a:rPr>
              <a:t>, and light, </a:t>
            </a:r>
            <a:r>
              <a:rPr lang="fr-FR" altLang="fr-FR" sz="2200" dirty="0" err="1">
                <a:solidFill>
                  <a:srgbClr val="000000"/>
                </a:solidFill>
                <a:latin typeface="Söhne"/>
              </a:rPr>
              <a:t>which</a:t>
            </a:r>
            <a:r>
              <a:rPr lang="fr-FR" altLang="fr-FR" sz="2200" dirty="0">
                <a:solidFill>
                  <a:srgbClr val="000000"/>
                </a:solidFill>
                <a:latin typeface="Söhne"/>
              </a:rPr>
              <a:t> do not </a:t>
            </a:r>
            <a:r>
              <a:rPr lang="fr-FR" altLang="fr-FR" sz="2200" dirty="0" err="1">
                <a:solidFill>
                  <a:srgbClr val="000000"/>
                </a:solidFill>
                <a:latin typeface="Söhne"/>
              </a:rPr>
              <a:t>really</a:t>
            </a:r>
            <a:r>
              <a:rPr lang="fr-FR" altLang="fr-FR" sz="2200" dirty="0">
                <a:solidFill>
                  <a:srgbClr val="000000"/>
                </a:solidFill>
                <a:latin typeface="Söhne"/>
              </a:rPr>
              <a:t> </a:t>
            </a:r>
            <a:r>
              <a:rPr lang="fr-FR" altLang="fr-FR" sz="2200" dirty="0" err="1">
                <a:solidFill>
                  <a:srgbClr val="000000"/>
                </a:solidFill>
                <a:latin typeface="Söhne"/>
              </a:rPr>
              <a:t>play</a:t>
            </a:r>
            <a:r>
              <a:rPr lang="fr-FR" altLang="fr-FR" sz="2200" dirty="0">
                <a:solidFill>
                  <a:srgbClr val="000000"/>
                </a:solidFill>
                <a:latin typeface="Söhne"/>
              </a:rPr>
              <a:t> a </a:t>
            </a:r>
            <a:r>
              <a:rPr lang="fr-FR" altLang="fr-FR" sz="2200" dirty="0" err="1">
                <a:solidFill>
                  <a:srgbClr val="000000"/>
                </a:solidFill>
                <a:latin typeface="Söhne"/>
              </a:rPr>
              <a:t>role</a:t>
            </a:r>
            <a:r>
              <a:rPr lang="fr-FR" altLang="fr-FR" sz="2200" dirty="0">
                <a:solidFill>
                  <a:srgbClr val="000000"/>
                </a:solidFill>
                <a:latin typeface="Söhne"/>
              </a:rPr>
              <a:t> in the model </a:t>
            </a:r>
            <a:r>
              <a:rPr lang="fr-FR" altLang="fr-FR" sz="2200" dirty="0" err="1">
                <a:solidFill>
                  <a:srgbClr val="000000"/>
                </a:solidFill>
                <a:latin typeface="Söhne"/>
              </a:rPr>
              <a:t>other</a:t>
            </a:r>
            <a:r>
              <a:rPr lang="fr-FR" altLang="fr-FR" sz="2200" dirty="0">
                <a:solidFill>
                  <a:srgbClr val="000000"/>
                </a:solidFill>
                <a:latin typeface="Söhne"/>
              </a:rPr>
              <a:t> </a:t>
            </a:r>
            <a:r>
              <a:rPr lang="fr-FR" altLang="fr-FR" sz="2200" dirty="0" err="1">
                <a:solidFill>
                  <a:srgbClr val="000000"/>
                </a:solidFill>
                <a:latin typeface="Söhne"/>
              </a:rPr>
              <a:t>than</a:t>
            </a:r>
            <a:r>
              <a:rPr lang="fr-FR" altLang="fr-FR" sz="2200" dirty="0">
                <a:solidFill>
                  <a:srgbClr val="000000"/>
                </a:solidFill>
                <a:latin typeface="Söhne"/>
              </a:rPr>
              <a:t> </a:t>
            </a:r>
            <a:r>
              <a:rPr lang="fr-FR" altLang="fr-FR" sz="2200" dirty="0" err="1">
                <a:solidFill>
                  <a:srgbClr val="000000"/>
                </a:solidFill>
                <a:latin typeface="Söhne"/>
              </a:rPr>
              <a:t>serving</a:t>
            </a:r>
            <a:r>
              <a:rPr lang="fr-FR" altLang="fr-FR" sz="2200" dirty="0">
                <a:solidFill>
                  <a:srgbClr val="000000"/>
                </a:solidFill>
                <a:latin typeface="Söhne"/>
              </a:rPr>
              <a:t> as markers in the </a:t>
            </a:r>
            <a:r>
              <a:rPr lang="fr-FR" altLang="fr-FR" sz="2200" dirty="0" err="1">
                <a:solidFill>
                  <a:srgbClr val="000000"/>
                </a:solidFill>
                <a:latin typeface="Söhne"/>
              </a:rPr>
              <a:t>environment</a:t>
            </a:r>
            <a:r>
              <a:rPr lang="fr-FR" altLang="fr-FR" sz="2200" dirty="0">
                <a:solidFill>
                  <a:srgbClr val="000000"/>
                </a:solidFill>
                <a:latin typeface="Söhne"/>
              </a:rPr>
              <a:t>.</a:t>
            </a:r>
          </a:p>
          <a:p>
            <a:pPr marL="342900" lvl="0" indent="-342900" algn="just" defTabSz="914400" eaLnBrk="0" fontAlgn="base" hangingPunct="0">
              <a:spcBef>
                <a:spcPct val="0"/>
              </a:spcBef>
              <a:spcAft>
                <a:spcPct val="0"/>
              </a:spcAft>
              <a:buFont typeface="Arial" panose="020B0604020202020204" pitchFamily="34" charset="0"/>
              <a:buChar char="•"/>
            </a:pPr>
            <a:r>
              <a:rPr lang="fr-FR" altLang="fr-FR" sz="2200" dirty="0">
                <a:solidFill>
                  <a:srgbClr val="000000"/>
                </a:solidFill>
                <a:latin typeface="Söhne"/>
              </a:rPr>
              <a:t>The agents have </a:t>
            </a:r>
            <a:r>
              <a:rPr lang="fr-FR" altLang="fr-FR" sz="2200" dirty="0" err="1">
                <a:solidFill>
                  <a:srgbClr val="000000"/>
                </a:solidFill>
                <a:latin typeface="Söhne"/>
              </a:rPr>
              <a:t>attributes</a:t>
            </a:r>
            <a:r>
              <a:rPr lang="fr-FR" altLang="fr-FR" sz="2200" dirty="0">
                <a:solidFill>
                  <a:srgbClr val="000000"/>
                </a:solidFill>
                <a:latin typeface="Söhne"/>
              </a:rPr>
              <a:t>, the </a:t>
            </a:r>
            <a:r>
              <a:rPr lang="fr-FR" altLang="fr-FR" sz="2200" dirty="0" err="1">
                <a:solidFill>
                  <a:srgbClr val="000000"/>
                </a:solidFill>
                <a:latin typeface="Söhne"/>
              </a:rPr>
              <a:t>number</a:t>
            </a:r>
            <a:r>
              <a:rPr lang="fr-FR" altLang="fr-FR" sz="2200" dirty="0">
                <a:solidFill>
                  <a:srgbClr val="000000"/>
                </a:solidFill>
                <a:latin typeface="Söhne"/>
              </a:rPr>
              <a:t> of </a:t>
            </a:r>
            <a:r>
              <a:rPr lang="fr-FR" altLang="fr-FR" sz="2200" dirty="0" err="1">
                <a:solidFill>
                  <a:srgbClr val="000000"/>
                </a:solidFill>
                <a:latin typeface="Söhne"/>
              </a:rPr>
              <a:t>which</a:t>
            </a:r>
            <a:r>
              <a:rPr lang="fr-FR" altLang="fr-FR" sz="2200" dirty="0">
                <a:solidFill>
                  <a:srgbClr val="000000"/>
                </a:solidFill>
                <a:latin typeface="Söhne"/>
              </a:rPr>
              <a:t> varies </a:t>
            </a:r>
            <a:r>
              <a:rPr lang="fr-FR" altLang="fr-FR" sz="2200" dirty="0" err="1">
                <a:solidFill>
                  <a:srgbClr val="000000"/>
                </a:solidFill>
                <a:latin typeface="Söhne"/>
              </a:rPr>
              <a:t>according</a:t>
            </a:r>
            <a:r>
              <a:rPr lang="fr-FR" altLang="fr-FR" sz="2200" dirty="0">
                <a:solidFill>
                  <a:srgbClr val="000000"/>
                </a:solidFill>
                <a:latin typeface="Söhne"/>
              </a:rPr>
              <a:t> to </a:t>
            </a:r>
            <a:r>
              <a:rPr lang="fr-FR" altLang="fr-FR" sz="2200" dirty="0" err="1">
                <a:solidFill>
                  <a:srgbClr val="000000"/>
                </a:solidFill>
                <a:latin typeface="Söhne"/>
              </a:rPr>
              <a:t>their</a:t>
            </a:r>
            <a:r>
              <a:rPr lang="fr-FR" altLang="fr-FR" sz="2200" dirty="0">
                <a:solidFill>
                  <a:srgbClr val="000000"/>
                </a:solidFill>
                <a:latin typeface="Söhne"/>
              </a:rPr>
              <a:t> type:</a:t>
            </a:r>
          </a:p>
          <a:p>
            <a:pPr lvl="0" indent="273050" algn="just" defTabSz="914400" eaLnBrk="0" fontAlgn="base" hangingPunct="0">
              <a:spcBef>
                <a:spcPct val="0"/>
              </a:spcBef>
              <a:spcAft>
                <a:spcPct val="0"/>
              </a:spcAft>
              <a:buFontTx/>
              <a:buChar char="•"/>
            </a:pPr>
            <a:r>
              <a:rPr lang="fr-FR" altLang="fr-FR" sz="2200" dirty="0">
                <a:solidFill>
                  <a:srgbClr val="000000"/>
                </a:solidFill>
                <a:latin typeface="Söhne"/>
              </a:rPr>
              <a:t>All agents </a:t>
            </a:r>
            <a:r>
              <a:rPr lang="fr-FR" altLang="fr-FR" sz="2200" dirty="0" err="1">
                <a:solidFill>
                  <a:srgbClr val="000000"/>
                </a:solidFill>
                <a:latin typeface="Söhne"/>
              </a:rPr>
              <a:t>possess</a:t>
            </a:r>
            <a:r>
              <a:rPr lang="fr-FR" altLang="fr-FR" sz="2200" dirty="0">
                <a:solidFill>
                  <a:srgbClr val="000000"/>
                </a:solidFill>
                <a:latin typeface="Söhne"/>
              </a:rPr>
              <a:t> a set of stimuli </a:t>
            </a:r>
            <a:r>
              <a:rPr lang="fr-FR" altLang="fr-FR" sz="2200" dirty="0" err="1">
                <a:solidFill>
                  <a:srgbClr val="000000"/>
                </a:solidFill>
                <a:latin typeface="Söhne"/>
              </a:rPr>
              <a:t>representing</a:t>
            </a:r>
            <a:r>
              <a:rPr lang="fr-FR" altLang="fr-FR" sz="2200" dirty="0">
                <a:solidFill>
                  <a:srgbClr val="000000"/>
                </a:solidFill>
                <a:latin typeface="Söhne"/>
              </a:rPr>
              <a:t> the </a:t>
            </a:r>
            <a:r>
              <a:rPr lang="fr-FR" altLang="fr-FR" sz="2200" dirty="0" err="1">
                <a:solidFill>
                  <a:srgbClr val="000000"/>
                </a:solidFill>
                <a:latin typeface="Söhne"/>
              </a:rPr>
              <a:t>chemical</a:t>
            </a:r>
            <a:r>
              <a:rPr lang="fr-FR" altLang="fr-FR" sz="2200" dirty="0">
                <a:solidFill>
                  <a:srgbClr val="000000"/>
                </a:solidFill>
                <a:latin typeface="Söhne"/>
              </a:rPr>
              <a:t> </a:t>
            </a:r>
            <a:r>
              <a:rPr lang="fr-FR" altLang="fr-FR" sz="2200" dirty="0" err="1">
                <a:solidFill>
                  <a:srgbClr val="000000"/>
                </a:solidFill>
                <a:latin typeface="Söhne"/>
              </a:rPr>
              <a:t>signals</a:t>
            </a:r>
            <a:r>
              <a:rPr lang="fr-FR" altLang="fr-FR" sz="2200" dirty="0">
                <a:solidFill>
                  <a:srgbClr val="000000"/>
                </a:solidFill>
                <a:latin typeface="Söhne"/>
              </a:rPr>
              <a:t> (</a:t>
            </a:r>
            <a:r>
              <a:rPr lang="fr-FR" altLang="fr-FR" sz="2200" dirty="0" err="1">
                <a:solidFill>
                  <a:srgbClr val="000000"/>
                </a:solidFill>
                <a:latin typeface="Söhne"/>
              </a:rPr>
              <a:t>pheromones</a:t>
            </a:r>
            <a:r>
              <a:rPr lang="fr-FR" altLang="fr-FR" sz="2200" dirty="0">
                <a:solidFill>
                  <a:srgbClr val="000000"/>
                </a:solidFill>
                <a:latin typeface="Söhne"/>
              </a:rPr>
              <a:t>) </a:t>
            </a:r>
            <a:r>
              <a:rPr lang="fr-FR" altLang="fr-FR" sz="2200" dirty="0" err="1">
                <a:solidFill>
                  <a:srgbClr val="000000"/>
                </a:solidFill>
                <a:latin typeface="Söhne"/>
              </a:rPr>
              <a:t>they</a:t>
            </a:r>
            <a:r>
              <a:rPr lang="fr-FR" altLang="fr-FR" sz="2200" dirty="0">
                <a:solidFill>
                  <a:srgbClr val="000000"/>
                </a:solidFill>
                <a:latin typeface="Söhne"/>
              </a:rPr>
              <a:t> </a:t>
            </a:r>
            <a:r>
              <a:rPr lang="fr-FR" altLang="fr-FR" sz="2200" dirty="0" err="1">
                <a:solidFill>
                  <a:srgbClr val="000000"/>
                </a:solidFill>
                <a:latin typeface="Söhne"/>
              </a:rPr>
              <a:t>emit</a:t>
            </a:r>
            <a:r>
              <a:rPr lang="fr-FR" altLang="fr-FR" sz="2200" dirty="0">
                <a:solidFill>
                  <a:srgbClr val="000000"/>
                </a:solidFill>
                <a:latin typeface="Söhne"/>
              </a:rPr>
              <a:t> </a:t>
            </a:r>
            <a:r>
              <a:rPr lang="fr-FR" altLang="fr-FR" sz="2200" dirty="0" err="1">
                <a:solidFill>
                  <a:srgbClr val="000000"/>
                </a:solidFill>
                <a:latin typeface="Söhne"/>
              </a:rPr>
              <a:t>into</a:t>
            </a:r>
            <a:r>
              <a:rPr lang="fr-FR" altLang="fr-FR" sz="2200" dirty="0">
                <a:solidFill>
                  <a:srgbClr val="000000"/>
                </a:solidFill>
                <a:latin typeface="Söhne"/>
              </a:rPr>
              <a:t> the </a:t>
            </a:r>
            <a:r>
              <a:rPr lang="fr-FR" altLang="fr-FR" sz="2200" dirty="0" err="1">
                <a:solidFill>
                  <a:srgbClr val="000000"/>
                </a:solidFill>
                <a:latin typeface="Söhne"/>
              </a:rPr>
              <a:t>environment</a:t>
            </a:r>
            <a:r>
              <a:rPr lang="fr-FR" altLang="fr-FR" sz="2200" dirty="0">
                <a:solidFill>
                  <a:srgbClr val="000000"/>
                </a:solidFill>
                <a:latin typeface="Söhne"/>
              </a:rPr>
              <a:t> (</a:t>
            </a:r>
            <a:r>
              <a:rPr lang="fr-FR" altLang="fr-FR" sz="2200" dirty="0" err="1">
                <a:solidFill>
                  <a:srgbClr val="000000"/>
                </a:solidFill>
                <a:latin typeface="Söhne"/>
              </a:rPr>
              <a:t>external</a:t>
            </a:r>
            <a:r>
              <a:rPr lang="fr-FR" altLang="fr-FR" sz="2200" dirty="0">
                <a:solidFill>
                  <a:srgbClr val="000000"/>
                </a:solidFill>
                <a:latin typeface="Söhne"/>
              </a:rPr>
              <a:t> stimuli). </a:t>
            </a:r>
            <a:r>
              <a:rPr lang="fr-FR" altLang="fr-FR" sz="2200" dirty="0" err="1">
                <a:solidFill>
                  <a:srgbClr val="000000"/>
                </a:solidFill>
                <a:latin typeface="Söhne"/>
              </a:rPr>
              <a:t>These</a:t>
            </a:r>
            <a:r>
              <a:rPr lang="fr-FR" altLang="fr-FR" sz="2200" dirty="0">
                <a:solidFill>
                  <a:srgbClr val="000000"/>
                </a:solidFill>
                <a:latin typeface="Söhne"/>
              </a:rPr>
              <a:t> stimuli are </a:t>
            </a:r>
            <a:r>
              <a:rPr lang="fr-FR" altLang="fr-FR" sz="2200" dirty="0" err="1">
                <a:solidFill>
                  <a:srgbClr val="000000"/>
                </a:solidFill>
                <a:latin typeface="Söhne"/>
              </a:rPr>
              <a:t>named</a:t>
            </a:r>
            <a:r>
              <a:rPr lang="fr-FR" altLang="fr-FR" sz="2200" dirty="0">
                <a:solidFill>
                  <a:srgbClr val="000000"/>
                </a:solidFill>
                <a:latin typeface="Söhne"/>
              </a:rPr>
              <a:t> and have a real value, </a:t>
            </a:r>
            <a:r>
              <a:rPr lang="fr-FR" altLang="fr-FR" sz="2200" dirty="0" err="1">
                <a:solidFill>
                  <a:srgbClr val="000000"/>
                </a:solidFill>
                <a:latin typeface="Söhne"/>
              </a:rPr>
              <a:t>continuously</a:t>
            </a:r>
            <a:r>
              <a:rPr lang="fr-FR" altLang="fr-FR" sz="2200" dirty="0">
                <a:solidFill>
                  <a:srgbClr val="000000"/>
                </a:solidFill>
                <a:latin typeface="Söhne"/>
              </a:rPr>
              <a:t> </a:t>
            </a:r>
            <a:r>
              <a:rPr lang="fr-FR" altLang="fr-FR" sz="2200" dirty="0" err="1">
                <a:solidFill>
                  <a:srgbClr val="000000"/>
                </a:solidFill>
                <a:latin typeface="Söhne"/>
              </a:rPr>
              <a:t>recalculated</a:t>
            </a:r>
            <a:r>
              <a:rPr lang="fr-FR" altLang="fr-FR" sz="2200" dirty="0">
                <a:solidFill>
                  <a:srgbClr val="000000"/>
                </a:solidFill>
                <a:latin typeface="Söhne"/>
              </a:rPr>
              <a:t>, and not </a:t>
            </a:r>
            <a:r>
              <a:rPr lang="fr-FR" altLang="fr-FR" sz="2200" dirty="0" err="1">
                <a:solidFill>
                  <a:srgbClr val="000000"/>
                </a:solidFill>
                <a:latin typeface="Söhne"/>
              </a:rPr>
              <a:t>bounded</a:t>
            </a:r>
            <a:r>
              <a:rPr lang="fr-FR" altLang="fr-FR" sz="2200" dirty="0">
                <a:solidFill>
                  <a:srgbClr val="000000"/>
                </a:solidFill>
                <a:latin typeface="Söhne"/>
              </a:rPr>
              <a:t> a priori.</a:t>
            </a:r>
          </a:p>
          <a:p>
            <a:pPr lvl="0" indent="352425" algn="just" defTabSz="914400" eaLnBrk="0" fontAlgn="base" hangingPunct="0">
              <a:spcBef>
                <a:spcPct val="0"/>
              </a:spcBef>
              <a:spcAft>
                <a:spcPct val="0"/>
              </a:spcAft>
              <a:buFontTx/>
              <a:buChar char="•"/>
            </a:pPr>
            <a:r>
              <a:rPr lang="fr-FR" altLang="fr-FR" sz="2200" dirty="0">
                <a:solidFill>
                  <a:srgbClr val="000000"/>
                </a:solidFill>
                <a:latin typeface="Söhne"/>
              </a:rPr>
              <a:t>All agents </a:t>
            </a:r>
            <a:r>
              <a:rPr lang="fr-FR" altLang="fr-FR" sz="2200" dirty="0" err="1">
                <a:solidFill>
                  <a:srgbClr val="000000"/>
                </a:solidFill>
                <a:latin typeface="Söhne"/>
              </a:rPr>
              <a:t>also</a:t>
            </a:r>
            <a:r>
              <a:rPr lang="fr-FR" altLang="fr-FR" sz="2200" dirty="0">
                <a:solidFill>
                  <a:srgbClr val="000000"/>
                </a:solidFill>
                <a:latin typeface="Söhne"/>
              </a:rPr>
              <a:t> have </a:t>
            </a:r>
            <a:r>
              <a:rPr lang="fr-FR" altLang="fr-FR" sz="2200" dirty="0" err="1">
                <a:solidFill>
                  <a:srgbClr val="000000"/>
                </a:solidFill>
                <a:latin typeface="Söhne"/>
              </a:rPr>
              <a:t>attributes</a:t>
            </a:r>
            <a:r>
              <a:rPr lang="fr-FR" altLang="fr-FR" sz="2200" dirty="0">
                <a:solidFill>
                  <a:srgbClr val="000000"/>
                </a:solidFill>
                <a:latin typeface="Söhne"/>
              </a:rPr>
              <a:t> </a:t>
            </a:r>
            <a:r>
              <a:rPr lang="fr-FR" altLang="fr-FR" sz="2200" dirty="0" err="1">
                <a:solidFill>
                  <a:srgbClr val="000000"/>
                </a:solidFill>
                <a:latin typeface="Söhne"/>
              </a:rPr>
              <a:t>qualified</a:t>
            </a:r>
            <a:r>
              <a:rPr lang="fr-FR" altLang="fr-FR" sz="2200" dirty="0">
                <a:solidFill>
                  <a:srgbClr val="000000"/>
                </a:solidFill>
                <a:latin typeface="Söhne"/>
              </a:rPr>
              <a:t> as "</a:t>
            </a:r>
            <a:r>
              <a:rPr lang="fr-FR" altLang="fr-FR" sz="2200" dirty="0" err="1">
                <a:solidFill>
                  <a:srgbClr val="000000"/>
                </a:solidFill>
                <a:latin typeface="Söhne"/>
              </a:rPr>
              <a:t>biological</a:t>
            </a:r>
            <a:r>
              <a:rPr lang="fr-FR" altLang="fr-FR" sz="2200" dirty="0">
                <a:solidFill>
                  <a:srgbClr val="000000"/>
                </a:solidFill>
                <a:latin typeface="Söhne"/>
              </a:rPr>
              <a:t>" in the model: </a:t>
            </a:r>
            <a:r>
              <a:rPr lang="fr-FR" altLang="fr-FR" sz="2200" dirty="0" err="1">
                <a:solidFill>
                  <a:srgbClr val="000000"/>
                </a:solidFill>
                <a:latin typeface="Söhne"/>
              </a:rPr>
              <a:t>age</a:t>
            </a:r>
            <a:r>
              <a:rPr lang="fr-FR" altLang="fr-FR" sz="2200" dirty="0">
                <a:solidFill>
                  <a:srgbClr val="000000"/>
                </a:solidFill>
                <a:latin typeface="Söhne"/>
              </a:rPr>
              <a:t>, maximum </a:t>
            </a:r>
            <a:r>
              <a:rPr lang="fr-FR" altLang="fr-FR" sz="2200" dirty="0" err="1">
                <a:solidFill>
                  <a:srgbClr val="000000"/>
                </a:solidFill>
                <a:latin typeface="Söhne"/>
              </a:rPr>
              <a:t>lifespan</a:t>
            </a:r>
            <a:r>
              <a:rPr lang="fr-FR" altLang="fr-FR" sz="2200" dirty="0">
                <a:solidFill>
                  <a:srgbClr val="000000"/>
                </a:solidFill>
                <a:latin typeface="Söhne"/>
              </a:rPr>
              <a:t>, </a:t>
            </a:r>
            <a:r>
              <a:rPr lang="fr-FR" altLang="fr-FR" sz="2200" dirty="0" err="1">
                <a:solidFill>
                  <a:srgbClr val="000000"/>
                </a:solidFill>
                <a:latin typeface="Söhne"/>
              </a:rPr>
              <a:t>hunger</a:t>
            </a:r>
            <a:r>
              <a:rPr lang="fr-FR" altLang="fr-FR" sz="2200" dirty="0">
                <a:solidFill>
                  <a:srgbClr val="000000"/>
                </a:solidFill>
                <a:latin typeface="Söhne"/>
              </a:rPr>
              <a:t> </a:t>
            </a:r>
            <a:r>
              <a:rPr lang="fr-FR" altLang="fr-FR" sz="2200" dirty="0" err="1">
                <a:solidFill>
                  <a:srgbClr val="000000"/>
                </a:solidFill>
                <a:latin typeface="Söhne"/>
              </a:rPr>
              <a:t>level</a:t>
            </a:r>
            <a:r>
              <a:rPr lang="fr-FR" altLang="fr-FR" sz="2200" dirty="0">
                <a:solidFill>
                  <a:srgbClr val="000000"/>
                </a:solidFill>
                <a:latin typeface="Söhne"/>
              </a:rPr>
              <a:t>, care </a:t>
            </a:r>
            <a:r>
              <a:rPr lang="fr-FR" altLang="fr-FR" sz="2200" dirty="0" err="1">
                <a:solidFill>
                  <a:srgbClr val="000000"/>
                </a:solidFill>
                <a:latin typeface="Söhne"/>
              </a:rPr>
              <a:t>level</a:t>
            </a:r>
            <a:r>
              <a:rPr lang="fr-FR" altLang="fr-FR" sz="2200" dirty="0">
                <a:solidFill>
                  <a:srgbClr val="000000"/>
                </a:solidFill>
                <a:latin typeface="Söhne"/>
              </a:rPr>
              <a:t>, </a:t>
            </a:r>
            <a:r>
              <a:rPr lang="fr-FR" altLang="fr-FR" sz="2200" dirty="0" err="1">
                <a:solidFill>
                  <a:srgbClr val="000000"/>
                </a:solidFill>
                <a:latin typeface="Söhne"/>
              </a:rPr>
              <a:t>quantity</a:t>
            </a:r>
            <a:r>
              <a:rPr lang="fr-FR" altLang="fr-FR" sz="2200" dirty="0">
                <a:solidFill>
                  <a:srgbClr val="000000"/>
                </a:solidFill>
                <a:latin typeface="Söhne"/>
              </a:rPr>
              <a:t> of </a:t>
            </a:r>
            <a:r>
              <a:rPr lang="fr-FR" altLang="fr-FR" sz="2200" dirty="0" err="1">
                <a:solidFill>
                  <a:srgbClr val="000000"/>
                </a:solidFill>
                <a:latin typeface="Söhne"/>
              </a:rPr>
              <a:t>food</a:t>
            </a:r>
            <a:r>
              <a:rPr lang="fr-FR" altLang="fr-FR" sz="2200" dirty="0">
                <a:solidFill>
                  <a:srgbClr val="000000"/>
                </a:solidFill>
                <a:latin typeface="Söhne"/>
              </a:rPr>
              <a:t> </a:t>
            </a:r>
            <a:r>
              <a:rPr lang="fr-FR" altLang="fr-FR" sz="2200" dirty="0" err="1">
                <a:solidFill>
                  <a:srgbClr val="000000"/>
                </a:solidFill>
                <a:latin typeface="Söhne"/>
              </a:rPr>
              <a:t>that</a:t>
            </a:r>
            <a:r>
              <a:rPr lang="fr-FR" altLang="fr-FR" sz="2200" dirty="0">
                <a:solidFill>
                  <a:srgbClr val="000000"/>
                </a:solidFill>
                <a:latin typeface="Söhne"/>
              </a:rPr>
              <a:t> the agent </a:t>
            </a:r>
            <a:r>
              <a:rPr lang="fr-FR" altLang="fr-FR" sz="2200" dirty="0" err="1">
                <a:solidFill>
                  <a:srgbClr val="000000"/>
                </a:solidFill>
                <a:latin typeface="Söhne"/>
              </a:rPr>
              <a:t>can</a:t>
            </a:r>
            <a:r>
              <a:rPr lang="fr-FR" altLang="fr-FR" sz="2200" dirty="0">
                <a:solidFill>
                  <a:srgbClr val="000000"/>
                </a:solidFill>
                <a:latin typeface="Söhne"/>
              </a:rPr>
              <a:t> </a:t>
            </a:r>
            <a:r>
              <a:rPr lang="fr-FR" altLang="fr-FR" sz="2200" dirty="0" err="1">
                <a:solidFill>
                  <a:srgbClr val="000000"/>
                </a:solidFill>
                <a:latin typeface="Söhne"/>
              </a:rPr>
              <a:t>be</a:t>
            </a:r>
            <a:r>
              <a:rPr lang="fr-FR" altLang="fr-FR" sz="2200" dirty="0">
                <a:solidFill>
                  <a:srgbClr val="000000"/>
                </a:solidFill>
                <a:latin typeface="Söhne"/>
              </a:rPr>
              <a:t> </a:t>
            </a:r>
            <a:r>
              <a:rPr lang="fr-FR" altLang="fr-FR" sz="2200" dirty="0" err="1">
                <a:solidFill>
                  <a:srgbClr val="000000"/>
                </a:solidFill>
                <a:latin typeface="Söhne"/>
              </a:rPr>
              <a:t>converted</a:t>
            </a:r>
            <a:r>
              <a:rPr lang="fr-FR" altLang="fr-FR" sz="2200" dirty="0">
                <a:solidFill>
                  <a:srgbClr val="000000"/>
                </a:solidFill>
                <a:latin typeface="Söhne"/>
              </a:rPr>
              <a:t> </a:t>
            </a:r>
            <a:r>
              <a:rPr lang="fr-FR" altLang="fr-FR" sz="2200" dirty="0" err="1">
                <a:solidFill>
                  <a:srgbClr val="000000"/>
                </a:solidFill>
                <a:latin typeface="Söhne"/>
              </a:rPr>
              <a:t>into</a:t>
            </a:r>
            <a:r>
              <a:rPr lang="fr-FR" altLang="fr-FR" sz="2200" dirty="0">
                <a:solidFill>
                  <a:srgbClr val="000000"/>
                </a:solidFill>
                <a:latin typeface="Söhne"/>
              </a:rPr>
              <a:t> if </a:t>
            </a:r>
            <a:r>
              <a:rPr lang="fr-FR" altLang="fr-FR" sz="2200" dirty="0" err="1">
                <a:solidFill>
                  <a:srgbClr val="000000"/>
                </a:solidFill>
                <a:latin typeface="Söhne"/>
              </a:rPr>
              <a:t>it</a:t>
            </a:r>
            <a:r>
              <a:rPr lang="fr-FR" altLang="fr-FR" sz="2200" dirty="0">
                <a:solidFill>
                  <a:srgbClr val="000000"/>
                </a:solidFill>
                <a:latin typeface="Söhne"/>
              </a:rPr>
              <a:t> dies. </a:t>
            </a:r>
            <a:r>
              <a:rPr lang="fr-FR" altLang="fr-FR" sz="2200" dirty="0" err="1">
                <a:solidFill>
                  <a:srgbClr val="000000"/>
                </a:solidFill>
                <a:latin typeface="Söhne"/>
              </a:rPr>
              <a:t>Some</a:t>
            </a:r>
            <a:r>
              <a:rPr lang="fr-FR" altLang="fr-FR" sz="2200" dirty="0">
                <a:solidFill>
                  <a:srgbClr val="000000"/>
                </a:solidFill>
                <a:latin typeface="Söhne"/>
              </a:rPr>
              <a:t> of </a:t>
            </a:r>
            <a:r>
              <a:rPr lang="fr-FR" altLang="fr-FR" sz="2200" dirty="0" err="1">
                <a:solidFill>
                  <a:srgbClr val="000000"/>
                </a:solidFill>
                <a:latin typeface="Söhne"/>
              </a:rPr>
              <a:t>these</a:t>
            </a:r>
            <a:r>
              <a:rPr lang="fr-FR" altLang="fr-FR" sz="2200" dirty="0">
                <a:solidFill>
                  <a:srgbClr val="000000"/>
                </a:solidFill>
                <a:latin typeface="Söhne"/>
              </a:rPr>
              <a:t> variables are </a:t>
            </a:r>
            <a:r>
              <a:rPr lang="fr-FR" altLang="fr-FR" sz="2200" dirty="0" err="1">
                <a:solidFill>
                  <a:srgbClr val="000000"/>
                </a:solidFill>
                <a:latin typeface="Söhne"/>
              </a:rPr>
              <a:t>used</a:t>
            </a:r>
            <a:r>
              <a:rPr lang="fr-FR" altLang="fr-FR" sz="2200" dirty="0">
                <a:solidFill>
                  <a:srgbClr val="000000"/>
                </a:solidFill>
                <a:latin typeface="Söhne"/>
              </a:rPr>
              <a:t> in </a:t>
            </a:r>
            <a:r>
              <a:rPr lang="fr-FR" altLang="fr-FR" sz="2200" dirty="0" err="1">
                <a:solidFill>
                  <a:srgbClr val="000000"/>
                </a:solidFill>
                <a:latin typeface="Söhne"/>
              </a:rPr>
              <a:t>calculating</a:t>
            </a:r>
            <a:r>
              <a:rPr lang="fr-FR" altLang="fr-FR" sz="2200" dirty="0">
                <a:solidFill>
                  <a:srgbClr val="000000"/>
                </a:solidFill>
                <a:latin typeface="Söhne"/>
              </a:rPr>
              <a:t> the values of the stimuli.</a:t>
            </a:r>
          </a:p>
          <a:p>
            <a:pPr lvl="0" algn="just" defTabSz="914400" eaLnBrk="0" fontAlgn="base" hangingPunct="0">
              <a:spcBef>
                <a:spcPct val="0"/>
              </a:spcBef>
              <a:spcAft>
                <a:spcPct val="0"/>
              </a:spcAft>
            </a:pPr>
            <a:r>
              <a:rPr lang="fr-FR" altLang="fr-FR" sz="2200" dirty="0">
                <a:solidFill>
                  <a:srgbClr val="000000"/>
                </a:solidFill>
                <a:latin typeface="Söhne"/>
              </a:rPr>
              <a:t/>
            </a:r>
            <a:br>
              <a:rPr lang="fr-FR" altLang="fr-FR" sz="2200" dirty="0">
                <a:solidFill>
                  <a:srgbClr val="000000"/>
                </a:solidFill>
                <a:latin typeface="Söhne"/>
              </a:rPr>
            </a:br>
            <a:endParaRPr lang="fr-FR" altLang="fr-FR" sz="2200" dirty="0">
              <a:latin typeface="Arial" panose="020B0604020202020204" pitchFamily="34" charset="0"/>
            </a:endParaRPr>
          </a:p>
        </p:txBody>
      </p:sp>
      <p:sp>
        <p:nvSpPr>
          <p:cNvPr id="4" name="Rectangle 1"/>
          <p:cNvSpPr>
            <a:spLocks noChangeArrowheads="1"/>
          </p:cNvSpPr>
          <p:nvPr/>
        </p:nvSpPr>
        <p:spPr bwMode="auto">
          <a:xfrm>
            <a:off x="0" y="-94565"/>
            <a:ext cx="184731"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smtClean="0">
                <a:ln>
                  <a:noFill/>
                </a:ln>
                <a:solidFill>
                  <a:srgbClr val="000000"/>
                </a:solidFill>
                <a:effectLst/>
                <a:latin typeface="Söhne"/>
              </a:rPr>
              <a:t/>
            </a:r>
            <a:br>
              <a:rPr kumimoji="0" lang="fr-FR" altLang="fr-FR" sz="1800" b="0" i="0" u="none" strike="noStrike" cap="none" normalizeH="0" baseline="0" dirty="0" smtClean="0">
                <a:ln>
                  <a:noFill/>
                </a:ln>
                <a:solidFill>
                  <a:srgbClr val="000000"/>
                </a:solidFill>
                <a:effectLst/>
                <a:latin typeface="Söhne"/>
              </a:rPr>
            </a:b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3"/>
          <p:cNvSpPr>
            <a:spLocks noChangeArrowheads="1"/>
          </p:cNvSpPr>
          <p:nvPr/>
        </p:nvSpPr>
        <p:spPr bwMode="auto">
          <a:xfrm>
            <a:off x="0" y="-10055"/>
            <a:ext cx="65" cy="47731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98375"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23450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2770" y="536496"/>
            <a:ext cx="8911687" cy="1280890"/>
          </a:xfrm>
        </p:spPr>
        <p:txBody>
          <a:bodyPr/>
          <a:lstStyle/>
          <a:p>
            <a:r>
              <a:rPr lang="fr-FR" altLang="fr-FR" b="1" dirty="0">
                <a:solidFill>
                  <a:srgbClr val="000000"/>
                </a:solidFill>
                <a:latin typeface="Söhne"/>
              </a:rPr>
              <a:t>The agents and </a:t>
            </a:r>
            <a:r>
              <a:rPr lang="fr-FR" altLang="fr-FR" b="1" dirty="0" err="1">
                <a:solidFill>
                  <a:srgbClr val="000000"/>
                </a:solidFill>
                <a:latin typeface="Söhne"/>
              </a:rPr>
              <a:t>their</a:t>
            </a:r>
            <a:r>
              <a:rPr lang="fr-FR" altLang="fr-FR" b="1" dirty="0">
                <a:solidFill>
                  <a:srgbClr val="000000"/>
                </a:solidFill>
                <a:latin typeface="Söhne"/>
              </a:rPr>
              <a:t> </a:t>
            </a:r>
            <a:r>
              <a:rPr lang="fr-FR" altLang="fr-FR" b="1" dirty="0" err="1">
                <a:solidFill>
                  <a:srgbClr val="000000"/>
                </a:solidFill>
                <a:latin typeface="Söhne"/>
              </a:rPr>
              <a:t>attributes</a:t>
            </a:r>
            <a:endParaRPr lang="en-US" b="1" dirty="0"/>
          </a:p>
        </p:txBody>
      </p:sp>
      <p:sp>
        <p:nvSpPr>
          <p:cNvPr id="3" name="Espace réservé du contenu 2"/>
          <p:cNvSpPr>
            <a:spLocks noGrp="1"/>
          </p:cNvSpPr>
          <p:nvPr>
            <p:ph idx="1"/>
          </p:nvPr>
        </p:nvSpPr>
        <p:spPr>
          <a:xfrm>
            <a:off x="1722770" y="1347224"/>
            <a:ext cx="10466439" cy="5368163"/>
          </a:xfrm>
        </p:spPr>
        <p:txBody>
          <a:bodyPr>
            <a:normAutofit/>
          </a:bodyPr>
          <a:lstStyle/>
          <a:p>
            <a:pPr defTabSz="914400" eaLnBrk="0" fontAlgn="base" hangingPunct="0">
              <a:spcBef>
                <a:spcPct val="0"/>
              </a:spcBef>
              <a:spcAft>
                <a:spcPct val="0"/>
              </a:spcAft>
              <a:buClrTx/>
            </a:pPr>
            <a:r>
              <a:rPr lang="fr-FR" altLang="fr-FR" sz="2200" dirty="0">
                <a:solidFill>
                  <a:srgbClr val="000000"/>
                </a:solidFill>
                <a:latin typeface="Söhne"/>
              </a:rPr>
              <a:t>Agents capable of </a:t>
            </a:r>
            <a:r>
              <a:rPr lang="fr-FR" altLang="fr-FR" sz="2200" dirty="0" err="1">
                <a:solidFill>
                  <a:srgbClr val="000000"/>
                </a:solidFill>
                <a:latin typeface="Söhne"/>
              </a:rPr>
              <a:t>moving</a:t>
            </a:r>
            <a:r>
              <a:rPr lang="fr-FR" altLang="fr-FR" sz="2200" dirty="0">
                <a:solidFill>
                  <a:srgbClr val="000000"/>
                </a:solidFill>
                <a:latin typeface="Söhne"/>
              </a:rPr>
              <a:t> (</a:t>
            </a:r>
            <a:r>
              <a:rPr lang="fr-FR" altLang="fr-FR" sz="2200" dirty="0" err="1">
                <a:solidFill>
                  <a:srgbClr val="000000"/>
                </a:solidFill>
                <a:latin typeface="Söhne"/>
              </a:rPr>
              <a:t>workers</a:t>
            </a:r>
            <a:r>
              <a:rPr lang="fr-FR" altLang="fr-FR" sz="2200" dirty="0">
                <a:solidFill>
                  <a:srgbClr val="000000"/>
                </a:solidFill>
                <a:latin typeface="Söhne"/>
              </a:rPr>
              <a:t> and </a:t>
            </a:r>
            <a:r>
              <a:rPr lang="fr-FR" altLang="fr-FR" sz="2200" dirty="0" err="1">
                <a:solidFill>
                  <a:srgbClr val="000000"/>
                </a:solidFill>
                <a:latin typeface="Söhne"/>
              </a:rPr>
              <a:t>queens</a:t>
            </a:r>
            <a:r>
              <a:rPr lang="fr-FR" altLang="fr-FR" sz="2200" dirty="0">
                <a:solidFill>
                  <a:srgbClr val="000000"/>
                </a:solidFill>
                <a:latin typeface="Söhne"/>
              </a:rPr>
              <a:t>) </a:t>
            </a:r>
            <a:r>
              <a:rPr lang="fr-FR" altLang="fr-FR" sz="2200" dirty="0" err="1">
                <a:solidFill>
                  <a:srgbClr val="000000"/>
                </a:solidFill>
                <a:latin typeface="Söhne"/>
              </a:rPr>
              <a:t>also</a:t>
            </a:r>
            <a:r>
              <a:rPr lang="fr-FR" altLang="fr-FR" sz="2200" dirty="0">
                <a:solidFill>
                  <a:srgbClr val="000000"/>
                </a:solidFill>
                <a:latin typeface="Söhne"/>
              </a:rPr>
              <a:t> have a variable </a:t>
            </a:r>
            <a:r>
              <a:rPr lang="fr-FR" altLang="fr-FR" sz="2200" dirty="0" err="1">
                <a:solidFill>
                  <a:srgbClr val="000000"/>
                </a:solidFill>
                <a:latin typeface="Söhne"/>
              </a:rPr>
              <a:t>representing</a:t>
            </a:r>
            <a:r>
              <a:rPr lang="fr-FR" altLang="fr-FR" sz="2200" dirty="0">
                <a:solidFill>
                  <a:srgbClr val="000000"/>
                </a:solidFill>
                <a:latin typeface="Söhne"/>
              </a:rPr>
              <a:t> the maximum </a:t>
            </a:r>
            <a:r>
              <a:rPr lang="fr-FR" altLang="fr-FR" sz="2200" dirty="0" err="1">
                <a:solidFill>
                  <a:srgbClr val="000000"/>
                </a:solidFill>
                <a:latin typeface="Söhne"/>
              </a:rPr>
              <a:t>number</a:t>
            </a:r>
            <a:r>
              <a:rPr lang="fr-FR" altLang="fr-FR" sz="2200" dirty="0">
                <a:solidFill>
                  <a:srgbClr val="000000"/>
                </a:solidFill>
                <a:latin typeface="Söhne"/>
              </a:rPr>
              <a:t> of agents </a:t>
            </a:r>
            <a:r>
              <a:rPr lang="fr-FR" altLang="fr-FR" sz="2200" dirty="0" err="1">
                <a:solidFill>
                  <a:srgbClr val="000000"/>
                </a:solidFill>
                <a:latin typeface="Söhne"/>
              </a:rPr>
              <a:t>they</a:t>
            </a:r>
            <a:r>
              <a:rPr lang="fr-FR" altLang="fr-FR" sz="2200" dirty="0">
                <a:solidFill>
                  <a:srgbClr val="000000"/>
                </a:solidFill>
                <a:latin typeface="Söhne"/>
              </a:rPr>
              <a:t> are capable of </a:t>
            </a:r>
            <a:r>
              <a:rPr lang="fr-FR" altLang="fr-FR" sz="2200" dirty="0" err="1">
                <a:solidFill>
                  <a:srgbClr val="000000"/>
                </a:solidFill>
                <a:latin typeface="Söhne"/>
              </a:rPr>
              <a:t>carrying</a:t>
            </a:r>
            <a:r>
              <a:rPr lang="fr-FR" altLang="fr-FR" sz="2200" dirty="0">
                <a:solidFill>
                  <a:srgbClr val="000000"/>
                </a:solidFill>
                <a:latin typeface="Söhne"/>
              </a:rPr>
              <a:t> at once. </a:t>
            </a:r>
            <a:r>
              <a:rPr lang="fr-FR" altLang="fr-FR" sz="2200" dirty="0" err="1">
                <a:solidFill>
                  <a:srgbClr val="000000"/>
                </a:solidFill>
                <a:latin typeface="Söhne"/>
              </a:rPr>
              <a:t>They</a:t>
            </a:r>
            <a:r>
              <a:rPr lang="fr-FR" altLang="fr-FR" sz="2200" dirty="0">
                <a:solidFill>
                  <a:srgbClr val="000000"/>
                </a:solidFill>
                <a:latin typeface="Söhne"/>
              </a:rPr>
              <a:t> do not have </a:t>
            </a:r>
            <a:r>
              <a:rPr lang="fr-FR" altLang="fr-FR" sz="2200" dirty="0" err="1">
                <a:solidFill>
                  <a:srgbClr val="000000"/>
                </a:solidFill>
                <a:latin typeface="Söhne"/>
              </a:rPr>
              <a:t>differentiated</a:t>
            </a:r>
            <a:r>
              <a:rPr lang="fr-FR" altLang="fr-FR" sz="2200" dirty="0">
                <a:solidFill>
                  <a:srgbClr val="000000"/>
                </a:solidFill>
                <a:latin typeface="Söhne"/>
              </a:rPr>
              <a:t> speeds.</a:t>
            </a:r>
          </a:p>
          <a:p>
            <a:pPr defTabSz="914400" eaLnBrk="0" fontAlgn="base" hangingPunct="0">
              <a:spcBef>
                <a:spcPct val="0"/>
              </a:spcBef>
              <a:spcAft>
                <a:spcPct val="0"/>
              </a:spcAft>
              <a:buClrTx/>
            </a:pPr>
            <a:r>
              <a:rPr lang="fr-FR" altLang="fr-FR" sz="2200" dirty="0">
                <a:solidFill>
                  <a:srgbClr val="000000"/>
                </a:solidFill>
                <a:latin typeface="Söhne"/>
              </a:rPr>
              <a:t>Agents capable of </a:t>
            </a:r>
            <a:r>
              <a:rPr lang="fr-FR" altLang="fr-FR" sz="2200" dirty="0" err="1">
                <a:solidFill>
                  <a:srgbClr val="000000"/>
                </a:solidFill>
                <a:latin typeface="Söhne"/>
              </a:rPr>
              <a:t>reproducing</a:t>
            </a:r>
            <a:r>
              <a:rPr lang="fr-FR" altLang="fr-FR" sz="2200" dirty="0">
                <a:solidFill>
                  <a:srgbClr val="000000"/>
                </a:solidFill>
                <a:latin typeface="Söhne"/>
              </a:rPr>
              <a:t> (</a:t>
            </a:r>
            <a:r>
              <a:rPr lang="fr-FR" altLang="fr-FR" sz="2200" dirty="0" err="1">
                <a:solidFill>
                  <a:srgbClr val="000000"/>
                </a:solidFill>
                <a:latin typeface="Söhne"/>
              </a:rPr>
              <a:t>queens</a:t>
            </a:r>
            <a:r>
              <a:rPr lang="fr-FR" altLang="fr-FR" sz="2200" dirty="0">
                <a:solidFill>
                  <a:srgbClr val="000000"/>
                </a:solidFill>
                <a:latin typeface="Söhne"/>
              </a:rPr>
              <a:t>) are </a:t>
            </a:r>
            <a:r>
              <a:rPr lang="fr-FR" altLang="fr-FR" sz="2200" dirty="0" err="1">
                <a:solidFill>
                  <a:srgbClr val="000000"/>
                </a:solidFill>
                <a:latin typeface="Söhne"/>
              </a:rPr>
              <a:t>endowed</a:t>
            </a:r>
            <a:r>
              <a:rPr lang="fr-FR" altLang="fr-FR" sz="2200" dirty="0">
                <a:solidFill>
                  <a:srgbClr val="000000"/>
                </a:solidFill>
                <a:latin typeface="Söhne"/>
              </a:rPr>
              <a:t> </a:t>
            </a:r>
            <a:r>
              <a:rPr lang="fr-FR" altLang="fr-FR" sz="2200" dirty="0" err="1">
                <a:solidFill>
                  <a:srgbClr val="000000"/>
                </a:solidFill>
                <a:latin typeface="Söhne"/>
              </a:rPr>
              <a:t>with</a:t>
            </a:r>
            <a:r>
              <a:rPr lang="fr-FR" altLang="fr-FR" sz="2200" dirty="0">
                <a:solidFill>
                  <a:srgbClr val="000000"/>
                </a:solidFill>
                <a:latin typeface="Söhne"/>
              </a:rPr>
              <a:t> a variable </a:t>
            </a:r>
            <a:r>
              <a:rPr lang="fr-FR" altLang="fr-FR" sz="2200" dirty="0" err="1">
                <a:solidFill>
                  <a:srgbClr val="000000"/>
                </a:solidFill>
                <a:latin typeface="Söhne"/>
              </a:rPr>
              <a:t>indicating</a:t>
            </a:r>
            <a:r>
              <a:rPr lang="fr-FR" altLang="fr-FR" sz="2200" dirty="0">
                <a:solidFill>
                  <a:srgbClr val="000000"/>
                </a:solidFill>
                <a:latin typeface="Söhne"/>
              </a:rPr>
              <a:t> the </a:t>
            </a:r>
            <a:r>
              <a:rPr lang="fr-FR" altLang="fr-FR" sz="2200" dirty="0" err="1">
                <a:solidFill>
                  <a:srgbClr val="000000"/>
                </a:solidFill>
                <a:latin typeface="Söhne"/>
              </a:rPr>
              <a:t>average</a:t>
            </a:r>
            <a:r>
              <a:rPr lang="fr-FR" altLang="fr-FR" sz="2200" dirty="0">
                <a:solidFill>
                  <a:srgbClr val="000000"/>
                </a:solidFill>
                <a:latin typeface="Söhne"/>
              </a:rPr>
              <a:t> </a:t>
            </a:r>
            <a:r>
              <a:rPr lang="fr-FR" altLang="fr-FR" sz="2200" dirty="0" err="1">
                <a:solidFill>
                  <a:srgbClr val="000000"/>
                </a:solidFill>
                <a:latin typeface="Söhne"/>
              </a:rPr>
              <a:t>interval</a:t>
            </a:r>
            <a:r>
              <a:rPr lang="fr-FR" altLang="fr-FR" sz="2200" dirty="0">
                <a:solidFill>
                  <a:srgbClr val="000000"/>
                </a:solidFill>
                <a:latin typeface="Söhne"/>
              </a:rPr>
              <a:t> </a:t>
            </a:r>
            <a:r>
              <a:rPr lang="fr-FR" altLang="fr-FR" sz="2200" dirty="0" err="1">
                <a:solidFill>
                  <a:srgbClr val="000000"/>
                </a:solidFill>
                <a:latin typeface="Söhne"/>
              </a:rPr>
              <a:t>between</a:t>
            </a:r>
            <a:r>
              <a:rPr lang="fr-FR" altLang="fr-FR" sz="2200" dirty="0">
                <a:solidFill>
                  <a:srgbClr val="000000"/>
                </a:solidFill>
                <a:latin typeface="Söhne"/>
              </a:rPr>
              <a:t> </a:t>
            </a:r>
            <a:r>
              <a:rPr lang="fr-FR" altLang="fr-FR" sz="2200" dirty="0" err="1">
                <a:solidFill>
                  <a:srgbClr val="000000"/>
                </a:solidFill>
                <a:latin typeface="Söhne"/>
              </a:rPr>
              <a:t>two</a:t>
            </a:r>
            <a:r>
              <a:rPr lang="fr-FR" altLang="fr-FR" sz="2200" dirty="0">
                <a:solidFill>
                  <a:srgbClr val="000000"/>
                </a:solidFill>
                <a:latin typeface="Söhne"/>
              </a:rPr>
              <a:t> </a:t>
            </a:r>
            <a:r>
              <a:rPr lang="fr-FR" altLang="fr-FR" sz="2200" dirty="0" err="1">
                <a:solidFill>
                  <a:srgbClr val="000000"/>
                </a:solidFill>
                <a:latin typeface="Söhne"/>
              </a:rPr>
              <a:t>egg-laying</a:t>
            </a:r>
            <a:r>
              <a:rPr lang="fr-FR" altLang="fr-FR" sz="2200" dirty="0">
                <a:solidFill>
                  <a:srgbClr val="000000"/>
                </a:solidFill>
                <a:latin typeface="Söhne"/>
              </a:rPr>
              <a:t> </a:t>
            </a:r>
            <a:r>
              <a:rPr lang="fr-FR" altLang="fr-FR" sz="2200" dirty="0" err="1">
                <a:solidFill>
                  <a:srgbClr val="000000"/>
                </a:solidFill>
                <a:latin typeface="Söhne"/>
              </a:rPr>
              <a:t>events</a:t>
            </a:r>
            <a:r>
              <a:rPr lang="fr-FR" altLang="fr-FR" sz="2200" dirty="0">
                <a:solidFill>
                  <a:srgbClr val="000000"/>
                </a:solidFill>
                <a:latin typeface="Söhne"/>
              </a:rPr>
              <a:t>.</a:t>
            </a:r>
          </a:p>
          <a:p>
            <a:pPr defTabSz="914400" eaLnBrk="0" fontAlgn="base" hangingPunct="0">
              <a:spcBef>
                <a:spcPct val="0"/>
              </a:spcBef>
              <a:spcAft>
                <a:spcPct val="0"/>
              </a:spcAft>
              <a:buClrTx/>
            </a:pPr>
            <a:r>
              <a:rPr lang="fr-FR" altLang="fr-FR" sz="2200" dirty="0">
                <a:solidFill>
                  <a:srgbClr val="000000"/>
                </a:solidFill>
                <a:latin typeface="Söhne"/>
              </a:rPr>
              <a:t>In addition to all </a:t>
            </a:r>
            <a:r>
              <a:rPr lang="fr-FR" altLang="fr-FR" sz="2200" dirty="0" err="1">
                <a:solidFill>
                  <a:srgbClr val="000000"/>
                </a:solidFill>
                <a:latin typeface="Söhne"/>
              </a:rPr>
              <a:t>these</a:t>
            </a:r>
            <a:r>
              <a:rPr lang="fr-FR" altLang="fr-FR" sz="2200" dirty="0">
                <a:solidFill>
                  <a:srgbClr val="000000"/>
                </a:solidFill>
                <a:latin typeface="Söhne"/>
              </a:rPr>
              <a:t> </a:t>
            </a:r>
            <a:r>
              <a:rPr lang="fr-FR" altLang="fr-FR" sz="2200" dirty="0" err="1">
                <a:solidFill>
                  <a:srgbClr val="000000"/>
                </a:solidFill>
                <a:latin typeface="Söhne"/>
              </a:rPr>
              <a:t>attributes</a:t>
            </a:r>
            <a:r>
              <a:rPr lang="fr-FR" altLang="fr-FR" sz="2200" dirty="0">
                <a:solidFill>
                  <a:srgbClr val="000000"/>
                </a:solidFill>
                <a:latin typeface="Söhne"/>
              </a:rPr>
              <a:t>, </a:t>
            </a:r>
            <a:r>
              <a:rPr lang="fr-FR" altLang="fr-FR" sz="2200" dirty="0" err="1">
                <a:solidFill>
                  <a:srgbClr val="000000"/>
                </a:solidFill>
                <a:latin typeface="Söhne"/>
              </a:rPr>
              <a:t>although</a:t>
            </a:r>
            <a:r>
              <a:rPr lang="fr-FR" altLang="fr-FR" sz="2200" dirty="0">
                <a:solidFill>
                  <a:srgbClr val="000000"/>
                </a:solidFill>
                <a:latin typeface="Söhne"/>
              </a:rPr>
              <a:t> agents do not </a:t>
            </a:r>
            <a:r>
              <a:rPr lang="fr-FR" altLang="fr-FR" sz="2200" dirty="0" err="1">
                <a:solidFill>
                  <a:srgbClr val="000000"/>
                </a:solidFill>
                <a:latin typeface="Söhne"/>
              </a:rPr>
              <a:t>truly</a:t>
            </a:r>
            <a:r>
              <a:rPr lang="fr-FR" altLang="fr-FR" sz="2200" dirty="0">
                <a:solidFill>
                  <a:srgbClr val="000000"/>
                </a:solidFill>
                <a:latin typeface="Söhne"/>
              </a:rPr>
              <a:t> "</a:t>
            </a:r>
            <a:r>
              <a:rPr lang="fr-FR" altLang="fr-FR" sz="2200" dirty="0" err="1">
                <a:solidFill>
                  <a:srgbClr val="000000"/>
                </a:solidFill>
                <a:latin typeface="Söhne"/>
              </a:rPr>
              <a:t>possess</a:t>
            </a:r>
            <a:r>
              <a:rPr lang="fr-FR" altLang="fr-FR" sz="2200" dirty="0">
                <a:solidFill>
                  <a:srgbClr val="000000"/>
                </a:solidFill>
                <a:latin typeface="Söhne"/>
              </a:rPr>
              <a:t>" </a:t>
            </a:r>
            <a:r>
              <a:rPr lang="fr-FR" altLang="fr-FR" sz="2200" dirty="0" err="1">
                <a:solidFill>
                  <a:srgbClr val="000000"/>
                </a:solidFill>
                <a:latin typeface="Söhne"/>
              </a:rPr>
              <a:t>them</a:t>
            </a:r>
            <a:r>
              <a:rPr lang="fr-FR" altLang="fr-FR" sz="2200" dirty="0">
                <a:solidFill>
                  <a:srgbClr val="000000"/>
                </a:solidFill>
                <a:latin typeface="Söhne"/>
              </a:rPr>
              <a:t> </a:t>
            </a:r>
            <a:r>
              <a:rPr lang="fr-FR" altLang="fr-FR" sz="2200" dirty="0" err="1">
                <a:solidFill>
                  <a:srgbClr val="000000"/>
                </a:solidFill>
                <a:latin typeface="Söhne"/>
              </a:rPr>
              <a:t>themselves</a:t>
            </a:r>
            <a:r>
              <a:rPr lang="fr-FR" altLang="fr-FR" sz="2200" dirty="0">
                <a:solidFill>
                  <a:srgbClr val="000000"/>
                </a:solidFill>
                <a:latin typeface="Söhne"/>
              </a:rPr>
              <a:t>, </a:t>
            </a:r>
            <a:r>
              <a:rPr lang="fr-FR" altLang="fr-FR" sz="2200" dirty="0" err="1">
                <a:solidFill>
                  <a:srgbClr val="000000"/>
                </a:solidFill>
                <a:latin typeface="Söhne"/>
              </a:rPr>
              <a:t>there</a:t>
            </a:r>
            <a:r>
              <a:rPr lang="fr-FR" altLang="fr-FR" sz="2200" dirty="0">
                <a:solidFill>
                  <a:srgbClr val="000000"/>
                </a:solidFill>
                <a:latin typeface="Söhne"/>
              </a:rPr>
              <a:t> are the </a:t>
            </a:r>
            <a:r>
              <a:rPr lang="fr-FR" altLang="fr-FR" sz="2200" dirty="0" err="1">
                <a:solidFill>
                  <a:srgbClr val="000000"/>
                </a:solidFill>
                <a:latin typeface="Söhne"/>
              </a:rPr>
              <a:t>parameters</a:t>
            </a:r>
            <a:r>
              <a:rPr lang="fr-FR" altLang="fr-FR" sz="2200" dirty="0">
                <a:solidFill>
                  <a:srgbClr val="000000"/>
                </a:solidFill>
                <a:latin typeface="Söhne"/>
              </a:rPr>
              <a:t> of the </a:t>
            </a:r>
            <a:r>
              <a:rPr lang="fr-FR" altLang="fr-FR" sz="2200" dirty="0" err="1">
                <a:solidFill>
                  <a:srgbClr val="000000"/>
                </a:solidFill>
                <a:latin typeface="Söhne"/>
              </a:rPr>
              <a:t>behaviors</a:t>
            </a:r>
            <a:r>
              <a:rPr lang="fr-FR" altLang="fr-FR" sz="2200" dirty="0">
                <a:solidFill>
                  <a:srgbClr val="000000"/>
                </a:solidFill>
                <a:latin typeface="Söhne"/>
              </a:rPr>
              <a:t> </a:t>
            </a:r>
            <a:r>
              <a:rPr lang="fr-FR" altLang="fr-FR" sz="2200" dirty="0" err="1">
                <a:solidFill>
                  <a:srgbClr val="000000"/>
                </a:solidFill>
                <a:latin typeface="Söhne"/>
              </a:rPr>
              <a:t>they</a:t>
            </a:r>
            <a:r>
              <a:rPr lang="fr-FR" altLang="fr-FR" sz="2200" dirty="0">
                <a:solidFill>
                  <a:srgbClr val="000000"/>
                </a:solidFill>
                <a:latin typeface="Söhne"/>
              </a:rPr>
              <a:t> </a:t>
            </a:r>
            <a:r>
              <a:rPr lang="fr-FR" altLang="fr-FR" sz="2200" dirty="0" err="1">
                <a:solidFill>
                  <a:srgbClr val="000000"/>
                </a:solidFill>
                <a:latin typeface="Söhne"/>
              </a:rPr>
              <a:t>exhibit</a:t>
            </a:r>
            <a:r>
              <a:rPr lang="fr-FR" altLang="fr-FR" sz="2200" dirty="0">
                <a:solidFill>
                  <a:srgbClr val="000000"/>
                </a:solidFill>
                <a:latin typeface="Söhne"/>
              </a:rPr>
              <a:t> (</a:t>
            </a:r>
            <a:r>
              <a:rPr lang="fr-FR" altLang="fr-FR" sz="2200" dirty="0" err="1">
                <a:solidFill>
                  <a:srgbClr val="000000"/>
                </a:solidFill>
                <a:latin typeface="Söhne"/>
              </a:rPr>
              <a:t>referred</a:t>
            </a:r>
            <a:r>
              <a:rPr lang="fr-FR" altLang="fr-FR" sz="2200" dirty="0">
                <a:solidFill>
                  <a:srgbClr val="000000"/>
                </a:solidFill>
                <a:latin typeface="Söhne"/>
              </a:rPr>
              <a:t> to as "</a:t>
            </a:r>
            <a:r>
              <a:rPr lang="fr-FR" altLang="fr-FR" sz="2200" dirty="0" err="1">
                <a:solidFill>
                  <a:srgbClr val="000000"/>
                </a:solidFill>
                <a:latin typeface="Söhne"/>
              </a:rPr>
              <a:t>tasks</a:t>
            </a:r>
            <a:r>
              <a:rPr lang="fr-FR" altLang="fr-FR" sz="2200" dirty="0">
                <a:solidFill>
                  <a:srgbClr val="000000"/>
                </a:solidFill>
                <a:latin typeface="Söhne"/>
              </a:rPr>
              <a:t>" in the model): the </a:t>
            </a:r>
            <a:r>
              <a:rPr lang="fr-FR" altLang="fr-FR" sz="2200" dirty="0" err="1">
                <a:solidFill>
                  <a:srgbClr val="000000"/>
                </a:solidFill>
                <a:latin typeface="Söhne"/>
              </a:rPr>
              <a:t>weight</a:t>
            </a:r>
            <a:r>
              <a:rPr lang="fr-FR" altLang="fr-FR" sz="2200" dirty="0">
                <a:solidFill>
                  <a:srgbClr val="000000"/>
                </a:solidFill>
                <a:latin typeface="Söhne"/>
              </a:rPr>
              <a:t>, trigger </a:t>
            </a:r>
            <a:r>
              <a:rPr lang="fr-FR" altLang="fr-FR" sz="2200" dirty="0" err="1">
                <a:solidFill>
                  <a:srgbClr val="000000"/>
                </a:solidFill>
                <a:latin typeface="Söhne"/>
              </a:rPr>
              <a:t>threshold</a:t>
            </a:r>
            <a:r>
              <a:rPr lang="fr-FR" altLang="fr-FR" sz="2200" dirty="0">
                <a:solidFill>
                  <a:srgbClr val="000000"/>
                </a:solidFill>
                <a:latin typeface="Söhne"/>
              </a:rPr>
              <a:t>, and </a:t>
            </a:r>
            <a:r>
              <a:rPr lang="fr-FR" altLang="fr-FR" sz="2200" dirty="0" err="1">
                <a:solidFill>
                  <a:srgbClr val="000000"/>
                </a:solidFill>
                <a:latin typeface="Söhne"/>
              </a:rPr>
              <a:t>reinforcement</a:t>
            </a:r>
            <a:r>
              <a:rPr lang="fr-FR" altLang="fr-FR" sz="2200" dirty="0">
                <a:solidFill>
                  <a:srgbClr val="000000"/>
                </a:solidFill>
                <a:latin typeface="Söhne"/>
              </a:rPr>
              <a:t> rate of </a:t>
            </a:r>
            <a:r>
              <a:rPr lang="fr-FR" altLang="fr-FR" sz="2200" dirty="0" err="1">
                <a:solidFill>
                  <a:srgbClr val="000000"/>
                </a:solidFill>
                <a:latin typeface="Söhne"/>
              </a:rPr>
              <a:t>each</a:t>
            </a:r>
            <a:r>
              <a:rPr lang="fr-FR" altLang="fr-FR" sz="2200" dirty="0">
                <a:solidFill>
                  <a:srgbClr val="000000"/>
                </a:solidFill>
                <a:latin typeface="Söhne"/>
              </a:rPr>
              <a:t> of </a:t>
            </a:r>
            <a:r>
              <a:rPr lang="fr-FR" altLang="fr-FR" sz="2200" dirty="0" err="1">
                <a:solidFill>
                  <a:srgbClr val="000000"/>
                </a:solidFill>
                <a:latin typeface="Söhne"/>
              </a:rPr>
              <a:t>these</a:t>
            </a:r>
            <a:r>
              <a:rPr lang="fr-FR" altLang="fr-FR" sz="2200" dirty="0">
                <a:solidFill>
                  <a:srgbClr val="000000"/>
                </a:solidFill>
                <a:latin typeface="Söhne"/>
              </a:rPr>
              <a:t> </a:t>
            </a:r>
            <a:r>
              <a:rPr lang="fr-FR" altLang="fr-FR" sz="2200" dirty="0" err="1">
                <a:solidFill>
                  <a:srgbClr val="000000"/>
                </a:solidFill>
                <a:latin typeface="Söhne"/>
              </a:rPr>
              <a:t>tasks</a:t>
            </a:r>
            <a:r>
              <a:rPr lang="fr-FR" altLang="fr-FR" sz="2200" dirty="0">
                <a:solidFill>
                  <a:srgbClr val="000000"/>
                </a:solidFill>
                <a:latin typeface="Söhne"/>
              </a:rPr>
              <a:t>.</a:t>
            </a:r>
          </a:p>
          <a:p>
            <a:pPr defTabSz="914400" eaLnBrk="0" fontAlgn="base" hangingPunct="0">
              <a:spcBef>
                <a:spcPct val="0"/>
              </a:spcBef>
              <a:spcAft>
                <a:spcPct val="0"/>
              </a:spcAft>
              <a:buClrTx/>
            </a:pPr>
            <a:r>
              <a:rPr lang="fr-FR" altLang="fr-FR" sz="2200" dirty="0">
                <a:solidFill>
                  <a:srgbClr val="000000"/>
                </a:solidFill>
                <a:latin typeface="Söhne"/>
              </a:rPr>
              <a:t>In total, the agents in MANTA are </a:t>
            </a:r>
            <a:r>
              <a:rPr lang="fr-FR" altLang="fr-FR" sz="2200" dirty="0" err="1">
                <a:solidFill>
                  <a:srgbClr val="000000"/>
                </a:solidFill>
                <a:latin typeface="Söhne"/>
              </a:rPr>
              <a:t>therefore</a:t>
            </a:r>
            <a:r>
              <a:rPr lang="fr-FR" altLang="fr-FR" sz="2200" dirty="0">
                <a:solidFill>
                  <a:srgbClr val="000000"/>
                </a:solidFill>
                <a:latin typeface="Söhne"/>
              </a:rPr>
              <a:t> </a:t>
            </a:r>
            <a:r>
              <a:rPr lang="fr-FR" altLang="fr-FR" sz="2200" dirty="0" err="1">
                <a:solidFill>
                  <a:srgbClr val="000000"/>
                </a:solidFill>
                <a:latin typeface="Söhne"/>
              </a:rPr>
              <a:t>relatively</a:t>
            </a:r>
            <a:r>
              <a:rPr lang="fr-FR" altLang="fr-FR" sz="2200" dirty="0">
                <a:solidFill>
                  <a:srgbClr val="000000"/>
                </a:solidFill>
                <a:latin typeface="Söhne"/>
              </a:rPr>
              <a:t> </a:t>
            </a:r>
            <a:r>
              <a:rPr lang="fr-FR" altLang="fr-FR" sz="2200" dirty="0" err="1">
                <a:solidFill>
                  <a:srgbClr val="000000"/>
                </a:solidFill>
                <a:latin typeface="Söhne"/>
              </a:rPr>
              <a:t>complex</a:t>
            </a:r>
            <a:r>
              <a:rPr lang="fr-FR" altLang="fr-FR" sz="2200" dirty="0">
                <a:solidFill>
                  <a:srgbClr val="000000"/>
                </a:solidFill>
                <a:latin typeface="Söhne"/>
              </a:rPr>
              <a:t> </a:t>
            </a:r>
            <a:r>
              <a:rPr lang="fr-FR" altLang="fr-FR" sz="2200" dirty="0" err="1">
                <a:solidFill>
                  <a:srgbClr val="000000"/>
                </a:solidFill>
                <a:latin typeface="Söhne"/>
              </a:rPr>
              <a:t>entities</a:t>
            </a:r>
            <a:r>
              <a:rPr lang="fr-FR" altLang="fr-FR" sz="2200" dirty="0">
                <a:solidFill>
                  <a:srgbClr val="000000"/>
                </a:solidFill>
                <a:latin typeface="Söhne"/>
              </a:rPr>
              <a:t>, </a:t>
            </a:r>
            <a:r>
              <a:rPr lang="fr-FR" altLang="fr-FR" sz="2200" dirty="0" err="1">
                <a:solidFill>
                  <a:srgbClr val="000000"/>
                </a:solidFill>
                <a:latin typeface="Söhne"/>
              </a:rPr>
              <a:t>with</a:t>
            </a:r>
            <a:r>
              <a:rPr lang="fr-FR" altLang="fr-FR" sz="2200" dirty="0">
                <a:solidFill>
                  <a:srgbClr val="000000"/>
                </a:solidFill>
                <a:latin typeface="Söhne"/>
              </a:rPr>
              <a:t> the </a:t>
            </a:r>
            <a:r>
              <a:rPr lang="fr-FR" altLang="fr-FR" sz="2200" dirty="0" err="1">
                <a:solidFill>
                  <a:srgbClr val="000000"/>
                </a:solidFill>
                <a:latin typeface="Söhne"/>
              </a:rPr>
              <a:t>number</a:t>
            </a:r>
            <a:r>
              <a:rPr lang="fr-FR" altLang="fr-FR" sz="2200" dirty="0">
                <a:solidFill>
                  <a:srgbClr val="000000"/>
                </a:solidFill>
                <a:latin typeface="Söhne"/>
              </a:rPr>
              <a:t> of </a:t>
            </a:r>
            <a:r>
              <a:rPr lang="fr-FR" altLang="fr-FR" sz="2200" dirty="0" err="1">
                <a:solidFill>
                  <a:srgbClr val="000000"/>
                </a:solidFill>
                <a:latin typeface="Söhne"/>
              </a:rPr>
              <a:t>attributes</a:t>
            </a:r>
            <a:r>
              <a:rPr lang="fr-FR" altLang="fr-FR" sz="2200" dirty="0">
                <a:solidFill>
                  <a:srgbClr val="000000"/>
                </a:solidFill>
                <a:latin typeface="Söhne"/>
              </a:rPr>
              <a:t> </a:t>
            </a:r>
            <a:r>
              <a:rPr lang="fr-FR" altLang="fr-FR" sz="2200" dirty="0" err="1">
                <a:solidFill>
                  <a:srgbClr val="000000"/>
                </a:solidFill>
                <a:latin typeface="Söhne"/>
              </a:rPr>
              <a:t>ranging</a:t>
            </a:r>
            <a:r>
              <a:rPr lang="fr-FR" altLang="fr-FR" sz="2200" dirty="0">
                <a:solidFill>
                  <a:srgbClr val="000000"/>
                </a:solidFill>
                <a:latin typeface="Söhne"/>
              </a:rPr>
              <a:t> </a:t>
            </a:r>
            <a:r>
              <a:rPr lang="fr-FR" altLang="fr-FR" sz="2200" dirty="0" err="1">
                <a:solidFill>
                  <a:srgbClr val="000000"/>
                </a:solidFill>
                <a:latin typeface="Söhne"/>
              </a:rPr>
              <a:t>from</a:t>
            </a:r>
            <a:r>
              <a:rPr lang="fr-FR" altLang="fr-FR" sz="2200" dirty="0">
                <a:solidFill>
                  <a:srgbClr val="000000"/>
                </a:solidFill>
                <a:latin typeface="Söhne"/>
              </a:rPr>
              <a:t> 7 for the </a:t>
            </a:r>
            <a:r>
              <a:rPr lang="fr-FR" altLang="fr-FR" sz="2200" dirty="0" err="1">
                <a:solidFill>
                  <a:srgbClr val="000000"/>
                </a:solidFill>
                <a:latin typeface="Söhne"/>
              </a:rPr>
              <a:t>simplest</a:t>
            </a:r>
            <a:r>
              <a:rPr lang="fr-FR" altLang="fr-FR" sz="2200" dirty="0">
                <a:solidFill>
                  <a:srgbClr val="000000"/>
                </a:solidFill>
                <a:latin typeface="Söhne"/>
              </a:rPr>
              <a:t> agents (</a:t>
            </a:r>
            <a:r>
              <a:rPr lang="fr-FR" altLang="fr-FR" sz="2200" dirty="0" err="1">
                <a:solidFill>
                  <a:srgbClr val="000000"/>
                </a:solidFill>
                <a:latin typeface="Söhne"/>
              </a:rPr>
              <a:t>eggs</a:t>
            </a:r>
            <a:r>
              <a:rPr lang="fr-FR" altLang="fr-FR" sz="2200" dirty="0">
                <a:solidFill>
                  <a:srgbClr val="000000"/>
                </a:solidFill>
                <a:latin typeface="Söhne"/>
              </a:rPr>
              <a:t>) to </a:t>
            </a:r>
            <a:r>
              <a:rPr lang="fr-FR" altLang="fr-FR" sz="2200" dirty="0" err="1">
                <a:solidFill>
                  <a:srgbClr val="000000"/>
                </a:solidFill>
                <a:latin typeface="Söhne"/>
              </a:rPr>
              <a:t>nearly</a:t>
            </a:r>
            <a:r>
              <a:rPr lang="fr-FR" altLang="fr-FR" sz="2200" dirty="0">
                <a:solidFill>
                  <a:srgbClr val="000000"/>
                </a:solidFill>
                <a:latin typeface="Söhne"/>
              </a:rPr>
              <a:t> 50 for the </a:t>
            </a:r>
            <a:r>
              <a:rPr lang="fr-FR" altLang="fr-FR" sz="2200" dirty="0" err="1">
                <a:solidFill>
                  <a:srgbClr val="000000"/>
                </a:solidFill>
                <a:latin typeface="Söhne"/>
              </a:rPr>
              <a:t>most</a:t>
            </a:r>
            <a:r>
              <a:rPr lang="fr-FR" altLang="fr-FR" sz="2200" dirty="0">
                <a:solidFill>
                  <a:srgbClr val="000000"/>
                </a:solidFill>
                <a:latin typeface="Söhne"/>
              </a:rPr>
              <a:t> </a:t>
            </a:r>
            <a:r>
              <a:rPr lang="fr-FR" altLang="fr-FR" sz="2200" dirty="0" err="1">
                <a:solidFill>
                  <a:srgbClr val="000000"/>
                </a:solidFill>
                <a:latin typeface="Söhne"/>
              </a:rPr>
              <a:t>complex</a:t>
            </a:r>
            <a:r>
              <a:rPr lang="fr-FR" altLang="fr-FR" sz="2200" dirty="0">
                <a:solidFill>
                  <a:srgbClr val="000000"/>
                </a:solidFill>
                <a:latin typeface="Söhne"/>
              </a:rPr>
              <a:t> agents (</a:t>
            </a:r>
            <a:r>
              <a:rPr lang="fr-FR" altLang="fr-FR" sz="2200" dirty="0" err="1">
                <a:solidFill>
                  <a:srgbClr val="000000"/>
                </a:solidFill>
                <a:latin typeface="Söhne"/>
              </a:rPr>
              <a:t>queens</a:t>
            </a:r>
            <a:r>
              <a:rPr lang="fr-FR" altLang="fr-FR" sz="2200" dirty="0">
                <a:solidFill>
                  <a:srgbClr val="000000"/>
                </a:solidFill>
                <a:latin typeface="Söhne"/>
              </a:rPr>
              <a:t>).</a:t>
            </a:r>
          </a:p>
          <a:p>
            <a:pPr marL="0" lvl="0" indent="0" defTabSz="914400" eaLnBrk="0" fontAlgn="base" hangingPunct="0">
              <a:spcBef>
                <a:spcPct val="0"/>
              </a:spcBef>
              <a:spcAft>
                <a:spcPct val="0"/>
              </a:spcAft>
              <a:buClrTx/>
              <a:buNone/>
            </a:pPr>
            <a:r>
              <a:rPr lang="fr-FR" altLang="fr-FR" sz="2000" dirty="0">
                <a:solidFill>
                  <a:srgbClr val="000000"/>
                </a:solidFill>
                <a:latin typeface="Söhne"/>
              </a:rPr>
              <a:t/>
            </a:r>
            <a:br>
              <a:rPr lang="fr-FR" altLang="fr-FR" sz="2000" dirty="0">
                <a:solidFill>
                  <a:srgbClr val="000000"/>
                </a:solidFill>
                <a:latin typeface="Söhne"/>
              </a:rPr>
            </a:br>
            <a:endParaRPr lang="fr-FR" altLang="fr-FR" sz="2000" dirty="0">
              <a:solidFill>
                <a:schemeClr val="tx1"/>
              </a:solidFill>
              <a:latin typeface="Arial" panose="020B0604020202020204" pitchFamily="34" charset="0"/>
            </a:endParaRPr>
          </a:p>
        </p:txBody>
      </p:sp>
      <p:sp>
        <p:nvSpPr>
          <p:cNvPr id="4" name="Espace réservé du numéro de diapositive 5"/>
          <p:cNvSpPr>
            <a:spLocks noGrp="1"/>
          </p:cNvSpPr>
          <p:nvPr>
            <p:ph type="sldNum" sz="quarter" idx="12"/>
          </p:nvPr>
        </p:nvSpPr>
        <p:spPr>
          <a:xfrm>
            <a:off x="8706463" y="6245225"/>
            <a:ext cx="2133600" cy="476250"/>
          </a:xfrm>
          <a:noFill/>
          <a:ln>
            <a:miter lim="800000"/>
            <a:headEnd/>
            <a:tailEnd/>
          </a:ln>
        </p:spPr>
        <p:txBody>
          <a:bodyPr/>
          <a:lstStyle/>
          <a:p>
            <a:fld id="{2FB169D1-1A9A-4497-A9D2-B228E2A34CED}" type="slidenum">
              <a:rPr lang="fr-FR" smtClean="0"/>
              <a:pPr/>
              <a:t>8</a:t>
            </a:fld>
            <a:endParaRPr lang="fr-FR" smtClean="0"/>
          </a:p>
        </p:txBody>
      </p:sp>
      <p:sp>
        <p:nvSpPr>
          <p:cNvPr id="5" name="Rectangle 1"/>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0994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1878" y="0"/>
            <a:ext cx="8911687" cy="1280890"/>
          </a:xfrm>
        </p:spPr>
        <p:txBody>
          <a:bodyPr/>
          <a:lstStyle/>
          <a:p>
            <a:pPr lvl="0" defTabSz="914400" eaLnBrk="0" fontAlgn="base" hangingPunct="0">
              <a:spcAft>
                <a:spcPct val="0"/>
              </a:spcAft>
            </a:pPr>
            <a:r>
              <a:rPr lang="fr-FR" altLang="fr-FR" b="1" dirty="0" err="1">
                <a:solidFill>
                  <a:srgbClr val="000000"/>
                </a:solidFill>
                <a:latin typeface="Söhne"/>
              </a:rPr>
              <a:t>Behaviors</a:t>
            </a:r>
            <a:r>
              <a:rPr lang="fr-FR" altLang="fr-FR" b="1" dirty="0">
                <a:solidFill>
                  <a:srgbClr val="000000"/>
                </a:solidFill>
                <a:latin typeface="Söhne"/>
              </a:rPr>
              <a:t> or </a:t>
            </a:r>
            <a:r>
              <a:rPr lang="fr-FR" altLang="fr-FR" b="1" dirty="0" err="1">
                <a:solidFill>
                  <a:srgbClr val="000000"/>
                </a:solidFill>
                <a:latin typeface="Söhne"/>
              </a:rPr>
              <a:t>mechanisms</a:t>
            </a:r>
            <a:endParaRPr lang="fr-FR" altLang="fr-FR" b="1" dirty="0">
              <a:solidFill>
                <a:srgbClr val="000000"/>
              </a:solidFill>
              <a:latin typeface="Söhne"/>
            </a:endParaRPr>
          </a:p>
        </p:txBody>
      </p:sp>
      <p:sp>
        <p:nvSpPr>
          <p:cNvPr id="3" name="Espace réservé du contenu 2"/>
          <p:cNvSpPr>
            <a:spLocks noGrp="1"/>
          </p:cNvSpPr>
          <p:nvPr>
            <p:ph idx="1"/>
          </p:nvPr>
        </p:nvSpPr>
        <p:spPr>
          <a:xfrm>
            <a:off x="1481878" y="640445"/>
            <a:ext cx="10710122" cy="1846081"/>
          </a:xfrm>
        </p:spPr>
        <p:txBody>
          <a:bodyPr>
            <a:noAutofit/>
          </a:bodyPr>
          <a:lstStyle/>
          <a:p>
            <a:pPr algn="just"/>
            <a:r>
              <a:rPr lang="en-US" sz="2000" dirty="0" smtClean="0"/>
              <a:t>two </a:t>
            </a:r>
            <a:r>
              <a:rPr lang="en-US" sz="2000" dirty="0"/>
              <a:t>fundamental mechanisms are at the core of the model. </a:t>
            </a:r>
            <a:endParaRPr lang="en-US" sz="2000" dirty="0" smtClean="0"/>
          </a:p>
          <a:p>
            <a:pPr algn="just"/>
            <a:r>
              <a:rPr lang="en-US" sz="2000" dirty="0" smtClean="0"/>
              <a:t>The </a:t>
            </a:r>
            <a:r>
              <a:rPr lang="en-US" sz="2000" dirty="0"/>
              <a:t>first is the (global) mechanism of stimulus propagation, which allows agents to influence each other by diffusing some of their stimuli from their location in the environment. </a:t>
            </a:r>
            <a:r>
              <a:rPr lang="en-US" sz="2000" dirty="0" smtClean="0"/>
              <a:t>The </a:t>
            </a:r>
            <a:r>
              <a:rPr lang="en-US" sz="2000" dirty="0"/>
              <a:t>general pattern of "influence" among agents is provided in the following figure:</a:t>
            </a:r>
            <a:r>
              <a:rPr lang="en-US" sz="1400" dirty="0"/>
              <a:t/>
            </a:r>
            <a:br>
              <a:rPr lang="en-US" sz="1400" dirty="0"/>
            </a:br>
            <a:endParaRPr lang="fr-FR" sz="1400" dirty="0"/>
          </a:p>
        </p:txBody>
      </p:sp>
      <p:sp>
        <p:nvSpPr>
          <p:cNvPr id="4" name="Rectangle 1"/>
          <p:cNvSpPr>
            <a:spLocks noChangeArrowheads="1"/>
          </p:cNvSpPr>
          <p:nvPr/>
        </p:nvSpPr>
        <p:spPr bwMode="auto">
          <a:xfrm>
            <a:off x="0" y="-94565"/>
            <a:ext cx="184731"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smtClean="0">
                <a:ln>
                  <a:noFill/>
                </a:ln>
                <a:solidFill>
                  <a:srgbClr val="000000"/>
                </a:solidFill>
                <a:effectLst/>
                <a:latin typeface="Söhne"/>
              </a:rPr>
              <a:t/>
            </a:r>
            <a:br>
              <a:rPr kumimoji="0" lang="fr-FR" altLang="fr-FR" sz="1800" b="0" i="0" u="none" strike="noStrike" cap="none" normalizeH="0" baseline="0" dirty="0" smtClean="0">
                <a:ln>
                  <a:noFill/>
                </a:ln>
                <a:solidFill>
                  <a:srgbClr val="000000"/>
                </a:solidFill>
                <a:effectLst/>
                <a:latin typeface="Söhne"/>
              </a:rPr>
            </a:b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pic>
        <p:nvPicPr>
          <p:cNvPr id="5" name="Image 4"/>
          <p:cNvPicPr>
            <a:picLocks noChangeAspect="1"/>
          </p:cNvPicPr>
          <p:nvPr/>
        </p:nvPicPr>
        <p:blipFill>
          <a:blip r:embed="rId2"/>
          <a:stretch>
            <a:fillRect/>
          </a:stretch>
        </p:blipFill>
        <p:spPr>
          <a:xfrm>
            <a:off x="802105" y="2486526"/>
            <a:ext cx="11389895" cy="4371474"/>
          </a:xfrm>
          <a:prstGeom prst="rect">
            <a:avLst/>
          </a:prstGeom>
        </p:spPr>
      </p:pic>
    </p:spTree>
    <p:extLst>
      <p:ext uri="{BB962C8B-B14F-4D97-AF65-F5344CB8AC3E}">
        <p14:creationId xmlns:p14="http://schemas.microsoft.com/office/powerpoint/2010/main" val="3987600496"/>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3952</TotalTime>
  <Words>2196</Words>
  <Application>Microsoft Office PowerPoint</Application>
  <PresentationFormat>Grand écran</PresentationFormat>
  <Paragraphs>94</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vt:lpstr>
      <vt:lpstr>Century Gothic</vt:lpstr>
      <vt:lpstr>Söhne</vt:lpstr>
      <vt:lpstr>Wingdings</vt:lpstr>
      <vt:lpstr>Wingdings 3</vt:lpstr>
      <vt:lpstr>Brin</vt:lpstr>
      <vt:lpstr>BEHAVIORAL MODELS</vt:lpstr>
      <vt:lpstr>INTRODUCTION</vt:lpstr>
      <vt:lpstr>INTRODUCTION</vt:lpstr>
      <vt:lpstr>INTRODUCTION</vt:lpstr>
      <vt:lpstr>The reasons advanced for the agent-based approach</vt:lpstr>
      <vt:lpstr>Spatial-temporal scales</vt:lpstr>
      <vt:lpstr>The agents and their attributes</vt:lpstr>
      <vt:lpstr>The agents and their attributes</vt:lpstr>
      <vt:lpstr>Behaviors or mechanisms</vt:lpstr>
      <vt:lpstr>Behaviors or mechanisms</vt:lpstr>
      <vt:lpstr>Computer implementation of the model</vt:lpstr>
      <vt:lpstr>Example of multi-agent simulation</vt:lpstr>
      <vt:lpstr>Example of multi-agent simulation</vt:lpstr>
      <vt:lpstr>Example of multi-agent simulation</vt:lpstr>
      <vt:lpstr>Example of multi-agent simulation</vt:lpstr>
      <vt:lpstr>Example of multi-agent simulation</vt:lpstr>
      <vt:lpstr>Example of multi-agent simulation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SIMULATION AND MODELING</dc:title>
  <dc:creator>Jean</dc:creator>
  <cp:lastModifiedBy>Jean</cp:lastModifiedBy>
  <cp:revision>248</cp:revision>
  <dcterms:created xsi:type="dcterms:W3CDTF">2023-09-21T14:52:04Z</dcterms:created>
  <dcterms:modified xsi:type="dcterms:W3CDTF">2024-03-03T22:01:45Z</dcterms:modified>
</cp:coreProperties>
</file>