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sldIdLst>
    <p:sldId id="256" r:id="rId2"/>
    <p:sldId id="264" r:id="rId3"/>
    <p:sldId id="257" r:id="rId4"/>
    <p:sldId id="265" r:id="rId5"/>
    <p:sldId id="270" r:id="rId6"/>
    <p:sldId id="266" r:id="rId7"/>
    <p:sldId id="267" r:id="rId8"/>
  </p:sldIdLst>
  <p:sldSz cx="10440988" cy="6911975"/>
  <p:notesSz cx="6858000" cy="9144000"/>
  <p:defaultTextStyle>
    <a:defPPr>
      <a:defRPr lang="fr-FR"/>
    </a:defPPr>
    <a:lvl1pPr marL="0" algn="l" defTabSz="991575" rtl="0" eaLnBrk="1" latinLnBrk="0" hangingPunct="1">
      <a:defRPr sz="2000" kern="1200">
        <a:solidFill>
          <a:schemeClr val="tx1"/>
        </a:solidFill>
        <a:latin typeface="+mn-lt"/>
        <a:ea typeface="+mn-ea"/>
        <a:cs typeface="+mn-cs"/>
      </a:defRPr>
    </a:lvl1pPr>
    <a:lvl2pPr marL="495788" algn="l" defTabSz="991575" rtl="0" eaLnBrk="1" latinLnBrk="0" hangingPunct="1">
      <a:defRPr sz="2000" kern="1200">
        <a:solidFill>
          <a:schemeClr val="tx1"/>
        </a:solidFill>
        <a:latin typeface="+mn-lt"/>
        <a:ea typeface="+mn-ea"/>
        <a:cs typeface="+mn-cs"/>
      </a:defRPr>
    </a:lvl2pPr>
    <a:lvl3pPr marL="991575" algn="l" defTabSz="991575" rtl="0" eaLnBrk="1" latinLnBrk="0" hangingPunct="1">
      <a:defRPr sz="2000" kern="1200">
        <a:solidFill>
          <a:schemeClr val="tx1"/>
        </a:solidFill>
        <a:latin typeface="+mn-lt"/>
        <a:ea typeface="+mn-ea"/>
        <a:cs typeface="+mn-cs"/>
      </a:defRPr>
    </a:lvl3pPr>
    <a:lvl4pPr marL="1487363" algn="l" defTabSz="991575" rtl="0" eaLnBrk="1" latinLnBrk="0" hangingPunct="1">
      <a:defRPr sz="2000" kern="1200">
        <a:solidFill>
          <a:schemeClr val="tx1"/>
        </a:solidFill>
        <a:latin typeface="+mn-lt"/>
        <a:ea typeface="+mn-ea"/>
        <a:cs typeface="+mn-cs"/>
      </a:defRPr>
    </a:lvl4pPr>
    <a:lvl5pPr marL="1983151" algn="l" defTabSz="991575" rtl="0" eaLnBrk="1" latinLnBrk="0" hangingPunct="1">
      <a:defRPr sz="2000" kern="1200">
        <a:solidFill>
          <a:schemeClr val="tx1"/>
        </a:solidFill>
        <a:latin typeface="+mn-lt"/>
        <a:ea typeface="+mn-ea"/>
        <a:cs typeface="+mn-cs"/>
      </a:defRPr>
    </a:lvl5pPr>
    <a:lvl6pPr marL="2478938" algn="l" defTabSz="991575" rtl="0" eaLnBrk="1" latinLnBrk="0" hangingPunct="1">
      <a:defRPr sz="2000" kern="1200">
        <a:solidFill>
          <a:schemeClr val="tx1"/>
        </a:solidFill>
        <a:latin typeface="+mn-lt"/>
        <a:ea typeface="+mn-ea"/>
        <a:cs typeface="+mn-cs"/>
      </a:defRPr>
    </a:lvl6pPr>
    <a:lvl7pPr marL="2974726" algn="l" defTabSz="991575" rtl="0" eaLnBrk="1" latinLnBrk="0" hangingPunct="1">
      <a:defRPr sz="2000" kern="1200">
        <a:solidFill>
          <a:schemeClr val="tx1"/>
        </a:solidFill>
        <a:latin typeface="+mn-lt"/>
        <a:ea typeface="+mn-ea"/>
        <a:cs typeface="+mn-cs"/>
      </a:defRPr>
    </a:lvl7pPr>
    <a:lvl8pPr marL="3470514" algn="l" defTabSz="991575" rtl="0" eaLnBrk="1" latinLnBrk="0" hangingPunct="1">
      <a:defRPr sz="2000" kern="1200">
        <a:solidFill>
          <a:schemeClr val="tx1"/>
        </a:solidFill>
        <a:latin typeface="+mn-lt"/>
        <a:ea typeface="+mn-ea"/>
        <a:cs typeface="+mn-cs"/>
      </a:defRPr>
    </a:lvl8pPr>
    <a:lvl9pPr marL="3966301" algn="l" defTabSz="991575"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5992" autoAdjust="0"/>
    <p:restoredTop sz="94660"/>
  </p:normalViewPr>
  <p:slideViewPr>
    <p:cSldViewPr>
      <p:cViewPr>
        <p:scale>
          <a:sx n="75" d="100"/>
          <a:sy n="75" d="100"/>
        </p:scale>
        <p:origin x="-360" y="-48"/>
      </p:cViewPr>
      <p:guideLst>
        <p:guide orient="horz" pos="2177"/>
        <p:guide pos="3289"/>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87306" y="5392008"/>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435042" y="4891610"/>
            <a:ext cx="9657914" cy="123199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435042" y="3916786"/>
            <a:ext cx="9657914" cy="921597"/>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9396889" y="6524904"/>
            <a:ext cx="866602" cy="248831"/>
          </a:xfrm>
        </p:spPr>
        <p:txBody>
          <a:bodyPr/>
          <a:lstStyle/>
          <a:p>
            <a:fld id="{6A0492A0-023C-442C-BF4A-9A2962DF425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830741" y="553600"/>
            <a:ext cx="2088198" cy="5897578"/>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22051" y="553600"/>
            <a:ext cx="7134675" cy="5897578"/>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19" name="Espace réservé du pied de page 18"/>
          <p:cNvSpPr>
            <a:spLocks noGrp="1"/>
          </p:cNvSpPr>
          <p:nvPr>
            <p:ph type="ftr" sz="quarter" idx="11"/>
          </p:nvPr>
        </p:nvSpPr>
        <p:spPr>
          <a:xfrm>
            <a:off x="4089387" y="76801"/>
            <a:ext cx="3306313" cy="291199"/>
          </a:xfrm>
        </p:spPr>
        <p:txBody>
          <a:bodyPr/>
          <a:lstStyle/>
          <a:p>
            <a:endParaRPr lang="fr-FR"/>
          </a:p>
        </p:txBody>
      </p:sp>
      <p:sp>
        <p:nvSpPr>
          <p:cNvPr id="16" name="Espace réservé du numéro de diapositive 15"/>
          <p:cNvSpPr>
            <a:spLocks noGrp="1"/>
          </p:cNvSpPr>
          <p:nvPr>
            <p:ph type="sldNum" sz="quarter" idx="12"/>
          </p:nvPr>
        </p:nvSpPr>
        <p:spPr>
          <a:xfrm>
            <a:off x="9396889" y="6524904"/>
            <a:ext cx="866602" cy="248831"/>
          </a:xfrm>
        </p:spPr>
        <p:txBody>
          <a:bodyPr/>
          <a:lstStyle/>
          <a:p>
            <a:fld id="{6A0492A0-023C-442C-BF4A-9A2962DF425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87306" y="3472015"/>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435042" y="1689593"/>
            <a:ext cx="9657914" cy="1228796"/>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6A0492A0-023C-442C-BF4A-9A2962DF425C}" type="slidenum">
              <a:rPr lang="fr-FR" smtClean="0"/>
              <a:pPr/>
              <a:t>‹N°›</a:t>
            </a:fld>
            <a:endParaRPr lang="fr-FR"/>
          </a:p>
        </p:txBody>
      </p:sp>
      <p:sp>
        <p:nvSpPr>
          <p:cNvPr id="8" name="Titre 7"/>
          <p:cNvSpPr>
            <a:spLocks noGrp="1"/>
          </p:cNvSpPr>
          <p:nvPr>
            <p:ph type="title"/>
          </p:nvPr>
        </p:nvSpPr>
        <p:spPr>
          <a:xfrm>
            <a:off x="206074" y="2970281"/>
            <a:ext cx="9918938" cy="1194150"/>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44552" y="460799"/>
            <a:ext cx="9918938" cy="847869"/>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48033" y="1612794"/>
            <a:ext cx="4785454" cy="4761583"/>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5307502" y="1612794"/>
            <a:ext cx="4959469" cy="4761583"/>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48033" y="5452780"/>
            <a:ext cx="9831930" cy="889597"/>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21364" y="671998"/>
            <a:ext cx="4899130" cy="644797"/>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5303879" y="671998"/>
            <a:ext cx="4901054" cy="644797"/>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321364" y="1326395"/>
            <a:ext cx="4899130" cy="3972786"/>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5308108" y="1326395"/>
            <a:ext cx="4896823" cy="3972786"/>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9396889" y="6527977"/>
            <a:ext cx="870082" cy="248831"/>
          </a:xfrm>
        </p:spPr>
        <p:txBody>
          <a:bodyPr/>
          <a:lstStyle/>
          <a:p>
            <a:fld id="{6A0492A0-023C-442C-BF4A-9A2962DF425C}" type="slidenum">
              <a:rPr lang="fr-FR" smtClean="0"/>
              <a:pPr/>
              <a:t>‹N°›</a:t>
            </a:fld>
            <a:endParaRPr lang="fr-FR"/>
          </a:p>
        </p:txBody>
      </p:sp>
      <p:sp>
        <p:nvSpPr>
          <p:cNvPr id="11" name="Connecteur droit 10"/>
          <p:cNvSpPr>
            <a:spLocks noChangeShapeType="1"/>
          </p:cNvSpPr>
          <p:nvPr/>
        </p:nvSpPr>
        <p:spPr bwMode="auto">
          <a:xfrm>
            <a:off x="587306" y="6067179"/>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44552" y="460799"/>
            <a:ext cx="9918938" cy="847869"/>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87306" y="5895152"/>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522051" y="5529580"/>
            <a:ext cx="9657914" cy="52479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522050" y="614398"/>
            <a:ext cx="3435013" cy="483838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4082137" y="614398"/>
            <a:ext cx="6097826" cy="4838383"/>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4002380" y="621487"/>
            <a:ext cx="5742543" cy="3686387"/>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6A0492A0-023C-442C-BF4A-9A2962DF425C}" type="slidenum">
              <a:rPr lang="fr-FR" smtClean="0"/>
              <a:pPr/>
              <a:t>‹N°›</a:t>
            </a:fld>
            <a:endParaRPr lang="fr-FR"/>
          </a:p>
        </p:txBody>
      </p:sp>
      <p:sp>
        <p:nvSpPr>
          <p:cNvPr id="17" name="Titre 16"/>
          <p:cNvSpPr>
            <a:spLocks noGrp="1"/>
          </p:cNvSpPr>
          <p:nvPr>
            <p:ph type="title"/>
          </p:nvPr>
        </p:nvSpPr>
        <p:spPr>
          <a:xfrm>
            <a:off x="435041" y="5033063"/>
            <a:ext cx="6699634" cy="52639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435041" y="5576767"/>
            <a:ext cx="6699634" cy="774397"/>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87306" y="1059169"/>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48033" y="1566395"/>
            <a:ext cx="9918938" cy="4561584"/>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7395700" y="76801"/>
            <a:ext cx="2871272" cy="291199"/>
          </a:xfrm>
          <a:prstGeom prst="rect">
            <a:avLst/>
          </a:prstGeom>
        </p:spPr>
        <p:txBody>
          <a:bodyPr vert="horz"/>
          <a:lstStyle>
            <a:lvl1pPr algn="l" eaLnBrk="1" latinLnBrk="0" hangingPunct="1">
              <a:defRPr kumimoji="0" sz="1200">
                <a:solidFill>
                  <a:schemeClr val="accent1">
                    <a:shade val="75000"/>
                  </a:schemeClr>
                </a:solidFill>
              </a:defRPr>
            </a:lvl1pPr>
          </a:lstStyle>
          <a:p>
            <a:fld id="{5BFBB63A-6500-40DB-AE51-139B8D2FD3C7}" type="datetimeFigureOut">
              <a:rPr lang="fr-FR" smtClean="0"/>
              <a:pPr/>
              <a:t>03/12/2020</a:t>
            </a:fld>
            <a:endParaRPr lang="fr-FR"/>
          </a:p>
        </p:txBody>
      </p:sp>
      <p:sp>
        <p:nvSpPr>
          <p:cNvPr id="28" name="Espace réservé du pied de page 27"/>
          <p:cNvSpPr>
            <a:spLocks noGrp="1"/>
          </p:cNvSpPr>
          <p:nvPr>
            <p:ph type="ftr" sz="quarter" idx="3"/>
          </p:nvPr>
        </p:nvSpPr>
        <p:spPr>
          <a:xfrm>
            <a:off x="3567337" y="76801"/>
            <a:ext cx="3828363" cy="291199"/>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9396889" y="6527977"/>
            <a:ext cx="870082" cy="246399"/>
          </a:xfrm>
          <a:prstGeom prst="rect">
            <a:avLst/>
          </a:prstGeom>
        </p:spPr>
        <p:txBody>
          <a:bodyPr vert="horz"/>
          <a:lstStyle>
            <a:lvl1pPr algn="r" eaLnBrk="1" latinLnBrk="0" hangingPunct="1">
              <a:defRPr kumimoji="0" sz="1200">
                <a:solidFill>
                  <a:schemeClr val="accent1">
                    <a:shade val="75000"/>
                  </a:schemeClr>
                </a:solidFill>
              </a:defRPr>
            </a:lvl1pPr>
          </a:lstStyle>
          <a:p>
            <a:fld id="{6A0492A0-023C-442C-BF4A-9A2962DF425C}" type="slidenum">
              <a:rPr lang="fr-FR" smtClean="0"/>
              <a:pPr/>
              <a:t>‹N°›</a:t>
            </a:fld>
            <a:endParaRPr lang="fr-FR"/>
          </a:p>
        </p:txBody>
      </p:sp>
      <p:sp>
        <p:nvSpPr>
          <p:cNvPr id="10" name="Espace réservé du titre 9"/>
          <p:cNvSpPr>
            <a:spLocks noGrp="1"/>
          </p:cNvSpPr>
          <p:nvPr>
            <p:ph type="title"/>
          </p:nvPr>
        </p:nvSpPr>
        <p:spPr>
          <a:xfrm>
            <a:off x="348033" y="460799"/>
            <a:ext cx="9918938" cy="844797"/>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87306" y="1059169"/>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87306" y="1066314"/>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5586" y="669905"/>
            <a:ext cx="9657914" cy="2071702"/>
          </a:xfrm>
        </p:spPr>
        <p:txBody>
          <a:bodyPr>
            <a:normAutofit/>
          </a:bodyPr>
          <a:lstStyle/>
          <a:p>
            <a:pPr algn="ctr"/>
            <a:r>
              <a:rPr lang="ar-DZ" b="1" dirty="0" smtClean="0">
                <a:latin typeface="Courier New" pitchFamily="49" charset="0"/>
                <a:cs typeface="Courier New" pitchFamily="49" charset="0"/>
              </a:rPr>
              <a:t>جامعة محمد بوضياف المسيلة</a:t>
            </a:r>
            <a:r>
              <a:rPr lang="fr-FR" b="1" dirty="0" smtClean="0">
                <a:latin typeface="Courier New" pitchFamily="49" charset="0"/>
                <a:cs typeface="Courier New" pitchFamily="49" charset="0"/>
              </a:rPr>
              <a:t/>
            </a:r>
            <a:br>
              <a:rPr lang="fr-FR" b="1" dirty="0" smtClean="0">
                <a:latin typeface="Courier New" pitchFamily="49" charset="0"/>
                <a:cs typeface="Courier New" pitchFamily="49" charset="0"/>
              </a:rPr>
            </a:br>
            <a:r>
              <a:rPr lang="ar-DZ" b="1" dirty="0" smtClean="0">
                <a:latin typeface="Courier New" pitchFamily="49" charset="0"/>
                <a:cs typeface="Courier New" pitchFamily="49" charset="0"/>
              </a:rPr>
              <a:t/>
            </a:r>
            <a:br>
              <a:rPr lang="ar-DZ" b="1" dirty="0" smtClean="0">
                <a:latin typeface="Courier New" pitchFamily="49" charset="0"/>
                <a:cs typeface="Courier New" pitchFamily="49" charset="0"/>
              </a:rPr>
            </a:br>
            <a:r>
              <a:rPr lang="ar-DZ" sz="2400" b="1" dirty="0" smtClean="0">
                <a:latin typeface="Courier New" pitchFamily="49" charset="0"/>
                <a:cs typeface="Courier New" pitchFamily="49" charset="0"/>
              </a:rPr>
              <a:t>معهد تسيير التقنيات الحضرية</a:t>
            </a:r>
            <a:endParaRPr lang="fr-FR" b="1" dirty="0">
              <a:latin typeface="Courier New" pitchFamily="49" charset="0"/>
              <a:cs typeface="Courier New" pitchFamily="49" charset="0"/>
            </a:endParaRPr>
          </a:p>
        </p:txBody>
      </p:sp>
      <p:sp>
        <p:nvSpPr>
          <p:cNvPr id="3" name="Sous-titre 2"/>
          <p:cNvSpPr>
            <a:spLocks noGrp="1"/>
          </p:cNvSpPr>
          <p:nvPr>
            <p:ph type="subTitle" idx="1"/>
          </p:nvPr>
        </p:nvSpPr>
        <p:spPr>
          <a:xfrm>
            <a:off x="0" y="4313243"/>
            <a:ext cx="4648990" cy="1278787"/>
          </a:xfrm>
        </p:spPr>
        <p:txBody>
          <a:bodyPr>
            <a:normAutofit fontScale="47500" lnSpcReduction="20000"/>
          </a:bodyPr>
          <a:lstStyle/>
          <a:p>
            <a:r>
              <a:rPr lang="ar-DZ" sz="4100" b="1" cap="all" dirty="0" smtClean="0">
                <a:solidFill>
                  <a:schemeClr val="tx2"/>
                </a:solidFill>
                <a:effectLst>
                  <a:reflection blurRad="12700" stA="48000" endA="300" endPos="55000" dir="5400000" sy="-90000" algn="bl" rotWithShape="0"/>
                </a:effectLst>
                <a:latin typeface="Courier New" pitchFamily="49" charset="0"/>
                <a:ea typeface="+mj-ea"/>
                <a:cs typeface="Courier New" pitchFamily="49" charset="0"/>
              </a:rPr>
              <a:t>سنة أولى جذع مشترك نظام .ل.م.د </a:t>
            </a:r>
            <a:endParaRPr lang="fr-FR" sz="4100" b="1" cap="all" dirty="0" smtClean="0">
              <a:solidFill>
                <a:schemeClr val="tx2"/>
              </a:solidFill>
              <a:effectLst>
                <a:reflection blurRad="12700" stA="48000" endA="300" endPos="55000" dir="5400000" sy="-90000" algn="bl" rotWithShape="0"/>
              </a:effectLst>
              <a:latin typeface="Courier New" pitchFamily="49" charset="0"/>
              <a:ea typeface="+mj-ea"/>
              <a:cs typeface="Courier New" pitchFamily="49" charset="0"/>
            </a:endParaRPr>
          </a:p>
          <a:p>
            <a:endParaRPr lang="ar-DZ" sz="4100" b="1" cap="all" dirty="0" smtClean="0">
              <a:solidFill>
                <a:schemeClr val="tx2"/>
              </a:solidFill>
              <a:effectLst>
                <a:reflection blurRad="12700" stA="48000" endA="300" endPos="55000" dir="5400000" sy="-90000" algn="bl" rotWithShape="0"/>
              </a:effectLst>
              <a:latin typeface="Courier New" pitchFamily="49" charset="0"/>
              <a:ea typeface="+mj-ea"/>
              <a:cs typeface="Courier New" pitchFamily="49" charset="0"/>
            </a:endParaRPr>
          </a:p>
          <a:p>
            <a:pPr algn="ctr"/>
            <a:r>
              <a:rPr lang="ar-DZ" sz="42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rPr>
              <a:t>مادة التهيئة</a:t>
            </a:r>
          </a:p>
          <a:p>
            <a:endParaRPr lang="fr-FR" sz="4200" b="1" cap="all" dirty="0">
              <a:solidFill>
                <a:srgbClr val="C00000"/>
              </a:solidFill>
              <a:effectLst>
                <a:reflection blurRad="12700" stA="48000" endA="300" endPos="55000" dir="5400000" sy="-90000" algn="bl" rotWithShape="0"/>
              </a:effectLst>
              <a:latin typeface="Courier New" pitchFamily="49" charset="0"/>
              <a:ea typeface="+mj-ea"/>
              <a:cs typeface="Courier New" pitchFamily="49"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7"/>
          <p:cNvSpPr>
            <a:spLocks noGrp="1"/>
          </p:cNvSpPr>
          <p:nvPr>
            <p:ph idx="1"/>
          </p:nvPr>
        </p:nvSpPr>
        <p:spPr/>
        <p:txBody>
          <a:bodyPr>
            <a:normAutofit/>
          </a:bodyPr>
          <a:lstStyle/>
          <a:p>
            <a:pPr algn="r" rtl="1">
              <a:buNone/>
            </a:pPr>
            <a:r>
              <a:rPr lang="ar-SA" sz="1400" dirty="0" smtClean="0"/>
              <a:t>سياسة التهيئة في الجزائر</a:t>
            </a:r>
            <a:endParaRPr lang="fr-FR" sz="1400" dirty="0" smtClean="0"/>
          </a:p>
          <a:p>
            <a:pPr algn="r">
              <a:buNone/>
            </a:pPr>
            <a:r>
              <a:rPr lang="ar-SA" sz="1400" dirty="0" smtClean="0"/>
              <a:t> مرت سياسة التهيئة في الجزائر بشوطين أساسيين </a:t>
            </a:r>
            <a:r>
              <a:rPr lang="fr-FR" sz="1400" dirty="0" smtClean="0"/>
              <a:t> </a:t>
            </a:r>
            <a:br>
              <a:rPr lang="fr-FR" sz="1400" dirty="0" smtClean="0"/>
            </a:br>
            <a:r>
              <a:rPr lang="fr-FR" sz="1400" dirty="0" smtClean="0"/>
              <a:t> </a:t>
            </a:r>
            <a:r>
              <a:rPr lang="ar-SA" sz="1400" b="1" dirty="0" smtClean="0"/>
              <a:t>الشوط الأول</a:t>
            </a:r>
            <a:r>
              <a:rPr lang="ar-SA" sz="1400" dirty="0" smtClean="0"/>
              <a:t> : 1962 – 1978 : </a:t>
            </a:r>
            <a:r>
              <a:rPr lang="ar-SA" sz="1400" dirty="0" err="1" smtClean="0"/>
              <a:t>و</a:t>
            </a:r>
            <a:r>
              <a:rPr lang="ar-SA" sz="1400" dirty="0" smtClean="0"/>
              <a:t> يمكن استخلاص تهيئة الترب الوطني خلال هذه الفترة من أهداف المخططات الاقتصادية </a:t>
            </a:r>
            <a:r>
              <a:rPr lang="ar-SA" sz="1400" dirty="0" err="1" smtClean="0"/>
              <a:t>و</a:t>
            </a:r>
            <a:r>
              <a:rPr lang="ar-SA" sz="1400" dirty="0" smtClean="0"/>
              <a:t> البرامج الكبرى التي تبنتها الدولة الجزائرية في اقتصادها المركزي الموجه ذي الطابع الاشتراكي بوسائله </a:t>
            </a:r>
            <a:r>
              <a:rPr lang="ar-SA" sz="1400" dirty="0" err="1" smtClean="0"/>
              <a:t>و</a:t>
            </a:r>
            <a:r>
              <a:rPr lang="ar-SA" sz="1400" dirty="0" smtClean="0"/>
              <a:t> مؤسساته العمومية أو الحكومية </a:t>
            </a:r>
            <a:r>
              <a:rPr lang="ar-SA" sz="1400" dirty="0" err="1" smtClean="0"/>
              <a:t>و</a:t>
            </a:r>
            <a:r>
              <a:rPr lang="ar-SA" sz="1400" dirty="0" smtClean="0"/>
              <a:t> نخصص بالذكر المخططات الاقتصادية الوطنية  المخطط الانتقالي 1967 /1969 ، </a:t>
            </a:r>
            <a:r>
              <a:rPr lang="ar-SA" sz="1400" dirty="0" err="1" smtClean="0"/>
              <a:t>و</a:t>
            </a:r>
            <a:r>
              <a:rPr lang="ar-SA" sz="1400" dirty="0" smtClean="0"/>
              <a:t> الرباعي الأول 1970/1973 </a:t>
            </a:r>
            <a:r>
              <a:rPr lang="ar-SA" sz="1400" dirty="0" err="1" smtClean="0"/>
              <a:t>و</a:t>
            </a:r>
            <a:r>
              <a:rPr lang="ar-SA" sz="1400" dirty="0" smtClean="0"/>
              <a:t> الرباعي الثاني 1974/1977 </a:t>
            </a:r>
            <a:r>
              <a:rPr lang="ar-SA" sz="1400" dirty="0" err="1" smtClean="0"/>
              <a:t>و</a:t>
            </a:r>
            <a:r>
              <a:rPr lang="ar-SA" sz="1400" dirty="0" smtClean="0"/>
              <a:t> البرامج الكبرى مثل مشروع السد الأخضر لمقاومة التصحر بواسطة التشجير الممتد من شرق البلاد إلى غربها عبر الأطلس الصحراوي </a:t>
            </a:r>
            <a:r>
              <a:rPr lang="ar-SA" sz="1400" dirty="0" err="1" smtClean="0"/>
              <a:t>و</a:t>
            </a:r>
            <a:r>
              <a:rPr lang="ar-SA" sz="1400" dirty="0" smtClean="0"/>
              <a:t> طريق الوحدة الإفريقية الذي يربط أقصى شمال الجزائر بأقصى جنوبها ، وبرامج تأميم الأراضي </a:t>
            </a:r>
            <a:r>
              <a:rPr lang="ar-SA" sz="1400" dirty="0" err="1" smtClean="0"/>
              <a:t>الفلاحية</a:t>
            </a:r>
            <a:r>
              <a:rPr lang="ar-SA" sz="1400" dirty="0" smtClean="0"/>
              <a:t> ومشروع بناء 1000 قرية فلاحيه ومشروع سد الشافية سهل </a:t>
            </a:r>
            <a:r>
              <a:rPr lang="ar-SA" sz="1400" dirty="0" err="1" smtClean="0"/>
              <a:t>عنابة</a:t>
            </a:r>
            <a:r>
              <a:rPr lang="ar-SA" sz="1400" dirty="0" smtClean="0"/>
              <a:t> ومشروع سد </a:t>
            </a:r>
            <a:r>
              <a:rPr lang="ar-SA" sz="1400" dirty="0" err="1" smtClean="0"/>
              <a:t>الحاميز</a:t>
            </a:r>
            <a:r>
              <a:rPr lang="ar-SA" sz="1400" dirty="0" smtClean="0"/>
              <a:t> لسد احتياجات مدينة الجزائر من المياه الصالحة للشرب ومشروع سد </a:t>
            </a:r>
            <a:r>
              <a:rPr lang="ar-SA" sz="1400" dirty="0" err="1" smtClean="0"/>
              <a:t>الفرقوق</a:t>
            </a:r>
            <a:r>
              <a:rPr lang="ar-SA" sz="1400" dirty="0" smtClean="0"/>
              <a:t> لسد احتياجات المنطقة الصناعية </a:t>
            </a:r>
            <a:r>
              <a:rPr lang="ar-SA" sz="1400" dirty="0" err="1" smtClean="0"/>
              <a:t>بآرزيو</a:t>
            </a:r>
            <a:r>
              <a:rPr lang="ar-SA" sz="1400" dirty="0" smtClean="0"/>
              <a:t> ... </a:t>
            </a:r>
            <a:r>
              <a:rPr lang="ar-SA" sz="1400" dirty="0" err="1" smtClean="0"/>
              <a:t>إلخ</a:t>
            </a:r>
            <a:r>
              <a:rPr lang="ar-SA" sz="1400" dirty="0" smtClean="0"/>
              <a:t> </a:t>
            </a:r>
            <a:r>
              <a:rPr lang="fr-FR" sz="1400" dirty="0" smtClean="0"/>
              <a:t/>
            </a:r>
            <a:br>
              <a:rPr lang="fr-FR" sz="1400" dirty="0" smtClean="0"/>
            </a:br>
            <a:r>
              <a:rPr lang="ar-SA" sz="1400" dirty="0" smtClean="0"/>
              <a:t>ويمكن استخلاص الأهداف التي كانت ترمي إليها سياسة التهيئة العمرانية في الجزائر خلال هذه الفترة </a:t>
            </a:r>
            <a:endParaRPr lang="fr-FR"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5652" y="1169971"/>
            <a:ext cx="8715436" cy="5527690"/>
          </a:xfrm>
          <a:solidFill>
            <a:schemeClr val="bg1">
              <a:lumMod val="95000"/>
            </a:schemeClr>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a:noAutofit/>
          </a:bodyPr>
          <a:lstStyle/>
          <a:p>
            <a:pPr algn="r">
              <a:buNone/>
            </a:pPr>
            <a:r>
              <a:rPr lang="ar-SA" sz="1400" dirty="0" smtClean="0"/>
              <a:t>1 -  التركيز على الصناعة ومنحها الأولوية في مجال الاستثمارات بحيث باتت حصة الأسد من حيث الاعتماد المالية مما أدى إلى إنشاء خريطة صناعية في مجال الصناعة حيث أنشأت مركبات صناعية مثل المحور الصناعي وهران </a:t>
            </a:r>
            <a:r>
              <a:rPr lang="ar-SA" sz="1400" dirty="0" err="1" smtClean="0"/>
              <a:t>آرزيوا</a:t>
            </a:r>
            <a:r>
              <a:rPr lang="ar-SA" sz="1400" dirty="0" smtClean="0"/>
              <a:t> </a:t>
            </a:r>
            <a:r>
              <a:rPr lang="ar-SA" sz="1400" dirty="0" err="1" smtClean="0"/>
              <a:t>وبطيوة</a:t>
            </a:r>
            <a:r>
              <a:rPr lang="ar-SA" sz="1400" dirty="0" smtClean="0"/>
              <a:t> المتخصص في </a:t>
            </a:r>
            <a:r>
              <a:rPr lang="ar-SA" sz="1400" dirty="0" err="1" smtClean="0"/>
              <a:t>البترو</a:t>
            </a:r>
            <a:r>
              <a:rPr lang="ar-SA" sz="1400" dirty="0" smtClean="0"/>
              <a:t> كيمياء وتمييع الغاز، والحزام الصناعي المنشأ بضواحي مدينة الجزائر والمتخصص في صناعة وسائل النقل والمحركات ، ومركب الحجار للحديد والصلب بضواحي </a:t>
            </a:r>
            <a:r>
              <a:rPr lang="ar-SA" sz="1400" dirty="0" err="1" smtClean="0"/>
              <a:t>عنابة</a:t>
            </a:r>
            <a:r>
              <a:rPr lang="ar-SA" sz="1400" dirty="0" smtClean="0"/>
              <a:t> ومركب الصناعات </a:t>
            </a:r>
            <a:r>
              <a:rPr lang="ar-SA" sz="1400" dirty="0" err="1" smtClean="0"/>
              <a:t>البترو</a:t>
            </a:r>
            <a:r>
              <a:rPr lang="ar-SA" sz="1400" dirty="0" smtClean="0"/>
              <a:t> كيميائية والغازية </a:t>
            </a:r>
            <a:r>
              <a:rPr lang="ar-SA" sz="1400" dirty="0" err="1" smtClean="0"/>
              <a:t>بسكيكدة</a:t>
            </a:r>
            <a:r>
              <a:rPr lang="ar-SA" sz="1400" dirty="0" smtClean="0"/>
              <a:t> في شرق البلاد وتوسيع النسيج الصناعي </a:t>
            </a:r>
            <a:r>
              <a:rPr lang="ar-SA" sz="1400" dirty="0" err="1" smtClean="0"/>
              <a:t>بقسنطينة</a:t>
            </a:r>
            <a:r>
              <a:rPr lang="fr-FR" sz="1400" dirty="0" smtClean="0"/>
              <a:t> ... </a:t>
            </a:r>
            <a:br>
              <a:rPr lang="fr-FR" sz="1400" dirty="0" smtClean="0"/>
            </a:br>
            <a:r>
              <a:rPr lang="ar-SA" sz="1400" dirty="0" smtClean="0"/>
              <a:t>2 - توسيع شبكة الهياكل الأساسية (الطرق والمواصلات والاتصالات وسكك الحديد والكهرباء والغاز وأنابيب المياه الصالحة للشرب وشبكة تصريف المياه</a:t>
            </a:r>
            <a:r>
              <a:rPr lang="fr-FR" sz="1400" dirty="0" smtClean="0"/>
              <a:t> )</a:t>
            </a:r>
            <a:br>
              <a:rPr lang="fr-FR" sz="1400" dirty="0" smtClean="0"/>
            </a:br>
            <a:r>
              <a:rPr lang="ar-SA" sz="1400" dirty="0" smtClean="0"/>
              <a:t>3 - تخفيف الضغط المركز على الأقاليم المحظوظة اقتصاديا ( الجزائر ، وهران ، </a:t>
            </a:r>
            <a:r>
              <a:rPr lang="ar-SA" sz="1400" dirty="0" err="1" smtClean="0"/>
              <a:t>قسنطينة</a:t>
            </a:r>
            <a:r>
              <a:rPr lang="ar-SA" sz="1400" dirty="0" smtClean="0"/>
              <a:t>) من جراء الحركة السكانية بحثا عن العمل في مختلف جهات الوطن باعتبارها المقوم الأساسي لجميع أشكال التنمية الاقتصادية والاجتماعية</a:t>
            </a:r>
            <a:r>
              <a:rPr lang="fr-FR" sz="1400" dirty="0" smtClean="0"/>
              <a:t> . </a:t>
            </a:r>
            <a:br>
              <a:rPr lang="fr-FR" sz="1400" dirty="0" smtClean="0"/>
            </a:br>
            <a:r>
              <a:rPr lang="ar-SA" sz="1400" dirty="0" smtClean="0"/>
              <a:t>4 - المحافظة على الأراضي </a:t>
            </a:r>
            <a:r>
              <a:rPr lang="ar-SA" sz="1400" dirty="0" err="1" smtClean="0"/>
              <a:t>الفلاحية</a:t>
            </a:r>
            <a:r>
              <a:rPr lang="ar-SA" sz="1400" dirty="0" smtClean="0"/>
              <a:t> وتوسيع رقعة الأراضي الصالحة للزراعة باستصلاح أراضي جديدة في المناطق النائية </a:t>
            </a:r>
            <a:r>
              <a:rPr lang="ar-SA" sz="1400" dirty="0" err="1" smtClean="0"/>
              <a:t>والسهوب</a:t>
            </a:r>
            <a:r>
              <a:rPr lang="ar-SA" sz="1400" dirty="0" smtClean="0"/>
              <a:t> والصحراء والتصدي للجفاف والتصحر وانجراف التربة بمواصلة التشجير في المناطق المرتفعة وإنجاز السد الأخضر كلف حوالي مليار دينار سنويا لمدة 20 سنة لغرس حاولي 7 ملايين شجرة والعناية </a:t>
            </a:r>
            <a:r>
              <a:rPr lang="ar-SA" sz="1400" dirty="0" err="1" smtClean="0"/>
              <a:t>بها</a:t>
            </a:r>
            <a:r>
              <a:rPr lang="ar-SA" sz="1400" dirty="0" smtClean="0"/>
              <a:t> بمساحة تقدر 3 ملايين هكتار </a:t>
            </a:r>
            <a:r>
              <a:rPr lang="fr-FR" sz="1400" dirty="0" smtClean="0"/>
              <a:t/>
            </a:r>
            <a:br>
              <a:rPr lang="fr-FR" sz="1400" dirty="0" smtClean="0"/>
            </a:br>
            <a:r>
              <a:rPr lang="ar-SA" sz="1400" dirty="0" smtClean="0"/>
              <a:t>5 - العمل على الاكتفاء الذاتي في مجال النتاج </a:t>
            </a:r>
            <a:r>
              <a:rPr lang="ar-SA" sz="1400" dirty="0" err="1" smtClean="0"/>
              <a:t>الفلاحي</a:t>
            </a:r>
            <a:r>
              <a:rPr lang="ar-SA" sz="1400" dirty="0" smtClean="0"/>
              <a:t> والتخلص من التبعية الغذائية خصوصا الحبوب </a:t>
            </a:r>
            <a:r>
              <a:rPr lang="fr-FR" sz="1400" dirty="0" smtClean="0"/>
              <a:t/>
            </a:r>
            <a:br>
              <a:rPr lang="fr-FR" sz="1400" dirty="0" smtClean="0"/>
            </a:br>
            <a:r>
              <a:rPr lang="ar-SA" sz="1400" dirty="0" smtClean="0"/>
              <a:t>6 - توفير هياكل جديدة في مجال الري وإصلاح المتواجد منها من أجل تعبئة مثالية لسد الاحتياجات المتزايدة للماء في الخدمات المنزلية والصناعة والسقي </a:t>
            </a:r>
            <a:r>
              <a:rPr lang="fr-FR" sz="1400" dirty="0" smtClean="0"/>
              <a:t/>
            </a:r>
            <a:br>
              <a:rPr lang="fr-FR" sz="1400" dirty="0" smtClean="0"/>
            </a:br>
            <a:r>
              <a:rPr lang="ar-SA" sz="1400" dirty="0" smtClean="0"/>
              <a:t>7 - إعادة النظر في التنظيم الإداري كوسيلة من وسائل التحكم في مجال وحسن تسيير التراب الوطني بحسب ارتفاع عدد الولايات إلى 31 ولاية بعد ما كانت 15 مقاطعة وعدد البلديات </a:t>
            </a:r>
            <a:r>
              <a:rPr lang="ar-SA" sz="1400" dirty="0" err="1" smtClean="0"/>
              <a:t>الى</a:t>
            </a:r>
            <a:r>
              <a:rPr lang="ar-SA" sz="1400" dirty="0" smtClean="0"/>
              <a:t> 704 سنة 1974 واستبدلت البرامج الخاصة في مجال التخطيط الإقليمية بالمخططات البلدية ذات الطابع </a:t>
            </a:r>
            <a:r>
              <a:rPr lang="ar-SA" sz="1400" dirty="0" smtClean="0"/>
              <a:t>المحلي</a:t>
            </a:r>
            <a:endParaRPr lang="fr-FR"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9886" y="1244585"/>
            <a:ext cx="9001188" cy="5068922"/>
          </a:xfrm>
          <a:solidFill>
            <a:schemeClr val="bg1">
              <a:lumMod val="95000"/>
            </a:schemeClr>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a:normAutofit/>
          </a:bodyPr>
          <a:lstStyle/>
          <a:p>
            <a:pPr algn="r">
              <a:buNone/>
            </a:pPr>
            <a:r>
              <a:rPr lang="ar-SA" sz="1200" dirty="0" smtClean="0"/>
              <a:t>8 - كما شهدت هذه المرحلة المشاركة الشعبية في اتخاذ القرار من خلال المجالس الشعبية المنتخبة على مختلف المستويات في الحزب الواحد (حزب جبهة التحرير الوطني ) بدأ بالمجالس الشعبية البلدية إلى المجالس الشعبية الولاية فالمجلس الشعبي الوطني ، وقد شاركت المجالس الشعبية المنتخبة في صنع القرار في مجال التنمية سواء على المستوى المحلي أو الوطني </a:t>
            </a:r>
            <a:r>
              <a:rPr lang="fr-FR" sz="1200" dirty="0" smtClean="0"/>
              <a:t/>
            </a:r>
            <a:br>
              <a:rPr lang="fr-FR" sz="1200" dirty="0" smtClean="0"/>
            </a:br>
            <a:r>
              <a:rPr lang="ar-SA" sz="1200" dirty="0" smtClean="0"/>
              <a:t>9 - معالجة إشكالية سوء التوازن بين الأقاليم وذلك بمساعدة الجهات المتضررة ببرامج خاصة من أجل النهوض </a:t>
            </a:r>
            <a:r>
              <a:rPr lang="ar-SA" sz="1200" dirty="0" err="1" smtClean="0"/>
              <a:t>بها</a:t>
            </a:r>
            <a:r>
              <a:rPr lang="ar-SA" sz="1200" dirty="0" smtClean="0"/>
              <a:t> اقتصاديا واجتماعيا وجعل جميع الأقاليم الوطنية تساهم في التنمية الوطنية حسب طاقتها وإمكانيتها البشرية والمادية </a:t>
            </a:r>
            <a:r>
              <a:rPr lang="ar-SA" sz="1200" dirty="0" err="1" smtClean="0"/>
              <a:t>و</a:t>
            </a:r>
            <a:r>
              <a:rPr lang="ar-SA" sz="1200" dirty="0" smtClean="0"/>
              <a:t> المحلية</a:t>
            </a:r>
            <a:r>
              <a:rPr lang="fr-FR" sz="1200" dirty="0" smtClean="0"/>
              <a:t> .</a:t>
            </a:r>
          </a:p>
          <a:p>
            <a:pPr algn="r">
              <a:buNone/>
            </a:pPr>
            <a:r>
              <a:rPr lang="ar-SA" sz="1200" b="1" dirty="0" smtClean="0"/>
              <a:t>الشوط الثاني</a:t>
            </a:r>
            <a:r>
              <a:rPr lang="ar-SA" sz="1200" dirty="0" smtClean="0"/>
              <a:t> : ما بين 1980 </a:t>
            </a:r>
            <a:r>
              <a:rPr lang="ar-SA" sz="1200" dirty="0" err="1" smtClean="0"/>
              <a:t>و</a:t>
            </a:r>
            <a:r>
              <a:rPr lang="ar-SA" sz="1200" dirty="0" smtClean="0"/>
              <a:t> 2000: أما الخطة الوطنية للتنمية القطرية التي وضعتها وزارة التخطيط والتهيئة في هذه الفترة استمدت أبعداها وأهدافها التنموية من الميثاق الوطني وكان الاهتمام هذه المرة موجه بالدرجة الأولى إلى تنمية الهضاب العليا والصحراء عكس سياسة التهيئة القطرية السابقة التي كانت تولي اهتماما كبيرا لتنمية الأقاليم الشرقية والتي اعتبرت مناطق فقيرة اقتصاديا مقارنة بأقاليم الوسط والغرب</a:t>
            </a:r>
            <a:r>
              <a:rPr lang="fr-FR" sz="1200" dirty="0" smtClean="0"/>
              <a:t> .</a:t>
            </a:r>
            <a:r>
              <a:rPr lang="ar-SA" sz="1200" dirty="0" smtClean="0"/>
              <a:t>لهذه الأسباب وضعت هذه الخطة لإنشاء أقطاب تنموية في الهضاب العليا والصحراء وتوفير مناصب الشغل </a:t>
            </a:r>
            <a:r>
              <a:rPr lang="ar-SA" sz="1200" dirty="0" err="1" smtClean="0"/>
              <a:t>بها</a:t>
            </a:r>
            <a:r>
              <a:rPr lang="ar-SA" sz="1200" dirty="0" smtClean="0"/>
              <a:t> لعل ذلك يخفض الضغط المفروض على الشمال بتوجيه السكان نحو الجنوب خاصة الفئات الشابة العاطلة وفي ما يلي الخطوط العريضة لخطة التهيئة 1980 2000</a:t>
            </a:r>
            <a:r>
              <a:rPr lang="fr-FR" sz="1200" dirty="0" smtClean="0"/>
              <a:t> : </a:t>
            </a:r>
            <a:br>
              <a:rPr lang="fr-FR" sz="1200" dirty="0" smtClean="0"/>
            </a:br>
            <a:r>
              <a:rPr lang="ar-SA" sz="1200" dirty="0" smtClean="0"/>
              <a:t>1 - استصلاح الأراضي</a:t>
            </a:r>
            <a:r>
              <a:rPr lang="fr-FR" sz="1200" dirty="0" smtClean="0"/>
              <a:t> : </a:t>
            </a:r>
            <a:br>
              <a:rPr lang="fr-FR" sz="1200" dirty="0" smtClean="0"/>
            </a:br>
            <a:r>
              <a:rPr lang="ar-SA" sz="1200" dirty="0" smtClean="0"/>
              <a:t>أكدت خطة التهيئة على توسيع رقعة الأراضي </a:t>
            </a:r>
            <a:r>
              <a:rPr lang="ar-SA" sz="1200" dirty="0" err="1" smtClean="0"/>
              <a:t>الفلاحية</a:t>
            </a:r>
            <a:r>
              <a:rPr lang="ar-SA" sz="1200" dirty="0" smtClean="0"/>
              <a:t> بإضافة 600 ألف هكتار من الأراضي </a:t>
            </a:r>
            <a:r>
              <a:rPr lang="ar-SA" sz="1200" dirty="0" err="1" smtClean="0"/>
              <a:t>المسقية</a:t>
            </a:r>
            <a:r>
              <a:rPr lang="ar-SA" sz="1200" dirty="0" smtClean="0"/>
              <a:t> كما أكدت على تشجيع الفلاحة في الأراضي الجافة والشبه جافة في </a:t>
            </a:r>
            <a:r>
              <a:rPr lang="ar-SA" sz="1200" dirty="0" err="1" smtClean="0"/>
              <a:t>السهوب</a:t>
            </a:r>
            <a:r>
              <a:rPr lang="ar-SA" sz="1200" dirty="0" smtClean="0"/>
              <a:t> والصحراء وذلك إنشاء تعاونية </a:t>
            </a:r>
            <a:r>
              <a:rPr lang="ar-SA" sz="1200" dirty="0" err="1" smtClean="0"/>
              <a:t>فلاحية</a:t>
            </a:r>
            <a:r>
              <a:rPr lang="ar-SA" sz="1200" dirty="0" smtClean="0"/>
              <a:t> </a:t>
            </a:r>
            <a:r>
              <a:rPr lang="ar-SA" sz="1200" dirty="0" err="1" smtClean="0"/>
              <a:t>شبانية</a:t>
            </a:r>
            <a:r>
              <a:rPr lang="ar-SA" sz="1200" dirty="0" smtClean="0"/>
              <a:t> وتزويدها بالقروض والعتاد </a:t>
            </a:r>
            <a:r>
              <a:rPr lang="ar-SA" sz="1200" dirty="0" err="1" smtClean="0"/>
              <a:t>الفلاحي</a:t>
            </a:r>
            <a:r>
              <a:rPr lang="ar-SA" sz="1200" dirty="0" smtClean="0"/>
              <a:t> اللازم</a:t>
            </a:r>
            <a:r>
              <a:rPr lang="fr-FR" sz="1200" dirty="0" smtClean="0"/>
              <a:t> .....</a:t>
            </a:r>
            <a:r>
              <a:rPr lang="ar-SA" sz="1200" dirty="0" smtClean="0"/>
              <a:t>وتوفير حوالي 700 مليون متر مكعب من المياه لتغطية استهلاك الأقطاب التنموية المبرمجة وتموين السكان بالمياه الصالحة للشرب (برامج استيطان 7 ملايين من السكان بالهضاب العليا مع نهاية 2000)</a:t>
            </a:r>
            <a:r>
              <a:rPr lang="fr-FR" sz="1200" dirty="0" smtClean="0"/>
              <a:t> </a:t>
            </a:r>
            <a:br>
              <a:rPr lang="fr-FR" sz="1200" dirty="0" smtClean="0"/>
            </a:br>
            <a:r>
              <a:rPr lang="ar-SA" sz="1200" dirty="0" smtClean="0"/>
              <a:t>2 - في مجال التهيئة العمرانية برمج إنشاء سلسلة من المدن الجديدة عبر الهضاب العليا لتحقيق التوازنات في الهيكلة الحضرية للبلاد وإنشاء مراكز حضرية ذات تأثير إقليمي في المناطق النائية عبر الهضاب العليا والصحراء منها 11 مدينة جديدة في الهضاب العليا ومدن جديدة في باقي أنحاء الصحراء</a:t>
            </a:r>
            <a:r>
              <a:rPr lang="fr-FR" sz="1200" dirty="0" smtClean="0"/>
              <a:t> .</a:t>
            </a:r>
            <a:br>
              <a:rPr lang="fr-FR" sz="1200" dirty="0" smtClean="0"/>
            </a:br>
            <a:r>
              <a:rPr lang="ar-SA" sz="1200" dirty="0" smtClean="0"/>
              <a:t>3 - استصلاح الشطوط الداخلية: وضعت برامج تنموية لتهيئة الشطوط الكبرى الواقعة بالهضاب العليا حيث ركز الاهتمام على كل من شط </a:t>
            </a:r>
            <a:r>
              <a:rPr lang="ar-SA" sz="1200" dirty="0" err="1" smtClean="0"/>
              <a:t>ملغيغ</a:t>
            </a:r>
            <a:r>
              <a:rPr lang="ar-SA" sz="1200" dirty="0" smtClean="0"/>
              <a:t> والشط الشرقي لكل منهما دراسة لتهيئتها وتحويلها إلى بحيرتين سياحيتين تنتعشا </a:t>
            </a:r>
            <a:r>
              <a:rPr lang="ar-SA" sz="1200" dirty="0" err="1" smtClean="0"/>
              <a:t>بها</a:t>
            </a:r>
            <a:r>
              <a:rPr lang="ar-SA" sz="1200" dirty="0" smtClean="0"/>
              <a:t> اقتصاديا وبينيا</a:t>
            </a:r>
            <a:r>
              <a:rPr lang="fr-FR" sz="1200" dirty="0" smtClean="0"/>
              <a:t> .</a:t>
            </a:r>
            <a:br>
              <a:rPr lang="fr-FR" sz="1200" dirty="0" smtClean="0"/>
            </a:br>
            <a:r>
              <a:rPr lang="ar-SA" sz="1200" dirty="0" smtClean="0"/>
              <a:t>ويمكن فيما يلي استعراض أهم التغيرات التي حدثت في الجزائر اثر هذه الإستراتيجية في ميدان التهيئة العمرانية </a:t>
            </a:r>
            <a:endParaRPr lang="fr-FR" sz="1200" dirty="0" smtClean="0"/>
          </a:p>
          <a:p>
            <a:pPr algn="r">
              <a:buNone/>
            </a:pPr>
            <a:endParaRPr lang="fr-FR"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9834" y="955657"/>
            <a:ext cx="9787006" cy="5742004"/>
          </a:xfrm>
          <a:solidFill>
            <a:schemeClr val="bg1">
              <a:lumMod val="95000"/>
            </a:schemeClr>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a:normAutofit/>
          </a:bodyPr>
          <a:lstStyle/>
          <a:p>
            <a:pPr algn="r">
              <a:buNone/>
            </a:pPr>
            <a:r>
              <a:rPr lang="ar-SA" sz="1200" dirty="0" smtClean="0"/>
              <a:t>المؤشرات الرئيسية لسكان الجزائر عام 1998 : بلغ عدد السكان 29.272.343 نسمة أما معدل النمو السكاني الحر بلغ 3.75 % ونسبة سكن الحضر 58.3 % بينما بلغ عدد سكان الريف 41.7 % عدد المركز الحضرية 597  من بينها 32 مدينة يزيد عدد سكانها عن 100 ألف نسمة أما عدد المركز العمرانية ككل فتساوي 4055 مركز عمراني </a:t>
            </a:r>
            <a:r>
              <a:rPr lang="fr-FR" sz="1200" dirty="0" smtClean="0"/>
              <a:t/>
            </a:r>
            <a:br>
              <a:rPr lang="fr-FR" sz="1200" dirty="0" smtClean="0"/>
            </a:br>
            <a:r>
              <a:rPr lang="ar-SA" sz="1200" dirty="0" smtClean="0"/>
              <a:t>عن الزراعة : فحسب آخر إحصائي لعام 2002 فقد ورد فيه التالي</a:t>
            </a:r>
            <a:r>
              <a:rPr lang="fr-FR" sz="1200" dirty="0" smtClean="0"/>
              <a:t> : </a:t>
            </a:r>
            <a:br>
              <a:rPr lang="fr-FR" sz="1200" dirty="0" smtClean="0"/>
            </a:br>
            <a:r>
              <a:rPr lang="fr-FR" sz="1200" dirty="0" smtClean="0"/>
              <a:t>1 - </a:t>
            </a:r>
            <a:r>
              <a:rPr lang="ar-SA" sz="1200" dirty="0" smtClean="0"/>
              <a:t>المساحة </a:t>
            </a:r>
            <a:r>
              <a:rPr lang="ar-SA" sz="1200" dirty="0" err="1" smtClean="0"/>
              <a:t>الفلاحية</a:t>
            </a:r>
            <a:r>
              <a:rPr lang="ar-SA" sz="1200" dirty="0" smtClean="0"/>
              <a:t> النافعة</a:t>
            </a:r>
            <a:r>
              <a:rPr lang="fr-FR" sz="1200" dirty="0" smtClean="0"/>
              <a:t> S.A.U </a:t>
            </a:r>
            <a:r>
              <a:rPr lang="ar-SA" sz="1200" dirty="0" smtClean="0"/>
              <a:t>تساوي 8666715 هكتار </a:t>
            </a:r>
            <a:r>
              <a:rPr lang="fr-FR" sz="1200" dirty="0" smtClean="0"/>
              <a:t/>
            </a:r>
            <a:br>
              <a:rPr lang="fr-FR" sz="1200" dirty="0" smtClean="0"/>
            </a:br>
            <a:r>
              <a:rPr lang="fr-FR" sz="1200" dirty="0" smtClean="0"/>
              <a:t>2 - </a:t>
            </a:r>
            <a:r>
              <a:rPr lang="ar-SA" sz="1200" dirty="0" smtClean="0"/>
              <a:t>المساحة </a:t>
            </a:r>
            <a:r>
              <a:rPr lang="ar-SA" sz="1200" dirty="0" err="1" smtClean="0"/>
              <a:t>الفلاحية</a:t>
            </a:r>
            <a:r>
              <a:rPr lang="ar-SA" sz="1200" dirty="0" smtClean="0"/>
              <a:t> المخصصة للحبوب 4177357 هكتار (48.2</a:t>
            </a:r>
            <a:r>
              <a:rPr lang="fr-FR" sz="1200" dirty="0" smtClean="0"/>
              <a:t> % )</a:t>
            </a:r>
            <a:br>
              <a:rPr lang="fr-FR" sz="1200" dirty="0" smtClean="0"/>
            </a:br>
            <a:r>
              <a:rPr lang="fr-FR" sz="1200" dirty="0" smtClean="0"/>
              <a:t>3 – </a:t>
            </a:r>
            <a:r>
              <a:rPr lang="ar-SA" sz="1200" dirty="0" smtClean="0"/>
              <a:t>المساحة </a:t>
            </a:r>
            <a:r>
              <a:rPr lang="ar-SA" sz="1200" dirty="0" err="1" smtClean="0"/>
              <a:t>الفلاحية</a:t>
            </a:r>
            <a:r>
              <a:rPr lang="ar-SA" sz="1200" dirty="0" smtClean="0"/>
              <a:t> المخصصة للأشجار المثمرة 587469 هكتار (6.7</a:t>
            </a:r>
            <a:r>
              <a:rPr lang="fr-FR" sz="1200" dirty="0" smtClean="0"/>
              <a:t> % )</a:t>
            </a:r>
            <a:br>
              <a:rPr lang="fr-FR" sz="1200" dirty="0" smtClean="0"/>
            </a:br>
            <a:r>
              <a:rPr lang="fr-FR" sz="1200" dirty="0" smtClean="0"/>
              <a:t>4 – </a:t>
            </a:r>
            <a:r>
              <a:rPr lang="ar-SA" sz="1200" dirty="0" smtClean="0"/>
              <a:t>المستثمرات </a:t>
            </a:r>
            <a:r>
              <a:rPr lang="ar-SA" sz="1200" dirty="0" err="1" smtClean="0"/>
              <a:t>الفلاحية</a:t>
            </a:r>
            <a:r>
              <a:rPr lang="ar-SA" sz="1200" dirty="0" smtClean="0"/>
              <a:t> : 6.62 </a:t>
            </a:r>
            <a:r>
              <a:rPr lang="fr-FR" sz="1200" dirty="0" smtClean="0"/>
              <a:t> %</a:t>
            </a:r>
            <a:r>
              <a:rPr lang="ar-SA" sz="1200" dirty="0" smtClean="0"/>
              <a:t>مساحتها أقل من 5 هكتارات </a:t>
            </a:r>
            <a:r>
              <a:rPr lang="fr-FR" sz="1200" dirty="0" smtClean="0"/>
              <a:t/>
            </a:r>
            <a:br>
              <a:rPr lang="fr-FR" sz="1200" dirty="0" smtClean="0"/>
            </a:br>
            <a:r>
              <a:rPr lang="fr-FR" sz="1200" dirty="0" smtClean="0"/>
              <a:t>94 % </a:t>
            </a:r>
            <a:r>
              <a:rPr lang="ar-SA" sz="1200" dirty="0" smtClean="0"/>
              <a:t> مستثمرات القطاع الخاص </a:t>
            </a:r>
            <a:r>
              <a:rPr lang="fr-FR" sz="1200" dirty="0" smtClean="0"/>
              <a:t/>
            </a:r>
            <a:br>
              <a:rPr lang="fr-FR" sz="1200" dirty="0" smtClean="0"/>
            </a:br>
            <a:r>
              <a:rPr lang="fr-FR" sz="1200" dirty="0" smtClean="0"/>
              <a:t>3.7 % </a:t>
            </a:r>
            <a:r>
              <a:rPr lang="ar-SA" sz="1200" dirty="0" smtClean="0"/>
              <a:t>مستثمرات فلاحيه جماعية </a:t>
            </a:r>
            <a:r>
              <a:rPr lang="fr-FR" sz="1200" dirty="0" smtClean="0"/>
              <a:t/>
            </a:r>
            <a:br>
              <a:rPr lang="fr-FR" sz="1200" dirty="0" smtClean="0"/>
            </a:br>
            <a:r>
              <a:rPr lang="fr-FR" sz="1200" dirty="0" smtClean="0"/>
              <a:t>1.5 % </a:t>
            </a:r>
            <a:r>
              <a:rPr lang="ar-SA" sz="1200" dirty="0" smtClean="0"/>
              <a:t>مستثمرات فلاحيه فردية </a:t>
            </a:r>
            <a:r>
              <a:rPr lang="fr-FR" sz="1200" dirty="0" smtClean="0"/>
              <a:t/>
            </a:r>
            <a:br>
              <a:rPr lang="fr-FR" sz="1200" dirty="0" smtClean="0"/>
            </a:br>
            <a:r>
              <a:rPr lang="ar-SA" sz="1200" dirty="0" smtClean="0"/>
              <a:t>إنتاج الحبوب 2001 بلغ 27.6 مليون قنطار </a:t>
            </a:r>
            <a:r>
              <a:rPr lang="fr-FR" sz="1200" dirty="0" smtClean="0"/>
              <a:t/>
            </a:r>
            <a:br>
              <a:rPr lang="fr-FR" sz="1200" dirty="0" smtClean="0"/>
            </a:br>
            <a:r>
              <a:rPr lang="fr-FR" sz="1200" dirty="0" smtClean="0"/>
              <a:t>2002 </a:t>
            </a:r>
            <a:r>
              <a:rPr lang="ar-SA" sz="1200" dirty="0" smtClean="0"/>
              <a:t>بلغ 19.0 مليون قنطار </a:t>
            </a:r>
            <a:r>
              <a:rPr lang="fr-FR" sz="1200" dirty="0" smtClean="0"/>
              <a:t/>
            </a:r>
            <a:br>
              <a:rPr lang="fr-FR" sz="1200" dirty="0" smtClean="0"/>
            </a:br>
            <a:r>
              <a:rPr lang="ar-SA" sz="1200" dirty="0" smtClean="0"/>
              <a:t>4 -  قطاع الصناعة والمحروقات : لقد ركزت الجزائر على القطاع الصناعي لما له من انعكاسات اجتماعية ومردود اقتصادي وسياسي أهم مؤشرات القفزة النوعية والكمية التي حققها القطاع الصناعي هو ارتفاع عدد العاملين من 30 % عام 87 والى نحو 45% عام 95 إضافة إلى زيادة نسب مساهمته في الدخل الوطني إلى 50</a:t>
            </a:r>
            <a:r>
              <a:rPr lang="fr-FR" sz="1200" dirty="0" smtClean="0"/>
              <a:t> % </a:t>
            </a:r>
            <a:r>
              <a:rPr lang="ar-SA" sz="1200" dirty="0" smtClean="0"/>
              <a:t>وتقليص نسبة المواد الخام من الصادرات الموارد الباطنية التي أصبحت تصدر مصنعة كاملة أو نصف مصنعة</a:t>
            </a:r>
            <a:r>
              <a:rPr lang="fr-FR" sz="1200" dirty="0" smtClean="0"/>
              <a:t> . </a:t>
            </a:r>
            <a:br>
              <a:rPr lang="fr-FR" sz="1200" dirty="0" smtClean="0"/>
            </a:br>
            <a:r>
              <a:rPr lang="ar-SA" sz="1200" dirty="0" smtClean="0"/>
              <a:t>وتتصل الصناعة الجزائرية على معظم الفروع أهمها الحديد والصلب </a:t>
            </a:r>
            <a:r>
              <a:rPr lang="ar-SA" sz="1200" dirty="0" err="1" smtClean="0"/>
              <a:t>و</a:t>
            </a:r>
            <a:r>
              <a:rPr lang="ar-SA" sz="1200" dirty="0" smtClean="0"/>
              <a:t> هو عماد الصناعة الثقيلة في مركب الحجار بطاقة إنتاج 2 مليون طن / سنة </a:t>
            </a:r>
            <a:r>
              <a:rPr lang="ar-SA" sz="1200" dirty="0" err="1" smtClean="0"/>
              <a:t>و</a:t>
            </a:r>
            <a:r>
              <a:rPr lang="ar-SA" sz="1200" dirty="0" smtClean="0"/>
              <a:t> يشغل 20 ألف عامل</a:t>
            </a:r>
            <a:r>
              <a:rPr lang="fr-FR" sz="1200" dirty="0" smtClean="0"/>
              <a:t> .</a:t>
            </a:r>
            <a:br>
              <a:rPr lang="fr-FR" sz="1200" dirty="0" smtClean="0"/>
            </a:br>
            <a:r>
              <a:rPr lang="ar-SA" sz="1200" dirty="0" smtClean="0"/>
              <a:t>و يشمل القطاع الصناعي الجزائري عن نحو 1000 وحدة كبرى </a:t>
            </a:r>
            <a:r>
              <a:rPr lang="ar-SA" sz="1200" dirty="0" err="1" smtClean="0"/>
              <a:t>و</a:t>
            </a:r>
            <a:r>
              <a:rPr lang="ar-SA" sz="1200" dirty="0" smtClean="0"/>
              <a:t> على عدة ألاف من الوحدات الصغيرة </a:t>
            </a:r>
            <a:r>
              <a:rPr lang="ar-SA" sz="1200" dirty="0" err="1" smtClean="0"/>
              <a:t>و</a:t>
            </a:r>
            <a:r>
              <a:rPr lang="ar-SA" sz="1200" dirty="0" smtClean="0"/>
              <a:t> قد شمل عام 1995 نحو 650 ألف عامل حيث غطى 40</a:t>
            </a:r>
            <a:r>
              <a:rPr lang="fr-FR" sz="1200" dirty="0" smtClean="0"/>
              <a:t> % </a:t>
            </a:r>
            <a:r>
              <a:rPr lang="ar-SA" sz="1200" dirty="0" smtClean="0"/>
              <a:t>من حاجيات الجزائر, أما بشأن المؤسسات الصناعية التابعة للقطاع الوطني أو في إطار الشراكة مع رأس المال الأجنبي عام 2000 نحو 1400 مؤسسة بلغ عدد عمالها 1400 مؤسسة 4.5 مليارات دينار </a:t>
            </a:r>
            <a:r>
              <a:rPr lang="ar-SA" sz="1200" dirty="0" err="1" smtClean="0"/>
              <a:t>و</a:t>
            </a:r>
            <a:r>
              <a:rPr lang="ar-SA" sz="1200" dirty="0" smtClean="0"/>
              <a:t> شغلت 41977 . لكن الصناعة الجزائرية رغم هذه الانجازات لا زلت دون مستوى أداء الدول متقدمة</a:t>
            </a:r>
            <a:r>
              <a:rPr lang="fr-FR" sz="1200" dirty="0" smtClean="0"/>
              <a:t> .</a:t>
            </a:r>
            <a:br>
              <a:rPr lang="fr-FR" sz="1200" dirty="0" smtClean="0"/>
            </a:br>
            <a:r>
              <a:rPr lang="ar-SA" sz="1200" dirty="0" smtClean="0"/>
              <a:t>5 - المحروقات : قد بلغ إنتاج الجزائر من البترول عام 2000 حولي 900 ألف برميل يوميا </a:t>
            </a:r>
            <a:r>
              <a:rPr lang="ar-SA" sz="1200" dirty="0" err="1" smtClean="0"/>
              <a:t>و</a:t>
            </a:r>
            <a:r>
              <a:rPr lang="ar-SA" sz="1200" dirty="0" smtClean="0"/>
              <a:t> يقدر الخبراء بان الإنتاج سيصل إلى 1.8 مليون برميل عام 2007 بفضل الاكتشافات الجديدة</a:t>
            </a:r>
            <a:r>
              <a:rPr lang="fr-FR" sz="1200" dirty="0" smtClean="0"/>
              <a:t> .</a:t>
            </a:r>
            <a:br>
              <a:rPr lang="fr-FR" sz="1200" dirty="0" smtClean="0"/>
            </a:br>
            <a:endParaRPr lang="fr-FR"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577024" y="1169971"/>
            <a:ext cx="9215502" cy="5742004"/>
          </a:xfrm>
          <a:prstGeom prst="rect">
            <a:avLst/>
          </a:prstGeom>
          <a:solidFill>
            <a:schemeClr val="bg1">
              <a:lumMod val="95000"/>
            </a:schemeClr>
          </a:solidFill>
          <a:ln w="3175"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vert="horz">
            <a:normAutofit/>
          </a:bodyPr>
          <a:lstStyle/>
          <a:p>
            <a:pPr rtl="1"/>
            <a:r>
              <a:rPr lang="ar-SA" sz="1200" dirty="0" smtClean="0"/>
              <a:t>6 - المواصلات : تمثل شبكة الاتصالات احد العوامل الهامة المؤثرة في التطور الاقتصادي </a:t>
            </a:r>
            <a:r>
              <a:rPr lang="ar-SA" sz="1200" dirty="0" err="1" smtClean="0"/>
              <a:t>و</a:t>
            </a:r>
            <a:r>
              <a:rPr lang="ar-SA" sz="1200" dirty="0" smtClean="0"/>
              <a:t> التنمية الاجتماعية للدول </a:t>
            </a:r>
            <a:r>
              <a:rPr lang="ar-SA" sz="1200" dirty="0" err="1" smtClean="0"/>
              <a:t>و</a:t>
            </a:r>
            <a:r>
              <a:rPr lang="ar-SA" sz="1200" dirty="0" smtClean="0"/>
              <a:t> قد حققت الجزائر منجزات هامة في ميدان تطوير </a:t>
            </a:r>
            <a:r>
              <a:rPr lang="ar-SA" sz="1200" dirty="0" err="1" smtClean="0"/>
              <a:t>و</a:t>
            </a:r>
            <a:r>
              <a:rPr lang="ar-SA" sz="1200" dirty="0" smtClean="0"/>
              <a:t> تنمية المواصلات بفضل الاهتمام البالغ لهذه الأخيرة في إطار إستراتيجية وطنية تهدف إلى توسيع رقعة التبادل التجاري داخليا </a:t>
            </a:r>
            <a:r>
              <a:rPr lang="ar-SA" sz="1200" dirty="0" err="1" smtClean="0"/>
              <a:t>و</a:t>
            </a:r>
            <a:r>
              <a:rPr lang="ar-SA" sz="1200" dirty="0" smtClean="0"/>
              <a:t> خارجيا </a:t>
            </a:r>
            <a:r>
              <a:rPr lang="ar-SA" sz="1200" dirty="0" err="1" smtClean="0"/>
              <a:t>و</a:t>
            </a:r>
            <a:r>
              <a:rPr lang="ar-SA" sz="1200" dirty="0" smtClean="0"/>
              <a:t> إدماج التراب الوطني منظومة متكاملة من الطرق البرية </a:t>
            </a:r>
            <a:r>
              <a:rPr lang="ar-SA" sz="1200" dirty="0" err="1" smtClean="0"/>
              <a:t>و</a:t>
            </a:r>
            <a:r>
              <a:rPr lang="ar-SA" sz="1200" dirty="0" smtClean="0"/>
              <a:t> السكك الحدية </a:t>
            </a:r>
            <a:r>
              <a:rPr lang="ar-SA" sz="1200" dirty="0" err="1" smtClean="0"/>
              <a:t>و</a:t>
            </a:r>
            <a:r>
              <a:rPr lang="ar-SA" sz="1200" dirty="0" smtClean="0"/>
              <a:t> الموانئ </a:t>
            </a:r>
            <a:r>
              <a:rPr lang="ar-SA" sz="1200" dirty="0" err="1" smtClean="0"/>
              <a:t>و</a:t>
            </a:r>
            <a:r>
              <a:rPr lang="ar-SA" sz="1200" dirty="0" smtClean="0"/>
              <a:t> المطارات</a:t>
            </a:r>
            <a:r>
              <a:rPr lang="fr-FR" sz="1200" dirty="0" smtClean="0"/>
              <a:t> ..</a:t>
            </a:r>
            <a:br>
              <a:rPr lang="fr-FR" sz="1200" dirty="0" smtClean="0"/>
            </a:br>
            <a:r>
              <a:rPr lang="ar-SA" sz="1200" dirty="0" smtClean="0"/>
              <a:t>7 - الطرق البرية : عام 2002  قدر طولها </a:t>
            </a:r>
            <a:r>
              <a:rPr lang="ar-SA" sz="1200" dirty="0" err="1" smtClean="0"/>
              <a:t>اكبرمن</a:t>
            </a:r>
            <a:r>
              <a:rPr lang="ar-SA" sz="1200" dirty="0" smtClean="0"/>
              <a:t> 104 ألف كلم منها 670 كلم طرق وطنية مرصوصة جدا </a:t>
            </a:r>
            <a:r>
              <a:rPr lang="ar-SA" sz="1200" dirty="0" err="1" smtClean="0"/>
              <a:t>و</a:t>
            </a:r>
            <a:r>
              <a:rPr lang="ar-SA" sz="1200" dirty="0" smtClean="0"/>
              <a:t> 38100 كلم (27 %) طرق ترابية صالحة للسير </a:t>
            </a:r>
            <a:r>
              <a:rPr lang="ar-SA" sz="1200" dirty="0" err="1" smtClean="0"/>
              <a:t>و</a:t>
            </a:r>
            <a:r>
              <a:rPr lang="ar-SA" sz="1200" dirty="0" smtClean="0"/>
              <a:t> الحركة </a:t>
            </a:r>
            <a:r>
              <a:rPr lang="ar-SA" sz="1200" dirty="0" err="1" smtClean="0"/>
              <a:t>و</a:t>
            </a:r>
            <a:r>
              <a:rPr lang="ar-SA" sz="1200" dirty="0" smtClean="0"/>
              <a:t> الباقي نوعية متوسطة</a:t>
            </a:r>
            <a:r>
              <a:rPr lang="fr-FR" sz="1200" dirty="0" smtClean="0"/>
              <a:t>.</a:t>
            </a:r>
            <a:br>
              <a:rPr lang="fr-FR" sz="1200" dirty="0" smtClean="0"/>
            </a:br>
            <a:r>
              <a:rPr lang="ar-SA" sz="1200" dirty="0" smtClean="0"/>
              <a:t>السكك الحديدية : </a:t>
            </a:r>
            <a:r>
              <a:rPr lang="ar-SA" sz="1200" dirty="0" err="1" smtClean="0"/>
              <a:t>و</a:t>
            </a:r>
            <a:r>
              <a:rPr lang="ar-SA" sz="1200" dirty="0" smtClean="0"/>
              <a:t> يبلغ طولها نحو 4200 كلم ، كلها ذات اتجاه وحيد منها </a:t>
            </a:r>
            <a:r>
              <a:rPr lang="fr-FR" sz="1200" dirty="0" smtClean="0"/>
              <a:t>215 </a:t>
            </a:r>
            <a:r>
              <a:rPr lang="ar-SA" sz="1200" dirty="0" smtClean="0"/>
              <a:t>كلم مكهرب تربط مناطق </a:t>
            </a:r>
            <a:r>
              <a:rPr lang="ar-SA" sz="1200" dirty="0" err="1" smtClean="0"/>
              <a:t>لونزة</a:t>
            </a:r>
            <a:r>
              <a:rPr lang="ar-SA" sz="1200" dirty="0" smtClean="0"/>
              <a:t> و </a:t>
            </a:r>
            <a:r>
              <a:rPr lang="ar-SA" sz="1200" dirty="0" err="1" smtClean="0"/>
              <a:t>بوخضرة</a:t>
            </a:r>
            <a:r>
              <a:rPr lang="ar-SA" sz="1200" dirty="0" smtClean="0"/>
              <a:t> </a:t>
            </a:r>
            <a:r>
              <a:rPr lang="ar-SA" sz="1200" dirty="0" err="1" smtClean="0"/>
              <a:t>بعنابة</a:t>
            </a:r>
            <a:r>
              <a:rPr lang="ar-SA" sz="1200" dirty="0" smtClean="0"/>
              <a:t> و تستغل هذه الشبة من الطرق الشركة الوطنية للنقل بالسكك الحديدية التي تملك 10300 عربة </a:t>
            </a:r>
            <a:r>
              <a:rPr lang="ar-SA" sz="1200" dirty="0" err="1" smtClean="0"/>
              <a:t>و</a:t>
            </a:r>
            <a:r>
              <a:rPr lang="ar-SA" sz="1200" dirty="0" smtClean="0"/>
              <a:t> توظف  </a:t>
            </a:r>
            <a:r>
              <a:rPr lang="fr-FR" sz="1200" dirty="0" smtClean="0"/>
              <a:t>187  </a:t>
            </a:r>
            <a:r>
              <a:rPr lang="ar-SA" sz="1200" dirty="0" smtClean="0"/>
              <a:t>قطار يومي يربط 17 مدينة كبرى </a:t>
            </a:r>
            <a:r>
              <a:rPr lang="ar-SA" sz="1200" dirty="0" err="1" smtClean="0"/>
              <a:t>و</a:t>
            </a:r>
            <a:r>
              <a:rPr lang="ar-SA" sz="1200" dirty="0" smtClean="0"/>
              <a:t> متوسطة شارك في النقل الوطني الحضري عند أطراف المدن الكبرى بنحو 2500 عربة كما تغطي 17 % من حركة النقل البري أي ما يعادل 13 مليون طن من البضائع المختلفة </a:t>
            </a:r>
            <a:r>
              <a:rPr lang="ar-SA" sz="1200" dirty="0" err="1" smtClean="0"/>
              <a:t>و</a:t>
            </a:r>
            <a:r>
              <a:rPr lang="ar-SA" sz="1200" dirty="0" smtClean="0"/>
              <a:t> تنقل سنويا حوالي مليون مسافر</a:t>
            </a:r>
            <a:r>
              <a:rPr lang="fr-FR" sz="1200" dirty="0" smtClean="0"/>
              <a:t> .</a:t>
            </a:r>
          </a:p>
          <a:p>
            <a:pPr rtl="1"/>
            <a:r>
              <a:rPr lang="ar-SA" sz="1200" dirty="0" smtClean="0"/>
              <a:t>يعتبر طريق الوحدة الإفريقية الذي يربط دول الساحل الإفريقي بالموانئ الجزائرية على البحر المتوسط </a:t>
            </a:r>
            <a:r>
              <a:rPr lang="ar-SA" sz="1200" dirty="0" err="1" smtClean="0"/>
              <a:t>اهم</a:t>
            </a:r>
            <a:r>
              <a:rPr lang="ar-SA" sz="1200" dirty="0" smtClean="0"/>
              <a:t> الانجازات في ميدان الطرق البرية </a:t>
            </a:r>
            <a:r>
              <a:rPr lang="ar-SA" sz="1200" dirty="0" err="1" smtClean="0"/>
              <a:t>و</a:t>
            </a:r>
            <a:r>
              <a:rPr lang="ar-SA" sz="1200" dirty="0" smtClean="0"/>
              <a:t> يبلغ طوله بالجزائر 2344 كلم مربع غير مكتملة</a:t>
            </a:r>
            <a:r>
              <a:rPr lang="fr-FR" sz="1200" dirty="0" smtClean="0"/>
              <a:t> .</a:t>
            </a:r>
            <a:br>
              <a:rPr lang="fr-FR" sz="1200" dirty="0" smtClean="0"/>
            </a:br>
            <a:r>
              <a:rPr lang="ar-SA" sz="1200" dirty="0" smtClean="0"/>
              <a:t>النقل الجوي : يوجد بالجزائر حوالي 124 مطار منها 30 داخليا ، يربط </a:t>
            </a:r>
            <a:r>
              <a:rPr lang="ar-SA" sz="1200" dirty="0" err="1" smtClean="0"/>
              <a:t>اهم</a:t>
            </a:r>
            <a:r>
              <a:rPr lang="ar-SA" sz="1200" dirty="0" smtClean="0"/>
              <a:t> المدن الجزائرية في الشمل </a:t>
            </a:r>
            <a:r>
              <a:rPr lang="ar-SA" sz="1200" dirty="0" err="1" smtClean="0"/>
              <a:t>و</a:t>
            </a:r>
            <a:r>
              <a:rPr lang="ar-SA" sz="1200" dirty="0" smtClean="0"/>
              <a:t> الصحراء في شبكة كثيفة من الرحلات اليومية </a:t>
            </a:r>
            <a:r>
              <a:rPr lang="ar-SA" sz="1200" dirty="0" err="1" smtClean="0"/>
              <a:t>و</a:t>
            </a:r>
            <a:r>
              <a:rPr lang="ar-SA" sz="1200" dirty="0" smtClean="0"/>
              <a:t> الأسبوعية </a:t>
            </a:r>
            <a:r>
              <a:rPr lang="ar-SA" sz="1200" dirty="0" err="1" smtClean="0"/>
              <a:t>و</a:t>
            </a:r>
            <a:r>
              <a:rPr lang="ar-SA" sz="1200" dirty="0" smtClean="0"/>
              <a:t> كذلك 7 مطارا </a:t>
            </a:r>
            <a:r>
              <a:rPr lang="ar-SA" sz="1200" dirty="0" err="1" smtClean="0"/>
              <a:t>ت</a:t>
            </a:r>
            <a:r>
              <a:rPr lang="ar-SA" sz="1200" dirty="0" smtClean="0"/>
              <a:t> دولية تصل الجزائر بالعديد من المطارات الأوربية </a:t>
            </a:r>
            <a:r>
              <a:rPr lang="ar-SA" sz="1200" dirty="0" err="1" smtClean="0"/>
              <a:t>و</a:t>
            </a:r>
            <a:r>
              <a:rPr lang="ar-SA" sz="1200" dirty="0" smtClean="0"/>
              <a:t> لمغرب العربي </a:t>
            </a:r>
            <a:r>
              <a:rPr lang="ar-SA" sz="1200" dirty="0" err="1" smtClean="0"/>
              <a:t>و</a:t>
            </a:r>
            <a:r>
              <a:rPr lang="ar-SA" sz="1200" dirty="0" smtClean="0"/>
              <a:t> الشرق الأوسط </a:t>
            </a:r>
            <a:r>
              <a:rPr lang="ar-SA" sz="1200" dirty="0" err="1" smtClean="0"/>
              <a:t>و</a:t>
            </a:r>
            <a:r>
              <a:rPr lang="ar-SA" sz="1200" dirty="0" smtClean="0"/>
              <a:t> إفريقيا </a:t>
            </a:r>
            <a:r>
              <a:rPr lang="ar-SA" sz="1200" dirty="0" err="1" smtClean="0"/>
              <a:t>و</a:t>
            </a:r>
            <a:r>
              <a:rPr lang="ar-SA" sz="1200" dirty="0" smtClean="0"/>
              <a:t> جنوب الصحراء . و يتشكل الأسطول الجوي الجزائري من 63 طائرة معظمها من نوع </a:t>
            </a:r>
            <a:r>
              <a:rPr lang="ar-SA" sz="1200" dirty="0" err="1" smtClean="0"/>
              <a:t>بووينغ</a:t>
            </a:r>
            <a:r>
              <a:rPr lang="ar-SA" sz="1200" dirty="0" smtClean="0"/>
              <a:t> </a:t>
            </a:r>
            <a:r>
              <a:rPr lang="ar-SA" sz="1200" dirty="0" err="1" smtClean="0"/>
              <a:t>والايرباص</a:t>
            </a:r>
            <a:r>
              <a:rPr lang="ar-SA" sz="1200" dirty="0" smtClean="0"/>
              <a:t>، </a:t>
            </a:r>
            <a:r>
              <a:rPr lang="ar-SA" sz="1200" dirty="0" err="1" smtClean="0"/>
              <a:t>و</a:t>
            </a:r>
            <a:r>
              <a:rPr lang="ar-SA" sz="1200" dirty="0" smtClean="0"/>
              <a:t> تضمن شركات الخطوط الجوية الجزائرية سنويا نقل 3.1 ملايين مسافر </a:t>
            </a:r>
            <a:r>
              <a:rPr lang="ar-SA" sz="1200" dirty="0" err="1" smtClean="0"/>
              <a:t>و</a:t>
            </a:r>
            <a:r>
              <a:rPr lang="ar-SA" sz="1200" dirty="0" smtClean="0"/>
              <a:t> نحو 30 </a:t>
            </a:r>
            <a:r>
              <a:rPr lang="ar-SA" sz="1200" dirty="0" err="1" smtClean="0"/>
              <a:t>الف</a:t>
            </a:r>
            <a:r>
              <a:rPr lang="ar-SA" sz="1200" dirty="0" smtClean="0"/>
              <a:t> طن من البضائع ، </a:t>
            </a:r>
            <a:r>
              <a:rPr lang="ar-SA" sz="1200" dirty="0" err="1" smtClean="0"/>
              <a:t>و</a:t>
            </a:r>
            <a:r>
              <a:rPr lang="ar-SA" sz="1200" dirty="0" smtClean="0"/>
              <a:t> في إطار اقتصاد السوق انضمت </a:t>
            </a:r>
            <a:r>
              <a:rPr lang="ar-SA" sz="1200" dirty="0" err="1" smtClean="0"/>
              <a:t>الى</a:t>
            </a:r>
            <a:r>
              <a:rPr lang="ar-SA" sz="1200" dirty="0" smtClean="0"/>
              <a:t> مجال النقل الجوي 04 شركات جزائرية خاصة</a:t>
            </a:r>
            <a:r>
              <a:rPr lang="fr-FR" sz="1200" dirty="0" smtClean="0"/>
              <a:t> .</a:t>
            </a:r>
            <a:br>
              <a:rPr lang="fr-FR" sz="1200" dirty="0" smtClean="0"/>
            </a:br>
            <a:r>
              <a:rPr lang="ar-SA" sz="1200" dirty="0" smtClean="0"/>
              <a:t>الموانئ: </a:t>
            </a:r>
            <a:r>
              <a:rPr lang="ar-SA" sz="1200" dirty="0" err="1" smtClean="0"/>
              <a:t>يلبغ</a:t>
            </a:r>
            <a:r>
              <a:rPr lang="ar-SA" sz="1200" dirty="0" smtClean="0"/>
              <a:t> عددها حاليا 12 ميناء تؤدي دورا جيدا في تنشيط التجارة الداخلية </a:t>
            </a:r>
            <a:r>
              <a:rPr lang="ar-SA" sz="1200" dirty="0" err="1" smtClean="0"/>
              <a:t>و</a:t>
            </a:r>
            <a:r>
              <a:rPr lang="ar-SA" sz="1200" dirty="0" smtClean="0"/>
              <a:t> الخارجية </a:t>
            </a:r>
            <a:r>
              <a:rPr lang="ar-SA" sz="1200" dirty="0" err="1" smtClean="0"/>
              <a:t>لانها</a:t>
            </a:r>
            <a:r>
              <a:rPr lang="ar-SA" sz="1200" dirty="0" smtClean="0"/>
              <a:t> تضم 98 % من المبادلات التجارية للبلاد</a:t>
            </a:r>
            <a:r>
              <a:rPr lang="fr-FR" sz="1200" dirty="0" smtClean="0"/>
              <a:t> .</a:t>
            </a:r>
            <a:br>
              <a:rPr lang="fr-FR" sz="1200" dirty="0" smtClean="0"/>
            </a:br>
            <a:r>
              <a:rPr lang="ar-SA" sz="1200" dirty="0" smtClean="0"/>
              <a:t>من أهم منجزات هذا القطاع إنشاء ثلاثة موانئ متخصصة في المحروقات هي </a:t>
            </a:r>
            <a:r>
              <a:rPr lang="ar-SA" sz="1200" dirty="0" err="1" smtClean="0"/>
              <a:t>أرزيو</a:t>
            </a:r>
            <a:r>
              <a:rPr lang="ar-SA" sz="1200" dirty="0" smtClean="0"/>
              <a:t> ، </a:t>
            </a:r>
            <a:r>
              <a:rPr lang="ar-SA" sz="1200" dirty="0" err="1" smtClean="0"/>
              <a:t>بجاية</a:t>
            </a:r>
            <a:r>
              <a:rPr lang="ar-SA" sz="1200" dirty="0" smtClean="0"/>
              <a:t> ، </a:t>
            </a:r>
            <a:r>
              <a:rPr lang="ar-SA" sz="1200" dirty="0" err="1" smtClean="0"/>
              <a:t>و</a:t>
            </a:r>
            <a:r>
              <a:rPr lang="ar-SA" sz="1200" dirty="0" smtClean="0"/>
              <a:t> </a:t>
            </a:r>
            <a:r>
              <a:rPr lang="ar-SA" sz="1200" dirty="0" err="1" smtClean="0"/>
              <a:t>سكيكدة</a:t>
            </a:r>
            <a:r>
              <a:rPr lang="ar-SA" sz="1200" dirty="0" smtClean="0"/>
              <a:t> ، </a:t>
            </a:r>
            <a:r>
              <a:rPr lang="ar-SA" sz="1200" dirty="0" err="1" smtClean="0"/>
              <a:t>و</a:t>
            </a:r>
            <a:r>
              <a:rPr lang="ar-SA" sz="1200" dirty="0" smtClean="0"/>
              <a:t> تجهيز موانئ عنابه </a:t>
            </a:r>
            <a:r>
              <a:rPr lang="ar-SA" sz="1200" dirty="0" err="1" smtClean="0"/>
              <a:t>و</a:t>
            </a:r>
            <a:r>
              <a:rPr lang="ar-SA" sz="1200" dirty="0" smtClean="0"/>
              <a:t> العاصمة </a:t>
            </a:r>
            <a:r>
              <a:rPr lang="ar-SA" sz="1200" dirty="0" err="1" smtClean="0"/>
              <a:t>و</a:t>
            </a:r>
            <a:r>
              <a:rPr lang="ar-SA" sz="1200" dirty="0" smtClean="0"/>
              <a:t> وهران بمحطات استقبال الحاويات إضافة إلى توسيع </a:t>
            </a:r>
            <a:r>
              <a:rPr lang="ar-SA" sz="1200" dirty="0" err="1" smtClean="0"/>
              <a:t>و</a:t>
            </a:r>
            <a:r>
              <a:rPr lang="ar-SA" sz="1200" dirty="0" smtClean="0"/>
              <a:t> تجديد موانئ تنس </a:t>
            </a:r>
            <a:r>
              <a:rPr lang="ar-SA" sz="1200" dirty="0" err="1" smtClean="0"/>
              <a:t>و</a:t>
            </a:r>
            <a:r>
              <a:rPr lang="ar-SA" sz="1200" dirty="0" smtClean="0"/>
              <a:t> الغزوات لدفع كفاءة استقبالها</a:t>
            </a:r>
            <a:r>
              <a:rPr lang="fr-FR" sz="1200" dirty="0" smtClean="0"/>
              <a:t>.</a:t>
            </a:r>
          </a:p>
          <a:p>
            <a:pPr marL="342900" marR="0" lvl="0" indent="-342900" algn="r"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fr-FR" sz="1200" b="0"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91338" y="1169971"/>
            <a:ext cx="9501254" cy="5286412"/>
          </a:xfrm>
          <a:solidFill>
            <a:schemeClr val="bg1">
              <a:lumMod val="95000"/>
            </a:schemeClr>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a:normAutofit/>
          </a:bodyPr>
          <a:lstStyle/>
          <a:p>
            <a:pPr algn="r">
              <a:buNone/>
            </a:pPr>
            <a:endParaRPr lang="fr-FR" sz="1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2">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3">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269</TotalTime>
  <Words>280</Words>
  <Application>Microsoft Office PowerPoint</Application>
  <PresentationFormat>Personnalisé</PresentationFormat>
  <Paragraphs>12</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Promenade</vt:lpstr>
      <vt:lpstr>جامعة محمد بوضياف المسيلة  معهد تسيير التقنيات الحضرية</vt:lpstr>
      <vt:lpstr>Diapositive 2</vt:lpstr>
      <vt:lpstr>Diapositive 3</vt:lpstr>
      <vt:lpstr>Diapositive 4</vt:lpstr>
      <vt:lpstr>Diapositive 5</vt:lpstr>
      <vt:lpstr>Diapositive 6</vt:lpstr>
      <vt:lpstr>Diapositive 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بوضياف المسيلة معهد تسيير التقنيات الحضرية</dc:title>
  <dc:creator>aa</dc:creator>
  <cp:lastModifiedBy>aa</cp:lastModifiedBy>
  <cp:revision>26</cp:revision>
  <dcterms:created xsi:type="dcterms:W3CDTF">2020-09-29T04:40:54Z</dcterms:created>
  <dcterms:modified xsi:type="dcterms:W3CDTF">2020-12-03T05:18:35Z</dcterms:modified>
</cp:coreProperties>
</file>