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2" r:id="rId3"/>
    <p:sldId id="273" r:id="rId4"/>
    <p:sldId id="274" r:id="rId5"/>
    <p:sldId id="276" r:id="rId6"/>
    <p:sldId id="277" r:id="rId7"/>
    <p:sldId id="278" r:id="rId8"/>
    <p:sldId id="275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2FE5-821A-4DC6-8330-FE0F01FD6017}" type="datetimeFigureOut">
              <a:rPr lang="fr-FR" smtClean="0"/>
              <a:t>13/11/2022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5D5B-FF23-4F5E-B66F-F8D504B7DDC8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2FE5-821A-4DC6-8330-FE0F01FD6017}" type="datetimeFigureOut">
              <a:rPr lang="fr-FR" smtClean="0"/>
              <a:t>13/11/2022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5D5B-FF23-4F5E-B66F-F8D504B7DD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2FE5-821A-4DC6-8330-FE0F01FD6017}" type="datetimeFigureOut">
              <a:rPr lang="fr-FR" smtClean="0"/>
              <a:t>13/11/2022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5D5B-FF23-4F5E-B66F-F8D504B7DD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2FE5-821A-4DC6-8330-FE0F01FD6017}" type="datetimeFigureOut">
              <a:rPr lang="fr-FR" smtClean="0"/>
              <a:t>13/11/2022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5D5B-FF23-4F5E-B66F-F8D504B7DD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2FE5-821A-4DC6-8330-FE0F01FD6017}" type="datetimeFigureOut">
              <a:rPr lang="fr-FR" smtClean="0"/>
              <a:t>13/11/2022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5D5B-FF23-4F5E-B66F-F8D504B7DDC8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2FE5-821A-4DC6-8330-FE0F01FD6017}" type="datetimeFigureOut">
              <a:rPr lang="fr-FR" smtClean="0"/>
              <a:t>13/11/2022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5D5B-FF23-4F5E-B66F-F8D504B7DD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2FE5-821A-4DC6-8330-FE0F01FD6017}" type="datetimeFigureOut">
              <a:rPr lang="fr-FR" smtClean="0"/>
              <a:t>13/11/2022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5D5B-FF23-4F5E-B66F-F8D504B7DD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2FE5-821A-4DC6-8330-FE0F01FD6017}" type="datetimeFigureOut">
              <a:rPr lang="fr-FR" smtClean="0"/>
              <a:t>13/11/2022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E05D5B-FF23-4F5E-B66F-F8D504B7DDC8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2FE5-821A-4DC6-8330-FE0F01FD6017}" type="datetimeFigureOut">
              <a:rPr lang="fr-FR" smtClean="0"/>
              <a:t>13/11/2022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5D5B-FF23-4F5E-B66F-F8D504B7DD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2FE5-821A-4DC6-8330-FE0F01FD6017}" type="datetimeFigureOut">
              <a:rPr lang="fr-FR" smtClean="0"/>
              <a:t>13/11/2022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BE05D5B-FF23-4F5E-B66F-F8D504B7DD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5F22FE5-821A-4DC6-8330-FE0F01FD6017}" type="datetimeFigureOut">
              <a:rPr lang="fr-FR" smtClean="0"/>
              <a:t>13/11/2022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5D5B-FF23-4F5E-B66F-F8D504B7DD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5F22FE5-821A-4DC6-8330-FE0F01FD6017}" type="datetimeFigureOut">
              <a:rPr lang="fr-FR" smtClean="0"/>
              <a:t>13/11/2022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BE05D5B-FF23-4F5E-B66F-F8D504B7DDC8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1" y="66675"/>
            <a:ext cx="4283969" cy="6791325"/>
          </a:xfrm>
          <a:prstGeom prst="rect">
            <a:avLst/>
          </a:prstGeom>
          <a:solidFill>
            <a:srgbClr val="B7A02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6ECFF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79375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DCDFE3"/>
                </a:solidFill>
                <a:effectLst/>
                <a:latin typeface="Tw Cen MT" pitchFamily="34" charset="0"/>
                <a:cs typeface="Arabic Transparent" charset="-78"/>
              </a:rPr>
              <a:t>معهد تسيير التقنيات الحضرية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DCDFE3"/>
                </a:solidFill>
                <a:effectLst/>
                <a:latin typeface="Tw Cen MT" pitchFamily="34" charset="0"/>
                <a:cs typeface="Arabic Transparent" charset="-78"/>
              </a:rPr>
              <a:t>ينظم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DCDFE3"/>
              </a:solidFill>
              <a:effectLst/>
              <a:latin typeface="Tw Cen MT" pitchFamily="34" charset="0"/>
              <a:cs typeface="Arabic Transparent" charset="-7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7A6A1D"/>
                </a:solidFill>
                <a:effectLst/>
                <a:latin typeface="Tw Cen MT" pitchFamily="34" charset="0"/>
                <a:cs typeface="Arabic Transparent" charset="-78"/>
              </a:rPr>
              <a:t>Institute of </a:t>
            </a:r>
            <a:r>
              <a:rPr kumimoji="0" lang="fr-FR" sz="2000" b="1" i="0" u="none" strike="noStrike" cap="none" normalizeH="0" baseline="0" dirty="0" err="1" smtClean="0">
                <a:ln>
                  <a:noFill/>
                </a:ln>
                <a:solidFill>
                  <a:srgbClr val="7A6A1D"/>
                </a:solidFill>
                <a:effectLst/>
                <a:latin typeface="Tw Cen MT" pitchFamily="34" charset="0"/>
                <a:cs typeface="Arabic Transparent" charset="-78"/>
              </a:rPr>
              <a:t>urban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7A6A1D"/>
                </a:solidFill>
                <a:effectLst/>
                <a:latin typeface="Tw Cen MT" pitchFamily="34" charset="0"/>
                <a:cs typeface="Arabic Transparent" charset="-78"/>
              </a:rPr>
              <a:t> techniques management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7A6A1D"/>
                </a:solidFill>
                <a:effectLst/>
                <a:latin typeface="Tw Cen MT" pitchFamily="34" charset="0"/>
                <a:cs typeface="Arabic Transparent" charset="-78"/>
              </a:rPr>
              <a:t>Organise:</a:t>
            </a:r>
            <a:endParaRPr kumimoji="0" lang="fr-FR" sz="1800" b="1" i="0" u="none" strike="noStrike" cap="none" normalizeH="0" baseline="0" dirty="0" smtClean="0">
              <a:ln>
                <a:noFill/>
              </a:ln>
              <a:solidFill>
                <a:srgbClr val="7A6A1D"/>
              </a:solidFill>
              <a:effectLst/>
              <a:latin typeface="Tw Cen MT" pitchFamily="34" charset="0"/>
              <a:cs typeface="Arabic Transparent" charset="-7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w Cen MT" pitchFamily="34" charset="0"/>
                <a:cs typeface="Arabic Transparent" charset="-78"/>
              </a:rPr>
              <a:t>الملتقى الاول حول منهجية 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Tw Cen MT" pitchFamily="34" charset="0"/>
              <a:cs typeface="Arabic Transparent" charset="-7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w Cen MT" pitchFamily="34" charset="0"/>
                <a:cs typeface="Arabic Transparent" charset="-78"/>
              </a:rPr>
              <a:t>البحث العلمي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Unicode MS" pitchFamily="34" charset="-128"/>
              <a:cs typeface="Arial Unicode MS" pitchFamily="34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Unicode MS" pitchFamily="34" charset="-128"/>
              <a:cs typeface="Arial Unicode MS" pitchFamily="34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Unicode MS" pitchFamily="34" charset="-128"/>
              <a:cs typeface="Arial Unicode MS" pitchFamily="34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000" b="1" dirty="0">
              <a:solidFill>
                <a:srgbClr val="000000"/>
              </a:solidFill>
              <a:latin typeface="Arial Unicode MS" pitchFamily="34" charset="-128"/>
              <a:cs typeface="Arial Unicode MS" pitchFamily="34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Unicode MS" pitchFamily="34" charset="-128"/>
              <a:cs typeface="Arial Unicode MS" pitchFamily="34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000" b="1" dirty="0">
              <a:solidFill>
                <a:srgbClr val="000000"/>
              </a:solidFill>
              <a:latin typeface="Arial Unicode MS" pitchFamily="34" charset="-128"/>
              <a:cs typeface="Arial Unicode MS" pitchFamily="34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 Unicode MS" pitchFamily="34" charset="-128"/>
              </a:rPr>
              <a:t>لطلبة </a:t>
            </a:r>
            <a:r>
              <a:rPr kumimoji="0" lang="ar-DZ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 Unicode MS" pitchFamily="34" charset="-128"/>
              </a:rPr>
              <a:t>السنة ال</a:t>
            </a:r>
            <a:r>
              <a:rPr lang="ar-DZ" sz="2000" b="1" smtClean="0">
                <a:solidFill>
                  <a:srgbClr val="000000"/>
                </a:solidFill>
                <a:latin typeface="Arial Unicode MS" pitchFamily="34" charset="-128"/>
                <a:cs typeface="Arial Unicode MS" pitchFamily="34" charset="-128"/>
              </a:rPr>
              <a:t>ثانية </a:t>
            </a:r>
            <a:r>
              <a:rPr kumimoji="0" lang="ar-DZ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 Unicode MS" pitchFamily="34" charset="-128"/>
              </a:rPr>
              <a:t>ماستر 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 Unicode MS" pitchFamily="34" charset="-128"/>
              </a:rPr>
              <a:t>تخصص :بيئة, صحة, و مدن خضراء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 Unicode MS" pitchFamily="34" charset="-128"/>
              </a:rPr>
              <a:t> "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Unicode MS" pitchFamily="34" charset="-128"/>
              <a:cs typeface="Arial Unicode MS" pitchFamily="34" charset="-128"/>
            </a:endParaRPr>
          </a:p>
          <a:p>
            <a:pPr marL="0" marR="79375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959DA9"/>
              </a:solidFill>
              <a:effectLst/>
              <a:latin typeface="Tw Cen MT" pitchFamily="34" charset="0"/>
              <a:cs typeface="Arabic Transparent" charset="-7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1226" y="53946"/>
            <a:ext cx="5043472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7236296" y="378904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دراسات 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021" y="2636912"/>
            <a:ext cx="3592677" cy="423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29"/>
          <a:stretch/>
        </p:blipFill>
        <p:spPr bwMode="auto">
          <a:xfrm>
            <a:off x="7099423" y="4293096"/>
            <a:ext cx="1995275" cy="1110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4389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>Les </a:t>
            </a:r>
            <a:r>
              <a:rPr lang="fr-FR" sz="2800" b="1" dirty="0"/>
              <a:t>étapes d’une démarche de recherche</a:t>
            </a:r>
            <a:br>
              <a:rPr lang="fr-FR" sz="2800" b="1" dirty="0"/>
            </a:br>
            <a:r>
              <a:rPr lang="fr-FR" sz="2800" dirty="0"/>
              <a:t/>
            </a:r>
            <a:br>
              <a:rPr lang="fr-FR" sz="2800" dirty="0"/>
            </a:b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924944"/>
            <a:ext cx="7467600" cy="3201219"/>
          </a:xfrm>
        </p:spPr>
        <p:txBody>
          <a:bodyPr>
            <a:normAutofit/>
          </a:bodyPr>
          <a:lstStyle/>
          <a:p>
            <a:r>
              <a:rPr lang="fr-FR" sz="2400" dirty="0"/>
              <a:t>En fonction de son intérêt personnel, de sa pertinence, de sa faisabilité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1312226"/>
            <a:ext cx="5472608" cy="820630"/>
          </a:xfrm>
          <a:prstGeom prst="wedgeRectCallout">
            <a:avLst>
              <a:gd name="adj1" fmla="val -19820"/>
              <a:gd name="adj2" fmla="val 13153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 Identifier un thème de recherche</a:t>
            </a:r>
          </a:p>
          <a:p>
            <a:pPr algn="ctr"/>
            <a:endParaRPr lang="fr-F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789040"/>
            <a:ext cx="2857500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9793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7467600" cy="5721499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fr-FR" sz="2000" dirty="0"/>
              <a:t>1 – Un bon sujet de recherche doit être intéressant, voire passionnant</a:t>
            </a:r>
          </a:p>
          <a:p>
            <a:pPr>
              <a:lnSpc>
                <a:spcPct val="160000"/>
              </a:lnSpc>
            </a:pPr>
            <a:r>
              <a:rPr lang="fr-FR" sz="2000" dirty="0"/>
              <a:t>2 – Un bon sujet de recherche ne doit pas être trop personnel</a:t>
            </a:r>
          </a:p>
          <a:p>
            <a:pPr fontAlgn="base">
              <a:lnSpc>
                <a:spcPct val="160000"/>
              </a:lnSpc>
            </a:pPr>
            <a:r>
              <a:rPr lang="fr-FR" sz="2000" dirty="0"/>
              <a:t>3 – Un bon sujet de recherche doit avoir de la valeur au-delà du mémoire ou de la thèse</a:t>
            </a:r>
          </a:p>
          <a:p>
            <a:pPr>
              <a:lnSpc>
                <a:spcPct val="160000"/>
              </a:lnSpc>
            </a:pPr>
            <a:r>
              <a:rPr lang="fr-FR" sz="2000" dirty="0"/>
              <a:t>4 – Un bon sujet de recherche est un sujet original</a:t>
            </a:r>
          </a:p>
          <a:p>
            <a:pPr>
              <a:lnSpc>
                <a:spcPct val="160000"/>
              </a:lnSpc>
            </a:pPr>
            <a:r>
              <a:rPr lang="fr-FR" sz="2000" dirty="0"/>
              <a:t>5 – Un bon sujet de mémoire ou de thèse doit être réaliste et réalisable (la faisabilité d’une recherche.) trouver un sujet qui soit traitable dans le temps imparti.</a:t>
            </a:r>
          </a:p>
          <a:p>
            <a:pPr>
              <a:lnSpc>
                <a:spcPct val="160000"/>
              </a:lnSpc>
            </a:pPr>
            <a:endParaRPr lang="fr-FR" sz="2000" dirty="0"/>
          </a:p>
          <a:p>
            <a:pPr>
              <a:lnSpc>
                <a:spcPct val="160000"/>
              </a:lnSpc>
            </a:pPr>
            <a:r>
              <a:rPr lang="fr-FR" sz="2000" dirty="0"/>
              <a:t/>
            </a:r>
            <a:br>
              <a:rPr lang="fr-FR" sz="2000" dirty="0"/>
            </a:b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07820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6983650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1639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60648"/>
            <a:ext cx="306705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45024"/>
            <a:ext cx="61912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4340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Récentes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Articles </a:t>
            </a:r>
            <a:r>
              <a:rPr lang="fr-FR" dirty="0" smtClean="0"/>
              <a:t>académiques</a:t>
            </a:r>
            <a:endParaRPr lang="fr-FR" dirty="0"/>
          </a:p>
          <a:p>
            <a:r>
              <a:rPr lang="fr-FR" dirty="0"/>
              <a:t>Articles </a:t>
            </a:r>
            <a:r>
              <a:rPr lang="fr-FR" dirty="0" smtClean="0"/>
              <a:t>professionnels</a:t>
            </a:r>
          </a:p>
          <a:p>
            <a:r>
              <a:rPr lang="fr-FR" dirty="0"/>
              <a:t>Actes de </a:t>
            </a:r>
            <a:r>
              <a:rPr lang="fr-FR" dirty="0" smtClean="0"/>
              <a:t>congrès</a:t>
            </a:r>
          </a:p>
          <a:p>
            <a:r>
              <a:rPr lang="fr-FR" dirty="0" smtClean="0"/>
              <a:t>Livres</a:t>
            </a:r>
          </a:p>
          <a:p>
            <a:r>
              <a:rPr lang="fr-FR" dirty="0" smtClean="0"/>
              <a:t>Mémoires</a:t>
            </a:r>
          </a:p>
          <a:p>
            <a:r>
              <a:rPr lang="fr-FR" dirty="0" smtClean="0"/>
              <a:t>Thèses</a:t>
            </a:r>
          </a:p>
          <a:p>
            <a:r>
              <a:rPr lang="fr-FR" dirty="0" smtClean="0"/>
              <a:t>Rapports officiels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4626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89383"/>
            <a:ext cx="7467600" cy="2947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728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fr-FR" dirty="0"/>
              <a:t>une bonne recherche est celle qui se fondera sur un sujet précis. L'absence de la question de départ risque l'absence de la limitation de sujet</a:t>
            </a:r>
            <a:r>
              <a:rPr lang="fr-FR" dirty="0" smtClean="0"/>
              <a:t>.</a:t>
            </a:r>
          </a:p>
          <a:p>
            <a:pPr>
              <a:lnSpc>
                <a:spcPct val="160000"/>
              </a:lnSpc>
            </a:pPr>
            <a:r>
              <a:rPr lang="fr-FR" dirty="0" smtClean="0"/>
              <a:t> </a:t>
            </a:r>
            <a:r>
              <a:rPr lang="fr-FR" dirty="0"/>
              <a:t>Dans ce cas, la question de départ permet de : </a:t>
            </a:r>
            <a:endParaRPr lang="fr-FR" dirty="0" smtClean="0"/>
          </a:p>
          <a:p>
            <a:pPr>
              <a:lnSpc>
                <a:spcPct val="160000"/>
              </a:lnSpc>
            </a:pPr>
            <a:r>
              <a:rPr lang="fr-FR" dirty="0" smtClean="0"/>
              <a:t>- délimiter </a:t>
            </a:r>
            <a:r>
              <a:rPr lang="fr-FR" dirty="0"/>
              <a:t>l'étendue de la recherche ; </a:t>
            </a:r>
            <a:endParaRPr lang="fr-FR" dirty="0" smtClean="0"/>
          </a:p>
          <a:p>
            <a:pPr>
              <a:lnSpc>
                <a:spcPct val="160000"/>
              </a:lnSpc>
            </a:pPr>
            <a:r>
              <a:rPr lang="fr-FR" dirty="0" smtClean="0"/>
              <a:t>-  éviter </a:t>
            </a:r>
            <a:r>
              <a:rPr lang="fr-FR" dirty="0"/>
              <a:t>le gaspillage de temps ; </a:t>
            </a:r>
            <a:endParaRPr lang="fr-FR" dirty="0" smtClean="0"/>
          </a:p>
          <a:p>
            <a:pPr>
              <a:lnSpc>
                <a:spcPct val="160000"/>
              </a:lnSpc>
            </a:pPr>
            <a:r>
              <a:rPr lang="fr-FR" dirty="0" smtClean="0"/>
              <a:t>- éviter </a:t>
            </a:r>
            <a:r>
              <a:rPr lang="fr-FR" dirty="0"/>
              <a:t>le gaspillage de l'énergie</a:t>
            </a:r>
          </a:p>
        </p:txBody>
      </p:sp>
    </p:spTree>
    <p:extLst>
      <p:ext uri="{BB962C8B-B14F-4D97-AF65-F5344CB8AC3E}">
        <p14:creationId xmlns:p14="http://schemas.microsoft.com/office/powerpoint/2010/main" val="951134721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que">
  <a:themeElements>
    <a:clrScheme name="Techniqu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144</TotalTime>
  <Words>173</Words>
  <Application>Microsoft Office PowerPoint</Application>
  <PresentationFormat>Affichage à l'écran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Technique</vt:lpstr>
      <vt:lpstr>Présentation PowerPoint</vt:lpstr>
      <vt:lpstr> Les étapes d’une démarche de recherche  </vt:lpstr>
      <vt:lpstr>Présentation PowerPoint</vt:lpstr>
      <vt:lpstr>Présentation PowerPoint</vt:lpstr>
      <vt:lpstr>Présentation PowerPoint</vt:lpstr>
      <vt:lpstr>Récentes 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NTC</dc:creator>
  <cp:lastModifiedBy>NTC</cp:lastModifiedBy>
  <cp:revision>24</cp:revision>
  <dcterms:created xsi:type="dcterms:W3CDTF">2022-10-12T19:21:18Z</dcterms:created>
  <dcterms:modified xsi:type="dcterms:W3CDTF">2022-11-13T18:12:23Z</dcterms:modified>
</cp:coreProperties>
</file>