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09" r:id="rId2"/>
    <p:sldId id="256" r:id="rId3"/>
    <p:sldId id="258" r:id="rId4"/>
    <p:sldId id="257" r:id="rId5"/>
    <p:sldId id="305" r:id="rId6"/>
    <p:sldId id="306" r:id="rId7"/>
    <p:sldId id="307" r:id="rId8"/>
    <p:sldId id="262" r:id="rId9"/>
    <p:sldId id="310" r:id="rId10"/>
    <p:sldId id="261" r:id="rId11"/>
    <p:sldId id="263" r:id="rId12"/>
    <p:sldId id="265" r:id="rId13"/>
    <p:sldId id="269" r:id="rId14"/>
    <p:sldId id="290" r:id="rId15"/>
    <p:sldId id="291" r:id="rId16"/>
    <p:sldId id="292" r:id="rId17"/>
    <p:sldId id="293" r:id="rId18"/>
    <p:sldId id="264" r:id="rId19"/>
    <p:sldId id="308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6909"/>
    <a:srgbClr val="C05B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157F8B-7929-4C26-BFBF-1D6BAC5D164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TN"/>
        </a:p>
      </dgm:t>
    </dgm:pt>
    <dgm:pt modelId="{95569AE7-E98A-47CF-AC89-95C6D41C103F}">
      <dgm:prSet phldrT="[نص]" custT="1"/>
      <dgm:spPr/>
      <dgm:t>
        <a:bodyPr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sz="2000" b="1" i="1" u="sng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+mn-cs"/>
            </a:rPr>
            <a:t>PR</a:t>
          </a:r>
          <a:endParaRPr lang="fr-TN" sz="2000" b="1" i="1" u="sng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+mn-cs"/>
          </a:endParaRPr>
        </a:p>
      </dgm:t>
    </dgm:pt>
    <dgm:pt modelId="{D2F58C86-D78D-4AC4-86C7-A568319B0A8C}" type="parTrans" cxnId="{7AEA66A1-024B-44A8-89A8-6EDE21108B71}">
      <dgm:prSet/>
      <dgm:spPr/>
      <dgm:t>
        <a:bodyPr/>
        <a:lstStyle/>
        <a:p>
          <a:endParaRPr lang="fr-TN"/>
        </a:p>
      </dgm:t>
    </dgm:pt>
    <dgm:pt modelId="{6A601015-3736-436B-904D-95C4B547DA3D}" type="sibTrans" cxnId="{7AEA66A1-024B-44A8-89A8-6EDE21108B71}">
      <dgm:prSet/>
      <dgm:spPr/>
      <dgm:t>
        <a:bodyPr/>
        <a:lstStyle/>
        <a:p>
          <a:endParaRPr lang="fr-TN"/>
        </a:p>
      </dgm:t>
    </dgm:pt>
    <dgm:pt modelId="{1967F067-AB0C-40CE-9A4B-E44B6E909BB9}">
      <dgm:prSet phldrT="[نص]" custT="1"/>
      <dgm:spPr/>
      <dgm:t>
        <a:bodyPr/>
        <a:lstStyle/>
        <a:p>
          <a:pPr>
            <a:buFont typeface="Tahoma" pitchFamily="34" charset="0"/>
            <a:buAutoNum type="arabicPeriod"/>
          </a:pPr>
          <a:r>
            <a:rPr lang="en-US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Promoting goodwill</a:t>
          </a:r>
          <a:endParaRPr lang="fr-TN" sz="2000" dirty="0"/>
        </a:p>
      </dgm:t>
    </dgm:pt>
    <dgm:pt modelId="{ABF6C9B9-4FED-4DE0-A59B-52EB19AE21EA}" type="parTrans" cxnId="{01B7FE8F-92C0-446F-ACAB-8A0073931685}">
      <dgm:prSet/>
      <dgm:spPr/>
      <dgm:t>
        <a:bodyPr/>
        <a:lstStyle/>
        <a:p>
          <a:endParaRPr lang="fr-TN"/>
        </a:p>
      </dgm:t>
    </dgm:pt>
    <dgm:pt modelId="{93F8EB86-ECD9-4D31-AADB-F4267B59638B}" type="sibTrans" cxnId="{01B7FE8F-92C0-446F-ACAB-8A0073931685}">
      <dgm:prSet/>
      <dgm:spPr/>
      <dgm:t>
        <a:bodyPr/>
        <a:lstStyle/>
        <a:p>
          <a:endParaRPr lang="fr-TN"/>
        </a:p>
      </dgm:t>
    </dgm:pt>
    <dgm:pt modelId="{45C1DDFE-A731-4B3D-8233-AF89FDA4E58A}">
      <dgm:prSet phldrT="[نص]" custT="1"/>
      <dgm:spPr/>
      <dgm:t>
        <a:bodyPr/>
        <a:lstStyle/>
        <a:p>
          <a:r>
            <a:rPr lang="en-US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Promoting a product/ service</a:t>
          </a:r>
          <a:endParaRPr lang="fr-TN" sz="2000" dirty="0"/>
        </a:p>
      </dgm:t>
    </dgm:pt>
    <dgm:pt modelId="{D9DEF7B0-E8E9-42B0-B322-C1C0441745D1}" type="parTrans" cxnId="{97188290-BB94-4F54-9178-DE7A43392005}">
      <dgm:prSet/>
      <dgm:spPr/>
      <dgm:t>
        <a:bodyPr/>
        <a:lstStyle/>
        <a:p>
          <a:endParaRPr lang="fr-TN"/>
        </a:p>
      </dgm:t>
    </dgm:pt>
    <dgm:pt modelId="{8C9F340E-7E80-492E-BE5A-B4A24F1ECA39}" type="sibTrans" cxnId="{97188290-BB94-4F54-9178-DE7A43392005}">
      <dgm:prSet/>
      <dgm:spPr/>
      <dgm:t>
        <a:bodyPr/>
        <a:lstStyle/>
        <a:p>
          <a:endParaRPr lang="fr-TN"/>
        </a:p>
      </dgm:t>
    </dgm:pt>
    <dgm:pt modelId="{B3B99219-9B24-4E5B-AAC3-4CB2814F7552}">
      <dgm:prSet phldrT="[نص]" custT="1"/>
      <dgm:spPr/>
      <dgm:t>
        <a:bodyPr/>
        <a:lstStyle/>
        <a:p>
          <a:pPr>
            <a:buFontTx/>
            <a:buAutoNum type="arabicPeriod" startAt="3"/>
          </a:pPr>
          <a:r>
            <a:rPr lang="en-US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Preparing internal communications</a:t>
          </a:r>
          <a:endParaRPr lang="fr-TN" sz="2000" dirty="0"/>
        </a:p>
      </dgm:t>
    </dgm:pt>
    <dgm:pt modelId="{6D7D310F-9D05-4B20-A006-3EAAD47DFC14}" type="parTrans" cxnId="{CF827712-7364-493F-86F8-3A5D2AB83CDC}">
      <dgm:prSet/>
      <dgm:spPr/>
      <dgm:t>
        <a:bodyPr/>
        <a:lstStyle/>
        <a:p>
          <a:endParaRPr lang="fr-TN"/>
        </a:p>
      </dgm:t>
    </dgm:pt>
    <dgm:pt modelId="{7DE279CF-8ACF-44F0-BD50-85570834C2A8}" type="sibTrans" cxnId="{CF827712-7364-493F-86F8-3A5D2AB83CDC}">
      <dgm:prSet/>
      <dgm:spPr/>
      <dgm:t>
        <a:bodyPr/>
        <a:lstStyle/>
        <a:p>
          <a:endParaRPr lang="fr-TN"/>
        </a:p>
      </dgm:t>
    </dgm:pt>
    <dgm:pt modelId="{EDCC24C4-9DAF-4929-990B-95FE91FD346D}">
      <dgm:prSet phldrT="[نص]" custT="1"/>
      <dgm:spPr/>
      <dgm:t>
        <a:bodyPr/>
        <a:lstStyle/>
        <a:p>
          <a:pPr>
            <a:buAutoNum type="arabicPeriod" startAt="4"/>
          </a:pPr>
          <a:r>
            <a:rPr lang="en-US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Counteracting negative publicity</a:t>
          </a:r>
          <a:endParaRPr lang="fr-TN" sz="2000" dirty="0"/>
        </a:p>
      </dgm:t>
    </dgm:pt>
    <dgm:pt modelId="{8B69DF98-327F-4F3D-A499-1692F4E222F6}" type="parTrans" cxnId="{B227764F-2CAE-4F42-A200-A2049456A024}">
      <dgm:prSet/>
      <dgm:spPr/>
      <dgm:t>
        <a:bodyPr/>
        <a:lstStyle/>
        <a:p>
          <a:endParaRPr lang="fr-TN"/>
        </a:p>
      </dgm:t>
    </dgm:pt>
    <dgm:pt modelId="{131697AF-FCF0-4C0F-A65B-556457ADE7F9}" type="sibTrans" cxnId="{B227764F-2CAE-4F42-A200-A2049456A024}">
      <dgm:prSet/>
      <dgm:spPr/>
      <dgm:t>
        <a:bodyPr/>
        <a:lstStyle/>
        <a:p>
          <a:endParaRPr lang="fr-TN"/>
        </a:p>
      </dgm:t>
    </dgm:pt>
    <dgm:pt modelId="{65BC2A6E-E448-45AE-BF15-15CF4C0E6B50}">
      <dgm:prSet phldrT="[نص]" custT="1"/>
      <dgm:spPr/>
      <dgm:t>
        <a:bodyPr/>
        <a:lstStyle/>
        <a:p>
          <a:pPr>
            <a:buFontTx/>
            <a:buAutoNum type="arabicPeriod" startAt="5"/>
          </a:pPr>
          <a:r>
            <a:rPr lang="en-US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Lobbying</a:t>
          </a:r>
          <a:endParaRPr lang="fr-TN" sz="2000" dirty="0"/>
        </a:p>
      </dgm:t>
    </dgm:pt>
    <dgm:pt modelId="{AA934EB1-D209-4ED7-A16F-63D8A35AECBA}" type="parTrans" cxnId="{06A23FF4-051A-4FB7-9ADF-CBCAFE94DED0}">
      <dgm:prSet/>
      <dgm:spPr/>
      <dgm:t>
        <a:bodyPr/>
        <a:lstStyle/>
        <a:p>
          <a:endParaRPr lang="fr-TN"/>
        </a:p>
      </dgm:t>
    </dgm:pt>
    <dgm:pt modelId="{909CEFDD-ACDE-4C3A-933D-1F12CEA5F918}" type="sibTrans" cxnId="{06A23FF4-051A-4FB7-9ADF-CBCAFE94DED0}">
      <dgm:prSet/>
      <dgm:spPr/>
      <dgm:t>
        <a:bodyPr/>
        <a:lstStyle/>
        <a:p>
          <a:endParaRPr lang="fr-TN"/>
        </a:p>
      </dgm:t>
    </dgm:pt>
    <dgm:pt modelId="{376883FB-148B-47BA-9D62-E15C7DD7A094}">
      <dgm:prSet phldrT="[نص]" custT="1"/>
      <dgm:spPr/>
      <dgm:t>
        <a:bodyPr/>
        <a:lstStyle/>
        <a:p>
          <a:pPr>
            <a:buFontTx/>
            <a:buAutoNum type="arabicPeriod" startAt="5"/>
          </a:pPr>
          <a:r>
            <a:rPr lang="en-US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Giving advice &amp; counsel </a:t>
          </a:r>
          <a:endParaRPr lang="fr-TN" sz="2000" dirty="0"/>
        </a:p>
      </dgm:t>
    </dgm:pt>
    <dgm:pt modelId="{327A4581-8B63-464B-AA2F-9FE94FAE4244}" type="parTrans" cxnId="{8F74B411-603E-4BB8-8C19-8EF7B0525E40}">
      <dgm:prSet/>
      <dgm:spPr/>
      <dgm:t>
        <a:bodyPr/>
        <a:lstStyle/>
        <a:p>
          <a:endParaRPr lang="fr-TN"/>
        </a:p>
      </dgm:t>
    </dgm:pt>
    <dgm:pt modelId="{E123F19D-79E8-4E3E-82B8-4BE099ACAC7A}" type="sibTrans" cxnId="{8F74B411-603E-4BB8-8C19-8EF7B0525E40}">
      <dgm:prSet/>
      <dgm:spPr/>
      <dgm:t>
        <a:bodyPr/>
        <a:lstStyle/>
        <a:p>
          <a:endParaRPr lang="fr-TN"/>
        </a:p>
      </dgm:t>
    </dgm:pt>
    <dgm:pt modelId="{8BBA011A-F3CE-4E8D-B70A-A02C72128592}" type="pres">
      <dgm:prSet presAssocID="{CC157F8B-7929-4C26-BFBF-1D6BAC5D164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D0BB9A5-0635-44DC-968B-C299C66D228D}" type="pres">
      <dgm:prSet presAssocID="{95569AE7-E98A-47CF-AC89-95C6D41C103F}" presName="centerShape" presStyleLbl="node0" presStyleIdx="0" presStyleCnt="1" custScaleX="205749"/>
      <dgm:spPr/>
    </dgm:pt>
    <dgm:pt modelId="{4B094B26-9CE2-441F-8C4A-3E073ECA9F02}" type="pres">
      <dgm:prSet presAssocID="{1967F067-AB0C-40CE-9A4B-E44B6E909BB9}" presName="node" presStyleLbl="node1" presStyleIdx="0" presStyleCnt="6" custScaleX="205749">
        <dgm:presLayoutVars>
          <dgm:bulletEnabled val="1"/>
        </dgm:presLayoutVars>
      </dgm:prSet>
      <dgm:spPr/>
    </dgm:pt>
    <dgm:pt modelId="{68A7AF2F-7729-435D-94F5-93642F2DC139}" type="pres">
      <dgm:prSet presAssocID="{1967F067-AB0C-40CE-9A4B-E44B6E909BB9}" presName="dummy" presStyleCnt="0"/>
      <dgm:spPr/>
    </dgm:pt>
    <dgm:pt modelId="{1F209CFB-FB54-40EE-941C-536D64E69F95}" type="pres">
      <dgm:prSet presAssocID="{93F8EB86-ECD9-4D31-AADB-F4267B59638B}" presName="sibTrans" presStyleLbl="sibTrans2D1" presStyleIdx="0" presStyleCnt="6"/>
      <dgm:spPr/>
    </dgm:pt>
    <dgm:pt modelId="{DEB14D85-801C-4258-8567-9D0BEABDE010}" type="pres">
      <dgm:prSet presAssocID="{45C1DDFE-A731-4B3D-8233-AF89FDA4E58A}" presName="node" presStyleLbl="node1" presStyleIdx="1" presStyleCnt="6" custScaleX="205749">
        <dgm:presLayoutVars>
          <dgm:bulletEnabled val="1"/>
        </dgm:presLayoutVars>
      </dgm:prSet>
      <dgm:spPr/>
    </dgm:pt>
    <dgm:pt modelId="{F4EBF999-3D40-478D-BDB7-35BD198DEEE9}" type="pres">
      <dgm:prSet presAssocID="{45C1DDFE-A731-4B3D-8233-AF89FDA4E58A}" presName="dummy" presStyleCnt="0"/>
      <dgm:spPr/>
    </dgm:pt>
    <dgm:pt modelId="{33725DAD-D4A2-4DD7-BE5C-25189F29F8BA}" type="pres">
      <dgm:prSet presAssocID="{8C9F340E-7E80-492E-BE5A-B4A24F1ECA39}" presName="sibTrans" presStyleLbl="sibTrans2D1" presStyleIdx="1" presStyleCnt="6"/>
      <dgm:spPr/>
    </dgm:pt>
    <dgm:pt modelId="{A7CAD703-34C3-4E1D-AE6B-12EB0889E165}" type="pres">
      <dgm:prSet presAssocID="{B3B99219-9B24-4E5B-AAC3-4CB2814F7552}" presName="node" presStyleLbl="node1" presStyleIdx="2" presStyleCnt="6" custScaleX="205749">
        <dgm:presLayoutVars>
          <dgm:bulletEnabled val="1"/>
        </dgm:presLayoutVars>
      </dgm:prSet>
      <dgm:spPr/>
    </dgm:pt>
    <dgm:pt modelId="{DF2CCE81-5EBE-4DCE-8607-C4491D4536C9}" type="pres">
      <dgm:prSet presAssocID="{B3B99219-9B24-4E5B-AAC3-4CB2814F7552}" presName="dummy" presStyleCnt="0"/>
      <dgm:spPr/>
    </dgm:pt>
    <dgm:pt modelId="{9C2D53C9-8EFF-4A95-BE47-19C611572456}" type="pres">
      <dgm:prSet presAssocID="{7DE279CF-8ACF-44F0-BD50-85570834C2A8}" presName="sibTrans" presStyleLbl="sibTrans2D1" presStyleIdx="2" presStyleCnt="6"/>
      <dgm:spPr/>
    </dgm:pt>
    <dgm:pt modelId="{2792137F-1C4A-4E1F-80E4-E08D8A3E2872}" type="pres">
      <dgm:prSet presAssocID="{EDCC24C4-9DAF-4929-990B-95FE91FD346D}" presName="node" presStyleLbl="node1" presStyleIdx="3" presStyleCnt="6" custScaleX="205749">
        <dgm:presLayoutVars>
          <dgm:bulletEnabled val="1"/>
        </dgm:presLayoutVars>
      </dgm:prSet>
      <dgm:spPr/>
    </dgm:pt>
    <dgm:pt modelId="{2E424B03-37C0-4E36-85CE-2E2AA90C2311}" type="pres">
      <dgm:prSet presAssocID="{EDCC24C4-9DAF-4929-990B-95FE91FD346D}" presName="dummy" presStyleCnt="0"/>
      <dgm:spPr/>
    </dgm:pt>
    <dgm:pt modelId="{81497ACF-96D7-4D95-92A8-1416F6FBB9EB}" type="pres">
      <dgm:prSet presAssocID="{131697AF-FCF0-4C0F-A65B-556457ADE7F9}" presName="sibTrans" presStyleLbl="sibTrans2D1" presStyleIdx="3" presStyleCnt="6"/>
      <dgm:spPr/>
    </dgm:pt>
    <dgm:pt modelId="{6C2B1C9A-FAC4-40C8-8CCD-CBDDB4DE9D6E}" type="pres">
      <dgm:prSet presAssocID="{65BC2A6E-E448-45AE-BF15-15CF4C0E6B50}" presName="node" presStyleLbl="node1" presStyleIdx="4" presStyleCnt="6" custScaleX="205749">
        <dgm:presLayoutVars>
          <dgm:bulletEnabled val="1"/>
        </dgm:presLayoutVars>
      </dgm:prSet>
      <dgm:spPr/>
    </dgm:pt>
    <dgm:pt modelId="{699FBC05-AD18-4001-9436-B9ED71E4068B}" type="pres">
      <dgm:prSet presAssocID="{65BC2A6E-E448-45AE-BF15-15CF4C0E6B50}" presName="dummy" presStyleCnt="0"/>
      <dgm:spPr/>
    </dgm:pt>
    <dgm:pt modelId="{A5E7BECA-3B79-4E14-A9EC-272775539AD3}" type="pres">
      <dgm:prSet presAssocID="{909CEFDD-ACDE-4C3A-933D-1F12CEA5F918}" presName="sibTrans" presStyleLbl="sibTrans2D1" presStyleIdx="4" presStyleCnt="6"/>
      <dgm:spPr/>
    </dgm:pt>
    <dgm:pt modelId="{BEF31C93-55EF-450F-923A-B584972410E1}" type="pres">
      <dgm:prSet presAssocID="{376883FB-148B-47BA-9D62-E15C7DD7A094}" presName="node" presStyleLbl="node1" presStyleIdx="5" presStyleCnt="6" custScaleX="205749">
        <dgm:presLayoutVars>
          <dgm:bulletEnabled val="1"/>
        </dgm:presLayoutVars>
      </dgm:prSet>
      <dgm:spPr/>
    </dgm:pt>
    <dgm:pt modelId="{636F39D9-97EB-4533-9416-CF23A37365F4}" type="pres">
      <dgm:prSet presAssocID="{376883FB-148B-47BA-9D62-E15C7DD7A094}" presName="dummy" presStyleCnt="0"/>
      <dgm:spPr/>
    </dgm:pt>
    <dgm:pt modelId="{42EF4D89-5B84-4DD7-BA13-9E02E18303D1}" type="pres">
      <dgm:prSet presAssocID="{E123F19D-79E8-4E3E-82B8-4BE099ACAC7A}" presName="sibTrans" presStyleLbl="sibTrans2D1" presStyleIdx="5" presStyleCnt="6"/>
      <dgm:spPr/>
    </dgm:pt>
  </dgm:ptLst>
  <dgm:cxnLst>
    <dgm:cxn modelId="{8F74B411-603E-4BB8-8C19-8EF7B0525E40}" srcId="{95569AE7-E98A-47CF-AC89-95C6D41C103F}" destId="{376883FB-148B-47BA-9D62-E15C7DD7A094}" srcOrd="5" destOrd="0" parTransId="{327A4581-8B63-464B-AA2F-9FE94FAE4244}" sibTransId="{E123F19D-79E8-4E3E-82B8-4BE099ACAC7A}"/>
    <dgm:cxn modelId="{CF827712-7364-493F-86F8-3A5D2AB83CDC}" srcId="{95569AE7-E98A-47CF-AC89-95C6D41C103F}" destId="{B3B99219-9B24-4E5B-AAC3-4CB2814F7552}" srcOrd="2" destOrd="0" parTransId="{6D7D310F-9D05-4B20-A006-3EAAD47DFC14}" sibTransId="{7DE279CF-8ACF-44F0-BD50-85570834C2A8}"/>
    <dgm:cxn modelId="{FF60F730-0D9F-4308-A1DA-9BC2436EC269}" type="presOf" srcId="{909CEFDD-ACDE-4C3A-933D-1F12CEA5F918}" destId="{A5E7BECA-3B79-4E14-A9EC-272775539AD3}" srcOrd="0" destOrd="0" presId="urn:microsoft.com/office/officeart/2005/8/layout/radial6"/>
    <dgm:cxn modelId="{93102840-2A77-4E5E-A28E-04EE9160CB2A}" type="presOf" srcId="{131697AF-FCF0-4C0F-A65B-556457ADE7F9}" destId="{81497ACF-96D7-4D95-92A8-1416F6FBB9EB}" srcOrd="0" destOrd="0" presId="urn:microsoft.com/office/officeart/2005/8/layout/radial6"/>
    <dgm:cxn modelId="{B227764F-2CAE-4F42-A200-A2049456A024}" srcId="{95569AE7-E98A-47CF-AC89-95C6D41C103F}" destId="{EDCC24C4-9DAF-4929-990B-95FE91FD346D}" srcOrd="3" destOrd="0" parTransId="{8B69DF98-327F-4F3D-A499-1692F4E222F6}" sibTransId="{131697AF-FCF0-4C0F-A65B-556457ADE7F9}"/>
    <dgm:cxn modelId="{05C7D34F-2FE0-4009-B1BE-4330391B1EF4}" type="presOf" srcId="{7DE279CF-8ACF-44F0-BD50-85570834C2A8}" destId="{9C2D53C9-8EFF-4A95-BE47-19C611572456}" srcOrd="0" destOrd="0" presId="urn:microsoft.com/office/officeart/2005/8/layout/radial6"/>
    <dgm:cxn modelId="{CCEEFE57-A853-4C59-B2F0-EF0B50C59C40}" type="presOf" srcId="{E123F19D-79E8-4E3E-82B8-4BE099ACAC7A}" destId="{42EF4D89-5B84-4DD7-BA13-9E02E18303D1}" srcOrd="0" destOrd="0" presId="urn:microsoft.com/office/officeart/2005/8/layout/radial6"/>
    <dgm:cxn modelId="{4A44897F-F1CC-4C78-B69A-80E96FCCFC48}" type="presOf" srcId="{65BC2A6E-E448-45AE-BF15-15CF4C0E6B50}" destId="{6C2B1C9A-FAC4-40C8-8CCD-CBDDB4DE9D6E}" srcOrd="0" destOrd="0" presId="urn:microsoft.com/office/officeart/2005/8/layout/radial6"/>
    <dgm:cxn modelId="{01B7FE8F-92C0-446F-ACAB-8A0073931685}" srcId="{95569AE7-E98A-47CF-AC89-95C6D41C103F}" destId="{1967F067-AB0C-40CE-9A4B-E44B6E909BB9}" srcOrd="0" destOrd="0" parTransId="{ABF6C9B9-4FED-4DE0-A59B-52EB19AE21EA}" sibTransId="{93F8EB86-ECD9-4D31-AADB-F4267B59638B}"/>
    <dgm:cxn modelId="{97188290-BB94-4F54-9178-DE7A43392005}" srcId="{95569AE7-E98A-47CF-AC89-95C6D41C103F}" destId="{45C1DDFE-A731-4B3D-8233-AF89FDA4E58A}" srcOrd="1" destOrd="0" parTransId="{D9DEF7B0-E8E9-42B0-B322-C1C0441745D1}" sibTransId="{8C9F340E-7E80-492E-BE5A-B4A24F1ECA39}"/>
    <dgm:cxn modelId="{7AEA66A1-024B-44A8-89A8-6EDE21108B71}" srcId="{CC157F8B-7929-4C26-BFBF-1D6BAC5D1640}" destId="{95569AE7-E98A-47CF-AC89-95C6D41C103F}" srcOrd="0" destOrd="0" parTransId="{D2F58C86-D78D-4AC4-86C7-A568319B0A8C}" sibTransId="{6A601015-3736-436B-904D-95C4B547DA3D}"/>
    <dgm:cxn modelId="{9AE522AD-D005-4C6A-90D7-665F2EE84160}" type="presOf" srcId="{95569AE7-E98A-47CF-AC89-95C6D41C103F}" destId="{BD0BB9A5-0635-44DC-968B-C299C66D228D}" srcOrd="0" destOrd="0" presId="urn:microsoft.com/office/officeart/2005/8/layout/radial6"/>
    <dgm:cxn modelId="{AA0A45B8-371D-4A84-99F6-04BC7C76511C}" type="presOf" srcId="{1967F067-AB0C-40CE-9A4B-E44B6E909BB9}" destId="{4B094B26-9CE2-441F-8C4A-3E073ECA9F02}" srcOrd="0" destOrd="0" presId="urn:microsoft.com/office/officeart/2005/8/layout/radial6"/>
    <dgm:cxn modelId="{CEEB6AB9-8EE4-423B-ABA6-DD7EE17BDE4A}" type="presOf" srcId="{EDCC24C4-9DAF-4929-990B-95FE91FD346D}" destId="{2792137F-1C4A-4E1F-80E4-E08D8A3E2872}" srcOrd="0" destOrd="0" presId="urn:microsoft.com/office/officeart/2005/8/layout/radial6"/>
    <dgm:cxn modelId="{D5B7A1B9-E1D1-4FCF-BEA9-18234905D785}" type="presOf" srcId="{B3B99219-9B24-4E5B-AAC3-4CB2814F7552}" destId="{A7CAD703-34C3-4E1D-AE6B-12EB0889E165}" srcOrd="0" destOrd="0" presId="urn:microsoft.com/office/officeart/2005/8/layout/radial6"/>
    <dgm:cxn modelId="{AC6AF4D6-464E-4D60-8555-38CDCCC1DF77}" type="presOf" srcId="{376883FB-148B-47BA-9D62-E15C7DD7A094}" destId="{BEF31C93-55EF-450F-923A-B584972410E1}" srcOrd="0" destOrd="0" presId="urn:microsoft.com/office/officeart/2005/8/layout/radial6"/>
    <dgm:cxn modelId="{CE74E6E2-5953-406A-8F4C-7092D4C6202A}" type="presOf" srcId="{93F8EB86-ECD9-4D31-AADB-F4267B59638B}" destId="{1F209CFB-FB54-40EE-941C-536D64E69F95}" srcOrd="0" destOrd="0" presId="urn:microsoft.com/office/officeart/2005/8/layout/radial6"/>
    <dgm:cxn modelId="{8CD58CEC-02EC-4984-8B63-8438C441F5DC}" type="presOf" srcId="{CC157F8B-7929-4C26-BFBF-1D6BAC5D1640}" destId="{8BBA011A-F3CE-4E8D-B70A-A02C72128592}" srcOrd="0" destOrd="0" presId="urn:microsoft.com/office/officeart/2005/8/layout/radial6"/>
    <dgm:cxn modelId="{350D84F3-0A86-4FAF-AD54-3DAE4A349610}" type="presOf" srcId="{45C1DDFE-A731-4B3D-8233-AF89FDA4E58A}" destId="{DEB14D85-801C-4258-8567-9D0BEABDE010}" srcOrd="0" destOrd="0" presId="urn:microsoft.com/office/officeart/2005/8/layout/radial6"/>
    <dgm:cxn modelId="{06A23FF4-051A-4FB7-9ADF-CBCAFE94DED0}" srcId="{95569AE7-E98A-47CF-AC89-95C6D41C103F}" destId="{65BC2A6E-E448-45AE-BF15-15CF4C0E6B50}" srcOrd="4" destOrd="0" parTransId="{AA934EB1-D209-4ED7-A16F-63D8A35AECBA}" sibTransId="{909CEFDD-ACDE-4C3A-933D-1F12CEA5F918}"/>
    <dgm:cxn modelId="{B6568AF8-842A-4553-872A-083D13330B44}" type="presOf" srcId="{8C9F340E-7E80-492E-BE5A-B4A24F1ECA39}" destId="{33725DAD-D4A2-4DD7-BE5C-25189F29F8BA}" srcOrd="0" destOrd="0" presId="urn:microsoft.com/office/officeart/2005/8/layout/radial6"/>
    <dgm:cxn modelId="{E3723F09-5E1C-4218-93C3-44A47547BD56}" type="presParOf" srcId="{8BBA011A-F3CE-4E8D-B70A-A02C72128592}" destId="{BD0BB9A5-0635-44DC-968B-C299C66D228D}" srcOrd="0" destOrd="0" presId="urn:microsoft.com/office/officeart/2005/8/layout/radial6"/>
    <dgm:cxn modelId="{BB6DE57B-2E4C-413A-9796-B06C06586008}" type="presParOf" srcId="{8BBA011A-F3CE-4E8D-B70A-A02C72128592}" destId="{4B094B26-9CE2-441F-8C4A-3E073ECA9F02}" srcOrd="1" destOrd="0" presId="urn:microsoft.com/office/officeart/2005/8/layout/radial6"/>
    <dgm:cxn modelId="{4FA666E6-1D1A-4B7C-AB1C-77693F082304}" type="presParOf" srcId="{8BBA011A-F3CE-4E8D-B70A-A02C72128592}" destId="{68A7AF2F-7729-435D-94F5-93642F2DC139}" srcOrd="2" destOrd="0" presId="urn:microsoft.com/office/officeart/2005/8/layout/radial6"/>
    <dgm:cxn modelId="{1A9CD4EF-BC10-4D9F-8EE2-41CA9BF4BA1B}" type="presParOf" srcId="{8BBA011A-F3CE-4E8D-B70A-A02C72128592}" destId="{1F209CFB-FB54-40EE-941C-536D64E69F95}" srcOrd="3" destOrd="0" presId="urn:microsoft.com/office/officeart/2005/8/layout/radial6"/>
    <dgm:cxn modelId="{4AECF2EE-CDB3-4ADB-B3E4-D62BE0BD7386}" type="presParOf" srcId="{8BBA011A-F3CE-4E8D-B70A-A02C72128592}" destId="{DEB14D85-801C-4258-8567-9D0BEABDE010}" srcOrd="4" destOrd="0" presId="urn:microsoft.com/office/officeart/2005/8/layout/radial6"/>
    <dgm:cxn modelId="{210EA722-3A78-40B4-B12A-3F5143504EFD}" type="presParOf" srcId="{8BBA011A-F3CE-4E8D-B70A-A02C72128592}" destId="{F4EBF999-3D40-478D-BDB7-35BD198DEEE9}" srcOrd="5" destOrd="0" presId="urn:microsoft.com/office/officeart/2005/8/layout/radial6"/>
    <dgm:cxn modelId="{75085BEB-E611-4439-AEFE-26806C78491B}" type="presParOf" srcId="{8BBA011A-F3CE-4E8D-B70A-A02C72128592}" destId="{33725DAD-D4A2-4DD7-BE5C-25189F29F8BA}" srcOrd="6" destOrd="0" presId="urn:microsoft.com/office/officeart/2005/8/layout/radial6"/>
    <dgm:cxn modelId="{A6D98030-5B76-410C-9AE0-B23F9F602AA7}" type="presParOf" srcId="{8BBA011A-F3CE-4E8D-B70A-A02C72128592}" destId="{A7CAD703-34C3-4E1D-AE6B-12EB0889E165}" srcOrd="7" destOrd="0" presId="urn:microsoft.com/office/officeart/2005/8/layout/radial6"/>
    <dgm:cxn modelId="{E5CE8A92-8C5E-4346-A641-049B6364B177}" type="presParOf" srcId="{8BBA011A-F3CE-4E8D-B70A-A02C72128592}" destId="{DF2CCE81-5EBE-4DCE-8607-C4491D4536C9}" srcOrd="8" destOrd="0" presId="urn:microsoft.com/office/officeart/2005/8/layout/radial6"/>
    <dgm:cxn modelId="{793D4E2E-062C-4CD4-AF2E-8A4B12C80BF3}" type="presParOf" srcId="{8BBA011A-F3CE-4E8D-B70A-A02C72128592}" destId="{9C2D53C9-8EFF-4A95-BE47-19C611572456}" srcOrd="9" destOrd="0" presId="urn:microsoft.com/office/officeart/2005/8/layout/radial6"/>
    <dgm:cxn modelId="{86FA5BCE-D2D9-4EF7-8DD7-5AA7CEBBAC63}" type="presParOf" srcId="{8BBA011A-F3CE-4E8D-B70A-A02C72128592}" destId="{2792137F-1C4A-4E1F-80E4-E08D8A3E2872}" srcOrd="10" destOrd="0" presId="urn:microsoft.com/office/officeart/2005/8/layout/radial6"/>
    <dgm:cxn modelId="{878B96E2-3031-4C04-A226-CC93FB7495DE}" type="presParOf" srcId="{8BBA011A-F3CE-4E8D-B70A-A02C72128592}" destId="{2E424B03-37C0-4E36-85CE-2E2AA90C2311}" srcOrd="11" destOrd="0" presId="urn:microsoft.com/office/officeart/2005/8/layout/radial6"/>
    <dgm:cxn modelId="{F06EA94E-BE99-49BF-BBAA-27C26D2B8FAC}" type="presParOf" srcId="{8BBA011A-F3CE-4E8D-B70A-A02C72128592}" destId="{81497ACF-96D7-4D95-92A8-1416F6FBB9EB}" srcOrd="12" destOrd="0" presId="urn:microsoft.com/office/officeart/2005/8/layout/radial6"/>
    <dgm:cxn modelId="{D2C2D76D-6DCF-48CD-978F-EB5461AE2025}" type="presParOf" srcId="{8BBA011A-F3CE-4E8D-B70A-A02C72128592}" destId="{6C2B1C9A-FAC4-40C8-8CCD-CBDDB4DE9D6E}" srcOrd="13" destOrd="0" presId="urn:microsoft.com/office/officeart/2005/8/layout/radial6"/>
    <dgm:cxn modelId="{2CED4555-F35D-4D85-A3E8-3EEAED3F0A68}" type="presParOf" srcId="{8BBA011A-F3CE-4E8D-B70A-A02C72128592}" destId="{699FBC05-AD18-4001-9436-B9ED71E4068B}" srcOrd="14" destOrd="0" presId="urn:microsoft.com/office/officeart/2005/8/layout/radial6"/>
    <dgm:cxn modelId="{F9BAC6F6-41BC-4DF7-89F7-881EB5B5C8F3}" type="presParOf" srcId="{8BBA011A-F3CE-4E8D-B70A-A02C72128592}" destId="{A5E7BECA-3B79-4E14-A9EC-272775539AD3}" srcOrd="15" destOrd="0" presId="urn:microsoft.com/office/officeart/2005/8/layout/radial6"/>
    <dgm:cxn modelId="{334A9704-A748-49A0-B566-07E5DE68AB03}" type="presParOf" srcId="{8BBA011A-F3CE-4E8D-B70A-A02C72128592}" destId="{BEF31C93-55EF-450F-923A-B584972410E1}" srcOrd="16" destOrd="0" presId="urn:microsoft.com/office/officeart/2005/8/layout/radial6"/>
    <dgm:cxn modelId="{CFEA178F-D266-46E8-B44D-7BB086974E1F}" type="presParOf" srcId="{8BBA011A-F3CE-4E8D-B70A-A02C72128592}" destId="{636F39D9-97EB-4533-9416-CF23A37365F4}" srcOrd="17" destOrd="0" presId="urn:microsoft.com/office/officeart/2005/8/layout/radial6"/>
    <dgm:cxn modelId="{C75DBD7A-F394-4AA2-B253-C0A822DBE718}" type="presParOf" srcId="{8BBA011A-F3CE-4E8D-B70A-A02C72128592}" destId="{42EF4D89-5B84-4DD7-BA13-9E02E18303D1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F4D89-5B84-4DD7-BA13-9E02E18303D1}">
      <dsp:nvSpPr>
        <dsp:cNvPr id="0" name=""/>
        <dsp:cNvSpPr/>
      </dsp:nvSpPr>
      <dsp:spPr>
        <a:xfrm>
          <a:off x="1919071" y="776071"/>
          <a:ext cx="5305856" cy="5305856"/>
        </a:xfrm>
        <a:prstGeom prst="blockArc">
          <a:avLst>
            <a:gd name="adj1" fmla="val 12600000"/>
            <a:gd name="adj2" fmla="val 16200000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7BECA-3B79-4E14-A9EC-272775539AD3}">
      <dsp:nvSpPr>
        <dsp:cNvPr id="0" name=""/>
        <dsp:cNvSpPr/>
      </dsp:nvSpPr>
      <dsp:spPr>
        <a:xfrm>
          <a:off x="1919071" y="776071"/>
          <a:ext cx="5305856" cy="5305856"/>
        </a:xfrm>
        <a:prstGeom prst="blockArc">
          <a:avLst>
            <a:gd name="adj1" fmla="val 9000000"/>
            <a:gd name="adj2" fmla="val 12600000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497ACF-96D7-4D95-92A8-1416F6FBB9EB}">
      <dsp:nvSpPr>
        <dsp:cNvPr id="0" name=""/>
        <dsp:cNvSpPr/>
      </dsp:nvSpPr>
      <dsp:spPr>
        <a:xfrm>
          <a:off x="1919071" y="776071"/>
          <a:ext cx="5305856" cy="5305856"/>
        </a:xfrm>
        <a:prstGeom prst="blockArc">
          <a:avLst>
            <a:gd name="adj1" fmla="val 5400000"/>
            <a:gd name="adj2" fmla="val 9000000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2D53C9-8EFF-4A95-BE47-19C611572456}">
      <dsp:nvSpPr>
        <dsp:cNvPr id="0" name=""/>
        <dsp:cNvSpPr/>
      </dsp:nvSpPr>
      <dsp:spPr>
        <a:xfrm>
          <a:off x="1919071" y="776071"/>
          <a:ext cx="5305856" cy="5305856"/>
        </a:xfrm>
        <a:prstGeom prst="blockArc">
          <a:avLst>
            <a:gd name="adj1" fmla="val 1800000"/>
            <a:gd name="adj2" fmla="val 5400000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25DAD-D4A2-4DD7-BE5C-25189F29F8BA}">
      <dsp:nvSpPr>
        <dsp:cNvPr id="0" name=""/>
        <dsp:cNvSpPr/>
      </dsp:nvSpPr>
      <dsp:spPr>
        <a:xfrm>
          <a:off x="1919071" y="776071"/>
          <a:ext cx="5305856" cy="5305856"/>
        </a:xfrm>
        <a:prstGeom prst="blockArc">
          <a:avLst>
            <a:gd name="adj1" fmla="val 19800000"/>
            <a:gd name="adj2" fmla="val 1800000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209CFB-FB54-40EE-941C-536D64E69F95}">
      <dsp:nvSpPr>
        <dsp:cNvPr id="0" name=""/>
        <dsp:cNvSpPr/>
      </dsp:nvSpPr>
      <dsp:spPr>
        <a:xfrm>
          <a:off x="1919071" y="776071"/>
          <a:ext cx="5305856" cy="5305856"/>
        </a:xfrm>
        <a:prstGeom prst="blockArc">
          <a:avLst>
            <a:gd name="adj1" fmla="val 16200000"/>
            <a:gd name="adj2" fmla="val 19800000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0BB9A5-0635-44DC-968B-C299C66D228D}">
      <dsp:nvSpPr>
        <dsp:cNvPr id="0" name=""/>
        <dsp:cNvSpPr/>
      </dsp:nvSpPr>
      <dsp:spPr>
        <a:xfrm>
          <a:off x="2119238" y="2236886"/>
          <a:ext cx="4905522" cy="2384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sz="2000" b="1" i="1" u="sng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+mn-cs"/>
            </a:rPr>
            <a:t>PR</a:t>
          </a:r>
          <a:endParaRPr lang="fr-TN" sz="2000" b="1" i="1" u="sng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+mn-cs"/>
          </a:endParaRPr>
        </a:p>
      </dsp:txBody>
      <dsp:txXfrm>
        <a:off x="2837635" y="2586048"/>
        <a:ext cx="3468728" cy="1685902"/>
      </dsp:txXfrm>
    </dsp:sp>
    <dsp:sp modelId="{4B094B26-9CE2-441F-8C4A-3E073ECA9F02}">
      <dsp:nvSpPr>
        <dsp:cNvPr id="0" name=""/>
        <dsp:cNvSpPr/>
      </dsp:nvSpPr>
      <dsp:spPr>
        <a:xfrm>
          <a:off x="2855067" y="1675"/>
          <a:ext cx="3433865" cy="1668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ahoma" pitchFamily="34" charset="0"/>
            <a:buNone/>
          </a:pPr>
          <a:r>
            <a:rPr lang="en-US" sz="2000" b="1" i="1" u="sng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Promoting goodwill</a:t>
          </a:r>
          <a:endParaRPr lang="fr-TN" sz="2000" kern="1200" dirty="0"/>
        </a:p>
      </dsp:txBody>
      <dsp:txXfrm>
        <a:off x="3357945" y="246088"/>
        <a:ext cx="2428109" cy="1180132"/>
      </dsp:txXfrm>
    </dsp:sp>
    <dsp:sp modelId="{DEB14D85-801C-4258-8567-9D0BEABDE010}">
      <dsp:nvSpPr>
        <dsp:cNvPr id="0" name=""/>
        <dsp:cNvSpPr/>
      </dsp:nvSpPr>
      <dsp:spPr>
        <a:xfrm>
          <a:off x="5100537" y="1298097"/>
          <a:ext cx="3433865" cy="1668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u="sng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Promoting a product/ service</a:t>
          </a:r>
          <a:endParaRPr lang="fr-TN" sz="2000" kern="1200" dirty="0"/>
        </a:p>
      </dsp:txBody>
      <dsp:txXfrm>
        <a:off x="5603415" y="1542510"/>
        <a:ext cx="2428109" cy="1180132"/>
      </dsp:txXfrm>
    </dsp:sp>
    <dsp:sp modelId="{A7CAD703-34C3-4E1D-AE6B-12EB0889E165}">
      <dsp:nvSpPr>
        <dsp:cNvPr id="0" name=""/>
        <dsp:cNvSpPr/>
      </dsp:nvSpPr>
      <dsp:spPr>
        <a:xfrm>
          <a:off x="5100537" y="3890943"/>
          <a:ext cx="3433865" cy="1668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2000" b="1" i="1" u="sng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Preparing internal communications</a:t>
          </a:r>
          <a:endParaRPr lang="fr-TN" sz="2000" kern="1200" dirty="0"/>
        </a:p>
      </dsp:txBody>
      <dsp:txXfrm>
        <a:off x="5603415" y="4135356"/>
        <a:ext cx="2428109" cy="1180132"/>
      </dsp:txXfrm>
    </dsp:sp>
    <dsp:sp modelId="{2792137F-1C4A-4E1F-80E4-E08D8A3E2872}">
      <dsp:nvSpPr>
        <dsp:cNvPr id="0" name=""/>
        <dsp:cNvSpPr/>
      </dsp:nvSpPr>
      <dsp:spPr>
        <a:xfrm>
          <a:off x="2855067" y="5187366"/>
          <a:ext cx="3433865" cy="1668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u="sng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Counteracting negative publicity</a:t>
          </a:r>
          <a:endParaRPr lang="fr-TN" sz="2000" kern="1200" dirty="0"/>
        </a:p>
      </dsp:txBody>
      <dsp:txXfrm>
        <a:off x="3357945" y="5431779"/>
        <a:ext cx="2428109" cy="1180132"/>
      </dsp:txXfrm>
    </dsp:sp>
    <dsp:sp modelId="{6C2B1C9A-FAC4-40C8-8CCD-CBDDB4DE9D6E}">
      <dsp:nvSpPr>
        <dsp:cNvPr id="0" name=""/>
        <dsp:cNvSpPr/>
      </dsp:nvSpPr>
      <dsp:spPr>
        <a:xfrm>
          <a:off x="609597" y="3890943"/>
          <a:ext cx="3433865" cy="1668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2000" b="1" i="1" u="sng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Lobbying</a:t>
          </a:r>
          <a:endParaRPr lang="fr-TN" sz="2000" kern="1200" dirty="0"/>
        </a:p>
      </dsp:txBody>
      <dsp:txXfrm>
        <a:off x="1112475" y="4135356"/>
        <a:ext cx="2428109" cy="1180132"/>
      </dsp:txXfrm>
    </dsp:sp>
    <dsp:sp modelId="{BEF31C93-55EF-450F-923A-B584972410E1}">
      <dsp:nvSpPr>
        <dsp:cNvPr id="0" name=""/>
        <dsp:cNvSpPr/>
      </dsp:nvSpPr>
      <dsp:spPr>
        <a:xfrm>
          <a:off x="609597" y="1298097"/>
          <a:ext cx="3433865" cy="1668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2000" b="1" i="1" u="sng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Giving advice &amp; counsel </a:t>
          </a:r>
          <a:endParaRPr lang="fr-TN" sz="2000" kern="1200" dirty="0"/>
        </a:p>
      </dsp:txBody>
      <dsp:txXfrm>
        <a:off x="1112475" y="1542510"/>
        <a:ext cx="2428109" cy="1180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fr-TN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A0DA4452-A8B0-469F-A178-AF1CE2F7EBB7}" type="datetimeFigureOut">
              <a:rPr lang="fr-TN" smtClean="0"/>
              <a:t>20/10/2022</a:t>
            </a:fld>
            <a:endParaRPr lang="fr-TN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r-TN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TN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fr-TN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4AE52988-CDEE-4E7C-A028-0157B08BC5AB}" type="slidenum">
              <a:rPr lang="fr-TN" smtClean="0"/>
              <a:t>‹#›</a:t>
            </a:fld>
            <a:endParaRPr lang="fr-TN"/>
          </a:p>
        </p:txBody>
      </p:sp>
    </p:spTree>
    <p:extLst>
      <p:ext uri="{BB962C8B-B14F-4D97-AF65-F5344CB8AC3E}">
        <p14:creationId xmlns:p14="http://schemas.microsoft.com/office/powerpoint/2010/main" val="45450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B58CA10-5125-4959-B423-83A8DB6B06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EA5AA7-952D-49B5-B399-3757F2A8C2DE}" type="slidenum">
              <a:rPr lang="en-CA" altLang="fr-TN"/>
              <a:pPr/>
              <a:t>5</a:t>
            </a:fld>
            <a:endParaRPr lang="en-CA" altLang="fr-TN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86ABE376-3754-910B-4579-EFAFA2D244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E5E0B2C-620D-DCA4-C6C1-E7B5AE5B5C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altLang="fr-T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831FD7F-6577-C20B-1AE4-0795AD04AA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D49AA-CD68-4BEB-BD3C-A986C017C5D8}" type="slidenum">
              <a:rPr lang="en-CA" altLang="fr-TN"/>
              <a:pPr/>
              <a:t>6</a:t>
            </a:fld>
            <a:endParaRPr lang="en-CA" altLang="fr-TN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FFF29BF9-3EE4-C20E-89E1-ED8982BD52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488B2C3-B20C-01D7-965E-A08171464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altLang="fr-T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1D51251-68CA-75C3-401B-30FF5AFD01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068DE6-1325-4CD6-9B64-AF597918993B}" type="slidenum">
              <a:rPr lang="en-CA" altLang="fr-TN"/>
              <a:pPr/>
              <a:t>7</a:t>
            </a:fld>
            <a:endParaRPr lang="en-CA" altLang="fr-TN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DFC5761A-E2A0-FF2F-B71C-E6A124B97E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C304783-92E8-ED4F-5286-48D8048D2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altLang="fr-T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86DB5E3-3D82-EC3B-0D07-66E83FB37E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7AF41F-04B4-43C4-8BD0-A440936145C2}" type="slidenum">
              <a:rPr lang="en-CA" altLang="fr-TN"/>
              <a:pPr/>
              <a:t>8</a:t>
            </a:fld>
            <a:endParaRPr lang="en-CA" altLang="fr-TN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EF41902D-1D93-B431-1608-6CEF1EA937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0173105-1EAC-01A8-DF9F-C7DD18AA7F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altLang="fr-T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467E5CC-7F55-08A3-EE2C-CD682D49A2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3CAD3-E39D-426D-8B9C-E74C69AA0098}" type="slidenum">
              <a:rPr lang="en-CA" altLang="fr-TN"/>
              <a:pPr/>
              <a:t>18</a:t>
            </a:fld>
            <a:endParaRPr lang="en-CA" altLang="fr-TN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E4549D26-BFC7-7E22-ED8E-5DC369F397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2F8FB4C-2BED-802B-342D-D5897DC0E3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altLang="fr-T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293F5D-D1BD-50BE-CFBA-9AF091E61C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A189CF-70B5-4071-8720-289F6D18A2D7}" type="slidenum">
              <a:rPr lang="en-CA" altLang="fr-TN"/>
              <a:pPr/>
              <a:t>19</a:t>
            </a:fld>
            <a:endParaRPr lang="en-CA" altLang="fr-TN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467C1E7-4805-15F8-6328-7227A76D0D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1C3F76B-F7CC-02F1-BD14-B94452166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altLang="fr-T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2022/10/20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2022/10/20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2022/10/20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2022/10/20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2022/10/20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2022/10/20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2022/10/20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FFEC841-07F3-1EF8-2EE6-86723A4479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fr-TN" altLang="fr-TN">
              <a:ea typeface="ＭＳ Ｐゴシック" panose="020B0600070205080204" pitchFamily="34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D7FBD6A-90F6-6755-60CC-653F6F9E22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fr-TN" altLang="fr-TN">
              <a:ea typeface="ＭＳ Ｐゴシック" panose="020B0600070205080204" pitchFamily="34" charset="-128"/>
            </a:endParaRPr>
          </a:p>
        </p:txBody>
      </p:sp>
      <p:pic>
        <p:nvPicPr>
          <p:cNvPr id="2052" name="Picture 4" descr="public_relations">
            <a:extLst>
              <a:ext uri="{FF2B5EF4-FFF2-40B4-BE49-F238E27FC236}">
                <a16:creationId xmlns:a16="http://schemas.microsoft.com/office/drawing/2014/main" id="{80F76181-E02C-7332-63A4-CD248A6D2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45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megaphone">
            <a:extLst>
              <a:ext uri="{FF2B5EF4-FFF2-40B4-BE49-F238E27FC236}">
                <a16:creationId xmlns:a16="http://schemas.microsoft.com/office/drawing/2014/main" id="{95991DDC-E0B6-A611-E041-5D113ABED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0"/>
            <a:ext cx="4648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685800"/>
            <a:ext cx="9144000" cy="617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14350" indent="-514350" algn="just">
              <a:buFont typeface="Tahoma" pitchFamily="34" charset="0"/>
              <a:buAutoNum type="arabicPeriod"/>
            </a:pPr>
            <a:r>
              <a:rPr lang="en-US" sz="175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Promoting goodwill</a:t>
            </a:r>
            <a:endParaRPr lang="en-US" sz="1750" b="1" i="1" u="sng" dirty="0"/>
          </a:p>
          <a:p>
            <a:pPr algn="just"/>
            <a:r>
              <a:rPr lang="en-US" sz="17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This is an image building function of PRs. Here industry events or community activities that reflect favorably on a firm are high lightened.</a:t>
            </a:r>
          </a:p>
          <a:p>
            <a:pPr algn="just"/>
            <a:r>
              <a:rPr lang="en-US" sz="17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Ex: Prothom-</a:t>
            </a:r>
            <a:r>
              <a:rPr lang="en-US" sz="175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alo</a:t>
            </a:r>
            <a:r>
              <a:rPr lang="en-US" sz="17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Tran </a:t>
            </a:r>
            <a:r>
              <a:rPr lang="en-US" sz="175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Tahobil</a:t>
            </a:r>
            <a:r>
              <a:rPr lang="en-US" sz="17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for the flood affected people.</a:t>
            </a:r>
          </a:p>
          <a:p>
            <a:pPr algn="just"/>
            <a:r>
              <a:rPr lang="en-US" sz="175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2. Promoting a product/ service</a:t>
            </a:r>
            <a:endParaRPr lang="en-US" sz="1750" b="1" i="1" u="sng" dirty="0"/>
          </a:p>
          <a:p>
            <a:pPr algn="just"/>
            <a:r>
              <a:rPr lang="en-US" sz="17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Press releases, events or brand news that increase public awareness of a firm’s brands can be pursued through public relations. </a:t>
            </a:r>
          </a:p>
          <a:p>
            <a:pPr algn="just"/>
            <a:r>
              <a:rPr lang="en-US" sz="17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Ex: Opening a new branch of a bank through press release.  </a:t>
            </a:r>
          </a:p>
          <a:p>
            <a:pPr marL="514350" indent="-514350" algn="just">
              <a:buFontTx/>
              <a:buAutoNum type="arabicPeriod" startAt="3"/>
            </a:pPr>
            <a:r>
              <a:rPr lang="en-US" sz="175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Preparing internal communications</a:t>
            </a:r>
          </a:p>
          <a:p>
            <a:pPr algn="just"/>
            <a:r>
              <a:rPr lang="en-US" sz="17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Disseminating information and correcting misinformation within a firm can reduce the impact of rumors and increase employee morale. </a:t>
            </a:r>
          </a:p>
          <a:p>
            <a:pPr algn="just"/>
            <a:r>
              <a:rPr lang="en-US" sz="17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Ex: Discussion with the employees in a board meeting why they are not work well. </a:t>
            </a:r>
          </a:p>
          <a:p>
            <a:pPr marL="514350" indent="-514350" algn="just">
              <a:buAutoNum type="arabicPeriod" startAt="4"/>
            </a:pPr>
            <a:r>
              <a:rPr lang="en-US" sz="175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Counteracting negative publicity</a:t>
            </a:r>
          </a:p>
          <a:p>
            <a:pPr algn="just"/>
            <a:r>
              <a:rPr lang="en-US" sz="17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This is the damage control function of public relations. The attempt here is not to cover up negative events, but to prevent the negative publicity from damaging the image of a firm and its brand. </a:t>
            </a:r>
          </a:p>
          <a:p>
            <a:pPr marL="514350" indent="-514350" algn="just">
              <a:buFontTx/>
              <a:buAutoNum type="arabicPeriod" startAt="5"/>
              <a:defRPr/>
            </a:pPr>
            <a:r>
              <a:rPr lang="en-US" sz="175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Lobbying</a:t>
            </a:r>
          </a:p>
          <a:p>
            <a:pPr marL="514350" lvl="1" indent="-514350" algn="just">
              <a:buClr>
                <a:schemeClr val="tx1"/>
              </a:buClr>
              <a:defRPr/>
            </a:pPr>
            <a:r>
              <a:rPr lang="en-US" sz="17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It can assist a firm in dealing with government officials and pending legislation.  </a:t>
            </a:r>
          </a:p>
          <a:p>
            <a:pPr marL="514350" indent="-514350" algn="just">
              <a:buFontTx/>
              <a:buAutoNum type="arabicPeriod" startAt="5"/>
              <a:defRPr/>
            </a:pPr>
            <a:r>
              <a:rPr lang="en-US" sz="175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Giving advice &amp; counsel </a:t>
            </a:r>
          </a:p>
          <a:p>
            <a:pPr algn="just">
              <a:defRPr/>
            </a:pPr>
            <a:r>
              <a:rPr lang="en-US" sz="17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Assisting management in determining what position to take on public issues, preparing employees for public appearances and helping management anticipate public reaction. </a:t>
            </a:r>
          </a:p>
          <a:p>
            <a:pPr algn="just"/>
            <a:endParaRPr lang="en-US" sz="17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Public Relation Functions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0" y="838200"/>
            <a:ext cx="9144000" cy="6019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</a:rPr>
              <a:t>Press Relations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</a:rPr>
              <a:t>Product Publicity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</a:rPr>
              <a:t>Public Affairs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6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Lobbying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</a:rPr>
              <a:t>Investor Relations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6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Development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anose="020506040505050202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838200"/>
            <a:ext cx="9144000" cy="6019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971550" lvl="1" indent="-514350" algn="just">
              <a:buFont typeface="Wingdings" pitchFamily="2" charset="2"/>
              <a:buChar char="q"/>
            </a:pPr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Greater credibility than advertising</a:t>
            </a:r>
          </a:p>
          <a:p>
            <a:pPr marL="971550" lvl="1" indent="-514350" algn="just">
              <a:buFont typeface="Wingdings" pitchFamily="2" charset="2"/>
              <a:buChar char="q"/>
            </a:pPr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Publicity is often underused </a:t>
            </a:r>
          </a:p>
          <a:p>
            <a:pPr marL="971550" lvl="1" indent="-514350" algn="just">
              <a:buFont typeface="Wingdings" pitchFamily="2" charset="2"/>
              <a:buChar char="q"/>
            </a:pPr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Strong impact on public awareness at lower cost than advertising</a:t>
            </a:r>
          </a:p>
          <a:p>
            <a:pPr marL="971550" lvl="1" indent="-514350" algn="just">
              <a:buFont typeface="Wingdings" pitchFamily="2" charset="2"/>
              <a:buChar char="q"/>
            </a:pPr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Good public relations can be a powerful brand-building tool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Role and Impact of Public 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914400"/>
            <a:ext cx="9144000" cy="594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14350" indent="-514350" algn="just">
              <a:buClr>
                <a:srgbClr val="000099"/>
              </a:buClr>
              <a:buFont typeface="Tahoma" pitchFamily="34" charset="0"/>
              <a:buAutoNum type="arabicPeriod"/>
            </a:pPr>
            <a:r>
              <a:rPr lang="en-US" sz="36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Press Releases</a:t>
            </a:r>
            <a:endParaRPr lang="en-US" sz="24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514350" indent="-514350" algn="just">
              <a:buClr>
                <a:srgbClr val="000099"/>
              </a:buClr>
            </a:pPr>
            <a:r>
              <a:rPr lang="en-US" sz="29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Allow a firm to pursue positive publicity (a </a:t>
            </a:r>
          </a:p>
          <a:p>
            <a:pPr marL="514350" indent="-514350" algn="just">
              <a:buClr>
                <a:srgbClr val="000099"/>
              </a:buClr>
            </a:pPr>
            <a:r>
              <a:rPr lang="en-US" sz="29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file of information that makes good news)</a:t>
            </a:r>
          </a:p>
          <a:p>
            <a:pPr marL="514350" indent="-514350" algn="just">
              <a:buClr>
                <a:srgbClr val="000099"/>
              </a:buClr>
            </a:pPr>
            <a:r>
              <a:rPr lang="en-US" sz="29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from the media. The following topics are</a:t>
            </a:r>
          </a:p>
          <a:p>
            <a:pPr marL="514350" indent="-514350" algn="just">
              <a:buClr>
                <a:srgbClr val="000099"/>
              </a:buClr>
            </a:pPr>
            <a:r>
              <a:rPr lang="en-US" sz="29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good press releases:</a:t>
            </a:r>
          </a:p>
          <a:p>
            <a:pPr marL="1428750" lvl="2" indent="-514350">
              <a:buClr>
                <a:srgbClr val="000099"/>
              </a:buClr>
              <a:buFont typeface="+mj-lt"/>
              <a:buAutoNum type="alphaLcParenR"/>
            </a:pPr>
            <a:r>
              <a:rPr lang="en-US" sz="29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New products</a:t>
            </a:r>
          </a:p>
          <a:p>
            <a:pPr marL="1428750" lvl="2" indent="-514350">
              <a:buClr>
                <a:srgbClr val="000099"/>
              </a:buClr>
              <a:buFont typeface="+mj-lt"/>
              <a:buAutoNum type="alphaLcParenR"/>
            </a:pPr>
            <a:r>
              <a:rPr lang="en-US" sz="29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New scientific discoveries</a:t>
            </a:r>
          </a:p>
          <a:p>
            <a:pPr marL="1428750" lvl="2" indent="-514350">
              <a:buClr>
                <a:srgbClr val="000099"/>
              </a:buClr>
              <a:buFont typeface="+mj-lt"/>
              <a:buAutoNum type="alphaLcParenR"/>
            </a:pPr>
            <a:r>
              <a:rPr lang="en-US" sz="29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New personnel</a:t>
            </a:r>
          </a:p>
          <a:p>
            <a:pPr marL="1428750" lvl="2" indent="-514350">
              <a:buClr>
                <a:srgbClr val="000099"/>
              </a:buClr>
              <a:buFont typeface="+mj-lt"/>
              <a:buAutoNum type="alphaLcParenR"/>
            </a:pPr>
            <a:r>
              <a:rPr lang="en-US" sz="29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New corporate facilities</a:t>
            </a:r>
          </a:p>
          <a:p>
            <a:pPr marL="1428750" lvl="2" indent="-514350">
              <a:buClr>
                <a:srgbClr val="000099"/>
              </a:buClr>
              <a:buFont typeface="+mj-lt"/>
              <a:buAutoNum type="alphaLcParenR"/>
            </a:pPr>
            <a:r>
              <a:rPr lang="en-US" sz="29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Innovative corporate practices </a:t>
            </a:r>
          </a:p>
          <a:p>
            <a:pPr marL="1428750" lvl="2" indent="-514350">
              <a:buClr>
                <a:srgbClr val="000099"/>
              </a:buClr>
              <a:buFont typeface="+mj-lt"/>
              <a:buAutoNum type="alphaLcParenR"/>
            </a:pPr>
            <a:r>
              <a:rPr lang="en-US" sz="29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Annual stakeholder meetings</a:t>
            </a:r>
          </a:p>
          <a:p>
            <a:pPr marL="1428750" lvl="2" indent="-514350">
              <a:buClr>
                <a:srgbClr val="000099"/>
              </a:buClr>
              <a:buFont typeface="+mj-lt"/>
              <a:buAutoNum type="alphaLcParenR"/>
            </a:pPr>
            <a:r>
              <a:rPr lang="en-US" sz="29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Charitable and community service activities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Public Relations Tools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Clr>
                <a:srgbClr val="000099"/>
              </a:buClr>
              <a:buFontTx/>
              <a:buAutoNum type="arabicPeriod" startAt="2"/>
            </a:pPr>
            <a:r>
              <a:rPr lang="en-US" sz="4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Feature Stories</a:t>
            </a:r>
          </a:p>
          <a:p>
            <a:pPr marL="514350" indent="-514350" algn="just">
              <a:buClr>
                <a:srgbClr val="000099"/>
              </a:buClr>
            </a:pPr>
            <a:r>
              <a:rPr lang="en-US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While a firm can not write a</a:t>
            </a:r>
          </a:p>
          <a:p>
            <a:pPr marL="514350" indent="-514350" algn="just">
              <a:buClr>
                <a:srgbClr val="000099"/>
              </a:buClr>
            </a:pPr>
            <a:r>
              <a:rPr lang="en-US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feature story for a newspaper</a:t>
            </a:r>
          </a:p>
          <a:p>
            <a:pPr marL="514350" indent="-514350" algn="just">
              <a:buClr>
                <a:srgbClr val="000099"/>
              </a:buClr>
            </a:pPr>
            <a:r>
              <a:rPr lang="en-US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or any other media, it can</a:t>
            </a:r>
          </a:p>
          <a:p>
            <a:pPr marL="514350" indent="-514350" algn="just">
              <a:buClr>
                <a:srgbClr val="000099"/>
              </a:buClr>
            </a:pPr>
            <a:r>
              <a:rPr lang="en-US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invite journalists to do an</a:t>
            </a:r>
          </a:p>
          <a:p>
            <a:pPr marL="514350" indent="-514350" algn="just">
              <a:buClr>
                <a:srgbClr val="000099"/>
              </a:buClr>
            </a:pPr>
            <a:r>
              <a:rPr lang="en-US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exclusive story on the firm</a:t>
            </a:r>
          </a:p>
          <a:p>
            <a:pPr marL="514350" indent="-514350" algn="just">
              <a:buClr>
                <a:srgbClr val="000099"/>
              </a:buClr>
            </a:pPr>
            <a:r>
              <a:rPr lang="en-US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when there is a particularly</a:t>
            </a:r>
          </a:p>
          <a:p>
            <a:pPr marL="514350" indent="-514350" algn="just">
              <a:buClr>
                <a:srgbClr val="000099"/>
              </a:buClr>
            </a:pPr>
            <a:r>
              <a:rPr lang="en-US" sz="4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noteworthy event.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172"/>
            <a:ext cx="9144000" cy="68568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514350" indent="-514350" algn="just">
              <a:lnSpc>
                <a:spcPct val="150000"/>
              </a:lnSpc>
              <a:buClr>
                <a:srgbClr val="000099"/>
              </a:buClr>
              <a:buFontTx/>
              <a:buAutoNum type="arabicPeriod" startAt="3"/>
            </a:pPr>
            <a:r>
              <a:rPr lang="en-US" sz="4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Company Newsletters</a:t>
            </a:r>
          </a:p>
          <a:p>
            <a:pPr marL="514350" indent="-51435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en-US" sz="6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en-US" sz="6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In-house publications are newsletter. </a:t>
            </a:r>
          </a:p>
          <a:p>
            <a:pPr marL="514350" indent="-51435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en-US" sz="6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They disseminate positive information about a firm through its employees.</a:t>
            </a:r>
          </a:p>
          <a:p>
            <a:pPr marL="514350" indent="-51435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en-US" sz="6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As members of the firm they are proud of achievements by their firm. </a:t>
            </a:r>
          </a:p>
          <a:p>
            <a:pPr marL="514350" indent="-51435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en-US" sz="69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Today it can be distributed through internet.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lnSpc>
                <a:spcPct val="150000"/>
              </a:lnSpc>
              <a:buClr>
                <a:srgbClr val="000099"/>
              </a:buClr>
              <a:buFontTx/>
              <a:buAutoNum type="arabicPeriod" startAt="4"/>
            </a:pPr>
            <a:r>
              <a:rPr lang="en-US" sz="32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Interviews &amp; Press Conferences</a:t>
            </a:r>
          </a:p>
          <a:p>
            <a:pPr marL="571500" indent="-5715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Interviews with key executives are effective tool. </a:t>
            </a:r>
          </a:p>
          <a:p>
            <a:pPr marL="571500" indent="-5715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Firms can also call press conferences to announce important scientific breakthroughs or explain the details of a corporate expansion or a new product launch.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172"/>
            <a:ext cx="9144000" cy="68568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indent="-514350" algn="just">
              <a:lnSpc>
                <a:spcPct val="150000"/>
              </a:lnSpc>
              <a:buClr>
                <a:srgbClr val="000099"/>
              </a:buClr>
              <a:buFontTx/>
              <a:buAutoNum type="arabicPeriod" startAt="5"/>
            </a:pPr>
            <a:r>
              <a:rPr lang="en-US" sz="32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Sponsored Events</a:t>
            </a:r>
          </a:p>
          <a:p>
            <a:pPr marL="571500" indent="-5715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Fund- raiser is a form of sponsorship. </a:t>
            </a:r>
          </a:p>
          <a:p>
            <a:pPr marL="571500" indent="-5715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Fund- raisers for nonprofit organizations of all sorts give positive visibility to corporations.</a:t>
            </a:r>
          </a:p>
          <a:p>
            <a:pPr marL="571500" indent="-5715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At the local level, prominent display of the corporate name and logo offers residents the chance to see that an organization is dedicated to supporting their community.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04631F8-D43C-2C4B-DADE-D8B56EE10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168" y="0"/>
            <a:ext cx="9108831" cy="60960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en-US" altLang="en-US" sz="42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Advantages of Public Relations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58077E1E-A1DE-65F5-CD0E-692928731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7" y="1063723"/>
            <a:ext cx="9108831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CA" altLang="fr-TN" sz="60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en-CA" altLang="fr-TN" sz="6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Credible source of information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CA" altLang="fr-TN" sz="6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Can positively influence sales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CA" altLang="fr-TN" sz="6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Helps build relationships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A058C1E-0B52-7003-8A77-449ADC7CD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9378"/>
            <a:ext cx="9144000" cy="676422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38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Disadvantages of Public Relations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B20DF717-2175-7A82-3C42-A1B6CAD3F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954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CA" altLang="fr-TN" sz="6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Lack of control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CA" altLang="fr-TN" sz="6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Costs associated with waste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en-GB" sz="9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What is PR?</a:t>
            </a:r>
            <a:endParaRPr lang="en-GB" sz="9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GB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Every organisation, no matter how large or small, ultimately depends on its reputation for survival and success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90" y="37514"/>
            <a:ext cx="9118209" cy="694323"/>
          </a:xfrm>
        </p:spPr>
        <p:txBody>
          <a:bodyPr>
            <a:noAutofit/>
          </a:bodyPr>
          <a:lstStyle/>
          <a:p>
            <a:r>
              <a:rPr lang="en-GB" sz="4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Definition of Public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90" y="731837"/>
            <a:ext cx="9118210" cy="6126163"/>
          </a:xfrm>
        </p:spPr>
        <p:txBody>
          <a:bodyPr>
            <a:normAutofit fontScale="85000" lnSpcReduction="20000"/>
          </a:bodyPr>
          <a:lstStyle/>
          <a:p>
            <a:pPr algn="just">
              <a:spcBef>
                <a:spcPts val="0"/>
              </a:spcBef>
            </a:pPr>
            <a:r>
              <a:rPr lang="en-GB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Public Relations is about reputation - the result of what you do, what you say and what others say about you.</a:t>
            </a:r>
          </a:p>
          <a:p>
            <a:pPr algn="just">
              <a:spcBef>
                <a:spcPts val="0"/>
              </a:spcBef>
            </a:pPr>
            <a:r>
              <a:rPr lang="en-GB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Public Relations is the discipline which looks after reputation, with the aim of earning understanding and support and influencing opinion and behaviour.</a:t>
            </a:r>
          </a:p>
          <a:p>
            <a:pPr algn="just">
              <a:spcBef>
                <a:spcPts val="0"/>
              </a:spcBef>
            </a:pPr>
            <a:r>
              <a:rPr lang="en-GB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Planned and sustained effort to establish and maintain goodwill and mutual understanding between an organisation and its publics</a:t>
            </a:r>
            <a:r>
              <a:rPr lang="en-GB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en-US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Building good relations with the company’s various publics by obtaining favorable publicity, building up a good corporate image, and handling or heading off unfavorable rumors, stories, and events.</a:t>
            </a:r>
          </a:p>
          <a:p>
            <a:pPr algn="just">
              <a:spcBef>
                <a:spcPts val="0"/>
              </a:spcBef>
            </a:pPr>
            <a:r>
              <a:rPr lang="en-US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To foster goodwill between a firm &amp; its many constituent groups.</a:t>
            </a:r>
          </a:p>
          <a:p>
            <a:pPr algn="just">
              <a:spcBef>
                <a:spcPts val="0"/>
              </a:spcBef>
            </a:pPr>
            <a:r>
              <a:rPr lang="en-US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The function of PR is to highlight positive events &amp; is used strategically for “damage control” when adversity strikes. </a:t>
            </a:r>
          </a:p>
          <a:p>
            <a:pPr algn="just">
              <a:spcBef>
                <a:spcPts val="0"/>
              </a:spcBef>
            </a:pPr>
            <a:endParaRPr lang="en-GB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618"/>
            <a:ext cx="9144000" cy="683338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GB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Customers, suppliers, employees, investors, journalists and regulators can have a powerful impact.</a:t>
            </a:r>
          </a:p>
          <a:p>
            <a:pPr algn="just">
              <a:spcBef>
                <a:spcPts val="0"/>
              </a:spcBef>
            </a:pPr>
            <a:r>
              <a:rPr lang="en-GB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They all have an opinion about the organisations they come into contact with - whether good or bad, right or wrong. </a:t>
            </a:r>
          </a:p>
          <a:p>
            <a:pPr algn="just">
              <a:spcBef>
                <a:spcPts val="0"/>
              </a:spcBef>
            </a:pPr>
            <a:r>
              <a:rPr lang="en-GB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These perceptions will drive their decisions about whether they want to work with, shop with and support these organisations.</a:t>
            </a:r>
          </a:p>
          <a:p>
            <a:pPr algn="just">
              <a:spcBef>
                <a:spcPts val="0"/>
              </a:spcBef>
            </a:pPr>
            <a:r>
              <a:rPr lang="en-GB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In today's competitive market, reputation can be a company's biggest asset – the thing that makes you stand out from the crowd and gives you a competitive edge. </a:t>
            </a:r>
          </a:p>
          <a:p>
            <a:pPr algn="just">
              <a:spcBef>
                <a:spcPts val="0"/>
              </a:spcBef>
            </a:pPr>
            <a:r>
              <a:rPr lang="en-GB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Effective PR can help manage reputation by communicating and building good relationships with all organisation stakeholders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EBD6C6F3-6017-74E3-76FC-4812AEF64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4152"/>
            <a:ext cx="9144000" cy="686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indent="-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indent="-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indent="-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indent="-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indent="0" algn="just"/>
            <a:r>
              <a:rPr lang="en-CA" altLang="fr-TN" sz="4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Public relations is distinguished from advertising in two ways:</a:t>
            </a:r>
          </a:p>
          <a:p>
            <a:pPr marL="0" indent="0" algn="just"/>
            <a:endParaRPr lang="en-CA" altLang="fr-TN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just">
              <a:buFontTx/>
              <a:buAutoNum type="arabicPeriod"/>
            </a:pPr>
            <a:r>
              <a:rPr lang="en-CA" altLang="fr-TN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Advertising is focused on brand image; public relations is more focused on corporate image.</a:t>
            </a:r>
          </a:p>
          <a:p>
            <a:pPr algn="just">
              <a:buFontTx/>
              <a:buAutoNum type="arabicPeriod"/>
            </a:pPr>
            <a:r>
              <a:rPr lang="en-CA" altLang="fr-TN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Advertising is controlled and paid for by a sponsor; the media control public relations.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6347813-1957-D039-CF61-4D7DBB3598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62" y="23446"/>
            <a:ext cx="9117037" cy="1143000"/>
          </a:xfrm>
        </p:spPr>
        <p:txBody>
          <a:bodyPr>
            <a:normAutofit/>
          </a:bodyPr>
          <a:lstStyle/>
          <a:p>
            <a:r>
              <a:rPr lang="en-US" altLang="en-US" sz="6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The Publics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157050FD-3933-E0A8-5B24-19B6C229F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62" y="1333926"/>
            <a:ext cx="911703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CA" altLang="fr-TN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PR is sensitive to two different publics: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CB87793B-7E1C-BB0A-D838-04AA82ED6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276600"/>
            <a:ext cx="1905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CA" altLang="fr-TN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Internal</a:t>
            </a:r>
          </a:p>
          <a:p>
            <a:pPr algn="ctr"/>
            <a:r>
              <a:rPr lang="en-CA" altLang="fr-TN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Publics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6FEB2A7F-77C2-E34F-DDD3-71247D324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24400"/>
            <a:ext cx="1905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CA" altLang="fr-TN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External</a:t>
            </a:r>
          </a:p>
          <a:p>
            <a:pPr algn="ctr"/>
            <a:r>
              <a:rPr lang="en-CA" altLang="fr-TN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Publics</a:t>
            </a: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8D497F4F-8F3F-D9F2-08B4-8D1EA1CAB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392269"/>
            <a:ext cx="4267200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CA" altLang="fr-T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Employees, distributors, suppliers, shareholders, regular customers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95FC7315-F37E-1E91-1FEC-FB53A5B5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40069"/>
            <a:ext cx="4267200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CA" altLang="fr-T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Media, governments, prospective shareholders, financial community</a:t>
            </a:r>
          </a:p>
        </p:txBody>
      </p:sp>
      <p:sp>
        <p:nvSpPr>
          <p:cNvPr id="5131" name="Line 11">
            <a:extLst>
              <a:ext uri="{FF2B5EF4-FFF2-40B4-BE49-F238E27FC236}">
                <a16:creationId xmlns:a16="http://schemas.microsoft.com/office/drawing/2014/main" id="{34A2BA4A-EA7C-9637-A00F-8691B7B344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733800"/>
            <a:ext cx="1828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TN"/>
          </a:p>
        </p:txBody>
      </p:sp>
      <p:sp>
        <p:nvSpPr>
          <p:cNvPr id="5132" name="Line 12">
            <a:extLst>
              <a:ext uri="{FF2B5EF4-FFF2-40B4-BE49-F238E27FC236}">
                <a16:creationId xmlns:a16="http://schemas.microsoft.com/office/drawing/2014/main" id="{20F94ECD-B65B-E1BA-585F-953FD1F4B6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181600"/>
            <a:ext cx="1828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T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C16C10A-1FBC-3636-2AB2-6823189A68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4689"/>
            <a:ext cx="9144000" cy="995289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en-US" altLang="en-US" sz="5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Public Relations Planning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4F90CD71-BB57-A40D-3773-AD693A1A3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87041"/>
            <a:ext cx="9144000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CA" altLang="fr-TN" sz="37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 public relations plan is dictated by the situation. 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CA" altLang="fr-TN" sz="37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It can be </a:t>
            </a:r>
            <a:r>
              <a:rPr lang="en-CA" altLang="fr-TN" sz="37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proactive</a:t>
            </a:r>
            <a:r>
              <a:rPr lang="en-CA" altLang="fr-TN" sz="3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en-CA" altLang="fr-TN" sz="37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and planned in advance or </a:t>
            </a:r>
            <a:r>
              <a:rPr lang="en-CA" altLang="fr-TN" sz="37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reactive</a:t>
            </a:r>
            <a:r>
              <a:rPr lang="en-CA" altLang="fr-TN" sz="37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and planned very quickly to handle an unforeseen situation.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CA" altLang="fr-TN" sz="37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The success or failure of a PR plan can impact on the bottom line (Bridgestone and Ford can attest to this principle).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>
            <a:extLst>
              <a:ext uri="{FF2B5EF4-FFF2-40B4-BE49-F238E27FC236}">
                <a16:creationId xmlns:a16="http://schemas.microsoft.com/office/drawing/2014/main" id="{48AA661B-AB3C-8D2E-65FA-D550A9252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fr-TN" sz="37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PR planning usually involves five steps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C81351C0-2888-D7B5-F0FF-8BCCD01A7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971800"/>
            <a:ext cx="2438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CA" altLang="fr-TN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Situation</a:t>
            </a:r>
          </a:p>
          <a:p>
            <a:pPr algn="ctr"/>
            <a:r>
              <a:rPr lang="en-CA" altLang="fr-TN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Analysis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26FA907D-A5EB-399B-FCFB-16C0BFC03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114800"/>
            <a:ext cx="2286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CA" altLang="fr-TN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PR Strategy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5A74245B-39C9-CE14-C510-B9DABD262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971800"/>
            <a:ext cx="2286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CA" altLang="fr-TN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Establish</a:t>
            </a:r>
          </a:p>
          <a:p>
            <a:pPr algn="ctr"/>
            <a:r>
              <a:rPr lang="en-CA" altLang="fr-TN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Objectives</a:t>
            </a:r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95E1BB35-16E8-D96A-7874-47BB2126E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257800"/>
            <a:ext cx="2286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CA" altLang="fr-TN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Execute Plan</a:t>
            </a:r>
          </a:p>
        </p:txBody>
      </p:sp>
      <p:sp>
        <p:nvSpPr>
          <p:cNvPr id="9230" name="Rectangle 14">
            <a:extLst>
              <a:ext uri="{FF2B5EF4-FFF2-40B4-BE49-F238E27FC236}">
                <a16:creationId xmlns:a16="http://schemas.microsoft.com/office/drawing/2014/main" id="{DC6D209E-D524-8B01-1CA7-9889E121B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257800"/>
            <a:ext cx="2514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CA" altLang="fr-TN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Evaluate</a:t>
            </a:r>
          </a:p>
          <a:p>
            <a:pPr algn="ctr"/>
            <a:r>
              <a:rPr lang="en-CA" altLang="fr-TN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Effectiveness</a:t>
            </a:r>
          </a:p>
        </p:txBody>
      </p:sp>
      <p:sp>
        <p:nvSpPr>
          <p:cNvPr id="9232" name="Line 16">
            <a:extLst>
              <a:ext uri="{FF2B5EF4-FFF2-40B4-BE49-F238E27FC236}">
                <a16:creationId xmlns:a16="http://schemas.microsoft.com/office/drawing/2014/main" id="{36E702BA-2D6A-A1FC-230F-5AB963F813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352800"/>
            <a:ext cx="1219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TN"/>
          </a:p>
        </p:txBody>
      </p:sp>
      <p:sp>
        <p:nvSpPr>
          <p:cNvPr id="9233" name="Line 17">
            <a:extLst>
              <a:ext uri="{FF2B5EF4-FFF2-40B4-BE49-F238E27FC236}">
                <a16:creationId xmlns:a16="http://schemas.microsoft.com/office/drawing/2014/main" id="{08EF0222-BF3C-BA11-7AA4-61848324D3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7338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TN"/>
          </a:p>
        </p:txBody>
      </p:sp>
      <p:sp>
        <p:nvSpPr>
          <p:cNvPr id="9234" name="Line 18">
            <a:extLst>
              <a:ext uri="{FF2B5EF4-FFF2-40B4-BE49-F238E27FC236}">
                <a16:creationId xmlns:a16="http://schemas.microsoft.com/office/drawing/2014/main" id="{8F7F57CF-0DA2-6E49-299C-57E7B226D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48768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TN"/>
          </a:p>
        </p:txBody>
      </p:sp>
      <p:sp>
        <p:nvSpPr>
          <p:cNvPr id="9235" name="Line 19">
            <a:extLst>
              <a:ext uri="{FF2B5EF4-FFF2-40B4-BE49-F238E27FC236}">
                <a16:creationId xmlns:a16="http://schemas.microsoft.com/office/drawing/2014/main" id="{B60E12E6-E965-9D70-AB5A-A85F20C148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5638800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TN"/>
          </a:p>
        </p:txBody>
      </p:sp>
      <p:sp>
        <p:nvSpPr>
          <p:cNvPr id="9236" name="Line 20">
            <a:extLst>
              <a:ext uri="{FF2B5EF4-FFF2-40B4-BE49-F238E27FC236}">
                <a16:creationId xmlns:a16="http://schemas.microsoft.com/office/drawing/2014/main" id="{C03D3B62-98DA-C5D7-8801-738E2E614E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495800"/>
            <a:ext cx="23622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TN"/>
          </a:p>
        </p:txBody>
      </p:sp>
      <p:sp>
        <p:nvSpPr>
          <p:cNvPr id="9237" name="Line 21">
            <a:extLst>
              <a:ext uri="{FF2B5EF4-FFF2-40B4-BE49-F238E27FC236}">
                <a16:creationId xmlns:a16="http://schemas.microsoft.com/office/drawing/2014/main" id="{D7AE3D54-A04B-D8D6-1480-242BCC2AB0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4958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T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6DFAB348-01D8-9B90-CCF0-0E445EC92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38144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3115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</TotalTime>
  <Words>947</Words>
  <Application>Microsoft Office PowerPoint</Application>
  <PresentationFormat>عرض على الشاشة (4:3)</PresentationFormat>
  <Paragraphs>120</Paragraphs>
  <Slides>19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5" baseType="lpstr">
      <vt:lpstr>Arial</vt:lpstr>
      <vt:lpstr>Bookman Old Style</vt:lpstr>
      <vt:lpstr>Calibri</vt:lpstr>
      <vt:lpstr>Tahoma</vt:lpstr>
      <vt:lpstr>Wingdings</vt:lpstr>
      <vt:lpstr>Office Theme</vt:lpstr>
      <vt:lpstr>عرض تقديمي في PowerPoint</vt:lpstr>
      <vt:lpstr>What is PR?</vt:lpstr>
      <vt:lpstr>Definition of Public Relations</vt:lpstr>
      <vt:lpstr>عرض تقديمي في PowerPoint</vt:lpstr>
      <vt:lpstr>عرض تقديمي في PowerPoint</vt:lpstr>
      <vt:lpstr>The Publics</vt:lpstr>
      <vt:lpstr>Public Relations Planning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Advantages of Public Relations</vt:lpstr>
      <vt:lpstr>Disadvantages of Public Relations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</dc:creator>
  <cp:lastModifiedBy>Boutkhil</cp:lastModifiedBy>
  <cp:revision>24</cp:revision>
  <dcterms:created xsi:type="dcterms:W3CDTF">2012-06-18T18:59:36Z</dcterms:created>
  <dcterms:modified xsi:type="dcterms:W3CDTF">2022-10-20T05:46:30Z</dcterms:modified>
</cp:coreProperties>
</file>