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1" r:id="rId5"/>
    <p:sldId id="259" r:id="rId6"/>
    <p:sldId id="258" r:id="rId7"/>
    <p:sldId id="270" r:id="rId8"/>
    <p:sldId id="266" r:id="rId9"/>
    <p:sldId id="267" r:id="rId10"/>
    <p:sldId id="262" r:id="rId11"/>
    <p:sldId id="263" r:id="rId12"/>
    <p:sldId id="264" r:id="rId13"/>
    <p:sldId id="265" r:id="rId14"/>
    <p:sldId id="268" r:id="rId15"/>
    <p:sldId id="269"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48" d="100"/>
          <a:sy n="48" d="100"/>
        </p:scale>
        <p:origin x="77" y="1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10/8/2023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image" Target="../media/image6.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image" Target="../media/image7.wmf"/><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4.bin"/><Relationship Id="rId14" Type="http://schemas.openxmlformats.org/officeDocument/2006/relationships/oleObject" Target="../embeddings/oleObject7.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89213" y="2514598"/>
            <a:ext cx="8915399" cy="2262781"/>
          </a:xfrm>
        </p:spPr>
        <p:txBody>
          <a:bodyPr/>
          <a:lstStyle/>
          <a:p>
            <a:pPr algn="ctr"/>
            <a:r>
              <a:rPr lang="fr-FR" b="1" dirty="0" smtClean="0"/>
              <a:t>MODELING  AND</a:t>
            </a:r>
            <a:r>
              <a:rPr lang="fr-FR" b="1" dirty="0"/>
              <a:t/>
            </a:r>
            <a:br>
              <a:rPr lang="fr-FR" b="1" dirty="0"/>
            </a:br>
            <a:r>
              <a:rPr lang="fr-FR" b="1" dirty="0" smtClean="0"/>
              <a:t>SIMULATION</a:t>
            </a:r>
            <a:endParaRPr lang="fr-FR" b="1" dirty="0"/>
          </a:p>
        </p:txBody>
      </p:sp>
      <p:sp>
        <p:nvSpPr>
          <p:cNvPr id="3" name="Sous-titre 2"/>
          <p:cNvSpPr>
            <a:spLocks noGrp="1"/>
          </p:cNvSpPr>
          <p:nvPr>
            <p:ph type="subTitle" idx="1"/>
          </p:nvPr>
        </p:nvSpPr>
        <p:spPr/>
        <p:txBody>
          <a:bodyPr>
            <a:normAutofit/>
          </a:bodyPr>
          <a:lstStyle/>
          <a:p>
            <a:r>
              <a:rPr lang="en-US" sz="2400" b="1" dirty="0" smtClean="0">
                <a:solidFill>
                  <a:srgbClr val="C00000"/>
                </a:solidFill>
              </a:rPr>
              <a:t>Introduction</a:t>
            </a:r>
            <a:endParaRPr lang="en-US" sz="2400" b="1" dirty="0">
              <a:solidFill>
                <a:srgbClr val="C00000"/>
              </a:solidFill>
            </a:endParaRPr>
          </a:p>
        </p:txBody>
      </p:sp>
      <p:sp>
        <p:nvSpPr>
          <p:cNvPr id="4" name="ZoneTexte 3"/>
          <p:cNvSpPr txBox="1"/>
          <p:nvPr/>
        </p:nvSpPr>
        <p:spPr>
          <a:xfrm>
            <a:off x="2589213" y="288758"/>
            <a:ext cx="7822113" cy="2169825"/>
          </a:xfrm>
          <a:prstGeom prst="rect">
            <a:avLst/>
          </a:prstGeom>
          <a:noFill/>
        </p:spPr>
        <p:txBody>
          <a:bodyPr wrap="square" rtlCol="0">
            <a:spAutoFit/>
          </a:bodyPr>
          <a:lstStyle/>
          <a:p>
            <a:pPr algn="ctr">
              <a:lnSpc>
                <a:spcPct val="150000"/>
              </a:lnSpc>
              <a:defRPr/>
            </a:pPr>
            <a:r>
              <a:rPr lang="en-US" b="1" dirty="0" smtClean="0">
                <a:effectLst>
                  <a:outerShdw blurRad="38100" dist="38100" dir="2700000" algn="tl">
                    <a:srgbClr val="C0C0C0"/>
                  </a:outerShdw>
                </a:effectLst>
              </a:rPr>
              <a:t>University</a:t>
            </a:r>
            <a:r>
              <a:rPr lang="fr-FR" b="1" dirty="0" smtClean="0">
                <a:effectLst>
                  <a:outerShdw blurRad="38100" dist="38100" dir="2700000" algn="tl">
                    <a:srgbClr val="C0C0C0"/>
                  </a:outerShdw>
                </a:effectLst>
              </a:rPr>
              <a:t> of </a:t>
            </a:r>
            <a:r>
              <a:rPr lang="fr-FR" b="1" dirty="0">
                <a:effectLst>
                  <a:outerShdw blurRad="38100" dist="38100" dir="2700000" algn="tl">
                    <a:srgbClr val="C0C0C0"/>
                  </a:outerShdw>
                </a:effectLst>
              </a:rPr>
              <a:t>Msila</a:t>
            </a:r>
          </a:p>
          <a:p>
            <a:pPr algn="ctr">
              <a:lnSpc>
                <a:spcPct val="150000"/>
              </a:lnSpc>
              <a:defRPr/>
            </a:pPr>
            <a:r>
              <a:rPr lang="en-US" b="1" dirty="0">
                <a:effectLst>
                  <a:outerShdw blurRad="38100" dist="38100" dir="2700000" algn="tl">
                    <a:srgbClr val="C0C0C0"/>
                  </a:outerShdw>
                </a:effectLst>
              </a:rPr>
              <a:t>FACULTY OF MATHEMATICS AND</a:t>
            </a:r>
          </a:p>
          <a:p>
            <a:pPr algn="ctr">
              <a:lnSpc>
                <a:spcPct val="150000"/>
              </a:lnSpc>
              <a:defRPr/>
            </a:pPr>
            <a:r>
              <a:rPr lang="en-US" b="1" dirty="0">
                <a:effectLst>
                  <a:outerShdw blurRad="38100" dist="38100" dir="2700000" algn="tl">
                    <a:srgbClr val="C0C0C0"/>
                  </a:outerShdw>
                </a:effectLst>
              </a:rPr>
              <a:t>INFORMATICS</a:t>
            </a:r>
          </a:p>
          <a:p>
            <a:pPr algn="ctr">
              <a:lnSpc>
                <a:spcPct val="150000"/>
              </a:lnSpc>
              <a:defRPr/>
            </a:pPr>
            <a:r>
              <a:rPr lang="en-US" b="1" dirty="0">
                <a:effectLst>
                  <a:outerShdw blurRad="38100" dist="38100" dir="2700000" algn="tl">
                    <a:srgbClr val="C0C0C0"/>
                  </a:outerShdw>
                </a:effectLst>
              </a:rPr>
              <a:t>DEPARTMENT OF COMPUTER</a:t>
            </a:r>
          </a:p>
          <a:p>
            <a:pPr algn="ctr">
              <a:lnSpc>
                <a:spcPct val="150000"/>
              </a:lnSpc>
              <a:defRPr/>
            </a:pPr>
            <a:r>
              <a:rPr lang="en-US" b="1" dirty="0">
                <a:effectLst>
                  <a:outerShdw blurRad="38100" dist="38100" dir="2700000" algn="tl">
                    <a:srgbClr val="C0C0C0"/>
                  </a:outerShdw>
                </a:effectLst>
              </a:rPr>
              <a:t>SCIENCE</a:t>
            </a:r>
            <a:endParaRPr lang="fr-FR" b="1" dirty="0">
              <a:effectLst>
                <a:outerShdw blurRad="38100" dist="38100" dir="2700000" algn="tl">
                  <a:srgbClr val="C0C0C0"/>
                </a:outerShdw>
              </a:effectLst>
            </a:endParaRPr>
          </a:p>
        </p:txBody>
      </p:sp>
    </p:spTree>
    <p:extLst>
      <p:ext uri="{BB962C8B-B14F-4D97-AF65-F5344CB8AC3E}">
        <p14:creationId xmlns:p14="http://schemas.microsoft.com/office/powerpoint/2010/main" val="22330345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t>Modeling</a:t>
            </a:r>
            <a:r>
              <a:rPr lang="fr-FR" b="1" dirty="0" smtClean="0"/>
              <a:t> and simulation</a:t>
            </a:r>
            <a:endParaRPr lang="fr-FR" dirty="0"/>
          </a:p>
        </p:txBody>
      </p:sp>
      <p:sp>
        <p:nvSpPr>
          <p:cNvPr id="3" name="Espace réservé du contenu 2"/>
          <p:cNvSpPr>
            <a:spLocks noGrp="1"/>
          </p:cNvSpPr>
          <p:nvPr>
            <p:ph idx="1"/>
          </p:nvPr>
        </p:nvSpPr>
        <p:spPr>
          <a:xfrm>
            <a:off x="2723324" y="1463040"/>
            <a:ext cx="8915400" cy="3777622"/>
          </a:xfrm>
        </p:spPr>
        <p:txBody>
          <a:bodyPr/>
          <a:lstStyle/>
          <a:p>
            <a:r>
              <a:rPr lang="en-US" dirty="0"/>
              <a:t>For an observer A, b is a model of B if A can learn , </a:t>
            </a:r>
            <a:r>
              <a:rPr lang="en-US" dirty="0" smtClean="0"/>
              <a:t>from </a:t>
            </a:r>
            <a:r>
              <a:rPr lang="en-US" dirty="0"/>
              <a:t>b something useful about how B works</a:t>
            </a:r>
          </a:p>
          <a:p>
            <a:endParaRPr lang="fr-FR" dirty="0"/>
          </a:p>
        </p:txBody>
      </p:sp>
      <p:grpSp>
        <p:nvGrpSpPr>
          <p:cNvPr id="4" name="Group 19"/>
          <p:cNvGrpSpPr>
            <a:grpSpLocks/>
          </p:cNvGrpSpPr>
          <p:nvPr/>
        </p:nvGrpSpPr>
        <p:grpSpPr bwMode="auto">
          <a:xfrm>
            <a:off x="3810000" y="2138296"/>
            <a:ext cx="7010400" cy="2108200"/>
            <a:chOff x="672" y="1160"/>
            <a:chExt cx="4416" cy="1328"/>
          </a:xfrm>
        </p:grpSpPr>
        <p:sp>
          <p:nvSpPr>
            <p:cNvPr id="5" name="Rectangle 9"/>
            <p:cNvSpPr>
              <a:spLocks noChangeArrowheads="1"/>
            </p:cNvSpPr>
            <p:nvPr/>
          </p:nvSpPr>
          <p:spPr bwMode="auto">
            <a:xfrm>
              <a:off x="1130" y="1233"/>
              <a:ext cx="701" cy="233"/>
            </a:xfrm>
            <a:prstGeom prst="rect">
              <a:avLst/>
            </a:prstGeom>
            <a:noFill/>
            <a:ln w="9525">
              <a:noFill/>
              <a:miter lim="800000"/>
              <a:headEnd/>
              <a:tailEnd/>
            </a:ln>
            <a:effectLst/>
          </p:spPr>
          <p:txBody>
            <a:bodyPr wrap="none" lIns="92075" tIns="46038" rIns="92075" bIns="46038">
              <a:spAutoFit/>
            </a:bodyPr>
            <a:lstStyle/>
            <a:p>
              <a:pPr algn="ctr" defTabSz="762000"/>
              <a:r>
                <a:rPr lang="fr-FR" dirty="0" err="1" smtClean="0">
                  <a:solidFill>
                    <a:schemeClr val="tx1"/>
                  </a:solidFill>
                </a:rPr>
                <a:t>Problem</a:t>
              </a:r>
              <a:endParaRPr lang="fr-FR" dirty="0">
                <a:solidFill>
                  <a:schemeClr val="tx1"/>
                </a:solidFill>
              </a:endParaRPr>
            </a:p>
          </p:txBody>
        </p:sp>
        <p:grpSp>
          <p:nvGrpSpPr>
            <p:cNvPr id="6" name="Group 12"/>
            <p:cNvGrpSpPr>
              <a:grpSpLocks/>
            </p:cNvGrpSpPr>
            <p:nvPr/>
          </p:nvGrpSpPr>
          <p:grpSpPr bwMode="auto">
            <a:xfrm>
              <a:off x="870" y="1549"/>
              <a:ext cx="1194" cy="803"/>
              <a:chOff x="870" y="1549"/>
              <a:chExt cx="1194" cy="803"/>
            </a:xfrm>
          </p:grpSpPr>
          <p:graphicFrame>
            <p:nvGraphicFramePr>
              <p:cNvPr id="13" name="Object 10"/>
              <p:cNvGraphicFramePr>
                <a:graphicFrameLocks/>
              </p:cNvGraphicFramePr>
              <p:nvPr/>
            </p:nvGraphicFramePr>
            <p:xfrm>
              <a:off x="949" y="1549"/>
              <a:ext cx="1115" cy="607"/>
            </p:xfrm>
            <a:graphic>
              <a:graphicData uri="http://schemas.openxmlformats.org/presentationml/2006/ole">
                <mc:AlternateContent xmlns:mc="http://schemas.openxmlformats.org/markup-compatibility/2006">
                  <mc:Choice xmlns:v="urn:schemas-microsoft-com:vml" Requires="v">
                    <p:oleObj spid="_x0000_s1411" name="ClipArt" r:id="rId3" imgW="5903640" imgH="3695400" progId="">
                      <p:embed/>
                    </p:oleObj>
                  </mc:Choice>
                  <mc:Fallback>
                    <p:oleObj name="ClipArt" r:id="rId3" imgW="5903640" imgH="3695400" progId="">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9" y="1549"/>
                            <a:ext cx="1115" cy="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 name="Object 11"/>
              <p:cNvGraphicFramePr>
                <a:graphicFrameLocks/>
              </p:cNvGraphicFramePr>
              <p:nvPr/>
            </p:nvGraphicFramePr>
            <p:xfrm>
              <a:off x="870" y="1955"/>
              <a:ext cx="671" cy="397"/>
            </p:xfrm>
            <a:graphic>
              <a:graphicData uri="http://schemas.openxmlformats.org/presentationml/2006/ole">
                <mc:AlternateContent xmlns:mc="http://schemas.openxmlformats.org/markup-compatibility/2006">
                  <mc:Choice xmlns:v="urn:schemas-microsoft-com:vml" Requires="v">
                    <p:oleObj spid="_x0000_s1412" name="ClipArt" r:id="rId5" imgW="8099280" imgH="5506920" progId="">
                      <p:embed/>
                    </p:oleObj>
                  </mc:Choice>
                  <mc:Fallback>
                    <p:oleObj name="ClipArt" r:id="rId5" imgW="8099280" imgH="5506920" progId="">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0" y="1955"/>
                            <a:ext cx="671" cy="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7" name="Rectangle 13"/>
            <p:cNvSpPr>
              <a:spLocks noChangeArrowheads="1"/>
            </p:cNvSpPr>
            <p:nvPr/>
          </p:nvSpPr>
          <p:spPr bwMode="auto">
            <a:xfrm>
              <a:off x="3566" y="1208"/>
              <a:ext cx="1300" cy="233"/>
            </a:xfrm>
            <a:prstGeom prst="rect">
              <a:avLst/>
            </a:prstGeom>
            <a:noFill/>
            <a:ln w="9525">
              <a:noFill/>
              <a:miter lim="800000"/>
              <a:headEnd/>
              <a:tailEnd/>
            </a:ln>
            <a:effectLst/>
          </p:spPr>
          <p:txBody>
            <a:bodyPr wrap="none" lIns="92075" tIns="46038" rIns="92075" bIns="46038">
              <a:spAutoFit/>
            </a:bodyPr>
            <a:lstStyle/>
            <a:p>
              <a:pPr defTabSz="762000"/>
              <a:r>
                <a:rPr lang="fr-FR" dirty="0"/>
                <a:t>Building a model</a:t>
              </a:r>
            </a:p>
          </p:txBody>
        </p:sp>
        <p:graphicFrame>
          <p:nvGraphicFramePr>
            <p:cNvPr id="8" name="Object 14"/>
            <p:cNvGraphicFramePr>
              <a:graphicFrameLocks/>
            </p:cNvGraphicFramePr>
            <p:nvPr/>
          </p:nvGraphicFramePr>
          <p:xfrm>
            <a:off x="3595" y="1601"/>
            <a:ext cx="965" cy="740"/>
          </p:xfrm>
          <a:graphic>
            <a:graphicData uri="http://schemas.openxmlformats.org/presentationml/2006/ole">
              <mc:AlternateContent xmlns:mc="http://schemas.openxmlformats.org/markup-compatibility/2006">
                <mc:Choice xmlns:v="urn:schemas-microsoft-com:vml" Requires="v">
                  <p:oleObj spid="_x0000_s1413" name="ClipArt" r:id="rId7" imgW="2286000" imgH="1757160" progId="">
                    <p:embed/>
                  </p:oleObj>
                </mc:Choice>
                <mc:Fallback>
                  <p:oleObj name="ClipArt" r:id="rId7" imgW="2286000" imgH="1757160" progId="">
                    <p:embed/>
                    <p:pic>
                      <p:nvPicPr>
                        <p:cNvPr id="0" name=""/>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95" y="1601"/>
                          <a:ext cx="965" cy="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 name="Rectangle 15"/>
            <p:cNvSpPr>
              <a:spLocks noChangeArrowheads="1"/>
            </p:cNvSpPr>
            <p:nvPr/>
          </p:nvSpPr>
          <p:spPr bwMode="auto">
            <a:xfrm>
              <a:off x="680" y="1208"/>
              <a:ext cx="1568" cy="1280"/>
            </a:xfrm>
            <a:prstGeom prst="rect">
              <a:avLst/>
            </a:prstGeom>
            <a:noFill/>
            <a:ln w="25400">
              <a:solidFill>
                <a:schemeClr val="tx1"/>
              </a:solidFill>
              <a:miter lim="800000"/>
              <a:headEnd/>
              <a:tailEnd/>
            </a:ln>
            <a:effectLst/>
          </p:spPr>
          <p:txBody>
            <a:bodyPr wrap="none" anchor="ctr"/>
            <a:lstStyle/>
            <a:p>
              <a:endParaRPr lang="fr-FR"/>
            </a:p>
          </p:txBody>
        </p:sp>
        <p:sp>
          <p:nvSpPr>
            <p:cNvPr id="10" name="Line 16"/>
            <p:cNvSpPr>
              <a:spLocks noChangeShapeType="1"/>
            </p:cNvSpPr>
            <p:nvPr/>
          </p:nvSpPr>
          <p:spPr bwMode="auto">
            <a:xfrm>
              <a:off x="672" y="1440"/>
              <a:ext cx="1593" cy="1"/>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1" name="Rectangle 17"/>
            <p:cNvSpPr>
              <a:spLocks noChangeArrowheads="1"/>
            </p:cNvSpPr>
            <p:nvPr/>
          </p:nvSpPr>
          <p:spPr bwMode="auto">
            <a:xfrm>
              <a:off x="3080" y="1160"/>
              <a:ext cx="2000" cy="1280"/>
            </a:xfrm>
            <a:prstGeom prst="rect">
              <a:avLst/>
            </a:prstGeom>
            <a:noFill/>
            <a:ln w="25400">
              <a:solidFill>
                <a:schemeClr val="tx1"/>
              </a:solidFill>
              <a:miter lim="800000"/>
              <a:headEnd/>
              <a:tailEnd/>
            </a:ln>
            <a:effectLst/>
          </p:spPr>
          <p:txBody>
            <a:bodyPr wrap="none" anchor="ctr"/>
            <a:lstStyle/>
            <a:p>
              <a:endParaRPr lang="fr-FR"/>
            </a:p>
          </p:txBody>
        </p:sp>
        <p:sp>
          <p:nvSpPr>
            <p:cNvPr id="12" name="Line 18"/>
            <p:cNvSpPr>
              <a:spLocks noChangeShapeType="1"/>
            </p:cNvSpPr>
            <p:nvPr/>
          </p:nvSpPr>
          <p:spPr bwMode="auto">
            <a:xfrm>
              <a:off x="3072" y="1440"/>
              <a:ext cx="2016" cy="0"/>
            </a:xfrm>
            <a:prstGeom prst="line">
              <a:avLst/>
            </a:prstGeom>
            <a:noFill/>
            <a:ln w="12700">
              <a:solidFill>
                <a:schemeClr val="tx1"/>
              </a:solidFill>
              <a:round/>
              <a:headEnd type="none" w="sm" len="sm"/>
              <a:tailEnd type="none" w="sm" len="sm"/>
            </a:ln>
            <a:effectLst/>
          </p:spPr>
          <p:txBody>
            <a:bodyPr wrap="none" anchor="ctr"/>
            <a:lstStyle/>
            <a:p>
              <a:endParaRPr lang="fr-FR"/>
            </a:p>
          </p:txBody>
        </p:sp>
      </p:grpSp>
      <p:sp>
        <p:nvSpPr>
          <p:cNvPr id="15" name="Rectangle 2"/>
          <p:cNvSpPr>
            <a:spLocks noChangeArrowheads="1"/>
          </p:cNvSpPr>
          <p:nvPr/>
        </p:nvSpPr>
        <p:spPr bwMode="auto">
          <a:xfrm>
            <a:off x="4094161" y="4606290"/>
            <a:ext cx="1970091" cy="646973"/>
          </a:xfrm>
          <a:prstGeom prst="rect">
            <a:avLst/>
          </a:prstGeom>
          <a:noFill/>
          <a:ln w="9525">
            <a:noFill/>
            <a:miter lim="800000"/>
            <a:headEnd/>
            <a:tailEnd/>
          </a:ln>
          <a:effectLst/>
        </p:spPr>
        <p:txBody>
          <a:bodyPr wrap="none" lIns="92075" tIns="46038" rIns="92075" bIns="46038">
            <a:spAutoFit/>
          </a:bodyPr>
          <a:lstStyle/>
          <a:p>
            <a:pPr algn="ctr" defTabSz="762000"/>
            <a:r>
              <a:rPr lang="fr-FR" dirty="0" err="1"/>
              <a:t>Implementation</a:t>
            </a:r>
            <a:endParaRPr lang="fr-FR" dirty="0"/>
          </a:p>
          <a:p>
            <a:pPr algn="ctr" defTabSz="762000"/>
            <a:r>
              <a:rPr lang="fr-FR" dirty="0"/>
              <a:t>of the solution</a:t>
            </a:r>
            <a:endParaRPr lang="fr-FR" dirty="0">
              <a:solidFill>
                <a:schemeClr val="tx1"/>
              </a:solidFill>
            </a:endParaRPr>
          </a:p>
        </p:txBody>
      </p:sp>
      <p:sp>
        <p:nvSpPr>
          <p:cNvPr id="16" name="Rectangle 5"/>
          <p:cNvSpPr>
            <a:spLocks noChangeArrowheads="1"/>
          </p:cNvSpPr>
          <p:nvPr/>
        </p:nvSpPr>
        <p:spPr bwMode="auto">
          <a:xfrm>
            <a:off x="7908925" y="4563428"/>
            <a:ext cx="2454198" cy="646973"/>
          </a:xfrm>
          <a:prstGeom prst="rect">
            <a:avLst/>
          </a:prstGeom>
          <a:noFill/>
          <a:ln w="9525">
            <a:noFill/>
            <a:miter lim="800000"/>
            <a:headEnd/>
            <a:tailEnd/>
          </a:ln>
          <a:effectLst/>
        </p:spPr>
        <p:txBody>
          <a:bodyPr wrap="none" lIns="92075" tIns="46038" rIns="92075" bIns="46038">
            <a:spAutoFit/>
          </a:bodyPr>
          <a:lstStyle/>
          <a:p>
            <a:pPr defTabSz="762000"/>
            <a:r>
              <a:rPr lang="en-US" dirty="0"/>
              <a:t>Search for a solution</a:t>
            </a:r>
          </a:p>
          <a:p>
            <a:pPr defTabSz="762000"/>
            <a:r>
              <a:rPr lang="en-US" dirty="0"/>
              <a:t>on the model</a:t>
            </a:r>
            <a:endParaRPr lang="fr-FR" dirty="0"/>
          </a:p>
        </p:txBody>
      </p:sp>
      <p:graphicFrame>
        <p:nvGraphicFramePr>
          <p:cNvPr id="17" name="Object 6"/>
          <p:cNvGraphicFramePr>
            <a:graphicFrameLocks/>
          </p:cNvGraphicFramePr>
          <p:nvPr>
            <p:extLst>
              <p:ext uri="{D42A27DB-BD31-4B8C-83A1-F6EECF244321}">
                <p14:modId xmlns:p14="http://schemas.microsoft.com/office/powerpoint/2010/main" val="2800180052"/>
              </p:ext>
            </p:extLst>
          </p:nvPr>
        </p:nvGraphicFramePr>
        <p:xfrm>
          <a:off x="8301038" y="5341303"/>
          <a:ext cx="995362" cy="1069975"/>
        </p:xfrm>
        <a:graphic>
          <a:graphicData uri="http://schemas.openxmlformats.org/presentationml/2006/ole">
            <mc:AlternateContent xmlns:mc="http://schemas.openxmlformats.org/markup-compatibility/2006">
              <mc:Choice xmlns:v="urn:schemas-microsoft-com:vml" Requires="v">
                <p:oleObj spid="_x0000_s1414" name="ClipArt" r:id="rId9" imgW="2125440" imgH="2286000" progId="">
                  <p:embed/>
                </p:oleObj>
              </mc:Choice>
              <mc:Fallback>
                <p:oleObj name="ClipArt" r:id="rId9" imgW="2125440" imgH="2286000" progId="">
                  <p:embed/>
                  <p:pic>
                    <p:nvPicPr>
                      <p:cNvPr id="0" name=""/>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301038" y="5341303"/>
                        <a:ext cx="995362"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8" name="Object 7"/>
          <p:cNvGraphicFramePr>
            <a:graphicFrameLocks/>
          </p:cNvGraphicFramePr>
          <p:nvPr>
            <p:extLst>
              <p:ext uri="{D42A27DB-BD31-4B8C-83A1-F6EECF244321}">
                <p14:modId xmlns:p14="http://schemas.microsoft.com/office/powerpoint/2010/main" val="3220219295"/>
              </p:ext>
            </p:extLst>
          </p:nvPr>
        </p:nvGraphicFramePr>
        <p:xfrm>
          <a:off x="4249738" y="5446078"/>
          <a:ext cx="1770062" cy="963612"/>
        </p:xfrm>
        <a:graphic>
          <a:graphicData uri="http://schemas.openxmlformats.org/presentationml/2006/ole">
            <mc:AlternateContent xmlns:mc="http://schemas.openxmlformats.org/markup-compatibility/2006">
              <mc:Choice xmlns:v="urn:schemas-microsoft-com:vml" Requires="v">
                <p:oleObj spid="_x0000_s1415" name="ClipArt" r:id="rId11" imgW="5903640" imgH="3695400" progId="">
                  <p:embed/>
                </p:oleObj>
              </mc:Choice>
              <mc:Fallback>
                <p:oleObj name="ClipArt" r:id="rId11" imgW="5903640" imgH="3695400" progId="">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49738" y="5446078"/>
                        <a:ext cx="1770062" cy="96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 name="Object 8"/>
          <p:cNvGraphicFramePr>
            <a:graphicFrameLocks/>
          </p:cNvGraphicFramePr>
          <p:nvPr>
            <p:extLst>
              <p:ext uri="{D42A27DB-BD31-4B8C-83A1-F6EECF244321}">
                <p14:modId xmlns:p14="http://schemas.microsoft.com/office/powerpoint/2010/main" val="1421124295"/>
              </p:ext>
            </p:extLst>
          </p:nvPr>
        </p:nvGraphicFramePr>
        <p:xfrm>
          <a:off x="4030663" y="5927090"/>
          <a:ext cx="617537" cy="546100"/>
        </p:xfrm>
        <a:graphic>
          <a:graphicData uri="http://schemas.openxmlformats.org/presentationml/2006/ole">
            <mc:AlternateContent xmlns:mc="http://schemas.openxmlformats.org/markup-compatibility/2006">
              <mc:Choice xmlns:v="urn:schemas-microsoft-com:vml" Requires="v">
                <p:oleObj spid="_x0000_s1416" name="ClipArt" r:id="rId12" imgW="2286000" imgH="2027160" progId="">
                  <p:embed/>
                </p:oleObj>
              </mc:Choice>
              <mc:Fallback>
                <p:oleObj name="ClipArt" r:id="rId12" imgW="2286000" imgH="2027160" progId="">
                  <p:embed/>
                  <p:pic>
                    <p:nvPicPr>
                      <p:cNvPr id="0" name=""/>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030663" y="5927090"/>
                        <a:ext cx="617537" cy="54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 name="Rectangle 20"/>
          <p:cNvSpPr>
            <a:spLocks noChangeArrowheads="1"/>
          </p:cNvSpPr>
          <p:nvPr/>
        </p:nvSpPr>
        <p:spPr bwMode="auto">
          <a:xfrm>
            <a:off x="7708900" y="4523740"/>
            <a:ext cx="3175000" cy="2032000"/>
          </a:xfrm>
          <a:prstGeom prst="rect">
            <a:avLst/>
          </a:prstGeom>
          <a:noFill/>
          <a:ln w="25400">
            <a:solidFill>
              <a:schemeClr val="tx1"/>
            </a:solidFill>
            <a:miter lim="800000"/>
            <a:headEnd/>
            <a:tailEnd/>
          </a:ln>
          <a:effectLst/>
        </p:spPr>
        <p:txBody>
          <a:bodyPr wrap="none" anchor="ctr"/>
          <a:lstStyle/>
          <a:p>
            <a:endParaRPr lang="fr-FR"/>
          </a:p>
        </p:txBody>
      </p:sp>
      <p:grpSp>
        <p:nvGrpSpPr>
          <p:cNvPr id="21" name="Group 162"/>
          <p:cNvGrpSpPr>
            <a:grpSpLocks/>
          </p:cNvGrpSpPr>
          <p:nvPr/>
        </p:nvGrpSpPr>
        <p:grpSpPr bwMode="auto">
          <a:xfrm>
            <a:off x="9229725" y="5454015"/>
            <a:ext cx="1363663" cy="1039813"/>
            <a:chOff x="4086" y="3282"/>
            <a:chExt cx="859" cy="655"/>
          </a:xfrm>
        </p:grpSpPr>
        <p:sp>
          <p:nvSpPr>
            <p:cNvPr id="22" name="Freeform 21"/>
            <p:cNvSpPr>
              <a:spLocks/>
            </p:cNvSpPr>
            <p:nvPr/>
          </p:nvSpPr>
          <p:spPr bwMode="auto">
            <a:xfrm>
              <a:off x="4086" y="3781"/>
              <a:ext cx="85" cy="50"/>
            </a:xfrm>
            <a:custGeom>
              <a:avLst/>
              <a:gdLst/>
              <a:ahLst/>
              <a:cxnLst>
                <a:cxn ang="0">
                  <a:pos x="82" y="0"/>
                </a:cxn>
                <a:cxn ang="0">
                  <a:pos x="63" y="0"/>
                </a:cxn>
                <a:cxn ang="0">
                  <a:pos x="52" y="1"/>
                </a:cxn>
                <a:cxn ang="0">
                  <a:pos x="41" y="3"/>
                </a:cxn>
                <a:cxn ang="0">
                  <a:pos x="29" y="5"/>
                </a:cxn>
                <a:cxn ang="0">
                  <a:pos x="19" y="8"/>
                </a:cxn>
                <a:cxn ang="0">
                  <a:pos x="12" y="10"/>
                </a:cxn>
                <a:cxn ang="0">
                  <a:pos x="8" y="13"/>
                </a:cxn>
                <a:cxn ang="0">
                  <a:pos x="4" y="16"/>
                </a:cxn>
                <a:cxn ang="0">
                  <a:pos x="1" y="18"/>
                </a:cxn>
                <a:cxn ang="0">
                  <a:pos x="0" y="22"/>
                </a:cxn>
                <a:cxn ang="0">
                  <a:pos x="0" y="26"/>
                </a:cxn>
                <a:cxn ang="0">
                  <a:pos x="2" y="29"/>
                </a:cxn>
                <a:cxn ang="0">
                  <a:pos x="6" y="31"/>
                </a:cxn>
                <a:cxn ang="0">
                  <a:pos x="11" y="32"/>
                </a:cxn>
                <a:cxn ang="0">
                  <a:pos x="18" y="32"/>
                </a:cxn>
                <a:cxn ang="0">
                  <a:pos x="26" y="32"/>
                </a:cxn>
                <a:cxn ang="0">
                  <a:pos x="35" y="31"/>
                </a:cxn>
                <a:cxn ang="0">
                  <a:pos x="44" y="31"/>
                </a:cxn>
                <a:cxn ang="0">
                  <a:pos x="50" y="32"/>
                </a:cxn>
                <a:cxn ang="0">
                  <a:pos x="56" y="33"/>
                </a:cxn>
                <a:cxn ang="0">
                  <a:pos x="64" y="37"/>
                </a:cxn>
                <a:cxn ang="0">
                  <a:pos x="84" y="49"/>
                </a:cxn>
                <a:cxn ang="0">
                  <a:pos x="83" y="49"/>
                </a:cxn>
                <a:cxn ang="0">
                  <a:pos x="83" y="48"/>
                </a:cxn>
              </a:cxnLst>
              <a:rect l="0" t="0" r="r" b="b"/>
              <a:pathLst>
                <a:path w="85" h="50">
                  <a:moveTo>
                    <a:pt x="82" y="0"/>
                  </a:moveTo>
                  <a:lnTo>
                    <a:pt x="63" y="0"/>
                  </a:lnTo>
                  <a:lnTo>
                    <a:pt x="52" y="1"/>
                  </a:lnTo>
                  <a:lnTo>
                    <a:pt x="41" y="3"/>
                  </a:lnTo>
                  <a:lnTo>
                    <a:pt x="29" y="5"/>
                  </a:lnTo>
                  <a:lnTo>
                    <a:pt x="19" y="8"/>
                  </a:lnTo>
                  <a:lnTo>
                    <a:pt x="12" y="10"/>
                  </a:lnTo>
                  <a:lnTo>
                    <a:pt x="8" y="13"/>
                  </a:lnTo>
                  <a:lnTo>
                    <a:pt x="4" y="16"/>
                  </a:lnTo>
                  <a:lnTo>
                    <a:pt x="1" y="18"/>
                  </a:lnTo>
                  <a:lnTo>
                    <a:pt x="0" y="22"/>
                  </a:lnTo>
                  <a:lnTo>
                    <a:pt x="0" y="26"/>
                  </a:lnTo>
                  <a:lnTo>
                    <a:pt x="2" y="29"/>
                  </a:lnTo>
                  <a:lnTo>
                    <a:pt x="6" y="31"/>
                  </a:lnTo>
                  <a:lnTo>
                    <a:pt x="11" y="32"/>
                  </a:lnTo>
                  <a:lnTo>
                    <a:pt x="18" y="32"/>
                  </a:lnTo>
                  <a:lnTo>
                    <a:pt x="26" y="32"/>
                  </a:lnTo>
                  <a:lnTo>
                    <a:pt x="35" y="31"/>
                  </a:lnTo>
                  <a:lnTo>
                    <a:pt x="44" y="31"/>
                  </a:lnTo>
                  <a:lnTo>
                    <a:pt x="50" y="32"/>
                  </a:lnTo>
                  <a:lnTo>
                    <a:pt x="56" y="33"/>
                  </a:lnTo>
                  <a:lnTo>
                    <a:pt x="64" y="37"/>
                  </a:lnTo>
                  <a:lnTo>
                    <a:pt x="84" y="49"/>
                  </a:lnTo>
                  <a:lnTo>
                    <a:pt x="83" y="49"/>
                  </a:lnTo>
                  <a:lnTo>
                    <a:pt x="83" y="48"/>
                  </a:lnTo>
                </a:path>
              </a:pathLst>
            </a:custGeom>
            <a:noFill/>
            <a:ln w="12700" cap="rnd" cmpd="sng">
              <a:solidFill>
                <a:srgbClr val="808080"/>
              </a:solidFill>
              <a:prstDash val="solid"/>
              <a:round/>
              <a:headEnd type="none" w="sm" len="sm"/>
              <a:tailEnd type="none" w="sm" len="sm"/>
            </a:ln>
            <a:effectLst/>
          </p:spPr>
          <p:txBody>
            <a:bodyPr/>
            <a:lstStyle/>
            <a:p>
              <a:endParaRPr lang="fr-FR"/>
            </a:p>
          </p:txBody>
        </p:sp>
        <p:grpSp>
          <p:nvGrpSpPr>
            <p:cNvPr id="23" name="Group 29"/>
            <p:cNvGrpSpPr>
              <a:grpSpLocks/>
            </p:cNvGrpSpPr>
            <p:nvPr/>
          </p:nvGrpSpPr>
          <p:grpSpPr bwMode="auto">
            <a:xfrm>
              <a:off x="4158" y="3645"/>
              <a:ext cx="675" cy="225"/>
              <a:chOff x="4158" y="3645"/>
              <a:chExt cx="675" cy="225"/>
            </a:xfrm>
          </p:grpSpPr>
          <p:sp>
            <p:nvSpPr>
              <p:cNvPr id="156" name="Freeform 22"/>
              <p:cNvSpPr>
                <a:spLocks/>
              </p:cNvSpPr>
              <p:nvPr/>
            </p:nvSpPr>
            <p:spPr bwMode="auto">
              <a:xfrm>
                <a:off x="4163" y="3756"/>
                <a:ext cx="670" cy="114"/>
              </a:xfrm>
              <a:custGeom>
                <a:avLst/>
                <a:gdLst/>
                <a:ahLst/>
                <a:cxnLst>
                  <a:cxn ang="0">
                    <a:pos x="0" y="7"/>
                  </a:cxn>
                  <a:cxn ang="0">
                    <a:pos x="0" y="56"/>
                  </a:cxn>
                  <a:cxn ang="0">
                    <a:pos x="542" y="113"/>
                  </a:cxn>
                  <a:cxn ang="0">
                    <a:pos x="669" y="44"/>
                  </a:cxn>
                  <a:cxn ang="0">
                    <a:pos x="669" y="0"/>
                  </a:cxn>
                  <a:cxn ang="0">
                    <a:pos x="538" y="59"/>
                  </a:cxn>
                  <a:cxn ang="0">
                    <a:pos x="0" y="7"/>
                  </a:cxn>
                </a:cxnLst>
                <a:rect l="0" t="0" r="r" b="b"/>
                <a:pathLst>
                  <a:path w="670" h="114">
                    <a:moveTo>
                      <a:pt x="0" y="7"/>
                    </a:moveTo>
                    <a:lnTo>
                      <a:pt x="0" y="56"/>
                    </a:lnTo>
                    <a:lnTo>
                      <a:pt x="542" y="113"/>
                    </a:lnTo>
                    <a:lnTo>
                      <a:pt x="669" y="44"/>
                    </a:lnTo>
                    <a:lnTo>
                      <a:pt x="669" y="0"/>
                    </a:lnTo>
                    <a:lnTo>
                      <a:pt x="538" y="59"/>
                    </a:lnTo>
                    <a:lnTo>
                      <a:pt x="0" y="7"/>
                    </a:lnTo>
                  </a:path>
                </a:pathLst>
              </a:custGeom>
              <a:solidFill>
                <a:srgbClr val="9F9F9F"/>
              </a:solidFill>
              <a:ln w="9525" cap="rnd">
                <a:noFill/>
                <a:round/>
                <a:headEnd/>
                <a:tailEnd/>
              </a:ln>
              <a:effectLst/>
            </p:spPr>
            <p:txBody>
              <a:bodyPr/>
              <a:lstStyle/>
              <a:p>
                <a:endParaRPr lang="fr-FR"/>
              </a:p>
            </p:txBody>
          </p:sp>
          <p:sp>
            <p:nvSpPr>
              <p:cNvPr id="157" name="Freeform 23"/>
              <p:cNvSpPr>
                <a:spLocks/>
              </p:cNvSpPr>
              <p:nvPr/>
            </p:nvSpPr>
            <p:spPr bwMode="auto">
              <a:xfrm>
                <a:off x="4158" y="3645"/>
                <a:ext cx="546" cy="174"/>
              </a:xfrm>
              <a:custGeom>
                <a:avLst/>
                <a:gdLst/>
                <a:ahLst/>
                <a:cxnLst>
                  <a:cxn ang="0">
                    <a:pos x="0" y="0"/>
                  </a:cxn>
                  <a:cxn ang="0">
                    <a:pos x="545" y="37"/>
                  </a:cxn>
                  <a:cxn ang="0">
                    <a:pos x="545" y="173"/>
                  </a:cxn>
                  <a:cxn ang="0">
                    <a:pos x="0" y="120"/>
                  </a:cxn>
                  <a:cxn ang="0">
                    <a:pos x="0" y="0"/>
                  </a:cxn>
                </a:cxnLst>
                <a:rect l="0" t="0" r="r" b="b"/>
                <a:pathLst>
                  <a:path w="546" h="174">
                    <a:moveTo>
                      <a:pt x="0" y="0"/>
                    </a:moveTo>
                    <a:lnTo>
                      <a:pt x="545" y="37"/>
                    </a:lnTo>
                    <a:lnTo>
                      <a:pt x="545" y="173"/>
                    </a:lnTo>
                    <a:lnTo>
                      <a:pt x="0" y="120"/>
                    </a:lnTo>
                    <a:lnTo>
                      <a:pt x="0" y="0"/>
                    </a:lnTo>
                  </a:path>
                </a:pathLst>
              </a:custGeom>
              <a:solidFill>
                <a:srgbClr val="C0C0C0"/>
              </a:solidFill>
              <a:ln w="9525" cap="rnd">
                <a:noFill/>
                <a:round/>
                <a:headEnd/>
                <a:tailEnd/>
              </a:ln>
              <a:effectLst/>
            </p:spPr>
            <p:txBody>
              <a:bodyPr/>
              <a:lstStyle/>
              <a:p>
                <a:endParaRPr lang="fr-FR"/>
              </a:p>
            </p:txBody>
          </p:sp>
          <p:grpSp>
            <p:nvGrpSpPr>
              <p:cNvPr id="158" name="Group 28"/>
              <p:cNvGrpSpPr>
                <a:grpSpLocks/>
              </p:cNvGrpSpPr>
              <p:nvPr/>
            </p:nvGrpSpPr>
            <p:grpSpPr bwMode="auto">
              <a:xfrm>
                <a:off x="4159" y="3676"/>
                <a:ext cx="545" cy="68"/>
                <a:chOff x="4159" y="3676"/>
                <a:chExt cx="545" cy="68"/>
              </a:xfrm>
            </p:grpSpPr>
            <p:sp>
              <p:nvSpPr>
                <p:cNvPr id="159" name="Line 24"/>
                <p:cNvSpPr>
                  <a:spLocks noChangeShapeType="1"/>
                </p:cNvSpPr>
                <p:nvPr/>
              </p:nvSpPr>
              <p:spPr bwMode="auto">
                <a:xfrm>
                  <a:off x="4159" y="3676"/>
                  <a:ext cx="544" cy="39"/>
                </a:xfrm>
                <a:prstGeom prst="line">
                  <a:avLst/>
                </a:prstGeom>
                <a:noFill/>
                <a:ln w="12700">
                  <a:solidFill>
                    <a:srgbClr val="000000"/>
                  </a:solidFill>
                  <a:round/>
                  <a:headEnd type="none" w="sm" len="sm"/>
                  <a:tailEnd type="none" w="sm" len="sm"/>
                </a:ln>
                <a:effectLst/>
              </p:spPr>
              <p:txBody>
                <a:bodyPr wrap="none" anchor="ctr"/>
                <a:lstStyle/>
                <a:p>
                  <a:endParaRPr lang="fr-FR"/>
                </a:p>
              </p:txBody>
            </p:sp>
            <p:sp>
              <p:nvSpPr>
                <p:cNvPr id="160" name="Line 25"/>
                <p:cNvSpPr>
                  <a:spLocks noChangeShapeType="1"/>
                </p:cNvSpPr>
                <p:nvPr/>
              </p:nvSpPr>
              <p:spPr bwMode="auto">
                <a:xfrm>
                  <a:off x="4559" y="3708"/>
                  <a:ext cx="113" cy="9"/>
                </a:xfrm>
                <a:prstGeom prst="line">
                  <a:avLst/>
                </a:prstGeom>
                <a:noFill/>
                <a:ln w="12700">
                  <a:solidFill>
                    <a:srgbClr val="000000"/>
                  </a:solidFill>
                  <a:round/>
                  <a:headEnd type="none" w="sm" len="sm"/>
                  <a:tailEnd type="none" w="sm" len="sm"/>
                </a:ln>
                <a:effectLst/>
              </p:spPr>
              <p:txBody>
                <a:bodyPr wrap="none" anchor="ctr"/>
                <a:lstStyle/>
                <a:p>
                  <a:endParaRPr lang="fr-FR"/>
                </a:p>
              </p:txBody>
            </p:sp>
            <p:sp>
              <p:nvSpPr>
                <p:cNvPr id="161" name="Line 26"/>
                <p:cNvSpPr>
                  <a:spLocks noChangeShapeType="1"/>
                </p:cNvSpPr>
                <p:nvPr/>
              </p:nvSpPr>
              <p:spPr bwMode="auto">
                <a:xfrm>
                  <a:off x="4425" y="3699"/>
                  <a:ext cx="114" cy="9"/>
                </a:xfrm>
                <a:prstGeom prst="line">
                  <a:avLst/>
                </a:prstGeom>
                <a:noFill/>
                <a:ln w="12700">
                  <a:solidFill>
                    <a:srgbClr val="000000"/>
                  </a:solidFill>
                  <a:round/>
                  <a:headEnd type="none" w="sm" len="sm"/>
                  <a:tailEnd type="none" w="sm" len="sm"/>
                </a:ln>
                <a:effectLst/>
              </p:spPr>
              <p:txBody>
                <a:bodyPr wrap="none" anchor="ctr"/>
                <a:lstStyle/>
                <a:p>
                  <a:endParaRPr lang="fr-FR"/>
                </a:p>
              </p:txBody>
            </p:sp>
            <p:sp>
              <p:nvSpPr>
                <p:cNvPr id="162" name="Line 27"/>
                <p:cNvSpPr>
                  <a:spLocks noChangeShapeType="1"/>
                </p:cNvSpPr>
                <p:nvPr/>
              </p:nvSpPr>
              <p:spPr bwMode="auto">
                <a:xfrm>
                  <a:off x="4159" y="3699"/>
                  <a:ext cx="545" cy="45"/>
                </a:xfrm>
                <a:prstGeom prst="line">
                  <a:avLst/>
                </a:prstGeom>
                <a:noFill/>
                <a:ln w="12700">
                  <a:solidFill>
                    <a:srgbClr val="000000"/>
                  </a:solidFill>
                  <a:round/>
                  <a:headEnd type="none" w="sm" len="sm"/>
                  <a:tailEnd type="none" w="sm" len="sm"/>
                </a:ln>
                <a:effectLst/>
              </p:spPr>
              <p:txBody>
                <a:bodyPr wrap="none" anchor="ctr"/>
                <a:lstStyle/>
                <a:p>
                  <a:endParaRPr lang="fr-FR"/>
                </a:p>
              </p:txBody>
            </p:sp>
          </p:grpSp>
        </p:grpSp>
        <p:grpSp>
          <p:nvGrpSpPr>
            <p:cNvPr id="24" name="Group 32"/>
            <p:cNvGrpSpPr>
              <a:grpSpLocks/>
            </p:cNvGrpSpPr>
            <p:nvPr/>
          </p:nvGrpSpPr>
          <p:grpSpPr bwMode="auto">
            <a:xfrm>
              <a:off x="4158" y="3621"/>
              <a:ext cx="676" cy="62"/>
              <a:chOff x="4158" y="3621"/>
              <a:chExt cx="676" cy="62"/>
            </a:xfrm>
          </p:grpSpPr>
          <p:sp>
            <p:nvSpPr>
              <p:cNvPr id="154" name="Freeform 30"/>
              <p:cNvSpPr>
                <a:spLocks/>
              </p:cNvSpPr>
              <p:nvPr/>
            </p:nvSpPr>
            <p:spPr bwMode="auto">
              <a:xfrm>
                <a:off x="4158" y="3621"/>
                <a:ext cx="676" cy="62"/>
              </a:xfrm>
              <a:custGeom>
                <a:avLst/>
                <a:gdLst/>
                <a:ahLst/>
                <a:cxnLst>
                  <a:cxn ang="0">
                    <a:pos x="0" y="23"/>
                  </a:cxn>
                  <a:cxn ang="0">
                    <a:pos x="545" y="61"/>
                  </a:cxn>
                  <a:cxn ang="0">
                    <a:pos x="675" y="25"/>
                  </a:cxn>
                  <a:cxn ang="0">
                    <a:pos x="629" y="20"/>
                  </a:cxn>
                  <a:cxn ang="0">
                    <a:pos x="208" y="0"/>
                  </a:cxn>
                  <a:cxn ang="0">
                    <a:pos x="0" y="23"/>
                  </a:cxn>
                </a:cxnLst>
                <a:rect l="0" t="0" r="r" b="b"/>
                <a:pathLst>
                  <a:path w="676" h="62">
                    <a:moveTo>
                      <a:pt x="0" y="23"/>
                    </a:moveTo>
                    <a:lnTo>
                      <a:pt x="545" y="61"/>
                    </a:lnTo>
                    <a:lnTo>
                      <a:pt x="675" y="25"/>
                    </a:lnTo>
                    <a:lnTo>
                      <a:pt x="629" y="20"/>
                    </a:lnTo>
                    <a:lnTo>
                      <a:pt x="208" y="0"/>
                    </a:lnTo>
                    <a:lnTo>
                      <a:pt x="0" y="23"/>
                    </a:lnTo>
                  </a:path>
                </a:pathLst>
              </a:custGeom>
              <a:solidFill>
                <a:srgbClr val="DFDFDF"/>
              </a:solidFill>
              <a:ln w="9525" cap="rnd">
                <a:noFill/>
                <a:round/>
                <a:headEnd/>
                <a:tailEnd/>
              </a:ln>
              <a:effectLst/>
            </p:spPr>
            <p:txBody>
              <a:bodyPr/>
              <a:lstStyle/>
              <a:p>
                <a:endParaRPr lang="fr-FR"/>
              </a:p>
            </p:txBody>
          </p:sp>
          <p:sp>
            <p:nvSpPr>
              <p:cNvPr id="155" name="Freeform 31"/>
              <p:cNvSpPr>
                <a:spLocks/>
              </p:cNvSpPr>
              <p:nvPr/>
            </p:nvSpPr>
            <p:spPr bwMode="auto">
              <a:xfrm>
                <a:off x="4311" y="3633"/>
                <a:ext cx="499" cy="41"/>
              </a:xfrm>
              <a:custGeom>
                <a:avLst/>
                <a:gdLst/>
                <a:ahLst/>
                <a:cxnLst>
                  <a:cxn ang="0">
                    <a:pos x="39" y="0"/>
                  </a:cxn>
                  <a:cxn ang="0">
                    <a:pos x="0" y="14"/>
                  </a:cxn>
                  <a:cxn ang="0">
                    <a:pos x="401" y="40"/>
                  </a:cxn>
                  <a:cxn ang="0">
                    <a:pos x="467" y="22"/>
                  </a:cxn>
                  <a:cxn ang="0">
                    <a:pos x="461" y="20"/>
                  </a:cxn>
                  <a:cxn ang="0">
                    <a:pos x="498" y="10"/>
                  </a:cxn>
                  <a:cxn ang="0">
                    <a:pos x="475" y="8"/>
                  </a:cxn>
                  <a:cxn ang="0">
                    <a:pos x="39" y="0"/>
                  </a:cxn>
                </a:cxnLst>
                <a:rect l="0" t="0" r="r" b="b"/>
                <a:pathLst>
                  <a:path w="499" h="41">
                    <a:moveTo>
                      <a:pt x="39" y="0"/>
                    </a:moveTo>
                    <a:lnTo>
                      <a:pt x="0" y="14"/>
                    </a:lnTo>
                    <a:lnTo>
                      <a:pt x="401" y="40"/>
                    </a:lnTo>
                    <a:lnTo>
                      <a:pt x="467" y="22"/>
                    </a:lnTo>
                    <a:lnTo>
                      <a:pt x="461" y="20"/>
                    </a:lnTo>
                    <a:lnTo>
                      <a:pt x="498" y="10"/>
                    </a:lnTo>
                    <a:lnTo>
                      <a:pt x="475" y="8"/>
                    </a:lnTo>
                    <a:lnTo>
                      <a:pt x="39" y="0"/>
                    </a:lnTo>
                  </a:path>
                </a:pathLst>
              </a:custGeom>
              <a:solidFill>
                <a:srgbClr val="5F5F5F"/>
              </a:solidFill>
              <a:ln w="9525" cap="rnd">
                <a:noFill/>
                <a:round/>
                <a:headEnd/>
                <a:tailEnd/>
              </a:ln>
              <a:effectLst/>
            </p:spPr>
            <p:txBody>
              <a:bodyPr/>
              <a:lstStyle/>
              <a:p>
                <a:endParaRPr lang="fr-FR"/>
              </a:p>
            </p:txBody>
          </p:sp>
        </p:grpSp>
        <p:grpSp>
          <p:nvGrpSpPr>
            <p:cNvPr id="25" name="Group 63"/>
            <p:cNvGrpSpPr>
              <a:grpSpLocks/>
            </p:cNvGrpSpPr>
            <p:nvPr/>
          </p:nvGrpSpPr>
          <p:grpSpPr bwMode="auto">
            <a:xfrm>
              <a:off x="4710" y="3290"/>
              <a:ext cx="123" cy="375"/>
              <a:chOff x="4710" y="3290"/>
              <a:chExt cx="123" cy="375"/>
            </a:xfrm>
          </p:grpSpPr>
          <p:grpSp>
            <p:nvGrpSpPr>
              <p:cNvPr id="124" name="Group 59"/>
              <p:cNvGrpSpPr>
                <a:grpSpLocks/>
              </p:cNvGrpSpPr>
              <p:nvPr/>
            </p:nvGrpSpPr>
            <p:grpSpPr bwMode="auto">
              <a:xfrm>
                <a:off x="4757" y="3337"/>
                <a:ext cx="76" cy="315"/>
                <a:chOff x="4757" y="3337"/>
                <a:chExt cx="76" cy="315"/>
              </a:xfrm>
            </p:grpSpPr>
            <p:sp>
              <p:nvSpPr>
                <p:cNvPr id="128" name="Freeform 33"/>
                <p:cNvSpPr>
                  <a:spLocks/>
                </p:cNvSpPr>
                <p:nvPr/>
              </p:nvSpPr>
              <p:spPr bwMode="auto">
                <a:xfrm>
                  <a:off x="4757" y="3337"/>
                  <a:ext cx="76" cy="315"/>
                </a:xfrm>
                <a:custGeom>
                  <a:avLst/>
                  <a:gdLst/>
                  <a:ahLst/>
                  <a:cxnLst>
                    <a:cxn ang="0">
                      <a:pos x="7" y="0"/>
                    </a:cxn>
                    <a:cxn ang="0">
                      <a:pos x="75" y="25"/>
                    </a:cxn>
                    <a:cxn ang="0">
                      <a:pos x="68" y="148"/>
                    </a:cxn>
                    <a:cxn ang="0">
                      <a:pos x="61" y="296"/>
                    </a:cxn>
                    <a:cxn ang="0">
                      <a:pos x="0" y="314"/>
                    </a:cxn>
                    <a:cxn ang="0">
                      <a:pos x="7" y="0"/>
                    </a:cxn>
                  </a:cxnLst>
                  <a:rect l="0" t="0" r="r" b="b"/>
                  <a:pathLst>
                    <a:path w="76" h="315">
                      <a:moveTo>
                        <a:pt x="7" y="0"/>
                      </a:moveTo>
                      <a:lnTo>
                        <a:pt x="75" y="25"/>
                      </a:lnTo>
                      <a:lnTo>
                        <a:pt x="68" y="148"/>
                      </a:lnTo>
                      <a:lnTo>
                        <a:pt x="61" y="296"/>
                      </a:lnTo>
                      <a:lnTo>
                        <a:pt x="0" y="314"/>
                      </a:lnTo>
                      <a:lnTo>
                        <a:pt x="7" y="0"/>
                      </a:lnTo>
                    </a:path>
                  </a:pathLst>
                </a:custGeom>
                <a:solidFill>
                  <a:srgbClr val="9F9F9F"/>
                </a:solidFill>
                <a:ln w="9525" cap="rnd">
                  <a:noFill/>
                  <a:round/>
                  <a:headEnd/>
                  <a:tailEnd/>
                </a:ln>
                <a:effectLst/>
              </p:spPr>
              <p:txBody>
                <a:bodyPr/>
                <a:lstStyle/>
                <a:p>
                  <a:endParaRPr lang="fr-FR"/>
                </a:p>
              </p:txBody>
            </p:sp>
            <p:grpSp>
              <p:nvGrpSpPr>
                <p:cNvPr id="129" name="Group 58"/>
                <p:cNvGrpSpPr>
                  <a:grpSpLocks/>
                </p:cNvGrpSpPr>
                <p:nvPr/>
              </p:nvGrpSpPr>
              <p:grpSpPr bwMode="auto">
                <a:xfrm>
                  <a:off x="4757" y="3351"/>
                  <a:ext cx="74" cy="264"/>
                  <a:chOff x="4757" y="3351"/>
                  <a:chExt cx="74" cy="264"/>
                </a:xfrm>
              </p:grpSpPr>
              <p:grpSp>
                <p:nvGrpSpPr>
                  <p:cNvPr id="130" name="Group 56"/>
                  <p:cNvGrpSpPr>
                    <a:grpSpLocks/>
                  </p:cNvGrpSpPr>
                  <p:nvPr/>
                </p:nvGrpSpPr>
                <p:grpSpPr bwMode="auto">
                  <a:xfrm>
                    <a:off x="4757" y="3351"/>
                    <a:ext cx="74" cy="264"/>
                    <a:chOff x="4757" y="3351"/>
                    <a:chExt cx="74" cy="264"/>
                  </a:xfrm>
                </p:grpSpPr>
                <p:grpSp>
                  <p:nvGrpSpPr>
                    <p:cNvPr id="132" name="Group 46"/>
                    <p:cNvGrpSpPr>
                      <a:grpSpLocks/>
                    </p:cNvGrpSpPr>
                    <p:nvPr/>
                  </p:nvGrpSpPr>
                  <p:grpSpPr bwMode="auto">
                    <a:xfrm>
                      <a:off x="4757" y="3351"/>
                      <a:ext cx="74" cy="158"/>
                      <a:chOff x="4757" y="3351"/>
                      <a:chExt cx="74" cy="158"/>
                    </a:xfrm>
                  </p:grpSpPr>
                  <p:grpSp>
                    <p:nvGrpSpPr>
                      <p:cNvPr id="142" name="Group 40"/>
                      <p:cNvGrpSpPr>
                        <a:grpSpLocks/>
                      </p:cNvGrpSpPr>
                      <p:nvPr/>
                    </p:nvGrpSpPr>
                    <p:grpSpPr bwMode="auto">
                      <a:xfrm>
                        <a:off x="4762" y="3351"/>
                        <a:ext cx="69" cy="85"/>
                        <a:chOff x="4762" y="3351"/>
                        <a:chExt cx="69" cy="85"/>
                      </a:xfrm>
                    </p:grpSpPr>
                    <p:sp>
                      <p:nvSpPr>
                        <p:cNvPr id="148" name="Line 34"/>
                        <p:cNvSpPr>
                          <a:spLocks noChangeShapeType="1"/>
                        </p:cNvSpPr>
                        <p:nvPr/>
                      </p:nvSpPr>
                      <p:spPr bwMode="auto">
                        <a:xfrm>
                          <a:off x="4765" y="3351"/>
                          <a:ext cx="66" cy="25"/>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49" name="Line 35"/>
                        <p:cNvSpPr>
                          <a:spLocks noChangeShapeType="1"/>
                        </p:cNvSpPr>
                        <p:nvPr/>
                      </p:nvSpPr>
                      <p:spPr bwMode="auto">
                        <a:xfrm>
                          <a:off x="4764" y="3365"/>
                          <a:ext cx="65" cy="22"/>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50" name="Line 36"/>
                        <p:cNvSpPr>
                          <a:spLocks noChangeShapeType="1"/>
                        </p:cNvSpPr>
                        <p:nvPr/>
                      </p:nvSpPr>
                      <p:spPr bwMode="auto">
                        <a:xfrm>
                          <a:off x="4764" y="3378"/>
                          <a:ext cx="65" cy="22"/>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51" name="Line 37"/>
                        <p:cNvSpPr>
                          <a:spLocks noChangeShapeType="1"/>
                        </p:cNvSpPr>
                        <p:nvPr/>
                      </p:nvSpPr>
                      <p:spPr bwMode="auto">
                        <a:xfrm>
                          <a:off x="4764" y="3392"/>
                          <a:ext cx="65" cy="20"/>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52" name="Line 38"/>
                        <p:cNvSpPr>
                          <a:spLocks noChangeShapeType="1"/>
                        </p:cNvSpPr>
                        <p:nvPr/>
                      </p:nvSpPr>
                      <p:spPr bwMode="auto">
                        <a:xfrm>
                          <a:off x="4762" y="3405"/>
                          <a:ext cx="67" cy="19"/>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53" name="Line 39"/>
                        <p:cNvSpPr>
                          <a:spLocks noChangeShapeType="1"/>
                        </p:cNvSpPr>
                        <p:nvPr/>
                      </p:nvSpPr>
                      <p:spPr bwMode="auto">
                        <a:xfrm>
                          <a:off x="4762" y="3420"/>
                          <a:ext cx="66" cy="16"/>
                        </a:xfrm>
                        <a:prstGeom prst="line">
                          <a:avLst/>
                        </a:prstGeom>
                        <a:noFill/>
                        <a:ln w="12700">
                          <a:solidFill>
                            <a:srgbClr val="7F7F7F"/>
                          </a:solidFill>
                          <a:round/>
                          <a:headEnd type="none" w="sm" len="sm"/>
                          <a:tailEnd type="none" w="sm" len="sm"/>
                        </a:ln>
                        <a:effectLst/>
                      </p:spPr>
                      <p:txBody>
                        <a:bodyPr wrap="none" anchor="ctr"/>
                        <a:lstStyle/>
                        <a:p>
                          <a:endParaRPr lang="fr-FR"/>
                        </a:p>
                      </p:txBody>
                    </p:sp>
                  </p:grpSp>
                  <p:sp>
                    <p:nvSpPr>
                      <p:cNvPr id="143" name="Line 41"/>
                      <p:cNvSpPr>
                        <a:spLocks noChangeShapeType="1"/>
                      </p:cNvSpPr>
                      <p:nvPr/>
                    </p:nvSpPr>
                    <p:spPr bwMode="auto">
                      <a:xfrm>
                        <a:off x="4757" y="3447"/>
                        <a:ext cx="68" cy="13"/>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44" name="Line 42"/>
                      <p:cNvSpPr>
                        <a:spLocks noChangeShapeType="1"/>
                      </p:cNvSpPr>
                      <p:nvPr/>
                    </p:nvSpPr>
                    <p:spPr bwMode="auto">
                      <a:xfrm>
                        <a:off x="4757" y="3460"/>
                        <a:ext cx="68" cy="11"/>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45" name="Line 43"/>
                      <p:cNvSpPr>
                        <a:spLocks noChangeShapeType="1"/>
                      </p:cNvSpPr>
                      <p:nvPr/>
                    </p:nvSpPr>
                    <p:spPr bwMode="auto">
                      <a:xfrm>
                        <a:off x="4757" y="3474"/>
                        <a:ext cx="67" cy="11"/>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46" name="Line 44"/>
                      <p:cNvSpPr>
                        <a:spLocks noChangeShapeType="1"/>
                      </p:cNvSpPr>
                      <p:nvPr/>
                    </p:nvSpPr>
                    <p:spPr bwMode="auto">
                      <a:xfrm>
                        <a:off x="4757" y="3488"/>
                        <a:ext cx="67" cy="8"/>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47" name="Line 45"/>
                      <p:cNvSpPr>
                        <a:spLocks noChangeShapeType="1"/>
                      </p:cNvSpPr>
                      <p:nvPr/>
                    </p:nvSpPr>
                    <p:spPr bwMode="auto">
                      <a:xfrm>
                        <a:off x="4758" y="3503"/>
                        <a:ext cx="66" cy="6"/>
                      </a:xfrm>
                      <a:prstGeom prst="line">
                        <a:avLst/>
                      </a:prstGeom>
                      <a:noFill/>
                      <a:ln w="12700">
                        <a:solidFill>
                          <a:srgbClr val="7F7F7F"/>
                        </a:solidFill>
                        <a:round/>
                        <a:headEnd type="none" w="sm" len="sm"/>
                        <a:tailEnd type="none" w="sm" len="sm"/>
                      </a:ln>
                      <a:effectLst/>
                    </p:spPr>
                    <p:txBody>
                      <a:bodyPr wrap="none" anchor="ctr"/>
                      <a:lstStyle/>
                      <a:p>
                        <a:endParaRPr lang="fr-FR"/>
                      </a:p>
                    </p:txBody>
                  </p:sp>
                </p:grpSp>
                <p:grpSp>
                  <p:nvGrpSpPr>
                    <p:cNvPr id="133" name="Group 55"/>
                    <p:cNvGrpSpPr>
                      <a:grpSpLocks/>
                    </p:cNvGrpSpPr>
                    <p:nvPr/>
                  </p:nvGrpSpPr>
                  <p:grpSpPr bwMode="auto">
                    <a:xfrm>
                      <a:off x="4757" y="3518"/>
                      <a:ext cx="66" cy="97"/>
                      <a:chOff x="4757" y="3518"/>
                      <a:chExt cx="66" cy="97"/>
                    </a:xfrm>
                  </p:grpSpPr>
                  <p:sp>
                    <p:nvSpPr>
                      <p:cNvPr id="134" name="Line 47"/>
                      <p:cNvSpPr>
                        <a:spLocks noChangeShapeType="1"/>
                      </p:cNvSpPr>
                      <p:nvPr/>
                    </p:nvSpPr>
                    <p:spPr bwMode="auto">
                      <a:xfrm>
                        <a:off x="4758" y="3518"/>
                        <a:ext cx="65" cy="4"/>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35" name="Line 48"/>
                      <p:cNvSpPr>
                        <a:spLocks noChangeShapeType="1"/>
                      </p:cNvSpPr>
                      <p:nvPr/>
                    </p:nvSpPr>
                    <p:spPr bwMode="auto">
                      <a:xfrm>
                        <a:off x="4758" y="3531"/>
                        <a:ext cx="65" cy="2"/>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36" name="Line 49"/>
                      <p:cNvSpPr>
                        <a:spLocks noChangeShapeType="1"/>
                      </p:cNvSpPr>
                      <p:nvPr/>
                    </p:nvSpPr>
                    <p:spPr bwMode="auto">
                      <a:xfrm>
                        <a:off x="4758" y="3546"/>
                        <a:ext cx="64" cy="0"/>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37" name="Line 50"/>
                      <p:cNvSpPr>
                        <a:spLocks noChangeShapeType="1"/>
                      </p:cNvSpPr>
                      <p:nvPr/>
                    </p:nvSpPr>
                    <p:spPr bwMode="auto">
                      <a:xfrm>
                        <a:off x="4758" y="3559"/>
                        <a:ext cx="62" cy="0"/>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38" name="Line 51"/>
                      <p:cNvSpPr>
                        <a:spLocks noChangeShapeType="1"/>
                      </p:cNvSpPr>
                      <p:nvPr/>
                    </p:nvSpPr>
                    <p:spPr bwMode="auto">
                      <a:xfrm flipV="1">
                        <a:off x="4758" y="3571"/>
                        <a:ext cx="62" cy="2"/>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39" name="Line 52"/>
                      <p:cNvSpPr>
                        <a:spLocks noChangeShapeType="1"/>
                      </p:cNvSpPr>
                      <p:nvPr/>
                    </p:nvSpPr>
                    <p:spPr bwMode="auto">
                      <a:xfrm flipV="1">
                        <a:off x="4758" y="3582"/>
                        <a:ext cx="62" cy="5"/>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40" name="Line 53"/>
                      <p:cNvSpPr>
                        <a:spLocks noChangeShapeType="1"/>
                      </p:cNvSpPr>
                      <p:nvPr/>
                    </p:nvSpPr>
                    <p:spPr bwMode="auto">
                      <a:xfrm flipV="1">
                        <a:off x="4757" y="3594"/>
                        <a:ext cx="63" cy="7"/>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41" name="Line 54"/>
                      <p:cNvSpPr>
                        <a:spLocks noChangeShapeType="1"/>
                      </p:cNvSpPr>
                      <p:nvPr/>
                    </p:nvSpPr>
                    <p:spPr bwMode="auto">
                      <a:xfrm flipV="1">
                        <a:off x="4758" y="3608"/>
                        <a:ext cx="61" cy="7"/>
                      </a:xfrm>
                      <a:prstGeom prst="line">
                        <a:avLst/>
                      </a:prstGeom>
                      <a:noFill/>
                      <a:ln w="12700">
                        <a:solidFill>
                          <a:srgbClr val="7F7F7F"/>
                        </a:solidFill>
                        <a:round/>
                        <a:headEnd type="none" w="sm" len="sm"/>
                        <a:tailEnd type="none" w="sm" len="sm"/>
                      </a:ln>
                      <a:effectLst/>
                    </p:spPr>
                    <p:txBody>
                      <a:bodyPr wrap="none" anchor="ctr"/>
                      <a:lstStyle/>
                      <a:p>
                        <a:endParaRPr lang="fr-FR"/>
                      </a:p>
                    </p:txBody>
                  </p:sp>
                </p:grpSp>
              </p:grpSp>
              <p:sp>
                <p:nvSpPr>
                  <p:cNvPr id="131" name="Line 57"/>
                  <p:cNvSpPr>
                    <a:spLocks noChangeShapeType="1"/>
                  </p:cNvSpPr>
                  <p:nvPr/>
                </p:nvSpPr>
                <p:spPr bwMode="auto">
                  <a:xfrm>
                    <a:off x="4761" y="3435"/>
                    <a:ext cx="66" cy="14"/>
                  </a:xfrm>
                  <a:prstGeom prst="line">
                    <a:avLst/>
                  </a:prstGeom>
                  <a:noFill/>
                  <a:ln w="12700">
                    <a:solidFill>
                      <a:srgbClr val="7F7F7F"/>
                    </a:solidFill>
                    <a:round/>
                    <a:headEnd type="none" w="sm" len="sm"/>
                    <a:tailEnd type="none" w="sm" len="sm"/>
                  </a:ln>
                  <a:effectLst/>
                </p:spPr>
                <p:txBody>
                  <a:bodyPr wrap="none" anchor="ctr"/>
                  <a:lstStyle/>
                  <a:p>
                    <a:endParaRPr lang="fr-FR"/>
                  </a:p>
                </p:txBody>
              </p:sp>
            </p:grpSp>
          </p:grpSp>
          <p:grpSp>
            <p:nvGrpSpPr>
              <p:cNvPr id="125" name="Group 62"/>
              <p:cNvGrpSpPr>
                <a:grpSpLocks/>
              </p:cNvGrpSpPr>
              <p:nvPr/>
            </p:nvGrpSpPr>
            <p:grpSpPr bwMode="auto">
              <a:xfrm>
                <a:off x="4710" y="3290"/>
                <a:ext cx="70" cy="375"/>
                <a:chOff x="4710" y="3290"/>
                <a:chExt cx="70" cy="375"/>
              </a:xfrm>
            </p:grpSpPr>
            <p:sp>
              <p:nvSpPr>
                <p:cNvPr id="126" name="Freeform 60"/>
                <p:cNvSpPr>
                  <a:spLocks/>
                </p:cNvSpPr>
                <p:nvPr/>
              </p:nvSpPr>
              <p:spPr bwMode="auto">
                <a:xfrm>
                  <a:off x="4710" y="3290"/>
                  <a:ext cx="65" cy="375"/>
                </a:xfrm>
                <a:custGeom>
                  <a:avLst/>
                  <a:gdLst/>
                  <a:ahLst/>
                  <a:cxnLst>
                    <a:cxn ang="0">
                      <a:pos x="15" y="0"/>
                    </a:cxn>
                    <a:cxn ang="0">
                      <a:pos x="60" y="19"/>
                    </a:cxn>
                    <a:cxn ang="0">
                      <a:pos x="64" y="23"/>
                    </a:cxn>
                    <a:cxn ang="0">
                      <a:pos x="50" y="359"/>
                    </a:cxn>
                    <a:cxn ang="0">
                      <a:pos x="44" y="363"/>
                    </a:cxn>
                    <a:cxn ang="0">
                      <a:pos x="0" y="374"/>
                    </a:cxn>
                    <a:cxn ang="0">
                      <a:pos x="5" y="367"/>
                    </a:cxn>
                    <a:cxn ang="0">
                      <a:pos x="6" y="363"/>
                    </a:cxn>
                    <a:cxn ang="0">
                      <a:pos x="15" y="0"/>
                    </a:cxn>
                  </a:cxnLst>
                  <a:rect l="0" t="0" r="r" b="b"/>
                  <a:pathLst>
                    <a:path w="65" h="375">
                      <a:moveTo>
                        <a:pt x="15" y="0"/>
                      </a:moveTo>
                      <a:lnTo>
                        <a:pt x="60" y="19"/>
                      </a:lnTo>
                      <a:lnTo>
                        <a:pt x="64" y="23"/>
                      </a:lnTo>
                      <a:lnTo>
                        <a:pt x="50" y="359"/>
                      </a:lnTo>
                      <a:lnTo>
                        <a:pt x="44" y="363"/>
                      </a:lnTo>
                      <a:lnTo>
                        <a:pt x="0" y="374"/>
                      </a:lnTo>
                      <a:lnTo>
                        <a:pt x="5" y="367"/>
                      </a:lnTo>
                      <a:lnTo>
                        <a:pt x="6" y="363"/>
                      </a:lnTo>
                      <a:lnTo>
                        <a:pt x="15" y="0"/>
                      </a:lnTo>
                    </a:path>
                  </a:pathLst>
                </a:custGeom>
                <a:solidFill>
                  <a:srgbClr val="BFBFBF"/>
                </a:solidFill>
                <a:ln w="9525" cap="rnd">
                  <a:noFill/>
                  <a:round/>
                  <a:headEnd/>
                  <a:tailEnd/>
                </a:ln>
                <a:effectLst/>
              </p:spPr>
              <p:txBody>
                <a:bodyPr/>
                <a:lstStyle/>
                <a:p>
                  <a:endParaRPr lang="fr-FR"/>
                </a:p>
              </p:txBody>
            </p:sp>
            <p:sp>
              <p:nvSpPr>
                <p:cNvPr id="127" name="Arc 61"/>
                <p:cNvSpPr>
                  <a:spLocks/>
                </p:cNvSpPr>
                <p:nvPr/>
              </p:nvSpPr>
              <p:spPr bwMode="auto">
                <a:xfrm>
                  <a:off x="4770" y="3308"/>
                  <a:ext cx="10" cy="10"/>
                </a:xfrm>
                <a:custGeom>
                  <a:avLst/>
                  <a:gdLst>
                    <a:gd name="G0" fmla="+- 0 0 0"/>
                    <a:gd name="G1" fmla="+- 21502 0 0"/>
                    <a:gd name="G2" fmla="+- 21600 0 0"/>
                    <a:gd name="T0" fmla="*/ 2052 w 21503"/>
                    <a:gd name="T1" fmla="*/ 0 h 21502"/>
                    <a:gd name="T2" fmla="*/ 21503 w 21503"/>
                    <a:gd name="T3" fmla="*/ 19454 h 21502"/>
                    <a:gd name="T4" fmla="*/ 0 w 21503"/>
                    <a:gd name="T5" fmla="*/ 21502 h 21502"/>
                  </a:gdLst>
                  <a:ahLst/>
                  <a:cxnLst>
                    <a:cxn ang="0">
                      <a:pos x="T0" y="T1"/>
                    </a:cxn>
                    <a:cxn ang="0">
                      <a:pos x="T2" y="T3"/>
                    </a:cxn>
                    <a:cxn ang="0">
                      <a:pos x="T4" y="T5"/>
                    </a:cxn>
                  </a:cxnLst>
                  <a:rect l="0" t="0" r="r" b="b"/>
                  <a:pathLst>
                    <a:path w="21503" h="21502" fill="none" extrusionOk="0">
                      <a:moveTo>
                        <a:pt x="2052" y="-1"/>
                      </a:moveTo>
                      <a:cubicBezTo>
                        <a:pt x="12360" y="983"/>
                        <a:pt x="20520" y="9145"/>
                        <a:pt x="21502" y="19454"/>
                      </a:cubicBezTo>
                    </a:path>
                    <a:path w="21503" h="21502" stroke="0" extrusionOk="0">
                      <a:moveTo>
                        <a:pt x="2052" y="-1"/>
                      </a:moveTo>
                      <a:cubicBezTo>
                        <a:pt x="12360" y="983"/>
                        <a:pt x="20520" y="9145"/>
                        <a:pt x="21502" y="19454"/>
                      </a:cubicBezTo>
                      <a:lnTo>
                        <a:pt x="0" y="21502"/>
                      </a:lnTo>
                      <a:close/>
                    </a:path>
                  </a:pathLst>
                </a:custGeom>
                <a:solidFill>
                  <a:srgbClr val="BFBFBF"/>
                </a:solidFill>
                <a:ln w="9525" cap="rnd">
                  <a:noFill/>
                  <a:round/>
                  <a:headEnd/>
                  <a:tailEnd/>
                </a:ln>
                <a:effectLst/>
              </p:spPr>
              <p:txBody>
                <a:bodyPr wrap="none" anchor="ctr"/>
                <a:lstStyle/>
                <a:p>
                  <a:endParaRPr lang="fr-FR"/>
                </a:p>
              </p:txBody>
            </p:sp>
          </p:grpSp>
        </p:grpSp>
        <p:grpSp>
          <p:nvGrpSpPr>
            <p:cNvPr id="26" name="Group 75"/>
            <p:cNvGrpSpPr>
              <a:grpSpLocks/>
            </p:cNvGrpSpPr>
            <p:nvPr/>
          </p:nvGrpSpPr>
          <p:grpSpPr bwMode="auto">
            <a:xfrm>
              <a:off x="4734" y="3855"/>
              <a:ext cx="211" cy="82"/>
              <a:chOff x="4734" y="3855"/>
              <a:chExt cx="211" cy="82"/>
            </a:xfrm>
          </p:grpSpPr>
          <p:sp>
            <p:nvSpPr>
              <p:cNvPr id="113" name="Freeform 64"/>
              <p:cNvSpPr>
                <a:spLocks/>
              </p:cNvSpPr>
              <p:nvPr/>
            </p:nvSpPr>
            <p:spPr bwMode="auto">
              <a:xfrm>
                <a:off x="4734" y="3855"/>
                <a:ext cx="211" cy="54"/>
              </a:xfrm>
              <a:custGeom>
                <a:avLst/>
                <a:gdLst/>
                <a:ahLst/>
                <a:cxnLst>
                  <a:cxn ang="0">
                    <a:pos x="0" y="0"/>
                  </a:cxn>
                  <a:cxn ang="0">
                    <a:pos x="39" y="2"/>
                  </a:cxn>
                  <a:cxn ang="0">
                    <a:pos x="68" y="3"/>
                  </a:cxn>
                  <a:cxn ang="0">
                    <a:pos x="93" y="6"/>
                  </a:cxn>
                  <a:cxn ang="0">
                    <a:pos x="120" y="9"/>
                  </a:cxn>
                  <a:cxn ang="0">
                    <a:pos x="138" y="12"/>
                  </a:cxn>
                  <a:cxn ang="0">
                    <a:pos x="160" y="15"/>
                  </a:cxn>
                  <a:cxn ang="0">
                    <a:pos x="172" y="18"/>
                  </a:cxn>
                  <a:cxn ang="0">
                    <a:pos x="182" y="20"/>
                  </a:cxn>
                  <a:cxn ang="0">
                    <a:pos x="187" y="21"/>
                  </a:cxn>
                  <a:cxn ang="0">
                    <a:pos x="191" y="22"/>
                  </a:cxn>
                  <a:cxn ang="0">
                    <a:pos x="197" y="23"/>
                  </a:cxn>
                  <a:cxn ang="0">
                    <a:pos x="202" y="25"/>
                  </a:cxn>
                  <a:cxn ang="0">
                    <a:pos x="207" y="28"/>
                  </a:cxn>
                  <a:cxn ang="0">
                    <a:pos x="210" y="30"/>
                  </a:cxn>
                  <a:cxn ang="0">
                    <a:pos x="210" y="33"/>
                  </a:cxn>
                  <a:cxn ang="0">
                    <a:pos x="209" y="37"/>
                  </a:cxn>
                  <a:cxn ang="0">
                    <a:pos x="207" y="40"/>
                  </a:cxn>
                  <a:cxn ang="0">
                    <a:pos x="204" y="44"/>
                  </a:cxn>
                  <a:cxn ang="0">
                    <a:pos x="200" y="45"/>
                  </a:cxn>
                  <a:cxn ang="0">
                    <a:pos x="196" y="49"/>
                  </a:cxn>
                  <a:cxn ang="0">
                    <a:pos x="191" y="51"/>
                  </a:cxn>
                  <a:cxn ang="0">
                    <a:pos x="186" y="51"/>
                  </a:cxn>
                  <a:cxn ang="0">
                    <a:pos x="180" y="53"/>
                  </a:cxn>
                  <a:cxn ang="0">
                    <a:pos x="171" y="53"/>
                  </a:cxn>
                  <a:cxn ang="0">
                    <a:pos x="164" y="52"/>
                  </a:cxn>
                  <a:cxn ang="0">
                    <a:pos x="152" y="50"/>
                  </a:cxn>
                </a:cxnLst>
                <a:rect l="0" t="0" r="r" b="b"/>
                <a:pathLst>
                  <a:path w="211" h="54">
                    <a:moveTo>
                      <a:pt x="0" y="0"/>
                    </a:moveTo>
                    <a:lnTo>
                      <a:pt x="39" y="2"/>
                    </a:lnTo>
                    <a:lnTo>
                      <a:pt x="68" y="3"/>
                    </a:lnTo>
                    <a:lnTo>
                      <a:pt x="93" y="6"/>
                    </a:lnTo>
                    <a:lnTo>
                      <a:pt x="120" y="9"/>
                    </a:lnTo>
                    <a:lnTo>
                      <a:pt x="138" y="12"/>
                    </a:lnTo>
                    <a:lnTo>
                      <a:pt x="160" y="15"/>
                    </a:lnTo>
                    <a:lnTo>
                      <a:pt x="172" y="18"/>
                    </a:lnTo>
                    <a:lnTo>
                      <a:pt x="182" y="20"/>
                    </a:lnTo>
                    <a:lnTo>
                      <a:pt x="187" y="21"/>
                    </a:lnTo>
                    <a:lnTo>
                      <a:pt x="191" y="22"/>
                    </a:lnTo>
                    <a:lnTo>
                      <a:pt x="197" y="23"/>
                    </a:lnTo>
                    <a:lnTo>
                      <a:pt x="202" y="25"/>
                    </a:lnTo>
                    <a:lnTo>
                      <a:pt x="207" y="28"/>
                    </a:lnTo>
                    <a:lnTo>
                      <a:pt x="210" y="30"/>
                    </a:lnTo>
                    <a:lnTo>
                      <a:pt x="210" y="33"/>
                    </a:lnTo>
                    <a:lnTo>
                      <a:pt x="209" y="37"/>
                    </a:lnTo>
                    <a:lnTo>
                      <a:pt x="207" y="40"/>
                    </a:lnTo>
                    <a:lnTo>
                      <a:pt x="204" y="44"/>
                    </a:lnTo>
                    <a:lnTo>
                      <a:pt x="200" y="45"/>
                    </a:lnTo>
                    <a:lnTo>
                      <a:pt x="196" y="49"/>
                    </a:lnTo>
                    <a:lnTo>
                      <a:pt x="191" y="51"/>
                    </a:lnTo>
                    <a:lnTo>
                      <a:pt x="186" y="51"/>
                    </a:lnTo>
                    <a:lnTo>
                      <a:pt x="180" y="53"/>
                    </a:lnTo>
                    <a:lnTo>
                      <a:pt x="171" y="53"/>
                    </a:lnTo>
                    <a:lnTo>
                      <a:pt x="164" y="52"/>
                    </a:lnTo>
                    <a:lnTo>
                      <a:pt x="152" y="50"/>
                    </a:lnTo>
                  </a:path>
                </a:pathLst>
              </a:custGeom>
              <a:noFill/>
              <a:ln w="12700" cap="rnd" cmpd="sng">
                <a:solidFill>
                  <a:srgbClr val="C0C0C0"/>
                </a:solidFill>
                <a:prstDash val="solid"/>
                <a:round/>
                <a:headEnd type="none" w="sm" len="sm"/>
                <a:tailEnd type="none" w="sm" len="sm"/>
              </a:ln>
              <a:effectLst/>
            </p:spPr>
            <p:txBody>
              <a:bodyPr/>
              <a:lstStyle/>
              <a:p>
                <a:endParaRPr lang="fr-FR"/>
              </a:p>
            </p:txBody>
          </p:sp>
          <p:grpSp>
            <p:nvGrpSpPr>
              <p:cNvPr id="114" name="Group 74"/>
              <p:cNvGrpSpPr>
                <a:grpSpLocks/>
              </p:cNvGrpSpPr>
              <p:nvPr/>
            </p:nvGrpSpPr>
            <p:grpSpPr bwMode="auto">
              <a:xfrm>
                <a:off x="4743" y="3881"/>
                <a:ext cx="148" cy="56"/>
                <a:chOff x="4743" y="3881"/>
                <a:chExt cx="148" cy="56"/>
              </a:xfrm>
            </p:grpSpPr>
            <p:grpSp>
              <p:nvGrpSpPr>
                <p:cNvPr id="115" name="Group 69"/>
                <p:cNvGrpSpPr>
                  <a:grpSpLocks/>
                </p:cNvGrpSpPr>
                <p:nvPr/>
              </p:nvGrpSpPr>
              <p:grpSpPr bwMode="auto">
                <a:xfrm>
                  <a:off x="4743" y="3881"/>
                  <a:ext cx="148" cy="56"/>
                  <a:chOff x="4743" y="3881"/>
                  <a:chExt cx="148" cy="56"/>
                </a:xfrm>
              </p:grpSpPr>
              <p:sp>
                <p:nvSpPr>
                  <p:cNvPr id="120" name="Freeform 65"/>
                  <p:cNvSpPr>
                    <a:spLocks/>
                  </p:cNvSpPr>
                  <p:nvPr/>
                </p:nvSpPr>
                <p:spPr bwMode="auto">
                  <a:xfrm>
                    <a:off x="4743" y="3881"/>
                    <a:ext cx="92" cy="37"/>
                  </a:xfrm>
                  <a:custGeom>
                    <a:avLst/>
                    <a:gdLst/>
                    <a:ahLst/>
                    <a:cxnLst>
                      <a:cxn ang="0">
                        <a:pos x="0" y="21"/>
                      </a:cxn>
                      <a:cxn ang="0">
                        <a:pos x="24" y="0"/>
                      </a:cxn>
                      <a:cxn ang="0">
                        <a:pos x="91" y="12"/>
                      </a:cxn>
                      <a:cxn ang="0">
                        <a:pos x="64" y="36"/>
                      </a:cxn>
                      <a:cxn ang="0">
                        <a:pos x="0" y="21"/>
                      </a:cxn>
                    </a:cxnLst>
                    <a:rect l="0" t="0" r="r" b="b"/>
                    <a:pathLst>
                      <a:path w="92" h="37">
                        <a:moveTo>
                          <a:pt x="0" y="21"/>
                        </a:moveTo>
                        <a:lnTo>
                          <a:pt x="24" y="0"/>
                        </a:lnTo>
                        <a:lnTo>
                          <a:pt x="91" y="12"/>
                        </a:lnTo>
                        <a:lnTo>
                          <a:pt x="64" y="36"/>
                        </a:lnTo>
                        <a:lnTo>
                          <a:pt x="0" y="21"/>
                        </a:lnTo>
                      </a:path>
                    </a:pathLst>
                  </a:custGeom>
                  <a:solidFill>
                    <a:srgbClr val="DFDFDF"/>
                  </a:solidFill>
                  <a:ln w="9525" cap="rnd">
                    <a:noFill/>
                    <a:round/>
                    <a:headEnd/>
                    <a:tailEnd/>
                  </a:ln>
                  <a:effectLst/>
                </p:spPr>
                <p:txBody>
                  <a:bodyPr/>
                  <a:lstStyle/>
                  <a:p>
                    <a:endParaRPr lang="fr-FR"/>
                  </a:p>
                </p:txBody>
              </p:sp>
              <p:sp>
                <p:nvSpPr>
                  <p:cNvPr id="121" name="Freeform 66"/>
                  <p:cNvSpPr>
                    <a:spLocks/>
                  </p:cNvSpPr>
                  <p:nvPr/>
                </p:nvSpPr>
                <p:spPr bwMode="auto">
                  <a:xfrm>
                    <a:off x="4743" y="3903"/>
                    <a:ext cx="65" cy="34"/>
                  </a:xfrm>
                  <a:custGeom>
                    <a:avLst/>
                    <a:gdLst/>
                    <a:ahLst/>
                    <a:cxnLst>
                      <a:cxn ang="0">
                        <a:pos x="0" y="0"/>
                      </a:cxn>
                      <a:cxn ang="0">
                        <a:pos x="0" y="18"/>
                      </a:cxn>
                      <a:cxn ang="0">
                        <a:pos x="0" y="18"/>
                      </a:cxn>
                      <a:cxn ang="0">
                        <a:pos x="64" y="33"/>
                      </a:cxn>
                      <a:cxn ang="0">
                        <a:pos x="64" y="13"/>
                      </a:cxn>
                      <a:cxn ang="0">
                        <a:pos x="0" y="0"/>
                      </a:cxn>
                    </a:cxnLst>
                    <a:rect l="0" t="0" r="r" b="b"/>
                    <a:pathLst>
                      <a:path w="65" h="34">
                        <a:moveTo>
                          <a:pt x="0" y="0"/>
                        </a:moveTo>
                        <a:lnTo>
                          <a:pt x="0" y="18"/>
                        </a:lnTo>
                        <a:lnTo>
                          <a:pt x="0" y="18"/>
                        </a:lnTo>
                        <a:lnTo>
                          <a:pt x="64" y="33"/>
                        </a:lnTo>
                        <a:lnTo>
                          <a:pt x="64" y="13"/>
                        </a:lnTo>
                        <a:lnTo>
                          <a:pt x="0" y="0"/>
                        </a:lnTo>
                      </a:path>
                    </a:pathLst>
                  </a:custGeom>
                  <a:solidFill>
                    <a:srgbClr val="C0C0C0"/>
                  </a:solidFill>
                  <a:ln w="9525" cap="rnd">
                    <a:noFill/>
                    <a:round/>
                    <a:headEnd/>
                    <a:tailEnd/>
                  </a:ln>
                  <a:effectLst/>
                </p:spPr>
                <p:txBody>
                  <a:bodyPr/>
                  <a:lstStyle/>
                  <a:p>
                    <a:endParaRPr lang="fr-FR"/>
                  </a:p>
                </p:txBody>
              </p:sp>
              <p:sp>
                <p:nvSpPr>
                  <p:cNvPr id="122" name="Freeform 67"/>
                  <p:cNvSpPr>
                    <a:spLocks/>
                  </p:cNvSpPr>
                  <p:nvPr/>
                </p:nvSpPr>
                <p:spPr bwMode="auto">
                  <a:xfrm>
                    <a:off x="4807" y="3894"/>
                    <a:ext cx="84" cy="43"/>
                  </a:xfrm>
                  <a:custGeom>
                    <a:avLst/>
                    <a:gdLst/>
                    <a:ahLst/>
                    <a:cxnLst>
                      <a:cxn ang="0">
                        <a:pos x="0" y="22"/>
                      </a:cxn>
                      <a:cxn ang="0">
                        <a:pos x="26" y="0"/>
                      </a:cxn>
                      <a:cxn ang="0">
                        <a:pos x="83" y="5"/>
                      </a:cxn>
                      <a:cxn ang="0">
                        <a:pos x="83" y="23"/>
                      </a:cxn>
                      <a:cxn ang="0">
                        <a:pos x="0" y="42"/>
                      </a:cxn>
                      <a:cxn ang="0">
                        <a:pos x="0" y="22"/>
                      </a:cxn>
                    </a:cxnLst>
                    <a:rect l="0" t="0" r="r" b="b"/>
                    <a:pathLst>
                      <a:path w="84" h="43">
                        <a:moveTo>
                          <a:pt x="0" y="22"/>
                        </a:moveTo>
                        <a:lnTo>
                          <a:pt x="26" y="0"/>
                        </a:lnTo>
                        <a:lnTo>
                          <a:pt x="83" y="5"/>
                        </a:lnTo>
                        <a:lnTo>
                          <a:pt x="83" y="23"/>
                        </a:lnTo>
                        <a:lnTo>
                          <a:pt x="0" y="42"/>
                        </a:lnTo>
                        <a:lnTo>
                          <a:pt x="0" y="22"/>
                        </a:lnTo>
                      </a:path>
                    </a:pathLst>
                  </a:custGeom>
                  <a:solidFill>
                    <a:srgbClr val="9F9F9F"/>
                  </a:solidFill>
                  <a:ln w="9525" cap="rnd">
                    <a:noFill/>
                    <a:round/>
                    <a:headEnd/>
                    <a:tailEnd/>
                  </a:ln>
                  <a:effectLst/>
                </p:spPr>
                <p:txBody>
                  <a:bodyPr/>
                  <a:lstStyle/>
                  <a:p>
                    <a:endParaRPr lang="fr-FR"/>
                  </a:p>
                </p:txBody>
              </p:sp>
              <p:sp>
                <p:nvSpPr>
                  <p:cNvPr id="123" name="Freeform 68"/>
                  <p:cNvSpPr>
                    <a:spLocks/>
                  </p:cNvSpPr>
                  <p:nvPr/>
                </p:nvSpPr>
                <p:spPr bwMode="auto">
                  <a:xfrm>
                    <a:off x="4768" y="3881"/>
                    <a:ext cx="123" cy="21"/>
                  </a:xfrm>
                  <a:custGeom>
                    <a:avLst/>
                    <a:gdLst/>
                    <a:ahLst/>
                    <a:cxnLst>
                      <a:cxn ang="0">
                        <a:pos x="0" y="0"/>
                      </a:cxn>
                      <a:cxn ang="0">
                        <a:pos x="61" y="5"/>
                      </a:cxn>
                      <a:cxn ang="0">
                        <a:pos x="122" y="20"/>
                      </a:cxn>
                      <a:cxn ang="0">
                        <a:pos x="66" y="14"/>
                      </a:cxn>
                      <a:cxn ang="0">
                        <a:pos x="0" y="0"/>
                      </a:cxn>
                    </a:cxnLst>
                    <a:rect l="0" t="0" r="r" b="b"/>
                    <a:pathLst>
                      <a:path w="123" h="21">
                        <a:moveTo>
                          <a:pt x="0" y="0"/>
                        </a:moveTo>
                        <a:lnTo>
                          <a:pt x="61" y="5"/>
                        </a:lnTo>
                        <a:lnTo>
                          <a:pt x="122" y="20"/>
                        </a:lnTo>
                        <a:lnTo>
                          <a:pt x="66" y="14"/>
                        </a:lnTo>
                        <a:lnTo>
                          <a:pt x="0" y="0"/>
                        </a:lnTo>
                      </a:path>
                    </a:pathLst>
                  </a:custGeom>
                  <a:solidFill>
                    <a:srgbClr val="7F7F7F"/>
                  </a:solidFill>
                  <a:ln w="9525" cap="rnd">
                    <a:noFill/>
                    <a:round/>
                    <a:headEnd/>
                    <a:tailEnd/>
                  </a:ln>
                  <a:effectLst/>
                </p:spPr>
                <p:txBody>
                  <a:bodyPr/>
                  <a:lstStyle/>
                  <a:p>
                    <a:endParaRPr lang="fr-FR"/>
                  </a:p>
                </p:txBody>
              </p:sp>
            </p:grpSp>
            <p:grpSp>
              <p:nvGrpSpPr>
                <p:cNvPr id="116" name="Group 73"/>
                <p:cNvGrpSpPr>
                  <a:grpSpLocks/>
                </p:cNvGrpSpPr>
                <p:nvPr/>
              </p:nvGrpSpPr>
              <p:grpSpPr bwMode="auto">
                <a:xfrm>
                  <a:off x="4743" y="3898"/>
                  <a:ext cx="147" cy="23"/>
                  <a:chOff x="4743" y="3898"/>
                  <a:chExt cx="147" cy="23"/>
                </a:xfrm>
              </p:grpSpPr>
              <p:sp>
                <p:nvSpPr>
                  <p:cNvPr id="117" name="Line 70"/>
                  <p:cNvSpPr>
                    <a:spLocks noChangeShapeType="1"/>
                  </p:cNvSpPr>
                  <p:nvPr/>
                </p:nvSpPr>
                <p:spPr bwMode="auto">
                  <a:xfrm>
                    <a:off x="4743" y="3907"/>
                    <a:ext cx="66" cy="14"/>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18" name="Line 71"/>
                  <p:cNvSpPr>
                    <a:spLocks noChangeShapeType="1"/>
                  </p:cNvSpPr>
                  <p:nvPr/>
                </p:nvSpPr>
                <p:spPr bwMode="auto">
                  <a:xfrm flipV="1">
                    <a:off x="4809" y="3898"/>
                    <a:ext cx="27" cy="23"/>
                  </a:xfrm>
                  <a:prstGeom prst="line">
                    <a:avLst/>
                  </a:prstGeom>
                  <a:noFill/>
                  <a:ln w="12700">
                    <a:solidFill>
                      <a:srgbClr val="5F5F5F"/>
                    </a:solidFill>
                    <a:round/>
                    <a:headEnd type="none" w="sm" len="sm"/>
                    <a:tailEnd type="none" w="sm" len="sm"/>
                  </a:ln>
                  <a:effectLst/>
                </p:spPr>
                <p:txBody>
                  <a:bodyPr wrap="none" anchor="ctr"/>
                  <a:lstStyle/>
                  <a:p>
                    <a:endParaRPr lang="fr-FR"/>
                  </a:p>
                </p:txBody>
              </p:sp>
              <p:sp>
                <p:nvSpPr>
                  <p:cNvPr id="119" name="Line 72"/>
                  <p:cNvSpPr>
                    <a:spLocks noChangeShapeType="1"/>
                  </p:cNvSpPr>
                  <p:nvPr/>
                </p:nvSpPr>
                <p:spPr bwMode="auto">
                  <a:xfrm>
                    <a:off x="4836" y="3898"/>
                    <a:ext cx="54" cy="3"/>
                  </a:xfrm>
                  <a:prstGeom prst="line">
                    <a:avLst/>
                  </a:prstGeom>
                  <a:noFill/>
                  <a:ln w="12700">
                    <a:solidFill>
                      <a:srgbClr val="5F5F5F"/>
                    </a:solidFill>
                    <a:round/>
                    <a:headEnd type="none" w="sm" len="sm"/>
                    <a:tailEnd type="none" w="sm" len="sm"/>
                  </a:ln>
                  <a:effectLst/>
                </p:spPr>
                <p:txBody>
                  <a:bodyPr wrap="none" anchor="ctr"/>
                  <a:lstStyle/>
                  <a:p>
                    <a:endParaRPr lang="fr-FR"/>
                  </a:p>
                </p:txBody>
              </p:sp>
            </p:grpSp>
          </p:grpSp>
        </p:grpSp>
        <p:sp>
          <p:nvSpPr>
            <p:cNvPr id="27" name="Freeform 76"/>
            <p:cNvSpPr>
              <a:spLocks/>
            </p:cNvSpPr>
            <p:nvPr/>
          </p:nvSpPr>
          <p:spPr bwMode="auto">
            <a:xfrm>
              <a:off x="4704" y="3754"/>
              <a:ext cx="129" cy="116"/>
            </a:xfrm>
            <a:custGeom>
              <a:avLst/>
              <a:gdLst/>
              <a:ahLst/>
              <a:cxnLst>
                <a:cxn ang="0">
                  <a:pos x="0" y="57"/>
                </a:cxn>
                <a:cxn ang="0">
                  <a:pos x="128" y="0"/>
                </a:cxn>
                <a:cxn ang="0">
                  <a:pos x="128" y="46"/>
                </a:cxn>
                <a:cxn ang="0">
                  <a:pos x="0" y="115"/>
                </a:cxn>
                <a:cxn ang="0">
                  <a:pos x="0" y="57"/>
                </a:cxn>
              </a:cxnLst>
              <a:rect l="0" t="0" r="r" b="b"/>
              <a:pathLst>
                <a:path w="129" h="116">
                  <a:moveTo>
                    <a:pt x="0" y="57"/>
                  </a:moveTo>
                  <a:lnTo>
                    <a:pt x="128" y="0"/>
                  </a:lnTo>
                  <a:lnTo>
                    <a:pt x="128" y="46"/>
                  </a:lnTo>
                  <a:lnTo>
                    <a:pt x="0" y="115"/>
                  </a:lnTo>
                  <a:lnTo>
                    <a:pt x="0" y="57"/>
                  </a:lnTo>
                </a:path>
              </a:pathLst>
            </a:custGeom>
            <a:solidFill>
              <a:srgbClr val="5F5F5F"/>
            </a:solidFill>
            <a:ln w="9525" cap="rnd">
              <a:noFill/>
              <a:round/>
              <a:headEnd/>
              <a:tailEnd/>
            </a:ln>
            <a:effectLst/>
          </p:spPr>
          <p:txBody>
            <a:bodyPr/>
            <a:lstStyle/>
            <a:p>
              <a:endParaRPr lang="fr-FR"/>
            </a:p>
          </p:txBody>
        </p:sp>
        <p:sp>
          <p:nvSpPr>
            <p:cNvPr id="28" name="Freeform 77"/>
            <p:cNvSpPr>
              <a:spLocks/>
            </p:cNvSpPr>
            <p:nvPr/>
          </p:nvSpPr>
          <p:spPr bwMode="auto">
            <a:xfrm>
              <a:off x="4703" y="3646"/>
              <a:ext cx="132" cy="172"/>
            </a:xfrm>
            <a:custGeom>
              <a:avLst/>
              <a:gdLst/>
              <a:ahLst/>
              <a:cxnLst>
                <a:cxn ang="0">
                  <a:pos x="0" y="36"/>
                </a:cxn>
                <a:cxn ang="0">
                  <a:pos x="131" y="0"/>
                </a:cxn>
                <a:cxn ang="0">
                  <a:pos x="131" y="113"/>
                </a:cxn>
                <a:cxn ang="0">
                  <a:pos x="0" y="171"/>
                </a:cxn>
                <a:cxn ang="0">
                  <a:pos x="0" y="36"/>
                </a:cxn>
              </a:cxnLst>
              <a:rect l="0" t="0" r="r" b="b"/>
              <a:pathLst>
                <a:path w="132" h="172">
                  <a:moveTo>
                    <a:pt x="0" y="36"/>
                  </a:moveTo>
                  <a:lnTo>
                    <a:pt x="131" y="0"/>
                  </a:lnTo>
                  <a:lnTo>
                    <a:pt x="131" y="113"/>
                  </a:lnTo>
                  <a:lnTo>
                    <a:pt x="0" y="171"/>
                  </a:lnTo>
                  <a:lnTo>
                    <a:pt x="0" y="36"/>
                  </a:lnTo>
                </a:path>
              </a:pathLst>
            </a:custGeom>
            <a:solidFill>
              <a:srgbClr val="BFBFBF"/>
            </a:solidFill>
            <a:ln w="9525" cap="rnd">
              <a:noFill/>
              <a:round/>
              <a:headEnd/>
              <a:tailEnd/>
            </a:ln>
            <a:effectLst/>
          </p:spPr>
          <p:txBody>
            <a:bodyPr/>
            <a:lstStyle/>
            <a:p>
              <a:endParaRPr lang="fr-FR"/>
            </a:p>
          </p:txBody>
        </p:sp>
        <p:sp>
          <p:nvSpPr>
            <p:cNvPr id="29" name="Freeform 78"/>
            <p:cNvSpPr>
              <a:spLocks/>
            </p:cNvSpPr>
            <p:nvPr/>
          </p:nvSpPr>
          <p:spPr bwMode="auto">
            <a:xfrm>
              <a:off x="4349" y="3342"/>
              <a:ext cx="324" cy="260"/>
            </a:xfrm>
            <a:custGeom>
              <a:avLst/>
              <a:gdLst/>
              <a:ahLst/>
              <a:cxnLst>
                <a:cxn ang="0">
                  <a:pos x="13" y="0"/>
                </a:cxn>
                <a:cxn ang="0">
                  <a:pos x="323" y="0"/>
                </a:cxn>
                <a:cxn ang="0">
                  <a:pos x="310" y="259"/>
                </a:cxn>
                <a:cxn ang="0">
                  <a:pos x="0" y="244"/>
                </a:cxn>
                <a:cxn ang="0">
                  <a:pos x="13" y="0"/>
                </a:cxn>
              </a:cxnLst>
              <a:rect l="0" t="0" r="r" b="b"/>
              <a:pathLst>
                <a:path w="324" h="260">
                  <a:moveTo>
                    <a:pt x="13" y="0"/>
                  </a:moveTo>
                  <a:lnTo>
                    <a:pt x="323" y="0"/>
                  </a:lnTo>
                  <a:lnTo>
                    <a:pt x="310" y="259"/>
                  </a:lnTo>
                  <a:lnTo>
                    <a:pt x="0" y="244"/>
                  </a:lnTo>
                  <a:lnTo>
                    <a:pt x="13" y="0"/>
                  </a:lnTo>
                </a:path>
              </a:pathLst>
            </a:custGeom>
            <a:solidFill>
              <a:srgbClr val="C0C0C0"/>
            </a:solidFill>
            <a:ln w="9525" cap="rnd">
              <a:noFill/>
              <a:round/>
              <a:headEnd/>
              <a:tailEnd/>
            </a:ln>
            <a:effectLst/>
          </p:spPr>
          <p:txBody>
            <a:bodyPr/>
            <a:lstStyle/>
            <a:p>
              <a:endParaRPr lang="fr-FR"/>
            </a:p>
          </p:txBody>
        </p:sp>
        <p:sp>
          <p:nvSpPr>
            <p:cNvPr id="30" name="Freeform 79"/>
            <p:cNvSpPr>
              <a:spLocks/>
            </p:cNvSpPr>
            <p:nvPr/>
          </p:nvSpPr>
          <p:spPr bwMode="auto">
            <a:xfrm>
              <a:off x="4139" y="3780"/>
              <a:ext cx="602" cy="119"/>
            </a:xfrm>
            <a:custGeom>
              <a:avLst/>
              <a:gdLst/>
              <a:ahLst/>
              <a:cxnLst>
                <a:cxn ang="0">
                  <a:pos x="97" y="0"/>
                </a:cxn>
                <a:cxn ang="0">
                  <a:pos x="601" y="47"/>
                </a:cxn>
                <a:cxn ang="0">
                  <a:pos x="565" y="91"/>
                </a:cxn>
                <a:cxn ang="0">
                  <a:pos x="531" y="118"/>
                </a:cxn>
                <a:cxn ang="0">
                  <a:pos x="0" y="59"/>
                </a:cxn>
                <a:cxn ang="0">
                  <a:pos x="39" y="42"/>
                </a:cxn>
                <a:cxn ang="0">
                  <a:pos x="97" y="0"/>
                </a:cxn>
              </a:cxnLst>
              <a:rect l="0" t="0" r="r" b="b"/>
              <a:pathLst>
                <a:path w="602" h="119">
                  <a:moveTo>
                    <a:pt x="97" y="0"/>
                  </a:moveTo>
                  <a:lnTo>
                    <a:pt x="601" y="47"/>
                  </a:lnTo>
                  <a:lnTo>
                    <a:pt x="565" y="91"/>
                  </a:lnTo>
                  <a:lnTo>
                    <a:pt x="531" y="118"/>
                  </a:lnTo>
                  <a:lnTo>
                    <a:pt x="0" y="59"/>
                  </a:lnTo>
                  <a:lnTo>
                    <a:pt x="39" y="42"/>
                  </a:lnTo>
                  <a:lnTo>
                    <a:pt x="97" y="0"/>
                  </a:lnTo>
                </a:path>
              </a:pathLst>
            </a:custGeom>
            <a:solidFill>
              <a:srgbClr val="DFDFDF"/>
            </a:solidFill>
            <a:ln w="9525" cap="rnd">
              <a:noFill/>
              <a:round/>
              <a:headEnd/>
              <a:tailEnd/>
            </a:ln>
            <a:effectLst/>
          </p:spPr>
          <p:txBody>
            <a:bodyPr/>
            <a:lstStyle/>
            <a:p>
              <a:endParaRPr lang="fr-FR"/>
            </a:p>
          </p:txBody>
        </p:sp>
        <p:grpSp>
          <p:nvGrpSpPr>
            <p:cNvPr id="31" name="Group 89"/>
            <p:cNvGrpSpPr>
              <a:grpSpLocks/>
            </p:cNvGrpSpPr>
            <p:nvPr/>
          </p:nvGrpSpPr>
          <p:grpSpPr bwMode="auto">
            <a:xfrm>
              <a:off x="4703" y="3658"/>
              <a:ext cx="130" cy="148"/>
              <a:chOff x="4703" y="3658"/>
              <a:chExt cx="130" cy="148"/>
            </a:xfrm>
          </p:grpSpPr>
          <p:sp>
            <p:nvSpPr>
              <p:cNvPr id="104" name="Line 80"/>
              <p:cNvSpPr>
                <a:spLocks noChangeShapeType="1"/>
              </p:cNvSpPr>
              <p:nvPr/>
            </p:nvSpPr>
            <p:spPr bwMode="auto">
              <a:xfrm flipV="1">
                <a:off x="4703" y="3699"/>
                <a:ext cx="130" cy="45"/>
              </a:xfrm>
              <a:prstGeom prst="line">
                <a:avLst/>
              </a:prstGeom>
              <a:noFill/>
              <a:ln w="12700">
                <a:solidFill>
                  <a:srgbClr val="808080"/>
                </a:solidFill>
                <a:round/>
                <a:headEnd type="none" w="sm" len="sm"/>
                <a:tailEnd type="none" w="sm" len="sm"/>
              </a:ln>
              <a:effectLst/>
            </p:spPr>
            <p:txBody>
              <a:bodyPr wrap="none" anchor="ctr"/>
              <a:lstStyle/>
              <a:p>
                <a:endParaRPr lang="fr-FR"/>
              </a:p>
            </p:txBody>
          </p:sp>
          <p:sp>
            <p:nvSpPr>
              <p:cNvPr id="105" name="Line 81"/>
              <p:cNvSpPr>
                <a:spLocks noChangeShapeType="1"/>
              </p:cNvSpPr>
              <p:nvPr/>
            </p:nvSpPr>
            <p:spPr bwMode="auto">
              <a:xfrm flipV="1">
                <a:off x="4726" y="3712"/>
                <a:ext cx="106" cy="41"/>
              </a:xfrm>
              <a:prstGeom prst="line">
                <a:avLst/>
              </a:prstGeom>
              <a:noFill/>
              <a:ln w="12700">
                <a:solidFill>
                  <a:srgbClr val="808080"/>
                </a:solidFill>
                <a:round/>
                <a:headEnd type="none" w="sm" len="sm"/>
                <a:tailEnd type="none" w="sm" len="sm"/>
              </a:ln>
              <a:effectLst/>
            </p:spPr>
            <p:txBody>
              <a:bodyPr wrap="none" anchor="ctr"/>
              <a:lstStyle/>
              <a:p>
                <a:endParaRPr lang="fr-FR"/>
              </a:p>
            </p:txBody>
          </p:sp>
          <p:sp>
            <p:nvSpPr>
              <p:cNvPr id="106" name="Line 82"/>
              <p:cNvSpPr>
                <a:spLocks noChangeShapeType="1"/>
              </p:cNvSpPr>
              <p:nvPr/>
            </p:nvSpPr>
            <p:spPr bwMode="auto">
              <a:xfrm flipV="1">
                <a:off x="4725" y="3724"/>
                <a:ext cx="107" cy="43"/>
              </a:xfrm>
              <a:prstGeom prst="line">
                <a:avLst/>
              </a:prstGeom>
              <a:noFill/>
              <a:ln w="12700">
                <a:solidFill>
                  <a:srgbClr val="808080"/>
                </a:solidFill>
                <a:round/>
                <a:headEnd type="none" w="sm" len="sm"/>
                <a:tailEnd type="none" w="sm" len="sm"/>
              </a:ln>
              <a:effectLst/>
            </p:spPr>
            <p:txBody>
              <a:bodyPr wrap="none" anchor="ctr"/>
              <a:lstStyle/>
              <a:p>
                <a:endParaRPr lang="fr-FR"/>
              </a:p>
            </p:txBody>
          </p:sp>
          <p:sp>
            <p:nvSpPr>
              <p:cNvPr id="107" name="Line 83"/>
              <p:cNvSpPr>
                <a:spLocks noChangeShapeType="1"/>
              </p:cNvSpPr>
              <p:nvPr/>
            </p:nvSpPr>
            <p:spPr bwMode="auto">
              <a:xfrm flipV="1">
                <a:off x="4726" y="3736"/>
                <a:ext cx="107" cy="45"/>
              </a:xfrm>
              <a:prstGeom prst="line">
                <a:avLst/>
              </a:prstGeom>
              <a:noFill/>
              <a:ln w="12700">
                <a:solidFill>
                  <a:srgbClr val="808080"/>
                </a:solidFill>
                <a:round/>
                <a:headEnd type="none" w="sm" len="sm"/>
                <a:tailEnd type="none" w="sm" len="sm"/>
              </a:ln>
              <a:effectLst/>
            </p:spPr>
            <p:txBody>
              <a:bodyPr wrap="none" anchor="ctr"/>
              <a:lstStyle/>
              <a:p>
                <a:endParaRPr lang="fr-FR"/>
              </a:p>
            </p:txBody>
          </p:sp>
          <p:sp>
            <p:nvSpPr>
              <p:cNvPr id="108" name="Line 84"/>
              <p:cNvSpPr>
                <a:spLocks noChangeShapeType="1"/>
              </p:cNvSpPr>
              <p:nvPr/>
            </p:nvSpPr>
            <p:spPr bwMode="auto">
              <a:xfrm flipV="1">
                <a:off x="4726" y="3749"/>
                <a:ext cx="107" cy="46"/>
              </a:xfrm>
              <a:prstGeom prst="line">
                <a:avLst/>
              </a:prstGeom>
              <a:noFill/>
              <a:ln w="12700">
                <a:solidFill>
                  <a:srgbClr val="808080"/>
                </a:solidFill>
                <a:round/>
                <a:headEnd type="none" w="sm" len="sm"/>
                <a:tailEnd type="none" w="sm" len="sm"/>
              </a:ln>
              <a:effectLst/>
            </p:spPr>
            <p:txBody>
              <a:bodyPr wrap="none" anchor="ctr"/>
              <a:lstStyle/>
              <a:p>
                <a:endParaRPr lang="fr-FR"/>
              </a:p>
            </p:txBody>
          </p:sp>
          <p:sp>
            <p:nvSpPr>
              <p:cNvPr id="109" name="Line 85"/>
              <p:cNvSpPr>
                <a:spLocks noChangeShapeType="1"/>
              </p:cNvSpPr>
              <p:nvPr/>
            </p:nvSpPr>
            <p:spPr bwMode="auto">
              <a:xfrm flipV="1">
                <a:off x="4725" y="3686"/>
                <a:ext cx="107" cy="36"/>
              </a:xfrm>
              <a:prstGeom prst="line">
                <a:avLst/>
              </a:prstGeom>
              <a:noFill/>
              <a:ln w="12700">
                <a:solidFill>
                  <a:srgbClr val="808080"/>
                </a:solidFill>
                <a:round/>
                <a:headEnd type="none" w="sm" len="sm"/>
                <a:tailEnd type="none" w="sm" len="sm"/>
              </a:ln>
              <a:effectLst/>
            </p:spPr>
            <p:txBody>
              <a:bodyPr wrap="none" anchor="ctr"/>
              <a:lstStyle/>
              <a:p>
                <a:endParaRPr lang="fr-FR"/>
              </a:p>
            </p:txBody>
          </p:sp>
          <p:sp>
            <p:nvSpPr>
              <p:cNvPr id="110" name="Line 86"/>
              <p:cNvSpPr>
                <a:spLocks noChangeShapeType="1"/>
              </p:cNvSpPr>
              <p:nvPr/>
            </p:nvSpPr>
            <p:spPr bwMode="auto">
              <a:xfrm flipV="1">
                <a:off x="4726" y="3673"/>
                <a:ext cx="106" cy="31"/>
              </a:xfrm>
              <a:prstGeom prst="line">
                <a:avLst/>
              </a:prstGeom>
              <a:noFill/>
              <a:ln w="12700">
                <a:solidFill>
                  <a:srgbClr val="808080"/>
                </a:solidFill>
                <a:round/>
                <a:headEnd type="none" w="sm" len="sm"/>
                <a:tailEnd type="none" w="sm" len="sm"/>
              </a:ln>
              <a:effectLst/>
            </p:spPr>
            <p:txBody>
              <a:bodyPr wrap="none" anchor="ctr"/>
              <a:lstStyle/>
              <a:p>
                <a:endParaRPr lang="fr-FR"/>
              </a:p>
            </p:txBody>
          </p:sp>
          <p:sp>
            <p:nvSpPr>
              <p:cNvPr id="111" name="Line 87"/>
              <p:cNvSpPr>
                <a:spLocks noChangeShapeType="1"/>
              </p:cNvSpPr>
              <p:nvPr/>
            </p:nvSpPr>
            <p:spPr bwMode="auto">
              <a:xfrm flipV="1">
                <a:off x="4725" y="3658"/>
                <a:ext cx="107" cy="31"/>
              </a:xfrm>
              <a:prstGeom prst="line">
                <a:avLst/>
              </a:prstGeom>
              <a:noFill/>
              <a:ln w="12700">
                <a:solidFill>
                  <a:srgbClr val="808080"/>
                </a:solidFill>
                <a:round/>
                <a:headEnd type="none" w="sm" len="sm"/>
                <a:tailEnd type="none" w="sm" len="sm"/>
              </a:ln>
              <a:effectLst/>
            </p:spPr>
            <p:txBody>
              <a:bodyPr wrap="none" anchor="ctr"/>
              <a:lstStyle/>
              <a:p>
                <a:endParaRPr lang="fr-FR"/>
              </a:p>
            </p:txBody>
          </p:sp>
          <p:sp>
            <p:nvSpPr>
              <p:cNvPr id="112" name="Line 88"/>
              <p:cNvSpPr>
                <a:spLocks noChangeShapeType="1"/>
              </p:cNvSpPr>
              <p:nvPr/>
            </p:nvSpPr>
            <p:spPr bwMode="auto">
              <a:xfrm flipH="1">
                <a:off x="4725" y="3678"/>
                <a:ext cx="1" cy="128"/>
              </a:xfrm>
              <a:prstGeom prst="line">
                <a:avLst/>
              </a:prstGeom>
              <a:noFill/>
              <a:ln w="12700">
                <a:solidFill>
                  <a:srgbClr val="808080"/>
                </a:solidFill>
                <a:round/>
                <a:headEnd type="none" w="sm" len="sm"/>
                <a:tailEnd type="none" w="sm" len="sm"/>
              </a:ln>
              <a:effectLst/>
            </p:spPr>
            <p:txBody>
              <a:bodyPr wrap="none" anchor="ctr"/>
              <a:lstStyle/>
              <a:p>
                <a:endParaRPr lang="fr-FR"/>
              </a:p>
            </p:txBody>
          </p:sp>
        </p:grpSp>
        <p:grpSp>
          <p:nvGrpSpPr>
            <p:cNvPr id="32" name="Group 94"/>
            <p:cNvGrpSpPr>
              <a:grpSpLocks/>
            </p:cNvGrpSpPr>
            <p:nvPr/>
          </p:nvGrpSpPr>
          <p:grpSpPr bwMode="auto">
            <a:xfrm>
              <a:off x="4305" y="3282"/>
              <a:ext cx="427" cy="384"/>
              <a:chOff x="4305" y="3282"/>
              <a:chExt cx="427" cy="384"/>
            </a:xfrm>
          </p:grpSpPr>
          <p:sp>
            <p:nvSpPr>
              <p:cNvPr id="100" name="Freeform 90"/>
              <p:cNvSpPr>
                <a:spLocks/>
              </p:cNvSpPr>
              <p:nvPr/>
            </p:nvSpPr>
            <p:spPr bwMode="auto">
              <a:xfrm>
                <a:off x="4305" y="3282"/>
                <a:ext cx="427" cy="384"/>
              </a:xfrm>
              <a:custGeom>
                <a:avLst/>
                <a:gdLst/>
                <a:ahLst/>
                <a:cxnLst>
                  <a:cxn ang="0">
                    <a:pos x="33" y="7"/>
                  </a:cxn>
                  <a:cxn ang="0">
                    <a:pos x="69" y="5"/>
                  </a:cxn>
                  <a:cxn ang="0">
                    <a:pos x="119" y="1"/>
                  </a:cxn>
                  <a:cxn ang="0">
                    <a:pos x="171" y="0"/>
                  </a:cxn>
                  <a:cxn ang="0">
                    <a:pos x="231" y="0"/>
                  </a:cxn>
                  <a:cxn ang="0">
                    <a:pos x="274" y="0"/>
                  </a:cxn>
                  <a:cxn ang="0">
                    <a:pos x="339" y="3"/>
                  </a:cxn>
                  <a:cxn ang="0">
                    <a:pos x="403" y="6"/>
                  </a:cxn>
                  <a:cxn ang="0">
                    <a:pos x="417" y="7"/>
                  </a:cxn>
                  <a:cxn ang="0">
                    <a:pos x="421" y="8"/>
                  </a:cxn>
                  <a:cxn ang="0">
                    <a:pos x="423" y="9"/>
                  </a:cxn>
                  <a:cxn ang="0">
                    <a:pos x="425" y="13"/>
                  </a:cxn>
                  <a:cxn ang="0">
                    <a:pos x="426" y="15"/>
                  </a:cxn>
                  <a:cxn ang="0">
                    <a:pos x="409" y="375"/>
                  </a:cxn>
                  <a:cxn ang="0">
                    <a:pos x="407" y="381"/>
                  </a:cxn>
                  <a:cxn ang="0">
                    <a:pos x="403" y="383"/>
                  </a:cxn>
                  <a:cxn ang="0">
                    <a:pos x="265" y="373"/>
                  </a:cxn>
                  <a:cxn ang="0">
                    <a:pos x="129" y="364"/>
                  </a:cxn>
                  <a:cxn ang="0">
                    <a:pos x="6" y="355"/>
                  </a:cxn>
                  <a:cxn ang="0">
                    <a:pos x="0" y="345"/>
                  </a:cxn>
                  <a:cxn ang="0">
                    <a:pos x="19" y="18"/>
                  </a:cxn>
                  <a:cxn ang="0">
                    <a:pos x="33" y="7"/>
                  </a:cxn>
                </a:cxnLst>
                <a:rect l="0" t="0" r="r" b="b"/>
                <a:pathLst>
                  <a:path w="427" h="384">
                    <a:moveTo>
                      <a:pt x="33" y="7"/>
                    </a:moveTo>
                    <a:lnTo>
                      <a:pt x="69" y="5"/>
                    </a:lnTo>
                    <a:lnTo>
                      <a:pt x="119" y="1"/>
                    </a:lnTo>
                    <a:lnTo>
                      <a:pt x="171" y="0"/>
                    </a:lnTo>
                    <a:lnTo>
                      <a:pt x="231" y="0"/>
                    </a:lnTo>
                    <a:lnTo>
                      <a:pt x="274" y="0"/>
                    </a:lnTo>
                    <a:lnTo>
                      <a:pt x="339" y="3"/>
                    </a:lnTo>
                    <a:lnTo>
                      <a:pt x="403" y="6"/>
                    </a:lnTo>
                    <a:lnTo>
                      <a:pt x="417" y="7"/>
                    </a:lnTo>
                    <a:lnTo>
                      <a:pt x="421" y="8"/>
                    </a:lnTo>
                    <a:lnTo>
                      <a:pt x="423" y="9"/>
                    </a:lnTo>
                    <a:lnTo>
                      <a:pt x="425" y="13"/>
                    </a:lnTo>
                    <a:lnTo>
                      <a:pt x="426" y="15"/>
                    </a:lnTo>
                    <a:lnTo>
                      <a:pt x="409" y="375"/>
                    </a:lnTo>
                    <a:lnTo>
                      <a:pt x="407" y="381"/>
                    </a:lnTo>
                    <a:lnTo>
                      <a:pt x="403" y="383"/>
                    </a:lnTo>
                    <a:lnTo>
                      <a:pt x="265" y="373"/>
                    </a:lnTo>
                    <a:lnTo>
                      <a:pt x="129" y="364"/>
                    </a:lnTo>
                    <a:lnTo>
                      <a:pt x="6" y="355"/>
                    </a:lnTo>
                    <a:lnTo>
                      <a:pt x="0" y="345"/>
                    </a:lnTo>
                    <a:lnTo>
                      <a:pt x="19" y="18"/>
                    </a:lnTo>
                    <a:lnTo>
                      <a:pt x="33" y="7"/>
                    </a:lnTo>
                  </a:path>
                </a:pathLst>
              </a:custGeom>
              <a:solidFill>
                <a:srgbClr val="C0C0C0"/>
              </a:solidFill>
              <a:ln w="9525" cap="rnd">
                <a:noFill/>
                <a:round/>
                <a:headEnd/>
                <a:tailEnd/>
              </a:ln>
              <a:effectLst/>
            </p:spPr>
            <p:txBody>
              <a:bodyPr/>
              <a:lstStyle/>
              <a:p>
                <a:endParaRPr lang="fr-FR"/>
              </a:p>
            </p:txBody>
          </p:sp>
          <p:sp>
            <p:nvSpPr>
              <p:cNvPr id="101" name="Arc 91"/>
              <p:cNvSpPr>
                <a:spLocks/>
              </p:cNvSpPr>
              <p:nvPr/>
            </p:nvSpPr>
            <p:spPr bwMode="auto">
              <a:xfrm>
                <a:off x="4721" y="3289"/>
                <a:ext cx="11" cy="11"/>
              </a:xfrm>
              <a:custGeom>
                <a:avLst/>
                <a:gdLst>
                  <a:gd name="G0" fmla="+- 1956 0 0"/>
                  <a:gd name="G1" fmla="+- 21600 0 0"/>
                  <a:gd name="G2" fmla="+- 21600 0 0"/>
                  <a:gd name="T0" fmla="*/ 0 w 23449"/>
                  <a:gd name="T1" fmla="*/ 89 h 21600"/>
                  <a:gd name="T2" fmla="*/ 23449 w 23449"/>
                  <a:gd name="T3" fmla="*/ 19451 h 21600"/>
                  <a:gd name="T4" fmla="*/ 1956 w 23449"/>
                  <a:gd name="T5" fmla="*/ 21600 h 21600"/>
                </a:gdLst>
                <a:ahLst/>
                <a:cxnLst>
                  <a:cxn ang="0">
                    <a:pos x="T0" y="T1"/>
                  </a:cxn>
                  <a:cxn ang="0">
                    <a:pos x="T2" y="T3"/>
                  </a:cxn>
                  <a:cxn ang="0">
                    <a:pos x="T4" y="T5"/>
                  </a:cxn>
                </a:cxnLst>
                <a:rect l="0" t="0" r="r" b="b"/>
                <a:pathLst>
                  <a:path w="23449" h="21600" fill="none" extrusionOk="0">
                    <a:moveTo>
                      <a:pt x="-1" y="88"/>
                    </a:moveTo>
                    <a:cubicBezTo>
                      <a:pt x="650" y="29"/>
                      <a:pt x="1302" y="-1"/>
                      <a:pt x="1956" y="0"/>
                    </a:cubicBezTo>
                    <a:cubicBezTo>
                      <a:pt x="13053" y="0"/>
                      <a:pt x="22344" y="8408"/>
                      <a:pt x="23448" y="19451"/>
                    </a:cubicBezTo>
                  </a:path>
                  <a:path w="23449" h="21600" stroke="0" extrusionOk="0">
                    <a:moveTo>
                      <a:pt x="-1" y="88"/>
                    </a:moveTo>
                    <a:cubicBezTo>
                      <a:pt x="650" y="29"/>
                      <a:pt x="1302" y="-1"/>
                      <a:pt x="1956" y="0"/>
                    </a:cubicBezTo>
                    <a:cubicBezTo>
                      <a:pt x="13053" y="0"/>
                      <a:pt x="22344" y="8408"/>
                      <a:pt x="23448" y="19451"/>
                    </a:cubicBezTo>
                    <a:lnTo>
                      <a:pt x="1956" y="21600"/>
                    </a:lnTo>
                    <a:close/>
                  </a:path>
                </a:pathLst>
              </a:custGeom>
              <a:solidFill>
                <a:srgbClr val="C0C0C0"/>
              </a:solidFill>
              <a:ln w="9525" cap="rnd">
                <a:noFill/>
                <a:round/>
                <a:headEnd/>
                <a:tailEnd/>
              </a:ln>
              <a:effectLst/>
            </p:spPr>
            <p:txBody>
              <a:bodyPr wrap="none" anchor="ctr"/>
              <a:lstStyle/>
              <a:p>
                <a:endParaRPr lang="fr-FR"/>
              </a:p>
            </p:txBody>
          </p:sp>
          <p:sp>
            <p:nvSpPr>
              <p:cNvPr id="102" name="Arc 92"/>
              <p:cNvSpPr>
                <a:spLocks/>
              </p:cNvSpPr>
              <p:nvPr/>
            </p:nvSpPr>
            <p:spPr bwMode="auto">
              <a:xfrm>
                <a:off x="4324" y="3291"/>
                <a:ext cx="22" cy="15"/>
              </a:xfrm>
              <a:custGeom>
                <a:avLst/>
                <a:gdLst>
                  <a:gd name="G0" fmla="+- 21600 0 0"/>
                  <a:gd name="G1" fmla="+- 21578 0 0"/>
                  <a:gd name="G2" fmla="+- 21600 0 0"/>
                  <a:gd name="T0" fmla="*/ 0 w 21600"/>
                  <a:gd name="T1" fmla="*/ 21578 h 21578"/>
                  <a:gd name="T2" fmla="*/ 20619 w 21600"/>
                  <a:gd name="T3" fmla="*/ 0 h 21578"/>
                  <a:gd name="T4" fmla="*/ 21600 w 21600"/>
                  <a:gd name="T5" fmla="*/ 21578 h 21578"/>
                </a:gdLst>
                <a:ahLst/>
                <a:cxnLst>
                  <a:cxn ang="0">
                    <a:pos x="T0" y="T1"/>
                  </a:cxn>
                  <a:cxn ang="0">
                    <a:pos x="T2" y="T3"/>
                  </a:cxn>
                  <a:cxn ang="0">
                    <a:pos x="T4" y="T5"/>
                  </a:cxn>
                </a:cxnLst>
                <a:rect l="0" t="0" r="r" b="b"/>
                <a:pathLst>
                  <a:path w="21600" h="21578" fill="none" extrusionOk="0">
                    <a:moveTo>
                      <a:pt x="0" y="21578"/>
                    </a:moveTo>
                    <a:cubicBezTo>
                      <a:pt x="0" y="10030"/>
                      <a:pt x="9083" y="524"/>
                      <a:pt x="20619" y="0"/>
                    </a:cubicBezTo>
                  </a:path>
                  <a:path w="21600" h="21578" stroke="0" extrusionOk="0">
                    <a:moveTo>
                      <a:pt x="0" y="21578"/>
                    </a:moveTo>
                    <a:cubicBezTo>
                      <a:pt x="0" y="10030"/>
                      <a:pt x="9083" y="524"/>
                      <a:pt x="20619" y="0"/>
                    </a:cubicBezTo>
                    <a:lnTo>
                      <a:pt x="21600" y="21578"/>
                    </a:lnTo>
                    <a:close/>
                  </a:path>
                </a:pathLst>
              </a:custGeom>
              <a:solidFill>
                <a:srgbClr val="C0C0C0"/>
              </a:solidFill>
              <a:ln w="9525" cap="rnd">
                <a:noFill/>
                <a:round/>
                <a:headEnd/>
                <a:tailEnd/>
              </a:ln>
              <a:effectLst/>
            </p:spPr>
            <p:txBody>
              <a:bodyPr wrap="none" anchor="ctr"/>
              <a:lstStyle/>
              <a:p>
                <a:endParaRPr lang="fr-FR"/>
              </a:p>
            </p:txBody>
          </p:sp>
          <p:sp>
            <p:nvSpPr>
              <p:cNvPr id="103" name="Arc 93"/>
              <p:cNvSpPr>
                <a:spLocks/>
              </p:cNvSpPr>
              <p:nvPr/>
            </p:nvSpPr>
            <p:spPr bwMode="auto">
              <a:xfrm>
                <a:off x="4305" y="3628"/>
                <a:ext cx="10" cy="11"/>
              </a:xfrm>
              <a:custGeom>
                <a:avLst/>
                <a:gdLst>
                  <a:gd name="G0" fmla="+- 21600 0 0"/>
                  <a:gd name="G1" fmla="+- 2048 0 0"/>
                  <a:gd name="G2" fmla="+- 21600 0 0"/>
                  <a:gd name="T0" fmla="*/ 21600 w 21600"/>
                  <a:gd name="T1" fmla="*/ 23648 h 23648"/>
                  <a:gd name="T2" fmla="*/ 97 w 21600"/>
                  <a:gd name="T3" fmla="*/ 0 h 23648"/>
                  <a:gd name="T4" fmla="*/ 21600 w 21600"/>
                  <a:gd name="T5" fmla="*/ 2048 h 23648"/>
                </a:gdLst>
                <a:ahLst/>
                <a:cxnLst>
                  <a:cxn ang="0">
                    <a:pos x="T0" y="T1"/>
                  </a:cxn>
                  <a:cxn ang="0">
                    <a:pos x="T2" y="T3"/>
                  </a:cxn>
                  <a:cxn ang="0">
                    <a:pos x="T4" y="T5"/>
                  </a:cxn>
                </a:cxnLst>
                <a:rect l="0" t="0" r="r" b="b"/>
                <a:pathLst>
                  <a:path w="21600" h="23648" fill="none" extrusionOk="0">
                    <a:moveTo>
                      <a:pt x="21600" y="23648"/>
                    </a:moveTo>
                    <a:cubicBezTo>
                      <a:pt x="9670" y="23648"/>
                      <a:pt x="0" y="13977"/>
                      <a:pt x="0" y="2048"/>
                    </a:cubicBezTo>
                    <a:cubicBezTo>
                      <a:pt x="-1" y="1364"/>
                      <a:pt x="32" y="680"/>
                      <a:pt x="97" y="0"/>
                    </a:cubicBezTo>
                  </a:path>
                  <a:path w="21600" h="23648" stroke="0" extrusionOk="0">
                    <a:moveTo>
                      <a:pt x="21600" y="23648"/>
                    </a:moveTo>
                    <a:cubicBezTo>
                      <a:pt x="9670" y="23648"/>
                      <a:pt x="0" y="13977"/>
                      <a:pt x="0" y="2048"/>
                    </a:cubicBezTo>
                    <a:cubicBezTo>
                      <a:pt x="-1" y="1364"/>
                      <a:pt x="32" y="680"/>
                      <a:pt x="97" y="0"/>
                    </a:cubicBezTo>
                    <a:lnTo>
                      <a:pt x="21600" y="2048"/>
                    </a:lnTo>
                    <a:close/>
                  </a:path>
                </a:pathLst>
              </a:custGeom>
              <a:solidFill>
                <a:srgbClr val="C0C0C0"/>
              </a:solidFill>
              <a:ln w="9525" cap="rnd">
                <a:noFill/>
                <a:round/>
                <a:headEnd/>
                <a:tailEnd/>
              </a:ln>
              <a:effectLst/>
            </p:spPr>
            <p:txBody>
              <a:bodyPr wrap="none" anchor="ctr"/>
              <a:lstStyle/>
              <a:p>
                <a:endParaRPr lang="fr-FR"/>
              </a:p>
            </p:txBody>
          </p:sp>
        </p:grpSp>
        <p:sp>
          <p:nvSpPr>
            <p:cNvPr id="33" name="Freeform 95"/>
            <p:cNvSpPr>
              <a:spLocks/>
            </p:cNvSpPr>
            <p:nvPr/>
          </p:nvSpPr>
          <p:spPr bwMode="auto">
            <a:xfrm>
              <a:off x="4363" y="3341"/>
              <a:ext cx="310" cy="22"/>
            </a:xfrm>
            <a:custGeom>
              <a:avLst/>
              <a:gdLst/>
              <a:ahLst/>
              <a:cxnLst>
                <a:cxn ang="0">
                  <a:pos x="0" y="0"/>
                </a:cxn>
                <a:cxn ang="0">
                  <a:pos x="309" y="3"/>
                </a:cxn>
                <a:cxn ang="0">
                  <a:pos x="301" y="21"/>
                </a:cxn>
                <a:cxn ang="0">
                  <a:pos x="6" y="21"/>
                </a:cxn>
                <a:cxn ang="0">
                  <a:pos x="0" y="0"/>
                </a:cxn>
              </a:cxnLst>
              <a:rect l="0" t="0" r="r" b="b"/>
              <a:pathLst>
                <a:path w="310" h="22">
                  <a:moveTo>
                    <a:pt x="0" y="0"/>
                  </a:moveTo>
                  <a:lnTo>
                    <a:pt x="309" y="3"/>
                  </a:lnTo>
                  <a:lnTo>
                    <a:pt x="301" y="21"/>
                  </a:lnTo>
                  <a:lnTo>
                    <a:pt x="6" y="21"/>
                  </a:lnTo>
                  <a:lnTo>
                    <a:pt x="0" y="0"/>
                  </a:lnTo>
                </a:path>
              </a:pathLst>
            </a:custGeom>
            <a:solidFill>
              <a:srgbClr val="808080"/>
            </a:solidFill>
            <a:ln w="9525" cap="rnd">
              <a:noFill/>
              <a:round/>
              <a:headEnd/>
              <a:tailEnd/>
            </a:ln>
            <a:effectLst/>
          </p:spPr>
          <p:txBody>
            <a:bodyPr/>
            <a:lstStyle/>
            <a:p>
              <a:endParaRPr lang="fr-FR"/>
            </a:p>
          </p:txBody>
        </p:sp>
        <p:sp>
          <p:nvSpPr>
            <p:cNvPr id="34" name="Freeform 96"/>
            <p:cNvSpPr>
              <a:spLocks/>
            </p:cNvSpPr>
            <p:nvPr/>
          </p:nvSpPr>
          <p:spPr bwMode="auto">
            <a:xfrm>
              <a:off x="4653" y="3341"/>
              <a:ext cx="21" cy="261"/>
            </a:xfrm>
            <a:custGeom>
              <a:avLst/>
              <a:gdLst/>
              <a:ahLst/>
              <a:cxnLst>
                <a:cxn ang="0">
                  <a:pos x="12" y="5"/>
                </a:cxn>
                <a:cxn ang="0">
                  <a:pos x="20" y="0"/>
                </a:cxn>
                <a:cxn ang="0">
                  <a:pos x="13" y="141"/>
                </a:cxn>
                <a:cxn ang="0">
                  <a:pos x="7" y="260"/>
                </a:cxn>
                <a:cxn ang="0">
                  <a:pos x="0" y="252"/>
                </a:cxn>
                <a:cxn ang="0">
                  <a:pos x="12" y="5"/>
                </a:cxn>
              </a:cxnLst>
              <a:rect l="0" t="0" r="r" b="b"/>
              <a:pathLst>
                <a:path w="21" h="261">
                  <a:moveTo>
                    <a:pt x="12" y="5"/>
                  </a:moveTo>
                  <a:lnTo>
                    <a:pt x="20" y="0"/>
                  </a:lnTo>
                  <a:lnTo>
                    <a:pt x="13" y="141"/>
                  </a:lnTo>
                  <a:lnTo>
                    <a:pt x="7" y="260"/>
                  </a:lnTo>
                  <a:lnTo>
                    <a:pt x="0" y="252"/>
                  </a:lnTo>
                  <a:lnTo>
                    <a:pt x="12" y="5"/>
                  </a:lnTo>
                </a:path>
              </a:pathLst>
            </a:custGeom>
            <a:solidFill>
              <a:srgbClr val="FFFFFF"/>
            </a:solidFill>
            <a:ln w="9525" cap="rnd">
              <a:noFill/>
              <a:round/>
              <a:headEnd/>
              <a:tailEnd/>
            </a:ln>
            <a:effectLst/>
          </p:spPr>
          <p:txBody>
            <a:bodyPr/>
            <a:lstStyle/>
            <a:p>
              <a:endParaRPr lang="fr-FR"/>
            </a:p>
          </p:txBody>
        </p:sp>
        <p:sp>
          <p:nvSpPr>
            <p:cNvPr id="35" name="Freeform 97"/>
            <p:cNvSpPr>
              <a:spLocks/>
            </p:cNvSpPr>
            <p:nvPr/>
          </p:nvSpPr>
          <p:spPr bwMode="auto">
            <a:xfrm>
              <a:off x="4350" y="3581"/>
              <a:ext cx="312" cy="21"/>
            </a:xfrm>
            <a:custGeom>
              <a:avLst/>
              <a:gdLst/>
              <a:ahLst/>
              <a:cxnLst>
                <a:cxn ang="0">
                  <a:pos x="7" y="0"/>
                </a:cxn>
                <a:cxn ang="0">
                  <a:pos x="0" y="6"/>
                </a:cxn>
                <a:cxn ang="0">
                  <a:pos x="311" y="20"/>
                </a:cxn>
                <a:cxn ang="0">
                  <a:pos x="303" y="13"/>
                </a:cxn>
                <a:cxn ang="0">
                  <a:pos x="7" y="0"/>
                </a:cxn>
              </a:cxnLst>
              <a:rect l="0" t="0" r="r" b="b"/>
              <a:pathLst>
                <a:path w="312" h="21">
                  <a:moveTo>
                    <a:pt x="7" y="0"/>
                  </a:moveTo>
                  <a:lnTo>
                    <a:pt x="0" y="6"/>
                  </a:lnTo>
                  <a:lnTo>
                    <a:pt x="311" y="20"/>
                  </a:lnTo>
                  <a:lnTo>
                    <a:pt x="303" y="13"/>
                  </a:lnTo>
                  <a:lnTo>
                    <a:pt x="7" y="0"/>
                  </a:lnTo>
                </a:path>
              </a:pathLst>
            </a:custGeom>
            <a:solidFill>
              <a:srgbClr val="DFDFDF"/>
            </a:solidFill>
            <a:ln w="9525" cap="rnd">
              <a:noFill/>
              <a:round/>
              <a:headEnd/>
              <a:tailEnd/>
            </a:ln>
            <a:effectLst/>
          </p:spPr>
          <p:txBody>
            <a:bodyPr/>
            <a:lstStyle/>
            <a:p>
              <a:endParaRPr lang="fr-FR"/>
            </a:p>
          </p:txBody>
        </p:sp>
        <p:sp>
          <p:nvSpPr>
            <p:cNvPr id="36" name="Freeform 98"/>
            <p:cNvSpPr>
              <a:spLocks/>
            </p:cNvSpPr>
            <p:nvPr/>
          </p:nvSpPr>
          <p:spPr bwMode="auto">
            <a:xfrm>
              <a:off x="4350" y="3342"/>
              <a:ext cx="22" cy="246"/>
            </a:xfrm>
            <a:custGeom>
              <a:avLst/>
              <a:gdLst/>
              <a:ahLst/>
              <a:cxnLst>
                <a:cxn ang="0">
                  <a:pos x="14" y="0"/>
                </a:cxn>
                <a:cxn ang="0">
                  <a:pos x="21" y="5"/>
                </a:cxn>
                <a:cxn ang="0">
                  <a:pos x="8" y="237"/>
                </a:cxn>
                <a:cxn ang="0">
                  <a:pos x="0" y="245"/>
                </a:cxn>
                <a:cxn ang="0">
                  <a:pos x="14" y="0"/>
                </a:cxn>
              </a:cxnLst>
              <a:rect l="0" t="0" r="r" b="b"/>
              <a:pathLst>
                <a:path w="22" h="246">
                  <a:moveTo>
                    <a:pt x="14" y="0"/>
                  </a:moveTo>
                  <a:lnTo>
                    <a:pt x="21" y="5"/>
                  </a:lnTo>
                  <a:lnTo>
                    <a:pt x="8" y="237"/>
                  </a:lnTo>
                  <a:lnTo>
                    <a:pt x="0" y="245"/>
                  </a:lnTo>
                  <a:lnTo>
                    <a:pt x="14" y="0"/>
                  </a:lnTo>
                </a:path>
              </a:pathLst>
            </a:custGeom>
            <a:solidFill>
              <a:srgbClr val="BFBFBF"/>
            </a:solidFill>
            <a:ln w="9525" cap="rnd">
              <a:noFill/>
              <a:round/>
              <a:headEnd/>
              <a:tailEnd/>
            </a:ln>
            <a:effectLst/>
          </p:spPr>
          <p:txBody>
            <a:bodyPr/>
            <a:lstStyle/>
            <a:p>
              <a:endParaRPr lang="fr-FR"/>
            </a:p>
          </p:txBody>
        </p:sp>
        <p:sp>
          <p:nvSpPr>
            <p:cNvPr id="37" name="Freeform 99"/>
            <p:cNvSpPr>
              <a:spLocks/>
            </p:cNvSpPr>
            <p:nvPr/>
          </p:nvSpPr>
          <p:spPr bwMode="auto">
            <a:xfrm>
              <a:off x="4357" y="3347"/>
              <a:ext cx="310" cy="249"/>
            </a:xfrm>
            <a:custGeom>
              <a:avLst/>
              <a:gdLst/>
              <a:ahLst/>
              <a:cxnLst>
                <a:cxn ang="0">
                  <a:pos x="12" y="0"/>
                </a:cxn>
                <a:cxn ang="0">
                  <a:pos x="309" y="0"/>
                </a:cxn>
                <a:cxn ang="0">
                  <a:pos x="296" y="248"/>
                </a:cxn>
                <a:cxn ang="0">
                  <a:pos x="0" y="233"/>
                </a:cxn>
                <a:cxn ang="0">
                  <a:pos x="12" y="0"/>
                </a:cxn>
              </a:cxnLst>
              <a:rect l="0" t="0" r="r" b="b"/>
              <a:pathLst>
                <a:path w="310" h="249">
                  <a:moveTo>
                    <a:pt x="12" y="0"/>
                  </a:moveTo>
                  <a:lnTo>
                    <a:pt x="309" y="0"/>
                  </a:lnTo>
                  <a:lnTo>
                    <a:pt x="296" y="248"/>
                  </a:lnTo>
                  <a:lnTo>
                    <a:pt x="0" y="233"/>
                  </a:lnTo>
                  <a:lnTo>
                    <a:pt x="12" y="0"/>
                  </a:lnTo>
                </a:path>
              </a:pathLst>
            </a:custGeom>
            <a:solidFill>
              <a:srgbClr val="000000"/>
            </a:solidFill>
            <a:ln w="9525" cap="rnd">
              <a:noFill/>
              <a:round/>
              <a:headEnd/>
              <a:tailEnd/>
            </a:ln>
            <a:effectLst/>
          </p:spPr>
          <p:txBody>
            <a:bodyPr/>
            <a:lstStyle/>
            <a:p>
              <a:endParaRPr lang="fr-FR"/>
            </a:p>
          </p:txBody>
        </p:sp>
        <p:sp>
          <p:nvSpPr>
            <p:cNvPr id="38" name="Freeform 100"/>
            <p:cNvSpPr>
              <a:spLocks/>
            </p:cNvSpPr>
            <p:nvPr/>
          </p:nvSpPr>
          <p:spPr bwMode="auto">
            <a:xfrm>
              <a:off x="4367" y="3356"/>
              <a:ext cx="289" cy="231"/>
            </a:xfrm>
            <a:custGeom>
              <a:avLst/>
              <a:gdLst/>
              <a:ahLst/>
              <a:cxnLst>
                <a:cxn ang="0">
                  <a:pos x="10" y="0"/>
                </a:cxn>
                <a:cxn ang="0">
                  <a:pos x="288" y="0"/>
                </a:cxn>
                <a:cxn ang="0">
                  <a:pos x="276" y="230"/>
                </a:cxn>
                <a:cxn ang="0">
                  <a:pos x="0" y="218"/>
                </a:cxn>
                <a:cxn ang="0">
                  <a:pos x="10" y="0"/>
                </a:cxn>
              </a:cxnLst>
              <a:rect l="0" t="0" r="r" b="b"/>
              <a:pathLst>
                <a:path w="289" h="231">
                  <a:moveTo>
                    <a:pt x="10" y="0"/>
                  </a:moveTo>
                  <a:lnTo>
                    <a:pt x="288" y="0"/>
                  </a:lnTo>
                  <a:lnTo>
                    <a:pt x="276" y="230"/>
                  </a:lnTo>
                  <a:lnTo>
                    <a:pt x="0" y="218"/>
                  </a:lnTo>
                  <a:lnTo>
                    <a:pt x="10" y="0"/>
                  </a:lnTo>
                </a:path>
              </a:pathLst>
            </a:custGeom>
            <a:solidFill>
              <a:srgbClr val="C0C0C0"/>
            </a:solidFill>
            <a:ln w="9525" cap="rnd">
              <a:noFill/>
              <a:round/>
              <a:headEnd/>
              <a:tailEnd/>
            </a:ln>
            <a:effectLst/>
          </p:spPr>
          <p:txBody>
            <a:bodyPr/>
            <a:lstStyle/>
            <a:p>
              <a:endParaRPr lang="fr-FR"/>
            </a:p>
          </p:txBody>
        </p:sp>
        <p:sp>
          <p:nvSpPr>
            <p:cNvPr id="39" name="Freeform 101"/>
            <p:cNvSpPr>
              <a:spLocks/>
            </p:cNvSpPr>
            <p:nvPr/>
          </p:nvSpPr>
          <p:spPr bwMode="auto">
            <a:xfrm>
              <a:off x="4646" y="3633"/>
              <a:ext cx="22" cy="22"/>
            </a:xfrm>
            <a:custGeom>
              <a:avLst/>
              <a:gdLst/>
              <a:ahLst/>
              <a:cxnLst>
                <a:cxn ang="0">
                  <a:pos x="0" y="0"/>
                </a:cxn>
                <a:cxn ang="0">
                  <a:pos x="21" y="3"/>
                </a:cxn>
                <a:cxn ang="0">
                  <a:pos x="21" y="21"/>
                </a:cxn>
                <a:cxn ang="0">
                  <a:pos x="0" y="18"/>
                </a:cxn>
                <a:cxn ang="0">
                  <a:pos x="0" y="0"/>
                </a:cxn>
              </a:cxnLst>
              <a:rect l="0" t="0" r="r" b="b"/>
              <a:pathLst>
                <a:path w="22" h="22">
                  <a:moveTo>
                    <a:pt x="0" y="0"/>
                  </a:moveTo>
                  <a:lnTo>
                    <a:pt x="21" y="3"/>
                  </a:lnTo>
                  <a:lnTo>
                    <a:pt x="21" y="21"/>
                  </a:lnTo>
                  <a:lnTo>
                    <a:pt x="0" y="18"/>
                  </a:lnTo>
                  <a:lnTo>
                    <a:pt x="0" y="0"/>
                  </a:lnTo>
                </a:path>
              </a:pathLst>
            </a:custGeom>
            <a:solidFill>
              <a:srgbClr val="008000"/>
            </a:solidFill>
            <a:ln w="9525" cap="rnd">
              <a:noFill/>
              <a:round/>
              <a:headEnd/>
              <a:tailEnd/>
            </a:ln>
            <a:effectLst/>
          </p:spPr>
          <p:txBody>
            <a:bodyPr/>
            <a:lstStyle/>
            <a:p>
              <a:endParaRPr lang="fr-FR"/>
            </a:p>
          </p:txBody>
        </p:sp>
        <p:grpSp>
          <p:nvGrpSpPr>
            <p:cNvPr id="40" name="Group 160"/>
            <p:cNvGrpSpPr>
              <a:grpSpLocks/>
            </p:cNvGrpSpPr>
            <p:nvPr/>
          </p:nvGrpSpPr>
          <p:grpSpPr bwMode="auto">
            <a:xfrm>
              <a:off x="4139" y="3787"/>
              <a:ext cx="602" cy="132"/>
              <a:chOff x="4139" y="3787"/>
              <a:chExt cx="602" cy="132"/>
            </a:xfrm>
          </p:grpSpPr>
          <p:sp>
            <p:nvSpPr>
              <p:cNvPr id="42" name="Freeform 102"/>
              <p:cNvSpPr>
                <a:spLocks/>
              </p:cNvSpPr>
              <p:nvPr/>
            </p:nvSpPr>
            <p:spPr bwMode="auto">
              <a:xfrm>
                <a:off x="4554" y="3827"/>
                <a:ext cx="145" cy="57"/>
              </a:xfrm>
              <a:custGeom>
                <a:avLst/>
                <a:gdLst/>
                <a:ahLst/>
                <a:cxnLst>
                  <a:cxn ang="0">
                    <a:pos x="55" y="0"/>
                  </a:cxn>
                  <a:cxn ang="0">
                    <a:pos x="21" y="32"/>
                  </a:cxn>
                  <a:cxn ang="0">
                    <a:pos x="0" y="46"/>
                  </a:cxn>
                  <a:cxn ang="0">
                    <a:pos x="94" y="56"/>
                  </a:cxn>
                  <a:cxn ang="0">
                    <a:pos x="115" y="37"/>
                  </a:cxn>
                  <a:cxn ang="0">
                    <a:pos x="144" y="6"/>
                  </a:cxn>
                  <a:cxn ang="0">
                    <a:pos x="55" y="0"/>
                  </a:cxn>
                </a:cxnLst>
                <a:rect l="0" t="0" r="r" b="b"/>
                <a:pathLst>
                  <a:path w="145" h="57">
                    <a:moveTo>
                      <a:pt x="55" y="0"/>
                    </a:moveTo>
                    <a:lnTo>
                      <a:pt x="21" y="32"/>
                    </a:lnTo>
                    <a:lnTo>
                      <a:pt x="0" y="46"/>
                    </a:lnTo>
                    <a:lnTo>
                      <a:pt x="94" y="56"/>
                    </a:lnTo>
                    <a:lnTo>
                      <a:pt x="115" y="37"/>
                    </a:lnTo>
                    <a:lnTo>
                      <a:pt x="144" y="6"/>
                    </a:lnTo>
                    <a:lnTo>
                      <a:pt x="55" y="0"/>
                    </a:lnTo>
                  </a:path>
                </a:pathLst>
              </a:custGeom>
              <a:solidFill>
                <a:srgbClr val="808080"/>
              </a:solidFill>
              <a:ln w="9525" cap="rnd">
                <a:noFill/>
                <a:round/>
                <a:headEnd/>
                <a:tailEnd/>
              </a:ln>
              <a:effectLst/>
            </p:spPr>
            <p:txBody>
              <a:bodyPr/>
              <a:lstStyle/>
              <a:p>
                <a:endParaRPr lang="fr-FR"/>
              </a:p>
            </p:txBody>
          </p:sp>
          <p:grpSp>
            <p:nvGrpSpPr>
              <p:cNvPr id="43" name="Group 159"/>
              <p:cNvGrpSpPr>
                <a:grpSpLocks/>
              </p:cNvGrpSpPr>
              <p:nvPr/>
            </p:nvGrpSpPr>
            <p:grpSpPr bwMode="auto">
              <a:xfrm>
                <a:off x="4139" y="3787"/>
                <a:ext cx="602" cy="132"/>
                <a:chOff x="4139" y="3787"/>
                <a:chExt cx="602" cy="132"/>
              </a:xfrm>
            </p:grpSpPr>
            <p:sp>
              <p:nvSpPr>
                <p:cNvPr id="44" name="Freeform 103"/>
                <p:cNvSpPr>
                  <a:spLocks/>
                </p:cNvSpPr>
                <p:nvPr/>
              </p:nvSpPr>
              <p:spPr bwMode="auto">
                <a:xfrm>
                  <a:off x="4139" y="3839"/>
                  <a:ext cx="533" cy="80"/>
                </a:xfrm>
                <a:custGeom>
                  <a:avLst/>
                  <a:gdLst/>
                  <a:ahLst/>
                  <a:cxnLst>
                    <a:cxn ang="0">
                      <a:pos x="0" y="0"/>
                    </a:cxn>
                    <a:cxn ang="0">
                      <a:pos x="0" y="20"/>
                    </a:cxn>
                    <a:cxn ang="0">
                      <a:pos x="532" y="79"/>
                    </a:cxn>
                    <a:cxn ang="0">
                      <a:pos x="532" y="58"/>
                    </a:cxn>
                    <a:cxn ang="0">
                      <a:pos x="0" y="0"/>
                    </a:cxn>
                  </a:cxnLst>
                  <a:rect l="0" t="0" r="r" b="b"/>
                  <a:pathLst>
                    <a:path w="533" h="80">
                      <a:moveTo>
                        <a:pt x="0" y="0"/>
                      </a:moveTo>
                      <a:lnTo>
                        <a:pt x="0" y="20"/>
                      </a:lnTo>
                      <a:lnTo>
                        <a:pt x="532" y="79"/>
                      </a:lnTo>
                      <a:lnTo>
                        <a:pt x="532" y="58"/>
                      </a:lnTo>
                      <a:lnTo>
                        <a:pt x="0" y="0"/>
                      </a:lnTo>
                    </a:path>
                  </a:pathLst>
                </a:custGeom>
                <a:solidFill>
                  <a:srgbClr val="C0C0C0"/>
                </a:solidFill>
                <a:ln w="9525" cap="rnd">
                  <a:noFill/>
                  <a:round/>
                  <a:headEnd/>
                  <a:tailEnd/>
                </a:ln>
                <a:effectLst/>
              </p:spPr>
              <p:txBody>
                <a:bodyPr/>
                <a:lstStyle/>
                <a:p>
                  <a:endParaRPr lang="fr-FR"/>
                </a:p>
              </p:txBody>
            </p:sp>
            <p:sp>
              <p:nvSpPr>
                <p:cNvPr id="45" name="Freeform 104"/>
                <p:cNvSpPr>
                  <a:spLocks/>
                </p:cNvSpPr>
                <p:nvPr/>
              </p:nvSpPr>
              <p:spPr bwMode="auto">
                <a:xfrm>
                  <a:off x="4671" y="3827"/>
                  <a:ext cx="70" cy="92"/>
                </a:xfrm>
                <a:custGeom>
                  <a:avLst/>
                  <a:gdLst/>
                  <a:ahLst/>
                  <a:cxnLst>
                    <a:cxn ang="0">
                      <a:pos x="0" y="70"/>
                    </a:cxn>
                    <a:cxn ang="0">
                      <a:pos x="0" y="91"/>
                    </a:cxn>
                    <a:cxn ang="0">
                      <a:pos x="29" y="70"/>
                    </a:cxn>
                    <a:cxn ang="0">
                      <a:pos x="42" y="58"/>
                    </a:cxn>
                    <a:cxn ang="0">
                      <a:pos x="69" y="26"/>
                    </a:cxn>
                    <a:cxn ang="0">
                      <a:pos x="69" y="0"/>
                    </a:cxn>
                    <a:cxn ang="0">
                      <a:pos x="34" y="43"/>
                    </a:cxn>
                    <a:cxn ang="0">
                      <a:pos x="0" y="70"/>
                    </a:cxn>
                  </a:cxnLst>
                  <a:rect l="0" t="0" r="r" b="b"/>
                  <a:pathLst>
                    <a:path w="70" h="92">
                      <a:moveTo>
                        <a:pt x="0" y="70"/>
                      </a:moveTo>
                      <a:lnTo>
                        <a:pt x="0" y="91"/>
                      </a:lnTo>
                      <a:lnTo>
                        <a:pt x="29" y="70"/>
                      </a:lnTo>
                      <a:lnTo>
                        <a:pt x="42" y="58"/>
                      </a:lnTo>
                      <a:lnTo>
                        <a:pt x="69" y="26"/>
                      </a:lnTo>
                      <a:lnTo>
                        <a:pt x="69" y="0"/>
                      </a:lnTo>
                      <a:lnTo>
                        <a:pt x="34" y="43"/>
                      </a:lnTo>
                      <a:lnTo>
                        <a:pt x="0" y="70"/>
                      </a:lnTo>
                    </a:path>
                  </a:pathLst>
                </a:custGeom>
                <a:solidFill>
                  <a:srgbClr val="5F5F5F"/>
                </a:solidFill>
                <a:ln w="9525" cap="rnd">
                  <a:noFill/>
                  <a:round/>
                  <a:headEnd/>
                  <a:tailEnd/>
                </a:ln>
                <a:effectLst/>
              </p:spPr>
              <p:txBody>
                <a:bodyPr/>
                <a:lstStyle/>
                <a:p>
                  <a:endParaRPr lang="fr-FR"/>
                </a:p>
              </p:txBody>
            </p:sp>
            <p:sp>
              <p:nvSpPr>
                <p:cNvPr id="46" name="Line 105"/>
                <p:cNvSpPr>
                  <a:spLocks noChangeShapeType="1"/>
                </p:cNvSpPr>
                <p:nvPr/>
              </p:nvSpPr>
              <p:spPr bwMode="auto">
                <a:xfrm>
                  <a:off x="4140" y="3845"/>
                  <a:ext cx="532" cy="59"/>
                </a:xfrm>
                <a:prstGeom prst="line">
                  <a:avLst/>
                </a:prstGeom>
                <a:noFill/>
                <a:ln w="12700">
                  <a:solidFill>
                    <a:srgbClr val="7F7F7F"/>
                  </a:solidFill>
                  <a:round/>
                  <a:headEnd type="none" w="sm" len="sm"/>
                  <a:tailEnd type="none" w="sm" len="sm"/>
                </a:ln>
                <a:effectLst/>
              </p:spPr>
              <p:txBody>
                <a:bodyPr wrap="none" anchor="ctr"/>
                <a:lstStyle/>
                <a:p>
                  <a:endParaRPr lang="fr-FR"/>
                </a:p>
              </p:txBody>
            </p:sp>
            <p:grpSp>
              <p:nvGrpSpPr>
                <p:cNvPr id="47" name="Group 155"/>
                <p:cNvGrpSpPr>
                  <a:grpSpLocks/>
                </p:cNvGrpSpPr>
                <p:nvPr/>
              </p:nvGrpSpPr>
              <p:grpSpPr bwMode="auto">
                <a:xfrm>
                  <a:off x="4174" y="3787"/>
                  <a:ext cx="512" cy="98"/>
                  <a:chOff x="4174" y="3787"/>
                  <a:chExt cx="512" cy="98"/>
                </a:xfrm>
              </p:grpSpPr>
              <p:sp>
                <p:nvSpPr>
                  <p:cNvPr id="51" name="Freeform 106"/>
                  <p:cNvSpPr>
                    <a:spLocks/>
                  </p:cNvSpPr>
                  <p:nvPr/>
                </p:nvSpPr>
                <p:spPr bwMode="auto">
                  <a:xfrm>
                    <a:off x="4174" y="3790"/>
                    <a:ext cx="395" cy="80"/>
                  </a:xfrm>
                  <a:custGeom>
                    <a:avLst/>
                    <a:gdLst/>
                    <a:ahLst/>
                    <a:cxnLst>
                      <a:cxn ang="0">
                        <a:pos x="67" y="0"/>
                      </a:cxn>
                      <a:cxn ang="0">
                        <a:pos x="20" y="34"/>
                      </a:cxn>
                      <a:cxn ang="0">
                        <a:pos x="0" y="45"/>
                      </a:cxn>
                      <a:cxn ang="0">
                        <a:pos x="334" y="79"/>
                      </a:cxn>
                      <a:cxn ang="0">
                        <a:pos x="357" y="63"/>
                      </a:cxn>
                      <a:cxn ang="0">
                        <a:pos x="394" y="31"/>
                      </a:cxn>
                      <a:cxn ang="0">
                        <a:pos x="67" y="0"/>
                      </a:cxn>
                    </a:cxnLst>
                    <a:rect l="0" t="0" r="r" b="b"/>
                    <a:pathLst>
                      <a:path w="395" h="80">
                        <a:moveTo>
                          <a:pt x="67" y="0"/>
                        </a:moveTo>
                        <a:lnTo>
                          <a:pt x="20" y="34"/>
                        </a:lnTo>
                        <a:lnTo>
                          <a:pt x="0" y="45"/>
                        </a:lnTo>
                        <a:lnTo>
                          <a:pt x="334" y="79"/>
                        </a:lnTo>
                        <a:lnTo>
                          <a:pt x="357" y="63"/>
                        </a:lnTo>
                        <a:lnTo>
                          <a:pt x="394" y="31"/>
                        </a:lnTo>
                        <a:lnTo>
                          <a:pt x="67" y="0"/>
                        </a:lnTo>
                      </a:path>
                    </a:pathLst>
                  </a:custGeom>
                  <a:solidFill>
                    <a:srgbClr val="808080"/>
                  </a:solidFill>
                  <a:ln w="9525" cap="rnd">
                    <a:noFill/>
                    <a:round/>
                    <a:headEnd/>
                    <a:tailEnd/>
                  </a:ln>
                  <a:effectLst/>
                </p:spPr>
                <p:txBody>
                  <a:bodyPr/>
                  <a:lstStyle/>
                  <a:p>
                    <a:endParaRPr lang="fr-FR"/>
                  </a:p>
                </p:txBody>
              </p:sp>
              <p:grpSp>
                <p:nvGrpSpPr>
                  <p:cNvPr id="52" name="Group 154"/>
                  <p:cNvGrpSpPr>
                    <a:grpSpLocks/>
                  </p:cNvGrpSpPr>
                  <p:nvPr/>
                </p:nvGrpSpPr>
                <p:grpSpPr bwMode="auto">
                  <a:xfrm>
                    <a:off x="4184" y="3787"/>
                    <a:ext cx="502" cy="98"/>
                    <a:chOff x="4184" y="3787"/>
                    <a:chExt cx="502" cy="98"/>
                  </a:xfrm>
                </p:grpSpPr>
                <p:grpSp>
                  <p:nvGrpSpPr>
                    <p:cNvPr id="53" name="Group 140"/>
                    <p:cNvGrpSpPr>
                      <a:grpSpLocks/>
                    </p:cNvGrpSpPr>
                    <p:nvPr/>
                  </p:nvGrpSpPr>
                  <p:grpSpPr bwMode="auto">
                    <a:xfrm>
                      <a:off x="4192" y="3787"/>
                      <a:ext cx="367" cy="81"/>
                      <a:chOff x="4192" y="3787"/>
                      <a:chExt cx="367" cy="81"/>
                    </a:xfrm>
                  </p:grpSpPr>
                  <p:grpSp>
                    <p:nvGrpSpPr>
                      <p:cNvPr id="67" name="Group 109"/>
                      <p:cNvGrpSpPr>
                        <a:grpSpLocks/>
                      </p:cNvGrpSpPr>
                      <p:nvPr/>
                    </p:nvGrpSpPr>
                    <p:grpSpPr bwMode="auto">
                      <a:xfrm>
                        <a:off x="4192" y="3787"/>
                        <a:ext cx="77" cy="54"/>
                        <a:chOff x="4192" y="3787"/>
                        <a:chExt cx="77" cy="54"/>
                      </a:xfrm>
                    </p:grpSpPr>
                    <p:sp>
                      <p:nvSpPr>
                        <p:cNvPr id="98" name="Line 107"/>
                        <p:cNvSpPr>
                          <a:spLocks noChangeShapeType="1"/>
                        </p:cNvSpPr>
                        <p:nvPr/>
                      </p:nvSpPr>
                      <p:spPr bwMode="auto">
                        <a:xfrm flipV="1">
                          <a:off x="4192" y="3828"/>
                          <a:ext cx="24" cy="13"/>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99" name="Line 108"/>
                        <p:cNvSpPr>
                          <a:spLocks noChangeShapeType="1"/>
                        </p:cNvSpPr>
                        <p:nvPr/>
                      </p:nvSpPr>
                      <p:spPr bwMode="auto">
                        <a:xfrm flipV="1">
                          <a:off x="4216" y="3787"/>
                          <a:ext cx="53" cy="41"/>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68" name="Group 112"/>
                      <p:cNvGrpSpPr>
                        <a:grpSpLocks/>
                      </p:cNvGrpSpPr>
                      <p:nvPr/>
                    </p:nvGrpSpPr>
                    <p:grpSpPr bwMode="auto">
                      <a:xfrm>
                        <a:off x="4221" y="3790"/>
                        <a:ext cx="78" cy="54"/>
                        <a:chOff x="4221" y="3790"/>
                        <a:chExt cx="78" cy="54"/>
                      </a:xfrm>
                    </p:grpSpPr>
                    <p:sp>
                      <p:nvSpPr>
                        <p:cNvPr id="96" name="Line 110"/>
                        <p:cNvSpPr>
                          <a:spLocks noChangeShapeType="1"/>
                        </p:cNvSpPr>
                        <p:nvPr/>
                      </p:nvSpPr>
                      <p:spPr bwMode="auto">
                        <a:xfrm flipV="1">
                          <a:off x="4221" y="3831"/>
                          <a:ext cx="26" cy="13"/>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97" name="Line 111"/>
                        <p:cNvSpPr>
                          <a:spLocks noChangeShapeType="1"/>
                        </p:cNvSpPr>
                        <p:nvPr/>
                      </p:nvSpPr>
                      <p:spPr bwMode="auto">
                        <a:xfrm flipV="1">
                          <a:off x="4247" y="3790"/>
                          <a:ext cx="52" cy="41"/>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69" name="Group 115"/>
                      <p:cNvGrpSpPr>
                        <a:grpSpLocks/>
                      </p:cNvGrpSpPr>
                      <p:nvPr/>
                    </p:nvGrpSpPr>
                    <p:grpSpPr bwMode="auto">
                      <a:xfrm>
                        <a:off x="4252" y="3791"/>
                        <a:ext cx="77" cy="54"/>
                        <a:chOff x="4252" y="3791"/>
                        <a:chExt cx="77" cy="54"/>
                      </a:xfrm>
                    </p:grpSpPr>
                    <p:sp>
                      <p:nvSpPr>
                        <p:cNvPr id="94" name="Line 113"/>
                        <p:cNvSpPr>
                          <a:spLocks noChangeShapeType="1"/>
                        </p:cNvSpPr>
                        <p:nvPr/>
                      </p:nvSpPr>
                      <p:spPr bwMode="auto">
                        <a:xfrm flipV="1">
                          <a:off x="4252" y="3832"/>
                          <a:ext cx="26" cy="13"/>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95" name="Line 114"/>
                        <p:cNvSpPr>
                          <a:spLocks noChangeShapeType="1"/>
                        </p:cNvSpPr>
                        <p:nvPr/>
                      </p:nvSpPr>
                      <p:spPr bwMode="auto">
                        <a:xfrm flipV="1">
                          <a:off x="4278" y="3791"/>
                          <a:ext cx="51" cy="41"/>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0" name="Group 118"/>
                      <p:cNvGrpSpPr>
                        <a:grpSpLocks/>
                      </p:cNvGrpSpPr>
                      <p:nvPr/>
                    </p:nvGrpSpPr>
                    <p:grpSpPr bwMode="auto">
                      <a:xfrm>
                        <a:off x="4281" y="3795"/>
                        <a:ext cx="77" cy="54"/>
                        <a:chOff x="4281" y="3795"/>
                        <a:chExt cx="77" cy="54"/>
                      </a:xfrm>
                    </p:grpSpPr>
                    <p:sp>
                      <p:nvSpPr>
                        <p:cNvPr id="92" name="Line 116"/>
                        <p:cNvSpPr>
                          <a:spLocks noChangeShapeType="1"/>
                        </p:cNvSpPr>
                        <p:nvPr/>
                      </p:nvSpPr>
                      <p:spPr bwMode="auto">
                        <a:xfrm flipV="1">
                          <a:off x="4281" y="3837"/>
                          <a:ext cx="24" cy="12"/>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93" name="Line 117"/>
                        <p:cNvSpPr>
                          <a:spLocks noChangeShapeType="1"/>
                        </p:cNvSpPr>
                        <p:nvPr/>
                      </p:nvSpPr>
                      <p:spPr bwMode="auto">
                        <a:xfrm flipV="1">
                          <a:off x="4305" y="3795"/>
                          <a:ext cx="53" cy="42"/>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1" name="Group 121"/>
                      <p:cNvGrpSpPr>
                        <a:grpSpLocks/>
                      </p:cNvGrpSpPr>
                      <p:nvPr/>
                    </p:nvGrpSpPr>
                    <p:grpSpPr bwMode="auto">
                      <a:xfrm>
                        <a:off x="4311" y="3798"/>
                        <a:ext cx="76" cy="53"/>
                        <a:chOff x="4311" y="3798"/>
                        <a:chExt cx="76" cy="53"/>
                      </a:xfrm>
                    </p:grpSpPr>
                    <p:sp>
                      <p:nvSpPr>
                        <p:cNvPr id="90" name="Line 119"/>
                        <p:cNvSpPr>
                          <a:spLocks noChangeShapeType="1"/>
                        </p:cNvSpPr>
                        <p:nvPr/>
                      </p:nvSpPr>
                      <p:spPr bwMode="auto">
                        <a:xfrm flipV="1">
                          <a:off x="4311" y="3839"/>
                          <a:ext cx="25" cy="12"/>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91" name="Line 120"/>
                        <p:cNvSpPr>
                          <a:spLocks noChangeShapeType="1"/>
                        </p:cNvSpPr>
                        <p:nvPr/>
                      </p:nvSpPr>
                      <p:spPr bwMode="auto">
                        <a:xfrm flipV="1">
                          <a:off x="4336" y="3798"/>
                          <a:ext cx="51" cy="41"/>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2" name="Group 124"/>
                      <p:cNvGrpSpPr>
                        <a:grpSpLocks/>
                      </p:cNvGrpSpPr>
                      <p:nvPr/>
                    </p:nvGrpSpPr>
                    <p:grpSpPr bwMode="auto">
                      <a:xfrm>
                        <a:off x="4341" y="3799"/>
                        <a:ext cx="76" cy="54"/>
                        <a:chOff x="4341" y="3799"/>
                        <a:chExt cx="76" cy="54"/>
                      </a:xfrm>
                    </p:grpSpPr>
                    <p:sp>
                      <p:nvSpPr>
                        <p:cNvPr id="88" name="Line 122"/>
                        <p:cNvSpPr>
                          <a:spLocks noChangeShapeType="1"/>
                        </p:cNvSpPr>
                        <p:nvPr/>
                      </p:nvSpPr>
                      <p:spPr bwMode="auto">
                        <a:xfrm flipV="1">
                          <a:off x="4341" y="3841"/>
                          <a:ext cx="25" cy="12"/>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89" name="Line 123"/>
                        <p:cNvSpPr>
                          <a:spLocks noChangeShapeType="1"/>
                        </p:cNvSpPr>
                        <p:nvPr/>
                      </p:nvSpPr>
                      <p:spPr bwMode="auto">
                        <a:xfrm flipV="1">
                          <a:off x="4366" y="3799"/>
                          <a:ext cx="51" cy="42"/>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3" name="Group 127"/>
                      <p:cNvGrpSpPr>
                        <a:grpSpLocks/>
                      </p:cNvGrpSpPr>
                      <p:nvPr/>
                    </p:nvGrpSpPr>
                    <p:grpSpPr bwMode="auto">
                      <a:xfrm>
                        <a:off x="4369" y="3801"/>
                        <a:ext cx="76" cy="55"/>
                        <a:chOff x="4369" y="3801"/>
                        <a:chExt cx="76" cy="55"/>
                      </a:xfrm>
                    </p:grpSpPr>
                    <p:sp>
                      <p:nvSpPr>
                        <p:cNvPr id="86" name="Line 125"/>
                        <p:cNvSpPr>
                          <a:spLocks noChangeShapeType="1"/>
                        </p:cNvSpPr>
                        <p:nvPr/>
                      </p:nvSpPr>
                      <p:spPr bwMode="auto">
                        <a:xfrm flipV="1">
                          <a:off x="4369" y="3844"/>
                          <a:ext cx="25" cy="12"/>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87" name="Line 126"/>
                        <p:cNvSpPr>
                          <a:spLocks noChangeShapeType="1"/>
                        </p:cNvSpPr>
                        <p:nvPr/>
                      </p:nvSpPr>
                      <p:spPr bwMode="auto">
                        <a:xfrm flipV="1">
                          <a:off x="4394" y="3801"/>
                          <a:ext cx="51" cy="43"/>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4" name="Group 130"/>
                      <p:cNvGrpSpPr>
                        <a:grpSpLocks/>
                      </p:cNvGrpSpPr>
                      <p:nvPr/>
                    </p:nvGrpSpPr>
                    <p:grpSpPr bwMode="auto">
                      <a:xfrm>
                        <a:off x="4396" y="3806"/>
                        <a:ext cx="78" cy="54"/>
                        <a:chOff x="4396" y="3806"/>
                        <a:chExt cx="78" cy="54"/>
                      </a:xfrm>
                    </p:grpSpPr>
                    <p:sp>
                      <p:nvSpPr>
                        <p:cNvPr id="84" name="Line 128"/>
                        <p:cNvSpPr>
                          <a:spLocks noChangeShapeType="1"/>
                        </p:cNvSpPr>
                        <p:nvPr/>
                      </p:nvSpPr>
                      <p:spPr bwMode="auto">
                        <a:xfrm flipV="1">
                          <a:off x="4396" y="3848"/>
                          <a:ext cx="25" cy="12"/>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85" name="Line 129"/>
                        <p:cNvSpPr>
                          <a:spLocks noChangeShapeType="1"/>
                        </p:cNvSpPr>
                        <p:nvPr/>
                      </p:nvSpPr>
                      <p:spPr bwMode="auto">
                        <a:xfrm flipV="1">
                          <a:off x="4421" y="3806"/>
                          <a:ext cx="53" cy="42"/>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5" name="Group 133"/>
                      <p:cNvGrpSpPr>
                        <a:grpSpLocks/>
                      </p:cNvGrpSpPr>
                      <p:nvPr/>
                    </p:nvGrpSpPr>
                    <p:grpSpPr bwMode="auto">
                      <a:xfrm>
                        <a:off x="4425" y="3809"/>
                        <a:ext cx="76" cy="54"/>
                        <a:chOff x="4425" y="3809"/>
                        <a:chExt cx="76" cy="54"/>
                      </a:xfrm>
                    </p:grpSpPr>
                    <p:sp>
                      <p:nvSpPr>
                        <p:cNvPr id="82" name="Line 131"/>
                        <p:cNvSpPr>
                          <a:spLocks noChangeShapeType="1"/>
                        </p:cNvSpPr>
                        <p:nvPr/>
                      </p:nvSpPr>
                      <p:spPr bwMode="auto">
                        <a:xfrm flipV="1">
                          <a:off x="4425" y="3851"/>
                          <a:ext cx="24" cy="12"/>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83" name="Line 132"/>
                        <p:cNvSpPr>
                          <a:spLocks noChangeShapeType="1"/>
                        </p:cNvSpPr>
                        <p:nvPr/>
                      </p:nvSpPr>
                      <p:spPr bwMode="auto">
                        <a:xfrm flipV="1">
                          <a:off x="4449" y="3809"/>
                          <a:ext cx="52" cy="42"/>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6" name="Group 136"/>
                      <p:cNvGrpSpPr>
                        <a:grpSpLocks/>
                      </p:cNvGrpSpPr>
                      <p:nvPr/>
                    </p:nvGrpSpPr>
                    <p:grpSpPr bwMode="auto">
                      <a:xfrm>
                        <a:off x="4454" y="3812"/>
                        <a:ext cx="76" cy="53"/>
                        <a:chOff x="4454" y="3812"/>
                        <a:chExt cx="76" cy="53"/>
                      </a:xfrm>
                    </p:grpSpPr>
                    <p:sp>
                      <p:nvSpPr>
                        <p:cNvPr id="80" name="Line 134"/>
                        <p:cNvSpPr>
                          <a:spLocks noChangeShapeType="1"/>
                        </p:cNvSpPr>
                        <p:nvPr/>
                      </p:nvSpPr>
                      <p:spPr bwMode="auto">
                        <a:xfrm flipV="1">
                          <a:off x="4454" y="3853"/>
                          <a:ext cx="25" cy="12"/>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81" name="Line 135"/>
                        <p:cNvSpPr>
                          <a:spLocks noChangeShapeType="1"/>
                        </p:cNvSpPr>
                        <p:nvPr/>
                      </p:nvSpPr>
                      <p:spPr bwMode="auto">
                        <a:xfrm flipV="1">
                          <a:off x="4479" y="3812"/>
                          <a:ext cx="51" cy="41"/>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7" name="Group 139"/>
                      <p:cNvGrpSpPr>
                        <a:grpSpLocks/>
                      </p:cNvGrpSpPr>
                      <p:nvPr/>
                    </p:nvGrpSpPr>
                    <p:grpSpPr bwMode="auto">
                      <a:xfrm>
                        <a:off x="4483" y="3813"/>
                        <a:ext cx="76" cy="55"/>
                        <a:chOff x="4483" y="3813"/>
                        <a:chExt cx="76" cy="55"/>
                      </a:xfrm>
                    </p:grpSpPr>
                    <p:sp>
                      <p:nvSpPr>
                        <p:cNvPr id="78" name="Line 137"/>
                        <p:cNvSpPr>
                          <a:spLocks noChangeShapeType="1"/>
                        </p:cNvSpPr>
                        <p:nvPr/>
                      </p:nvSpPr>
                      <p:spPr bwMode="auto">
                        <a:xfrm flipV="1">
                          <a:off x="4483" y="3855"/>
                          <a:ext cx="24" cy="13"/>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79" name="Line 138"/>
                        <p:cNvSpPr>
                          <a:spLocks noChangeShapeType="1"/>
                        </p:cNvSpPr>
                        <p:nvPr/>
                      </p:nvSpPr>
                      <p:spPr bwMode="auto">
                        <a:xfrm flipV="1">
                          <a:off x="4507" y="3813"/>
                          <a:ext cx="52" cy="42"/>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grpSp>
                  <p:nvGrpSpPr>
                    <p:cNvPr id="54" name="Group 150"/>
                    <p:cNvGrpSpPr>
                      <a:grpSpLocks/>
                    </p:cNvGrpSpPr>
                    <p:nvPr/>
                  </p:nvGrpSpPr>
                  <p:grpSpPr bwMode="auto">
                    <a:xfrm>
                      <a:off x="4572" y="3822"/>
                      <a:ext cx="110" cy="63"/>
                      <a:chOff x="4572" y="3822"/>
                      <a:chExt cx="110" cy="63"/>
                    </a:xfrm>
                  </p:grpSpPr>
                  <p:grpSp>
                    <p:nvGrpSpPr>
                      <p:cNvPr id="58" name="Group 143"/>
                      <p:cNvGrpSpPr>
                        <a:grpSpLocks/>
                      </p:cNvGrpSpPr>
                      <p:nvPr/>
                    </p:nvGrpSpPr>
                    <p:grpSpPr bwMode="auto">
                      <a:xfrm>
                        <a:off x="4618" y="3827"/>
                        <a:ext cx="64" cy="58"/>
                        <a:chOff x="4618" y="3827"/>
                        <a:chExt cx="64" cy="58"/>
                      </a:xfrm>
                    </p:grpSpPr>
                    <p:sp>
                      <p:nvSpPr>
                        <p:cNvPr id="65" name="Line 141"/>
                        <p:cNvSpPr>
                          <a:spLocks noChangeShapeType="1"/>
                        </p:cNvSpPr>
                        <p:nvPr/>
                      </p:nvSpPr>
                      <p:spPr bwMode="auto">
                        <a:xfrm flipV="1">
                          <a:off x="4618" y="3869"/>
                          <a:ext cx="21" cy="16"/>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66" name="Line 142"/>
                        <p:cNvSpPr>
                          <a:spLocks noChangeShapeType="1"/>
                        </p:cNvSpPr>
                        <p:nvPr/>
                      </p:nvSpPr>
                      <p:spPr bwMode="auto">
                        <a:xfrm flipV="1">
                          <a:off x="4639" y="3827"/>
                          <a:ext cx="43" cy="42"/>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59" name="Group 146"/>
                      <p:cNvGrpSpPr>
                        <a:grpSpLocks/>
                      </p:cNvGrpSpPr>
                      <p:nvPr/>
                    </p:nvGrpSpPr>
                    <p:grpSpPr bwMode="auto">
                      <a:xfrm>
                        <a:off x="4595" y="3823"/>
                        <a:ext cx="66" cy="60"/>
                        <a:chOff x="4595" y="3823"/>
                        <a:chExt cx="66" cy="60"/>
                      </a:xfrm>
                    </p:grpSpPr>
                    <p:sp>
                      <p:nvSpPr>
                        <p:cNvPr id="63" name="Line 144"/>
                        <p:cNvSpPr>
                          <a:spLocks noChangeShapeType="1"/>
                        </p:cNvSpPr>
                        <p:nvPr/>
                      </p:nvSpPr>
                      <p:spPr bwMode="auto">
                        <a:xfrm flipV="1">
                          <a:off x="4595" y="3868"/>
                          <a:ext cx="22" cy="15"/>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64" name="Line 145"/>
                        <p:cNvSpPr>
                          <a:spLocks noChangeShapeType="1"/>
                        </p:cNvSpPr>
                        <p:nvPr/>
                      </p:nvSpPr>
                      <p:spPr bwMode="auto">
                        <a:xfrm flipV="1">
                          <a:off x="4617" y="3823"/>
                          <a:ext cx="44" cy="45"/>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60" name="Group 149"/>
                      <p:cNvGrpSpPr>
                        <a:grpSpLocks/>
                      </p:cNvGrpSpPr>
                      <p:nvPr/>
                    </p:nvGrpSpPr>
                    <p:grpSpPr bwMode="auto">
                      <a:xfrm>
                        <a:off x="4572" y="3822"/>
                        <a:ext cx="64" cy="59"/>
                        <a:chOff x="4572" y="3822"/>
                        <a:chExt cx="64" cy="59"/>
                      </a:xfrm>
                    </p:grpSpPr>
                    <p:sp>
                      <p:nvSpPr>
                        <p:cNvPr id="61" name="Line 147"/>
                        <p:cNvSpPr>
                          <a:spLocks noChangeShapeType="1"/>
                        </p:cNvSpPr>
                        <p:nvPr/>
                      </p:nvSpPr>
                      <p:spPr bwMode="auto">
                        <a:xfrm flipV="1">
                          <a:off x="4572" y="3864"/>
                          <a:ext cx="22" cy="17"/>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62" name="Line 148"/>
                        <p:cNvSpPr>
                          <a:spLocks noChangeShapeType="1"/>
                        </p:cNvSpPr>
                        <p:nvPr/>
                      </p:nvSpPr>
                      <p:spPr bwMode="auto">
                        <a:xfrm flipV="1">
                          <a:off x="4594" y="3822"/>
                          <a:ext cx="42" cy="42"/>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sp>
                  <p:nvSpPr>
                    <p:cNvPr id="55" name="Line 151"/>
                    <p:cNvSpPr>
                      <a:spLocks noChangeShapeType="1"/>
                    </p:cNvSpPr>
                    <p:nvPr/>
                  </p:nvSpPr>
                  <p:spPr bwMode="auto">
                    <a:xfrm>
                      <a:off x="4219" y="3803"/>
                      <a:ext cx="467" cy="43"/>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56" name="Line 152"/>
                    <p:cNvSpPr>
                      <a:spLocks noChangeShapeType="1"/>
                    </p:cNvSpPr>
                    <p:nvPr/>
                  </p:nvSpPr>
                  <p:spPr bwMode="auto">
                    <a:xfrm>
                      <a:off x="4201" y="3814"/>
                      <a:ext cx="478" cy="45"/>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57" name="Line 153"/>
                    <p:cNvSpPr>
                      <a:spLocks noChangeShapeType="1"/>
                    </p:cNvSpPr>
                    <p:nvPr/>
                  </p:nvSpPr>
                  <p:spPr bwMode="auto">
                    <a:xfrm>
                      <a:off x="4184" y="3827"/>
                      <a:ext cx="482" cy="47"/>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grpSp>
              <p:nvGrpSpPr>
                <p:cNvPr id="48" name="Group 158"/>
                <p:cNvGrpSpPr>
                  <a:grpSpLocks/>
                </p:cNvGrpSpPr>
                <p:nvPr/>
              </p:nvGrpSpPr>
              <p:grpSpPr bwMode="auto">
                <a:xfrm>
                  <a:off x="4671" y="3835"/>
                  <a:ext cx="69" cy="69"/>
                  <a:chOff x="4671" y="3835"/>
                  <a:chExt cx="69" cy="69"/>
                </a:xfrm>
              </p:grpSpPr>
              <p:sp>
                <p:nvSpPr>
                  <p:cNvPr id="49" name="Line 156"/>
                  <p:cNvSpPr>
                    <a:spLocks noChangeShapeType="1"/>
                  </p:cNvSpPr>
                  <p:nvPr/>
                </p:nvSpPr>
                <p:spPr bwMode="auto">
                  <a:xfrm flipV="1">
                    <a:off x="4671" y="3874"/>
                    <a:ext cx="36" cy="30"/>
                  </a:xfrm>
                  <a:prstGeom prst="line">
                    <a:avLst/>
                  </a:prstGeom>
                  <a:noFill/>
                  <a:ln w="12700">
                    <a:solidFill>
                      <a:srgbClr val="3F3F3F"/>
                    </a:solidFill>
                    <a:round/>
                    <a:headEnd type="none" w="sm" len="sm"/>
                    <a:tailEnd type="none" w="sm" len="sm"/>
                  </a:ln>
                  <a:effectLst/>
                </p:spPr>
                <p:txBody>
                  <a:bodyPr wrap="none" anchor="ctr"/>
                  <a:lstStyle/>
                  <a:p>
                    <a:endParaRPr lang="fr-FR"/>
                  </a:p>
                </p:txBody>
              </p:sp>
              <p:sp>
                <p:nvSpPr>
                  <p:cNvPr id="50" name="Line 157"/>
                  <p:cNvSpPr>
                    <a:spLocks noChangeShapeType="1"/>
                  </p:cNvSpPr>
                  <p:nvPr/>
                </p:nvSpPr>
                <p:spPr bwMode="auto">
                  <a:xfrm flipV="1">
                    <a:off x="4707" y="3835"/>
                    <a:ext cx="33" cy="39"/>
                  </a:xfrm>
                  <a:prstGeom prst="line">
                    <a:avLst/>
                  </a:prstGeom>
                  <a:noFill/>
                  <a:ln w="12700">
                    <a:solidFill>
                      <a:srgbClr val="3F3F3F"/>
                    </a:solidFill>
                    <a:round/>
                    <a:headEnd type="none" w="sm" len="sm"/>
                    <a:tailEnd type="none" w="sm" len="sm"/>
                  </a:ln>
                  <a:effectLst/>
                </p:spPr>
                <p:txBody>
                  <a:bodyPr wrap="none" anchor="ctr"/>
                  <a:lstStyle/>
                  <a:p>
                    <a:endParaRPr lang="fr-FR"/>
                  </a:p>
                </p:txBody>
              </p:sp>
            </p:grpSp>
          </p:grpSp>
        </p:grpSp>
        <p:graphicFrame>
          <p:nvGraphicFramePr>
            <p:cNvPr id="41" name="Object 161"/>
            <p:cNvGraphicFramePr>
              <a:graphicFrameLocks/>
            </p:cNvGraphicFramePr>
            <p:nvPr/>
          </p:nvGraphicFramePr>
          <p:xfrm>
            <a:off x="4381" y="3412"/>
            <a:ext cx="265" cy="144"/>
          </p:xfrm>
          <a:graphic>
            <a:graphicData uri="http://schemas.openxmlformats.org/presentationml/2006/ole">
              <mc:AlternateContent xmlns:mc="http://schemas.openxmlformats.org/markup-compatibility/2006">
                <mc:Choice xmlns:v="urn:schemas-microsoft-com:vml" Requires="v">
                  <p:oleObj spid="_x0000_s1417" name="ClipArt" r:id="rId14" imgW="2286000" imgH="1290600" progId="">
                    <p:embed/>
                  </p:oleObj>
                </mc:Choice>
                <mc:Fallback>
                  <p:oleObj name="ClipArt" r:id="rId14" imgW="2286000" imgH="1290600" progId="">
                    <p:embed/>
                    <p:pic>
                      <p:nvPicPr>
                        <p:cNvPr id="0" name=""/>
                        <p:cNvPicPr>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381" y="3412"/>
                          <a:ext cx="265"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63" name="Line 163"/>
          <p:cNvSpPr>
            <a:spLocks noChangeShapeType="1"/>
          </p:cNvSpPr>
          <p:nvPr/>
        </p:nvSpPr>
        <p:spPr bwMode="auto">
          <a:xfrm>
            <a:off x="7696200" y="5196840"/>
            <a:ext cx="3200400" cy="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64" name="Rectangle 164"/>
          <p:cNvSpPr>
            <a:spLocks noChangeArrowheads="1"/>
          </p:cNvSpPr>
          <p:nvPr/>
        </p:nvSpPr>
        <p:spPr bwMode="auto">
          <a:xfrm>
            <a:off x="3822700" y="4523740"/>
            <a:ext cx="2489200" cy="2032000"/>
          </a:xfrm>
          <a:prstGeom prst="rect">
            <a:avLst/>
          </a:prstGeom>
          <a:noFill/>
          <a:ln w="25400">
            <a:solidFill>
              <a:schemeClr val="tx1"/>
            </a:solidFill>
            <a:miter lim="800000"/>
            <a:headEnd/>
            <a:tailEnd/>
          </a:ln>
          <a:effectLst/>
        </p:spPr>
        <p:txBody>
          <a:bodyPr wrap="none" anchor="ctr"/>
          <a:lstStyle/>
          <a:p>
            <a:endParaRPr lang="fr-FR"/>
          </a:p>
        </p:txBody>
      </p:sp>
      <p:sp>
        <p:nvSpPr>
          <p:cNvPr id="165" name="Line 165"/>
          <p:cNvSpPr>
            <a:spLocks noChangeShapeType="1"/>
          </p:cNvSpPr>
          <p:nvPr/>
        </p:nvSpPr>
        <p:spPr bwMode="auto">
          <a:xfrm>
            <a:off x="3810000" y="5273040"/>
            <a:ext cx="2514600" cy="0"/>
          </a:xfrm>
          <a:prstGeom prst="line">
            <a:avLst/>
          </a:prstGeom>
          <a:noFill/>
          <a:ln w="12700">
            <a:solidFill>
              <a:schemeClr val="tx1"/>
            </a:solidFill>
            <a:round/>
            <a:headEnd type="none" w="sm" len="sm"/>
            <a:tailEnd type="none" w="sm" len="sm"/>
          </a:ln>
          <a:effectLst/>
        </p:spPr>
        <p:txBody>
          <a:bodyPr wrap="none" anchor="ctr"/>
          <a:lstStyle/>
          <a:p>
            <a:endParaRPr lang="fr-FR"/>
          </a:p>
        </p:txBody>
      </p:sp>
      <p:grpSp>
        <p:nvGrpSpPr>
          <p:cNvPr id="166" name="Group 177"/>
          <p:cNvGrpSpPr>
            <a:grpSpLocks/>
          </p:cNvGrpSpPr>
          <p:nvPr/>
        </p:nvGrpSpPr>
        <p:grpSpPr bwMode="auto">
          <a:xfrm>
            <a:off x="6735763" y="5857240"/>
            <a:ext cx="501650" cy="379413"/>
            <a:chOff x="2515" y="3536"/>
            <a:chExt cx="316" cy="239"/>
          </a:xfrm>
        </p:grpSpPr>
        <p:sp>
          <p:nvSpPr>
            <p:cNvPr id="167" name="Freeform 172"/>
            <p:cNvSpPr>
              <a:spLocks/>
            </p:cNvSpPr>
            <p:nvPr/>
          </p:nvSpPr>
          <p:spPr bwMode="auto">
            <a:xfrm>
              <a:off x="2515" y="3536"/>
              <a:ext cx="300" cy="225"/>
            </a:xfrm>
            <a:custGeom>
              <a:avLst/>
              <a:gdLst/>
              <a:ahLst/>
              <a:cxnLst>
                <a:cxn ang="0">
                  <a:pos x="299" y="49"/>
                </a:cxn>
                <a:cxn ang="0">
                  <a:pos x="299" y="176"/>
                </a:cxn>
                <a:cxn ang="0">
                  <a:pos x="113" y="176"/>
                </a:cxn>
                <a:cxn ang="0">
                  <a:pos x="113" y="224"/>
                </a:cxn>
                <a:cxn ang="0">
                  <a:pos x="0" y="112"/>
                </a:cxn>
                <a:cxn ang="0">
                  <a:pos x="113" y="0"/>
                </a:cxn>
                <a:cxn ang="0">
                  <a:pos x="113" y="49"/>
                </a:cxn>
                <a:cxn ang="0">
                  <a:pos x="299" y="49"/>
                </a:cxn>
              </a:cxnLst>
              <a:rect l="0" t="0" r="r" b="b"/>
              <a:pathLst>
                <a:path w="300" h="225">
                  <a:moveTo>
                    <a:pt x="299" y="49"/>
                  </a:moveTo>
                  <a:lnTo>
                    <a:pt x="299" y="176"/>
                  </a:lnTo>
                  <a:lnTo>
                    <a:pt x="113" y="176"/>
                  </a:lnTo>
                  <a:lnTo>
                    <a:pt x="113" y="224"/>
                  </a:lnTo>
                  <a:lnTo>
                    <a:pt x="0" y="112"/>
                  </a:lnTo>
                  <a:lnTo>
                    <a:pt x="113" y="0"/>
                  </a:lnTo>
                  <a:lnTo>
                    <a:pt x="113" y="49"/>
                  </a:lnTo>
                  <a:lnTo>
                    <a:pt x="299" y="49"/>
                  </a:lnTo>
                </a:path>
              </a:pathLst>
            </a:custGeom>
            <a:solidFill>
              <a:srgbClr val="00FF00"/>
            </a:solidFill>
            <a:ln w="12700" cap="rnd" cmpd="sng">
              <a:solidFill>
                <a:srgbClr val="000000"/>
              </a:solidFill>
              <a:prstDash val="solid"/>
              <a:round/>
              <a:headEnd/>
              <a:tailEnd/>
            </a:ln>
            <a:effectLst/>
          </p:spPr>
          <p:txBody>
            <a:bodyPr/>
            <a:lstStyle/>
            <a:p>
              <a:endParaRPr lang="fr-FR"/>
            </a:p>
          </p:txBody>
        </p:sp>
        <p:sp>
          <p:nvSpPr>
            <p:cNvPr id="168" name="Freeform 173"/>
            <p:cNvSpPr>
              <a:spLocks/>
            </p:cNvSpPr>
            <p:nvPr/>
          </p:nvSpPr>
          <p:spPr bwMode="auto">
            <a:xfrm>
              <a:off x="2627" y="3711"/>
              <a:ext cx="202" cy="17"/>
            </a:xfrm>
            <a:custGeom>
              <a:avLst/>
              <a:gdLst/>
              <a:ahLst/>
              <a:cxnLst>
                <a:cxn ang="0">
                  <a:pos x="14" y="16"/>
                </a:cxn>
                <a:cxn ang="0">
                  <a:pos x="0" y="0"/>
                </a:cxn>
                <a:cxn ang="0">
                  <a:pos x="188" y="0"/>
                </a:cxn>
                <a:cxn ang="0">
                  <a:pos x="201" y="16"/>
                </a:cxn>
                <a:cxn ang="0">
                  <a:pos x="14" y="16"/>
                </a:cxn>
              </a:cxnLst>
              <a:rect l="0" t="0" r="r" b="b"/>
              <a:pathLst>
                <a:path w="202" h="17">
                  <a:moveTo>
                    <a:pt x="14" y="16"/>
                  </a:moveTo>
                  <a:lnTo>
                    <a:pt x="0" y="0"/>
                  </a:lnTo>
                  <a:lnTo>
                    <a:pt x="188" y="0"/>
                  </a:lnTo>
                  <a:lnTo>
                    <a:pt x="201" y="16"/>
                  </a:lnTo>
                  <a:lnTo>
                    <a:pt x="14" y="16"/>
                  </a:lnTo>
                </a:path>
              </a:pathLst>
            </a:custGeom>
            <a:solidFill>
              <a:srgbClr val="004000"/>
            </a:solidFill>
            <a:ln w="12700" cap="rnd" cmpd="sng">
              <a:solidFill>
                <a:srgbClr val="000000"/>
              </a:solidFill>
              <a:prstDash val="solid"/>
              <a:round/>
              <a:headEnd/>
              <a:tailEnd/>
            </a:ln>
            <a:effectLst/>
          </p:spPr>
          <p:txBody>
            <a:bodyPr/>
            <a:lstStyle/>
            <a:p>
              <a:endParaRPr lang="fr-FR"/>
            </a:p>
          </p:txBody>
        </p:sp>
        <p:sp>
          <p:nvSpPr>
            <p:cNvPr id="169" name="Freeform 174"/>
            <p:cNvSpPr>
              <a:spLocks/>
            </p:cNvSpPr>
            <p:nvPr/>
          </p:nvSpPr>
          <p:spPr bwMode="auto">
            <a:xfrm>
              <a:off x="2628" y="3711"/>
              <a:ext cx="17" cy="64"/>
            </a:xfrm>
            <a:custGeom>
              <a:avLst/>
              <a:gdLst/>
              <a:ahLst/>
              <a:cxnLst>
                <a:cxn ang="0">
                  <a:pos x="16" y="14"/>
                </a:cxn>
                <a:cxn ang="0">
                  <a:pos x="0" y="0"/>
                </a:cxn>
                <a:cxn ang="0">
                  <a:pos x="0" y="49"/>
                </a:cxn>
                <a:cxn ang="0">
                  <a:pos x="16" y="63"/>
                </a:cxn>
                <a:cxn ang="0">
                  <a:pos x="16" y="14"/>
                </a:cxn>
              </a:cxnLst>
              <a:rect l="0" t="0" r="r" b="b"/>
              <a:pathLst>
                <a:path w="17" h="64">
                  <a:moveTo>
                    <a:pt x="16" y="14"/>
                  </a:moveTo>
                  <a:lnTo>
                    <a:pt x="0" y="0"/>
                  </a:lnTo>
                  <a:lnTo>
                    <a:pt x="0" y="49"/>
                  </a:lnTo>
                  <a:lnTo>
                    <a:pt x="16" y="63"/>
                  </a:lnTo>
                  <a:lnTo>
                    <a:pt x="16" y="14"/>
                  </a:lnTo>
                </a:path>
              </a:pathLst>
            </a:custGeom>
            <a:solidFill>
              <a:srgbClr val="008000"/>
            </a:solidFill>
            <a:ln w="12700" cap="rnd" cmpd="sng">
              <a:solidFill>
                <a:srgbClr val="000000"/>
              </a:solidFill>
              <a:prstDash val="solid"/>
              <a:round/>
              <a:headEnd/>
              <a:tailEnd/>
            </a:ln>
            <a:effectLst/>
          </p:spPr>
          <p:txBody>
            <a:bodyPr/>
            <a:lstStyle/>
            <a:p>
              <a:endParaRPr lang="fr-FR"/>
            </a:p>
          </p:txBody>
        </p:sp>
        <p:sp>
          <p:nvSpPr>
            <p:cNvPr id="170" name="Freeform 175"/>
            <p:cNvSpPr>
              <a:spLocks/>
            </p:cNvSpPr>
            <p:nvPr/>
          </p:nvSpPr>
          <p:spPr bwMode="auto">
            <a:xfrm>
              <a:off x="2814" y="3585"/>
              <a:ext cx="17" cy="141"/>
            </a:xfrm>
            <a:custGeom>
              <a:avLst/>
              <a:gdLst/>
              <a:ahLst/>
              <a:cxnLst>
                <a:cxn ang="0">
                  <a:pos x="16" y="15"/>
                </a:cxn>
                <a:cxn ang="0">
                  <a:pos x="0" y="0"/>
                </a:cxn>
                <a:cxn ang="0">
                  <a:pos x="0" y="126"/>
                </a:cxn>
                <a:cxn ang="0">
                  <a:pos x="16" y="140"/>
                </a:cxn>
                <a:cxn ang="0">
                  <a:pos x="16" y="15"/>
                </a:cxn>
              </a:cxnLst>
              <a:rect l="0" t="0" r="r" b="b"/>
              <a:pathLst>
                <a:path w="17" h="141">
                  <a:moveTo>
                    <a:pt x="16" y="15"/>
                  </a:moveTo>
                  <a:lnTo>
                    <a:pt x="0" y="0"/>
                  </a:lnTo>
                  <a:lnTo>
                    <a:pt x="0" y="126"/>
                  </a:lnTo>
                  <a:lnTo>
                    <a:pt x="16" y="140"/>
                  </a:lnTo>
                  <a:lnTo>
                    <a:pt x="16" y="15"/>
                  </a:lnTo>
                </a:path>
              </a:pathLst>
            </a:custGeom>
            <a:solidFill>
              <a:srgbClr val="008000"/>
            </a:solidFill>
            <a:ln w="12700" cap="rnd" cmpd="sng">
              <a:solidFill>
                <a:srgbClr val="000000"/>
              </a:solidFill>
              <a:prstDash val="solid"/>
              <a:round/>
              <a:headEnd/>
              <a:tailEnd/>
            </a:ln>
            <a:effectLst/>
          </p:spPr>
          <p:txBody>
            <a:bodyPr/>
            <a:lstStyle/>
            <a:p>
              <a:endParaRPr lang="fr-FR"/>
            </a:p>
          </p:txBody>
        </p:sp>
        <p:sp>
          <p:nvSpPr>
            <p:cNvPr id="171" name="Freeform 176"/>
            <p:cNvSpPr>
              <a:spLocks/>
            </p:cNvSpPr>
            <p:nvPr/>
          </p:nvSpPr>
          <p:spPr bwMode="auto">
            <a:xfrm>
              <a:off x="2628" y="3536"/>
              <a:ext cx="17" cy="50"/>
            </a:xfrm>
            <a:custGeom>
              <a:avLst/>
              <a:gdLst/>
              <a:ahLst/>
              <a:cxnLst>
                <a:cxn ang="0">
                  <a:pos x="16" y="49"/>
                </a:cxn>
                <a:cxn ang="0">
                  <a:pos x="0" y="49"/>
                </a:cxn>
                <a:cxn ang="0">
                  <a:pos x="0" y="0"/>
                </a:cxn>
                <a:cxn ang="0">
                  <a:pos x="16" y="13"/>
                </a:cxn>
                <a:cxn ang="0">
                  <a:pos x="16" y="49"/>
                </a:cxn>
              </a:cxnLst>
              <a:rect l="0" t="0" r="r" b="b"/>
              <a:pathLst>
                <a:path w="17" h="50">
                  <a:moveTo>
                    <a:pt x="16" y="49"/>
                  </a:moveTo>
                  <a:lnTo>
                    <a:pt x="0" y="49"/>
                  </a:lnTo>
                  <a:lnTo>
                    <a:pt x="0" y="0"/>
                  </a:lnTo>
                  <a:lnTo>
                    <a:pt x="16" y="13"/>
                  </a:lnTo>
                  <a:lnTo>
                    <a:pt x="16" y="49"/>
                  </a:lnTo>
                </a:path>
              </a:pathLst>
            </a:custGeom>
            <a:solidFill>
              <a:srgbClr val="008000"/>
            </a:solidFill>
            <a:ln w="12700" cap="rnd" cmpd="sng">
              <a:solidFill>
                <a:srgbClr val="000000"/>
              </a:solidFill>
              <a:prstDash val="solid"/>
              <a:round/>
              <a:headEnd/>
              <a:tailEnd/>
            </a:ln>
            <a:effectLst/>
          </p:spPr>
          <p:txBody>
            <a:bodyPr/>
            <a:lstStyle/>
            <a:p>
              <a:endParaRPr lang="fr-FR"/>
            </a:p>
          </p:txBody>
        </p:sp>
      </p:grpSp>
      <p:grpSp>
        <p:nvGrpSpPr>
          <p:cNvPr id="172" name="Group 171"/>
          <p:cNvGrpSpPr>
            <a:grpSpLocks/>
          </p:cNvGrpSpPr>
          <p:nvPr/>
        </p:nvGrpSpPr>
        <p:grpSpPr bwMode="auto">
          <a:xfrm>
            <a:off x="6672258" y="3029898"/>
            <a:ext cx="498475" cy="379413"/>
            <a:chOff x="2543" y="1520"/>
            <a:chExt cx="314" cy="239"/>
          </a:xfrm>
        </p:grpSpPr>
        <p:sp>
          <p:nvSpPr>
            <p:cNvPr id="173" name="Freeform 166"/>
            <p:cNvSpPr>
              <a:spLocks/>
            </p:cNvSpPr>
            <p:nvPr/>
          </p:nvSpPr>
          <p:spPr bwMode="auto">
            <a:xfrm>
              <a:off x="2557" y="1520"/>
              <a:ext cx="300" cy="225"/>
            </a:xfrm>
            <a:custGeom>
              <a:avLst/>
              <a:gdLst/>
              <a:ahLst/>
              <a:cxnLst>
                <a:cxn ang="0">
                  <a:pos x="0" y="49"/>
                </a:cxn>
                <a:cxn ang="0">
                  <a:pos x="0" y="176"/>
                </a:cxn>
                <a:cxn ang="0">
                  <a:pos x="186" y="176"/>
                </a:cxn>
                <a:cxn ang="0">
                  <a:pos x="186" y="224"/>
                </a:cxn>
                <a:cxn ang="0">
                  <a:pos x="299" y="112"/>
                </a:cxn>
                <a:cxn ang="0">
                  <a:pos x="186" y="0"/>
                </a:cxn>
                <a:cxn ang="0">
                  <a:pos x="186" y="49"/>
                </a:cxn>
                <a:cxn ang="0">
                  <a:pos x="0" y="49"/>
                </a:cxn>
              </a:cxnLst>
              <a:rect l="0" t="0" r="r" b="b"/>
              <a:pathLst>
                <a:path w="300" h="225">
                  <a:moveTo>
                    <a:pt x="0" y="49"/>
                  </a:moveTo>
                  <a:lnTo>
                    <a:pt x="0" y="176"/>
                  </a:lnTo>
                  <a:lnTo>
                    <a:pt x="186" y="176"/>
                  </a:lnTo>
                  <a:lnTo>
                    <a:pt x="186" y="224"/>
                  </a:lnTo>
                  <a:lnTo>
                    <a:pt x="299" y="112"/>
                  </a:lnTo>
                  <a:lnTo>
                    <a:pt x="186" y="0"/>
                  </a:lnTo>
                  <a:lnTo>
                    <a:pt x="186" y="49"/>
                  </a:lnTo>
                  <a:lnTo>
                    <a:pt x="0" y="49"/>
                  </a:lnTo>
                </a:path>
              </a:pathLst>
            </a:custGeom>
            <a:solidFill>
              <a:srgbClr val="FF8000"/>
            </a:solidFill>
            <a:ln w="12700" cap="rnd" cmpd="sng">
              <a:solidFill>
                <a:srgbClr val="000000"/>
              </a:solidFill>
              <a:prstDash val="solid"/>
              <a:round/>
              <a:headEnd/>
              <a:tailEnd/>
            </a:ln>
            <a:effectLst/>
          </p:spPr>
          <p:txBody>
            <a:bodyPr/>
            <a:lstStyle/>
            <a:p>
              <a:endParaRPr lang="fr-FR"/>
            </a:p>
          </p:txBody>
        </p:sp>
        <p:sp>
          <p:nvSpPr>
            <p:cNvPr id="174" name="Freeform 167"/>
            <p:cNvSpPr>
              <a:spLocks/>
            </p:cNvSpPr>
            <p:nvPr/>
          </p:nvSpPr>
          <p:spPr bwMode="auto">
            <a:xfrm>
              <a:off x="2543" y="1695"/>
              <a:ext cx="202" cy="17"/>
            </a:xfrm>
            <a:custGeom>
              <a:avLst/>
              <a:gdLst/>
              <a:ahLst/>
              <a:cxnLst>
                <a:cxn ang="0">
                  <a:pos x="187" y="16"/>
                </a:cxn>
                <a:cxn ang="0">
                  <a:pos x="201" y="0"/>
                </a:cxn>
                <a:cxn ang="0">
                  <a:pos x="13" y="0"/>
                </a:cxn>
                <a:cxn ang="0">
                  <a:pos x="0" y="16"/>
                </a:cxn>
                <a:cxn ang="0">
                  <a:pos x="187" y="16"/>
                </a:cxn>
              </a:cxnLst>
              <a:rect l="0" t="0" r="r" b="b"/>
              <a:pathLst>
                <a:path w="202" h="17">
                  <a:moveTo>
                    <a:pt x="187" y="16"/>
                  </a:moveTo>
                  <a:lnTo>
                    <a:pt x="201" y="0"/>
                  </a:lnTo>
                  <a:lnTo>
                    <a:pt x="13" y="0"/>
                  </a:lnTo>
                  <a:lnTo>
                    <a:pt x="0" y="16"/>
                  </a:lnTo>
                  <a:lnTo>
                    <a:pt x="187" y="16"/>
                  </a:lnTo>
                </a:path>
              </a:pathLst>
            </a:custGeom>
            <a:solidFill>
              <a:srgbClr val="804000"/>
            </a:solidFill>
            <a:ln w="12700" cap="rnd" cmpd="sng">
              <a:solidFill>
                <a:srgbClr val="000000"/>
              </a:solidFill>
              <a:prstDash val="solid"/>
              <a:round/>
              <a:headEnd/>
              <a:tailEnd/>
            </a:ln>
            <a:effectLst/>
          </p:spPr>
          <p:txBody>
            <a:bodyPr/>
            <a:lstStyle/>
            <a:p>
              <a:endParaRPr lang="fr-FR"/>
            </a:p>
          </p:txBody>
        </p:sp>
        <p:sp>
          <p:nvSpPr>
            <p:cNvPr id="175" name="Freeform 168"/>
            <p:cNvSpPr>
              <a:spLocks/>
            </p:cNvSpPr>
            <p:nvPr/>
          </p:nvSpPr>
          <p:spPr bwMode="auto">
            <a:xfrm>
              <a:off x="2730" y="1695"/>
              <a:ext cx="17" cy="64"/>
            </a:xfrm>
            <a:custGeom>
              <a:avLst/>
              <a:gdLst/>
              <a:ahLst/>
              <a:cxnLst>
                <a:cxn ang="0">
                  <a:pos x="0" y="14"/>
                </a:cxn>
                <a:cxn ang="0">
                  <a:pos x="16" y="0"/>
                </a:cxn>
                <a:cxn ang="0">
                  <a:pos x="16" y="49"/>
                </a:cxn>
                <a:cxn ang="0">
                  <a:pos x="0" y="63"/>
                </a:cxn>
                <a:cxn ang="0">
                  <a:pos x="0" y="14"/>
                </a:cxn>
              </a:cxnLst>
              <a:rect l="0" t="0" r="r" b="b"/>
              <a:pathLst>
                <a:path w="17" h="64">
                  <a:moveTo>
                    <a:pt x="0" y="14"/>
                  </a:moveTo>
                  <a:lnTo>
                    <a:pt x="16" y="0"/>
                  </a:lnTo>
                  <a:lnTo>
                    <a:pt x="16" y="49"/>
                  </a:lnTo>
                  <a:lnTo>
                    <a:pt x="0" y="63"/>
                  </a:lnTo>
                  <a:lnTo>
                    <a:pt x="0" y="14"/>
                  </a:lnTo>
                </a:path>
              </a:pathLst>
            </a:custGeom>
            <a:solidFill>
              <a:srgbClr val="C06000"/>
            </a:solidFill>
            <a:ln w="12700" cap="rnd" cmpd="sng">
              <a:solidFill>
                <a:srgbClr val="000000"/>
              </a:solidFill>
              <a:prstDash val="solid"/>
              <a:round/>
              <a:headEnd/>
              <a:tailEnd/>
            </a:ln>
            <a:effectLst/>
          </p:spPr>
          <p:txBody>
            <a:bodyPr/>
            <a:lstStyle/>
            <a:p>
              <a:endParaRPr lang="fr-FR"/>
            </a:p>
          </p:txBody>
        </p:sp>
        <p:sp>
          <p:nvSpPr>
            <p:cNvPr id="176" name="Freeform 169"/>
            <p:cNvSpPr>
              <a:spLocks/>
            </p:cNvSpPr>
            <p:nvPr/>
          </p:nvSpPr>
          <p:spPr bwMode="auto">
            <a:xfrm>
              <a:off x="2543" y="1569"/>
              <a:ext cx="17" cy="141"/>
            </a:xfrm>
            <a:custGeom>
              <a:avLst/>
              <a:gdLst/>
              <a:ahLst/>
              <a:cxnLst>
                <a:cxn ang="0">
                  <a:pos x="0" y="15"/>
                </a:cxn>
                <a:cxn ang="0">
                  <a:pos x="16" y="0"/>
                </a:cxn>
                <a:cxn ang="0">
                  <a:pos x="16" y="126"/>
                </a:cxn>
                <a:cxn ang="0">
                  <a:pos x="0" y="140"/>
                </a:cxn>
                <a:cxn ang="0">
                  <a:pos x="0" y="15"/>
                </a:cxn>
              </a:cxnLst>
              <a:rect l="0" t="0" r="r" b="b"/>
              <a:pathLst>
                <a:path w="17" h="141">
                  <a:moveTo>
                    <a:pt x="0" y="15"/>
                  </a:moveTo>
                  <a:lnTo>
                    <a:pt x="16" y="0"/>
                  </a:lnTo>
                  <a:lnTo>
                    <a:pt x="16" y="126"/>
                  </a:lnTo>
                  <a:lnTo>
                    <a:pt x="0" y="140"/>
                  </a:lnTo>
                  <a:lnTo>
                    <a:pt x="0" y="15"/>
                  </a:lnTo>
                </a:path>
              </a:pathLst>
            </a:custGeom>
            <a:solidFill>
              <a:srgbClr val="C06000"/>
            </a:solidFill>
            <a:ln w="12700" cap="rnd" cmpd="sng">
              <a:solidFill>
                <a:srgbClr val="000000"/>
              </a:solidFill>
              <a:prstDash val="solid"/>
              <a:round/>
              <a:headEnd/>
              <a:tailEnd/>
            </a:ln>
            <a:effectLst/>
          </p:spPr>
          <p:txBody>
            <a:bodyPr/>
            <a:lstStyle/>
            <a:p>
              <a:endParaRPr lang="fr-FR"/>
            </a:p>
          </p:txBody>
        </p:sp>
        <p:sp>
          <p:nvSpPr>
            <p:cNvPr id="177" name="Freeform 170"/>
            <p:cNvSpPr>
              <a:spLocks/>
            </p:cNvSpPr>
            <p:nvPr/>
          </p:nvSpPr>
          <p:spPr bwMode="auto">
            <a:xfrm>
              <a:off x="2730" y="1520"/>
              <a:ext cx="17" cy="50"/>
            </a:xfrm>
            <a:custGeom>
              <a:avLst/>
              <a:gdLst/>
              <a:ahLst/>
              <a:cxnLst>
                <a:cxn ang="0">
                  <a:pos x="0" y="49"/>
                </a:cxn>
                <a:cxn ang="0">
                  <a:pos x="16" y="49"/>
                </a:cxn>
                <a:cxn ang="0">
                  <a:pos x="16" y="0"/>
                </a:cxn>
                <a:cxn ang="0">
                  <a:pos x="0" y="13"/>
                </a:cxn>
                <a:cxn ang="0">
                  <a:pos x="0" y="49"/>
                </a:cxn>
              </a:cxnLst>
              <a:rect l="0" t="0" r="r" b="b"/>
              <a:pathLst>
                <a:path w="17" h="50">
                  <a:moveTo>
                    <a:pt x="0" y="49"/>
                  </a:moveTo>
                  <a:lnTo>
                    <a:pt x="16" y="49"/>
                  </a:lnTo>
                  <a:lnTo>
                    <a:pt x="16" y="0"/>
                  </a:lnTo>
                  <a:lnTo>
                    <a:pt x="0" y="13"/>
                  </a:lnTo>
                  <a:lnTo>
                    <a:pt x="0" y="49"/>
                  </a:lnTo>
                </a:path>
              </a:pathLst>
            </a:custGeom>
            <a:solidFill>
              <a:srgbClr val="C06000"/>
            </a:solidFill>
            <a:ln w="12700" cap="rnd" cmpd="sng">
              <a:solidFill>
                <a:srgbClr val="000000"/>
              </a:solidFill>
              <a:prstDash val="solid"/>
              <a:round/>
              <a:headEnd/>
              <a:tailEnd/>
            </a:ln>
            <a:effectLst/>
          </p:spPr>
          <p:txBody>
            <a:bodyPr/>
            <a:lstStyle/>
            <a:p>
              <a:endParaRPr lang="fr-FR"/>
            </a:p>
          </p:txBody>
        </p:sp>
      </p:grpSp>
    </p:spTree>
    <p:extLst>
      <p:ext uri="{BB962C8B-B14F-4D97-AF65-F5344CB8AC3E}">
        <p14:creationId xmlns:p14="http://schemas.microsoft.com/office/powerpoint/2010/main" val="2268805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nSpc>
                <a:spcPct val="150000"/>
              </a:lnSpc>
            </a:pPr>
            <a:r>
              <a:rPr lang="fr-FR" b="1" dirty="0" err="1"/>
              <a:t>Modeling</a:t>
            </a:r>
            <a:r>
              <a:rPr lang="fr-FR" b="1" dirty="0"/>
              <a:t> and simulation</a:t>
            </a:r>
            <a:endParaRPr lang="fr-FR" dirty="0"/>
          </a:p>
        </p:txBody>
      </p:sp>
      <p:sp>
        <p:nvSpPr>
          <p:cNvPr id="3" name="Espace réservé du contenu 2"/>
          <p:cNvSpPr>
            <a:spLocks noGrp="1"/>
          </p:cNvSpPr>
          <p:nvPr>
            <p:ph idx="1"/>
          </p:nvPr>
        </p:nvSpPr>
        <p:spPr>
          <a:xfrm>
            <a:off x="1882076" y="1557162"/>
            <a:ext cx="10309924" cy="4599797"/>
          </a:xfrm>
        </p:spPr>
        <p:txBody>
          <a:bodyPr>
            <a:normAutofit/>
          </a:bodyPr>
          <a:lstStyle/>
          <a:p>
            <a:pPr algn="just"/>
            <a:r>
              <a:rPr lang="en-US" dirty="0"/>
              <a:t>Modeling is a tool used to configure or analyze systems; more specifically, a computer system. The purpose of a model is to evaluate a system quantitatively and qualitatively, and to shed light on its behavior and proper operation</a:t>
            </a:r>
            <a:r>
              <a:rPr lang="en-US" dirty="0" smtClean="0"/>
              <a:t>.</a:t>
            </a:r>
          </a:p>
          <a:p>
            <a:pPr algn="just"/>
            <a:r>
              <a:rPr lang="en-US" dirty="0"/>
              <a:t>Modelling involves defining the following points: </a:t>
            </a:r>
            <a:endParaRPr lang="en-US" dirty="0" smtClean="0"/>
          </a:p>
          <a:p>
            <a:pPr indent="11113" algn="just">
              <a:buFont typeface="+mj-lt"/>
              <a:buAutoNum type="arabicPeriod"/>
            </a:pPr>
            <a:r>
              <a:rPr lang="en-US" b="1" dirty="0" smtClean="0"/>
              <a:t> The system</a:t>
            </a:r>
            <a:r>
              <a:rPr lang="en-US" dirty="0" smtClean="0"/>
              <a:t>:</a:t>
            </a:r>
          </a:p>
          <a:p>
            <a:pPr marL="628650" indent="-6350" algn="just">
              <a:buFont typeface="Arial" panose="020B0604020202020204" pitchFamily="34" charset="0"/>
              <a:buChar char="•"/>
            </a:pPr>
            <a:r>
              <a:rPr lang="en-US" dirty="0" smtClean="0"/>
              <a:t>existing </a:t>
            </a:r>
            <a:r>
              <a:rPr lang="en-US" dirty="0"/>
              <a:t>(or not) to which the model refers. </a:t>
            </a:r>
            <a:endParaRPr lang="en-US" dirty="0" smtClean="0"/>
          </a:p>
          <a:p>
            <a:pPr marL="628650" indent="-6350" algn="just">
              <a:buFont typeface="Arial" panose="020B0604020202020204" pitchFamily="34" charset="0"/>
              <a:buChar char="•"/>
            </a:pPr>
            <a:r>
              <a:rPr lang="en-US" dirty="0"/>
              <a:t> </a:t>
            </a:r>
            <a:r>
              <a:rPr lang="en-US" b="1" dirty="0" smtClean="0"/>
              <a:t>The </a:t>
            </a:r>
            <a:r>
              <a:rPr lang="en-US" b="1" dirty="0"/>
              <a:t>model</a:t>
            </a:r>
            <a:r>
              <a:rPr lang="en-US" dirty="0"/>
              <a:t>: abstract representation of the system (simplified) </a:t>
            </a:r>
            <a:endParaRPr lang="en-US" dirty="0" smtClean="0"/>
          </a:p>
          <a:p>
            <a:pPr marL="696912" algn="just">
              <a:buFont typeface="+mj-lt"/>
              <a:buAutoNum type="arabicPeriod" startAt="2"/>
            </a:pPr>
            <a:r>
              <a:rPr lang="en-US" b="1" dirty="0" smtClean="0"/>
              <a:t>The </a:t>
            </a:r>
            <a:r>
              <a:rPr lang="en-US" b="1" dirty="0"/>
              <a:t>objective </a:t>
            </a:r>
            <a:r>
              <a:rPr lang="en-US" b="1" dirty="0" smtClean="0"/>
              <a:t>: </a:t>
            </a:r>
            <a:r>
              <a:rPr lang="en-US" dirty="0" smtClean="0"/>
              <a:t>the </a:t>
            </a:r>
            <a:r>
              <a:rPr lang="en-US" dirty="0"/>
              <a:t>purpose for which the model has been developed. </a:t>
            </a:r>
            <a:endParaRPr lang="en-US" dirty="0" smtClean="0"/>
          </a:p>
          <a:p>
            <a:pPr marL="696912" algn="just">
              <a:buFont typeface="+mj-lt"/>
              <a:buAutoNum type="arabicPeriod" startAt="2"/>
            </a:pPr>
            <a:r>
              <a:rPr lang="en-US" b="1" dirty="0" smtClean="0"/>
              <a:t>Profitability </a:t>
            </a:r>
            <a:r>
              <a:rPr lang="en-US" b="1" dirty="0"/>
              <a:t>criterion </a:t>
            </a:r>
            <a:r>
              <a:rPr lang="en-US" b="1" dirty="0" smtClean="0"/>
              <a:t>: </a:t>
            </a:r>
            <a:r>
              <a:rPr lang="en-US" dirty="0" smtClean="0"/>
              <a:t>an </a:t>
            </a:r>
            <a:r>
              <a:rPr lang="en-US" dirty="0"/>
              <a:t>economic criterion that justifies the use of a model. </a:t>
            </a:r>
            <a:endParaRPr lang="en-US" dirty="0" smtClean="0"/>
          </a:p>
          <a:p>
            <a:pPr marL="696912" algn="just">
              <a:buFont typeface="Wingdings" panose="05000000000000000000" pitchFamily="2" charset="2"/>
              <a:buChar char="Ø"/>
            </a:pPr>
            <a:r>
              <a:rPr lang="en-US" b="1" dirty="0" smtClean="0"/>
              <a:t>System </a:t>
            </a:r>
            <a:r>
              <a:rPr lang="en-US" b="1" dirty="0"/>
              <a:t>study :</a:t>
            </a:r>
            <a:br>
              <a:rPr lang="en-US" b="1" dirty="0"/>
            </a:br>
            <a:r>
              <a:rPr lang="en-US" dirty="0"/>
              <a:t>The study of a system is carried out with the aim of understanding the system's behavior, predicting its future behavior and optimizing the system. </a:t>
            </a:r>
            <a:br>
              <a:rPr lang="en-US" dirty="0"/>
            </a:br>
            <a:endParaRPr lang="fr-FR" dirty="0"/>
          </a:p>
        </p:txBody>
      </p:sp>
    </p:spTree>
    <p:extLst>
      <p:ext uri="{BB962C8B-B14F-4D97-AF65-F5344CB8AC3E}">
        <p14:creationId xmlns:p14="http://schemas.microsoft.com/office/powerpoint/2010/main" val="3355467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51549" y="160814"/>
            <a:ext cx="8911687" cy="1280890"/>
          </a:xfrm>
        </p:spPr>
        <p:txBody>
          <a:bodyPr/>
          <a:lstStyle/>
          <a:p>
            <a:r>
              <a:rPr lang="fr-FR" b="1" dirty="0" err="1"/>
              <a:t>Modeling</a:t>
            </a:r>
            <a:r>
              <a:rPr lang="fr-FR" b="1" dirty="0"/>
              <a:t> and simulation</a:t>
            </a:r>
            <a:endParaRPr lang="fr-FR" dirty="0"/>
          </a:p>
        </p:txBody>
      </p:sp>
      <p:sp>
        <p:nvSpPr>
          <p:cNvPr id="3" name="Espace réservé du contenu 2"/>
          <p:cNvSpPr>
            <a:spLocks noGrp="1"/>
          </p:cNvSpPr>
          <p:nvPr>
            <p:ph idx="1"/>
          </p:nvPr>
        </p:nvSpPr>
        <p:spPr>
          <a:xfrm>
            <a:off x="2345372" y="1048512"/>
            <a:ext cx="9846628" cy="5644896"/>
          </a:xfrm>
        </p:spPr>
        <p:txBody>
          <a:bodyPr>
            <a:normAutofit lnSpcReduction="10000"/>
          </a:bodyPr>
          <a:lstStyle/>
          <a:p>
            <a:r>
              <a:rPr lang="en-US" b="1" dirty="0"/>
              <a:t>Simulation : </a:t>
            </a:r>
          </a:p>
          <a:p>
            <a:pPr marL="0" indent="0">
              <a:buNone/>
            </a:pPr>
            <a:r>
              <a:rPr lang="en-US" dirty="0"/>
              <a:t>Reproducing the behavior of a system and its dynamic evolution step by step, using a system model. </a:t>
            </a:r>
            <a:endParaRPr lang="en-US" dirty="0" smtClean="0"/>
          </a:p>
          <a:p>
            <a:pPr marL="0" indent="0">
              <a:buNone/>
            </a:pPr>
            <a:r>
              <a:rPr lang="en-US" b="1" dirty="0"/>
              <a:t>Interests: </a:t>
            </a:r>
          </a:p>
          <a:p>
            <a:pPr marL="0" indent="0">
              <a:buNone/>
            </a:pPr>
            <a:r>
              <a:rPr lang="en-US" dirty="0"/>
              <a:t>❑ Very general: we can do almost anything and therefore study any model </a:t>
            </a:r>
          </a:p>
          <a:p>
            <a:pPr marL="0" indent="0">
              <a:buNone/>
            </a:pPr>
            <a:r>
              <a:rPr lang="en-US" dirty="0"/>
              <a:t>❑ Allows very complex systems to be addressed </a:t>
            </a:r>
          </a:p>
          <a:p>
            <a:pPr marL="0" indent="0">
              <a:buNone/>
            </a:pPr>
            <a:r>
              <a:rPr lang="en-US" dirty="0"/>
              <a:t>❑ Repetition of experiments. </a:t>
            </a:r>
          </a:p>
          <a:p>
            <a:pPr marL="0" indent="0">
              <a:buNone/>
            </a:pPr>
            <a:endParaRPr lang="en-US" dirty="0"/>
          </a:p>
          <a:p>
            <a:pPr marL="0" indent="0">
              <a:buNone/>
            </a:pPr>
            <a:r>
              <a:rPr lang="en-US" b="1" dirty="0"/>
              <a:t>Means: </a:t>
            </a:r>
          </a:p>
          <a:p>
            <a:pPr marL="0" indent="0">
              <a:buNone/>
            </a:pPr>
            <a:r>
              <a:rPr lang="en-US" dirty="0"/>
              <a:t>❑ Software development (languages: C, Java ..) </a:t>
            </a:r>
          </a:p>
          <a:p>
            <a:pPr marL="0" indent="0">
              <a:buNone/>
            </a:pPr>
            <a:r>
              <a:rPr lang="en-US" dirty="0"/>
              <a:t>❑ Based on a simulation engine. </a:t>
            </a:r>
          </a:p>
          <a:p>
            <a:pPr marL="0" indent="0">
              <a:buNone/>
            </a:pPr>
            <a:endParaRPr lang="en-US" dirty="0"/>
          </a:p>
          <a:p>
            <a:pPr marL="0" indent="0">
              <a:buNone/>
            </a:pPr>
            <a:r>
              <a:rPr lang="en-US" b="1" dirty="0"/>
              <a:t>Disadvantages: </a:t>
            </a:r>
          </a:p>
          <a:p>
            <a:pPr marL="0" indent="0">
              <a:buNone/>
            </a:pPr>
            <a:r>
              <a:rPr lang="en-US" dirty="0"/>
              <a:t>❑ Heavy and complex to develop. </a:t>
            </a:r>
          </a:p>
          <a:p>
            <a:pPr marL="0" indent="0">
              <a:buNone/>
            </a:pPr>
            <a:r>
              <a:rPr lang="en-US" dirty="0"/>
              <a:t>❑ Very greedy in resources (CPU, disk, ..) and computing time. </a:t>
            </a:r>
          </a:p>
          <a:p>
            <a:pPr marL="0" indent="0">
              <a:buNone/>
            </a:pPr>
            <a:endParaRPr lang="fr-FR" dirty="0"/>
          </a:p>
        </p:txBody>
      </p:sp>
    </p:spTree>
    <p:extLst>
      <p:ext uri="{BB962C8B-B14F-4D97-AF65-F5344CB8AC3E}">
        <p14:creationId xmlns:p14="http://schemas.microsoft.com/office/powerpoint/2010/main" val="440021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a:t>Modeling</a:t>
            </a:r>
            <a:r>
              <a:rPr lang="fr-FR" b="1" dirty="0"/>
              <a:t> and simulation</a:t>
            </a:r>
            <a:endParaRPr lang="fr-FR" dirty="0"/>
          </a:p>
        </p:txBody>
      </p:sp>
      <p:sp>
        <p:nvSpPr>
          <p:cNvPr id="3" name="Espace réservé du contenu 2"/>
          <p:cNvSpPr>
            <a:spLocks noGrp="1"/>
          </p:cNvSpPr>
          <p:nvPr>
            <p:ph idx="1"/>
          </p:nvPr>
        </p:nvSpPr>
        <p:spPr/>
        <p:txBody>
          <a:bodyPr>
            <a:normAutofit lnSpcReduction="10000"/>
          </a:bodyPr>
          <a:lstStyle/>
          <a:p>
            <a:pPr algn="just"/>
            <a:r>
              <a:rPr lang="en-US" dirty="0"/>
              <a:t>Simulation is a decision-making tool widely used by designers and managers of complex systems, </a:t>
            </a:r>
          </a:p>
          <a:p>
            <a:pPr algn="just"/>
            <a:r>
              <a:rPr lang="en-US" dirty="0"/>
              <a:t>It consists in building a model of a real system (physical, economic, human ... etc.) and conducting experiments on this model in order to fully understand the system's behavior and improve its performance</a:t>
            </a:r>
            <a:r>
              <a:rPr lang="en-US" dirty="0" smtClean="0"/>
              <a:t>.</a:t>
            </a:r>
          </a:p>
          <a:p>
            <a:pPr algn="just"/>
            <a:r>
              <a:rPr lang="fr-FR" b="1" dirty="0" err="1"/>
              <a:t>Examples</a:t>
            </a:r>
            <a:r>
              <a:rPr lang="fr-FR" b="1" dirty="0"/>
              <a:t> of </a:t>
            </a:r>
            <a:r>
              <a:rPr lang="fr-FR" b="1" dirty="0" err="1"/>
              <a:t>fields</a:t>
            </a:r>
            <a:r>
              <a:rPr lang="fr-FR" b="1" dirty="0"/>
              <a:t> of application:</a:t>
            </a:r>
          </a:p>
          <a:p>
            <a:pPr algn="just">
              <a:buFont typeface="Wingdings" panose="05000000000000000000" pitchFamily="2" charset="2"/>
              <a:buChar char="§"/>
            </a:pPr>
            <a:r>
              <a:rPr lang="fr-FR" dirty="0"/>
              <a:t>- </a:t>
            </a:r>
            <a:r>
              <a:rPr lang="fr-FR" dirty="0" err="1"/>
              <a:t>Meteorology</a:t>
            </a:r>
            <a:r>
              <a:rPr lang="fr-FR" dirty="0"/>
              <a:t>: to </a:t>
            </a:r>
            <a:r>
              <a:rPr lang="fr-FR" dirty="0" err="1"/>
              <a:t>avoid</a:t>
            </a:r>
            <a:r>
              <a:rPr lang="fr-FR" dirty="0"/>
              <a:t> </a:t>
            </a:r>
            <a:r>
              <a:rPr lang="fr-FR" dirty="0" err="1"/>
              <a:t>natural</a:t>
            </a:r>
            <a:r>
              <a:rPr lang="fr-FR" dirty="0"/>
              <a:t> </a:t>
            </a:r>
            <a:r>
              <a:rPr lang="fr-FR" dirty="0" err="1"/>
              <a:t>disasters</a:t>
            </a:r>
            <a:r>
              <a:rPr lang="fr-FR" dirty="0"/>
              <a:t>.</a:t>
            </a:r>
          </a:p>
          <a:p>
            <a:pPr algn="just">
              <a:buFont typeface="Wingdings" panose="05000000000000000000" pitchFamily="2" charset="2"/>
              <a:buChar char="§"/>
            </a:pPr>
            <a:r>
              <a:rPr lang="fr-FR" dirty="0"/>
              <a:t>- </a:t>
            </a:r>
            <a:r>
              <a:rPr lang="fr-FR" dirty="0" err="1"/>
              <a:t>Medicine</a:t>
            </a:r>
            <a:r>
              <a:rPr lang="fr-FR" dirty="0"/>
              <a:t>: </a:t>
            </a:r>
            <a:r>
              <a:rPr lang="fr-FR" dirty="0" err="1"/>
              <a:t>surgery</a:t>
            </a:r>
            <a:r>
              <a:rPr lang="fr-FR" dirty="0"/>
              <a:t>, </a:t>
            </a:r>
            <a:r>
              <a:rPr lang="fr-FR" dirty="0" err="1"/>
              <a:t>pharmaceuticals</a:t>
            </a:r>
            <a:r>
              <a:rPr lang="fr-FR" dirty="0"/>
              <a:t>, etc.</a:t>
            </a:r>
          </a:p>
          <a:p>
            <a:pPr algn="just">
              <a:buFont typeface="Wingdings" panose="05000000000000000000" pitchFamily="2" charset="2"/>
              <a:buChar char="§"/>
            </a:pPr>
            <a:r>
              <a:rPr lang="fr-FR" dirty="0"/>
              <a:t>- </a:t>
            </a:r>
            <a:r>
              <a:rPr lang="fr-FR" dirty="0" err="1"/>
              <a:t>Industry</a:t>
            </a:r>
            <a:r>
              <a:rPr lang="fr-FR" dirty="0"/>
              <a:t>: computer-</a:t>
            </a:r>
            <a:r>
              <a:rPr lang="fr-FR" dirty="0" err="1"/>
              <a:t>aided</a:t>
            </a:r>
            <a:r>
              <a:rPr lang="fr-FR" dirty="0"/>
              <a:t> automobile design, flight </a:t>
            </a:r>
            <a:r>
              <a:rPr lang="fr-FR" dirty="0" err="1"/>
              <a:t>simulators</a:t>
            </a:r>
            <a:r>
              <a:rPr lang="fr-FR" dirty="0"/>
              <a:t>, etc.</a:t>
            </a:r>
          </a:p>
          <a:p>
            <a:pPr algn="just">
              <a:buFont typeface="Wingdings" panose="05000000000000000000" pitchFamily="2" charset="2"/>
              <a:buChar char="§"/>
            </a:pPr>
            <a:r>
              <a:rPr lang="fr-FR" dirty="0"/>
              <a:t>- </a:t>
            </a:r>
            <a:r>
              <a:rPr lang="fr-FR" dirty="0" err="1"/>
              <a:t>Video</a:t>
            </a:r>
            <a:r>
              <a:rPr lang="fr-FR" dirty="0"/>
              <a:t> </a:t>
            </a:r>
            <a:r>
              <a:rPr lang="fr-FR" dirty="0" err="1"/>
              <a:t>games</a:t>
            </a:r>
            <a:r>
              <a:rPr lang="fr-FR" dirty="0"/>
              <a:t>.</a:t>
            </a:r>
          </a:p>
          <a:p>
            <a:pPr algn="just">
              <a:buFont typeface="Wingdings" panose="05000000000000000000" pitchFamily="2" charset="2"/>
              <a:buChar char="§"/>
            </a:pPr>
            <a:r>
              <a:rPr lang="fr-FR" dirty="0" err="1"/>
              <a:t>Astronautics</a:t>
            </a:r>
            <a:r>
              <a:rPr lang="fr-FR" dirty="0"/>
              <a:t> (</a:t>
            </a:r>
            <a:r>
              <a:rPr lang="fr-FR" dirty="0" err="1"/>
              <a:t>space</a:t>
            </a:r>
            <a:r>
              <a:rPr lang="fr-FR" dirty="0"/>
              <a:t> </a:t>
            </a:r>
            <a:r>
              <a:rPr lang="fr-FR" dirty="0" err="1"/>
              <a:t>travel</a:t>
            </a:r>
            <a:r>
              <a:rPr lang="fr-FR" dirty="0"/>
              <a:t>): </a:t>
            </a:r>
            <a:r>
              <a:rPr lang="fr-FR" dirty="0" err="1"/>
              <a:t>simulating</a:t>
            </a:r>
            <a:r>
              <a:rPr lang="fr-FR" dirty="0"/>
              <a:t> life in a </a:t>
            </a:r>
            <a:r>
              <a:rPr lang="fr-FR" dirty="0" err="1"/>
              <a:t>space</a:t>
            </a:r>
            <a:r>
              <a:rPr lang="fr-FR" dirty="0"/>
              <a:t> </a:t>
            </a:r>
            <a:r>
              <a:rPr lang="fr-FR" dirty="0" err="1"/>
              <a:t>shuttle</a:t>
            </a:r>
            <a:r>
              <a:rPr lang="fr-FR" dirty="0"/>
              <a:t>.</a:t>
            </a:r>
          </a:p>
          <a:p>
            <a:pPr algn="just">
              <a:buFont typeface="Wingdings" panose="05000000000000000000" pitchFamily="2" charset="2"/>
              <a:buChar char="§"/>
            </a:pPr>
            <a:endParaRPr lang="fr-FR" dirty="0"/>
          </a:p>
        </p:txBody>
      </p:sp>
    </p:spTree>
    <p:extLst>
      <p:ext uri="{BB962C8B-B14F-4D97-AF65-F5344CB8AC3E}">
        <p14:creationId xmlns:p14="http://schemas.microsoft.com/office/powerpoint/2010/main" val="3312738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Concept of model</a:t>
            </a:r>
            <a:endParaRPr lang="fr-FR" b="1" dirty="0"/>
          </a:p>
        </p:txBody>
      </p:sp>
      <p:sp>
        <p:nvSpPr>
          <p:cNvPr id="3" name="Espace réservé du contenu 2"/>
          <p:cNvSpPr>
            <a:spLocks noGrp="1"/>
          </p:cNvSpPr>
          <p:nvPr>
            <p:ph idx="1"/>
          </p:nvPr>
        </p:nvSpPr>
        <p:spPr>
          <a:xfrm>
            <a:off x="2202780" y="1264554"/>
            <a:ext cx="9989219" cy="5593445"/>
          </a:xfrm>
        </p:spPr>
        <p:txBody>
          <a:bodyPr>
            <a:normAutofit fontScale="25000" lnSpcReduction="20000"/>
          </a:bodyPr>
          <a:lstStyle/>
          <a:p>
            <a:r>
              <a:rPr lang="en-US" sz="7200" b="1" dirty="0" smtClean="0"/>
              <a:t>Definition</a:t>
            </a:r>
          </a:p>
          <a:p>
            <a:pPr indent="11113" algn="just">
              <a:lnSpc>
                <a:spcPct val="160000"/>
              </a:lnSpc>
              <a:buFont typeface="Wingdings" panose="05000000000000000000" pitchFamily="2" charset="2"/>
              <a:buChar char="§"/>
            </a:pPr>
            <a:r>
              <a:rPr lang="en-US" sz="6400" dirty="0" smtClean="0"/>
              <a:t>A </a:t>
            </a:r>
            <a:r>
              <a:rPr lang="en-US" sz="6400" b="1" dirty="0"/>
              <a:t>model</a:t>
            </a:r>
            <a:r>
              <a:rPr lang="en-US" sz="6400" dirty="0"/>
              <a:t> is a representation of a real system (physical, economic, human...etc.) created in order to better study this system and explain certain aspects of its behavior</a:t>
            </a:r>
            <a:r>
              <a:rPr lang="en-US" sz="6400" dirty="0" smtClean="0"/>
              <a:t>.</a:t>
            </a:r>
          </a:p>
          <a:p>
            <a:pPr indent="11113" algn="just">
              <a:lnSpc>
                <a:spcPct val="160000"/>
              </a:lnSpc>
              <a:buFont typeface="Wingdings" panose="05000000000000000000" pitchFamily="2" charset="2"/>
              <a:buChar char="§"/>
            </a:pPr>
            <a:r>
              <a:rPr lang="en-US" sz="6400" dirty="0" smtClean="0"/>
              <a:t>Sometimes</a:t>
            </a:r>
            <a:r>
              <a:rPr lang="en-US" sz="6400" dirty="0"/>
              <a:t>, it is impossible to study the system directly, because it is inaccessible (solar system), too costly, changes too quickly (nuclear blast), or slowly (comet motion).</a:t>
            </a:r>
            <a:br>
              <a:rPr lang="en-US" sz="6400" dirty="0"/>
            </a:br>
            <a:r>
              <a:rPr lang="en-US" sz="6400" dirty="0"/>
              <a:t>In this case, the study is carried out on a model, i.e. a second system built for the occasion, and whose similarity to the original system is as perfect as the study requires</a:t>
            </a:r>
            <a:r>
              <a:rPr lang="en-US" sz="6400" dirty="0" smtClean="0"/>
              <a:t>.</a:t>
            </a:r>
          </a:p>
          <a:p>
            <a:pPr indent="0" algn="just">
              <a:lnSpc>
                <a:spcPct val="160000"/>
              </a:lnSpc>
              <a:buNone/>
            </a:pPr>
            <a:r>
              <a:rPr lang="en-US" sz="6400" b="1" dirty="0"/>
              <a:t>Example</a:t>
            </a:r>
            <a:r>
              <a:rPr lang="en-US" sz="6400" dirty="0"/>
              <a:t>: A project to build an airplane involves the following steps</a:t>
            </a:r>
            <a:br>
              <a:rPr lang="en-US" sz="6400" dirty="0"/>
            </a:br>
            <a:r>
              <a:rPr lang="en-US" sz="6400" dirty="0" smtClean="0"/>
              <a:t>1)Design </a:t>
            </a:r>
            <a:r>
              <a:rPr lang="en-US" sz="6400" dirty="0"/>
              <a:t>a prototype airplane, then build a full-scale model using wood and plywood.</a:t>
            </a:r>
            <a:br>
              <a:rPr lang="en-US" sz="6400" dirty="0"/>
            </a:br>
            <a:r>
              <a:rPr lang="en-US" sz="6400" dirty="0"/>
              <a:t>2) Scale models of the aircraft are built using real materials.</a:t>
            </a:r>
            <a:br>
              <a:rPr lang="en-US" sz="6400" dirty="0"/>
            </a:br>
            <a:r>
              <a:rPr lang="en-US" sz="6400" dirty="0"/>
              <a:t>These models will be used to explain certain aspects (material resistance tests, flight and landing speeds, ....).</a:t>
            </a:r>
            <a:br>
              <a:rPr lang="en-US" sz="6400" dirty="0"/>
            </a:br>
            <a:r>
              <a:rPr lang="en-US" sz="6400" dirty="0"/>
              <a:t>3) The first "real" full-scale aircraft is built for testing. Results from the flight tests are collected, then compared with those obtained using the scale models. New parameters are updated, and model tests are repeated.</a:t>
            </a:r>
            <a:br>
              <a:rPr lang="en-US" sz="6400" dirty="0"/>
            </a:br>
            <a:r>
              <a:rPr lang="en-US" sz="6400" dirty="0"/>
              <a:t/>
            </a:r>
            <a:br>
              <a:rPr lang="en-US" sz="6400" dirty="0"/>
            </a:br>
            <a:r>
              <a:rPr lang="en-US" sz="6400" dirty="0"/>
              <a:t/>
            </a:r>
            <a:br>
              <a:rPr lang="en-US" sz="6400" dirty="0"/>
            </a:br>
            <a:r>
              <a:rPr lang="en-US" sz="6400" dirty="0"/>
              <a:t/>
            </a:r>
            <a:br>
              <a:rPr lang="en-US" sz="6400" dirty="0"/>
            </a:br>
            <a:r>
              <a:rPr lang="en-US" sz="6400" dirty="0"/>
              <a:t/>
            </a:r>
            <a:br>
              <a:rPr lang="en-US" sz="6400" dirty="0"/>
            </a:br>
            <a:r>
              <a:rPr lang="en-US" sz="6400" dirty="0"/>
              <a:t/>
            </a:r>
            <a:br>
              <a:rPr lang="en-US" sz="6400" dirty="0"/>
            </a:br>
            <a:endParaRPr lang="fr-FR" sz="6400" dirty="0"/>
          </a:p>
        </p:txBody>
      </p:sp>
    </p:spTree>
    <p:extLst>
      <p:ext uri="{BB962C8B-B14F-4D97-AF65-F5344CB8AC3E}">
        <p14:creationId xmlns:p14="http://schemas.microsoft.com/office/powerpoint/2010/main" val="2483303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692626"/>
          </a:xfrm>
        </p:spPr>
        <p:txBody>
          <a:bodyPr/>
          <a:lstStyle/>
          <a:p>
            <a:r>
              <a:rPr lang="fr-FR" b="1" dirty="0"/>
              <a:t>Concept of model</a:t>
            </a:r>
            <a:endParaRPr lang="fr-FR" dirty="0"/>
          </a:p>
        </p:txBody>
      </p:sp>
      <p:sp>
        <p:nvSpPr>
          <p:cNvPr id="3" name="Espace réservé du contenu 2"/>
          <p:cNvSpPr>
            <a:spLocks noGrp="1"/>
          </p:cNvSpPr>
          <p:nvPr>
            <p:ph idx="1"/>
          </p:nvPr>
        </p:nvSpPr>
        <p:spPr>
          <a:xfrm>
            <a:off x="2589212" y="1450848"/>
            <a:ext cx="9602788" cy="5157216"/>
          </a:xfrm>
        </p:spPr>
        <p:txBody>
          <a:bodyPr/>
          <a:lstStyle/>
          <a:p>
            <a:r>
              <a:rPr lang="en-US" b="1" dirty="0"/>
              <a:t>Modeling </a:t>
            </a:r>
            <a:r>
              <a:rPr lang="en-US" b="1" dirty="0" smtClean="0"/>
              <a:t>process</a:t>
            </a:r>
            <a:endParaRPr lang="en-US" b="1" dirty="0"/>
          </a:p>
        </p:txBody>
      </p:sp>
      <p:pic>
        <p:nvPicPr>
          <p:cNvPr id="4" name="Picture 2"/>
          <p:cNvPicPr>
            <a:picLocks noChangeAspect="1" noChangeArrowheads="1"/>
          </p:cNvPicPr>
          <p:nvPr/>
        </p:nvPicPr>
        <p:blipFill>
          <a:blip r:embed="rId2"/>
          <a:srcRect/>
          <a:stretch>
            <a:fillRect/>
          </a:stretch>
        </p:blipFill>
        <p:spPr bwMode="auto">
          <a:xfrm>
            <a:off x="3730752" y="1922047"/>
            <a:ext cx="4315968" cy="3038789"/>
          </a:xfrm>
          <a:prstGeom prst="rect">
            <a:avLst/>
          </a:prstGeom>
          <a:noFill/>
          <a:ln w="9525">
            <a:noFill/>
            <a:miter lim="800000"/>
            <a:headEnd/>
            <a:tailEnd/>
          </a:ln>
          <a:effectLst/>
        </p:spPr>
      </p:pic>
      <p:sp>
        <p:nvSpPr>
          <p:cNvPr id="5" name="ZoneTexte 4"/>
          <p:cNvSpPr txBox="1"/>
          <p:nvPr/>
        </p:nvSpPr>
        <p:spPr>
          <a:xfrm>
            <a:off x="2401824" y="5047938"/>
            <a:ext cx="9790176" cy="1754326"/>
          </a:xfrm>
          <a:prstGeom prst="rect">
            <a:avLst/>
          </a:prstGeom>
          <a:noFill/>
        </p:spPr>
        <p:txBody>
          <a:bodyPr wrap="square" rtlCol="0">
            <a:spAutoFit/>
          </a:bodyPr>
          <a:lstStyle/>
          <a:p>
            <a:pPr marL="285750" indent="-285750" algn="just">
              <a:buFont typeface="Wingdings" panose="05000000000000000000" pitchFamily="2" charset="2"/>
              <a:buChar char="§"/>
            </a:pPr>
            <a:r>
              <a:rPr lang="en-US" dirty="0"/>
              <a:t>A model of a system can be divided into number of blocks, which in itself are complete systems.</a:t>
            </a:r>
          </a:p>
          <a:p>
            <a:pPr marL="285750" indent="-285750" algn="just">
              <a:buFont typeface="Arial" panose="020B0604020202020204" pitchFamily="34" charset="0"/>
              <a:buChar char="•"/>
            </a:pPr>
            <a:r>
              <a:rPr lang="en-US" dirty="0" smtClean="0"/>
              <a:t>these </a:t>
            </a:r>
            <a:r>
              <a:rPr lang="en-US" dirty="0"/>
              <a:t>blocks should have some relevance to main system. </a:t>
            </a:r>
            <a:endParaRPr lang="en-US" dirty="0" smtClean="0"/>
          </a:p>
          <a:p>
            <a:pPr marL="285750" indent="-285750" algn="just">
              <a:buFont typeface="Arial" panose="020B0604020202020204" pitchFamily="34" charset="0"/>
              <a:buChar char="•"/>
            </a:pPr>
            <a:r>
              <a:rPr lang="en-US" b="1" dirty="0" smtClean="0"/>
              <a:t>example</a:t>
            </a:r>
            <a:r>
              <a:rPr lang="en-US" dirty="0" smtClean="0"/>
              <a:t> :</a:t>
            </a:r>
            <a:endParaRPr lang="en-US" dirty="0"/>
          </a:p>
          <a:p>
            <a:pPr algn="just"/>
            <a:r>
              <a:rPr lang="en-US" dirty="0" smtClean="0"/>
              <a:t>In a </a:t>
            </a:r>
            <a:r>
              <a:rPr lang="en-US" dirty="0"/>
              <a:t>school. Class rooms are blocks of the school. Aim of the school is to impart education to </a:t>
            </a:r>
            <a:r>
              <a:rPr lang="en-US" dirty="0" smtClean="0"/>
              <a:t>students and </a:t>
            </a:r>
            <a:r>
              <a:rPr lang="en-US" dirty="0"/>
              <a:t>class rooms are required for the coaching</a:t>
            </a:r>
            <a:endParaRPr lang="fr-FR" dirty="0"/>
          </a:p>
        </p:txBody>
      </p:sp>
    </p:spTree>
    <p:extLst>
      <p:ext uri="{BB962C8B-B14F-4D97-AF65-F5344CB8AC3E}">
        <p14:creationId xmlns:p14="http://schemas.microsoft.com/office/powerpoint/2010/main" val="3669125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Concept of model</a:t>
            </a:r>
            <a:endParaRPr lang="fr-FR" dirty="0"/>
          </a:p>
        </p:txBody>
      </p:sp>
      <p:pic>
        <p:nvPicPr>
          <p:cNvPr id="4" name="Espace réservé du contenu 3"/>
          <p:cNvPicPr>
            <a:picLocks noGrp="1" noChangeAspect="1"/>
          </p:cNvPicPr>
          <p:nvPr>
            <p:ph idx="1"/>
          </p:nvPr>
        </p:nvPicPr>
        <p:blipFill>
          <a:blip r:embed="rId2"/>
          <a:stretch>
            <a:fillRect/>
          </a:stretch>
        </p:blipFill>
        <p:spPr>
          <a:xfrm>
            <a:off x="1584960" y="2133600"/>
            <a:ext cx="10472928" cy="4608576"/>
          </a:xfrm>
          <a:prstGeom prst="rect">
            <a:avLst/>
          </a:prstGeom>
        </p:spPr>
      </p:pic>
    </p:spTree>
    <p:extLst>
      <p:ext uri="{BB962C8B-B14F-4D97-AF65-F5344CB8AC3E}">
        <p14:creationId xmlns:p14="http://schemas.microsoft.com/office/powerpoint/2010/main" val="1003008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Concept of simulation</a:t>
            </a:r>
            <a:endParaRPr lang="fr-FR" b="1" dirty="0"/>
          </a:p>
        </p:txBody>
      </p:sp>
      <p:sp>
        <p:nvSpPr>
          <p:cNvPr id="3" name="Espace réservé du contenu 2"/>
          <p:cNvSpPr>
            <a:spLocks noGrp="1"/>
          </p:cNvSpPr>
          <p:nvPr>
            <p:ph idx="1"/>
          </p:nvPr>
        </p:nvSpPr>
        <p:spPr>
          <a:xfrm>
            <a:off x="2589212" y="1475232"/>
            <a:ext cx="9602788" cy="5382768"/>
          </a:xfrm>
        </p:spPr>
        <p:txBody>
          <a:bodyPr>
            <a:noAutofit/>
          </a:bodyPr>
          <a:lstStyle/>
          <a:p>
            <a:r>
              <a:rPr lang="en-US" b="1" dirty="0"/>
              <a:t>Definition:</a:t>
            </a:r>
          </a:p>
          <a:p>
            <a:pPr marL="0" indent="268288">
              <a:buNone/>
            </a:pPr>
            <a:r>
              <a:rPr lang="en-US" dirty="0"/>
              <a:t>Simulation is the study of the dynamic behavior of a system, using a model that evolves over time according to well-defined rules, for predictive purposes.</a:t>
            </a:r>
          </a:p>
          <a:p>
            <a:r>
              <a:rPr lang="en-US" dirty="0"/>
              <a:t>The term simulation can be characterized by the following keywords</a:t>
            </a:r>
            <a:r>
              <a:rPr lang="en-US" dirty="0" smtClean="0"/>
              <a:t>:</a:t>
            </a:r>
          </a:p>
          <a:p>
            <a:pPr marL="628650" indent="-285750" algn="just">
              <a:buFont typeface="Wingdings" panose="05000000000000000000" pitchFamily="2" charset="2"/>
              <a:buChar char="§"/>
            </a:pPr>
            <a:r>
              <a:rPr lang="en-US" dirty="0"/>
              <a:t>A fundamental element is the </a:t>
            </a:r>
            <a:r>
              <a:rPr lang="en-US" b="1" dirty="0" smtClean="0"/>
              <a:t>model</a:t>
            </a:r>
          </a:p>
          <a:p>
            <a:pPr marL="628650" indent="-285750">
              <a:buFont typeface="Wingdings" panose="05000000000000000000" pitchFamily="2" charset="2"/>
              <a:buChar char="§"/>
            </a:pPr>
            <a:r>
              <a:rPr lang="en-US" dirty="0" smtClean="0"/>
              <a:t>The </a:t>
            </a:r>
            <a:r>
              <a:rPr lang="en-US" dirty="0"/>
              <a:t>model is manipulated (on a computer), with the solutions found being those of the model and not of the system being modeled</a:t>
            </a:r>
            <a:r>
              <a:rPr lang="en-US" dirty="0" smtClean="0"/>
              <a:t>.</a:t>
            </a:r>
          </a:p>
          <a:p>
            <a:pPr marL="628650" indent="-285750">
              <a:buFont typeface="Wingdings" panose="05000000000000000000" pitchFamily="2" charset="2"/>
              <a:buChar char="§"/>
            </a:pPr>
            <a:r>
              <a:rPr lang="en-US" dirty="0" smtClean="0"/>
              <a:t>Its </a:t>
            </a:r>
            <a:r>
              <a:rPr lang="en-US" dirty="0"/>
              <a:t>aim is to choose the solution that seems to be the best from among those available</a:t>
            </a:r>
            <a:r>
              <a:rPr lang="en-US" dirty="0" smtClean="0"/>
              <a:t>.</a:t>
            </a:r>
          </a:p>
          <a:p>
            <a:pPr indent="107950" algn="just">
              <a:buFont typeface="+mj-lt"/>
              <a:buAutoNum type="arabicPeriod"/>
            </a:pPr>
            <a:endParaRPr lang="en-US" dirty="0" smtClean="0"/>
          </a:p>
          <a:p>
            <a:pPr marL="628650" indent="-628650"/>
            <a:r>
              <a:rPr lang="en-US" dirty="0" smtClean="0"/>
              <a:t>Simulation </a:t>
            </a:r>
            <a:r>
              <a:rPr lang="en-US" dirty="0"/>
              <a:t>can also be seen as indirect experimentation (on the model, not the system) to compare different ways of proceeding. It does not solve the problem by finding the right solution. It merely helps to select the best possible solution from among several.</a:t>
            </a:r>
            <a:br>
              <a:rPr lang="en-US" dirty="0"/>
            </a:br>
            <a:r>
              <a:rPr lang="en-US" dirty="0"/>
              <a:t/>
            </a:r>
            <a:br>
              <a:rPr lang="en-US" dirty="0"/>
            </a:br>
            <a:r>
              <a:rPr lang="en-US" dirty="0"/>
              <a:t/>
            </a:r>
            <a:br>
              <a:rPr lang="en-US" dirty="0"/>
            </a:br>
            <a:endParaRPr lang="fr-FR" dirty="0"/>
          </a:p>
        </p:txBody>
      </p:sp>
    </p:spTree>
    <p:extLst>
      <p:ext uri="{BB962C8B-B14F-4D97-AF65-F5344CB8AC3E}">
        <p14:creationId xmlns:p14="http://schemas.microsoft.com/office/powerpoint/2010/main" val="34552123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1851" y="-112295"/>
            <a:ext cx="8911687" cy="1280890"/>
          </a:xfrm>
        </p:spPr>
        <p:txBody>
          <a:bodyPr/>
          <a:lstStyle/>
          <a:p>
            <a:r>
              <a:rPr lang="fr-FR" b="1" dirty="0"/>
              <a:t>Concept of simulation</a:t>
            </a:r>
            <a:endParaRPr lang="fr-FR" dirty="0"/>
          </a:p>
        </p:txBody>
      </p:sp>
      <p:sp>
        <p:nvSpPr>
          <p:cNvPr id="3" name="Espace réservé du contenu 2"/>
          <p:cNvSpPr>
            <a:spLocks noGrp="1"/>
          </p:cNvSpPr>
          <p:nvPr>
            <p:ph idx="1"/>
          </p:nvPr>
        </p:nvSpPr>
        <p:spPr>
          <a:xfrm>
            <a:off x="1421851" y="528150"/>
            <a:ext cx="9599075" cy="466461"/>
          </a:xfrm>
        </p:spPr>
        <p:txBody>
          <a:bodyPr/>
          <a:lstStyle/>
          <a:p>
            <a:r>
              <a:rPr lang="fr-FR" b="1" dirty="0" err="1" smtClean="0"/>
              <a:t>Steps</a:t>
            </a:r>
            <a:r>
              <a:rPr lang="fr-FR" b="1" dirty="0" smtClean="0"/>
              <a:t> of simulation</a:t>
            </a:r>
            <a:endParaRPr lang="fr-FR" b="1"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0462" y="994611"/>
            <a:ext cx="10491537" cy="5863389"/>
          </a:xfrm>
          <a:prstGeom prst="rect">
            <a:avLst/>
          </a:prstGeom>
        </p:spPr>
      </p:pic>
    </p:spTree>
    <p:extLst>
      <p:ext uri="{BB962C8B-B14F-4D97-AF65-F5344CB8AC3E}">
        <p14:creationId xmlns:p14="http://schemas.microsoft.com/office/powerpoint/2010/main" val="2781894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01824" y="624109"/>
            <a:ext cx="8911687" cy="1280890"/>
          </a:xfrm>
        </p:spPr>
        <p:txBody>
          <a:bodyPr/>
          <a:lstStyle/>
          <a:p>
            <a:r>
              <a:rPr lang="fr-FR" b="1" dirty="0" smtClean="0"/>
              <a:t>Introduction</a:t>
            </a:r>
            <a:endParaRPr lang="fr-FR" b="1" dirty="0"/>
          </a:p>
        </p:txBody>
      </p:sp>
      <p:sp>
        <p:nvSpPr>
          <p:cNvPr id="3" name="Espace réservé du contenu 2"/>
          <p:cNvSpPr>
            <a:spLocks noGrp="1"/>
          </p:cNvSpPr>
          <p:nvPr>
            <p:ph idx="1"/>
          </p:nvPr>
        </p:nvSpPr>
        <p:spPr>
          <a:xfrm>
            <a:off x="1901824" y="1264554"/>
            <a:ext cx="10290176" cy="5502006"/>
          </a:xfrm>
        </p:spPr>
        <p:txBody>
          <a:bodyPr>
            <a:normAutofit lnSpcReduction="10000"/>
          </a:bodyPr>
          <a:lstStyle/>
          <a:p>
            <a:pPr algn="just"/>
            <a:r>
              <a:rPr lang="fr-FR" altLang="fr-FR" dirty="0" err="1"/>
              <a:t>Technological</a:t>
            </a:r>
            <a:r>
              <a:rPr lang="fr-FR" altLang="fr-FR" dirty="0"/>
              <a:t> </a:t>
            </a:r>
            <a:r>
              <a:rPr lang="fr-FR" altLang="fr-FR" dirty="0" err="1"/>
              <a:t>development</a:t>
            </a:r>
            <a:r>
              <a:rPr lang="fr-FR" altLang="fr-FR" dirty="0"/>
              <a:t> and the </a:t>
            </a:r>
            <a:r>
              <a:rPr lang="fr-FR" altLang="fr-FR" dirty="0" err="1"/>
              <a:t>rapid</a:t>
            </a:r>
            <a:r>
              <a:rPr lang="fr-FR" altLang="fr-FR" dirty="0"/>
              <a:t> </a:t>
            </a:r>
            <a:r>
              <a:rPr lang="fr-FR" altLang="fr-FR" dirty="0" err="1"/>
              <a:t>evolution</a:t>
            </a:r>
            <a:r>
              <a:rPr lang="fr-FR" altLang="fr-FR" dirty="0"/>
              <a:t> of </a:t>
            </a:r>
            <a:r>
              <a:rPr lang="fr-FR" altLang="fr-FR" dirty="0" err="1"/>
              <a:t>systems</a:t>
            </a:r>
            <a:r>
              <a:rPr lang="fr-FR" altLang="fr-FR" dirty="0"/>
              <a:t> lead to </a:t>
            </a:r>
            <a:r>
              <a:rPr lang="fr-FR" altLang="fr-FR" dirty="0" err="1"/>
              <a:t>critical</a:t>
            </a:r>
            <a:r>
              <a:rPr lang="fr-FR" altLang="fr-FR" dirty="0"/>
              <a:t> performance </a:t>
            </a:r>
            <a:r>
              <a:rPr lang="fr-FR" altLang="fr-FR" dirty="0" err="1" smtClean="0"/>
              <a:t>problems</a:t>
            </a:r>
            <a:endParaRPr lang="fr-FR" altLang="fr-FR" dirty="0" smtClean="0"/>
          </a:p>
          <a:p>
            <a:pPr algn="just"/>
            <a:r>
              <a:rPr lang="fr-FR" altLang="fr-FR" b="1" dirty="0" err="1" smtClean="0"/>
              <a:t>What</a:t>
            </a:r>
            <a:r>
              <a:rPr lang="fr-FR" altLang="fr-FR" b="1" dirty="0" smtClean="0"/>
              <a:t> </a:t>
            </a:r>
            <a:r>
              <a:rPr lang="fr-FR" altLang="fr-FR" b="1" dirty="0" err="1"/>
              <a:t>is</a:t>
            </a:r>
            <a:r>
              <a:rPr lang="fr-FR" altLang="fr-FR" b="1" dirty="0"/>
              <a:t> performance </a:t>
            </a:r>
            <a:r>
              <a:rPr lang="fr-FR" altLang="fr-FR" b="1" dirty="0" err="1"/>
              <a:t>evaluation</a:t>
            </a:r>
            <a:r>
              <a:rPr lang="fr-FR" altLang="fr-FR" b="1" dirty="0"/>
              <a:t>?</a:t>
            </a:r>
          </a:p>
          <a:p>
            <a:pPr marL="0" indent="0" algn="just" defTabSz="914400" eaLnBrk="0" fontAlgn="base" hangingPunct="0">
              <a:spcBef>
                <a:spcPct val="0"/>
              </a:spcBef>
              <a:spcAft>
                <a:spcPct val="0"/>
              </a:spcAft>
              <a:buClrTx/>
              <a:buNone/>
            </a:pPr>
            <a:r>
              <a:rPr lang="fr-FR" altLang="fr-FR" sz="2400" dirty="0" smtClean="0">
                <a:solidFill>
                  <a:schemeClr val="tx1"/>
                </a:solidFill>
              </a:rPr>
              <a:t> </a:t>
            </a:r>
            <a:r>
              <a:rPr lang="fr-FR" altLang="fr-FR" dirty="0"/>
              <a:t>performance: </a:t>
            </a:r>
            <a:r>
              <a:rPr lang="fr-FR" altLang="fr-FR" dirty="0" err="1" smtClean="0"/>
              <a:t>is</a:t>
            </a:r>
            <a:r>
              <a:rPr lang="fr-FR" altLang="fr-FR" dirty="0" smtClean="0"/>
              <a:t> </a:t>
            </a:r>
            <a:r>
              <a:rPr lang="fr-FR" altLang="fr-FR" dirty="0"/>
              <a:t>the </a:t>
            </a:r>
            <a:r>
              <a:rPr lang="fr-FR" altLang="fr-FR" dirty="0" err="1"/>
              <a:t>ability</a:t>
            </a:r>
            <a:r>
              <a:rPr lang="fr-FR" altLang="fr-FR" dirty="0"/>
              <a:t> to carry out an action to </a:t>
            </a:r>
            <a:r>
              <a:rPr lang="fr-FR" altLang="fr-FR" dirty="0" err="1"/>
              <a:t>obtain</a:t>
            </a:r>
            <a:r>
              <a:rPr lang="fr-FR" altLang="fr-FR" dirty="0"/>
              <a:t> </a:t>
            </a:r>
            <a:r>
              <a:rPr lang="fr-FR" altLang="fr-FR" dirty="0" err="1"/>
              <a:t>results</a:t>
            </a:r>
            <a:r>
              <a:rPr lang="fr-FR" altLang="fr-FR" dirty="0"/>
              <a:t> in accordance </a:t>
            </a:r>
            <a:r>
              <a:rPr lang="fr-FR" altLang="fr-FR" dirty="0" err="1"/>
              <a:t>with</a:t>
            </a:r>
            <a:r>
              <a:rPr lang="fr-FR" altLang="fr-FR" dirty="0"/>
              <a:t> </a:t>
            </a:r>
            <a:r>
              <a:rPr lang="fr-FR" altLang="fr-FR" dirty="0" err="1"/>
              <a:t>previously</a:t>
            </a:r>
            <a:r>
              <a:rPr lang="fr-FR" altLang="fr-FR" dirty="0"/>
              <a:t> set objectives </a:t>
            </a:r>
            <a:r>
              <a:rPr lang="fr-FR" altLang="fr-FR" dirty="0" err="1"/>
              <a:t>while</a:t>
            </a:r>
            <a:r>
              <a:rPr lang="fr-FR" altLang="fr-FR" dirty="0"/>
              <a:t> </a:t>
            </a:r>
            <a:r>
              <a:rPr lang="fr-FR" altLang="fr-FR" dirty="0" err="1"/>
              <a:t>minimizing</a:t>
            </a:r>
            <a:r>
              <a:rPr lang="fr-FR" altLang="fr-FR" dirty="0"/>
              <a:t> the </a:t>
            </a:r>
            <a:r>
              <a:rPr lang="fr-FR" altLang="fr-FR" dirty="0" err="1"/>
              <a:t>cost</a:t>
            </a:r>
            <a:r>
              <a:rPr lang="fr-FR" altLang="fr-FR" dirty="0"/>
              <a:t> of </a:t>
            </a:r>
            <a:r>
              <a:rPr lang="fr-FR" altLang="fr-FR" dirty="0" err="1"/>
              <a:t>resources</a:t>
            </a:r>
            <a:r>
              <a:rPr lang="fr-FR" altLang="fr-FR" dirty="0"/>
              <a:t> and </a:t>
            </a:r>
            <a:r>
              <a:rPr lang="fr-FR" altLang="fr-FR" dirty="0" err="1"/>
              <a:t>processes</a:t>
            </a:r>
            <a:r>
              <a:rPr lang="fr-FR" altLang="fr-FR" dirty="0"/>
              <a:t> </a:t>
            </a:r>
            <a:r>
              <a:rPr lang="fr-FR" altLang="fr-FR" dirty="0" err="1"/>
              <a:t>implemented</a:t>
            </a:r>
            <a:r>
              <a:rPr lang="fr-FR" altLang="fr-FR" dirty="0"/>
              <a:t>. </a:t>
            </a:r>
            <a:endParaRPr lang="fr-FR" altLang="fr-FR" dirty="0" smtClean="0"/>
          </a:p>
          <a:p>
            <a:pPr marL="0" indent="0" algn="just" defTabSz="914400" eaLnBrk="0" fontAlgn="base" hangingPunct="0">
              <a:spcBef>
                <a:spcPct val="0"/>
              </a:spcBef>
              <a:spcAft>
                <a:spcPct val="0"/>
              </a:spcAft>
              <a:buClrTx/>
              <a:buNone/>
            </a:pPr>
            <a:endParaRPr lang="fr-FR" altLang="fr-FR" dirty="0" smtClean="0"/>
          </a:p>
          <a:p>
            <a:pPr algn="just" defTabSz="914400" eaLnBrk="0" fontAlgn="base" hangingPunct="0">
              <a:spcBef>
                <a:spcPct val="0"/>
              </a:spcBef>
              <a:spcAft>
                <a:spcPct val="0"/>
              </a:spcAft>
              <a:buClrTx/>
            </a:pPr>
            <a:r>
              <a:rPr lang="fr-FR" altLang="fr-FR" dirty="0" err="1"/>
              <a:t>Evaluating</a:t>
            </a:r>
            <a:r>
              <a:rPr lang="fr-FR" altLang="fr-FR" dirty="0"/>
              <a:t> a system: “</a:t>
            </a:r>
            <a:r>
              <a:rPr lang="fr-FR" altLang="fr-FR" dirty="0" err="1"/>
              <a:t>means</a:t>
            </a:r>
            <a:r>
              <a:rPr lang="fr-FR" altLang="fr-FR" dirty="0"/>
              <a:t> </a:t>
            </a:r>
            <a:r>
              <a:rPr lang="fr-FR" altLang="fr-FR" dirty="0" err="1"/>
              <a:t>measuring</a:t>
            </a:r>
            <a:r>
              <a:rPr lang="fr-FR" altLang="fr-FR" dirty="0"/>
              <a:t> </a:t>
            </a:r>
            <a:r>
              <a:rPr lang="fr-FR" altLang="fr-FR" dirty="0" err="1"/>
              <a:t>its</a:t>
            </a:r>
            <a:r>
              <a:rPr lang="fr-FR" altLang="fr-FR" dirty="0"/>
              <a:t> </a:t>
            </a:r>
            <a:r>
              <a:rPr lang="fr-FR" altLang="fr-FR" dirty="0" err="1"/>
              <a:t>ability</a:t>
            </a:r>
            <a:r>
              <a:rPr lang="fr-FR" altLang="fr-FR" dirty="0"/>
              <a:t> to </a:t>
            </a:r>
            <a:r>
              <a:rPr lang="fr-FR" altLang="fr-FR" dirty="0" err="1"/>
              <a:t>solve</a:t>
            </a:r>
            <a:r>
              <a:rPr lang="fr-FR" altLang="fr-FR" dirty="0"/>
              <a:t> all the </a:t>
            </a:r>
            <a:r>
              <a:rPr lang="fr-FR" altLang="fr-FR" dirty="0" err="1"/>
              <a:t>problems</a:t>
            </a:r>
            <a:r>
              <a:rPr lang="fr-FR" altLang="fr-FR" dirty="0"/>
              <a:t> for </a:t>
            </a:r>
            <a:r>
              <a:rPr lang="fr-FR" altLang="fr-FR" dirty="0" err="1"/>
              <a:t>which</a:t>
            </a:r>
            <a:r>
              <a:rPr lang="fr-FR" altLang="fr-FR" dirty="0"/>
              <a:t> </a:t>
            </a:r>
            <a:r>
              <a:rPr lang="fr-FR" altLang="fr-FR" dirty="0" err="1"/>
              <a:t>we</a:t>
            </a:r>
            <a:r>
              <a:rPr lang="fr-FR" altLang="fr-FR" dirty="0"/>
              <a:t> use </a:t>
            </a:r>
            <a:r>
              <a:rPr lang="fr-FR" altLang="fr-FR" dirty="0" err="1"/>
              <a:t>it</a:t>
            </a:r>
            <a:r>
              <a:rPr lang="fr-FR" altLang="fr-FR" dirty="0"/>
              <a:t> or plan to use </a:t>
            </a:r>
            <a:r>
              <a:rPr lang="fr-FR" altLang="fr-FR" dirty="0" err="1"/>
              <a:t>it</a:t>
            </a:r>
            <a:r>
              <a:rPr lang="fr-FR" altLang="fr-FR" dirty="0"/>
              <a:t>”: </a:t>
            </a:r>
            <a:r>
              <a:rPr lang="fr-FR" altLang="fr-FR" dirty="0" err="1"/>
              <a:t>suitable</a:t>
            </a:r>
            <a:r>
              <a:rPr lang="fr-FR" altLang="fr-FR" dirty="0"/>
              <a:t> for a </a:t>
            </a:r>
            <a:r>
              <a:rPr lang="fr-FR" altLang="fr-FR" dirty="0" err="1"/>
              <a:t>given</a:t>
            </a:r>
            <a:r>
              <a:rPr lang="fr-FR" altLang="fr-FR" dirty="0"/>
              <a:t> service. </a:t>
            </a:r>
          </a:p>
          <a:p>
            <a:pPr algn="just" defTabSz="914400" eaLnBrk="0" fontAlgn="base" hangingPunct="0">
              <a:spcBef>
                <a:spcPct val="0"/>
              </a:spcBef>
              <a:spcAft>
                <a:spcPct val="0"/>
              </a:spcAft>
              <a:buClrTx/>
            </a:pPr>
            <a:endParaRPr lang="fr-FR" altLang="fr-FR" dirty="0"/>
          </a:p>
          <a:p>
            <a:pPr algn="just" defTabSz="914400" eaLnBrk="0" fontAlgn="base" hangingPunct="0">
              <a:spcBef>
                <a:spcPct val="0"/>
              </a:spcBef>
              <a:spcAft>
                <a:spcPct val="0"/>
              </a:spcAft>
              <a:buClrTx/>
            </a:pPr>
            <a:r>
              <a:rPr lang="fr-FR" altLang="fr-FR" dirty="0"/>
              <a:t>The </a:t>
            </a:r>
            <a:r>
              <a:rPr lang="fr-FR" altLang="fr-FR" dirty="0" err="1"/>
              <a:t>evaluation</a:t>
            </a:r>
            <a:r>
              <a:rPr lang="fr-FR" altLang="fr-FR" dirty="0"/>
              <a:t> of the performance of a system </a:t>
            </a:r>
            <a:r>
              <a:rPr lang="fr-FR" altLang="fr-FR" dirty="0" err="1"/>
              <a:t>can</a:t>
            </a:r>
            <a:r>
              <a:rPr lang="fr-FR" altLang="fr-FR" dirty="0"/>
              <a:t> </a:t>
            </a:r>
            <a:r>
              <a:rPr lang="fr-FR" altLang="fr-FR" dirty="0" err="1"/>
              <a:t>take</a:t>
            </a:r>
            <a:r>
              <a:rPr lang="fr-FR" altLang="fr-FR" dirty="0"/>
              <a:t> place at </a:t>
            </a:r>
            <a:r>
              <a:rPr lang="fr-FR" altLang="fr-FR" dirty="0" err="1"/>
              <a:t>two</a:t>
            </a:r>
            <a:r>
              <a:rPr lang="fr-FR" altLang="fr-FR" dirty="0"/>
              <a:t> </a:t>
            </a:r>
            <a:r>
              <a:rPr lang="fr-FR" altLang="fr-FR" dirty="0" err="1"/>
              <a:t>levels</a:t>
            </a:r>
            <a:endParaRPr lang="fr-FR" altLang="fr-FR" dirty="0"/>
          </a:p>
          <a:p>
            <a:pPr marL="0" indent="0" algn="just" defTabSz="914400" eaLnBrk="0" fontAlgn="base" hangingPunct="0">
              <a:spcBef>
                <a:spcPct val="0"/>
              </a:spcBef>
              <a:spcAft>
                <a:spcPct val="0"/>
              </a:spcAft>
              <a:buClrTx/>
              <a:buNone/>
            </a:pPr>
            <a:endParaRPr lang="fr-FR" altLang="fr-FR" dirty="0"/>
          </a:p>
          <a:p>
            <a:pPr algn="just" defTabSz="914400" eaLnBrk="0" fontAlgn="base" hangingPunct="0">
              <a:spcBef>
                <a:spcPct val="0"/>
              </a:spcBef>
              <a:spcAft>
                <a:spcPct val="0"/>
              </a:spcAft>
              <a:buClrTx/>
              <a:buFont typeface="+mj-lt"/>
              <a:buAutoNum type="arabicPeriod"/>
            </a:pPr>
            <a:r>
              <a:rPr lang="en-US" altLang="fr-FR" b="1" dirty="0"/>
              <a:t>In design</a:t>
            </a:r>
            <a:r>
              <a:rPr lang="en-US" altLang="fr-FR" dirty="0"/>
              <a:t>: in this case, the system does not yet exist. Nowadays, most real systems are increasingly complex, and designing a system without first carrying out a performance analysis can result in the creation of an unusable system</a:t>
            </a:r>
            <a:r>
              <a:rPr lang="en-US" altLang="fr-FR" dirty="0" smtClean="0"/>
              <a:t>.</a:t>
            </a:r>
          </a:p>
          <a:p>
            <a:pPr algn="just" defTabSz="914400" eaLnBrk="0" fontAlgn="base" hangingPunct="0">
              <a:spcBef>
                <a:spcPct val="0"/>
              </a:spcBef>
              <a:spcAft>
                <a:spcPct val="0"/>
              </a:spcAft>
              <a:buClrTx/>
              <a:buFont typeface="+mj-lt"/>
              <a:buAutoNum type="arabicPeriod"/>
            </a:pPr>
            <a:endParaRPr lang="en-US" altLang="fr-FR" dirty="0"/>
          </a:p>
          <a:p>
            <a:pPr marL="0" indent="354013" algn="just" defTabSz="914400" eaLnBrk="0" fontAlgn="base" hangingPunct="0">
              <a:spcBef>
                <a:spcPct val="0"/>
              </a:spcBef>
              <a:spcAft>
                <a:spcPct val="0"/>
              </a:spcAft>
              <a:buClrTx/>
              <a:buNone/>
            </a:pPr>
            <a:r>
              <a:rPr lang="en-US" altLang="fr-FR" b="1" dirty="0"/>
              <a:t>Example</a:t>
            </a:r>
            <a:r>
              <a:rPr lang="en-US" altLang="fr-FR" dirty="0"/>
              <a:t>: Buying a machine for a production workshop </a:t>
            </a:r>
          </a:p>
          <a:p>
            <a:pPr marL="354013" indent="0" algn="just" defTabSz="914400" eaLnBrk="0" fontAlgn="base" hangingPunct="0">
              <a:spcBef>
                <a:spcPct val="0"/>
              </a:spcBef>
              <a:spcAft>
                <a:spcPct val="0"/>
              </a:spcAft>
              <a:buClrTx/>
              <a:buNone/>
            </a:pPr>
            <a:r>
              <a:rPr lang="en-US" altLang="fr-FR" dirty="0"/>
              <a:t>- Acquire a very expensive machine: to be sure of meeting production targets But only a prior performance analysis can confirm that, in practice, the machine will be largely under-used. </a:t>
            </a:r>
          </a:p>
          <a:p>
            <a:pPr algn="just" defTabSz="914400" eaLnBrk="0" fontAlgn="base" hangingPunct="0">
              <a:spcBef>
                <a:spcPct val="0"/>
              </a:spcBef>
              <a:spcAft>
                <a:spcPct val="0"/>
              </a:spcAft>
              <a:buClrTx/>
            </a:pPr>
            <a:endParaRPr lang="fr-FR" altLang="fr-FR" dirty="0"/>
          </a:p>
          <a:p>
            <a:pPr defTabSz="914400" eaLnBrk="0" fontAlgn="base" hangingPunct="0">
              <a:spcBef>
                <a:spcPct val="0"/>
              </a:spcBef>
              <a:spcAft>
                <a:spcPct val="0"/>
              </a:spcAft>
              <a:buClrTx/>
            </a:pPr>
            <a:endParaRPr lang="fr-FR" altLang="fr-FR" sz="4000" dirty="0">
              <a:solidFill>
                <a:schemeClr val="tx1"/>
              </a:solidFill>
              <a:latin typeface="Arial" panose="020B0604020202020204" pitchFamily="34" charset="0"/>
            </a:endParaRPr>
          </a:p>
          <a:p>
            <a:pPr defTabSz="914400" eaLnBrk="0" fontAlgn="base" hangingPunct="0">
              <a:spcBef>
                <a:spcPct val="0"/>
              </a:spcBef>
              <a:spcAft>
                <a:spcPct val="0"/>
              </a:spcAft>
              <a:buClrTx/>
            </a:pPr>
            <a:endParaRPr lang="fr-FR" altLang="fr-FR" dirty="0"/>
          </a:p>
        </p:txBody>
      </p:sp>
      <p:sp>
        <p:nvSpPr>
          <p:cNvPr id="6" name="Rectangle 3"/>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23450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Introduction</a:t>
            </a:r>
            <a:endParaRPr lang="fr-FR" dirty="0"/>
          </a:p>
        </p:txBody>
      </p:sp>
      <p:sp>
        <p:nvSpPr>
          <p:cNvPr id="3" name="Espace réservé du contenu 2"/>
          <p:cNvSpPr>
            <a:spLocks noGrp="1"/>
          </p:cNvSpPr>
          <p:nvPr>
            <p:ph idx="1"/>
          </p:nvPr>
        </p:nvSpPr>
        <p:spPr>
          <a:xfrm>
            <a:off x="2589212" y="1353312"/>
            <a:ext cx="9602788" cy="3777622"/>
          </a:xfrm>
        </p:spPr>
        <p:txBody>
          <a:bodyPr/>
          <a:lstStyle/>
          <a:p>
            <a:pPr algn="just">
              <a:buFont typeface="+mj-lt"/>
              <a:buAutoNum type="arabicPeriod" startAt="2"/>
            </a:pPr>
            <a:r>
              <a:rPr lang="en-US" b="1" dirty="0"/>
              <a:t>In operation</a:t>
            </a:r>
            <a:r>
              <a:rPr lang="en-US" dirty="0"/>
              <a:t>: the system exists, but you want to modify it</a:t>
            </a:r>
            <a:r>
              <a:rPr lang="en-US" dirty="0" smtClean="0"/>
              <a:t>.</a:t>
            </a:r>
          </a:p>
          <a:p>
            <a:pPr algn="just">
              <a:buFont typeface="+mj-lt"/>
              <a:buAutoNum type="arabicPeriod" startAt="2"/>
            </a:pPr>
            <a:r>
              <a:rPr lang="en-US" dirty="0" smtClean="0"/>
              <a:t> </a:t>
            </a:r>
            <a:r>
              <a:rPr lang="en-US" dirty="0"/>
              <a:t/>
            </a:r>
            <a:br>
              <a:rPr lang="en-US" dirty="0"/>
            </a:br>
            <a:r>
              <a:rPr lang="en-US" b="1" dirty="0"/>
              <a:t>Example</a:t>
            </a:r>
            <a:r>
              <a:rPr lang="en-US" dirty="0"/>
              <a:t>: modification of a manufacturing workshop whose production capacity is no longer sufficient. </a:t>
            </a:r>
            <a:br>
              <a:rPr lang="en-US" dirty="0"/>
            </a:br>
            <a:r>
              <a:rPr lang="en-US" dirty="0"/>
              <a:t>It is proposed to replace a given machine with one that is twice as fast =&gt; the new system's performance must be analyzed in order to verify that the change has led to a reduction in production capacity. </a:t>
            </a:r>
            <a:br>
              <a:rPr lang="en-US" dirty="0"/>
            </a:br>
            <a:r>
              <a:rPr lang="en-US" dirty="0"/>
              <a:t>the performance of the new system must be analyzed to check that the change has achieved the desired increase in production. </a:t>
            </a:r>
            <a:br>
              <a:rPr lang="en-US" dirty="0"/>
            </a:br>
            <a:r>
              <a:rPr lang="en-US" dirty="0"/>
              <a:t/>
            </a:r>
            <a:br>
              <a:rPr lang="en-US" dirty="0"/>
            </a:br>
            <a:endParaRPr lang="fr-FR" dirty="0"/>
          </a:p>
        </p:txBody>
      </p:sp>
    </p:spTree>
    <p:extLst>
      <p:ext uri="{BB962C8B-B14F-4D97-AF65-F5344CB8AC3E}">
        <p14:creationId xmlns:p14="http://schemas.microsoft.com/office/powerpoint/2010/main" val="4009944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Introduction</a:t>
            </a:r>
            <a:endParaRPr lang="fr-FR" dirty="0"/>
          </a:p>
        </p:txBody>
      </p:sp>
      <p:sp>
        <p:nvSpPr>
          <p:cNvPr id="3" name="Espace réservé du contenu 2"/>
          <p:cNvSpPr>
            <a:spLocks noGrp="1"/>
          </p:cNvSpPr>
          <p:nvPr>
            <p:ph idx="1"/>
          </p:nvPr>
        </p:nvSpPr>
        <p:spPr>
          <a:xfrm>
            <a:off x="2686748" y="1353312"/>
            <a:ext cx="9602788" cy="3182112"/>
          </a:xfrm>
        </p:spPr>
        <p:txBody>
          <a:bodyPr>
            <a:normAutofit fontScale="92500" lnSpcReduction="20000"/>
          </a:bodyPr>
          <a:lstStyle/>
          <a:p>
            <a:pPr algn="just"/>
            <a:r>
              <a:rPr lang="en-US" b="1" dirty="0"/>
              <a:t>How do you evaluate system performance? </a:t>
            </a:r>
            <a:r>
              <a:rPr lang="en-US" dirty="0"/>
              <a:t/>
            </a:r>
            <a:br>
              <a:rPr lang="en-US" dirty="0"/>
            </a:br>
            <a:r>
              <a:rPr lang="en-US" dirty="0"/>
              <a:t>There are two types of analysis</a:t>
            </a:r>
            <a:r>
              <a:rPr lang="en-US" dirty="0" smtClean="0"/>
              <a:t>:</a:t>
            </a:r>
          </a:p>
          <a:p>
            <a:pPr marL="354013" indent="0" algn="just">
              <a:buNone/>
            </a:pPr>
            <a:r>
              <a:rPr lang="en-US" dirty="0" smtClean="0"/>
              <a:t> </a:t>
            </a:r>
            <a:r>
              <a:rPr lang="en-US" dirty="0"/>
              <a:t/>
            </a:r>
            <a:br>
              <a:rPr lang="en-US" dirty="0"/>
            </a:br>
            <a:r>
              <a:rPr lang="en-US" dirty="0"/>
              <a:t>1- </a:t>
            </a:r>
            <a:r>
              <a:rPr lang="en-US" b="1" dirty="0"/>
              <a:t>Qualitative analysis</a:t>
            </a:r>
            <a:r>
              <a:rPr lang="en-US" dirty="0"/>
              <a:t>: consists in defining the structural and behavioral properties of the system and verifying its logical correctness, such as the absence of deadlocks. </a:t>
            </a:r>
            <a:br>
              <a:rPr lang="en-US" dirty="0"/>
            </a:br>
            <a:r>
              <a:rPr lang="en-US" dirty="0"/>
              <a:t>The most commonly used formalisms include Petri nets and process algebras</a:t>
            </a:r>
            <a:r>
              <a:rPr lang="en-US" dirty="0" smtClean="0"/>
              <a:t>.</a:t>
            </a:r>
          </a:p>
          <a:p>
            <a:pPr marL="354013" indent="0" algn="just">
              <a:buNone/>
            </a:pPr>
            <a:r>
              <a:rPr lang="en-US" dirty="0" smtClean="0"/>
              <a:t> </a:t>
            </a:r>
            <a:r>
              <a:rPr lang="en-US" dirty="0"/>
              <a:t/>
            </a:r>
            <a:br>
              <a:rPr lang="en-US" dirty="0"/>
            </a:br>
            <a:r>
              <a:rPr lang="en-US" dirty="0"/>
              <a:t>2- </a:t>
            </a:r>
            <a:r>
              <a:rPr lang="en-US" b="1" dirty="0"/>
              <a:t>Quantitative analysis:</a:t>
            </a:r>
            <a:r>
              <a:rPr lang="en-US" dirty="0"/>
              <a:t> consists in calculating the system's performance parameters (after carrying out a qualitative analysis</a:t>
            </a:r>
            <a:r>
              <a:rPr lang="en-US" dirty="0" smtClean="0"/>
              <a:t>).</a:t>
            </a:r>
          </a:p>
          <a:p>
            <a:pPr marL="0" indent="354013">
              <a:buNone/>
            </a:pPr>
            <a:r>
              <a:rPr lang="en-US" dirty="0" smtClean="0"/>
              <a:t>The </a:t>
            </a:r>
            <a:r>
              <a:rPr lang="en-US" dirty="0"/>
              <a:t>various methods of quantitative performance analysis can be divided into three broad categories: </a:t>
            </a:r>
            <a:r>
              <a:rPr lang="en-US" dirty="0" smtClean="0"/>
              <a:t> </a:t>
            </a:r>
            <a:r>
              <a:rPr lang="en-US" dirty="0"/>
              <a:t/>
            </a:r>
            <a:br>
              <a:rPr lang="en-US" dirty="0"/>
            </a:br>
            <a:r>
              <a:rPr lang="en-US" dirty="0"/>
              <a:t/>
            </a:r>
            <a:br>
              <a:rPr lang="en-US" dirty="0"/>
            </a:br>
            <a:endParaRPr lang="fr-FR" dirty="0"/>
          </a:p>
        </p:txBody>
      </p:sp>
      <p:pic>
        <p:nvPicPr>
          <p:cNvPr id="4" name="Image 3"/>
          <p:cNvPicPr>
            <a:picLocks noChangeAspect="1"/>
          </p:cNvPicPr>
          <p:nvPr/>
        </p:nvPicPr>
        <p:blipFill>
          <a:blip r:embed="rId2"/>
          <a:stretch>
            <a:fillRect/>
          </a:stretch>
        </p:blipFill>
        <p:spPr>
          <a:xfrm>
            <a:off x="4508816" y="4024673"/>
            <a:ext cx="6476176" cy="2833327"/>
          </a:xfrm>
          <a:prstGeom prst="rect">
            <a:avLst/>
          </a:prstGeom>
        </p:spPr>
      </p:pic>
    </p:spTree>
    <p:extLst>
      <p:ext uri="{BB962C8B-B14F-4D97-AF65-F5344CB8AC3E}">
        <p14:creationId xmlns:p14="http://schemas.microsoft.com/office/powerpoint/2010/main" val="3987600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Introduction</a:t>
            </a:r>
            <a:endParaRPr lang="fr-FR" dirty="0"/>
          </a:p>
        </p:txBody>
      </p:sp>
      <p:sp>
        <p:nvSpPr>
          <p:cNvPr id="3" name="Espace réservé du contenu 2"/>
          <p:cNvSpPr>
            <a:spLocks noGrp="1"/>
          </p:cNvSpPr>
          <p:nvPr>
            <p:ph idx="1"/>
          </p:nvPr>
        </p:nvSpPr>
        <p:spPr/>
        <p:txBody>
          <a:bodyPr/>
          <a:lstStyle/>
          <a:p>
            <a:pPr algn="just"/>
            <a:r>
              <a:rPr lang="en-US" dirty="0"/>
              <a:t>System modeling and computer simulation, recently has become one of the premier subject in the industry as well as </a:t>
            </a:r>
            <a:r>
              <a:rPr lang="en-US" dirty="0" err="1"/>
              <a:t>Defence</a:t>
            </a:r>
            <a:r>
              <a:rPr lang="en-US" dirty="0"/>
              <a:t>.</a:t>
            </a:r>
          </a:p>
          <a:p>
            <a:pPr algn="just"/>
            <a:r>
              <a:rPr lang="en-US" dirty="0"/>
              <a:t> It helps an engineer or a scientist to study a system with the help of mathematical models and computers. </a:t>
            </a:r>
          </a:p>
          <a:p>
            <a:pPr algn="just"/>
            <a:r>
              <a:rPr lang="en-US" dirty="0"/>
              <a:t>system simulation is nothing but an experiment with the help of computers, without performing actual experiment. It saves lot of money which is required, if we actually perform experiments with the real system.</a:t>
            </a:r>
            <a:endParaRPr lang="fr-FR" dirty="0"/>
          </a:p>
          <a:p>
            <a:endParaRPr lang="fr-FR" dirty="0"/>
          </a:p>
        </p:txBody>
      </p:sp>
    </p:spTree>
    <p:extLst>
      <p:ext uri="{BB962C8B-B14F-4D97-AF65-F5344CB8AC3E}">
        <p14:creationId xmlns:p14="http://schemas.microsoft.com/office/powerpoint/2010/main" val="3175478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Concept of system</a:t>
            </a:r>
            <a:endParaRPr lang="fr-FR" dirty="0"/>
          </a:p>
        </p:txBody>
      </p:sp>
      <p:sp>
        <p:nvSpPr>
          <p:cNvPr id="3" name="Espace réservé du contenu 2"/>
          <p:cNvSpPr>
            <a:spLocks noGrp="1"/>
          </p:cNvSpPr>
          <p:nvPr>
            <p:ph idx="1"/>
          </p:nvPr>
        </p:nvSpPr>
        <p:spPr>
          <a:xfrm>
            <a:off x="2467292" y="1264554"/>
            <a:ext cx="9724708" cy="5593445"/>
          </a:xfrm>
        </p:spPr>
        <p:txBody>
          <a:bodyPr>
            <a:normAutofit lnSpcReduction="10000"/>
          </a:bodyPr>
          <a:lstStyle/>
          <a:p>
            <a:r>
              <a:rPr lang="fr-FR" b="1" dirty="0" err="1"/>
              <a:t>what</a:t>
            </a:r>
            <a:r>
              <a:rPr lang="fr-FR" b="1" dirty="0"/>
              <a:t> a system </a:t>
            </a:r>
            <a:r>
              <a:rPr lang="fr-FR" b="1" dirty="0" err="1"/>
              <a:t>is</a:t>
            </a:r>
            <a:r>
              <a:rPr lang="fr-FR" b="1" dirty="0" smtClean="0"/>
              <a:t>?</a:t>
            </a:r>
          </a:p>
          <a:p>
            <a:pPr algn="just"/>
            <a:r>
              <a:rPr lang="en-US" dirty="0"/>
              <a:t>a system is, “</a:t>
            </a:r>
            <a:r>
              <a:rPr lang="en-US" i="1" dirty="0"/>
              <a:t>Any object which </a:t>
            </a:r>
            <a:r>
              <a:rPr lang="en-US" i="1" dirty="0" smtClean="0"/>
              <a:t>has some </a:t>
            </a:r>
            <a:r>
              <a:rPr lang="en-US" i="1" dirty="0"/>
              <a:t>action to perform and is </a:t>
            </a:r>
            <a:r>
              <a:rPr lang="en-US" i="1" dirty="0" smtClean="0"/>
              <a:t>dependent </a:t>
            </a:r>
            <a:r>
              <a:rPr lang="en-US" i="1" dirty="0"/>
              <a:t>on number of objects called entities, is a system</a:t>
            </a:r>
            <a:r>
              <a:rPr lang="en-US" dirty="0" smtClean="0"/>
              <a:t>”</a:t>
            </a:r>
          </a:p>
          <a:p>
            <a:pPr algn="just"/>
            <a:r>
              <a:rPr lang="en-US" dirty="0"/>
              <a:t>University consists of number of </a:t>
            </a:r>
            <a:r>
              <a:rPr lang="en-US" dirty="0" smtClean="0"/>
              <a:t>colleges (</a:t>
            </a:r>
            <a:r>
              <a:rPr lang="en-US" dirty="0"/>
              <a:t>which are </a:t>
            </a:r>
            <a:r>
              <a:rPr lang="en-US" i="1" dirty="0"/>
              <a:t>entities </a:t>
            </a:r>
            <a:r>
              <a:rPr lang="en-US" dirty="0"/>
              <a:t>of the system called university) and a college has class rooms, students</a:t>
            </a:r>
            <a:r>
              <a:rPr lang="en-US" dirty="0" smtClean="0"/>
              <a:t>, laboratories </a:t>
            </a:r>
            <a:r>
              <a:rPr lang="en-US" dirty="0"/>
              <a:t>and lot many other objects, as </a:t>
            </a:r>
            <a:r>
              <a:rPr lang="en-US" i="1" dirty="0"/>
              <a:t>entities</a:t>
            </a:r>
            <a:r>
              <a:rPr lang="en-US" dirty="0" smtClean="0"/>
              <a:t>.</a:t>
            </a:r>
          </a:p>
          <a:p>
            <a:pPr algn="just"/>
            <a:r>
              <a:rPr lang="en-US" dirty="0"/>
              <a:t>Each entity has its own attributes or </a:t>
            </a:r>
            <a:r>
              <a:rPr lang="en-US" dirty="0" smtClean="0"/>
              <a:t>properties. For </a:t>
            </a:r>
            <a:r>
              <a:rPr lang="en-US" dirty="0"/>
              <a:t>example attribute of a student is to study and work hard. Each college in itself can be </a:t>
            </a:r>
            <a:r>
              <a:rPr lang="en-US" dirty="0" smtClean="0"/>
              <a:t>treated </a:t>
            </a:r>
            <a:r>
              <a:rPr lang="fr-FR" dirty="0" smtClean="0"/>
              <a:t>as </a:t>
            </a:r>
            <a:r>
              <a:rPr lang="fr-FR" dirty="0"/>
              <a:t>a </a:t>
            </a:r>
            <a:r>
              <a:rPr lang="fr-FR" dirty="0" err="1"/>
              <a:t>complete</a:t>
            </a:r>
            <a:r>
              <a:rPr lang="fr-FR" dirty="0"/>
              <a:t> system</a:t>
            </a:r>
            <a:r>
              <a:rPr lang="fr-FR" dirty="0" smtClean="0"/>
              <a:t>.</a:t>
            </a:r>
          </a:p>
          <a:p>
            <a:r>
              <a:rPr lang="en-US" dirty="0"/>
              <a:t>There are also certain interactions occurring in the </a:t>
            </a:r>
            <a:r>
              <a:rPr lang="en-US" dirty="0" smtClean="0"/>
              <a:t>system that </a:t>
            </a:r>
            <a:r>
              <a:rPr lang="en-US" dirty="0"/>
              <a:t>cause changes in the system. A term </a:t>
            </a:r>
            <a:r>
              <a:rPr lang="en-US" b="1" i="1" dirty="0"/>
              <a:t>entity</a:t>
            </a:r>
            <a:r>
              <a:rPr lang="en-US" i="1" dirty="0"/>
              <a:t> </a:t>
            </a:r>
            <a:r>
              <a:rPr lang="en-US" dirty="0"/>
              <a:t>will be used to denote an object of interest in </a:t>
            </a:r>
            <a:r>
              <a:rPr lang="en-US" dirty="0" smtClean="0"/>
              <a:t>a system </a:t>
            </a:r>
            <a:r>
              <a:rPr lang="en-US" dirty="0"/>
              <a:t>and the term </a:t>
            </a:r>
            <a:r>
              <a:rPr lang="en-US" b="1" i="1" dirty="0"/>
              <a:t>attributes</a:t>
            </a:r>
            <a:r>
              <a:rPr lang="en-US" i="1" dirty="0"/>
              <a:t> </a:t>
            </a:r>
            <a:r>
              <a:rPr lang="en-US" dirty="0"/>
              <a:t>denotes its properties</a:t>
            </a:r>
            <a:endParaRPr lang="fr-FR" dirty="0" smtClean="0"/>
          </a:p>
          <a:p>
            <a:pPr algn="just"/>
            <a:r>
              <a:rPr lang="en-US" dirty="0"/>
              <a:t>If we combine few of these objects, joined in some regular interactions </a:t>
            </a:r>
            <a:r>
              <a:rPr lang="en-US" dirty="0" smtClean="0"/>
              <a:t>or </a:t>
            </a:r>
            <a:r>
              <a:rPr lang="en-US" dirty="0"/>
              <a:t>inter-dependence, then this becomes a </a:t>
            </a:r>
            <a:r>
              <a:rPr lang="en-US" i="1" dirty="0"/>
              <a:t>large system</a:t>
            </a:r>
            <a:r>
              <a:rPr lang="en-US" dirty="0" smtClean="0"/>
              <a:t>. </a:t>
            </a:r>
          </a:p>
          <a:p>
            <a:r>
              <a:rPr lang="en-US" dirty="0"/>
              <a:t>A function to be performed by the entity </a:t>
            </a:r>
            <a:r>
              <a:rPr lang="en-US" dirty="0" smtClean="0"/>
              <a:t>is called </a:t>
            </a:r>
            <a:r>
              <a:rPr lang="en-US" dirty="0"/>
              <a:t>its </a:t>
            </a:r>
            <a:r>
              <a:rPr lang="en-US" b="1" i="1" dirty="0"/>
              <a:t>activity</a:t>
            </a:r>
            <a:r>
              <a:rPr lang="en-US" dirty="0"/>
              <a:t>. For example, if system is a class in a school, then students are entities, </a:t>
            </a:r>
            <a:r>
              <a:rPr lang="en-US" dirty="0" smtClean="0"/>
              <a:t>books are </a:t>
            </a:r>
            <a:r>
              <a:rPr lang="en-US" dirty="0"/>
              <a:t>their attributes and to study is their </a:t>
            </a:r>
            <a:r>
              <a:rPr lang="en-US" i="1" dirty="0"/>
              <a:t>activity</a:t>
            </a:r>
            <a:r>
              <a:rPr lang="en-US" dirty="0"/>
              <a:t>.</a:t>
            </a:r>
            <a:endParaRPr lang="en-US" dirty="0" smtClean="0"/>
          </a:p>
          <a:p>
            <a:pPr algn="just"/>
            <a:r>
              <a:rPr lang="en-US" dirty="0"/>
              <a:t>we can say university is a large </a:t>
            </a:r>
            <a:r>
              <a:rPr lang="en-US" dirty="0" smtClean="0"/>
              <a:t>system whereas </a:t>
            </a:r>
            <a:r>
              <a:rPr lang="en-US" dirty="0"/>
              <a:t>college is a system.</a:t>
            </a:r>
            <a:endParaRPr lang="fr-FR" b="1" dirty="0"/>
          </a:p>
        </p:txBody>
      </p:sp>
    </p:spTree>
    <p:extLst>
      <p:ext uri="{BB962C8B-B14F-4D97-AF65-F5344CB8AC3E}">
        <p14:creationId xmlns:p14="http://schemas.microsoft.com/office/powerpoint/2010/main" val="8718838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Concept of system</a:t>
            </a:r>
            <a:endParaRPr lang="fr-FR" dirty="0"/>
          </a:p>
        </p:txBody>
      </p:sp>
      <p:sp>
        <p:nvSpPr>
          <p:cNvPr id="3" name="Espace réservé du contenu 2"/>
          <p:cNvSpPr>
            <a:spLocks noGrp="1"/>
          </p:cNvSpPr>
          <p:nvPr>
            <p:ph idx="1"/>
          </p:nvPr>
        </p:nvSpPr>
        <p:spPr/>
        <p:txBody>
          <a:bodyPr/>
          <a:lstStyle/>
          <a:p>
            <a:r>
              <a:rPr lang="en-US" dirty="0"/>
              <a:t>Systems broadly can be divided into </a:t>
            </a:r>
            <a:r>
              <a:rPr lang="en-US" dirty="0" smtClean="0"/>
              <a:t>two types</a:t>
            </a:r>
            <a:r>
              <a:rPr lang="en-US" dirty="0"/>
              <a:t>, </a:t>
            </a:r>
            <a:r>
              <a:rPr lang="en-US" b="1" i="1" dirty="0"/>
              <a:t>static system </a:t>
            </a:r>
            <a:r>
              <a:rPr lang="en-US" dirty="0"/>
              <a:t>and </a:t>
            </a:r>
            <a:r>
              <a:rPr lang="en-US" b="1" i="1" dirty="0"/>
              <a:t>dynamic system</a:t>
            </a:r>
            <a:r>
              <a:rPr lang="en-US" dirty="0"/>
              <a:t>. </a:t>
            </a:r>
            <a:endParaRPr lang="en-US" dirty="0" smtClean="0"/>
          </a:p>
          <a:p>
            <a:r>
              <a:rPr lang="en-US" dirty="0" smtClean="0"/>
              <a:t>If </a:t>
            </a:r>
            <a:r>
              <a:rPr lang="en-US" dirty="0"/>
              <a:t>a system does not change with time, it is called a </a:t>
            </a:r>
            <a:r>
              <a:rPr lang="en-US" i="1" dirty="0" smtClean="0"/>
              <a:t>Static System </a:t>
            </a:r>
            <a:endParaRPr lang="en-US" dirty="0" smtClean="0"/>
          </a:p>
          <a:p>
            <a:r>
              <a:rPr lang="en-US" dirty="0" smtClean="0"/>
              <a:t> </a:t>
            </a:r>
            <a:r>
              <a:rPr lang="en-US" dirty="0"/>
              <a:t>if changes with time, it is called a </a:t>
            </a:r>
            <a:r>
              <a:rPr lang="en-US" i="1" dirty="0"/>
              <a:t>Dynamic System</a:t>
            </a:r>
            <a:r>
              <a:rPr lang="en-US" dirty="0"/>
              <a:t>. </a:t>
            </a:r>
            <a:endParaRPr lang="en-US" dirty="0" smtClean="0"/>
          </a:p>
          <a:p>
            <a:r>
              <a:rPr lang="en-US" dirty="0" smtClean="0"/>
              <a:t>Study </a:t>
            </a:r>
            <a:r>
              <a:rPr lang="en-US" dirty="0"/>
              <a:t>of such a system is </a:t>
            </a:r>
            <a:r>
              <a:rPr lang="en-US" dirty="0" smtClean="0"/>
              <a:t>called </a:t>
            </a:r>
            <a:r>
              <a:rPr lang="fr-FR" b="1" i="1" dirty="0" smtClean="0"/>
              <a:t>System </a:t>
            </a:r>
            <a:r>
              <a:rPr lang="fr-FR" b="1" i="1" dirty="0" err="1"/>
              <a:t>Analysis</a:t>
            </a:r>
            <a:r>
              <a:rPr lang="fr-FR" dirty="0"/>
              <a:t>.</a:t>
            </a:r>
          </a:p>
        </p:txBody>
      </p:sp>
    </p:spTree>
    <p:extLst>
      <p:ext uri="{BB962C8B-B14F-4D97-AF65-F5344CB8AC3E}">
        <p14:creationId xmlns:p14="http://schemas.microsoft.com/office/powerpoint/2010/main" val="715605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Concept of system</a:t>
            </a:r>
            <a:endParaRPr lang="fr-FR" dirty="0"/>
          </a:p>
        </p:txBody>
      </p:sp>
      <p:sp>
        <p:nvSpPr>
          <p:cNvPr id="3" name="Espace réservé du contenu 2"/>
          <p:cNvSpPr>
            <a:spLocks noGrp="1"/>
          </p:cNvSpPr>
          <p:nvPr>
            <p:ph idx="1"/>
          </p:nvPr>
        </p:nvSpPr>
        <p:spPr>
          <a:xfrm>
            <a:off x="2345372" y="1414272"/>
            <a:ext cx="9602788" cy="5443728"/>
          </a:xfrm>
        </p:spPr>
        <p:txBody>
          <a:bodyPr>
            <a:normAutofit/>
          </a:bodyPr>
          <a:lstStyle/>
          <a:p>
            <a:r>
              <a:rPr lang="en-US" b="1" dirty="0" smtClean="0"/>
              <a:t>Different </a:t>
            </a:r>
            <a:r>
              <a:rPr lang="en-US" b="1" dirty="0"/>
              <a:t>types of system</a:t>
            </a:r>
            <a:r>
              <a:rPr lang="en-US" b="1" dirty="0" smtClean="0"/>
              <a:t>:</a:t>
            </a:r>
          </a:p>
          <a:p>
            <a:pPr algn="just">
              <a:buFont typeface="+mj-lt"/>
              <a:buAutoNum type="arabicPeriod"/>
            </a:pPr>
            <a:r>
              <a:rPr lang="en-US" b="1" dirty="0" smtClean="0"/>
              <a:t>Deterministic </a:t>
            </a:r>
            <a:r>
              <a:rPr lang="en-US" b="1" dirty="0"/>
              <a:t>system</a:t>
            </a:r>
            <a:r>
              <a:rPr lang="en-US" dirty="0"/>
              <a:t>: Works in a predictable way. The interaction between its different parts is known with certainty. If we have a description of the state of the system at a given moment, the next state of the system can be given exactly and without error</a:t>
            </a:r>
            <a:r>
              <a:rPr lang="en-US" dirty="0" smtClean="0"/>
              <a:t>.</a:t>
            </a:r>
          </a:p>
          <a:p>
            <a:pPr marL="0" indent="0" algn="just">
              <a:buNone/>
            </a:pPr>
            <a:r>
              <a:rPr lang="en-US" b="1" dirty="0" smtClean="0"/>
              <a:t>Example</a:t>
            </a:r>
            <a:r>
              <a:rPr lang="en-US" dirty="0" smtClean="0"/>
              <a:t>:</a:t>
            </a:r>
          </a:p>
          <a:p>
            <a:pPr marL="0" indent="354013" algn="just">
              <a:buNone/>
            </a:pPr>
            <a:r>
              <a:rPr lang="en-US" dirty="0" smtClean="0"/>
              <a:t>● </a:t>
            </a:r>
            <a:r>
              <a:rPr lang="en-US" dirty="0"/>
              <a:t>The solar system: the motions of the planets around the sun are well known</a:t>
            </a:r>
            <a:r>
              <a:rPr lang="en-US" dirty="0" smtClean="0"/>
              <a:t>.</a:t>
            </a:r>
          </a:p>
          <a:p>
            <a:pPr marL="0" indent="354013" algn="just">
              <a:buNone/>
            </a:pPr>
            <a:r>
              <a:rPr lang="en-US" dirty="0" smtClean="0"/>
              <a:t>● </a:t>
            </a:r>
            <a:r>
              <a:rPr lang="en-US" dirty="0"/>
              <a:t>A program running in </a:t>
            </a:r>
            <a:r>
              <a:rPr lang="en-US" dirty="0" err="1"/>
              <a:t>monoprogramming</a:t>
            </a:r>
            <a:r>
              <a:rPr lang="en-US" dirty="0"/>
              <a:t> mode is </a:t>
            </a:r>
            <a:r>
              <a:rPr lang="en-US" dirty="0" err="1"/>
              <a:t>deterministic.On</a:t>
            </a:r>
            <a:r>
              <a:rPr lang="en-US" dirty="0"/>
              <a:t> the other hand, in multiprogramming, there may be unforeseen interactions between </a:t>
            </a:r>
            <a:r>
              <a:rPr lang="en-US" dirty="0" err="1"/>
              <a:t>programs.programs</a:t>
            </a:r>
            <a:r>
              <a:rPr lang="en-US" dirty="0"/>
              <a:t>. </a:t>
            </a:r>
            <a:endParaRPr lang="en-US" dirty="0" smtClean="0"/>
          </a:p>
          <a:p>
            <a:pPr algn="just">
              <a:buFont typeface="+mj-lt"/>
              <a:buAutoNum type="arabicPeriod" startAt="2"/>
            </a:pPr>
            <a:r>
              <a:rPr lang="en-US" b="1" dirty="0" smtClean="0"/>
              <a:t>Probabilistic </a:t>
            </a:r>
            <a:r>
              <a:rPr lang="en-US" b="1" dirty="0"/>
              <a:t>(stochastic) system</a:t>
            </a:r>
            <a:r>
              <a:rPr lang="en-US" dirty="0"/>
              <a:t>: It is described in terms of probable behavior (which depends on chance). A certain margin of error always accompanies the prediction of what the system will do</a:t>
            </a:r>
            <a:r>
              <a:rPr lang="en-US" dirty="0" smtClean="0"/>
              <a:t>.</a:t>
            </a:r>
          </a:p>
          <a:p>
            <a:pPr marL="0" indent="0" algn="just">
              <a:buNone/>
            </a:pPr>
            <a:r>
              <a:rPr lang="en-US" b="1" dirty="0" err="1" smtClean="0"/>
              <a:t>Example</a:t>
            </a:r>
            <a:r>
              <a:rPr lang="en-US" dirty="0" err="1" smtClean="0"/>
              <a:t>:In</a:t>
            </a:r>
            <a:r>
              <a:rPr lang="en-US" dirty="0" smtClean="0"/>
              <a:t> </a:t>
            </a:r>
            <a:r>
              <a:rPr lang="en-US" dirty="0"/>
              <a:t>an inventory management system, average demand, replenishment time and other factors may be defined, but their exact values at any given time are not known. (since purchase requisitions arrive randomly).</a:t>
            </a:r>
            <a:endParaRPr lang="fr-FR" dirty="0"/>
          </a:p>
        </p:txBody>
      </p:sp>
    </p:spTree>
    <p:extLst>
      <p:ext uri="{BB962C8B-B14F-4D97-AF65-F5344CB8AC3E}">
        <p14:creationId xmlns:p14="http://schemas.microsoft.com/office/powerpoint/2010/main" val="1555817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Concept of system</a:t>
            </a:r>
            <a:endParaRPr lang="fr-FR" dirty="0"/>
          </a:p>
        </p:txBody>
      </p:sp>
      <p:sp>
        <p:nvSpPr>
          <p:cNvPr id="3" name="Espace réservé du contenu 2"/>
          <p:cNvSpPr>
            <a:spLocks noGrp="1"/>
          </p:cNvSpPr>
          <p:nvPr>
            <p:ph idx="1"/>
          </p:nvPr>
        </p:nvSpPr>
        <p:spPr>
          <a:xfrm>
            <a:off x="2138108" y="1715659"/>
            <a:ext cx="10053892" cy="4807062"/>
          </a:xfrm>
        </p:spPr>
        <p:txBody>
          <a:bodyPr>
            <a:normAutofit fontScale="92500" lnSpcReduction="20000"/>
          </a:bodyPr>
          <a:lstStyle/>
          <a:p>
            <a:pPr>
              <a:buFont typeface="+mj-lt"/>
              <a:buAutoNum type="arabicPeriod" startAt="3"/>
            </a:pPr>
            <a:r>
              <a:rPr lang="en-US" b="1" dirty="0"/>
              <a:t>Continuous system:</a:t>
            </a:r>
          </a:p>
          <a:p>
            <a:pPr marL="0" indent="0" algn="just">
              <a:buNone/>
            </a:pPr>
            <a:r>
              <a:rPr lang="en-US" dirty="0"/>
              <a:t>Changes in the state of the system occur continuously over time (it depends on a variable related to time: speed, acceleration, etc.).</a:t>
            </a:r>
          </a:p>
          <a:p>
            <a:pPr marL="0" indent="0">
              <a:buNone/>
            </a:pPr>
            <a:r>
              <a:rPr lang="en-US" b="1" dirty="0"/>
              <a:t>Example:</a:t>
            </a:r>
          </a:p>
          <a:p>
            <a:pPr marL="0" indent="0">
              <a:buNone/>
            </a:pPr>
            <a:r>
              <a:rPr lang="en-US" dirty="0"/>
              <a:t>- The movement of an aircraft's wings during flight.</a:t>
            </a:r>
          </a:p>
          <a:p>
            <a:pPr>
              <a:buFontTx/>
              <a:buChar char="-"/>
            </a:pPr>
            <a:r>
              <a:rPr lang="en-US" dirty="0" smtClean="0"/>
              <a:t>Population </a:t>
            </a:r>
            <a:r>
              <a:rPr lang="en-US" dirty="0"/>
              <a:t>growth (births and deaths</a:t>
            </a:r>
            <a:r>
              <a:rPr lang="en-US" dirty="0" smtClean="0"/>
              <a:t>)</a:t>
            </a:r>
          </a:p>
          <a:p>
            <a:pPr>
              <a:buFont typeface="+mj-lt"/>
              <a:buAutoNum type="arabicPeriod" startAt="4"/>
            </a:pPr>
            <a:r>
              <a:rPr lang="en-US" b="1" dirty="0"/>
              <a:t>Discrete (discontinuous) system:</a:t>
            </a:r>
            <a:br>
              <a:rPr lang="en-US" b="1" dirty="0"/>
            </a:br>
            <a:r>
              <a:rPr lang="en-US" dirty="0"/>
              <a:t>The system is characterized by events that occur at non-fixed times and cause changes in the state of the system. The system retains this state until the next event</a:t>
            </a:r>
            <a:r>
              <a:rPr lang="en-US" dirty="0" smtClean="0"/>
              <a:t>.</a:t>
            </a:r>
          </a:p>
          <a:p>
            <a:pPr marL="0" indent="0" algn="just">
              <a:buNone/>
            </a:pPr>
            <a:r>
              <a:rPr lang="en-US" dirty="0"/>
              <a:t/>
            </a:r>
            <a:br>
              <a:rPr lang="en-US" dirty="0"/>
            </a:br>
            <a:r>
              <a:rPr lang="en-US" b="1" dirty="0"/>
              <a:t>Example</a:t>
            </a:r>
            <a:r>
              <a:rPr lang="en-US" b="1" dirty="0" smtClean="0"/>
              <a:t>:</a:t>
            </a:r>
          </a:p>
          <a:p>
            <a:pPr marL="0" indent="0" algn="just">
              <a:buNone/>
            </a:pPr>
            <a:r>
              <a:rPr lang="en-US" dirty="0" smtClean="0"/>
              <a:t>- </a:t>
            </a:r>
            <a:r>
              <a:rPr lang="en-US" dirty="0"/>
              <a:t>A customer arrives at a post office counter. If the employee is free, the customer is served immediately, otherwise he joins a queue. The system state changes each time a customer arrives or leaves.</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814030033"/>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1657</TotalTime>
  <Words>1456</Words>
  <Application>Microsoft Office PowerPoint</Application>
  <PresentationFormat>Grand écran</PresentationFormat>
  <Paragraphs>128</Paragraphs>
  <Slides>18</Slides>
  <Notes>0</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18</vt:i4>
      </vt:variant>
    </vt:vector>
  </HeadingPairs>
  <TitlesOfParts>
    <vt:vector size="24" baseType="lpstr">
      <vt:lpstr>Arial</vt:lpstr>
      <vt:lpstr>Century Gothic</vt:lpstr>
      <vt:lpstr>Wingdings</vt:lpstr>
      <vt:lpstr>Wingdings 3</vt:lpstr>
      <vt:lpstr>Brin</vt:lpstr>
      <vt:lpstr>ClipArt</vt:lpstr>
      <vt:lpstr>MODELING  AND SIMULATION</vt:lpstr>
      <vt:lpstr>Introduction</vt:lpstr>
      <vt:lpstr>Introduction</vt:lpstr>
      <vt:lpstr>Introduction</vt:lpstr>
      <vt:lpstr>Introduction</vt:lpstr>
      <vt:lpstr>Concept of system</vt:lpstr>
      <vt:lpstr>Concept of system</vt:lpstr>
      <vt:lpstr>Concept of system</vt:lpstr>
      <vt:lpstr>Concept of system</vt:lpstr>
      <vt:lpstr>Modeling and simulation</vt:lpstr>
      <vt:lpstr>Modeling and simulation</vt:lpstr>
      <vt:lpstr>Modeling and simulation</vt:lpstr>
      <vt:lpstr>Modeling and simulation</vt:lpstr>
      <vt:lpstr>Concept of model</vt:lpstr>
      <vt:lpstr>Concept of model</vt:lpstr>
      <vt:lpstr>Concept of model</vt:lpstr>
      <vt:lpstr>Concept of simulation</vt:lpstr>
      <vt:lpstr>Concept of simulation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SIMULATION AND MODELING</dc:title>
  <dc:creator>Jean</dc:creator>
  <cp:lastModifiedBy>Jean</cp:lastModifiedBy>
  <cp:revision>85</cp:revision>
  <dcterms:created xsi:type="dcterms:W3CDTF">2023-09-21T14:52:04Z</dcterms:created>
  <dcterms:modified xsi:type="dcterms:W3CDTF">2023-10-08T21:13:25Z</dcterms:modified>
</cp:coreProperties>
</file>