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49"/>
  </p:notesMasterIdLst>
  <p:handoutMasterIdLst>
    <p:handoutMasterId r:id="rId50"/>
  </p:handoutMasterIdLst>
  <p:sldIdLst>
    <p:sldId id="333" r:id="rId2"/>
    <p:sldId id="317" r:id="rId3"/>
    <p:sldId id="349" r:id="rId4"/>
    <p:sldId id="346" r:id="rId5"/>
    <p:sldId id="347" r:id="rId6"/>
    <p:sldId id="348" r:id="rId7"/>
    <p:sldId id="345" r:id="rId8"/>
    <p:sldId id="351" r:id="rId9"/>
    <p:sldId id="352" r:id="rId10"/>
    <p:sldId id="323" r:id="rId11"/>
    <p:sldId id="353" r:id="rId12"/>
    <p:sldId id="354" r:id="rId13"/>
    <p:sldId id="355" r:id="rId14"/>
    <p:sldId id="350" r:id="rId15"/>
    <p:sldId id="302" r:id="rId16"/>
    <p:sldId id="305" r:id="rId17"/>
    <p:sldId id="318" r:id="rId18"/>
    <p:sldId id="307" r:id="rId19"/>
    <p:sldId id="319" r:id="rId20"/>
    <p:sldId id="309" r:id="rId21"/>
    <p:sldId id="336" r:id="rId22"/>
    <p:sldId id="337" r:id="rId23"/>
    <p:sldId id="328" r:id="rId24"/>
    <p:sldId id="275" r:id="rId25"/>
    <p:sldId id="277" r:id="rId26"/>
    <p:sldId id="326" r:id="rId27"/>
    <p:sldId id="311" r:id="rId28"/>
    <p:sldId id="286" r:id="rId29"/>
    <p:sldId id="356" r:id="rId30"/>
    <p:sldId id="339" r:id="rId31"/>
    <p:sldId id="357" r:id="rId32"/>
    <p:sldId id="338" r:id="rId33"/>
    <p:sldId id="340" r:id="rId34"/>
    <p:sldId id="300" r:id="rId35"/>
    <p:sldId id="297" r:id="rId36"/>
    <p:sldId id="296" r:id="rId37"/>
    <p:sldId id="258" r:id="rId38"/>
    <p:sldId id="324" r:id="rId39"/>
    <p:sldId id="281" r:id="rId40"/>
    <p:sldId id="292" r:id="rId41"/>
    <p:sldId id="293" r:id="rId42"/>
    <p:sldId id="335" r:id="rId43"/>
    <p:sldId id="341" r:id="rId44"/>
    <p:sldId id="315" r:id="rId45"/>
    <p:sldId id="321" r:id="rId46"/>
    <p:sldId id="329" r:id="rId47"/>
    <p:sldId id="330" r:id="rId4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AEAEA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4" autoAdjust="0"/>
    <p:restoredTop sz="94646" autoAdjust="0"/>
  </p:normalViewPr>
  <p:slideViewPr>
    <p:cSldViewPr>
      <p:cViewPr>
        <p:scale>
          <a:sx n="60" d="100"/>
          <a:sy n="60" d="100"/>
        </p:scale>
        <p:origin x="-185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EFFAD6-8507-49D5-8E23-64B6823F122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73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0FD9EC-7C31-479F-8679-D31219AD0A4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98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CCA692-AE68-4BF9-B129-0A8E3E956D0A}" type="slidenum">
              <a:rPr lang="en-US" altLang="fr-FR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D24F73-E23D-4FA3-B8B3-6D4511F0DE4C}" type="slidenum">
              <a:rPr lang="en-US" altLang="fr-FR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fld id="{397EE4B0-29A5-47E8-8E90-225D8E69E2AC}" type="slidenum">
              <a:rPr lang="en-US" altLang="fr-FR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45</a:t>
            </a:fld>
            <a:endParaRPr lang="en-US" altLang="fr-FR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 smtClean="0">
                <a:latin typeface="Arial" pitchFamily="34" charset="0"/>
                <a:ea typeface="ＭＳ Ｐゴシック" pitchFamily="34" charset="-128"/>
              </a:rPr>
              <a:t>Mark Twain</a:t>
            </a: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altLang="fr-FR" smtClean="0">
                <a:latin typeface="Arial" pitchFamily="34" charset="0"/>
                <a:ea typeface="ＭＳ Ｐゴシック" pitchFamily="34" charset="-128"/>
              </a:rPr>
              <a:t>s quote about the controversy over HF.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FE5B43-A938-4EED-892E-C42A7CF76F98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FE5B43-A938-4EED-892E-C42A7CF76F98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FE5B43-A938-4EED-892E-C42A7CF76F98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B9D30-B7EA-4F63-BDCD-F8641974F30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4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FE5B43-A938-4EED-892E-C42A7CF76F98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FE5B43-A938-4EED-892E-C42A7CF76F98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FE5B43-A938-4EED-892E-C42A7CF76F98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FE5B43-A938-4EED-892E-C42A7CF76F98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FE5B43-A938-4EED-892E-C42A7CF76F98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FE5B43-A938-4EED-892E-C42A7CF76F98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FE5B43-A938-4EED-892E-C42A7CF76F98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FE5B43-A938-4EED-892E-C42A7CF76F98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AFE5B43-A938-4EED-892E-C42A7CF76F98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" Target="slide19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slide" Target="slide1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imgres?imgurl=http://www.trancefixxed.co.uk/wp-content/uploads/2011/01/Huckleberry_Finn_Book.jpg&amp;imgrefurl=http://www.trancefixxed.co.uk/2011/01/huckleberry-finn-nigger-controversy/&amp;usg=__Hr7swWVZNTH2mR9XoNToTLKsLuI=&amp;h=500&amp;w=450&amp;sz=67&amp;hl=en&amp;start=20&amp;zoom=1&amp;tbnid=HnMtOM7aJn_a7M:&amp;tbnh=130&amp;tbnw=117&amp;ei=suu5Ts2IGMqLsgKjpd3OCA&amp;prev=/search?q%3Dhuck%2Bfinn%2Bbook%26um%3D1%26hl%3Den%26sa%3DN%26gbv%3D2%26rlz%3D1W1ADSA_enUS334%26tbm%3Disch&amp;um=1&amp;itb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jdevito.com/images/young/Huckleberry-Finn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400" dirty="0" smtClean="0"/>
              <a:t>Realism in American Literature</a:t>
            </a:r>
            <a:endParaRPr lang="en-GB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6600" b="1" dirty="0" smtClean="0"/>
              <a:t>Realism, Regionalism (Local </a:t>
            </a:r>
            <a:r>
              <a:rPr lang="en-GB" sz="6600" b="1" dirty="0" err="1" smtClean="0"/>
              <a:t>Color</a:t>
            </a:r>
            <a:r>
              <a:rPr lang="en-GB" sz="6600" b="1" dirty="0" smtClean="0"/>
              <a:t>), Naturalism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466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fr-FR" sz="4000" b="1" dirty="0" smtClean="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rPr>
              <a:t>Free vs. Slave States in America in the mid 1800</a:t>
            </a:r>
            <a:r>
              <a:rPr lang="en-US" altLang="en-US" sz="4000" b="1" dirty="0" smtClean="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rPr>
              <a:t>’</a:t>
            </a:r>
            <a:r>
              <a:rPr lang="en-US" altLang="fr-FR" sz="4000" b="1" dirty="0" smtClean="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rPr>
              <a:t>s</a:t>
            </a:r>
          </a:p>
        </p:txBody>
      </p:sp>
      <p:pic>
        <p:nvPicPr>
          <p:cNvPr id="35842" name="Picture 13" descr="us_1860_slv_041001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815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7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AMR: LIFE LIBERTY HAPPINESS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TOSHIBA\Pictures\Huck Finn Prese[00_01_42][20190217-211024-6]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457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Abolitionism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Abolitionism: </a:t>
            </a:r>
            <a:r>
              <a:rPr lang="en-US" dirty="0" smtClean="0"/>
              <a:t>the </a:t>
            </a:r>
            <a:r>
              <a:rPr lang="en-US" dirty="0"/>
              <a:t>American campaign in the 1800s to free the slaves in the southern states. Its members were called </a:t>
            </a:r>
            <a:r>
              <a:rPr lang="en-US" b="1" dirty="0"/>
              <a:t>abolitionists </a:t>
            </a:r>
            <a:r>
              <a:rPr lang="en-US" dirty="0"/>
              <a:t>, and many hid slaves who were escaping on the </a:t>
            </a:r>
            <a:r>
              <a:rPr lang="en-US" b="1" dirty="0"/>
              <a:t>Underground </a:t>
            </a:r>
            <a:r>
              <a:rPr lang="en-US" b="1" dirty="0" smtClean="0"/>
              <a:t>Railroad</a:t>
            </a:r>
            <a:r>
              <a:rPr lang="en-US" dirty="0" smtClean="0"/>
              <a:t>. </a:t>
            </a:r>
            <a:r>
              <a:rPr lang="en-US" dirty="0"/>
              <a:t>Famous abolitionists included the poet John Greenleaf </a:t>
            </a:r>
            <a:r>
              <a:rPr lang="en-US" b="1" dirty="0" smtClean="0"/>
              <a:t>Whittier, </a:t>
            </a:r>
            <a:r>
              <a:rPr lang="en-US" dirty="0" smtClean="0"/>
              <a:t>the </a:t>
            </a:r>
            <a:r>
              <a:rPr lang="en-US" dirty="0"/>
              <a:t>author Harriet Beecher </a:t>
            </a:r>
            <a:r>
              <a:rPr lang="en-US" b="1" dirty="0" smtClean="0"/>
              <a:t>Stowe, and Abraham Lincoln 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Abraham Lincoln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TOSHIBA\Pictures\Huck Finn Prese[00_05_01][20190217-211343-9]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Union </a:t>
            </a:r>
            <a:r>
              <a:rPr lang="fr-FR" dirty="0" err="1"/>
              <a:t>Casualties</a:t>
            </a:r>
            <a:r>
              <a:rPr lang="fr-FR" dirty="0"/>
              <a:t> at </a:t>
            </a:r>
            <a:r>
              <a:rPr lang="fr-FR" dirty="0" smtClean="0"/>
              <a:t>Gettysburg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746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6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4876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Bernard MT Condensed" pitchFamily="18" charset="0"/>
              </a:rPr>
              <a:t>Before we begin…</a:t>
            </a:r>
            <a:r>
              <a:rPr lang="en-US" altLang="en-US" dirty="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43288"/>
            <a:ext cx="4724400" cy="581471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Romanticism ended with the Civil War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 What followed? Realism. 1850 to 1900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Photography allowed people to see the truth of the Civil War,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The horror of the war caused people to lose their idealistic nature &amp; gain a realistic view of the sadness of life. </a:t>
            </a:r>
          </a:p>
        </p:txBody>
      </p:sp>
      <p:pic>
        <p:nvPicPr>
          <p:cNvPr id="5124" name="Picture 10" descr="Click to view full siz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2514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Click to view full siz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749" y="2286000"/>
            <a:ext cx="23622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4" descr="Click to view full siz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92" y="4419599"/>
            <a:ext cx="27432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867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6000" dirty="0" smtClean="0">
                <a:latin typeface="Broadway" pitchFamily="82" charset="0"/>
              </a:rPr>
              <a:t>The Civil War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143000"/>
            <a:ext cx="7620000" cy="55626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Authors gained </a:t>
            </a:r>
            <a:r>
              <a:rPr lang="en-US" altLang="en-US" b="1" u="sng" dirty="0" smtClean="0"/>
              <a:t>a first hand view</a:t>
            </a:r>
            <a:r>
              <a:rPr lang="en-US" altLang="en-US" dirty="0" smtClean="0"/>
              <a:t> of the war.  Poet Walt Whitman worked as a military nurse helping the wounded.</a:t>
            </a:r>
          </a:p>
          <a:p>
            <a:pPr eaLnBrk="1" hangingPunct="1">
              <a:defRPr/>
            </a:pPr>
            <a:r>
              <a:rPr lang="en-US" altLang="en-US" dirty="0" smtClean="0"/>
              <a:t>Realists were a new group of writers who wanted </a:t>
            </a:r>
            <a:r>
              <a:rPr lang="en-US" altLang="en-US" b="1" u="sng" dirty="0" smtClean="0"/>
              <a:t>to capture the reality of the world</a:t>
            </a:r>
            <a:r>
              <a:rPr lang="en-US" altLang="en-US" dirty="0" smtClean="0"/>
              <a:t>. (poverty, war, sickness, and tragedy)</a:t>
            </a:r>
          </a:p>
          <a:p>
            <a:pPr eaLnBrk="1" hangingPunct="1">
              <a:defRPr/>
            </a:pPr>
            <a:r>
              <a:rPr lang="en-US" altLang="en-US" dirty="0" smtClean="0"/>
              <a:t>This was anti-Romantic because they were no longer inspired by intuition and nature, but rather by </a:t>
            </a:r>
            <a:r>
              <a:rPr lang="en-US" altLang="en-US" b="1" u="sng" dirty="0" smtClean="0"/>
              <a:t>the REAL world </a:t>
            </a:r>
            <a:r>
              <a:rPr lang="en-US" altLang="en-US" dirty="0" smtClean="0"/>
              <a:t>as it presented itself.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66800"/>
            <a:ext cx="85344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“Nothing more and nothing less than the truthful treatment of material.”</a:t>
            </a:r>
          </a:p>
          <a:p>
            <a:pPr algn="ctr">
              <a:spcBef>
                <a:spcPct val="50000"/>
              </a:spcBef>
            </a:pPr>
            <a:r>
              <a:rPr kumimoji="1"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William Dean Howells</a:t>
            </a:r>
            <a:endParaRPr kumimoji="1" lang="en-US" sz="5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1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mtClean="0">
                <a:latin typeface="Broadway" pitchFamily="82" charset="0"/>
              </a:rPr>
              <a:t>Characteristics of Realism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1371600"/>
            <a:ext cx="5715000" cy="52578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2800" b="1" u="sng" dirty="0" smtClean="0"/>
              <a:t>Common people</a:t>
            </a:r>
          </a:p>
          <a:p>
            <a:pPr>
              <a:defRPr/>
            </a:pPr>
            <a:r>
              <a:rPr lang="en-US" altLang="en-US" sz="2800" dirty="0"/>
              <a:t>Highly </a:t>
            </a:r>
            <a:r>
              <a:rPr lang="en-US" altLang="en-US" sz="2800" b="1" u="sng" dirty="0"/>
              <a:t>detailed</a:t>
            </a:r>
            <a:r>
              <a:rPr lang="en-US" altLang="en-US" sz="2800" dirty="0"/>
              <a:t> and descriptive (especially of grotesque images of war)</a:t>
            </a:r>
          </a:p>
          <a:p>
            <a:pPr eaLnBrk="1" hangingPunct="1">
              <a:defRPr/>
            </a:pPr>
            <a:r>
              <a:rPr lang="en-US" altLang="en-US" sz="2800" dirty="0" smtClean="0"/>
              <a:t>Set in </a:t>
            </a:r>
            <a:r>
              <a:rPr lang="en-US" altLang="en-US" sz="2800" b="1" dirty="0" smtClean="0"/>
              <a:t>the present </a:t>
            </a:r>
            <a:r>
              <a:rPr lang="en-US" altLang="en-US" sz="2800" dirty="0" smtClean="0"/>
              <a:t>(now &amp; here) </a:t>
            </a:r>
          </a:p>
          <a:p>
            <a:pPr eaLnBrk="1" hangingPunct="1">
              <a:defRPr/>
            </a:pPr>
            <a:r>
              <a:rPr lang="en-US" altLang="en-US" sz="2800" dirty="0" smtClean="0"/>
              <a:t>Examined </a:t>
            </a:r>
            <a:r>
              <a:rPr lang="en-US" altLang="en-US" sz="2800" b="1" u="sng" dirty="0" smtClean="0"/>
              <a:t>the difficulties of life</a:t>
            </a:r>
          </a:p>
          <a:p>
            <a:pPr eaLnBrk="1" hangingPunct="1">
              <a:defRPr/>
            </a:pPr>
            <a:r>
              <a:rPr lang="en-US" altLang="en-US" sz="2800" b="1" u="sng" dirty="0" smtClean="0"/>
              <a:t>Regionalism</a:t>
            </a:r>
            <a:r>
              <a:rPr lang="en-US" altLang="en-US" sz="2800" b="1" dirty="0" smtClean="0"/>
              <a:t>: </a:t>
            </a:r>
            <a:r>
              <a:rPr lang="en-US" altLang="en-US" sz="2800" dirty="0" smtClean="0"/>
              <a:t>Sub category of realism; emphasized a specific location, their people and dialect (</a:t>
            </a:r>
            <a:r>
              <a:rPr lang="en-US" altLang="en-US" sz="2800" dirty="0" err="1" smtClean="0"/>
              <a:t>ie</a:t>
            </a:r>
            <a:r>
              <a:rPr lang="en-US" altLang="en-US" sz="2800" dirty="0" smtClean="0"/>
              <a:t>. The Deep South)</a:t>
            </a:r>
            <a:endParaRPr lang="en-US" altLang="en-US" sz="2800" u="sng" dirty="0" smtClean="0"/>
          </a:p>
        </p:txBody>
      </p:sp>
      <p:pic>
        <p:nvPicPr>
          <p:cNvPr id="7172" name="Picture 6" descr="hfmov20a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" y="1600200"/>
            <a:ext cx="312205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Local Color or Regionalism</a:t>
            </a:r>
            <a:endParaRPr lang="en-GB" b="1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8006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4000" dirty="0" smtClean="0"/>
              <a:t>Literature that focuses on the </a:t>
            </a:r>
            <a:r>
              <a:rPr lang="en-US" sz="4000" b="1" dirty="0" smtClean="0"/>
              <a:t>characters</a:t>
            </a:r>
            <a:r>
              <a:rPr lang="en-US" sz="4000" dirty="0" smtClean="0"/>
              <a:t>, </a:t>
            </a:r>
            <a:r>
              <a:rPr lang="en-US" sz="4000" b="1" dirty="0" smtClean="0"/>
              <a:t>dialect</a:t>
            </a:r>
            <a:r>
              <a:rPr lang="en-US" sz="4000" dirty="0" smtClean="0"/>
              <a:t>, </a:t>
            </a:r>
            <a:r>
              <a:rPr lang="en-US" sz="4000" b="1" dirty="0" smtClean="0"/>
              <a:t>customs</a:t>
            </a:r>
            <a:r>
              <a:rPr lang="en-US" sz="4000" dirty="0" smtClean="0"/>
              <a:t>, </a:t>
            </a:r>
            <a:r>
              <a:rPr lang="en-US" sz="4000" b="1" dirty="0" smtClean="0"/>
              <a:t>topography</a:t>
            </a:r>
            <a:r>
              <a:rPr lang="en-US" sz="4000" dirty="0" smtClean="0"/>
              <a:t>, and other </a:t>
            </a:r>
            <a:r>
              <a:rPr lang="en-US" sz="4000" u="sng" dirty="0" smtClean="0"/>
              <a:t>features particular to a specific region</a:t>
            </a:r>
            <a:r>
              <a:rPr lang="en-US" sz="4000" dirty="0" smtClean="0"/>
              <a:t> that exploits the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</a:t>
            </a:r>
            <a:r>
              <a:rPr lang="en-US" sz="4000" dirty="0" smtClean="0"/>
              <a:t>,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</a:t>
            </a:r>
            <a:r>
              <a:rPr lang="en-US" sz="4000" dirty="0" smtClean="0"/>
              <a:t>,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mannerisms</a:t>
            </a:r>
            <a:r>
              <a:rPr lang="en-US" sz="4000" dirty="0" smtClean="0"/>
              <a:t>, and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habits</a:t>
            </a:r>
            <a:r>
              <a:rPr lang="en-US" sz="4000" dirty="0" smtClean="0"/>
              <a:t> of that specific region .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1941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4876800"/>
            <a:ext cx="914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1676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8956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4196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629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8199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3581400"/>
            <a:ext cx="914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The Puritan Era</a:t>
            </a:r>
          </a:p>
        </p:txBody>
      </p:sp>
      <p:sp>
        <p:nvSpPr>
          <p:cNvPr id="8200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676400" y="3733800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Age of Reason</a:t>
            </a:r>
          </a:p>
        </p:txBody>
      </p:sp>
      <p:sp>
        <p:nvSpPr>
          <p:cNvPr id="8201" name="Text 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962399" y="3976688"/>
            <a:ext cx="2060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Transcendentalism</a:t>
            </a:r>
            <a:r>
              <a:rPr lang="en-US" b="1" dirty="0"/>
              <a:t>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6200" y="49530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1600 - 1750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676400" y="49530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1750-1800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971800" y="4953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1800-1840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419600" y="4953000"/>
            <a:ext cx="1600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1840-1855</a:t>
            </a:r>
          </a:p>
          <a:p>
            <a:pPr>
              <a:spcBef>
                <a:spcPct val="50000"/>
              </a:spcBef>
            </a:pPr>
            <a:endParaRPr lang="en-US" sz="1400" b="1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914400" y="4419600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 flipV="1">
            <a:off x="2179748" y="4267200"/>
            <a:ext cx="805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V="1">
            <a:off x="4800600" y="426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3581400" y="4419600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-531812" y="190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 American Literature</a:t>
            </a:r>
            <a:r>
              <a:rPr lang="en-US" sz="4400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8211" name="Picture 19" descr="bradstre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344738"/>
            <a:ext cx="976313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12" name="Picture 20" descr="Scene_at_the_Signing_of_the_Constitution_of_the_United_Stat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317750"/>
            <a:ext cx="15621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13" name="Picture 21" descr="thoreau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2208213"/>
            <a:ext cx="968375" cy="1282700"/>
          </a:xfrm>
          <a:prstGeom prst="rect">
            <a:avLst/>
          </a:prstGeom>
          <a:noFill/>
        </p:spPr>
      </p:pic>
      <p:cxnSp>
        <p:nvCxnSpPr>
          <p:cNvPr id="8214" name="AutoShape 22"/>
          <p:cNvCxnSpPr>
            <a:cxnSpLocks noChangeShapeType="1"/>
            <a:endCxn id="8199" idx="1"/>
          </p:cNvCxnSpPr>
          <p:nvPr/>
        </p:nvCxnSpPr>
        <p:spPr bwMode="auto">
          <a:xfrm rot="5400000">
            <a:off x="476250" y="3676650"/>
            <a:ext cx="527050" cy="107950"/>
          </a:xfrm>
          <a:prstGeom prst="bentConnector4">
            <a:avLst>
              <a:gd name="adj1" fmla="val 10843"/>
              <a:gd name="adj2" fmla="val 31176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8215" name="AutoShape 23"/>
          <p:cNvCxnSpPr>
            <a:cxnSpLocks noChangeShapeType="1"/>
            <a:endCxn id="8200" idx="1"/>
          </p:cNvCxnSpPr>
          <p:nvPr/>
        </p:nvCxnSpPr>
        <p:spPr bwMode="auto">
          <a:xfrm rot="10800000" flipV="1">
            <a:off x="1676401" y="3467098"/>
            <a:ext cx="671517" cy="559089"/>
          </a:xfrm>
          <a:prstGeom prst="bentConnector3">
            <a:avLst>
              <a:gd name="adj1" fmla="val 134042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8216" name="AutoShape 24"/>
          <p:cNvCxnSpPr>
            <a:cxnSpLocks noChangeShapeType="1"/>
            <a:endCxn id="8201" idx="0"/>
          </p:cNvCxnSpPr>
          <p:nvPr/>
        </p:nvCxnSpPr>
        <p:spPr bwMode="auto">
          <a:xfrm rot="16200000" flipH="1">
            <a:off x="4667249" y="3651250"/>
            <a:ext cx="485776" cy="165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8217" name="Text Box 2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667000" y="3778250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Romanticism </a:t>
            </a:r>
          </a:p>
        </p:txBody>
      </p:sp>
      <p:pic>
        <p:nvPicPr>
          <p:cNvPr id="8218" name="Picture 26" descr="po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2284413"/>
            <a:ext cx="1119188" cy="1119187"/>
          </a:xfrm>
          <a:prstGeom prst="rect">
            <a:avLst/>
          </a:prstGeom>
          <a:noFill/>
        </p:spPr>
      </p:pic>
      <p:cxnSp>
        <p:nvCxnSpPr>
          <p:cNvPr id="8219" name="AutoShape 27"/>
          <p:cNvCxnSpPr>
            <a:cxnSpLocks noChangeShapeType="1"/>
            <a:endCxn id="8217" idx="2"/>
          </p:cNvCxnSpPr>
          <p:nvPr/>
        </p:nvCxnSpPr>
        <p:spPr bwMode="auto">
          <a:xfrm rot="5400000">
            <a:off x="2659649" y="3091864"/>
            <a:ext cx="1832391" cy="217488"/>
          </a:xfrm>
          <a:prstGeom prst="bentConnector5">
            <a:avLst>
              <a:gd name="adj1" fmla="val 40762"/>
              <a:gd name="adj2" fmla="val -372992"/>
              <a:gd name="adj3" fmla="val 112476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8220" name="Line 28"/>
          <p:cNvSpPr>
            <a:spLocks noChangeShapeType="1"/>
          </p:cNvSpPr>
          <p:nvPr/>
        </p:nvSpPr>
        <p:spPr bwMode="auto">
          <a:xfrm flipV="1">
            <a:off x="6324600" y="4070350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5410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5562600" y="4953000"/>
            <a:ext cx="1600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1865-1915</a:t>
            </a:r>
          </a:p>
          <a:p>
            <a:pPr>
              <a:spcBef>
                <a:spcPct val="50000"/>
              </a:spcBef>
            </a:pPr>
            <a:endParaRPr lang="en-US" sz="1400" b="1"/>
          </a:p>
        </p:txBody>
      </p:sp>
      <p:sp>
        <p:nvSpPr>
          <p:cNvPr id="8223" name="Text Box 3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715000" y="37338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Realism </a:t>
            </a:r>
            <a:endParaRPr lang="en-US" b="1"/>
          </a:p>
        </p:txBody>
      </p:sp>
      <p:pic>
        <p:nvPicPr>
          <p:cNvPr id="8224" name="Picture 32" descr="twai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2209800"/>
            <a:ext cx="1071563" cy="1304925"/>
          </a:xfrm>
          <a:prstGeom prst="rect">
            <a:avLst/>
          </a:prstGeom>
          <a:noFill/>
        </p:spPr>
      </p:pic>
      <p:cxnSp>
        <p:nvCxnSpPr>
          <p:cNvPr id="8225" name="AutoShape 33"/>
          <p:cNvCxnSpPr>
            <a:cxnSpLocks noChangeShapeType="1"/>
            <a:endCxn id="8223" idx="1"/>
          </p:cNvCxnSpPr>
          <p:nvPr/>
        </p:nvCxnSpPr>
        <p:spPr bwMode="auto">
          <a:xfrm rot="16200000" flipH="1" flipV="1">
            <a:off x="5022850" y="2901950"/>
            <a:ext cx="1692275" cy="307975"/>
          </a:xfrm>
          <a:prstGeom prst="bentConnector4">
            <a:avLst>
              <a:gd name="adj1" fmla="val -13509"/>
              <a:gd name="adj2" fmla="val 24845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6629400" y="4953000"/>
            <a:ext cx="1600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1916-1946</a:t>
            </a:r>
          </a:p>
          <a:p>
            <a:pPr>
              <a:spcBef>
                <a:spcPct val="50000"/>
              </a:spcBef>
            </a:pPr>
            <a:endParaRPr lang="en-US" sz="1400" b="1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V="1">
            <a:off x="7315200" y="42672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7772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pic>
        <p:nvPicPr>
          <p:cNvPr id="8229" name="Picture 37" descr="hugh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960438"/>
            <a:ext cx="1219200" cy="982662"/>
          </a:xfrm>
          <a:prstGeom prst="rect">
            <a:avLst/>
          </a:prstGeom>
          <a:noFill/>
        </p:spPr>
      </p:pic>
      <p:pic>
        <p:nvPicPr>
          <p:cNvPr id="8230" name="Picture 38" descr="scott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2057400"/>
            <a:ext cx="766763" cy="1133475"/>
          </a:xfrm>
          <a:prstGeom prst="rect">
            <a:avLst/>
          </a:prstGeom>
          <a:noFill/>
        </p:spPr>
      </p:pic>
      <p:sp>
        <p:nvSpPr>
          <p:cNvPr id="8231" name="Text Box 3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705600" y="393065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Modernism  </a:t>
            </a:r>
            <a:endParaRPr lang="en-US" b="1"/>
          </a:p>
        </p:txBody>
      </p:sp>
      <p:cxnSp>
        <p:nvCxnSpPr>
          <p:cNvPr id="8232" name="AutoShape 40"/>
          <p:cNvCxnSpPr>
            <a:cxnSpLocks noChangeShapeType="1"/>
            <a:endCxn id="8231" idx="1"/>
          </p:cNvCxnSpPr>
          <p:nvPr/>
        </p:nvCxnSpPr>
        <p:spPr bwMode="auto">
          <a:xfrm rot="5400000">
            <a:off x="5608637" y="2011363"/>
            <a:ext cx="3184525" cy="990600"/>
          </a:xfrm>
          <a:prstGeom prst="bentConnector4">
            <a:avLst>
              <a:gd name="adj1" fmla="val -12019"/>
              <a:gd name="adj2" fmla="val 10144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7696200" y="4953000"/>
            <a:ext cx="1600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1946 – Present</a:t>
            </a:r>
          </a:p>
          <a:p>
            <a:pPr>
              <a:spcBef>
                <a:spcPct val="50000"/>
              </a:spcBef>
            </a:pPr>
            <a:endParaRPr lang="en-US" sz="1400" b="1"/>
          </a:p>
        </p:txBody>
      </p:sp>
      <p:sp>
        <p:nvSpPr>
          <p:cNvPr id="8234" name="Text Box 4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239000" y="34290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Contemporary and Post-Modern Period</a:t>
            </a:r>
          </a:p>
        </p:txBody>
      </p:sp>
      <p:pic>
        <p:nvPicPr>
          <p:cNvPr id="8235" name="Picture 43" descr="GloriaNaylor(Literature)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48600" y="2133600"/>
            <a:ext cx="949325" cy="1052513"/>
          </a:xfrm>
          <a:prstGeom prst="rect">
            <a:avLst/>
          </a:prstGeom>
          <a:noFill/>
        </p:spPr>
      </p:pic>
      <p:pic>
        <p:nvPicPr>
          <p:cNvPr id="8236" name="Picture 44" descr="2576_hrc_obrien_ti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94663" y="762000"/>
            <a:ext cx="973137" cy="976313"/>
          </a:xfrm>
          <a:prstGeom prst="rect">
            <a:avLst/>
          </a:prstGeom>
          <a:noFill/>
        </p:spPr>
      </p:pic>
      <p:cxnSp>
        <p:nvCxnSpPr>
          <p:cNvPr id="8237" name="AutoShape 45"/>
          <p:cNvCxnSpPr>
            <a:cxnSpLocks noChangeShapeType="1"/>
          </p:cNvCxnSpPr>
          <p:nvPr/>
        </p:nvCxnSpPr>
        <p:spPr bwMode="auto">
          <a:xfrm rot="5400000">
            <a:off x="7185818" y="2110582"/>
            <a:ext cx="1706563" cy="1600200"/>
          </a:xfrm>
          <a:prstGeom prst="bentConnector3">
            <a:avLst>
              <a:gd name="adj1" fmla="val 73949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4036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utoUpdateAnimBg="0"/>
      <p:bldP spid="8200" grpId="0" autoUpdateAnimBg="0"/>
      <p:bldP spid="8201" grpId="0" autoUpdateAnimBg="0"/>
      <p:bldP spid="8217" grpId="0" autoUpdateAnimBg="0"/>
      <p:bldP spid="8223" grpId="0" autoUpdateAnimBg="0"/>
      <p:bldP spid="8231" grpId="0" autoUpdateAnimBg="0"/>
      <p:bldP spid="823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721"/>
            <a:ext cx="7391400" cy="11430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effectLst/>
              </a:rPr>
              <a:t>Naturalism</a:t>
            </a:r>
            <a:endParaRPr lang="en-US" altLang="en-US" b="1" dirty="0" smtClean="0">
              <a:effectLst/>
              <a:latin typeface="Broadway" pitchFamily="8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3962400" cy="475456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scientific view; experimented with psychology and sociology; studied human behaviors</a:t>
            </a:r>
          </a:p>
          <a:p>
            <a:pPr eaLnBrk="1" hangingPunct="1">
              <a:defRPr/>
            </a:pPr>
            <a:r>
              <a:rPr lang="en-US" altLang="en-US" dirty="0" smtClean="0"/>
              <a:t> Naturalists were characteristically pessimistic; </a:t>
            </a:r>
          </a:p>
        </p:txBody>
      </p:sp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 rot="2049416">
            <a:off x="4728225" y="1339726"/>
            <a:ext cx="4488149" cy="1663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 person is </a:t>
            </a:r>
          </a:p>
          <a:p>
            <a:pPr algn="ctr"/>
            <a:r>
              <a:rPr lang="en-US" sz="105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shaped by heredity</a:t>
            </a:r>
          </a:p>
          <a:p>
            <a:pPr algn="ctr"/>
            <a:r>
              <a:rPr lang="en-US" sz="105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and environment.</a:t>
            </a:r>
            <a:endParaRPr lang="en-GB" sz="105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pic>
        <p:nvPicPr>
          <p:cNvPr id="8197" name="Picture 6" descr="j03052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21812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Naturalism (1880-1940</a:t>
            </a:r>
            <a:r>
              <a:rPr lang="en-US" sz="4800" b="1" dirty="0" smtClean="0"/>
              <a:t>)</a:t>
            </a:r>
            <a:endParaRPr lang="en-GB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4800600"/>
          </a:xfrm>
        </p:spPr>
        <p:txBody>
          <a:bodyPr/>
          <a:lstStyle/>
          <a:p>
            <a:r>
              <a:rPr lang="en-US" sz="5400" b="1" dirty="0"/>
              <a:t>Naturalism </a:t>
            </a:r>
            <a:r>
              <a:rPr lang="en-US" sz="5400" dirty="0" smtClean="0"/>
              <a:t>views </a:t>
            </a:r>
            <a:r>
              <a:rPr lang="en-US" sz="5400" b="1" dirty="0"/>
              <a:t>life as a set of natural laws </a:t>
            </a:r>
            <a:r>
              <a:rPr lang="en-US" sz="5400" dirty="0"/>
              <a:t>(</a:t>
            </a:r>
            <a:r>
              <a:rPr lang="en-US" sz="5400" i="1" dirty="0"/>
              <a:t>i.e. </a:t>
            </a:r>
            <a:r>
              <a:rPr lang="en-US" sz="5400" dirty="0"/>
              <a:t>“survival of the fittest”).</a:t>
            </a:r>
          </a:p>
          <a:p>
            <a:pPr lvl="1"/>
            <a:r>
              <a:rPr lang="en-US" sz="4000" dirty="0"/>
              <a:t>Jack London </a:t>
            </a:r>
            <a:r>
              <a:rPr lang="en-US" sz="4000" dirty="0" smtClean="0"/>
              <a:t>(</a:t>
            </a:r>
            <a:r>
              <a:rPr lang="en-US" sz="4000" i="1" dirty="0" smtClean="0"/>
              <a:t>The Call of the Wild</a:t>
            </a:r>
            <a:r>
              <a:rPr lang="en-US" sz="4000" dirty="0" smtClean="0"/>
              <a:t>)</a:t>
            </a:r>
            <a:endParaRPr lang="en-US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0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r>
              <a:rPr lang="en-GB" dirty="0" smtClean="0"/>
              <a:t>Naturalism in </a:t>
            </a:r>
            <a:r>
              <a:rPr lang="en-US" i="1" dirty="0"/>
              <a:t>The Call </a:t>
            </a:r>
            <a:r>
              <a:rPr lang="en-US" dirty="0"/>
              <a:t>of </a:t>
            </a:r>
            <a:r>
              <a:rPr lang="en-US" i="1" dirty="0"/>
              <a:t>the Wild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1143000"/>
            <a:ext cx="7866888" cy="5715000"/>
          </a:xfrm>
        </p:spPr>
        <p:txBody>
          <a:bodyPr>
            <a:noAutofit/>
          </a:bodyPr>
          <a:lstStyle/>
          <a:p>
            <a:pPr fontAlgn="base"/>
            <a:r>
              <a:rPr lang="en-US" sz="2400" b="1" i="1" dirty="0"/>
              <a:t>The Call </a:t>
            </a:r>
            <a:r>
              <a:rPr lang="en-US" sz="2400" b="1" dirty="0"/>
              <a:t>of </a:t>
            </a:r>
            <a:r>
              <a:rPr lang="en-US" sz="2400" b="1" i="1" dirty="0"/>
              <a:t>the Wild </a:t>
            </a:r>
            <a:r>
              <a:rPr lang="en-US" sz="2400" b="1" dirty="0"/>
              <a:t>is a novel by American author Jack London published in 1903. The story is set in the Yukon during the </a:t>
            </a:r>
            <a:r>
              <a:rPr lang="en-US" sz="2400" b="1" dirty="0" smtClean="0"/>
              <a:t>19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-century Alaska Gold </a:t>
            </a:r>
            <a:r>
              <a:rPr lang="en-US" sz="2400" b="1" dirty="0"/>
              <a:t>Rush—a period when strong sled dogs were in high demand. The novel's central character is a dog named Buck, a domesticated dog living at a ranch in California as the story opens. Stolen from his home and sold into the brutal existence of an Alaskan sled dog, he reverts to atavistic </a:t>
            </a:r>
            <a:r>
              <a:rPr lang="en-US" sz="2400" b="1" dirty="0" smtClean="0"/>
              <a:t>primitive traits</a:t>
            </a:r>
            <a:r>
              <a:rPr lang="en-US" sz="2400" b="1" dirty="0"/>
              <a:t>. Buck is forced to adjust and survive cruel treatments, fight to dominate other dogs, and survive in a harsh climate. Eventually he sheds the </a:t>
            </a:r>
            <a:r>
              <a:rPr lang="en-US" sz="2400" b="1" dirty="0" smtClean="0"/>
              <a:t>face of </a:t>
            </a:r>
            <a:r>
              <a:rPr lang="en-US" sz="2400" b="1" dirty="0"/>
              <a:t>civilization, relying on primordial instincts through lessons he learns, to emerge as a leader in the </a:t>
            </a:r>
            <a:r>
              <a:rPr lang="en-US" sz="2400" b="1" dirty="0" smtClean="0"/>
              <a:t>wild.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858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Some Writers </a:t>
            </a:r>
            <a:r>
              <a:rPr lang="en-US" dirty="0" smtClean="0"/>
              <a:t>from Amr. </a:t>
            </a:r>
            <a:r>
              <a:rPr lang="en-US" dirty="0"/>
              <a:t>Realism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219200"/>
            <a:ext cx="7086600" cy="5562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fr-FR" b="1" dirty="0" smtClean="0"/>
              <a:t> Stephen Crane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r-FR" b="1" i="1" dirty="0" smtClean="0"/>
              <a:t>The Red Badge of Courage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fr-FR" b="1" dirty="0" smtClean="0"/>
              <a:t> Jack London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r-FR" b="1" i="1" dirty="0" smtClean="0"/>
              <a:t>The Call of the Wild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fr-FR" b="1" dirty="0" smtClean="0"/>
              <a:t> Kate Chopin! </a:t>
            </a:r>
            <a:endParaRPr lang="en-US" altLang="fr-FR" b="1" dirty="0" smtClean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fr-FR" b="1" dirty="0" smtClean="0"/>
              <a:t>Story of an Hour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r-FR" b="1" dirty="0" smtClean="0"/>
              <a:t>Desiree’s Baby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fr-FR" b="1" dirty="0" smtClean="0"/>
              <a:t> Mark Twain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r-FR" b="1" i="1" dirty="0" smtClean="0"/>
              <a:t>Life on the Mississippi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r-FR" b="1" i="1" dirty="0" smtClean="0"/>
              <a:t>The Adventures of Tom Sawyer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r-FR" b="1" i="1" dirty="0" smtClean="0"/>
              <a:t>The Adventures of Huckleberry Finn   </a:t>
            </a:r>
          </a:p>
        </p:txBody>
      </p:sp>
    </p:spTree>
    <p:extLst>
      <p:ext uri="{BB962C8B-B14F-4D97-AF65-F5344CB8AC3E}">
        <p14:creationId xmlns:p14="http://schemas.microsoft.com/office/powerpoint/2010/main" val="20551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2057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6000" b="1" dirty="0" smtClean="0">
                <a:latin typeface="Harrington" pitchFamily="82" charset="0"/>
              </a:rPr>
              <a:t>The Adventures of</a:t>
            </a:r>
            <a:br>
              <a:rPr lang="en-US" sz="6000" b="1" dirty="0" smtClean="0">
                <a:latin typeface="Harrington" pitchFamily="82" charset="0"/>
              </a:rPr>
            </a:br>
            <a:r>
              <a:rPr lang="en-US" sz="6000" b="1" dirty="0" smtClean="0">
                <a:latin typeface="Harrington" pitchFamily="82" charset="0"/>
              </a:rPr>
              <a:t> Huckleberry </a:t>
            </a:r>
            <a:r>
              <a:rPr lang="en-US" sz="6000" b="1" dirty="0">
                <a:latin typeface="Harrington" pitchFamily="82" charset="0"/>
              </a:rPr>
              <a:t>Finn (1884) </a:t>
            </a:r>
            <a:endParaRPr lang="en-US" sz="6000" b="1" dirty="0" smtClean="0">
              <a:latin typeface="Harrington" pitchFamily="82" charset="0"/>
            </a:endParaRPr>
          </a:p>
        </p:txBody>
      </p:sp>
      <p:pic>
        <p:nvPicPr>
          <p:cNvPr id="3075" name="Picture 7" descr="http://t1.gstatic.com/images?q=tbn:ANd9GcQfTP2dI___dZoVyrdbpUQBnEWBPOtjnTzPj44GopHZ2P0E_RCvxTudfs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25908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98688"/>
            <a:ext cx="3341688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ga_portrait_twain_j_b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5181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334000" y="457200"/>
            <a:ext cx="381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</a:rPr>
              <a:t/>
            </a:r>
            <a:b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</a:rPr>
            </a:br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</a:rPr>
              <a:t>Mark </a:t>
            </a: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rrington" pitchFamily="82" charset="0"/>
              </a:rPr>
              <a:t>Twain   (1835-1910)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HistoryofRedding\SLC190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3581400" y="152400"/>
            <a:ext cx="3048000" cy="1371600"/>
          </a:xfrm>
          <a:prstGeom prst="wedgeRoundRectCallout">
            <a:avLst>
              <a:gd name="adj1" fmla="val -45310"/>
              <a:gd name="adj2" fmla="val 6331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733800" y="275272"/>
            <a:ext cx="2698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fr-FR" sz="1800" b="1" dirty="0">
                <a:latin typeface="Arial" pitchFamily="34" charset="0"/>
                <a:cs typeface="Arial" pitchFamily="34" charset="0"/>
              </a:rPr>
              <a:t>Hello…my name is</a:t>
            </a:r>
          </a:p>
          <a:p>
            <a:pPr algn="ctr" eaLnBrk="1" hangingPunct="1"/>
            <a:r>
              <a:rPr lang="en-US" altLang="fr-FR" sz="1800" b="1" dirty="0">
                <a:latin typeface="Arial" pitchFamily="34" charset="0"/>
                <a:cs typeface="Arial" pitchFamily="34" charset="0"/>
              </a:rPr>
              <a:t>Samuel </a:t>
            </a:r>
            <a:r>
              <a:rPr lang="en-US" altLang="fr-FR" sz="1800" b="1" dirty="0" smtClean="0">
                <a:latin typeface="Arial" pitchFamily="34" charset="0"/>
                <a:cs typeface="Arial" pitchFamily="34" charset="0"/>
              </a:rPr>
              <a:t>Clemens</a:t>
            </a:r>
            <a:r>
              <a:rPr lang="en-US" altLang="fr-FR" sz="18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 eaLnBrk="1" hangingPunct="1"/>
            <a:r>
              <a:rPr lang="en-US" altLang="fr-FR" sz="1800" b="1" dirty="0">
                <a:latin typeface="Arial" pitchFamily="34" charset="0"/>
                <a:cs typeface="Arial" pitchFamily="34" charset="0"/>
              </a:rPr>
              <a:t>A.K.A. Mark Twain!</a:t>
            </a:r>
          </a:p>
          <a:p>
            <a:pPr algn="ctr" eaLnBrk="1" hangingPunct="1"/>
            <a:endParaRPr lang="en-US" altLang="fr-FR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>
                <a:latin typeface="Broadway" pitchFamily="82" charset="0"/>
              </a:rPr>
              <a:t>Meet the Author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7239000" cy="452596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Given name – Samuel Clemens </a:t>
            </a:r>
          </a:p>
          <a:p>
            <a:pPr eaLnBrk="1" hangingPunct="1">
              <a:defRPr/>
            </a:pPr>
            <a:r>
              <a:rPr lang="en-US" altLang="en-US" sz="2800" dirty="0" smtClean="0"/>
              <a:t>1835 to 1910 (A witness to the shift between Romanticism &amp; Realism) </a:t>
            </a:r>
          </a:p>
          <a:p>
            <a:pPr eaLnBrk="1" hangingPunct="1">
              <a:defRPr/>
            </a:pPr>
            <a:r>
              <a:rPr lang="en-US" altLang="en-US" sz="2800" dirty="0" smtClean="0"/>
              <a:t>Pen Name – Mark Twain</a:t>
            </a:r>
          </a:p>
          <a:p>
            <a:pPr eaLnBrk="1" hangingPunct="1">
              <a:defRPr/>
            </a:pPr>
            <a:r>
              <a:rPr lang="en-US" altLang="en-US" sz="2800" dirty="0" smtClean="0"/>
              <a:t>“Father of American Satire” </a:t>
            </a:r>
          </a:p>
          <a:p>
            <a:pPr eaLnBrk="1" hangingPunct="1">
              <a:defRPr/>
            </a:pPr>
            <a:r>
              <a:rPr lang="en-US" altLang="en-US" sz="2800" dirty="0" smtClean="0"/>
              <a:t>Worked on a steamboat</a:t>
            </a:r>
          </a:p>
          <a:p>
            <a:pPr eaLnBrk="1" hangingPunct="1">
              <a:defRPr/>
            </a:pPr>
            <a:r>
              <a:rPr lang="en-US" altLang="en-US" sz="2800" dirty="0" smtClean="0"/>
              <a:t>Born in Missouri (setting for many of his stories)</a:t>
            </a:r>
          </a:p>
          <a:p>
            <a:pPr eaLnBrk="1" hangingPunct="1">
              <a:defRPr/>
            </a:pPr>
            <a:r>
              <a:rPr lang="en-US" altLang="en-US" sz="2800" dirty="0" smtClean="0"/>
              <a:t>Famous for his humor, wit and charisma </a:t>
            </a:r>
          </a:p>
          <a:p>
            <a:pPr eaLnBrk="1" hangingPunct="1">
              <a:buFontTx/>
              <a:buNone/>
              <a:defRPr/>
            </a:pPr>
            <a:endParaRPr lang="en-US" altLang="en-US" sz="2800" dirty="0" smtClean="0"/>
          </a:p>
        </p:txBody>
      </p:sp>
      <p:pic>
        <p:nvPicPr>
          <p:cNvPr id="9220" name="Picture 5" descr="Mark Twai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3962400"/>
            <a:ext cx="177958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Mark Twai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990600"/>
            <a:ext cx="1779587" cy="28575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8744" y="152400"/>
            <a:ext cx="6927056" cy="11890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" sz="4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Twain’s</a:t>
            </a:r>
            <a:r>
              <a:rPr lang="es-ES" sz="4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4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</a:t>
            </a:r>
            <a:r>
              <a:rPr lang="es-ES" sz="4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Works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90600" y="1828800"/>
            <a:ext cx="8153400" cy="48006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altLang="fr-FR" sz="4000" i="1" dirty="0"/>
              <a:t>Life on the Mississippi</a:t>
            </a:r>
          </a:p>
          <a:p>
            <a:pPr lvl="1">
              <a:lnSpc>
                <a:spcPct val="90000"/>
              </a:lnSpc>
            </a:pPr>
            <a:r>
              <a:rPr lang="en-US" altLang="fr-FR" sz="4000" i="1" dirty="0"/>
              <a:t>The Adventures of Tom Sawyer</a:t>
            </a:r>
          </a:p>
          <a:p>
            <a:pPr lvl="1">
              <a:lnSpc>
                <a:spcPct val="90000"/>
              </a:lnSpc>
            </a:pPr>
            <a:r>
              <a:rPr lang="en-US" altLang="fr-FR" sz="4000" i="1" dirty="0"/>
              <a:t>The Adventures of Huckleberry Finn</a:t>
            </a:r>
          </a:p>
          <a:p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Life on the Mississippi</a:t>
            </a:r>
            <a:r>
              <a:rPr lang="en-GB" dirty="0"/>
              <a:t> (1883)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i="1" dirty="0"/>
              <a:t>Life on the Mississippi</a:t>
            </a:r>
            <a:r>
              <a:rPr lang="en-GB" sz="3600" dirty="0"/>
              <a:t> (1883) is a memoir by Mark Twain of his days as a steamboat pilot on the Mississippi River before the American Civil War, and also a travel book, recounting his trip along the Mississippi from St. Louis to New Orleans many years after the War.</a:t>
            </a:r>
            <a:endParaRPr lang="fr-FR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8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Slave </a:t>
            </a:r>
            <a:r>
              <a:rPr lang="fr-FR" b="1" dirty="0" smtClean="0"/>
              <a:t>Destinations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57324"/>
            <a:ext cx="75438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4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c8sw-square-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5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esktop\Mark-Twains-Mississippi-River-créé-pour-American-Rider-Magaz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SHIBA\Desktop\97800995729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SHIBA\Desktop\9780812504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066800" y="1143000"/>
            <a:ext cx="7924800" cy="5867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200" dirty="0"/>
              <a:t>Set along </a:t>
            </a:r>
            <a:r>
              <a:rPr lang="en-US" sz="3200" u="sng" dirty="0"/>
              <a:t>the Mississippi River </a:t>
            </a:r>
            <a:r>
              <a:rPr lang="en-US" sz="3200" dirty="0" smtClean="0"/>
              <a:t>during the 1830s </a:t>
            </a:r>
            <a:r>
              <a:rPr lang="en-US" sz="3200" dirty="0"/>
              <a:t>or </a:t>
            </a:r>
            <a:r>
              <a:rPr lang="en-US" sz="3200" dirty="0" smtClean="0"/>
              <a:t>1840s</a:t>
            </a:r>
            <a:endParaRPr lang="en-US" sz="3200" dirty="0"/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Few </a:t>
            </a:r>
            <a:r>
              <a:rPr lang="en-US" sz="3200" dirty="0"/>
              <a:t>cities and </a:t>
            </a:r>
            <a:r>
              <a:rPr lang="en-US" sz="3200" dirty="0" smtClean="0"/>
              <a:t>towns; few </a:t>
            </a:r>
            <a:r>
              <a:rPr lang="en-US" sz="3200" dirty="0"/>
              <a:t>schools in rural Missouri, Illinois, </a:t>
            </a:r>
            <a:r>
              <a:rPr lang="en-US" sz="3200" dirty="0" smtClean="0"/>
              <a:t> Arkansas</a:t>
            </a:r>
            <a:r>
              <a:rPr lang="en-US" sz="3200" dirty="0"/>
              <a:t>, and </a:t>
            </a:r>
            <a:r>
              <a:rPr lang="en-US" sz="3200" dirty="0" smtClean="0"/>
              <a:t>Mississippi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Most </a:t>
            </a:r>
            <a:r>
              <a:rPr lang="en-US" sz="3200" u="sng" dirty="0" smtClean="0"/>
              <a:t>people </a:t>
            </a:r>
            <a:r>
              <a:rPr lang="en-US" sz="3200" u="sng" dirty="0"/>
              <a:t>lived off </a:t>
            </a:r>
            <a:r>
              <a:rPr lang="en-US" sz="3200" u="sng" dirty="0" smtClean="0"/>
              <a:t>land</a:t>
            </a:r>
          </a:p>
          <a:p>
            <a:pPr>
              <a:lnSpc>
                <a:spcPct val="90000"/>
              </a:lnSpc>
              <a:defRPr/>
            </a:pPr>
            <a:r>
              <a:rPr lang="en-US" sz="3200" u="sng" dirty="0" smtClean="0"/>
              <a:t>Steam </a:t>
            </a:r>
            <a:r>
              <a:rPr lang="en-US" sz="3200" u="sng" dirty="0"/>
              <a:t>technology </a:t>
            </a:r>
            <a:r>
              <a:rPr lang="en-US" sz="3200" dirty="0"/>
              <a:t>was becoming </a:t>
            </a:r>
            <a:r>
              <a:rPr lang="en-US" sz="3200" dirty="0" smtClean="0"/>
              <a:t>dominant</a:t>
            </a:r>
            <a:endParaRPr lang="en-US" sz="3200" dirty="0"/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Entertainment </a:t>
            </a:r>
            <a:r>
              <a:rPr lang="en-US" sz="3200" dirty="0"/>
              <a:t>and popular education were offered by </a:t>
            </a:r>
            <a:r>
              <a:rPr lang="en-US" sz="3200" u="sng" dirty="0"/>
              <a:t>traveling showmen</a:t>
            </a:r>
            <a:r>
              <a:rPr lang="en-US" sz="3200" dirty="0"/>
              <a:t>, musicians, circus performers, preachers, and </a:t>
            </a:r>
            <a:r>
              <a:rPr lang="en-US" sz="3200" dirty="0" smtClean="0"/>
              <a:t>lecturers</a:t>
            </a:r>
            <a:endParaRPr lang="en-US" sz="3200" dirty="0"/>
          </a:p>
          <a:p>
            <a:pPr>
              <a:lnSpc>
                <a:spcPct val="90000"/>
              </a:lnSpc>
              <a:defRPr/>
            </a:pPr>
            <a:endParaRPr lang="en-US" sz="3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s-ES" sz="24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98620" y="336248"/>
            <a:ext cx="7239000" cy="5909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1">
              <a:lnSpc>
                <a:spcPct val="90000"/>
              </a:lnSpc>
            </a:pPr>
            <a:r>
              <a:rPr lang="en-US" altLang="fr-FR" sz="3600" i="1" dirty="0"/>
              <a:t>The Adventures of Huckleberry Finn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33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Key Facts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143000"/>
            <a:ext cx="8077200" cy="5410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/>
              <a:t>Genre</a:t>
            </a:r>
          </a:p>
          <a:p>
            <a:pPr lvl="1" eaLnBrk="1" hangingPunct="1">
              <a:defRPr/>
            </a:pPr>
            <a:r>
              <a:rPr lang="en-US" u="sng" dirty="0" smtClean="0"/>
              <a:t>Satiric</a:t>
            </a:r>
            <a:r>
              <a:rPr lang="en-US" dirty="0" smtClean="0"/>
              <a:t> Novel (Fiction)</a:t>
            </a:r>
          </a:p>
          <a:p>
            <a:pPr lvl="2" eaLnBrk="1" hangingPunct="1">
              <a:defRPr/>
            </a:pPr>
            <a:r>
              <a:rPr lang="en-US" sz="2800" dirty="0" smtClean="0"/>
              <a:t>A work that uses humor, irony,                                         and</a:t>
            </a:r>
            <a:r>
              <a:rPr lang="en-US" sz="2800" dirty="0"/>
              <a:t> </a:t>
            </a:r>
            <a:r>
              <a:rPr lang="en-US" sz="2800" dirty="0" smtClean="0"/>
              <a:t>extreme exaggeration to ridicule </a:t>
            </a:r>
          </a:p>
          <a:p>
            <a:pPr marL="914400" lvl="2" indent="0" eaLnBrk="1" hangingPunct="1">
              <a:buFontTx/>
              <a:buNone/>
              <a:defRPr/>
            </a:pPr>
            <a:r>
              <a:rPr lang="en-US" sz="2800" dirty="0" smtClean="0"/>
              <a:t>society in order to bring about change</a:t>
            </a:r>
          </a:p>
          <a:p>
            <a:pPr eaLnBrk="1" hangingPunct="1">
              <a:defRPr/>
            </a:pPr>
            <a:r>
              <a:rPr lang="en-US" sz="2800" b="1" dirty="0" smtClean="0"/>
              <a:t>Narrator &amp; Protagonist </a:t>
            </a:r>
          </a:p>
          <a:p>
            <a:pPr lvl="1" eaLnBrk="1" hangingPunct="1">
              <a:defRPr/>
            </a:pPr>
            <a:r>
              <a:rPr lang="en-US" dirty="0" smtClean="0"/>
              <a:t>Huck Finn:  literal, realistic, practical, naive</a:t>
            </a:r>
          </a:p>
          <a:p>
            <a:pPr eaLnBrk="1" hangingPunct="1">
              <a:defRPr/>
            </a:pPr>
            <a:r>
              <a:rPr lang="en-US" sz="2800" b="1" dirty="0" smtClean="0"/>
              <a:t>Setting</a:t>
            </a:r>
          </a:p>
          <a:p>
            <a:pPr lvl="2" eaLnBrk="1" hangingPunct="1">
              <a:defRPr/>
            </a:pPr>
            <a:r>
              <a:rPr lang="en-US" sz="2800" dirty="0" smtClean="0"/>
              <a:t>Before the Civil War; roughly 1835–1845 </a:t>
            </a:r>
          </a:p>
          <a:p>
            <a:pPr lvl="2" eaLnBrk="1" hangingPunct="1">
              <a:defRPr/>
            </a:pPr>
            <a:r>
              <a:rPr lang="en-US" sz="2800" dirty="0" smtClean="0"/>
              <a:t>The Mississippi River town of St. Petersburg, Missouri </a:t>
            </a:r>
          </a:p>
        </p:txBody>
      </p:sp>
      <p:sp>
        <p:nvSpPr>
          <p:cNvPr id="12292" name="AutoShape 6" descr="Huckleberry-Fin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pic>
        <p:nvPicPr>
          <p:cNvPr id="12293" name="Picture 7" descr="Twain graphi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21" y="0"/>
            <a:ext cx="213542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The Novel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76200"/>
            <a:ext cx="5867400" cy="6324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/>
              <a:t>The</a:t>
            </a:r>
            <a:r>
              <a:rPr lang="en-US" dirty="0" smtClean="0"/>
              <a:t> </a:t>
            </a:r>
            <a:r>
              <a:rPr lang="en-US" i="1" dirty="0" smtClean="0"/>
              <a:t>Adventures of Huckleberry Finn</a:t>
            </a:r>
            <a:r>
              <a:rPr lang="en-US" dirty="0" smtClean="0"/>
              <a:t> was written after </a:t>
            </a:r>
            <a:r>
              <a:rPr lang="en-US" i="1" dirty="0" smtClean="0"/>
              <a:t>The Adventures of Tom Sawyer.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At the end of </a:t>
            </a:r>
            <a:r>
              <a:rPr lang="en-US" i="1" dirty="0" smtClean="0"/>
              <a:t>Tom Sawyer</a:t>
            </a:r>
            <a:r>
              <a:rPr lang="en-US" dirty="0" smtClean="0"/>
              <a:t>, Huckleberry Finn, a poor boy with a drunken father, and his friend Tom Sawyer, a middle-class boy with an imagination too active for his own good, find a robber's stash of gold.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Huck is taken in by the Widow Douglas, a kind but stifling woman who lives with her sister, the self-righteous Miss Watson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</p:txBody>
      </p:sp>
      <p:pic>
        <p:nvPicPr>
          <p:cNvPr id="13316" name="Picture 7" descr="CESARINI%20Tom%20Saw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8098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1371600" y="609600"/>
            <a:ext cx="7391400" cy="638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b="1" dirty="0">
                <a:latin typeface="+mn-lt"/>
                <a:cs typeface="+mn-cs"/>
              </a:rPr>
              <a:t>Mark Twain described the major </a:t>
            </a:r>
            <a:r>
              <a:rPr lang="en-US" altLang="fr-FR" b="1" u="sng" dirty="0">
                <a:latin typeface="+mn-lt"/>
                <a:cs typeface="+mn-cs"/>
              </a:rPr>
              <a:t>theme</a:t>
            </a:r>
            <a:r>
              <a:rPr lang="en-US" altLang="fr-FR" b="1" dirty="0">
                <a:latin typeface="+mn-lt"/>
                <a:cs typeface="+mn-cs"/>
              </a:rPr>
              <a:t> of </a:t>
            </a:r>
            <a:r>
              <a:rPr lang="en-US" altLang="fr-FR" b="1" i="1" dirty="0">
                <a:latin typeface="+mn-lt"/>
                <a:cs typeface="+mn-cs"/>
              </a:rPr>
              <a:t>The Adventures of Huckleberry Finn </a:t>
            </a:r>
            <a:r>
              <a:rPr lang="en-US" altLang="fr-FR" b="1" dirty="0">
                <a:latin typeface="+mn-lt"/>
                <a:cs typeface="+mn-cs"/>
              </a:rPr>
              <a:t>as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b="1" dirty="0">
                <a:latin typeface="+mn-lt"/>
                <a:cs typeface="+mn-cs"/>
              </a:rPr>
              <a:t>“A sound heart and a deformed conscience come into collision, and conscience suffers defeat</a:t>
            </a:r>
            <a:r>
              <a:rPr lang="en-US" altLang="fr-FR" b="1" dirty="0" smtClean="0">
                <a:latin typeface="+mn-lt"/>
                <a:cs typeface="+mn-cs"/>
              </a:rPr>
              <a:t>.”</a:t>
            </a:r>
            <a:endParaRPr lang="en-US" altLang="fr-FR" b="1" dirty="0">
              <a:latin typeface="+mn-lt"/>
              <a:cs typeface="+mn-cs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ja-JP" altLang="en-US" dirty="0">
                <a:latin typeface="+mn-lt"/>
                <a:cs typeface="+mn-cs"/>
              </a:rPr>
              <a:t>“</a:t>
            </a:r>
            <a:r>
              <a:rPr lang="en-US" altLang="ja-JP" dirty="0">
                <a:latin typeface="+mn-lt"/>
                <a:cs typeface="+mn-cs"/>
              </a:rPr>
              <a:t>A sound heart</a:t>
            </a:r>
            <a:r>
              <a:rPr lang="ja-JP" altLang="en-US" dirty="0">
                <a:latin typeface="+mn-lt"/>
                <a:cs typeface="+mn-cs"/>
              </a:rPr>
              <a:t>”</a:t>
            </a:r>
            <a:r>
              <a:rPr lang="en-US" altLang="ja-JP" dirty="0">
                <a:latin typeface="+mn-lt"/>
                <a:cs typeface="+mn-cs"/>
              </a:rPr>
              <a:t> = a good, honest </a:t>
            </a:r>
            <a:r>
              <a:rPr lang="en-US" altLang="ja-JP" dirty="0" smtClean="0">
                <a:latin typeface="+mn-lt"/>
                <a:cs typeface="+mn-cs"/>
              </a:rPr>
              <a:t>heart</a:t>
            </a:r>
            <a:endParaRPr lang="en-US" altLang="ja-JP" dirty="0">
              <a:latin typeface="+mn-lt"/>
              <a:cs typeface="+mn-cs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ja-JP" altLang="en-US" dirty="0">
                <a:latin typeface="+mn-lt"/>
                <a:cs typeface="+mn-cs"/>
              </a:rPr>
              <a:t>“</a:t>
            </a:r>
            <a:r>
              <a:rPr lang="en-US" altLang="ja-JP" dirty="0">
                <a:latin typeface="+mn-lt"/>
                <a:cs typeface="+mn-cs"/>
              </a:rPr>
              <a:t>A deformed conscience</a:t>
            </a:r>
            <a:r>
              <a:rPr lang="ja-JP" altLang="en-US" dirty="0">
                <a:latin typeface="+mn-lt"/>
                <a:cs typeface="+mn-cs"/>
              </a:rPr>
              <a:t>”</a:t>
            </a:r>
            <a:r>
              <a:rPr lang="en-US" altLang="ja-JP" dirty="0">
                <a:latin typeface="+mn-lt"/>
                <a:cs typeface="+mn-cs"/>
              </a:rPr>
              <a:t> = a conscience influenced by the laws of society and a sense of duty </a:t>
            </a:r>
            <a:r>
              <a:rPr lang="en-US" altLang="ja-JP" dirty="0" smtClean="0">
                <a:latin typeface="+mn-lt"/>
                <a:cs typeface="+mn-cs"/>
              </a:rPr>
              <a:t>towards </a:t>
            </a:r>
            <a:r>
              <a:rPr lang="en-US" altLang="ja-JP" dirty="0">
                <a:latin typeface="+mn-lt"/>
                <a:cs typeface="+mn-cs"/>
              </a:rPr>
              <a:t>those </a:t>
            </a:r>
            <a:r>
              <a:rPr lang="en-US" altLang="ja-JP" dirty="0" smtClean="0">
                <a:latin typeface="+mn-lt"/>
                <a:cs typeface="+mn-cs"/>
              </a:rPr>
              <a:t>laws</a:t>
            </a:r>
            <a:endParaRPr lang="en-US" altLang="fr-FR" dirty="0">
              <a:latin typeface="+mn-lt"/>
              <a:cs typeface="+mn-cs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fr-FR" sz="4000" b="1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5400" b="1" dirty="0" smtClean="0"/>
              <a:t>Satire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800600"/>
          </a:xfrm>
        </p:spPr>
        <p:txBody>
          <a:bodyPr>
            <a:normAutofit/>
          </a:bodyPr>
          <a:lstStyle/>
          <a:p>
            <a:r>
              <a:rPr lang="en-US" altLang="fr-FR" sz="4000" dirty="0" smtClean="0"/>
              <a:t>The problem was that readers took Twain literally and believed he was serious! The key to understanding Twain</a:t>
            </a:r>
            <a:r>
              <a:rPr lang="ja-JP" altLang="en-US" sz="4000" dirty="0" smtClean="0"/>
              <a:t>’</a:t>
            </a:r>
            <a:r>
              <a:rPr lang="en-US" altLang="ja-JP" sz="4000" dirty="0" smtClean="0"/>
              <a:t>s novel is by realizing that it</a:t>
            </a:r>
            <a:r>
              <a:rPr lang="ja-JP" altLang="en-US" sz="4000" dirty="0" smtClean="0"/>
              <a:t>’</a:t>
            </a:r>
            <a:r>
              <a:rPr lang="en-US" altLang="ja-JP" sz="4000" dirty="0" smtClean="0"/>
              <a:t>s a </a:t>
            </a:r>
            <a:r>
              <a:rPr lang="en-US" altLang="ja-JP" sz="4000" b="1" i="1" u="sng" dirty="0" smtClean="0"/>
              <a:t>satire</a:t>
            </a:r>
            <a:r>
              <a:rPr lang="en-US" altLang="ja-JP" sz="4000" dirty="0" smtClean="0"/>
              <a:t>.</a:t>
            </a:r>
            <a:endParaRPr lang="en-US" altLang="fr-FR" sz="4000" dirty="0" smtClean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612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Themes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524000"/>
            <a:ext cx="7391400" cy="4602163"/>
          </a:xfrm>
        </p:spPr>
        <p:txBody>
          <a:bodyPr>
            <a:normAutofit/>
          </a:bodyPr>
          <a:lstStyle/>
          <a:p>
            <a:pPr marL="596646" indent="-514350" eaLnBrk="1" hangingPunct="1">
              <a:buFont typeface="+mj-lt"/>
              <a:buAutoNum type="arabicPeriod"/>
              <a:defRPr/>
            </a:pPr>
            <a:r>
              <a:rPr lang="en-US" sz="3600" dirty="0" smtClean="0"/>
              <a:t> </a:t>
            </a:r>
            <a:r>
              <a:rPr lang="en-US" sz="3600" b="1" dirty="0" smtClean="0"/>
              <a:t>Racism &amp; Slavery</a:t>
            </a:r>
          </a:p>
          <a:p>
            <a:pPr marL="596646" indent="-514350" eaLnBrk="1" hangingPunct="1">
              <a:buFont typeface="+mj-lt"/>
              <a:buAutoNum type="arabicPeriod"/>
              <a:defRPr/>
            </a:pPr>
            <a:r>
              <a:rPr lang="en-US" sz="3600" b="1" dirty="0" smtClean="0"/>
              <a:t> </a:t>
            </a:r>
            <a:r>
              <a:rPr lang="en-US" sz="3600" b="1" dirty="0"/>
              <a:t>Intellectual </a:t>
            </a:r>
            <a:r>
              <a:rPr lang="en-US" sz="3600" b="1" dirty="0" smtClean="0"/>
              <a:t>and Moral </a:t>
            </a:r>
            <a:r>
              <a:rPr lang="en-US" sz="3600" b="1" dirty="0"/>
              <a:t>Education</a:t>
            </a:r>
          </a:p>
          <a:p>
            <a:pPr marL="596646" indent="-514350" eaLnBrk="1" hangingPunct="1">
              <a:buFont typeface="+mj-lt"/>
              <a:buAutoNum type="arabicPeriod"/>
              <a:defRPr/>
            </a:pPr>
            <a:r>
              <a:rPr lang="en-US" altLang="en-US" sz="3600" b="1" dirty="0" smtClean="0"/>
              <a:t>The </a:t>
            </a:r>
            <a:r>
              <a:rPr lang="en-US" altLang="en-US" sz="3600" b="1" dirty="0"/>
              <a:t>quest for </a:t>
            </a:r>
            <a:r>
              <a:rPr lang="en-US" altLang="en-US" sz="3600" b="1" dirty="0" smtClean="0"/>
              <a:t>freedom and identity</a:t>
            </a:r>
            <a:endParaRPr lang="en-US" sz="3600" b="1" dirty="0"/>
          </a:p>
          <a:p>
            <a:pPr marL="596646" indent="-514350" eaLnBrk="1" hangingPunct="1">
              <a:buFont typeface="+mj-lt"/>
              <a:buAutoNum type="arabicPeriod"/>
              <a:defRPr/>
            </a:pPr>
            <a:r>
              <a:rPr lang="en-US" sz="3600" b="1" dirty="0" smtClean="0"/>
              <a:t> The Hypocrisy of “Civilized”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Advertisement</a:t>
            </a:r>
            <a:r>
              <a:rPr lang="fr-FR" dirty="0"/>
              <a:t> for Slave </a:t>
            </a:r>
            <a:r>
              <a:rPr lang="fr-FR" dirty="0" err="1"/>
              <a:t>Auction</a:t>
            </a:r>
            <a:r>
              <a:rPr lang="fr-FR" dirty="0"/>
              <a:t>, </a:t>
            </a:r>
            <a:r>
              <a:rPr lang="fr-FR" dirty="0" smtClean="0"/>
              <a:t>1829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81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2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Racism and Slavery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1447800"/>
            <a:ext cx="6019800" cy="51054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Although written 20 years after the Emancipation Proclamation, America – especially the South – was still </a:t>
            </a:r>
            <a:r>
              <a:rPr lang="en-US" sz="2800" u="sng" dirty="0" smtClean="0"/>
              <a:t>struggling with racism </a:t>
            </a:r>
            <a:r>
              <a:rPr lang="en-US" sz="2800" dirty="0" smtClean="0"/>
              <a:t>and the aftereffects of slavery.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Insidious racism oppressed blacks for illogical and hypocritical reasons.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Twain exposes the hypocrisy of slavery and demonstrates how racism distorts the oppressors as much as the oppressed.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The result is a world of moral confusion.</a:t>
            </a:r>
          </a:p>
        </p:txBody>
      </p:sp>
      <p:pic>
        <p:nvPicPr>
          <p:cNvPr id="5" name="Picture 5" descr="sl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2514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Intellectual and Moral Education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295400"/>
            <a:ext cx="7848600" cy="5486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Huck is an uneducated boy.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He distrusts the morals and precepts of the society that treats him as an outcast.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Huck questions his teachings, especially regarding race and slavery.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Huck chooses to “go to hell” rather than go along with the rules of society.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Quest for Freedom and Identity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This theme is represented in both characters: Huck and Jim. </a:t>
            </a:r>
          </a:p>
          <a:p>
            <a:r>
              <a:rPr lang="en-GB" sz="4800" dirty="0" smtClean="0"/>
              <a:t>The river is a symbol for freedom.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2781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3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mtClean="0"/>
              <a:t>Things you should know as you read….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goal of the novel is to explore the racial and moral controversies that continue to surround society. </a:t>
            </a:r>
          </a:p>
          <a:p>
            <a:pPr eaLnBrk="1" hangingPunct="1">
              <a:defRPr/>
            </a:pPr>
            <a:r>
              <a:rPr lang="en-US" altLang="en-US" smtClean="0"/>
              <a:t>The material in </a:t>
            </a:r>
            <a:r>
              <a:rPr lang="en-US" altLang="en-US" u="sng" smtClean="0"/>
              <a:t>Huck Finn</a:t>
            </a:r>
            <a:r>
              <a:rPr lang="en-US" altLang="en-US" smtClean="0"/>
              <a:t> is sensitive and shockingly open. It is important to understand that Twain uses this method to show readers that we must not exhibit the same immoral tendencies as the characters.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533400" y="5075238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fr-FR" sz="2400" b="1" dirty="0">
                <a:solidFill>
                  <a:schemeClr val="tx1"/>
                </a:solidFill>
                <a:latin typeface="Cambria" pitchFamily="18" charset="0"/>
              </a:rPr>
              <a:t>"I have no color prejudices nor caste prejudices nor creed prejudices. All I care to know is that a man is a human being, and that is enough for </a:t>
            </a:r>
            <a:r>
              <a:rPr lang="en-US" altLang="fr-FR" sz="2400" b="1" dirty="0" smtClean="0">
                <a:solidFill>
                  <a:schemeClr val="tx1"/>
                </a:solidFill>
                <a:latin typeface="Cambria" pitchFamily="18" charset="0"/>
              </a:rPr>
              <a:t>me."</a:t>
            </a:r>
            <a:endParaRPr lang="en-US" altLang="fr-FR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/>
            <a:endParaRPr lang="en-US" altLang="fr-FR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3554" name="Picture 3" descr="liter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7" y="1019968"/>
            <a:ext cx="38862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johnlewis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436938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5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 smtClean="0">
                <a:latin typeface="Times New Roman" pitchFamily="18" charset="0"/>
              </a:rPr>
              <a:t>Mark Twain’s Writing Advice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i="1" dirty="0" smtClean="0">
                <a:latin typeface="Times New Roman" pitchFamily="18" charset="0"/>
              </a:rPr>
              <a:t>“Whatever you have lived, you can write – &amp; by hard work &amp; a genuine apprenticeship, you can learn to write well; but what you have not lived you cannot write, you can only pretend to write it...”</a:t>
            </a:r>
            <a:endParaRPr lang="en-US" altLang="fr-FR" dirty="0" smtClean="0">
              <a:latin typeface="Times New Roman" pitchFamily="18" charset="0"/>
            </a:endParaRPr>
          </a:p>
          <a:p>
            <a:endParaRPr lang="en-GB" dirty="0"/>
          </a:p>
        </p:txBody>
      </p:sp>
      <p:pic>
        <p:nvPicPr>
          <p:cNvPr id="4" name="Picture 6" descr="Twai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87968"/>
            <a:ext cx="2514600" cy="271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1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uc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200400"/>
            <a:ext cx="4419600" cy="36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uc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0"/>
            <a:ext cx="496808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Huck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172" y="3200400"/>
            <a:ext cx="4741572" cy="36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21" y="-228600"/>
            <a:ext cx="22764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3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Painting of a Slave </a:t>
            </a:r>
            <a:r>
              <a:rPr lang="en-US" dirty="0" smtClean="0"/>
              <a:t>Auction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746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9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err="1"/>
              <a:t>Invoice</a:t>
            </a:r>
            <a:r>
              <a:rPr lang="fr-FR" b="1" dirty="0"/>
              <a:t> for Slave </a:t>
            </a:r>
            <a:r>
              <a:rPr lang="fr-FR" b="1" dirty="0" err="1" smtClean="0"/>
              <a:t>Purchases</a:t>
            </a:r>
            <a:endParaRPr lang="en-GB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434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3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Blacks During the Civil </a:t>
            </a:r>
            <a:r>
              <a:rPr lang="en-US" b="1" dirty="0" smtClean="0"/>
              <a:t>War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746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Slave Workers in Cotton Plantations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7391400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4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Slave Workers in Cotton Plantations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TOSHIBA\Pictures\Huck Finn Prese[00_01_12][20190217-210954-4]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7620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5133</TotalTime>
  <Words>1421</Words>
  <Application>Microsoft Office PowerPoint</Application>
  <PresentationFormat>Affichage à l'écran (4:3)</PresentationFormat>
  <Paragraphs>146</Paragraphs>
  <Slides>47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Solstice</vt:lpstr>
      <vt:lpstr>Realism in American Literature</vt:lpstr>
      <vt:lpstr>Présentation PowerPoint</vt:lpstr>
      <vt:lpstr>Slave Destinations</vt:lpstr>
      <vt:lpstr>Advertisement for Slave Auction, 1829</vt:lpstr>
      <vt:lpstr>Painting of a Slave Auction</vt:lpstr>
      <vt:lpstr>Invoice for Slave Purchases</vt:lpstr>
      <vt:lpstr>Blacks During the Civil War</vt:lpstr>
      <vt:lpstr>Slave Workers in Cotton Plantations</vt:lpstr>
      <vt:lpstr>Slave Workers in Cotton Plantations</vt:lpstr>
      <vt:lpstr>Free vs. Slave States in America in the mid 1800’s</vt:lpstr>
      <vt:lpstr>AMR: LIFE LIBERTY HAPPINESS</vt:lpstr>
      <vt:lpstr>Abolitionism </vt:lpstr>
      <vt:lpstr>Abraham Lincoln</vt:lpstr>
      <vt:lpstr>Union Casualties at Gettysburg</vt:lpstr>
      <vt:lpstr>Before we begin… </vt:lpstr>
      <vt:lpstr>The Civil War</vt:lpstr>
      <vt:lpstr>Présentation PowerPoint</vt:lpstr>
      <vt:lpstr>Characteristics of Realism</vt:lpstr>
      <vt:lpstr>Local Color or Regionalism</vt:lpstr>
      <vt:lpstr>Naturalism</vt:lpstr>
      <vt:lpstr>Naturalism (1880-1940)</vt:lpstr>
      <vt:lpstr>Naturalism in The Call of the Wild </vt:lpstr>
      <vt:lpstr>Some Writers from Amr. Realism</vt:lpstr>
      <vt:lpstr>The Adventures of  Huckleberry Finn (1884) </vt:lpstr>
      <vt:lpstr>Présentation PowerPoint</vt:lpstr>
      <vt:lpstr>Présentation PowerPoint</vt:lpstr>
      <vt:lpstr>Meet the Author</vt:lpstr>
      <vt:lpstr>Twain’s Major Works</vt:lpstr>
      <vt:lpstr>Life on the Mississippi (1883)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Key Facts</vt:lpstr>
      <vt:lpstr>The Novel</vt:lpstr>
      <vt:lpstr>Présentation PowerPoint</vt:lpstr>
      <vt:lpstr>Satire </vt:lpstr>
      <vt:lpstr>Themes</vt:lpstr>
      <vt:lpstr>Racism and Slavery</vt:lpstr>
      <vt:lpstr>Intellectual and Moral Education</vt:lpstr>
      <vt:lpstr>The Quest for Freedom and Identity</vt:lpstr>
      <vt:lpstr>Présentation PowerPoint</vt:lpstr>
      <vt:lpstr>Things you should know as you read…. </vt:lpstr>
      <vt:lpstr>Présentation PowerPoint</vt:lpstr>
      <vt:lpstr>Mark Twain’s Writing Advice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Huckleberry Finn PowerPoint</dc:title>
  <dc:creator>Lisa Ward</dc:creator>
  <cp:lastModifiedBy>TOSHIBA</cp:lastModifiedBy>
  <cp:revision>151</cp:revision>
  <dcterms:created xsi:type="dcterms:W3CDTF">2008-10-16T16:30:42Z</dcterms:created>
  <dcterms:modified xsi:type="dcterms:W3CDTF">2021-03-15T17:02:56Z</dcterms:modified>
</cp:coreProperties>
</file>