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8"/>
  </p:notesMasterIdLst>
  <p:sldIdLst>
    <p:sldId id="257" r:id="rId2"/>
    <p:sldId id="258" r:id="rId3"/>
    <p:sldId id="259" r:id="rId4"/>
    <p:sldId id="260" r:id="rId5"/>
    <p:sldId id="261" r:id="rId6"/>
    <p:sldId id="262" r:id="rId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207246-7034-4A4D-98C1-33BAAD44B4C1}" type="datetimeFigureOut">
              <a:rPr lang="fr-FR" smtClean="0"/>
              <a:t>05/10/2021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146C40-FBC7-4909-B850-751DB942F446}" type="slidenum">
              <a:rPr lang="fr-FR" smtClean="0"/>
              <a:t>‹N°›</a:t>
            </a:fld>
            <a:endParaRPr lang="fr-FR"/>
          </a:p>
        </p:txBody>
      </p:sp>
    </p:spTree>
    <p:extLst>
      <p:ext uri="{BB962C8B-B14F-4D97-AF65-F5344CB8AC3E}">
        <p14:creationId xmlns:p14="http://schemas.microsoft.com/office/powerpoint/2010/main" val="3957647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256A30BC-51A3-4F0E-A9F4-BE883F1DE967}" type="slidenum">
              <a:rPr lang="fr-FR" smtClean="0"/>
              <a:pPr/>
              <a:t>1</a:t>
            </a:fld>
            <a:endParaRPr lang="fr-FR"/>
          </a:p>
        </p:txBody>
      </p:sp>
    </p:spTree>
    <p:extLst>
      <p:ext uri="{BB962C8B-B14F-4D97-AF65-F5344CB8AC3E}">
        <p14:creationId xmlns:p14="http://schemas.microsoft.com/office/powerpoint/2010/main" val="37234973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256A30BC-51A3-4F0E-A9F4-BE883F1DE967}" type="slidenum">
              <a:rPr lang="fr-FR" smtClean="0"/>
              <a:pPr/>
              <a:t>2</a:t>
            </a:fld>
            <a:endParaRPr lang="fr-FR"/>
          </a:p>
        </p:txBody>
      </p:sp>
    </p:spTree>
    <p:extLst>
      <p:ext uri="{BB962C8B-B14F-4D97-AF65-F5344CB8AC3E}">
        <p14:creationId xmlns:p14="http://schemas.microsoft.com/office/powerpoint/2010/main" val="38276058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fr-FR" smtClean="0"/>
              <a:t>Modifiez le style du titre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660ACCF5-1021-44B3-BAF1-C2E98E198995}" type="datetimeFigureOut">
              <a:rPr lang="fr-FR" smtClean="0"/>
              <a:t>05/10/2021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641A6AC-86B3-4305-9C45-251A54D1E9FE}" type="slidenum">
              <a:rPr lang="fr-FR" smtClean="0"/>
              <a:t>‹N°›</a:t>
            </a:fld>
            <a:endParaRPr lang="fr-FR"/>
          </a:p>
        </p:txBody>
      </p:sp>
    </p:spTree>
    <p:extLst>
      <p:ext uri="{BB962C8B-B14F-4D97-AF65-F5344CB8AC3E}">
        <p14:creationId xmlns:p14="http://schemas.microsoft.com/office/powerpoint/2010/main" val="3659934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660ACCF5-1021-44B3-BAF1-C2E98E198995}" type="datetimeFigureOut">
              <a:rPr lang="fr-FR" smtClean="0"/>
              <a:t>05/10/2021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641A6AC-86B3-4305-9C45-251A54D1E9FE}" type="slidenum">
              <a:rPr lang="fr-FR" smtClean="0"/>
              <a:t>‹N°›</a:t>
            </a:fld>
            <a:endParaRPr lang="fr-FR"/>
          </a:p>
        </p:txBody>
      </p:sp>
    </p:spTree>
    <p:extLst>
      <p:ext uri="{BB962C8B-B14F-4D97-AF65-F5344CB8AC3E}">
        <p14:creationId xmlns:p14="http://schemas.microsoft.com/office/powerpoint/2010/main" val="1054849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fr-FR" smtClean="0"/>
              <a:t>Modifiez le style du titre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660ACCF5-1021-44B3-BAF1-C2E98E198995}" type="datetimeFigureOut">
              <a:rPr lang="fr-FR" smtClean="0"/>
              <a:t>05/10/2021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641A6AC-86B3-4305-9C45-251A54D1E9FE}" type="slidenum">
              <a:rPr lang="fr-FR" smtClean="0"/>
              <a:t>‹N°›</a:t>
            </a:fld>
            <a:endParaRPr lang="fr-FR"/>
          </a:p>
        </p:txBody>
      </p:sp>
    </p:spTree>
    <p:extLst>
      <p:ext uri="{BB962C8B-B14F-4D97-AF65-F5344CB8AC3E}">
        <p14:creationId xmlns:p14="http://schemas.microsoft.com/office/powerpoint/2010/main" val="10499396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fr-FR" smtClean="0"/>
              <a:t>Modifiez le style du titre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660ACCF5-1021-44B3-BAF1-C2E98E198995}" type="datetimeFigureOut">
              <a:rPr lang="fr-FR" smtClean="0"/>
              <a:t>05/10/2021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641A6AC-86B3-4305-9C45-251A54D1E9FE}" type="slidenum">
              <a:rPr lang="fr-FR" smtClean="0"/>
              <a:t>‹N°›</a:t>
            </a:fld>
            <a:endParaRPr lang="fr-FR"/>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4736401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fr-FR" smtClean="0"/>
              <a:t>Modifiez le style du titre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660ACCF5-1021-44B3-BAF1-C2E98E198995}" type="datetimeFigureOut">
              <a:rPr lang="fr-FR" smtClean="0"/>
              <a:t>05/10/2021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641A6AC-86B3-4305-9C45-251A54D1E9FE}" type="slidenum">
              <a:rPr lang="fr-FR" smtClean="0"/>
              <a:t>‹N°›</a:t>
            </a:fld>
            <a:endParaRPr lang="fr-FR"/>
          </a:p>
        </p:txBody>
      </p:sp>
    </p:spTree>
    <p:extLst>
      <p:ext uri="{BB962C8B-B14F-4D97-AF65-F5344CB8AC3E}">
        <p14:creationId xmlns:p14="http://schemas.microsoft.com/office/powerpoint/2010/main" val="28921515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fr-FR" smtClean="0"/>
              <a:t>Modifiez le style du titre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3" name="Date Placeholder 2"/>
          <p:cNvSpPr>
            <a:spLocks noGrp="1"/>
          </p:cNvSpPr>
          <p:nvPr>
            <p:ph type="dt" sz="half" idx="10"/>
          </p:nvPr>
        </p:nvSpPr>
        <p:spPr/>
        <p:txBody>
          <a:bodyPr/>
          <a:lstStyle/>
          <a:p>
            <a:fld id="{660ACCF5-1021-44B3-BAF1-C2E98E198995}" type="datetimeFigureOut">
              <a:rPr lang="fr-FR" smtClean="0"/>
              <a:t>05/10/2021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7641A6AC-86B3-4305-9C45-251A54D1E9FE}" type="slidenum">
              <a:rPr lang="fr-FR" smtClean="0"/>
              <a:t>‹N°›</a:t>
            </a:fld>
            <a:endParaRPr lang="fr-FR"/>
          </a:p>
        </p:txBody>
      </p:sp>
    </p:spTree>
    <p:extLst>
      <p:ext uri="{BB962C8B-B14F-4D97-AF65-F5344CB8AC3E}">
        <p14:creationId xmlns:p14="http://schemas.microsoft.com/office/powerpoint/2010/main" val="21384531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fr-FR" smtClean="0"/>
              <a:t>Modifiez le style du titre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3" name="Date Placeholder 2"/>
          <p:cNvSpPr>
            <a:spLocks noGrp="1"/>
          </p:cNvSpPr>
          <p:nvPr>
            <p:ph type="dt" sz="half" idx="10"/>
          </p:nvPr>
        </p:nvSpPr>
        <p:spPr/>
        <p:txBody>
          <a:bodyPr/>
          <a:lstStyle/>
          <a:p>
            <a:fld id="{660ACCF5-1021-44B3-BAF1-C2E98E198995}" type="datetimeFigureOut">
              <a:rPr lang="fr-FR" smtClean="0"/>
              <a:t>05/10/2021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7641A6AC-86B3-4305-9C45-251A54D1E9FE}" type="slidenum">
              <a:rPr lang="fr-FR" smtClean="0"/>
              <a:t>‹N°›</a:t>
            </a:fld>
            <a:endParaRPr lang="fr-FR"/>
          </a:p>
        </p:txBody>
      </p:sp>
    </p:spTree>
    <p:extLst>
      <p:ext uri="{BB962C8B-B14F-4D97-AF65-F5344CB8AC3E}">
        <p14:creationId xmlns:p14="http://schemas.microsoft.com/office/powerpoint/2010/main" val="35131655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fr-FR" smtClean="0"/>
              <a:t>Modifiez le style du titre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660ACCF5-1021-44B3-BAF1-C2E98E198995}" type="datetimeFigureOut">
              <a:rPr lang="fr-FR" smtClean="0"/>
              <a:t>05/10/2021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641A6AC-86B3-4305-9C45-251A54D1E9FE}" type="slidenum">
              <a:rPr lang="fr-FR" smtClean="0"/>
              <a:t>‹N°›</a:t>
            </a:fld>
            <a:endParaRPr lang="fr-FR"/>
          </a:p>
        </p:txBody>
      </p:sp>
    </p:spTree>
    <p:extLst>
      <p:ext uri="{BB962C8B-B14F-4D97-AF65-F5344CB8AC3E}">
        <p14:creationId xmlns:p14="http://schemas.microsoft.com/office/powerpoint/2010/main" val="35685362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fr-FR" smtClean="0"/>
              <a:t>Modifiez le style du titre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660ACCF5-1021-44B3-BAF1-C2E98E198995}" type="datetimeFigureOut">
              <a:rPr lang="fr-FR" smtClean="0"/>
              <a:t>05/10/2021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641A6AC-86B3-4305-9C45-251A54D1E9FE}" type="slidenum">
              <a:rPr lang="fr-FR" smtClean="0"/>
              <a:t>‹N°›</a:t>
            </a:fld>
            <a:endParaRPr lang="fr-FR"/>
          </a:p>
        </p:txBody>
      </p:sp>
    </p:spTree>
    <p:extLst>
      <p:ext uri="{BB962C8B-B14F-4D97-AF65-F5344CB8AC3E}">
        <p14:creationId xmlns:p14="http://schemas.microsoft.com/office/powerpoint/2010/main" val="35514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fr-FR" smtClean="0"/>
              <a:t>Modifiez le style du titre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660ACCF5-1021-44B3-BAF1-C2E98E198995}" type="datetimeFigureOut">
              <a:rPr lang="fr-FR" smtClean="0"/>
              <a:t>05/10/2021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641A6AC-86B3-4305-9C45-251A54D1E9FE}" type="slidenum">
              <a:rPr lang="fr-FR" smtClean="0"/>
              <a:t>‹N°›</a:t>
            </a:fld>
            <a:endParaRPr lang="fr-FR"/>
          </a:p>
        </p:txBody>
      </p:sp>
    </p:spTree>
    <p:extLst>
      <p:ext uri="{BB962C8B-B14F-4D97-AF65-F5344CB8AC3E}">
        <p14:creationId xmlns:p14="http://schemas.microsoft.com/office/powerpoint/2010/main" val="522109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fr-FR" smtClean="0"/>
              <a:t>Modifiez le style du titre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660ACCF5-1021-44B3-BAF1-C2E98E198995}" type="datetimeFigureOut">
              <a:rPr lang="fr-FR" smtClean="0"/>
              <a:t>05/10/2021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641A6AC-86B3-4305-9C45-251A54D1E9FE}" type="slidenum">
              <a:rPr lang="fr-FR" smtClean="0"/>
              <a:t>‹N°›</a:t>
            </a:fld>
            <a:endParaRPr lang="fr-FR"/>
          </a:p>
        </p:txBody>
      </p:sp>
    </p:spTree>
    <p:extLst>
      <p:ext uri="{BB962C8B-B14F-4D97-AF65-F5344CB8AC3E}">
        <p14:creationId xmlns:p14="http://schemas.microsoft.com/office/powerpoint/2010/main" val="2532056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fr-FR" smtClean="0"/>
              <a:t>Modifiez le style du titre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660ACCF5-1021-44B3-BAF1-C2E98E198995}" type="datetimeFigureOut">
              <a:rPr lang="fr-FR" smtClean="0"/>
              <a:t>05/10/2021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641A6AC-86B3-4305-9C45-251A54D1E9FE}" type="slidenum">
              <a:rPr lang="fr-FR" smtClean="0"/>
              <a:t>‹N°›</a:t>
            </a:fld>
            <a:endParaRPr lang="fr-FR"/>
          </a:p>
        </p:txBody>
      </p:sp>
    </p:spTree>
    <p:extLst>
      <p:ext uri="{BB962C8B-B14F-4D97-AF65-F5344CB8AC3E}">
        <p14:creationId xmlns:p14="http://schemas.microsoft.com/office/powerpoint/2010/main" val="1795925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2" name="Content Placeholder 3"/>
          <p:cNvSpPr>
            <a:spLocks noGrp="1"/>
          </p:cNvSpPr>
          <p:nvPr>
            <p:ph sz="quarter" idx="13"/>
          </p:nvPr>
        </p:nvSpPr>
        <p:spPr>
          <a:xfrm>
            <a:off x="913774" y="3051012"/>
            <a:ext cx="5106027" cy="2740187"/>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3" name="Content Placeholder 5"/>
          <p:cNvSpPr>
            <a:spLocks noGrp="1"/>
          </p:cNvSpPr>
          <p:nvPr>
            <p:ph sz="quarter" idx="14"/>
          </p:nvPr>
        </p:nvSpPr>
        <p:spPr>
          <a:xfrm>
            <a:off x="6172200" y="3051012"/>
            <a:ext cx="5105401" cy="2740187"/>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660ACCF5-1021-44B3-BAF1-C2E98E198995}" type="datetimeFigureOut">
              <a:rPr lang="fr-FR" smtClean="0"/>
              <a:t>05/10/2021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7641A6AC-86B3-4305-9C45-251A54D1E9FE}" type="slidenum">
              <a:rPr lang="fr-FR" smtClean="0"/>
              <a:t>‹N°›</a:t>
            </a:fld>
            <a:endParaRPr lang="fr-FR"/>
          </a:p>
        </p:txBody>
      </p:sp>
    </p:spTree>
    <p:extLst>
      <p:ext uri="{BB962C8B-B14F-4D97-AF65-F5344CB8AC3E}">
        <p14:creationId xmlns:p14="http://schemas.microsoft.com/office/powerpoint/2010/main" val="78594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660ACCF5-1021-44B3-BAF1-C2E98E198995}" type="datetimeFigureOut">
              <a:rPr lang="fr-FR" smtClean="0"/>
              <a:t>05/10/2021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7641A6AC-86B3-4305-9C45-251A54D1E9FE}" type="slidenum">
              <a:rPr lang="fr-FR" smtClean="0"/>
              <a:t>‹N°›</a:t>
            </a:fld>
            <a:endParaRPr lang="fr-FR"/>
          </a:p>
        </p:txBody>
      </p:sp>
    </p:spTree>
    <p:extLst>
      <p:ext uri="{BB962C8B-B14F-4D97-AF65-F5344CB8AC3E}">
        <p14:creationId xmlns:p14="http://schemas.microsoft.com/office/powerpoint/2010/main" val="959684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660ACCF5-1021-44B3-BAF1-C2E98E198995}" type="datetimeFigureOut">
              <a:rPr lang="fr-FR" smtClean="0"/>
              <a:t>05/10/2021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7641A6AC-86B3-4305-9C45-251A54D1E9FE}" type="slidenum">
              <a:rPr lang="fr-FR" smtClean="0"/>
              <a:t>‹N°›</a:t>
            </a:fld>
            <a:endParaRPr lang="fr-FR"/>
          </a:p>
        </p:txBody>
      </p:sp>
    </p:spTree>
    <p:extLst>
      <p:ext uri="{BB962C8B-B14F-4D97-AF65-F5344CB8AC3E}">
        <p14:creationId xmlns:p14="http://schemas.microsoft.com/office/powerpoint/2010/main" val="25137801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fr-FR" smtClean="0"/>
              <a:t>Modifiez le style du titre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660ACCF5-1021-44B3-BAF1-C2E98E198995}" type="datetimeFigureOut">
              <a:rPr lang="fr-FR" smtClean="0"/>
              <a:t>05/10/2021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641A6AC-86B3-4305-9C45-251A54D1E9FE}" type="slidenum">
              <a:rPr lang="fr-FR" smtClean="0"/>
              <a:t>‹N°›</a:t>
            </a:fld>
            <a:endParaRPr lang="fr-FR"/>
          </a:p>
        </p:txBody>
      </p:sp>
    </p:spTree>
    <p:extLst>
      <p:ext uri="{BB962C8B-B14F-4D97-AF65-F5344CB8AC3E}">
        <p14:creationId xmlns:p14="http://schemas.microsoft.com/office/powerpoint/2010/main" val="25349566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660ACCF5-1021-44B3-BAF1-C2E98E198995}" type="datetimeFigureOut">
              <a:rPr lang="fr-FR" smtClean="0"/>
              <a:t>05/10/2021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641A6AC-86B3-4305-9C45-251A54D1E9FE}" type="slidenum">
              <a:rPr lang="fr-FR" smtClean="0"/>
              <a:t>‹N°›</a:t>
            </a:fld>
            <a:endParaRPr lang="fr-FR"/>
          </a:p>
        </p:txBody>
      </p:sp>
    </p:spTree>
    <p:extLst>
      <p:ext uri="{BB962C8B-B14F-4D97-AF65-F5344CB8AC3E}">
        <p14:creationId xmlns:p14="http://schemas.microsoft.com/office/powerpoint/2010/main" val="751125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660ACCF5-1021-44B3-BAF1-C2E98E198995}" type="datetimeFigureOut">
              <a:rPr lang="fr-FR" smtClean="0"/>
              <a:t>05/10/2021</a:t>
            </a:fld>
            <a:endParaRPr lang="fr-FR"/>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fr-FR"/>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7641A6AC-86B3-4305-9C45-251A54D1E9FE}" type="slidenum">
              <a:rPr lang="fr-FR" smtClean="0"/>
              <a:t>‹N°›</a:t>
            </a:fld>
            <a:endParaRPr lang="fr-FR"/>
          </a:p>
        </p:txBody>
      </p:sp>
    </p:spTree>
    <p:extLst>
      <p:ext uri="{BB962C8B-B14F-4D97-AF65-F5344CB8AC3E}">
        <p14:creationId xmlns:p14="http://schemas.microsoft.com/office/powerpoint/2010/main" val="3861462292"/>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fr.wikipedia.org/wiki/Microscope" TargetMode="External"/><Relationship Id="rId2" Type="http://schemas.openxmlformats.org/officeDocument/2006/relationships/hyperlink" Target="https://fr.wikipedia.org/wiki/Imageri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268071" y="1310598"/>
            <a:ext cx="7511853" cy="1500192"/>
          </a:xfrm>
          <a:scene3d>
            <a:camera prst="perspectiveAbove"/>
            <a:lightRig rig="threePt" dir="t"/>
          </a:scene3d>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fr-FR" sz="4800" b="1" spc="50" dirty="0">
                <a:ln w="11430"/>
                <a:solidFill>
                  <a:srgbClr val="C00000"/>
                </a:solidFill>
                <a:effectLst>
                  <a:glow rad="101600">
                    <a:schemeClr val="accent2">
                      <a:satMod val="175000"/>
                      <a:alpha val="40000"/>
                    </a:schemeClr>
                  </a:glow>
                  <a:outerShdw blurRad="76200" dist="50800" dir="5400000" algn="tl" rotWithShape="0">
                    <a:srgbClr val="000000">
                      <a:alpha val="65000"/>
                    </a:srgbClr>
                  </a:outerShdw>
                </a:effectLst>
                <a:latin typeface="Algerian" pitchFamily="82" charset="0"/>
              </a:rPr>
              <a:t>BIOLOGIE CELLULAIRE </a:t>
            </a:r>
          </a:p>
        </p:txBody>
      </p:sp>
      <p:sp>
        <p:nvSpPr>
          <p:cNvPr id="8" name="Rectangle 7"/>
          <p:cNvSpPr/>
          <p:nvPr/>
        </p:nvSpPr>
        <p:spPr>
          <a:xfrm>
            <a:off x="403135" y="2662872"/>
            <a:ext cx="7432301" cy="1569660"/>
          </a:xfrm>
          <a:prstGeom prst="rect">
            <a:avLst/>
          </a:prstGeom>
          <a:noFill/>
          <a:ln w="38100">
            <a:solidFill>
              <a:srgbClr val="C00000"/>
            </a:solidFill>
          </a:ln>
        </p:spPr>
        <p:txBody>
          <a:bodyPr wrap="square">
            <a:spAutoFit/>
          </a:bodyPr>
          <a:lstStyle/>
          <a:p>
            <a:pPr>
              <a:buFont typeface="Arial" panose="020B0604020202020204" pitchFamily="34" charset="0"/>
              <a:buChar char="•"/>
            </a:pPr>
            <a:r>
              <a:rPr lang="fr-FR" sz="2400" b="1" dirty="0">
                <a:effectLst>
                  <a:outerShdw blurRad="38100" dist="38100" dir="2700000" algn="tl">
                    <a:srgbClr val="000000">
                      <a:alpha val="43137"/>
                    </a:srgbClr>
                  </a:outerShdw>
                </a:effectLst>
                <a:latin typeface="Arial" panose="020B0604020202020204" pitchFamily="34" charset="0"/>
              </a:rPr>
              <a:t>Cycle: </a:t>
            </a:r>
            <a:r>
              <a:rPr lang="fr-FR" sz="2400" b="1" dirty="0">
                <a:solidFill>
                  <a:srgbClr val="C00000"/>
                </a:solidFill>
                <a:effectLst>
                  <a:outerShdw blurRad="38100" dist="38100" dir="2700000" algn="tl">
                    <a:srgbClr val="000000">
                      <a:alpha val="43137"/>
                    </a:srgbClr>
                  </a:outerShdw>
                </a:effectLst>
                <a:latin typeface="Arial" panose="020B0604020202020204" pitchFamily="34" charset="0"/>
              </a:rPr>
              <a:t>1</a:t>
            </a:r>
            <a:r>
              <a:rPr lang="fr-FR" sz="2400" b="1" baseline="30000" dirty="0">
                <a:solidFill>
                  <a:srgbClr val="C00000"/>
                </a:solidFill>
                <a:effectLst>
                  <a:outerShdw blurRad="38100" dist="38100" dir="2700000" algn="tl">
                    <a:srgbClr val="000000">
                      <a:alpha val="43137"/>
                    </a:srgbClr>
                  </a:outerShdw>
                </a:effectLst>
                <a:latin typeface="Arial" panose="020B0604020202020204" pitchFamily="34" charset="0"/>
              </a:rPr>
              <a:t>ière</a:t>
            </a:r>
            <a:r>
              <a:rPr lang="fr-FR" sz="2400" b="1" dirty="0">
                <a:solidFill>
                  <a:srgbClr val="C00000"/>
                </a:solidFill>
                <a:effectLst>
                  <a:outerShdw blurRad="38100" dist="38100" dir="2700000" algn="tl">
                    <a:srgbClr val="000000">
                      <a:alpha val="43137"/>
                    </a:srgbClr>
                  </a:outerShdw>
                </a:effectLst>
                <a:latin typeface="Arial" panose="020B0604020202020204" pitchFamily="34" charset="0"/>
              </a:rPr>
              <a:t> année </a:t>
            </a:r>
            <a:r>
              <a:rPr lang="fr-FR" sz="2400" b="1" dirty="0" smtClean="0">
                <a:solidFill>
                  <a:srgbClr val="C00000"/>
                </a:solidFill>
                <a:effectLst>
                  <a:outerShdw blurRad="38100" dist="38100" dir="2700000" algn="tl">
                    <a:srgbClr val="000000">
                      <a:alpha val="43137"/>
                    </a:srgbClr>
                  </a:outerShdw>
                </a:effectLst>
                <a:latin typeface="Arial" panose="020B0604020202020204" pitchFamily="34" charset="0"/>
              </a:rPr>
              <a:t>SC </a:t>
            </a:r>
            <a:r>
              <a:rPr lang="fr-FR" sz="2400" b="1" dirty="0">
                <a:solidFill>
                  <a:srgbClr val="C00000"/>
                </a:solidFill>
                <a:effectLst>
                  <a:outerShdw blurRad="38100" dist="38100" dir="2700000" algn="tl">
                    <a:srgbClr val="000000">
                      <a:alpha val="43137"/>
                    </a:srgbClr>
                  </a:outerShdw>
                </a:effectLst>
                <a:latin typeface="Arial" panose="020B0604020202020204" pitchFamily="34" charset="0"/>
              </a:rPr>
              <a:t>SNV </a:t>
            </a:r>
            <a:endParaRPr lang="fr-FR" sz="2400" b="1" dirty="0" smtClean="0">
              <a:solidFill>
                <a:srgbClr val="C00000"/>
              </a:solidFill>
              <a:effectLst>
                <a:outerShdw blurRad="38100" dist="38100" dir="2700000" algn="tl">
                  <a:srgbClr val="000000">
                    <a:alpha val="43137"/>
                  </a:srgbClr>
                </a:outerShdw>
              </a:effectLst>
              <a:latin typeface="Arial" panose="020B0604020202020204" pitchFamily="34" charset="0"/>
            </a:endParaRPr>
          </a:p>
          <a:p>
            <a:pPr>
              <a:buFont typeface="Arial" panose="020B0604020202020204" pitchFamily="34" charset="0"/>
              <a:buChar char="•"/>
            </a:pPr>
            <a:r>
              <a:rPr lang="fr-FR" sz="2400" b="1" dirty="0" smtClean="0">
                <a:effectLst>
                  <a:outerShdw blurRad="38100" dist="38100" dir="2700000" algn="tl">
                    <a:srgbClr val="000000">
                      <a:alpha val="43137"/>
                    </a:srgbClr>
                  </a:outerShdw>
                </a:effectLst>
                <a:latin typeface="Arial" panose="020B0604020202020204" pitchFamily="34" charset="0"/>
              </a:rPr>
              <a:t>Crédit </a:t>
            </a:r>
            <a:r>
              <a:rPr lang="fr-FR" sz="2400" b="1" dirty="0">
                <a:effectLst>
                  <a:outerShdw blurRad="38100" dist="38100" dir="2700000" algn="tl">
                    <a:srgbClr val="000000">
                      <a:alpha val="43137"/>
                    </a:srgbClr>
                  </a:outerShdw>
                </a:effectLst>
                <a:latin typeface="Arial" panose="020B0604020202020204" pitchFamily="34" charset="0"/>
              </a:rPr>
              <a:t>: </a:t>
            </a:r>
            <a:r>
              <a:rPr lang="fr-FR" sz="2400" b="1" dirty="0">
                <a:solidFill>
                  <a:srgbClr val="C00000"/>
                </a:solidFill>
                <a:effectLst>
                  <a:outerShdw blurRad="38100" dist="38100" dir="2700000" algn="tl">
                    <a:srgbClr val="000000">
                      <a:alpha val="43137"/>
                    </a:srgbClr>
                  </a:outerShdw>
                </a:effectLst>
                <a:latin typeface="Arial" panose="020B0604020202020204" pitchFamily="34" charset="0"/>
              </a:rPr>
              <a:t>08</a:t>
            </a:r>
            <a:endParaRPr lang="fr-FR" sz="2400" dirty="0">
              <a:solidFill>
                <a:srgbClr val="C00000"/>
              </a:solidFill>
              <a:effectLst>
                <a:outerShdw blurRad="38100" dist="38100" dir="2700000" algn="tl">
                  <a:srgbClr val="000000">
                    <a:alpha val="43137"/>
                  </a:srgbClr>
                </a:outerShdw>
              </a:effectLst>
              <a:latin typeface="Arial" panose="020B0604020202020204" pitchFamily="34" charset="0"/>
            </a:endParaRPr>
          </a:p>
          <a:p>
            <a:pPr>
              <a:buFont typeface="Arial" panose="020B0604020202020204" pitchFamily="34" charset="0"/>
              <a:buChar char="•"/>
            </a:pPr>
            <a:r>
              <a:rPr lang="fr-FR" sz="2400" b="1" dirty="0">
                <a:effectLst>
                  <a:outerShdw blurRad="38100" dist="38100" dir="2700000" algn="tl">
                    <a:srgbClr val="000000">
                      <a:alpha val="43137"/>
                    </a:srgbClr>
                  </a:outerShdw>
                </a:effectLst>
                <a:latin typeface="Arial" panose="020B0604020202020204" pitchFamily="34" charset="0"/>
              </a:rPr>
              <a:t>Coefficient : </a:t>
            </a:r>
            <a:r>
              <a:rPr lang="fr-FR" sz="2400" b="1" dirty="0">
                <a:solidFill>
                  <a:srgbClr val="C00000"/>
                </a:solidFill>
                <a:effectLst>
                  <a:outerShdw blurRad="38100" dist="38100" dir="2700000" algn="tl">
                    <a:srgbClr val="000000">
                      <a:alpha val="43137"/>
                    </a:srgbClr>
                  </a:outerShdw>
                </a:effectLst>
                <a:latin typeface="Arial" panose="020B0604020202020204" pitchFamily="34" charset="0"/>
              </a:rPr>
              <a:t>04</a:t>
            </a:r>
          </a:p>
          <a:p>
            <a:pPr>
              <a:buFont typeface="Arial" panose="020B0604020202020204" pitchFamily="34" charset="0"/>
              <a:buChar char="•"/>
            </a:pPr>
            <a:r>
              <a:rPr lang="fr-FR" sz="2400" b="1" dirty="0">
                <a:effectLst>
                  <a:outerShdw blurRad="38100" dist="38100" dir="2700000" algn="tl">
                    <a:srgbClr val="000000">
                      <a:alpha val="43137"/>
                    </a:srgbClr>
                  </a:outerShdw>
                </a:effectLst>
                <a:latin typeface="Arial" panose="020B0604020202020204" pitchFamily="34" charset="0"/>
              </a:rPr>
              <a:t>Responsable du matière : </a:t>
            </a:r>
            <a:r>
              <a:rPr lang="fr-FR" sz="2400" b="1" dirty="0">
                <a:solidFill>
                  <a:srgbClr val="C00000"/>
                </a:solidFill>
                <a:effectLst>
                  <a:outerShdw blurRad="38100" dist="38100" dir="2700000" algn="tl">
                    <a:srgbClr val="000000">
                      <a:alpha val="43137"/>
                    </a:srgbClr>
                  </a:outerShdw>
                </a:effectLst>
                <a:latin typeface="Arial" panose="020B0604020202020204" pitchFamily="34" charset="0"/>
              </a:rPr>
              <a:t>LADJAL Somia</a:t>
            </a:r>
            <a:endParaRPr lang="fr-FR" sz="2400" dirty="0">
              <a:solidFill>
                <a:srgbClr val="C00000"/>
              </a:solidFill>
              <a:effectLst>
                <a:outerShdw blurRad="38100" dist="38100" dir="2700000" algn="tl">
                  <a:srgbClr val="000000">
                    <a:alpha val="43137"/>
                  </a:srgbClr>
                </a:outerShdw>
              </a:effectLst>
              <a:latin typeface="Arial" panose="020B0604020202020204" pitchFamily="34" charset="0"/>
            </a:endParaRPr>
          </a:p>
        </p:txBody>
      </p:sp>
      <p:sp>
        <p:nvSpPr>
          <p:cNvPr id="3" name="Rectangle 2"/>
          <p:cNvSpPr/>
          <p:nvPr/>
        </p:nvSpPr>
        <p:spPr>
          <a:xfrm>
            <a:off x="2268071" y="4591376"/>
            <a:ext cx="9323292" cy="1569660"/>
          </a:xfrm>
          <a:prstGeom prst="rect">
            <a:avLst/>
          </a:prstGeom>
          <a:ln w="57150">
            <a:solidFill>
              <a:srgbClr val="C00000"/>
            </a:solidFill>
          </a:ln>
        </p:spPr>
        <p:txBody>
          <a:bodyPr wrap="square">
            <a:spAutoFit/>
          </a:bodyPr>
          <a:lstStyle/>
          <a:p>
            <a:pPr algn="just"/>
            <a:r>
              <a:rPr lang="fr-FR" sz="2400" b="1" dirty="0" smtClean="0">
                <a:solidFill>
                  <a:srgbClr val="FF0000"/>
                </a:solidFill>
                <a:latin typeface="Calibri" panose="020F0502020204030204" pitchFamily="34" charset="0"/>
              </a:rPr>
              <a:t>LES OBJECTIFS </a:t>
            </a:r>
            <a:r>
              <a:rPr lang="fr-FR" sz="2400" b="1" dirty="0" smtClean="0">
                <a:latin typeface="Calibri" panose="020F0502020204030204" pitchFamily="34" charset="0"/>
              </a:rPr>
              <a:t>de </a:t>
            </a:r>
            <a:r>
              <a:rPr lang="fr-FR" sz="2400" b="1" dirty="0">
                <a:latin typeface="Calibri" panose="020F0502020204030204" pitchFamily="34" charset="0"/>
              </a:rPr>
              <a:t>cet enseignement est d'introduire les étudiants au monde vivant à l'échelle cellulaire, </a:t>
            </a:r>
            <a:r>
              <a:rPr lang="fr-FR" sz="2400" b="1" u="sng" dirty="0">
                <a:latin typeface="Calibri" panose="020F0502020204030204" pitchFamily="34" charset="0"/>
              </a:rPr>
              <a:t>d'acquérir les notions de base </a:t>
            </a:r>
            <a:r>
              <a:rPr lang="fr-FR" sz="2400" b="1" dirty="0">
                <a:latin typeface="Calibri" panose="020F0502020204030204" pitchFamily="34" charset="0"/>
              </a:rPr>
              <a:t>de la </a:t>
            </a:r>
            <a:r>
              <a:rPr lang="fr-FR" sz="2400" b="1" dirty="0">
                <a:solidFill>
                  <a:schemeClr val="accent1">
                    <a:lumMod val="75000"/>
                  </a:schemeClr>
                </a:solidFill>
                <a:latin typeface="Calibri" panose="020F0502020204030204" pitchFamily="34" charset="0"/>
              </a:rPr>
              <a:t>cellule</a:t>
            </a:r>
            <a:r>
              <a:rPr lang="fr-FR" sz="2400" b="1" dirty="0">
                <a:latin typeface="Calibri" panose="020F0502020204030204" pitchFamily="34" charset="0"/>
              </a:rPr>
              <a:t>, </a:t>
            </a:r>
            <a:r>
              <a:rPr lang="fr-FR" sz="2400" b="1" dirty="0">
                <a:solidFill>
                  <a:schemeClr val="accent1">
                    <a:lumMod val="75000"/>
                  </a:schemeClr>
                </a:solidFill>
                <a:latin typeface="Calibri" panose="020F0502020204030204" pitchFamily="34" charset="0"/>
              </a:rPr>
              <a:t>eucaryote</a:t>
            </a:r>
            <a:r>
              <a:rPr lang="fr-FR" sz="2400" b="1" dirty="0">
                <a:latin typeface="Calibri" panose="020F0502020204030204" pitchFamily="34" charset="0"/>
              </a:rPr>
              <a:t> et </a:t>
            </a:r>
            <a:r>
              <a:rPr lang="fr-FR" sz="2400" b="1" dirty="0">
                <a:solidFill>
                  <a:schemeClr val="accent1">
                    <a:lumMod val="75000"/>
                  </a:schemeClr>
                </a:solidFill>
                <a:latin typeface="Calibri" panose="020F0502020204030204" pitchFamily="34" charset="0"/>
              </a:rPr>
              <a:t>procaryotes</a:t>
            </a:r>
            <a:r>
              <a:rPr lang="fr-FR" sz="2400" b="1" dirty="0">
                <a:latin typeface="Calibri" panose="020F0502020204030204" pitchFamily="34" charset="0"/>
              </a:rPr>
              <a:t>, et </a:t>
            </a:r>
            <a:r>
              <a:rPr lang="fr-FR" sz="2400" b="1" u="sng" dirty="0">
                <a:latin typeface="Calibri" panose="020F0502020204030204" pitchFamily="34" charset="0"/>
              </a:rPr>
              <a:t>d'étudier les constituants cellulaires</a:t>
            </a:r>
            <a:r>
              <a:rPr lang="fr-FR" sz="2400" b="1" dirty="0">
                <a:latin typeface="Calibri" panose="020F0502020204030204" pitchFamily="34" charset="0"/>
              </a:rPr>
              <a:t>. </a:t>
            </a:r>
            <a:endParaRPr lang="fr-FR" sz="2400" dirty="0">
              <a:latin typeface="Calibri" panose="020F0502020204030204" pitchFamily="34" charset="0"/>
            </a:endParaRPr>
          </a:p>
        </p:txBody>
      </p:sp>
    </p:spTree>
    <p:extLst>
      <p:ext uri="{BB962C8B-B14F-4D97-AF65-F5344CB8AC3E}">
        <p14:creationId xmlns:p14="http://schemas.microsoft.com/office/powerpoint/2010/main" val="104986843"/>
      </p:ext>
    </p:extLst>
  </p:cSld>
  <p:clrMapOvr>
    <a:masterClrMapping/>
  </p:clrMapOvr>
  <p:transition advTm="1481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42" presetClass="entr" presetSubtype="0"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animBg="1"/>
    </p:bldLst>
  </p:timing>
  <p:extLst mod="1">
    <p:ext uri="{E180D4A7-C9FB-4DFB-919C-405C955672EB}">
      <p14:showEvtLst xmlns:p14="http://schemas.microsoft.com/office/powerpoint/2010/main">
        <p14:playEvt time="0" objId="13"/>
      </p14:showEvtLst>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63072" y="2008152"/>
            <a:ext cx="11443447" cy="5307050"/>
          </a:xfrm>
        </p:spPr>
        <p:txBody>
          <a:bodyPr numCol="1">
            <a:noAutofit/>
          </a:bodyPr>
          <a:lstStyle/>
          <a:p>
            <a:pPr algn="l">
              <a:lnSpc>
                <a:spcPct val="150000"/>
              </a:lnSpc>
              <a:tabLst>
                <a:tab pos="711200" algn="l"/>
              </a:tabLst>
            </a:pPr>
            <a:r>
              <a:rPr lang="fr-FR" sz="2000" b="1" i="1" dirty="0"/>
              <a:t/>
            </a:r>
            <a:br>
              <a:rPr lang="fr-FR" sz="2000" b="1" i="1" dirty="0"/>
            </a:br>
            <a:r>
              <a:rPr lang="fr-FR" sz="2000" b="1" i="1" dirty="0"/>
              <a:t/>
            </a:r>
            <a:br>
              <a:rPr lang="fr-FR" sz="2000" b="1" i="1" dirty="0"/>
            </a:br>
            <a:r>
              <a:rPr lang="fr-FR" sz="2000" b="1" i="1" dirty="0"/>
              <a:t/>
            </a:r>
            <a:br>
              <a:rPr lang="fr-FR" sz="2000" b="1" i="1" dirty="0"/>
            </a:br>
            <a:r>
              <a:rPr lang="fr-FR" sz="2000" b="1" i="1" dirty="0"/>
              <a:t/>
            </a:r>
            <a:br>
              <a:rPr lang="fr-FR" sz="2000" b="1" i="1" dirty="0"/>
            </a:br>
            <a:r>
              <a:rPr lang="fr-FR" sz="2000" b="1" i="1" dirty="0"/>
              <a:t/>
            </a:r>
            <a:br>
              <a:rPr lang="fr-FR" sz="2000" b="1" i="1" dirty="0"/>
            </a:br>
            <a:r>
              <a:rPr lang="fr-FR" sz="2000" b="1" i="1" dirty="0"/>
              <a:t/>
            </a:r>
            <a:br>
              <a:rPr lang="fr-FR" sz="2000" b="1" i="1" dirty="0"/>
            </a:br>
            <a:r>
              <a:rPr lang="fr-FR" sz="2000" b="1" i="1" dirty="0"/>
              <a:t/>
            </a:r>
            <a:br>
              <a:rPr lang="fr-FR" sz="2000" b="1" i="1" dirty="0"/>
            </a:br>
            <a:r>
              <a:rPr lang="fr-FR" sz="2000" b="1" i="1" dirty="0"/>
              <a:t/>
            </a:r>
            <a:br>
              <a:rPr lang="fr-FR" sz="2000" b="1" i="1" dirty="0"/>
            </a:br>
            <a:r>
              <a:rPr lang="fr-FR" sz="2000" b="1" i="1" dirty="0"/>
              <a:t/>
            </a:r>
            <a:br>
              <a:rPr lang="fr-FR" sz="2000" b="1" i="1" dirty="0"/>
            </a:br>
            <a:r>
              <a:rPr lang="fr-FR" sz="2000" b="1" i="1" dirty="0"/>
              <a:t/>
            </a:r>
            <a:br>
              <a:rPr lang="fr-FR" sz="2000" b="1" i="1" dirty="0"/>
            </a:br>
            <a:r>
              <a:rPr lang="fr-FR" sz="2000" b="1" i="1" dirty="0"/>
              <a:t/>
            </a:r>
            <a:br>
              <a:rPr lang="fr-FR" sz="2000" b="1" i="1" dirty="0"/>
            </a:br>
            <a:r>
              <a:rPr lang="fr-FR" sz="2000" b="1" i="1" dirty="0"/>
              <a:t/>
            </a:r>
            <a:br>
              <a:rPr lang="fr-FR" sz="2000" b="1" i="1" dirty="0"/>
            </a:br>
            <a:r>
              <a:rPr lang="fr-FR" sz="2000" b="1" i="1" dirty="0"/>
              <a:t/>
            </a:r>
            <a:br>
              <a:rPr lang="fr-FR" sz="2000" b="1" i="1" dirty="0"/>
            </a:br>
            <a:r>
              <a:rPr lang="fr-FR" sz="2000" b="1" i="1" dirty="0"/>
              <a:t/>
            </a:r>
            <a:br>
              <a:rPr lang="fr-FR" sz="2000" b="1" i="1" dirty="0"/>
            </a:br>
            <a:r>
              <a:rPr lang="fr-FR" sz="2000" b="1" i="1" dirty="0"/>
              <a:t/>
            </a:r>
            <a:br>
              <a:rPr lang="fr-FR" sz="2000" b="1" i="1" dirty="0"/>
            </a:br>
            <a:r>
              <a:rPr lang="fr-FR" sz="2000" b="1" i="1" dirty="0"/>
              <a:t/>
            </a:r>
            <a:br>
              <a:rPr lang="fr-FR" sz="2000" b="1" i="1" dirty="0"/>
            </a:br>
            <a:r>
              <a:rPr lang="fr-FR" sz="2000" b="1" i="1" dirty="0"/>
              <a:t/>
            </a:r>
            <a:br>
              <a:rPr lang="fr-FR" sz="2000" b="1" i="1" dirty="0"/>
            </a:br>
            <a:r>
              <a:rPr lang="fr-FR" sz="2000" b="1" i="1" dirty="0"/>
              <a:t/>
            </a:r>
            <a:br>
              <a:rPr lang="fr-FR" sz="2000" b="1" i="1" dirty="0"/>
            </a:br>
            <a:r>
              <a:rPr lang="fr-FR" sz="2000" b="1" i="1" dirty="0"/>
              <a:t/>
            </a:r>
            <a:br>
              <a:rPr lang="fr-FR" sz="2000" b="1" i="1" dirty="0"/>
            </a:br>
            <a:r>
              <a:rPr lang="fr-FR" sz="2000" b="1" i="1" dirty="0">
                <a:solidFill>
                  <a:srgbClr val="FF0000"/>
                </a:solidFill>
              </a:rPr>
              <a:t>Chapitre 1</a:t>
            </a:r>
            <a:r>
              <a:rPr lang="fr-FR" sz="2000" b="1" dirty="0"/>
              <a:t>:</a:t>
            </a:r>
            <a:r>
              <a:rPr lang="fr-FR" sz="2000" b="1" i="1" dirty="0"/>
              <a:t> </a:t>
            </a:r>
            <a:r>
              <a:rPr lang="fr-FR" sz="2000" b="1" dirty="0"/>
              <a:t> Introduction à la biologie cellulaire     </a:t>
            </a:r>
            <a:br>
              <a:rPr lang="fr-FR" sz="2000" b="1" dirty="0"/>
            </a:br>
            <a:r>
              <a:rPr lang="fr-FR" sz="2000" b="1" dirty="0">
                <a:solidFill>
                  <a:srgbClr val="FF0000"/>
                </a:solidFill>
              </a:rPr>
              <a:t>C</a:t>
            </a:r>
            <a:r>
              <a:rPr lang="fr-FR" sz="2000" b="1" i="1" dirty="0">
                <a:solidFill>
                  <a:srgbClr val="FF0000"/>
                </a:solidFill>
              </a:rPr>
              <a:t>hapitre 2</a:t>
            </a:r>
            <a:r>
              <a:rPr lang="fr-FR" sz="2000" b="1" i="1" dirty="0"/>
              <a:t> </a:t>
            </a:r>
            <a:r>
              <a:rPr lang="fr-FR" sz="2000" b="1" dirty="0"/>
              <a:t>: Etude de la cellule eucaryote et la cellule  procaryote et d’acaryote </a:t>
            </a:r>
            <a:br>
              <a:rPr lang="fr-FR" sz="2000" b="1" dirty="0"/>
            </a:br>
            <a:r>
              <a:rPr lang="fr-FR" sz="2000" b="1" i="1" dirty="0">
                <a:solidFill>
                  <a:srgbClr val="FF0000"/>
                </a:solidFill>
              </a:rPr>
              <a:t>Chapitre 3 </a:t>
            </a:r>
            <a:r>
              <a:rPr lang="fr-FR" sz="2000" b="1" dirty="0"/>
              <a:t>: Méthodes d’étude de la </a:t>
            </a:r>
            <a:r>
              <a:rPr lang="fr-FR" sz="2000" b="1" dirty="0" smtClean="0"/>
              <a:t>cellule / LA MICROSCOPIE</a:t>
            </a:r>
            <a:r>
              <a:rPr lang="fr-FR" sz="2000" b="1" dirty="0"/>
              <a:t/>
            </a:r>
            <a:br>
              <a:rPr lang="fr-FR" sz="2000" b="1" dirty="0"/>
            </a:br>
            <a:r>
              <a:rPr lang="fr-FR" sz="2000" b="1" i="1" dirty="0">
                <a:solidFill>
                  <a:srgbClr val="FF0000"/>
                </a:solidFill>
              </a:rPr>
              <a:t>Chapitre 4</a:t>
            </a:r>
            <a:r>
              <a:rPr lang="fr-FR" sz="2000" b="1" dirty="0">
                <a:solidFill>
                  <a:srgbClr val="FF0000"/>
                </a:solidFill>
              </a:rPr>
              <a:t> </a:t>
            </a:r>
            <a:r>
              <a:rPr lang="fr-FR" sz="2000" b="1" dirty="0"/>
              <a:t>:  Etude des organites cellulaires</a:t>
            </a:r>
            <a:br>
              <a:rPr lang="fr-FR" sz="2000" b="1" dirty="0"/>
            </a:br>
            <a:r>
              <a:rPr lang="fr-FR" sz="2000" b="1" dirty="0"/>
              <a:t>        </a:t>
            </a:r>
            <a:r>
              <a:rPr lang="fr-FR" sz="2000" b="1" dirty="0">
                <a:solidFill>
                  <a:srgbClr val="FF0000"/>
                </a:solidFill>
              </a:rPr>
              <a:t>4.1</a:t>
            </a:r>
            <a:r>
              <a:rPr lang="fr-FR" sz="2000" b="1" dirty="0"/>
              <a:t> La paroi pectocellulosique </a:t>
            </a:r>
            <a:br>
              <a:rPr lang="fr-FR" sz="2000" b="1" dirty="0"/>
            </a:br>
            <a:r>
              <a:rPr lang="fr-FR" sz="2000" b="1" dirty="0"/>
              <a:t>        </a:t>
            </a:r>
            <a:r>
              <a:rPr lang="fr-FR" sz="2000" b="1" dirty="0">
                <a:solidFill>
                  <a:srgbClr val="FF0000"/>
                </a:solidFill>
              </a:rPr>
              <a:t>4.2 </a:t>
            </a:r>
            <a:r>
              <a:rPr lang="fr-FR" sz="2000" b="1" dirty="0"/>
              <a:t> La membrane cytoplasmique et les échanges cellulaires </a:t>
            </a:r>
            <a:br>
              <a:rPr lang="fr-FR" sz="2000" b="1" dirty="0"/>
            </a:br>
            <a:r>
              <a:rPr lang="fr-FR" sz="2000" b="1" dirty="0"/>
              <a:t>        </a:t>
            </a:r>
            <a:r>
              <a:rPr lang="fr-FR" sz="2000" b="1" dirty="0">
                <a:solidFill>
                  <a:srgbClr val="FF0000"/>
                </a:solidFill>
              </a:rPr>
              <a:t>4.3</a:t>
            </a:r>
            <a:r>
              <a:rPr lang="fr-FR" sz="2000" b="1" dirty="0"/>
              <a:t>  L’hyaloplasme et le cytosquelette </a:t>
            </a:r>
            <a:br>
              <a:rPr lang="fr-FR" sz="2000" b="1" dirty="0"/>
            </a:br>
            <a:r>
              <a:rPr lang="fr-FR" sz="2000" b="1" dirty="0"/>
              <a:t>       </a:t>
            </a:r>
            <a:r>
              <a:rPr lang="fr-FR" sz="2000" b="1" dirty="0">
                <a:solidFill>
                  <a:srgbClr val="FF0000"/>
                </a:solidFill>
              </a:rPr>
              <a:t> 4.4  </a:t>
            </a:r>
            <a:r>
              <a:rPr lang="fr-FR" sz="2000" b="1" dirty="0"/>
              <a:t>Le noyau interphasique et le cycle cellulaire </a:t>
            </a:r>
            <a:br>
              <a:rPr lang="fr-FR" sz="2000" b="1" dirty="0"/>
            </a:br>
            <a:r>
              <a:rPr lang="fr-FR" sz="2000" b="1" dirty="0"/>
              <a:t>        </a:t>
            </a:r>
            <a:r>
              <a:rPr lang="fr-FR" sz="2000" b="1" dirty="0">
                <a:solidFill>
                  <a:srgbClr val="FF0000"/>
                </a:solidFill>
              </a:rPr>
              <a:t>4.5</a:t>
            </a:r>
            <a:r>
              <a:rPr lang="fr-FR" sz="2000" b="1" dirty="0"/>
              <a:t>  Les ribosomes et la synthèse protéique </a:t>
            </a:r>
            <a:br>
              <a:rPr lang="fr-FR" sz="2000" b="1" dirty="0"/>
            </a:br>
            <a:r>
              <a:rPr lang="fr-FR" sz="2000" b="1" dirty="0"/>
              <a:t>       </a:t>
            </a:r>
            <a:r>
              <a:rPr lang="fr-FR" sz="2000" b="1" dirty="0">
                <a:solidFill>
                  <a:srgbClr val="FF0000"/>
                </a:solidFill>
              </a:rPr>
              <a:t> 4.6  </a:t>
            </a:r>
            <a:r>
              <a:rPr lang="fr-FR" sz="2000" b="1" dirty="0"/>
              <a:t>Les chloroplastes et la photosynthèse</a:t>
            </a:r>
            <a:br>
              <a:rPr lang="fr-FR" sz="2000" b="1" dirty="0"/>
            </a:br>
            <a:r>
              <a:rPr lang="fr-FR" sz="2000" b="1" dirty="0"/>
              <a:t>        </a:t>
            </a:r>
            <a:r>
              <a:rPr lang="fr-FR" sz="2000" b="1" dirty="0">
                <a:solidFill>
                  <a:srgbClr val="FF0000"/>
                </a:solidFill>
              </a:rPr>
              <a:t>4.7</a:t>
            </a:r>
            <a:r>
              <a:rPr lang="fr-FR" sz="2000" b="1" dirty="0"/>
              <a:t>  Les mitochondries et la respiration cellulaire </a:t>
            </a:r>
            <a:br>
              <a:rPr lang="fr-FR" sz="2000" b="1" dirty="0"/>
            </a:br>
            <a:r>
              <a:rPr lang="fr-FR" sz="2000" b="1" dirty="0"/>
              <a:t>        </a:t>
            </a:r>
            <a:r>
              <a:rPr lang="fr-FR" sz="2000" b="1" dirty="0">
                <a:solidFill>
                  <a:srgbClr val="FF0000"/>
                </a:solidFill>
              </a:rPr>
              <a:t>4.8</a:t>
            </a:r>
            <a:r>
              <a:rPr lang="fr-FR" sz="2000" b="1" dirty="0"/>
              <a:t>  Les systèmes </a:t>
            </a:r>
            <a:r>
              <a:rPr lang="fr-FR" sz="2000" b="1" dirty="0" err="1"/>
              <a:t>endomembranaires</a:t>
            </a:r>
            <a:r>
              <a:rPr lang="fr-FR" sz="2000" b="1" dirty="0"/>
              <a:t/>
            </a:r>
            <a:br>
              <a:rPr lang="fr-FR" sz="2000" b="1" dirty="0"/>
            </a:br>
            <a:r>
              <a:rPr lang="fr-FR" sz="2000" b="1" dirty="0"/>
              <a:t>  </a:t>
            </a:r>
          </a:p>
        </p:txBody>
      </p:sp>
      <p:sp>
        <p:nvSpPr>
          <p:cNvPr id="1026" name="Text Box 2"/>
          <p:cNvSpPr txBox="1">
            <a:spLocks noChangeArrowheads="1"/>
          </p:cNvSpPr>
          <p:nvPr/>
        </p:nvSpPr>
        <p:spPr bwMode="auto">
          <a:xfrm>
            <a:off x="4468907" y="684181"/>
            <a:ext cx="7337612" cy="584775"/>
          </a:xfrm>
          <a:prstGeom prst="rect">
            <a:avLst/>
          </a:prstGeom>
          <a:gradFill rotWithShape="0">
            <a:gsLst>
              <a:gs pos="0">
                <a:srgbClr val="95B3D7"/>
              </a:gs>
              <a:gs pos="50000">
                <a:srgbClr val="DBE5F1"/>
              </a:gs>
              <a:gs pos="100000">
                <a:srgbClr val="95B3D7"/>
              </a:gs>
            </a:gsLst>
            <a:lin ang="18900000" scaled="1"/>
          </a:gradFill>
          <a:ln w="12700">
            <a:solidFill>
              <a:srgbClr val="95B3D7"/>
            </a:solidFill>
            <a:miter lim="800000"/>
            <a:headEnd/>
            <a:tailEnd/>
          </a:ln>
          <a:effectLst>
            <a:outerShdw dist="28398" dir="3806097" algn="ctr" rotWithShape="0">
              <a:srgbClr val="243F60">
                <a:alpha val="50000"/>
              </a:srgbClr>
            </a:outerShdw>
          </a:effectLst>
        </p:spPr>
        <p:txBody>
          <a:bodyPr vert="horz" wrap="square" lIns="91440" tIns="45720" rIns="91440" bIns="45720" numCol="1" anchor="t" anchorCtr="0" compatLnSpc="1">
            <a:prstTxWarp prst="textNoShape">
              <a:avLst/>
            </a:prstTxWarp>
            <a:spAutoFit/>
          </a:bodyPr>
          <a:lstStyle/>
          <a:p>
            <a:pPr algn="ctr" fontAlgn="base">
              <a:spcBef>
                <a:spcPct val="0"/>
              </a:spcBef>
              <a:spcAft>
                <a:spcPts val="1000"/>
              </a:spcAft>
            </a:pPr>
            <a:r>
              <a:rPr lang="fr-FR" sz="3200" b="1" dirty="0">
                <a:solidFill>
                  <a:srgbClr val="C00000"/>
                </a:solidFill>
                <a:cs typeface="Arial" pitchFamily="34" charset="0"/>
              </a:rPr>
              <a:t>Programme de la biologie Cellulaire </a:t>
            </a:r>
            <a:endParaRPr lang="fr-FR" sz="3200" dirty="0">
              <a:solidFill>
                <a:srgbClr val="C00000"/>
              </a:solidFill>
              <a:cs typeface="Arial" pitchFamily="34" charset="0"/>
            </a:endParaRPr>
          </a:p>
        </p:txBody>
      </p:sp>
    </p:spTree>
    <p:extLst>
      <p:ext uri="{BB962C8B-B14F-4D97-AF65-F5344CB8AC3E}">
        <p14:creationId xmlns:p14="http://schemas.microsoft.com/office/powerpoint/2010/main" val="509977637"/>
      </p:ext>
    </p:extLst>
  </p:cSld>
  <p:clrMapOvr>
    <a:masterClrMapping/>
  </p:clrMapOvr>
  <mc:AlternateContent xmlns:mc="http://schemas.openxmlformats.org/markup-compatibility/2006" xmlns:p14="http://schemas.microsoft.com/office/powerpoint/2010/main">
    <mc:Choice Requires="p14">
      <p:transition spd="slow" p14:dur="2000" advTm="30202"/>
    </mc:Choice>
    <mc:Fallback xmlns="">
      <p:transition spd="slow" advTm="30202"/>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checkerboard(across)">
                                      <p:cBhvr>
                                        <p:cTn id="7" dur="500"/>
                                        <p:tgtEl>
                                          <p:spTgt spid="1026"/>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0-#ppt_w/2"/>
                                          </p:val>
                                        </p:tav>
                                        <p:tav tm="100000">
                                          <p:val>
                                            <p:strVal val="#ppt_x"/>
                                          </p:val>
                                        </p:tav>
                                      </p:tavLst>
                                    </p:anim>
                                    <p:anim calcmode="lin" valueType="num">
                                      <p:cBhvr additive="base">
                                        <p:cTn id="12"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2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3"/>
          </p:nvPr>
        </p:nvSpPr>
        <p:spPr>
          <a:xfrm>
            <a:off x="1196163" y="2676375"/>
            <a:ext cx="10363826" cy="3424107"/>
          </a:xfrm>
          <a:ln w="28575">
            <a:solidFill>
              <a:schemeClr val="bg2">
                <a:lumMod val="75000"/>
              </a:schemeClr>
            </a:solidFill>
          </a:ln>
        </p:spPr>
        <p:txBody>
          <a:bodyPr>
            <a:normAutofit lnSpcReduction="10000"/>
          </a:bodyPr>
          <a:lstStyle/>
          <a:p>
            <a:pPr algn="just"/>
            <a:r>
              <a:rPr lang="fr-FR" b="1" cap="none" dirty="0" smtClean="0">
                <a:solidFill>
                  <a:schemeClr val="accent1">
                    <a:lumMod val="75000"/>
                  </a:schemeClr>
                </a:solidFill>
              </a:rPr>
              <a:t>LA BIOLOGIE</a:t>
            </a:r>
            <a:r>
              <a:rPr lang="fr-FR" b="1" cap="none" dirty="0" smtClean="0"/>
              <a:t>: (Bios= vivant et Logos= étude) à pour objet l’étude des êtres vivants.</a:t>
            </a:r>
          </a:p>
          <a:p>
            <a:pPr algn="just"/>
            <a:r>
              <a:rPr lang="fr-FR" b="1" cap="none" dirty="0" smtClean="0">
                <a:solidFill>
                  <a:schemeClr val="accent1">
                    <a:lumMod val="75000"/>
                  </a:schemeClr>
                </a:solidFill>
              </a:rPr>
              <a:t>LA BIOLOGIE CELLULAIRE </a:t>
            </a:r>
            <a:r>
              <a:rPr lang="fr-FR" b="1" cap="none" dirty="0" smtClean="0"/>
              <a:t>ou </a:t>
            </a:r>
            <a:r>
              <a:rPr lang="fr-FR" b="1" cap="none" dirty="0" smtClean="0">
                <a:solidFill>
                  <a:schemeClr val="accent1">
                    <a:lumMod val="75000"/>
                  </a:schemeClr>
                </a:solidFill>
              </a:rPr>
              <a:t>CYTOLOGIE</a:t>
            </a:r>
            <a:r>
              <a:rPr lang="fr-FR" b="1" cap="none" dirty="0" smtClean="0"/>
              <a:t>: (Cyto= cellule et Logos= étude), est définie comme l’étude des cellules et des organites qu’elles renferment. il s’agit d’étudier </a:t>
            </a:r>
            <a:r>
              <a:rPr lang="fr-FR" b="1" u="sng" cap="none" dirty="0" smtClean="0"/>
              <a:t>la morphologie</a:t>
            </a:r>
            <a:r>
              <a:rPr lang="fr-FR" b="1" cap="none" dirty="0" smtClean="0"/>
              <a:t>, la </a:t>
            </a:r>
            <a:r>
              <a:rPr lang="fr-FR" b="1" u="sng" cap="none" dirty="0" smtClean="0"/>
              <a:t>biochimie</a:t>
            </a:r>
            <a:r>
              <a:rPr lang="fr-FR" b="1" cap="none" dirty="0" smtClean="0"/>
              <a:t> et </a:t>
            </a:r>
            <a:r>
              <a:rPr lang="fr-FR" b="1" u="sng" cap="none" dirty="0" smtClean="0"/>
              <a:t>la physiologie des cellules</a:t>
            </a:r>
            <a:r>
              <a:rPr lang="fr-FR" b="1" cap="none" dirty="0" smtClean="0"/>
              <a:t>, autrement dit, il s’agit de comprendre les phénomènes et les mécanismes qui assurent la vie et sa pérennité.</a:t>
            </a:r>
            <a:endParaRPr lang="fr-FR" b="1" cap="none" dirty="0"/>
          </a:p>
          <a:p>
            <a:pPr algn="just"/>
            <a:r>
              <a:rPr lang="fr-FR" b="1" cap="none" dirty="0" smtClean="0">
                <a:solidFill>
                  <a:schemeClr val="accent1">
                    <a:lumMod val="75000"/>
                  </a:schemeClr>
                </a:solidFill>
              </a:rPr>
              <a:t>LA CELLULE: </a:t>
            </a:r>
            <a:r>
              <a:rPr lang="fr-FR" b="1" cap="none" dirty="0" smtClean="0"/>
              <a:t>(</a:t>
            </a:r>
            <a:r>
              <a:rPr lang="fr-FR" b="1" cap="none" dirty="0" err="1" smtClean="0"/>
              <a:t>Cellula</a:t>
            </a:r>
            <a:r>
              <a:rPr lang="fr-FR" b="1" cap="none" dirty="0" smtClean="0"/>
              <a:t>: petite chambre) la plus petite </a:t>
            </a:r>
            <a:r>
              <a:rPr lang="fr-FR" b="1" u="sng" cap="none" dirty="0" smtClean="0"/>
              <a:t>unité de base structurale </a:t>
            </a:r>
            <a:r>
              <a:rPr lang="fr-FR" b="1" cap="none" dirty="0" smtClean="0"/>
              <a:t>et </a:t>
            </a:r>
            <a:r>
              <a:rPr lang="fr-FR" b="1" u="sng" cap="none" dirty="0" smtClean="0"/>
              <a:t>fonctionnelle</a:t>
            </a:r>
            <a:r>
              <a:rPr lang="fr-FR" b="1" cap="none" dirty="0" smtClean="0"/>
              <a:t>, et </a:t>
            </a:r>
            <a:r>
              <a:rPr lang="fr-FR" b="1" u="sng" cap="none" dirty="0" smtClean="0"/>
              <a:t>reproductrice</a:t>
            </a:r>
            <a:r>
              <a:rPr lang="fr-FR" b="1" cap="none" dirty="0" smtClean="0"/>
              <a:t> constituant tout ou partie d’un être vivant. entourée d'une membrane plasmique, elle porte toutes les caractéristiques de l'organisme. elle est </a:t>
            </a:r>
            <a:r>
              <a:rPr lang="fr-FR" b="1" u="sng" cap="none" dirty="0" smtClean="0"/>
              <a:t>capable de croître</a:t>
            </a:r>
            <a:r>
              <a:rPr lang="fr-FR" b="1" cap="none" dirty="0" smtClean="0"/>
              <a:t>, se </a:t>
            </a:r>
            <a:r>
              <a:rPr lang="fr-FR" b="1" u="sng" cap="none" dirty="0" smtClean="0"/>
              <a:t>différencier</a:t>
            </a:r>
            <a:r>
              <a:rPr lang="fr-FR" b="1" cap="none" dirty="0" smtClean="0"/>
              <a:t> et </a:t>
            </a:r>
            <a:r>
              <a:rPr lang="fr-FR" b="1" u="sng" cap="none" dirty="0" smtClean="0"/>
              <a:t>se reproduire</a:t>
            </a:r>
            <a:r>
              <a:rPr lang="fr-FR" b="1" cap="none" dirty="0" smtClean="0"/>
              <a:t>. toute cellule naît, vieillit et meurt.</a:t>
            </a:r>
            <a:endParaRPr lang="fr-FR" cap="none" dirty="0" smtClean="0"/>
          </a:p>
          <a:p>
            <a:pPr algn="just"/>
            <a:endParaRPr lang="fr-FR" cap="none" dirty="0"/>
          </a:p>
        </p:txBody>
      </p:sp>
      <p:sp>
        <p:nvSpPr>
          <p:cNvPr id="4" name="Rectangle 3"/>
          <p:cNvSpPr/>
          <p:nvPr/>
        </p:nvSpPr>
        <p:spPr>
          <a:xfrm>
            <a:off x="187633" y="1980310"/>
            <a:ext cx="7520777" cy="523220"/>
          </a:xfrm>
          <a:prstGeom prst="rect">
            <a:avLst/>
          </a:prstGeom>
          <a:ln w="28575">
            <a:solidFill>
              <a:schemeClr val="bg2">
                <a:lumMod val="75000"/>
              </a:schemeClr>
            </a:solidFill>
          </a:ln>
        </p:spPr>
        <p:txBody>
          <a:bodyPr wrap="none">
            <a:spAutoFit/>
          </a:bodyPr>
          <a:lstStyle/>
          <a:p>
            <a:r>
              <a:rPr lang="fr-FR" sz="2800" b="1" i="1" dirty="0" smtClean="0">
                <a:solidFill>
                  <a:srgbClr val="FF0000"/>
                </a:solidFill>
              </a:rPr>
              <a:t>CHAPITRE. 1</a:t>
            </a:r>
            <a:r>
              <a:rPr lang="fr-FR" sz="2800" b="1" dirty="0" smtClean="0">
                <a:solidFill>
                  <a:srgbClr val="FF0000"/>
                </a:solidFill>
              </a:rPr>
              <a:t>:</a:t>
            </a:r>
            <a:r>
              <a:rPr lang="fr-FR" sz="2800" b="1" i="1" dirty="0" smtClean="0"/>
              <a:t> </a:t>
            </a:r>
            <a:r>
              <a:rPr lang="fr-FR" sz="2800" b="1" dirty="0" smtClean="0"/>
              <a:t> </a:t>
            </a:r>
            <a:r>
              <a:rPr lang="fr-FR" sz="2800" b="1" dirty="0"/>
              <a:t>I</a:t>
            </a:r>
            <a:r>
              <a:rPr lang="fr-FR" sz="2800" b="1" dirty="0" smtClean="0"/>
              <a:t>ntroduction à la biologie cellulaire </a:t>
            </a:r>
            <a:endParaRPr lang="fr-FR" sz="2800" dirty="0"/>
          </a:p>
        </p:txBody>
      </p:sp>
    </p:spTree>
    <p:extLst>
      <p:ext uri="{BB962C8B-B14F-4D97-AF65-F5344CB8AC3E}">
        <p14:creationId xmlns:p14="http://schemas.microsoft.com/office/powerpoint/2010/main" val="3529318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8500" y="1694332"/>
            <a:ext cx="10652935" cy="632012"/>
          </a:xfrm>
          <a:ln w="28575">
            <a:solidFill>
              <a:schemeClr val="bg2">
                <a:lumMod val="75000"/>
              </a:schemeClr>
            </a:solidFill>
          </a:ln>
        </p:spPr>
        <p:txBody>
          <a:bodyPr>
            <a:normAutofit/>
          </a:bodyPr>
          <a:lstStyle/>
          <a:p>
            <a:r>
              <a:rPr lang="fr-FR" sz="2400" b="1" dirty="0" smtClean="0">
                <a:solidFill>
                  <a:srgbClr val="FF0000"/>
                </a:solidFill>
              </a:rPr>
              <a:t>C</a:t>
            </a:r>
            <a:r>
              <a:rPr lang="fr-FR" sz="2400" b="1" i="1" dirty="0" smtClean="0">
                <a:solidFill>
                  <a:srgbClr val="FF0000"/>
                </a:solidFill>
              </a:rPr>
              <a:t>hapitre. 2</a:t>
            </a:r>
            <a:r>
              <a:rPr lang="fr-FR" sz="2400" b="1" i="1" dirty="0"/>
              <a:t> </a:t>
            </a:r>
            <a:r>
              <a:rPr lang="fr-FR" sz="2400" b="1" cap="none" dirty="0" smtClean="0"/>
              <a:t>: Etude de la cellule eucaryote et la cellule  procaryote et d’acaryote </a:t>
            </a:r>
            <a:endParaRPr lang="fr-FR" sz="2400" cap="none" dirty="0"/>
          </a:p>
        </p:txBody>
      </p:sp>
      <p:sp>
        <p:nvSpPr>
          <p:cNvPr id="3" name="Espace réservé du contenu 2"/>
          <p:cNvSpPr>
            <a:spLocks noGrp="1"/>
          </p:cNvSpPr>
          <p:nvPr>
            <p:ph sz="quarter" idx="13"/>
          </p:nvPr>
        </p:nvSpPr>
        <p:spPr>
          <a:xfrm>
            <a:off x="389966" y="2514601"/>
            <a:ext cx="11268634" cy="3845857"/>
          </a:xfrm>
          <a:ln w="28575">
            <a:solidFill>
              <a:schemeClr val="bg2">
                <a:lumMod val="75000"/>
              </a:schemeClr>
            </a:solidFill>
          </a:ln>
        </p:spPr>
        <p:txBody>
          <a:bodyPr>
            <a:noAutofit/>
          </a:bodyPr>
          <a:lstStyle/>
          <a:p>
            <a:pPr algn="just"/>
            <a:r>
              <a:rPr lang="fr-FR" sz="2400" b="1" cap="none" dirty="0" smtClean="0">
                <a:solidFill>
                  <a:srgbClr val="0070C0"/>
                </a:solidFill>
                <a:latin typeface="+mj-lt"/>
              </a:rPr>
              <a:t>Les cellules procaryotes </a:t>
            </a:r>
            <a:r>
              <a:rPr lang="fr-FR" sz="2400" b="1" cap="none" dirty="0" smtClean="0">
                <a:latin typeface="+mj-lt"/>
              </a:rPr>
              <a:t>(Pro= primitif; </a:t>
            </a:r>
            <a:r>
              <a:rPr lang="fr-FR" sz="2400" b="1" cap="none" dirty="0" err="1" smtClean="0">
                <a:latin typeface="+mj-lt"/>
              </a:rPr>
              <a:t>Caryon</a:t>
            </a:r>
            <a:r>
              <a:rPr lang="fr-FR" sz="2400" b="1" cap="none" dirty="0" smtClean="0">
                <a:latin typeface="+mj-lt"/>
              </a:rPr>
              <a:t> = noyau): cellules sans vrai noyau, c’est-à-dire que le matériel génétique n’est pas enfermé dans une enveloppe nucléaire et sans organites. </a:t>
            </a:r>
            <a:endParaRPr lang="fr-FR" sz="2400" cap="none" dirty="0">
              <a:latin typeface="+mj-lt"/>
            </a:endParaRPr>
          </a:p>
          <a:p>
            <a:pPr algn="just"/>
            <a:r>
              <a:rPr lang="fr-FR" sz="2400" b="1" cap="none" dirty="0" smtClean="0">
                <a:solidFill>
                  <a:srgbClr val="0070C0"/>
                </a:solidFill>
                <a:latin typeface="+mj-lt"/>
              </a:rPr>
              <a:t>Les cellules eucaryotes </a:t>
            </a:r>
            <a:r>
              <a:rPr lang="fr-FR" sz="2400" b="1" cap="none" dirty="0" smtClean="0">
                <a:latin typeface="+mj-lt"/>
              </a:rPr>
              <a:t>(Eu =vrai, </a:t>
            </a:r>
            <a:r>
              <a:rPr lang="fr-FR" sz="2400" b="1" cap="none" dirty="0" err="1" smtClean="0">
                <a:latin typeface="+mj-lt"/>
              </a:rPr>
              <a:t>Caryon</a:t>
            </a:r>
            <a:r>
              <a:rPr lang="fr-FR" sz="2400" b="1" cap="none" dirty="0" smtClean="0">
                <a:latin typeface="+mj-lt"/>
              </a:rPr>
              <a:t>= noyau): le noyau est délimité par une enveloppe nucléaire.</a:t>
            </a:r>
          </a:p>
          <a:p>
            <a:pPr algn="just"/>
            <a:r>
              <a:rPr lang="fr-FR" sz="2400" b="1" cap="none" dirty="0" smtClean="0">
                <a:solidFill>
                  <a:srgbClr val="0070C0"/>
                </a:solidFill>
                <a:latin typeface="+mj-lt"/>
              </a:rPr>
              <a:t>Les virus </a:t>
            </a:r>
            <a:r>
              <a:rPr lang="fr-FR" sz="2400" b="1" cap="none" dirty="0" smtClean="0">
                <a:latin typeface="+mj-lt"/>
              </a:rPr>
              <a:t>(Les acaryotes): Sont des structures vivantes qui nécessite une cellule hôte, dont il utilise les constituants pour se multiplier et ne pouvant se reproduire qu'à l'intérieur d'une cellule</a:t>
            </a:r>
            <a:endParaRPr lang="fr-FR" sz="2400" cap="none" dirty="0">
              <a:latin typeface="+mj-lt"/>
            </a:endParaRPr>
          </a:p>
        </p:txBody>
      </p:sp>
    </p:spTree>
    <p:extLst>
      <p:ext uri="{BB962C8B-B14F-4D97-AF65-F5344CB8AC3E}">
        <p14:creationId xmlns:p14="http://schemas.microsoft.com/office/powerpoint/2010/main" val="26839109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4811" y="2326341"/>
            <a:ext cx="8269942" cy="681730"/>
          </a:xfrm>
          <a:ln w="28575">
            <a:solidFill>
              <a:schemeClr val="bg2">
                <a:lumMod val="75000"/>
              </a:schemeClr>
            </a:solidFill>
          </a:ln>
        </p:spPr>
        <p:txBody>
          <a:bodyPr>
            <a:noAutofit/>
          </a:bodyPr>
          <a:lstStyle/>
          <a:p>
            <a:r>
              <a:rPr lang="fr-FR" sz="2400" b="1" i="1" cap="none" dirty="0" smtClean="0">
                <a:solidFill>
                  <a:srgbClr val="FF0000"/>
                </a:solidFill>
              </a:rPr>
              <a:t>CHAPITRE. 3 </a:t>
            </a:r>
            <a:r>
              <a:rPr lang="fr-FR" sz="2400" b="1" cap="none" dirty="0" smtClean="0"/>
              <a:t>: Méthodes d’étude de la cellule / La microscopie</a:t>
            </a:r>
            <a:endParaRPr lang="fr-FR" sz="2400" cap="none" dirty="0"/>
          </a:p>
        </p:txBody>
      </p:sp>
      <p:sp>
        <p:nvSpPr>
          <p:cNvPr id="4" name="Rectangle 3"/>
          <p:cNvSpPr/>
          <p:nvPr/>
        </p:nvSpPr>
        <p:spPr>
          <a:xfrm>
            <a:off x="569260" y="3303907"/>
            <a:ext cx="11098306" cy="2308324"/>
          </a:xfrm>
          <a:prstGeom prst="rect">
            <a:avLst/>
          </a:prstGeom>
          <a:ln w="28575">
            <a:solidFill>
              <a:schemeClr val="bg2">
                <a:lumMod val="75000"/>
              </a:schemeClr>
            </a:solidFill>
          </a:ln>
        </p:spPr>
        <p:txBody>
          <a:bodyPr wrap="square">
            <a:spAutoFit/>
          </a:bodyPr>
          <a:lstStyle/>
          <a:p>
            <a:pPr algn="just"/>
            <a:r>
              <a:rPr lang="fr-FR" sz="2400" b="1" dirty="0" smtClean="0">
                <a:latin typeface="+mj-lt"/>
              </a:rPr>
              <a:t>   La</a:t>
            </a:r>
            <a:r>
              <a:rPr lang="fr-FR" sz="2400" b="1" dirty="0">
                <a:latin typeface="+mj-lt"/>
              </a:rPr>
              <a:t> microscopie est un ensemble de techniques d'</a:t>
            </a:r>
            <a:r>
              <a:rPr lang="fr-FR" sz="2400" b="1" dirty="0">
                <a:latin typeface="+mj-lt"/>
                <a:hlinkClick r:id="rId2"/>
              </a:rPr>
              <a:t>imagerie</a:t>
            </a:r>
            <a:r>
              <a:rPr lang="fr-FR" sz="2400" b="1" dirty="0">
                <a:latin typeface="+mj-lt"/>
              </a:rPr>
              <a:t> des objets de petites dimensions. Quelle que soit la technique employée, l'appareil utilisé pour rendre possible cette observation est appelé un </a:t>
            </a:r>
            <a:r>
              <a:rPr lang="fr-FR" sz="2400" b="1" dirty="0">
                <a:latin typeface="+mj-lt"/>
                <a:hlinkClick r:id="rId3"/>
              </a:rPr>
              <a:t>microscope</a:t>
            </a:r>
            <a:r>
              <a:rPr lang="fr-FR" sz="2400" dirty="0" smtClean="0">
                <a:latin typeface="+mj-lt"/>
              </a:rPr>
              <a:t>.</a:t>
            </a:r>
          </a:p>
          <a:p>
            <a:pPr algn="just"/>
            <a:r>
              <a:rPr lang="fr-FR" sz="2400" b="1" dirty="0">
                <a:latin typeface="+mj-lt"/>
              </a:rPr>
              <a:t>  </a:t>
            </a:r>
            <a:r>
              <a:rPr lang="fr-FR" sz="2400" b="1" dirty="0" smtClean="0">
                <a:latin typeface="+mj-lt"/>
              </a:rPr>
              <a:t>Le </a:t>
            </a:r>
            <a:r>
              <a:rPr lang="fr-FR" sz="2400" b="1" dirty="0">
                <a:latin typeface="+mj-lt"/>
              </a:rPr>
              <a:t>microscope: (photonique ou électronique) permet d’observer sur une coupe très fine; les cellules entières, vivantes ou fixées et de leurs organites ou même de leurs constituants à l’échelle moléculaire grâce à des modes de préparation adaptés.</a:t>
            </a:r>
            <a:endParaRPr lang="fr-FR" sz="2400" b="0" i="0" dirty="0">
              <a:effectLst/>
              <a:latin typeface="+mj-lt"/>
            </a:endParaRPr>
          </a:p>
        </p:txBody>
      </p:sp>
    </p:spTree>
    <p:extLst>
      <p:ext uri="{BB962C8B-B14F-4D97-AF65-F5344CB8AC3E}">
        <p14:creationId xmlns:p14="http://schemas.microsoft.com/office/powerpoint/2010/main" val="5240066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27973" y="1680884"/>
            <a:ext cx="6199719" cy="753036"/>
          </a:xfrm>
          <a:ln w="28575">
            <a:solidFill>
              <a:schemeClr val="bg2">
                <a:lumMod val="75000"/>
              </a:schemeClr>
            </a:solidFill>
          </a:ln>
        </p:spPr>
        <p:txBody>
          <a:bodyPr>
            <a:normAutofit/>
          </a:bodyPr>
          <a:lstStyle/>
          <a:p>
            <a:r>
              <a:rPr lang="fr-FR" sz="2400" b="1" i="1" dirty="0" smtClean="0">
                <a:solidFill>
                  <a:srgbClr val="FF0000"/>
                </a:solidFill>
              </a:rPr>
              <a:t>Chapitre. 4</a:t>
            </a:r>
            <a:r>
              <a:rPr lang="fr-FR" sz="2400" b="1" dirty="0" smtClean="0">
                <a:solidFill>
                  <a:srgbClr val="FF0000"/>
                </a:solidFill>
              </a:rPr>
              <a:t> </a:t>
            </a:r>
            <a:r>
              <a:rPr lang="fr-FR" sz="2400" b="1" dirty="0"/>
              <a:t>:  </a:t>
            </a:r>
            <a:r>
              <a:rPr lang="fr-FR" sz="2400" b="1" cap="none" dirty="0" smtClean="0"/>
              <a:t>Etude des organites cellulaires</a:t>
            </a:r>
            <a:endParaRPr lang="fr-FR" sz="2400" cap="none" dirty="0"/>
          </a:p>
        </p:txBody>
      </p:sp>
      <p:sp>
        <p:nvSpPr>
          <p:cNvPr id="4" name="Rectangle 3"/>
          <p:cNvSpPr/>
          <p:nvPr/>
        </p:nvSpPr>
        <p:spPr>
          <a:xfrm>
            <a:off x="537255" y="2770096"/>
            <a:ext cx="11309603" cy="3816429"/>
          </a:xfrm>
          <a:prstGeom prst="rect">
            <a:avLst/>
          </a:prstGeom>
          <a:ln w="38100">
            <a:solidFill>
              <a:schemeClr val="bg2">
                <a:lumMod val="75000"/>
              </a:schemeClr>
            </a:solidFill>
          </a:ln>
        </p:spPr>
        <p:txBody>
          <a:bodyPr wrap="square">
            <a:spAutoFit/>
          </a:bodyPr>
          <a:lstStyle/>
          <a:p>
            <a:pPr indent="363538"/>
            <a:r>
              <a:rPr lang="fr-FR" sz="2200" b="1" dirty="0">
                <a:latin typeface="+mj-lt"/>
              </a:rPr>
              <a:t>Ce chapitre représente les organites cellulaires eucaryotes: Animales/Végétales d'une point du vue morphologique et fonctionnelle </a:t>
            </a:r>
            <a:r>
              <a:rPr lang="fr-FR" sz="2200" b="1" dirty="0" smtClean="0">
                <a:latin typeface="+mj-lt"/>
              </a:rPr>
              <a:t>:</a:t>
            </a:r>
          </a:p>
          <a:p>
            <a:pPr marL="901700"/>
            <a:r>
              <a:rPr lang="fr-FR" sz="2200" b="1" dirty="0">
                <a:latin typeface="+mj-lt"/>
              </a:rPr>
              <a:t/>
            </a:r>
            <a:br>
              <a:rPr lang="fr-FR" sz="2200" b="1" dirty="0">
                <a:latin typeface="+mj-lt"/>
              </a:rPr>
            </a:br>
            <a:r>
              <a:rPr lang="fr-FR" sz="2200" b="1" dirty="0" smtClean="0">
                <a:latin typeface="+mj-lt"/>
              </a:rPr>
              <a:t>1</a:t>
            </a:r>
            <a:r>
              <a:rPr lang="fr-FR" sz="2200" b="1" dirty="0">
                <a:latin typeface="+mj-lt"/>
              </a:rPr>
              <a:t>. </a:t>
            </a:r>
            <a:r>
              <a:rPr lang="fr-FR" sz="2200" b="1" dirty="0">
                <a:solidFill>
                  <a:srgbClr val="0070C0"/>
                </a:solidFill>
                <a:latin typeface="+mj-lt"/>
              </a:rPr>
              <a:t>La paroi </a:t>
            </a:r>
            <a:r>
              <a:rPr lang="fr-FR" sz="2200" b="1" dirty="0" err="1">
                <a:solidFill>
                  <a:srgbClr val="0070C0"/>
                </a:solidFill>
                <a:latin typeface="+mj-lt"/>
              </a:rPr>
              <a:t>pectocellulosique</a:t>
            </a:r>
            <a:endParaRPr lang="fr-FR" sz="2200" dirty="0">
              <a:solidFill>
                <a:srgbClr val="0070C0"/>
              </a:solidFill>
              <a:latin typeface="+mj-lt"/>
            </a:endParaRPr>
          </a:p>
          <a:p>
            <a:pPr marL="901700"/>
            <a:r>
              <a:rPr lang="fr-FR" sz="2200" b="1" dirty="0">
                <a:latin typeface="+mj-lt"/>
              </a:rPr>
              <a:t>2. </a:t>
            </a:r>
            <a:r>
              <a:rPr lang="fr-FR" sz="2200" b="1" dirty="0">
                <a:solidFill>
                  <a:srgbClr val="0070C0"/>
                </a:solidFill>
                <a:latin typeface="+mj-lt"/>
              </a:rPr>
              <a:t>La membrane cytoplasmique et les échanges cellulaires</a:t>
            </a:r>
            <a:endParaRPr lang="fr-FR" sz="2200" dirty="0">
              <a:solidFill>
                <a:srgbClr val="0070C0"/>
              </a:solidFill>
              <a:latin typeface="+mj-lt"/>
            </a:endParaRPr>
          </a:p>
          <a:p>
            <a:pPr marL="901700"/>
            <a:r>
              <a:rPr lang="fr-FR" sz="2200" b="1" dirty="0">
                <a:latin typeface="+mj-lt"/>
              </a:rPr>
              <a:t>3. </a:t>
            </a:r>
            <a:r>
              <a:rPr lang="fr-FR" sz="2200" b="1" dirty="0">
                <a:solidFill>
                  <a:srgbClr val="0070C0"/>
                </a:solidFill>
                <a:latin typeface="+mj-lt"/>
              </a:rPr>
              <a:t>L'hyaloplasme et le cytosquelette</a:t>
            </a:r>
            <a:endParaRPr lang="fr-FR" sz="2200" dirty="0">
              <a:solidFill>
                <a:srgbClr val="0070C0"/>
              </a:solidFill>
              <a:latin typeface="+mj-lt"/>
            </a:endParaRPr>
          </a:p>
          <a:p>
            <a:pPr marL="901700"/>
            <a:r>
              <a:rPr lang="fr-FR" sz="2200" b="1" dirty="0">
                <a:latin typeface="+mj-lt"/>
              </a:rPr>
              <a:t>4. </a:t>
            </a:r>
            <a:r>
              <a:rPr lang="fr-FR" sz="2200" b="1" dirty="0">
                <a:solidFill>
                  <a:srgbClr val="0070C0"/>
                </a:solidFill>
                <a:latin typeface="+mj-lt"/>
              </a:rPr>
              <a:t>Le noyau </a:t>
            </a:r>
            <a:r>
              <a:rPr lang="fr-FR" sz="2200" b="1" dirty="0" err="1">
                <a:solidFill>
                  <a:srgbClr val="0070C0"/>
                </a:solidFill>
                <a:latin typeface="+mj-lt"/>
              </a:rPr>
              <a:t>interphasique</a:t>
            </a:r>
            <a:r>
              <a:rPr lang="fr-FR" sz="2200" b="1" dirty="0">
                <a:solidFill>
                  <a:srgbClr val="0070C0"/>
                </a:solidFill>
                <a:latin typeface="+mj-lt"/>
              </a:rPr>
              <a:t> et le cycle cellulaire</a:t>
            </a:r>
            <a:endParaRPr lang="fr-FR" sz="2200" dirty="0">
              <a:solidFill>
                <a:srgbClr val="0070C0"/>
              </a:solidFill>
              <a:latin typeface="+mj-lt"/>
            </a:endParaRPr>
          </a:p>
          <a:p>
            <a:pPr marL="901700"/>
            <a:r>
              <a:rPr lang="fr-FR" sz="2200" b="1" dirty="0">
                <a:latin typeface="+mj-lt"/>
              </a:rPr>
              <a:t>5. </a:t>
            </a:r>
            <a:r>
              <a:rPr lang="fr-FR" sz="2200" b="1" dirty="0">
                <a:solidFill>
                  <a:srgbClr val="0070C0"/>
                </a:solidFill>
                <a:latin typeface="+mj-lt"/>
              </a:rPr>
              <a:t>Les ribosomes et la synthèse protéique</a:t>
            </a:r>
            <a:endParaRPr lang="fr-FR" sz="2200" dirty="0">
              <a:solidFill>
                <a:srgbClr val="0070C0"/>
              </a:solidFill>
              <a:latin typeface="+mj-lt"/>
            </a:endParaRPr>
          </a:p>
          <a:p>
            <a:pPr marL="901700"/>
            <a:r>
              <a:rPr lang="fr-FR" sz="2200" b="1" dirty="0">
                <a:latin typeface="+mj-lt"/>
              </a:rPr>
              <a:t>6. </a:t>
            </a:r>
            <a:r>
              <a:rPr lang="fr-FR" sz="2200" b="1" dirty="0">
                <a:solidFill>
                  <a:srgbClr val="0070C0"/>
                </a:solidFill>
                <a:latin typeface="+mj-lt"/>
              </a:rPr>
              <a:t>Les chloroplastes et la photosynthèse</a:t>
            </a:r>
            <a:endParaRPr lang="fr-FR" sz="2200" dirty="0">
              <a:solidFill>
                <a:srgbClr val="0070C0"/>
              </a:solidFill>
              <a:latin typeface="+mj-lt"/>
            </a:endParaRPr>
          </a:p>
          <a:p>
            <a:pPr marL="901700"/>
            <a:r>
              <a:rPr lang="fr-FR" sz="2200" b="1" dirty="0">
                <a:latin typeface="+mj-lt"/>
              </a:rPr>
              <a:t>7. </a:t>
            </a:r>
            <a:r>
              <a:rPr lang="fr-FR" sz="2200" b="1" dirty="0">
                <a:solidFill>
                  <a:srgbClr val="0070C0"/>
                </a:solidFill>
                <a:latin typeface="+mj-lt"/>
              </a:rPr>
              <a:t>Les mitochondries et la respiration cellulaire </a:t>
            </a:r>
            <a:endParaRPr lang="fr-FR" sz="2200" dirty="0">
              <a:solidFill>
                <a:srgbClr val="0070C0"/>
              </a:solidFill>
              <a:latin typeface="+mj-lt"/>
            </a:endParaRPr>
          </a:p>
          <a:p>
            <a:pPr marL="901700"/>
            <a:r>
              <a:rPr lang="fr-FR" sz="2200" b="1" dirty="0">
                <a:latin typeface="+mj-lt"/>
              </a:rPr>
              <a:t>8. </a:t>
            </a:r>
            <a:r>
              <a:rPr lang="fr-FR" sz="2200" b="1" dirty="0">
                <a:solidFill>
                  <a:srgbClr val="0070C0"/>
                </a:solidFill>
                <a:latin typeface="+mj-lt"/>
              </a:rPr>
              <a:t>Les systèmes </a:t>
            </a:r>
            <a:r>
              <a:rPr lang="fr-FR" sz="2200" b="1" dirty="0" err="1">
                <a:solidFill>
                  <a:srgbClr val="0070C0"/>
                </a:solidFill>
                <a:latin typeface="+mj-lt"/>
              </a:rPr>
              <a:t>endomembranaires</a:t>
            </a:r>
            <a:r>
              <a:rPr lang="fr-FR" sz="2200" b="1" dirty="0">
                <a:solidFill>
                  <a:srgbClr val="0070C0"/>
                </a:solidFill>
                <a:latin typeface="+mj-lt"/>
              </a:rPr>
              <a:t> </a:t>
            </a:r>
            <a:endParaRPr lang="fr-FR" sz="2200" dirty="0">
              <a:solidFill>
                <a:srgbClr val="0070C0"/>
              </a:solidFill>
              <a:latin typeface="+mj-lt"/>
            </a:endParaRPr>
          </a:p>
        </p:txBody>
      </p:sp>
    </p:spTree>
    <p:extLst>
      <p:ext uri="{BB962C8B-B14F-4D97-AF65-F5344CB8AC3E}">
        <p14:creationId xmlns:p14="http://schemas.microsoft.com/office/powerpoint/2010/main" val="790462470"/>
      </p:ext>
    </p:extLst>
  </p:cSld>
  <p:clrMapOvr>
    <a:masterClrMapping/>
  </p:clrMapOvr>
</p:sld>
</file>

<file path=ppt/theme/theme1.xml><?xml version="1.0" encoding="utf-8"?>
<a:theme xmlns:a="http://schemas.openxmlformats.org/drawingml/2006/main" name="Ronds dans l’eau">
  <a:themeElements>
    <a:clrScheme name="Ronds dans l’eau">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Ronds dans l’eau">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onds dans l’eau">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TM04033925[[fn=Ronds dans l’eau]]</Template>
  <TotalTime>201</TotalTime>
  <Words>252</Words>
  <Application>Microsoft Office PowerPoint</Application>
  <PresentationFormat>Grand écran</PresentationFormat>
  <Paragraphs>31</Paragraphs>
  <Slides>6</Slides>
  <Notes>2</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6</vt:i4>
      </vt:variant>
    </vt:vector>
  </HeadingPairs>
  <TitlesOfParts>
    <vt:vector size="11" baseType="lpstr">
      <vt:lpstr>Algerian</vt:lpstr>
      <vt:lpstr>Arial</vt:lpstr>
      <vt:lpstr>Calibri</vt:lpstr>
      <vt:lpstr>Tw Cen MT</vt:lpstr>
      <vt:lpstr>Ronds dans l’eau</vt:lpstr>
      <vt:lpstr>BIOLOGIE CELLULAIRE </vt:lpstr>
      <vt:lpstr>                   Chapitre 1:  Introduction à la biologie cellulaire      Chapitre 2 : Etude de la cellule eucaryote et la cellule  procaryote et d’acaryote  Chapitre 3 : Méthodes d’étude de la cellule / LA MICROSCOPIE Chapitre 4 :  Etude des organites cellulaires         4.1 La paroi pectocellulosique          4.2  La membrane cytoplasmique et les échanges cellulaires          4.3  L’hyaloplasme et le cytosquelette          4.4  Le noyau interphasique et le cycle cellulaire          4.5  Les ribosomes et la synthèse protéique          4.6  Les chloroplastes et la photosynthèse         4.7  Les mitochondries et la respiration cellulaire          4.8  Les systèmes endomembranaires   </vt:lpstr>
      <vt:lpstr>Présentation PowerPoint</vt:lpstr>
      <vt:lpstr>Chapitre. 2 : Etude de la cellule eucaryote et la cellule  procaryote et d’acaryote </vt:lpstr>
      <vt:lpstr>CHAPITRE. 3 : Méthodes d’étude de la cellule / La microscopie</vt:lpstr>
      <vt:lpstr>Chapitre. 4 :  Etude des organites cellulaires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BIOLOGIE CELLULAIRE</dc:title>
  <dc:creator>Lad</dc:creator>
  <cp:lastModifiedBy>Lad</cp:lastModifiedBy>
  <cp:revision>12</cp:revision>
  <dcterms:created xsi:type="dcterms:W3CDTF">2021-10-04T09:16:24Z</dcterms:created>
  <dcterms:modified xsi:type="dcterms:W3CDTF">2021-10-05T18:01:03Z</dcterms:modified>
</cp:coreProperties>
</file>