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2"/>
  </p:notesMasterIdLst>
  <p:handoutMasterIdLst>
    <p:handoutMasterId r:id="rId63"/>
  </p:handoutMasterIdLst>
  <p:sldIdLst>
    <p:sldId id="256" r:id="rId2"/>
    <p:sldId id="257" r:id="rId3"/>
    <p:sldId id="258" r:id="rId4"/>
    <p:sldId id="259" r:id="rId5"/>
    <p:sldId id="260" r:id="rId6"/>
    <p:sldId id="269" r:id="rId7"/>
    <p:sldId id="261" r:id="rId8"/>
    <p:sldId id="262" r:id="rId9"/>
    <p:sldId id="263" r:id="rId10"/>
    <p:sldId id="264" r:id="rId11"/>
    <p:sldId id="265" r:id="rId12"/>
    <p:sldId id="266" r:id="rId13"/>
    <p:sldId id="267" r:id="rId14"/>
    <p:sldId id="268" r:id="rId15"/>
    <p:sldId id="270" r:id="rId16"/>
    <p:sldId id="271" r:id="rId17"/>
    <p:sldId id="273" r:id="rId18"/>
    <p:sldId id="274" r:id="rId19"/>
    <p:sldId id="325" r:id="rId20"/>
    <p:sldId id="275" r:id="rId21"/>
    <p:sldId id="276" r:id="rId22"/>
    <p:sldId id="299" r:id="rId23"/>
    <p:sldId id="300" r:id="rId24"/>
    <p:sldId id="302" r:id="rId25"/>
    <p:sldId id="303" r:id="rId26"/>
    <p:sldId id="304" r:id="rId27"/>
    <p:sldId id="305" r:id="rId28"/>
    <p:sldId id="306" r:id="rId29"/>
    <p:sldId id="308" r:id="rId30"/>
    <p:sldId id="309" r:id="rId31"/>
    <p:sldId id="310" r:id="rId32"/>
    <p:sldId id="311" r:id="rId33"/>
    <p:sldId id="312" r:id="rId34"/>
    <p:sldId id="313" r:id="rId35"/>
    <p:sldId id="290" r:id="rId36"/>
    <p:sldId id="295" r:id="rId37"/>
    <p:sldId id="327" r:id="rId38"/>
    <p:sldId id="293" r:id="rId39"/>
    <p:sldId id="294" r:id="rId40"/>
    <p:sldId id="314" r:id="rId41"/>
    <p:sldId id="315" r:id="rId42"/>
    <p:sldId id="336" r:id="rId43"/>
    <p:sldId id="337" r:id="rId44"/>
    <p:sldId id="316" r:id="rId45"/>
    <p:sldId id="301" r:id="rId46"/>
    <p:sldId id="320" r:id="rId47"/>
    <p:sldId id="291" r:id="rId48"/>
    <p:sldId id="292" r:id="rId49"/>
    <p:sldId id="296" r:id="rId50"/>
    <p:sldId id="322" r:id="rId51"/>
    <p:sldId id="323" r:id="rId52"/>
    <p:sldId id="328" r:id="rId53"/>
    <p:sldId id="329" r:id="rId54"/>
    <p:sldId id="330" r:id="rId55"/>
    <p:sldId id="334" r:id="rId56"/>
    <p:sldId id="331" r:id="rId57"/>
    <p:sldId id="332" r:id="rId58"/>
    <p:sldId id="333" r:id="rId59"/>
    <p:sldId id="335" r:id="rId60"/>
    <p:sldId id="324" r:id="rId6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fr-FR" smtClean="0"/>
              <a:t>Université de M'sila- Faculté MI   départemnt d'informatique</a:t>
            </a:r>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30CBD63-808C-4FD2-92BD-9173BD51086A}" type="datetimeFigureOut">
              <a:rPr lang="fr-FR" smtClean="0"/>
              <a:pPr/>
              <a:t>05/12/2023</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BBCC916-813A-4A0D-9176-F9F59D0ECF40}" type="slidenum">
              <a:rPr lang="fr-FR" smtClean="0"/>
              <a:pPr/>
              <a:t>‹N°›</a:t>
            </a:fld>
            <a:endParaRPr lang="fr-FR"/>
          </a:p>
        </p:txBody>
      </p:sp>
    </p:spTree>
    <p:extLst>
      <p:ext uri="{BB962C8B-B14F-4D97-AF65-F5344CB8AC3E}">
        <p14:creationId xmlns:p14="http://schemas.microsoft.com/office/powerpoint/2010/main" val="591680830"/>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fr-FR" smtClean="0"/>
              <a:t>Université de M'sila- Faculté MI   départemnt d'informatique</a:t>
            </a: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147758-124E-4884-8227-CA42F617239F}" type="datetimeFigureOut">
              <a:rPr lang="fr-FR" smtClean="0"/>
              <a:pPr/>
              <a:t>05/12/2023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4EDE88-E5C3-43CD-89BE-743C2AF4123E}" type="slidenum">
              <a:rPr lang="fr-FR" smtClean="0"/>
              <a:pPr/>
              <a:t>‹N°›</a:t>
            </a:fld>
            <a:endParaRPr lang="fr-FR"/>
          </a:p>
        </p:txBody>
      </p:sp>
    </p:spTree>
    <p:extLst>
      <p:ext uri="{BB962C8B-B14F-4D97-AF65-F5344CB8AC3E}">
        <p14:creationId xmlns:p14="http://schemas.microsoft.com/office/powerpoint/2010/main" val="3184616935"/>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54EDE88-E5C3-43CD-89BE-743C2AF4123E}" type="slidenum">
              <a:rPr lang="fr-FR" smtClean="0"/>
              <a:pPr/>
              <a:t>1</a:t>
            </a:fld>
            <a:endParaRPr lang="fr-FR"/>
          </a:p>
        </p:txBody>
      </p:sp>
      <p:sp>
        <p:nvSpPr>
          <p:cNvPr id="5" name="Espace réservé de l'en-tête 4"/>
          <p:cNvSpPr>
            <a:spLocks noGrp="1"/>
          </p:cNvSpPr>
          <p:nvPr>
            <p:ph type="hdr" sz="quarter" idx="11"/>
          </p:nvPr>
        </p:nvSpPr>
        <p:spPr/>
        <p:txBody>
          <a:bodyPr/>
          <a:lstStyle/>
          <a:p>
            <a:r>
              <a:rPr lang="fr-FR" smtClean="0"/>
              <a:t>Université de M'sila- Faculté MI   départemnt d'informatique</a:t>
            </a:r>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357EA03A-F8B6-407C-AC7D-57DBEE590FF7}" type="datetimeFigureOut">
              <a:rPr lang="fr-FR" smtClean="0"/>
              <a:pPr/>
              <a:t>05/12/2023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D67FAFC-667A-4C5D-B623-2A04966607C8}"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57EA03A-F8B6-407C-AC7D-57DBEE590FF7}" type="datetimeFigureOut">
              <a:rPr lang="fr-FR" smtClean="0"/>
              <a:pPr/>
              <a:t>05/12/2023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D67FAFC-667A-4C5D-B623-2A04966607C8}"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57EA03A-F8B6-407C-AC7D-57DBEE590FF7}" type="datetimeFigureOut">
              <a:rPr lang="fr-FR" smtClean="0"/>
              <a:pPr/>
              <a:t>05/12/2023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D67FAFC-667A-4C5D-B623-2A04966607C8}"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57EA03A-F8B6-407C-AC7D-57DBEE590FF7}" type="datetimeFigureOut">
              <a:rPr lang="fr-FR" smtClean="0"/>
              <a:pPr/>
              <a:t>05/12/2023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D67FAFC-667A-4C5D-B623-2A04966607C8}"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357EA03A-F8B6-407C-AC7D-57DBEE590FF7}" type="datetimeFigureOut">
              <a:rPr lang="fr-FR" smtClean="0"/>
              <a:pPr/>
              <a:t>05/12/2023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D67FAFC-667A-4C5D-B623-2A04966607C8}"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57EA03A-F8B6-407C-AC7D-57DBEE590FF7}" type="datetimeFigureOut">
              <a:rPr lang="fr-FR" smtClean="0"/>
              <a:pPr/>
              <a:t>05/12/2023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D67FAFC-667A-4C5D-B623-2A04966607C8}"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357EA03A-F8B6-407C-AC7D-57DBEE590FF7}" type="datetimeFigureOut">
              <a:rPr lang="fr-FR" smtClean="0"/>
              <a:pPr/>
              <a:t>05/12/2023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D67FAFC-667A-4C5D-B623-2A04966607C8}"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357EA03A-F8B6-407C-AC7D-57DBEE590FF7}" type="datetimeFigureOut">
              <a:rPr lang="fr-FR" smtClean="0"/>
              <a:pPr/>
              <a:t>05/12/2023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D67FAFC-667A-4C5D-B623-2A04966607C8}"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57EA03A-F8B6-407C-AC7D-57DBEE590FF7}" type="datetimeFigureOut">
              <a:rPr lang="fr-FR" smtClean="0"/>
              <a:pPr/>
              <a:t>05/12/2023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D67FAFC-667A-4C5D-B623-2A04966607C8}"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57EA03A-F8B6-407C-AC7D-57DBEE590FF7}" type="datetimeFigureOut">
              <a:rPr lang="fr-FR" smtClean="0"/>
              <a:pPr/>
              <a:t>05/12/2023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D67FAFC-667A-4C5D-B623-2A04966607C8}"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57EA03A-F8B6-407C-AC7D-57DBEE590FF7}" type="datetimeFigureOut">
              <a:rPr lang="fr-FR" smtClean="0"/>
              <a:pPr/>
              <a:t>05/12/2023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D67FAFC-667A-4C5D-B623-2A04966607C8}"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7EA03A-F8B6-407C-AC7D-57DBEE590FF7}" type="datetimeFigureOut">
              <a:rPr lang="fr-FR" smtClean="0"/>
              <a:pPr/>
              <a:t>05/12/2023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67FAFC-667A-4C5D-B623-2A04966607C8}"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up.ups-tlse.fr/abcdoc/rechercher-traiter-information/int/1-delimiter-le-sujet/delimiter2.htm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apps.webofknowledge.com.gate2.inist.fr/WOS_GeneralSearch_input.do?product=WOS&amp;search_mode=GeneralSearch&amp;SID=T17n49i86LE5P82KIbk&amp;preferencesSaved=.com.gate2.inist.fr/" TargetMode="External"/><Relationship Id="rId2" Type="http://schemas.openxmlformats.org/officeDocument/2006/relationships/hyperlink" Target="http://www.webofknowledge.com.gate2.inist.fr/JCR"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njnie.dl.stevenstech.edu/askanexpert.html"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pagesped.cahuntsic.ca/sc_sociales/psy/methosite/consignes/fiches.htm" TargetMode="External"/><Relationship Id="rId2" Type="http://schemas.openxmlformats.org/officeDocument/2006/relationships/hyperlink" Target="http://pagesped.cahuntsic.ca/sc_sociales/psy/methosite/consignes/theme.htm"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pagesped.cahuntsic.ca/sc_sociales/psy/methosite/consignes/sources.htm" TargetMode="External"/><Relationship Id="rId2" Type="http://schemas.openxmlformats.org/officeDocument/2006/relationships/hyperlink" Target="http://pagesped.cahuntsic.ca/sc_sociales/psy/methosite/consignes/theme.htm" TargetMode="External"/><Relationship Id="rId1" Type="http://schemas.openxmlformats.org/officeDocument/2006/relationships/slideLayout" Target="../slideLayouts/slideLayout2.xml"/><Relationship Id="rId4" Type="http://schemas.openxmlformats.org/officeDocument/2006/relationships/hyperlink" Target="http://pagesped.cahuntsic.ca/sc_sociales/psy/methosite/consignes/versionfinale.htm" TargetMode="External"/></Relationships>
</file>

<file path=ppt/slides/_rels/slide55.xml.rels><?xml version="1.0" encoding="UTF-8" standalone="yes"?>
<Relationships xmlns="http://schemas.openxmlformats.org/package/2006/relationships"><Relationship Id="rId2" Type="http://schemas.openxmlformats.org/officeDocument/2006/relationships/hyperlink" Target="http://www.bibl.ulaval.ca/infosphere/sciences_humaines/evaciter2.html"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pagesped.cahuntsic.ca/sc_sociales/psy/methosite/consignes/dixquestionsexemple.htm"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pagesped.cahuntsic.ca/sc_sociales/psy/methosite/consignes/theorie.htm" TargetMode="External"/><Relationship Id="rId2" Type="http://schemas.openxmlformats.org/officeDocument/2006/relationships/hyperlink" Target="http://pagesped.cahuntsic.ca/sc_sociales/psy/methosite/consignes/dixquestionsexemple.htm"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www.bibl.ulaval.ca/EndNote/"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539552" y="692696"/>
            <a:ext cx="8136904" cy="54726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ctrTitle"/>
          </p:nvPr>
        </p:nvSpPr>
        <p:spPr/>
        <p:txBody>
          <a:bodyPr/>
          <a:lstStyle/>
          <a:p>
            <a:r>
              <a:rPr lang="fr-FR" b="1" dirty="0" smtClean="0">
                <a:solidFill>
                  <a:schemeClr val="bg1"/>
                </a:solidFill>
              </a:rPr>
              <a:t>Initiation  à la recherche scientifique</a:t>
            </a:r>
            <a:endParaRPr lang="fr-FR" b="1" dirty="0">
              <a:solidFill>
                <a:schemeClr val="bg1"/>
              </a:solidFill>
            </a:endParaRPr>
          </a:p>
        </p:txBody>
      </p:sp>
      <p:sp>
        <p:nvSpPr>
          <p:cNvPr id="3" name="Sous-titre 2"/>
          <p:cNvSpPr>
            <a:spLocks noGrp="1"/>
          </p:cNvSpPr>
          <p:nvPr>
            <p:ph type="subTitle" idx="1"/>
          </p:nvPr>
        </p:nvSpPr>
        <p:spPr/>
        <p:txBody>
          <a:bodyPr/>
          <a:lstStyle/>
          <a:p>
            <a:r>
              <a:rPr lang="fr-FR" dirty="0" smtClean="0">
                <a:solidFill>
                  <a:schemeClr val="bg1"/>
                </a:solidFill>
              </a:rPr>
              <a:t>Préparé et présenté par: SAOUDI </a:t>
            </a:r>
            <a:r>
              <a:rPr lang="fr-FR" dirty="0" err="1" smtClean="0">
                <a:solidFill>
                  <a:schemeClr val="bg1"/>
                </a:solidFill>
              </a:rPr>
              <a:t>Lalia</a:t>
            </a:r>
            <a:endParaRPr lang="fr-FR" dirty="0" smtClean="0">
              <a:solidFill>
                <a:schemeClr val="bg1"/>
              </a:solidFill>
            </a:endParaRPr>
          </a:p>
          <a:p>
            <a:r>
              <a:rPr lang="fr-FR" dirty="0" smtClean="0">
                <a:solidFill>
                  <a:schemeClr val="bg1"/>
                </a:solidFill>
              </a:rPr>
              <a:t>Année Universitaire</a:t>
            </a:r>
            <a:r>
              <a:rPr lang="fr-FR" smtClean="0">
                <a:solidFill>
                  <a:schemeClr val="bg1"/>
                </a:solidFill>
              </a:rPr>
              <a:t>: 2018-2019</a:t>
            </a:r>
            <a:endParaRPr lang="fr-FR" dirty="0">
              <a:solidFill>
                <a:schemeClr val="bg1"/>
              </a:solidFill>
            </a:endParaRPr>
          </a:p>
        </p:txBody>
      </p:sp>
      <p:cxnSp>
        <p:nvCxnSpPr>
          <p:cNvPr id="6" name="Connecteur droit 5"/>
          <p:cNvCxnSpPr/>
          <p:nvPr/>
        </p:nvCxnSpPr>
        <p:spPr>
          <a:xfrm>
            <a:off x="2915816" y="5661248"/>
            <a:ext cx="3528392"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10" name="Connecteur droit 9"/>
          <p:cNvCxnSpPr/>
          <p:nvPr/>
        </p:nvCxnSpPr>
        <p:spPr>
          <a:xfrm>
            <a:off x="4355976" y="5733256"/>
            <a:ext cx="2376264" cy="0"/>
          </a:xfrm>
          <a:prstGeom prst="line">
            <a:avLst/>
          </a:prstGeom>
        </p:spPr>
        <p:style>
          <a:lnRef idx="3">
            <a:schemeClr val="accent1"/>
          </a:lnRef>
          <a:fillRef idx="0">
            <a:schemeClr val="accent1"/>
          </a:fillRef>
          <a:effectRef idx="2">
            <a:schemeClr val="accent1"/>
          </a:effectRef>
          <a:fontRef idx="minor">
            <a:schemeClr val="tx1"/>
          </a:fontRef>
        </p:style>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fr-FR" b="1" dirty="0">
                <a:solidFill>
                  <a:schemeClr val="tx2">
                    <a:lumMod val="75000"/>
                  </a:schemeClr>
                </a:solidFill>
              </a:rPr>
              <a:t>Qu’est ce qu’un sujet de recherche original ?</a:t>
            </a:r>
            <a:r>
              <a:rPr lang="fr-FR" dirty="0"/>
              <a:t/>
            </a:r>
            <a:br>
              <a:rPr lang="fr-FR" dirty="0"/>
            </a:br>
            <a:endParaRPr lang="fr-FR" dirty="0"/>
          </a:p>
        </p:txBody>
      </p:sp>
      <p:sp>
        <p:nvSpPr>
          <p:cNvPr id="3" name="Espace réservé du contenu 2"/>
          <p:cNvSpPr>
            <a:spLocks noGrp="1"/>
          </p:cNvSpPr>
          <p:nvPr>
            <p:ph idx="1"/>
          </p:nvPr>
        </p:nvSpPr>
        <p:spPr/>
        <p:txBody>
          <a:bodyPr/>
          <a:lstStyle/>
          <a:p>
            <a:pPr algn="ctr"/>
            <a:r>
              <a:rPr lang="fr-FR" dirty="0">
                <a:solidFill>
                  <a:schemeClr val="tx2">
                    <a:lumMod val="75000"/>
                  </a:schemeClr>
                </a:solidFill>
              </a:rPr>
              <a:t>La qualité et l’originalité d’un travail réside tout d’abord dans sa conclusion</a:t>
            </a:r>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fr-FR" b="1" dirty="0">
                <a:solidFill>
                  <a:schemeClr val="tx2">
                    <a:lumMod val="75000"/>
                  </a:schemeClr>
                </a:solidFill>
              </a:rPr>
              <a:t>A qui s’adresse le mémoire ?</a:t>
            </a:r>
            <a:r>
              <a:rPr lang="fr-FR" dirty="0"/>
              <a:t/>
            </a:r>
            <a:br>
              <a:rPr lang="fr-FR" dirty="0"/>
            </a:br>
            <a:endParaRPr lang="fr-FR" dirty="0"/>
          </a:p>
        </p:txBody>
      </p:sp>
      <p:sp>
        <p:nvSpPr>
          <p:cNvPr id="3" name="Espace réservé du contenu 2"/>
          <p:cNvSpPr>
            <a:spLocks noGrp="1"/>
          </p:cNvSpPr>
          <p:nvPr>
            <p:ph idx="1"/>
          </p:nvPr>
        </p:nvSpPr>
        <p:spPr/>
        <p:txBody>
          <a:bodyPr/>
          <a:lstStyle/>
          <a:p>
            <a:pPr algn="ctr">
              <a:buNone/>
            </a:pPr>
            <a:r>
              <a:rPr lang="fr-FR" dirty="0">
                <a:solidFill>
                  <a:schemeClr val="tx2"/>
                </a:solidFill>
              </a:rPr>
              <a:t>il s’adresse au premier </a:t>
            </a:r>
            <a:r>
              <a:rPr lang="fr-FR" dirty="0" smtClean="0">
                <a:solidFill>
                  <a:schemeClr val="tx2"/>
                </a:solidFill>
              </a:rPr>
              <a:t>lieu</a:t>
            </a:r>
          </a:p>
          <a:p>
            <a:pPr algn="ctr"/>
            <a:r>
              <a:rPr lang="fr-FR" dirty="0" smtClean="0">
                <a:solidFill>
                  <a:schemeClr val="tx2"/>
                </a:solidFill>
              </a:rPr>
              <a:t> </a:t>
            </a:r>
            <a:r>
              <a:rPr lang="fr-FR" dirty="0">
                <a:solidFill>
                  <a:schemeClr val="tx2"/>
                </a:solidFill>
              </a:rPr>
              <a:t>aux personnes intéressées par le sujet , </a:t>
            </a:r>
          </a:p>
          <a:p>
            <a:pPr algn="ctr"/>
            <a:r>
              <a:rPr lang="fr-FR" dirty="0" smtClean="0">
                <a:solidFill>
                  <a:schemeClr val="tx2"/>
                </a:solidFill>
              </a:rPr>
              <a:t>et </a:t>
            </a:r>
            <a:r>
              <a:rPr lang="fr-FR" dirty="0">
                <a:solidFill>
                  <a:schemeClr val="tx2"/>
                </a:solidFill>
              </a:rPr>
              <a:t>aux membres de jury.</a:t>
            </a:r>
          </a:p>
          <a:p>
            <a:pPr>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fr-FR" b="1" dirty="0">
                <a:solidFill>
                  <a:schemeClr val="tx2">
                    <a:lumMod val="75000"/>
                  </a:schemeClr>
                </a:solidFill>
              </a:rPr>
              <a:t>Quelle est la différence entre un plan de mémoire et un plan de travail ?</a:t>
            </a:r>
            <a:r>
              <a:rPr lang="fr-FR" dirty="0"/>
              <a:t/>
            </a:r>
            <a:br>
              <a:rPr lang="fr-FR" dirty="0"/>
            </a:br>
            <a:endParaRPr lang="fr-FR" dirty="0"/>
          </a:p>
        </p:txBody>
      </p:sp>
      <p:sp>
        <p:nvSpPr>
          <p:cNvPr id="3" name="Espace réservé du contenu 2"/>
          <p:cNvSpPr>
            <a:spLocks noGrp="1"/>
          </p:cNvSpPr>
          <p:nvPr>
            <p:ph idx="1"/>
          </p:nvPr>
        </p:nvSpPr>
        <p:spPr/>
        <p:txBody>
          <a:bodyPr>
            <a:normAutofit lnSpcReduction="10000"/>
          </a:bodyPr>
          <a:lstStyle/>
          <a:p>
            <a:r>
              <a:rPr lang="fr-FR" dirty="0" smtClean="0">
                <a:solidFill>
                  <a:schemeClr val="tx2">
                    <a:lumMod val="75000"/>
                  </a:schemeClr>
                </a:solidFill>
              </a:rPr>
              <a:t>Le </a:t>
            </a:r>
            <a:r>
              <a:rPr lang="fr-FR" dirty="0">
                <a:solidFill>
                  <a:schemeClr val="tx2">
                    <a:lumMod val="75000"/>
                  </a:schemeClr>
                </a:solidFill>
              </a:rPr>
              <a:t>plan de travail est une liste de tâches pour rédiger un mémoire, il est spiral . liée à la partie  ‘recherche en jean’</a:t>
            </a:r>
          </a:p>
          <a:p>
            <a:r>
              <a:rPr lang="fr-FR" dirty="0" smtClean="0">
                <a:solidFill>
                  <a:schemeClr val="tx2">
                    <a:lumMod val="75000"/>
                  </a:schemeClr>
                </a:solidFill>
              </a:rPr>
              <a:t>Le </a:t>
            </a:r>
            <a:r>
              <a:rPr lang="fr-FR" dirty="0">
                <a:solidFill>
                  <a:schemeClr val="tx2">
                    <a:lumMod val="75000"/>
                  </a:schemeClr>
                </a:solidFill>
              </a:rPr>
              <a:t>plan du mémoire vient plus tard , il est lié à l’écriture du mémoire après le processus de recherche documentaire, il correspond à une trame d’argumentation logique et convaincante </a:t>
            </a:r>
            <a:r>
              <a:rPr lang="fr-FR" dirty="0" smtClean="0">
                <a:solidFill>
                  <a:schemeClr val="tx2">
                    <a:lumMod val="75000"/>
                  </a:schemeClr>
                </a:solidFill>
              </a:rPr>
              <a:t>. liée à la partie  ‘tenue de soirée’</a:t>
            </a:r>
            <a:endParaRPr lang="fr-FR" dirty="0">
              <a:solidFill>
                <a:schemeClr val="tx2">
                  <a:lumMod val="75000"/>
                </a:schemeClr>
              </a:solidFill>
            </a:endParaRPr>
          </a:p>
          <a:p>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0648"/>
            <a:ext cx="8229600" cy="1143000"/>
          </a:xfrm>
        </p:spPr>
        <p:txBody>
          <a:bodyPr/>
          <a:lstStyle/>
          <a:p>
            <a:r>
              <a:rPr lang="fr-FR" b="1" dirty="0" smtClean="0">
                <a:solidFill>
                  <a:schemeClr val="tx2"/>
                </a:solidFill>
              </a:rPr>
              <a:t>Plan de travail et plan de mémoire</a:t>
            </a:r>
            <a:endParaRPr lang="fr-FR" b="1" dirty="0">
              <a:solidFill>
                <a:schemeClr val="tx2"/>
              </a:solidFill>
            </a:endParaRPr>
          </a:p>
        </p:txBody>
      </p:sp>
      <p:sp>
        <p:nvSpPr>
          <p:cNvPr id="5" name="ZoneTexte 4"/>
          <p:cNvSpPr txBox="1"/>
          <p:nvPr/>
        </p:nvSpPr>
        <p:spPr>
          <a:xfrm>
            <a:off x="467544" y="1700808"/>
            <a:ext cx="8496944" cy="3970318"/>
          </a:xfrm>
          <a:prstGeom prst="rect">
            <a:avLst/>
          </a:prstGeom>
          <a:noFill/>
        </p:spPr>
        <p:txBody>
          <a:bodyPr wrap="square" rtlCol="0">
            <a:spAutoFit/>
          </a:bodyPr>
          <a:lstStyle/>
          <a:p>
            <a:r>
              <a:rPr lang="fr-FR" sz="2800" b="1" dirty="0" smtClean="0">
                <a:solidFill>
                  <a:schemeClr val="tx2"/>
                </a:solidFill>
              </a:rPr>
              <a:t>Le plan de travail= les ‘jeans’</a:t>
            </a:r>
          </a:p>
          <a:p>
            <a:r>
              <a:rPr lang="fr-FR" sz="2800" dirty="0" smtClean="0">
                <a:solidFill>
                  <a:schemeClr val="tx2"/>
                </a:solidFill>
              </a:rPr>
              <a:t>Essentiellement : c’est une liste de taches à effectuer pour rédiger l’ensemble de son mémoire.</a:t>
            </a:r>
          </a:p>
          <a:p>
            <a:r>
              <a:rPr lang="fr-FR" sz="2800" dirty="0" smtClean="0">
                <a:solidFill>
                  <a:schemeClr val="tx2"/>
                </a:solidFill>
              </a:rPr>
              <a:t>Le plan de travail est différent du plan de rédaction: circulaire , c’est le va et vient entre les parties  du travail à faire.</a:t>
            </a:r>
          </a:p>
          <a:p>
            <a:r>
              <a:rPr lang="fr-FR" sz="2800" b="1" dirty="0" smtClean="0">
                <a:solidFill>
                  <a:schemeClr val="tx2"/>
                </a:solidFill>
              </a:rPr>
              <a:t>Le plan du mémoire = la tenue de soirée</a:t>
            </a:r>
          </a:p>
          <a:p>
            <a:r>
              <a:rPr lang="fr-FR" sz="2800" dirty="0" smtClean="0">
                <a:solidFill>
                  <a:schemeClr val="tx2"/>
                </a:solidFill>
              </a:rPr>
              <a:t>Il est lié à l’écriture du mémoire ‘ linéaire ‘ après le travail de recherche .</a:t>
            </a:r>
            <a:endParaRPr lang="fr-FR" sz="2800" dirty="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ox(in)">
                                      <p:cBhvr>
                                        <p:cTn id="10" dur="500"/>
                                        <p:tgtEl>
                                          <p:spTgt spid="5">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ox(in)">
                                      <p:cBhvr>
                                        <p:cTn id="13" dur="500"/>
                                        <p:tgtEl>
                                          <p:spTgt spid="5">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ox(in)">
                                      <p:cBhvr>
                                        <p:cTn id="16" dur="500"/>
                                        <p:tgtEl>
                                          <p:spTgt spid="5">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box(in)">
                                      <p:cBhvr>
                                        <p:cTn id="19"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chemeClr val="tx1">
                    <a:lumMod val="75000"/>
                    <a:lumOff val="25000"/>
                  </a:schemeClr>
                </a:solidFill>
              </a:rPr>
              <a:t>Plan de travail</a:t>
            </a:r>
            <a:endParaRPr lang="fr-FR" b="1" dirty="0">
              <a:solidFill>
                <a:schemeClr val="tx1">
                  <a:lumMod val="75000"/>
                  <a:lumOff val="25000"/>
                </a:schemeClr>
              </a:solidFill>
            </a:endParaRPr>
          </a:p>
        </p:txBody>
      </p:sp>
      <p:sp>
        <p:nvSpPr>
          <p:cNvPr id="3" name="Espace réservé du contenu 2"/>
          <p:cNvSpPr>
            <a:spLocks noGrp="1"/>
          </p:cNvSpPr>
          <p:nvPr>
            <p:ph idx="1"/>
          </p:nvPr>
        </p:nvSpPr>
        <p:spPr/>
        <p:txBody>
          <a:bodyPr>
            <a:normAutofit lnSpcReduction="10000"/>
          </a:bodyPr>
          <a:lstStyle/>
          <a:p>
            <a:pPr lvl="0"/>
            <a:r>
              <a:rPr lang="fr-FR" b="1" dirty="0" smtClean="0">
                <a:solidFill>
                  <a:schemeClr val="tx1">
                    <a:lumMod val="75000"/>
                    <a:lumOff val="25000"/>
                  </a:schemeClr>
                </a:solidFill>
              </a:rPr>
              <a:t>Les choix et ses renoncements :</a:t>
            </a:r>
            <a:endParaRPr lang="fr-FR" dirty="0" smtClean="0">
              <a:solidFill>
                <a:schemeClr val="tx1">
                  <a:lumMod val="75000"/>
                  <a:lumOff val="25000"/>
                </a:schemeClr>
              </a:solidFill>
            </a:endParaRPr>
          </a:p>
          <a:p>
            <a:pPr lvl="0"/>
            <a:r>
              <a:rPr lang="fr-FR" b="1" dirty="0" smtClean="0">
                <a:solidFill>
                  <a:schemeClr val="tx1">
                    <a:lumMod val="75000"/>
                    <a:lumOff val="25000"/>
                  </a:schemeClr>
                </a:solidFill>
              </a:rPr>
              <a:t>Le démarrage et ses surprises</a:t>
            </a:r>
            <a:endParaRPr lang="fr-FR" dirty="0" smtClean="0">
              <a:solidFill>
                <a:schemeClr val="tx1">
                  <a:lumMod val="75000"/>
                  <a:lumOff val="25000"/>
                </a:schemeClr>
              </a:solidFill>
            </a:endParaRPr>
          </a:p>
          <a:p>
            <a:pPr lvl="0"/>
            <a:r>
              <a:rPr lang="fr-FR" b="1" dirty="0" smtClean="0">
                <a:solidFill>
                  <a:schemeClr val="tx1">
                    <a:lumMod val="75000"/>
                    <a:lumOff val="25000"/>
                  </a:schemeClr>
                </a:solidFill>
              </a:rPr>
              <a:t>La conception et ses exigences</a:t>
            </a:r>
            <a:endParaRPr lang="fr-FR" dirty="0" smtClean="0">
              <a:solidFill>
                <a:schemeClr val="tx1">
                  <a:lumMod val="75000"/>
                  <a:lumOff val="25000"/>
                </a:schemeClr>
              </a:solidFill>
            </a:endParaRPr>
          </a:p>
          <a:p>
            <a:pPr lvl="0"/>
            <a:r>
              <a:rPr lang="fr-FR" b="1" dirty="0" smtClean="0">
                <a:solidFill>
                  <a:schemeClr val="tx1">
                    <a:lumMod val="75000"/>
                    <a:lumOff val="25000"/>
                  </a:schemeClr>
                </a:solidFill>
              </a:rPr>
              <a:t>Le terrain et ses plaisirs :</a:t>
            </a:r>
            <a:endParaRPr lang="fr-FR" dirty="0" smtClean="0">
              <a:solidFill>
                <a:schemeClr val="tx1">
                  <a:lumMod val="75000"/>
                  <a:lumOff val="25000"/>
                </a:schemeClr>
              </a:solidFill>
            </a:endParaRPr>
          </a:p>
          <a:p>
            <a:pPr lvl="0"/>
            <a:r>
              <a:rPr lang="fr-FR" b="1" dirty="0" smtClean="0">
                <a:solidFill>
                  <a:schemeClr val="tx1">
                    <a:lumMod val="75000"/>
                    <a:lumOff val="25000"/>
                  </a:schemeClr>
                </a:solidFill>
              </a:rPr>
              <a:t>Analyse et son deuxième souffle</a:t>
            </a:r>
            <a:endParaRPr lang="fr-FR" dirty="0" smtClean="0">
              <a:solidFill>
                <a:schemeClr val="tx1">
                  <a:lumMod val="75000"/>
                  <a:lumOff val="25000"/>
                </a:schemeClr>
              </a:solidFill>
            </a:endParaRPr>
          </a:p>
          <a:p>
            <a:pPr lvl="0"/>
            <a:r>
              <a:rPr lang="fr-FR" b="1" dirty="0" smtClean="0">
                <a:solidFill>
                  <a:schemeClr val="tx1">
                    <a:lumMod val="75000"/>
                    <a:lumOff val="25000"/>
                  </a:schemeClr>
                </a:solidFill>
              </a:rPr>
              <a:t>Le peaufinage et ses petites fins</a:t>
            </a:r>
            <a:endParaRPr lang="fr-FR" dirty="0" smtClean="0">
              <a:solidFill>
                <a:schemeClr val="tx1">
                  <a:lumMod val="75000"/>
                  <a:lumOff val="25000"/>
                </a:schemeClr>
              </a:solidFill>
            </a:endParaRPr>
          </a:p>
          <a:p>
            <a:pPr lvl="0"/>
            <a:r>
              <a:rPr lang="fr-FR" b="1" dirty="0" smtClean="0">
                <a:solidFill>
                  <a:schemeClr val="tx1">
                    <a:lumMod val="75000"/>
                    <a:lumOff val="25000"/>
                  </a:schemeClr>
                </a:solidFill>
              </a:rPr>
              <a:t>Les extras : corriger, diffuser et poursuivre sa recherche</a:t>
            </a:r>
            <a:endParaRPr lang="fr-FR" dirty="0" smtClean="0">
              <a:solidFill>
                <a:schemeClr val="tx1">
                  <a:lumMod val="75000"/>
                  <a:lumOff val="25000"/>
                </a:schemeClr>
              </a:solidFill>
            </a:endParaRPr>
          </a:p>
          <a:p>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chemeClr val="tx1">
                    <a:lumMod val="75000"/>
                    <a:lumOff val="25000"/>
                  </a:schemeClr>
                </a:solidFill>
              </a:rPr>
              <a:t>Les choix et ses renoncements :</a:t>
            </a:r>
            <a:endParaRPr lang="fr-FR" dirty="0"/>
          </a:p>
        </p:txBody>
      </p:sp>
      <p:sp>
        <p:nvSpPr>
          <p:cNvPr id="3" name="Espace réservé du contenu 2"/>
          <p:cNvSpPr>
            <a:spLocks noGrp="1"/>
          </p:cNvSpPr>
          <p:nvPr>
            <p:ph idx="1"/>
          </p:nvPr>
        </p:nvSpPr>
        <p:spPr/>
        <p:txBody>
          <a:bodyPr>
            <a:normAutofit/>
          </a:bodyPr>
          <a:lstStyle/>
          <a:p>
            <a:r>
              <a:rPr lang="fr-FR" dirty="0" smtClean="0">
                <a:solidFill>
                  <a:schemeClr val="tx2">
                    <a:lumMod val="75000"/>
                  </a:schemeClr>
                </a:solidFill>
              </a:rPr>
              <a:t>1- Le choix</a:t>
            </a:r>
          </a:p>
          <a:p>
            <a:pPr lvl="1"/>
            <a:r>
              <a:rPr lang="fr-FR" dirty="0" smtClean="0">
                <a:solidFill>
                  <a:schemeClr val="tx2">
                    <a:lumMod val="75000"/>
                  </a:schemeClr>
                </a:solidFill>
              </a:rPr>
              <a:t>Délimiter un sujet</a:t>
            </a:r>
          </a:p>
          <a:p>
            <a:pPr lvl="1"/>
            <a:r>
              <a:rPr lang="fr-FR" dirty="0" smtClean="0">
                <a:solidFill>
                  <a:schemeClr val="tx2">
                    <a:lumMod val="75000"/>
                  </a:schemeClr>
                </a:solidFill>
              </a:rPr>
              <a:t>Choisir un directeur</a:t>
            </a:r>
          </a:p>
          <a:p>
            <a:pPr lvl="1"/>
            <a:r>
              <a:rPr lang="fr-FR" dirty="0" smtClean="0">
                <a:solidFill>
                  <a:schemeClr val="tx2">
                    <a:lumMod val="75000"/>
                  </a:schemeClr>
                </a:solidFill>
              </a:rPr>
              <a:t>Débroussailler la documentation</a:t>
            </a:r>
          </a:p>
          <a:p>
            <a:pPr lvl="1">
              <a:buNone/>
            </a:pPr>
            <a:endParaRPr lang="fr-FR" dirty="0" smtClean="0">
              <a:solidFill>
                <a:schemeClr val="tx2">
                  <a:lumMod val="75000"/>
                </a:schemeClr>
              </a:solidFill>
            </a:endParaRPr>
          </a:p>
          <a:p>
            <a:r>
              <a:rPr lang="fr-FR" dirty="0" smtClean="0">
                <a:solidFill>
                  <a:schemeClr val="tx2">
                    <a:lumMod val="75000"/>
                  </a:schemeClr>
                </a:solidFill>
              </a:rPr>
              <a:t>2- Démarrage</a:t>
            </a:r>
          </a:p>
          <a:p>
            <a:pPr lvl="1">
              <a:buNone/>
            </a:pPr>
            <a:endParaRPr lang="fr-FR" dirty="0" smtClean="0"/>
          </a:p>
          <a:p>
            <a:pPr lvl="1"/>
            <a:endParaRPr lang="fr-FR" dirty="0" smtClean="0"/>
          </a:p>
          <a:p>
            <a:pPr lvl="1"/>
            <a:endParaRPr lang="fr-FR" dirty="0" smtClean="0"/>
          </a:p>
          <a:p>
            <a:pPr lvl="1"/>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Délimiter un sujet</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smtClean="0">
                <a:solidFill>
                  <a:schemeClr val="tx2">
                    <a:lumMod val="75000"/>
                  </a:schemeClr>
                </a:solidFill>
              </a:rPr>
              <a:t>Un processus </a:t>
            </a:r>
          </a:p>
          <a:p>
            <a:pPr lvl="1"/>
            <a:r>
              <a:rPr lang="fr-FR" dirty="0" smtClean="0">
                <a:solidFill>
                  <a:schemeClr val="tx2">
                    <a:lumMod val="75000"/>
                  </a:schemeClr>
                </a:solidFill>
              </a:rPr>
              <a:t>Qui débute par l’identification d’une thématique générale qui suscite un intérêt intrinsèque:</a:t>
            </a:r>
          </a:p>
          <a:p>
            <a:pPr lvl="1">
              <a:buNone/>
            </a:pPr>
            <a:r>
              <a:rPr lang="fr-FR" dirty="0" smtClean="0">
                <a:solidFill>
                  <a:schemeClr val="tx2">
                    <a:lumMod val="75000"/>
                  </a:schemeClr>
                </a:solidFill>
              </a:rPr>
              <a:t>	</a:t>
            </a:r>
            <a:r>
              <a:rPr lang="fr-FR" dirty="0" smtClean="0">
                <a:solidFill>
                  <a:schemeClr val="tx2">
                    <a:lumMod val="75000"/>
                  </a:schemeClr>
                </a:solidFill>
                <a:sym typeface="Wingdings" pitchFamily="2" charset="2"/>
              </a:rPr>
              <a:t></a:t>
            </a:r>
            <a:r>
              <a:rPr lang="fr-FR" dirty="0" smtClean="0">
                <a:solidFill>
                  <a:schemeClr val="tx2">
                    <a:lumMod val="75000"/>
                  </a:schemeClr>
                </a:solidFill>
              </a:rPr>
              <a:t>arrimer votre sujet à </a:t>
            </a:r>
            <a:r>
              <a:rPr lang="fr-FR" dirty="0" err="1" smtClean="0">
                <a:solidFill>
                  <a:schemeClr val="tx2">
                    <a:lumMod val="75000"/>
                  </a:schemeClr>
                </a:solidFill>
              </a:rPr>
              <a:t>qlq</a:t>
            </a:r>
            <a:r>
              <a:rPr lang="fr-FR" dirty="0" smtClean="0">
                <a:solidFill>
                  <a:schemeClr val="tx2">
                    <a:lumMod val="75000"/>
                  </a:schemeClr>
                </a:solidFill>
              </a:rPr>
              <a:t> chose qui vous préoccupe depuis longtemps et qui a des chances de vous intéresser encore longtemps</a:t>
            </a:r>
          </a:p>
          <a:p>
            <a:pPr lvl="1">
              <a:buNone/>
            </a:pPr>
            <a:r>
              <a:rPr lang="fr-FR" dirty="0" smtClean="0">
                <a:solidFill>
                  <a:schemeClr val="tx2">
                    <a:lumMod val="75000"/>
                  </a:schemeClr>
                </a:solidFill>
                <a:sym typeface="Wingdings" pitchFamily="2" charset="2"/>
              </a:rPr>
              <a:t></a:t>
            </a:r>
            <a:r>
              <a:rPr lang="fr-FR" dirty="0" smtClean="0">
                <a:solidFill>
                  <a:schemeClr val="tx2">
                    <a:lumMod val="75000"/>
                  </a:schemeClr>
                </a:solidFill>
              </a:rPr>
              <a:t>Préciser les différents sous-thèmes du sujet.</a:t>
            </a:r>
          </a:p>
          <a:p>
            <a:pPr lvl="1">
              <a:buNone/>
            </a:pPr>
            <a:r>
              <a:rPr lang="fr-FR" dirty="0" smtClean="0">
                <a:solidFill>
                  <a:schemeClr val="tx2">
                    <a:lumMod val="75000"/>
                  </a:schemeClr>
                </a:solidFill>
                <a:sym typeface="Wingdings" pitchFamily="2" charset="2"/>
              </a:rPr>
              <a:t></a:t>
            </a:r>
            <a:r>
              <a:rPr lang="fr-FR" dirty="0" smtClean="0">
                <a:solidFill>
                  <a:schemeClr val="tx2">
                    <a:lumMod val="75000"/>
                  </a:schemeClr>
                </a:solidFill>
              </a:rPr>
              <a:t>L’exercice de réduction et de précision de notre sujet de recherche permet d’établir les conditions nécessaires à l’élaboration de notre plan de travail.</a:t>
            </a:r>
          </a:p>
          <a:p>
            <a:pPr lvl="1">
              <a:buFontTx/>
              <a:buChar char="-"/>
            </a:pPr>
            <a:r>
              <a:rPr lang="fr-FR" dirty="0" smtClean="0">
                <a:solidFill>
                  <a:schemeClr val="tx2">
                    <a:lumMod val="75000"/>
                  </a:schemeClr>
                </a:solidFill>
                <a:sym typeface="Wingdings" pitchFamily="2" charset="2"/>
              </a:rPr>
              <a:t> Présenter le sujet clairement et précisément</a:t>
            </a:r>
            <a:endParaRPr lang="fr-FR" dirty="0" smtClean="0">
              <a:solidFill>
                <a:schemeClr val="tx2">
                  <a:lumMod val="75000"/>
                </a:schemeClr>
              </a:solidFill>
            </a:endParaRPr>
          </a:p>
          <a:p>
            <a:pPr lvl="1">
              <a:buFontTx/>
              <a:buChar char="-"/>
            </a:pPr>
            <a:endParaRPr lang="fr-FR" dirty="0" smtClean="0">
              <a:solidFill>
                <a:schemeClr val="tx2">
                  <a:lumMod val="75000"/>
                </a:schemeClr>
              </a:solidFill>
            </a:endParaRPr>
          </a:p>
          <a:p>
            <a:pPr lvl="1">
              <a:buFontTx/>
              <a:buChar char="-"/>
            </a:pPr>
            <a:endParaRPr lang="fr-FR" dirty="0" smtClean="0"/>
          </a:p>
          <a:p>
            <a:pPr lvl="1">
              <a:buFontTx/>
              <a:buChar char="-"/>
            </a:pPr>
            <a:endParaRPr lang="fr-FR" dirty="0" smtClean="0"/>
          </a:p>
          <a:p>
            <a:pPr lvl="1">
              <a:buFontTx/>
              <a:buChar char="-"/>
            </a:pPr>
            <a:endParaRPr lang="fr-FR" dirty="0" smtClean="0"/>
          </a:p>
          <a:p>
            <a:pPr lvl="1">
              <a:buNone/>
            </a:pPr>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chemeClr val="tx2">
                    <a:lumMod val="75000"/>
                  </a:schemeClr>
                </a:solidFill>
              </a:rPr>
              <a:t>choisir un directeur</a:t>
            </a:r>
            <a:endParaRPr lang="fr-FR" dirty="0">
              <a:solidFill>
                <a:schemeClr val="tx2">
                  <a:lumMod val="75000"/>
                </a:schemeClr>
              </a:solidFill>
            </a:endParaRPr>
          </a:p>
        </p:txBody>
      </p:sp>
      <p:sp>
        <p:nvSpPr>
          <p:cNvPr id="3" name="Espace réservé du contenu 2"/>
          <p:cNvSpPr>
            <a:spLocks noGrp="1"/>
          </p:cNvSpPr>
          <p:nvPr>
            <p:ph idx="1"/>
          </p:nvPr>
        </p:nvSpPr>
        <p:spPr/>
        <p:txBody>
          <a:bodyPr>
            <a:normAutofit fontScale="85000" lnSpcReduction="10000"/>
          </a:bodyPr>
          <a:lstStyle/>
          <a:p>
            <a:r>
              <a:rPr lang="fr-FR" dirty="0" smtClean="0">
                <a:solidFill>
                  <a:schemeClr val="tx2">
                    <a:lumMod val="75000"/>
                  </a:schemeClr>
                </a:solidFill>
              </a:rPr>
              <a:t>Le choix est important et secondaire:</a:t>
            </a:r>
          </a:p>
          <a:p>
            <a:r>
              <a:rPr lang="fr-FR" dirty="0" smtClean="0">
                <a:solidFill>
                  <a:schemeClr val="tx2">
                    <a:lumMod val="75000"/>
                  </a:schemeClr>
                </a:solidFill>
              </a:rPr>
              <a:t>Important</a:t>
            </a:r>
            <a:r>
              <a:rPr lang="fr-FR" dirty="0" smtClean="0">
                <a:solidFill>
                  <a:schemeClr val="tx2">
                    <a:lumMod val="75000"/>
                  </a:schemeClr>
                </a:solidFill>
                <a:sym typeface="Wingdings" pitchFamily="2" charset="2"/>
              </a:rPr>
              <a:t>par l’expertise et le soutien apporté durant la démarche .</a:t>
            </a:r>
          </a:p>
          <a:p>
            <a:r>
              <a:rPr lang="fr-FR" dirty="0" smtClean="0">
                <a:solidFill>
                  <a:schemeClr val="tx2">
                    <a:lumMod val="75000"/>
                  </a:schemeClr>
                </a:solidFill>
                <a:sym typeface="Wingdings" pitchFamily="2" charset="2"/>
              </a:rPr>
              <a:t>Secondaireil n’appartient pas au directeur de compléter le mémoire; le directeur n’est la que pour vous diriger, non pour faire le travail à votre place</a:t>
            </a:r>
          </a:p>
          <a:p>
            <a:r>
              <a:rPr lang="fr-FR" dirty="0" smtClean="0">
                <a:solidFill>
                  <a:schemeClr val="tx2">
                    <a:lumMod val="75000"/>
                  </a:schemeClr>
                </a:solidFill>
                <a:sym typeface="Wingdings" pitchFamily="2" charset="2"/>
              </a:rPr>
              <a:t>Critères de choix: sa disponibilité , ses attentes , et son style de supervision</a:t>
            </a:r>
          </a:p>
          <a:p>
            <a:r>
              <a:rPr lang="fr-FR" dirty="0" smtClean="0">
                <a:solidFill>
                  <a:schemeClr val="tx2">
                    <a:lumMod val="75000"/>
                  </a:schemeClr>
                </a:solidFill>
                <a:sym typeface="Wingdings" pitchFamily="2" charset="2"/>
              </a:rPr>
              <a:t>  le choix de travailler ensemble ou non est réciproque  il vaut mieux investir un peu plus d’énergie au début pour renforcer l’engagement.</a:t>
            </a:r>
            <a:endParaRPr lang="fr-FR"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Délimiter le sujet</a:t>
            </a:r>
            <a:endParaRPr lang="fr-FR" b="1" dirty="0"/>
          </a:p>
        </p:txBody>
      </p:sp>
      <p:sp>
        <p:nvSpPr>
          <p:cNvPr id="3" name="Espace réservé du contenu 2"/>
          <p:cNvSpPr>
            <a:spLocks noGrp="1"/>
          </p:cNvSpPr>
          <p:nvPr>
            <p:ph idx="1"/>
          </p:nvPr>
        </p:nvSpPr>
        <p:spPr/>
        <p:txBody>
          <a:bodyPr/>
          <a:lstStyle/>
          <a:p>
            <a:endParaRPr lang="fr-FR" b="1" dirty="0" smtClean="0"/>
          </a:p>
          <a:p>
            <a:r>
              <a:rPr lang="fr-FR" dirty="0" smtClean="0">
                <a:solidFill>
                  <a:schemeClr val="tx2">
                    <a:lumMod val="75000"/>
                  </a:schemeClr>
                </a:solidFill>
              </a:rPr>
              <a:t>-   comprendre le sujet</a:t>
            </a:r>
          </a:p>
          <a:p>
            <a:pPr lvl="1"/>
            <a:r>
              <a:rPr lang="fr-FR" dirty="0" smtClean="0"/>
              <a:t> </a:t>
            </a:r>
            <a:r>
              <a:rPr lang="fr-FR" dirty="0" smtClean="0">
                <a:hlinkClick r:id="rId2"/>
              </a:rPr>
              <a:t>déterminant la nature du travail</a:t>
            </a:r>
            <a:r>
              <a:rPr lang="fr-FR" dirty="0" smtClean="0"/>
              <a:t> de façon précise.</a:t>
            </a:r>
            <a:endParaRPr lang="fr-FR"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Comprendre le sujet</a:t>
            </a:r>
            <a:br>
              <a:rPr lang="fr-FR" b="1" dirty="0" smtClean="0"/>
            </a:br>
            <a:endParaRPr lang="fr-FR" dirty="0"/>
          </a:p>
        </p:txBody>
      </p:sp>
      <p:sp>
        <p:nvSpPr>
          <p:cNvPr id="3" name="Espace réservé du contenu 2"/>
          <p:cNvSpPr>
            <a:spLocks noGrp="1"/>
          </p:cNvSpPr>
          <p:nvPr>
            <p:ph idx="1"/>
          </p:nvPr>
        </p:nvSpPr>
        <p:spPr/>
        <p:txBody>
          <a:bodyPr>
            <a:normAutofit/>
          </a:bodyPr>
          <a:lstStyle/>
          <a:p>
            <a:r>
              <a:rPr lang="fr-FR" dirty="0" smtClean="0"/>
              <a:t>Lire plusieurs fois attentivement le sujet afin de s’en imprégner et noter ce qu’il évoque spontanément.</a:t>
            </a:r>
          </a:p>
          <a:p>
            <a:r>
              <a:rPr lang="fr-FR" dirty="0" smtClean="0"/>
              <a:t>Définir les termes du sujet à l’aide d’un dictionnaire ou d’une encyclopédie .</a:t>
            </a:r>
          </a:p>
          <a:p>
            <a:r>
              <a:rPr lang="fr-FR" dirty="0" smtClean="0"/>
              <a:t>Reformuler le sujet en quelques phrases courtes (cette reformulation pourra évoluer au cours du travail).</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solidFill>
                  <a:schemeClr val="tx2">
                    <a:lumMod val="75000"/>
                  </a:schemeClr>
                </a:solidFill>
              </a:rPr>
              <a:t>Références :</a:t>
            </a:r>
            <a:endParaRPr lang="fr-FR" dirty="0">
              <a:solidFill>
                <a:schemeClr val="tx2">
                  <a:lumMod val="75000"/>
                </a:schemeClr>
              </a:solidFill>
            </a:endParaRPr>
          </a:p>
        </p:txBody>
      </p:sp>
      <p:sp>
        <p:nvSpPr>
          <p:cNvPr id="3" name="Espace réservé du contenu 2"/>
          <p:cNvSpPr>
            <a:spLocks noGrp="1"/>
          </p:cNvSpPr>
          <p:nvPr>
            <p:ph idx="1"/>
          </p:nvPr>
        </p:nvSpPr>
        <p:spPr/>
        <p:txBody>
          <a:bodyPr/>
          <a:lstStyle/>
          <a:p>
            <a:r>
              <a:rPr lang="fr-FR" dirty="0" smtClean="0">
                <a:solidFill>
                  <a:schemeClr val="tx2">
                    <a:lumMod val="75000"/>
                  </a:schemeClr>
                </a:solidFill>
              </a:rPr>
              <a:t>Pierre </a:t>
            </a:r>
            <a:r>
              <a:rPr lang="fr-FR" dirty="0" err="1">
                <a:solidFill>
                  <a:schemeClr val="tx2">
                    <a:lumMod val="75000"/>
                  </a:schemeClr>
                </a:solidFill>
              </a:rPr>
              <a:t>M</a:t>
            </a:r>
            <a:r>
              <a:rPr lang="fr-FR" dirty="0" err="1" smtClean="0">
                <a:solidFill>
                  <a:schemeClr val="tx2">
                    <a:lumMod val="75000"/>
                  </a:schemeClr>
                </a:solidFill>
              </a:rPr>
              <a:t>ongeau</a:t>
            </a:r>
            <a:r>
              <a:rPr lang="fr-FR" dirty="0" smtClean="0"/>
              <a:t>, « </a:t>
            </a:r>
            <a:r>
              <a:rPr lang="fr-FR" dirty="0" smtClean="0">
                <a:solidFill>
                  <a:schemeClr val="tx2">
                    <a:lumMod val="75000"/>
                  </a:schemeClr>
                </a:solidFill>
              </a:rPr>
              <a:t>Réaliser </a:t>
            </a:r>
            <a:r>
              <a:rPr lang="fr-FR" dirty="0">
                <a:solidFill>
                  <a:schemeClr val="tx2">
                    <a:lumMod val="75000"/>
                  </a:schemeClr>
                </a:solidFill>
              </a:rPr>
              <a:t>son mémoire ou sa thèse </a:t>
            </a:r>
            <a:r>
              <a:rPr lang="fr-FR" dirty="0" smtClean="0">
                <a:solidFill>
                  <a:schemeClr val="tx2">
                    <a:lumMod val="75000"/>
                  </a:schemeClr>
                </a:solidFill>
              </a:rPr>
              <a:t> »:  2009, presse de l’université de </a:t>
            </a:r>
            <a:r>
              <a:rPr lang="fr-FR" dirty="0" err="1" smtClean="0">
                <a:solidFill>
                  <a:schemeClr val="tx2">
                    <a:lumMod val="75000"/>
                  </a:schemeClr>
                </a:solidFill>
              </a:rPr>
              <a:t>quèbec</a:t>
            </a:r>
            <a:endParaRPr lang="fr-FR" dirty="0">
              <a:solidFill>
                <a:schemeClr val="tx2">
                  <a:lumMod val="75000"/>
                </a:schemeClr>
              </a:solidFill>
            </a:endParaRPr>
          </a:p>
          <a:p>
            <a:r>
              <a:rPr lang="fr-FR" dirty="0" smtClean="0">
                <a:solidFill>
                  <a:schemeClr val="tx2">
                    <a:lumMod val="75000"/>
                  </a:schemeClr>
                </a:solidFill>
              </a:rPr>
              <a:t>Marie-Fabienne Fortin , « Fondements </a:t>
            </a:r>
            <a:r>
              <a:rPr lang="fr-FR" dirty="0">
                <a:solidFill>
                  <a:schemeClr val="tx2">
                    <a:lumMod val="75000"/>
                  </a:schemeClr>
                </a:solidFill>
              </a:rPr>
              <a:t>et étapes de </a:t>
            </a:r>
            <a:r>
              <a:rPr lang="fr-FR" dirty="0" smtClean="0">
                <a:solidFill>
                  <a:schemeClr val="tx2">
                    <a:lumMod val="75000"/>
                  </a:schemeClr>
                </a:solidFill>
              </a:rPr>
              <a:t>recherche »</a:t>
            </a:r>
            <a:r>
              <a:rPr lang="fr-FR" dirty="0">
                <a:solidFill>
                  <a:schemeClr val="tx2">
                    <a:lumMod val="75000"/>
                  </a:schemeClr>
                </a:solidFill>
              </a:rPr>
              <a:t> : </a:t>
            </a:r>
            <a:r>
              <a:rPr lang="fr-FR" dirty="0" smtClean="0">
                <a:solidFill>
                  <a:schemeClr val="tx2">
                    <a:lumMod val="75000"/>
                  </a:schemeClr>
                </a:solidFill>
              </a:rPr>
              <a:t>© </a:t>
            </a:r>
            <a:r>
              <a:rPr lang="fr-FR" dirty="0">
                <a:solidFill>
                  <a:schemeClr val="tx2">
                    <a:lumMod val="75000"/>
                  </a:schemeClr>
                </a:solidFill>
              </a:rPr>
              <a:t>2006 </a:t>
            </a:r>
            <a:r>
              <a:rPr lang="fr-FR" dirty="0" smtClean="0">
                <a:solidFill>
                  <a:schemeClr val="tx2">
                    <a:lumMod val="75000"/>
                  </a:schemeClr>
                </a:solidFill>
              </a:rPr>
              <a:t>,</a:t>
            </a:r>
            <a:r>
              <a:rPr lang="fr-FR" i="1" dirty="0" smtClean="0">
                <a:solidFill>
                  <a:schemeClr val="tx2">
                    <a:lumMod val="75000"/>
                  </a:schemeClr>
                </a:solidFill>
              </a:rPr>
              <a:t>Édition </a:t>
            </a:r>
            <a:r>
              <a:rPr lang="fr-FR" i="1" dirty="0">
                <a:solidFill>
                  <a:schemeClr val="tx2">
                    <a:lumMod val="75000"/>
                  </a:schemeClr>
                </a:solidFill>
              </a:rPr>
              <a:t>: </a:t>
            </a:r>
            <a:r>
              <a:rPr lang="fr-FR" dirty="0">
                <a:solidFill>
                  <a:schemeClr val="tx2">
                    <a:lumMod val="75000"/>
                  </a:schemeClr>
                </a:solidFill>
              </a:rPr>
              <a:t>Michel Poulin</a:t>
            </a:r>
          </a:p>
          <a:p>
            <a:endParaRPr lang="fr-FR" dirty="0"/>
          </a:p>
          <a:p>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Définir son sujet</a:t>
            </a:r>
            <a:endParaRPr lang="fr-FR" dirty="0"/>
          </a:p>
        </p:txBody>
      </p:sp>
      <p:pic>
        <p:nvPicPr>
          <p:cNvPr id="5122" name="Picture 2"/>
          <p:cNvPicPr>
            <a:picLocks noGrp="1" noChangeAspect="1" noChangeArrowheads="1"/>
          </p:cNvPicPr>
          <p:nvPr>
            <p:ph idx="1"/>
          </p:nvPr>
        </p:nvPicPr>
        <p:blipFill>
          <a:blip r:embed="rId2" cstate="print"/>
          <a:srcRect/>
          <a:stretch>
            <a:fillRect/>
          </a:stretch>
        </p:blipFill>
        <p:spPr bwMode="auto">
          <a:xfrm>
            <a:off x="1557821" y="1600200"/>
            <a:ext cx="6028357" cy="45259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Découper son sujet en grand terme de recherche</a:t>
            </a:r>
            <a:endParaRPr lang="fr-FR" dirty="0"/>
          </a:p>
        </p:txBody>
      </p:sp>
      <p:pic>
        <p:nvPicPr>
          <p:cNvPr id="6146" name="Picture 2"/>
          <p:cNvPicPr>
            <a:picLocks noGrp="1" noChangeAspect="1" noChangeArrowheads="1"/>
          </p:cNvPicPr>
          <p:nvPr>
            <p:ph idx="1"/>
          </p:nvPr>
        </p:nvPicPr>
        <p:blipFill>
          <a:blip r:embed="rId2" cstate="print"/>
          <a:srcRect/>
          <a:stretch>
            <a:fillRect/>
          </a:stretch>
        </p:blipFill>
        <p:spPr bwMode="auto">
          <a:xfrm>
            <a:off x="1528762" y="1786731"/>
            <a:ext cx="6086475" cy="4152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r>
              <a:rPr lang="fr-FR" dirty="0" smtClean="0"/>
              <a:t>La recension des écrits est indispensable non seulement pour bien définir le problème de recherche, mais aussi pour avoir une idée précise de l'état actuel des connaissances sur un sujet donné.</a:t>
            </a:r>
          </a:p>
          <a:p>
            <a:r>
              <a:rPr lang="fr-FR" dirty="0" smtClean="0"/>
              <a:t>Elle peut nécessiter divers types de lecture.</a:t>
            </a:r>
          </a:p>
        </p:txBody>
      </p:sp>
      <p:sp>
        <p:nvSpPr>
          <p:cNvPr id="4" name="Ellipse 3"/>
          <p:cNvSpPr/>
          <p:nvPr/>
        </p:nvSpPr>
        <p:spPr>
          <a:xfrm>
            <a:off x="0" y="0"/>
            <a:ext cx="8964488" cy="15567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fontScale="90000"/>
          </a:bodyPr>
          <a:lstStyle/>
          <a:p>
            <a:r>
              <a:rPr lang="fr-FR" b="1" dirty="0" smtClean="0">
                <a:solidFill>
                  <a:schemeClr val="bg1">
                    <a:lumMod val="95000"/>
                  </a:schemeClr>
                </a:solidFill>
              </a:rPr>
              <a:t>Quelle est l'importance de la recension des écrits?</a:t>
            </a:r>
            <a:endParaRPr lang="fr-FR" b="1" dirty="0">
              <a:solidFill>
                <a:schemeClr val="bg1">
                  <a:lumMod val="95000"/>
                </a:schemeClr>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0" y="0"/>
            <a:ext cx="8964488" cy="15567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467544" y="274638"/>
            <a:ext cx="8219256" cy="1138138"/>
          </a:xfrm>
        </p:spPr>
        <p:txBody>
          <a:bodyPr>
            <a:normAutofit fontScale="90000"/>
          </a:bodyPr>
          <a:lstStyle/>
          <a:p>
            <a:r>
              <a:rPr lang="fr-FR" b="1" dirty="0" smtClean="0">
                <a:solidFill>
                  <a:schemeClr val="bg1">
                    <a:lumMod val="95000"/>
                  </a:schemeClr>
                </a:solidFill>
              </a:rPr>
              <a:t>Définition de la recension des écrits</a:t>
            </a:r>
            <a:endParaRPr lang="fr-FR" b="1" dirty="0">
              <a:solidFill>
                <a:schemeClr val="bg1">
                  <a:lumMod val="95000"/>
                </a:schemeClr>
              </a:solidFill>
            </a:endParaRPr>
          </a:p>
        </p:txBody>
      </p:sp>
      <p:sp>
        <p:nvSpPr>
          <p:cNvPr id="3" name="Espace réservé du contenu 2"/>
          <p:cNvSpPr>
            <a:spLocks noGrp="1"/>
          </p:cNvSpPr>
          <p:nvPr>
            <p:ph idx="1"/>
          </p:nvPr>
        </p:nvSpPr>
        <p:spPr/>
        <p:txBody>
          <a:bodyPr>
            <a:normAutofit fontScale="92500" lnSpcReduction="10000"/>
          </a:bodyPr>
          <a:lstStyle/>
          <a:p>
            <a:r>
              <a:rPr lang="fr-FR" dirty="0" smtClean="0"/>
              <a:t>Une recension des écrits présente un regroupement de travaux publiés en rapport avec un sujet d'étude. La recension des écrits est l'inventaire et l'examen critique des publications ayant rapport à un sujet de recherche.</a:t>
            </a:r>
          </a:p>
          <a:p>
            <a:r>
              <a:rPr lang="fr-FR" dirty="0" smtClean="0"/>
              <a:t>La recension des écrits se fait à toutes les étapes de la conceptualisation de la recherche ; elle doit précéder, accompagner et suivre l'énoncé des questions de recherche ou la formulation des hypothèses.</a:t>
            </a:r>
            <a:endParaRPr lang="fr-F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0" y="0"/>
            <a:ext cx="8964488" cy="15567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lstStyle/>
          <a:p>
            <a:r>
              <a:rPr lang="fr-FR" b="1" dirty="0" smtClean="0">
                <a:solidFill>
                  <a:schemeClr val="bg1">
                    <a:lumMod val="95000"/>
                  </a:schemeClr>
                </a:solidFill>
              </a:rPr>
              <a:t>Les buts de la recension des écrits</a:t>
            </a:r>
            <a:endParaRPr lang="fr-FR" b="1" dirty="0">
              <a:solidFill>
                <a:schemeClr val="bg1">
                  <a:lumMod val="95000"/>
                </a:schemeClr>
              </a:solidFill>
            </a:endParaRPr>
          </a:p>
        </p:txBody>
      </p:sp>
      <p:sp>
        <p:nvSpPr>
          <p:cNvPr id="3" name="Espace réservé du contenu 2"/>
          <p:cNvSpPr>
            <a:spLocks noGrp="1"/>
          </p:cNvSpPr>
          <p:nvPr>
            <p:ph idx="1"/>
          </p:nvPr>
        </p:nvSpPr>
        <p:spPr/>
        <p:txBody>
          <a:bodyPr>
            <a:normAutofit lnSpcReduction="10000"/>
          </a:bodyPr>
          <a:lstStyle/>
          <a:p>
            <a:r>
              <a:rPr lang="fr-FR" dirty="0" smtClean="0"/>
              <a:t>déterminer ce qui a été écrit sur le sujet que l'on se propose d'examiner et mettre en lumière la façon dont un problème a été étudié.</a:t>
            </a:r>
          </a:p>
          <a:p>
            <a:r>
              <a:rPr lang="fr-FR" dirty="0" smtClean="0"/>
              <a:t>La recension des écrits permet de délimiter le problème de recherche, de déceler les lacunes et de fixer le but de l'étude à entreprendre.</a:t>
            </a:r>
          </a:p>
          <a:p>
            <a:r>
              <a:rPr lang="fr-FR" dirty="0" smtClean="0"/>
              <a:t>elle fournit une base de comparaison pour l'interprétation des résultats.</a:t>
            </a:r>
            <a:endParaRPr lang="fr-F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llipse 4"/>
          <p:cNvSpPr/>
          <p:nvPr/>
        </p:nvSpPr>
        <p:spPr>
          <a:xfrm>
            <a:off x="0" y="0"/>
            <a:ext cx="8964488" cy="15567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fontScale="90000"/>
          </a:bodyPr>
          <a:lstStyle/>
          <a:p>
            <a:r>
              <a:rPr lang="fr-FR" b="1" dirty="0" smtClean="0">
                <a:solidFill>
                  <a:schemeClr val="bg1">
                    <a:lumMod val="95000"/>
                  </a:schemeClr>
                </a:solidFill>
              </a:rPr>
              <a:t>La délimitation de la recension des écrits</a:t>
            </a:r>
            <a:endParaRPr lang="fr-FR" b="1" dirty="0">
              <a:solidFill>
                <a:schemeClr val="bg1">
                  <a:lumMod val="95000"/>
                </a:schemeClr>
              </a:solidFill>
            </a:endParaRPr>
          </a:p>
        </p:txBody>
      </p:sp>
      <p:sp>
        <p:nvSpPr>
          <p:cNvPr id="3" name="Espace réservé du contenu 2"/>
          <p:cNvSpPr>
            <a:spLocks noGrp="1"/>
          </p:cNvSpPr>
          <p:nvPr>
            <p:ph idx="1"/>
          </p:nvPr>
        </p:nvSpPr>
        <p:spPr/>
        <p:txBody>
          <a:bodyPr>
            <a:normAutofit lnSpcReduction="10000"/>
          </a:bodyPr>
          <a:lstStyle/>
          <a:p>
            <a:r>
              <a:rPr lang="fr-FR" dirty="0" smtClean="0"/>
              <a:t>Le sujet d'étude, les sources disponibles et l'expérience sont des facteurs susceptibles d'influer sur la durée de la recension.</a:t>
            </a:r>
          </a:p>
          <a:p>
            <a:r>
              <a:rPr lang="fr-FR" dirty="0" smtClean="0"/>
              <a:t>plus le sujet de recherche est précis, plus rapidement on accède à l'information désirée.</a:t>
            </a:r>
          </a:p>
          <a:p>
            <a:r>
              <a:rPr lang="fr-FR" dirty="0" smtClean="0"/>
              <a:t> L'éloignement du lieu où se trouvent les sources, la quantité élevée de documents et la difficulté d'accès peuvent contribuer à allonger la recension</a:t>
            </a:r>
            <a:endParaRPr lang="fr-F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0" y="0"/>
            <a:ext cx="8964488" cy="15567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lstStyle/>
          <a:p>
            <a:r>
              <a:rPr lang="fr-FR" b="1" dirty="0" smtClean="0">
                <a:solidFill>
                  <a:schemeClr val="bg1">
                    <a:lumMod val="95000"/>
                  </a:schemeClr>
                </a:solidFill>
              </a:rPr>
              <a:t>Les sources incluses dans les écrits</a:t>
            </a:r>
            <a:endParaRPr lang="fr-FR" b="1" dirty="0">
              <a:solidFill>
                <a:schemeClr val="bg1">
                  <a:lumMod val="95000"/>
                </a:schemeClr>
              </a:solidFill>
            </a:endParaRPr>
          </a:p>
        </p:txBody>
      </p:sp>
      <p:sp>
        <p:nvSpPr>
          <p:cNvPr id="3" name="Espace réservé du contenu 2"/>
          <p:cNvSpPr>
            <a:spLocks noGrp="1"/>
          </p:cNvSpPr>
          <p:nvPr>
            <p:ph idx="1"/>
          </p:nvPr>
        </p:nvSpPr>
        <p:spPr/>
        <p:txBody>
          <a:bodyPr/>
          <a:lstStyle/>
          <a:p>
            <a:r>
              <a:rPr lang="fr-FR" dirty="0" smtClean="0"/>
              <a:t>Elles sont de deux ordres : l'information </a:t>
            </a:r>
            <a:r>
              <a:rPr lang="fr-FR" b="1" i="1" dirty="0" smtClean="0"/>
              <a:t>théorique</a:t>
            </a:r>
            <a:r>
              <a:rPr lang="fr-FR" dirty="0" smtClean="0"/>
              <a:t> et l'information </a:t>
            </a:r>
            <a:r>
              <a:rPr lang="fr-FR" b="1" i="1" dirty="0" smtClean="0"/>
              <a:t>empirique</a:t>
            </a:r>
            <a:r>
              <a:rPr lang="fr-FR" dirty="0" smtClean="0"/>
              <a:t>, que l'on trouve dans les sources </a:t>
            </a:r>
            <a:r>
              <a:rPr lang="fr-FR" b="1" i="1" dirty="0" smtClean="0"/>
              <a:t>primaires</a:t>
            </a:r>
            <a:r>
              <a:rPr lang="fr-FR" dirty="0" smtClean="0"/>
              <a:t> et les sources </a:t>
            </a:r>
            <a:r>
              <a:rPr lang="fr-FR" b="1" i="1" dirty="0" smtClean="0"/>
              <a:t>secondaires</a:t>
            </a:r>
            <a:r>
              <a:rPr lang="fr-FR" dirty="0" smtClean="0"/>
              <a:t>.</a:t>
            </a:r>
            <a:endParaRPr lang="fr-F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0" y="0"/>
            <a:ext cx="8964488" cy="15567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fontScale="90000"/>
          </a:bodyPr>
          <a:lstStyle/>
          <a:p>
            <a:r>
              <a:rPr lang="fr-FR" b="1" dirty="0" smtClean="0">
                <a:solidFill>
                  <a:schemeClr val="bg1">
                    <a:lumMod val="95000"/>
                  </a:schemeClr>
                </a:solidFill>
              </a:rPr>
              <a:t>L'Information théorique et l'information empirique</a:t>
            </a:r>
            <a:endParaRPr lang="fr-FR" b="1" dirty="0">
              <a:solidFill>
                <a:schemeClr val="bg1">
                  <a:lumMod val="95000"/>
                </a:schemeClr>
              </a:solidFill>
            </a:endParaRPr>
          </a:p>
        </p:txBody>
      </p:sp>
      <p:sp>
        <p:nvSpPr>
          <p:cNvPr id="3" name="Espace réservé du contenu 2"/>
          <p:cNvSpPr>
            <a:spLocks noGrp="1"/>
          </p:cNvSpPr>
          <p:nvPr>
            <p:ph idx="1"/>
          </p:nvPr>
        </p:nvSpPr>
        <p:spPr/>
        <p:txBody>
          <a:bodyPr>
            <a:normAutofit fontScale="92500"/>
          </a:bodyPr>
          <a:lstStyle/>
          <a:p>
            <a:r>
              <a:rPr lang="fr-FR" dirty="0" smtClean="0"/>
              <a:t>Se rangent parmi les études théoriques les modèles, les théories et les cadres conceptuels.</a:t>
            </a:r>
          </a:p>
          <a:p>
            <a:r>
              <a:rPr lang="fr-FR" dirty="0" smtClean="0"/>
              <a:t>On trouve les études théoriques dans des livres ou des périodiques sur support papier, en ligne ou sur C D - R O M . </a:t>
            </a:r>
          </a:p>
          <a:p>
            <a:r>
              <a:rPr lang="fr-FR" dirty="0" smtClean="0"/>
              <a:t>Il est, souvent, les auteurs résument dans les introductions de leurs articles destinés à la publication les fondements théoriques sur lesquels est établie leur recherche.</a:t>
            </a:r>
            <a:endParaRPr lang="fr-F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lnSpcReduction="10000"/>
          </a:bodyPr>
          <a:lstStyle/>
          <a:p>
            <a:r>
              <a:rPr lang="fr-FR" dirty="0" smtClean="0"/>
              <a:t>Les études empiriques se trouvent dans les revues scientifiques, les rapports de recherche, les mémoires et les thèses. Elles sont le résultat de l'observation en laboratoire et sur le terrain.</a:t>
            </a:r>
          </a:p>
          <a:p>
            <a:r>
              <a:rPr lang="fr-FR" dirty="0" smtClean="0"/>
              <a:t> Avec l'information empirique, on a la possibilité de connaître les résultats de recherche et donc d'être renseigné sur l'état actuel des connaissances.</a:t>
            </a:r>
            <a:endParaRPr lang="fr-FR" dirty="0"/>
          </a:p>
        </p:txBody>
      </p:sp>
      <p:sp>
        <p:nvSpPr>
          <p:cNvPr id="4" name="Ellipse 3"/>
          <p:cNvSpPr/>
          <p:nvPr/>
        </p:nvSpPr>
        <p:spPr>
          <a:xfrm>
            <a:off x="152400" y="152400"/>
            <a:ext cx="8964488" cy="15567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Titre 1"/>
          <p:cNvSpPr txBox="1">
            <a:spLocks/>
          </p:cNvSpPr>
          <p:nvPr/>
        </p:nvSpPr>
        <p:spPr>
          <a:xfrm>
            <a:off x="609600" y="427038"/>
            <a:ext cx="8229600" cy="11430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1" i="0" u="none" strike="noStrike" kern="1200" cap="none" spc="0" normalizeH="0" baseline="0" noProof="0" dirty="0" smtClean="0">
                <a:ln>
                  <a:noFill/>
                </a:ln>
                <a:solidFill>
                  <a:schemeClr val="bg1">
                    <a:lumMod val="95000"/>
                  </a:schemeClr>
                </a:solidFill>
                <a:effectLst/>
                <a:uLnTx/>
                <a:uFillTx/>
                <a:latin typeface="+mj-lt"/>
                <a:ea typeface="+mj-ea"/>
                <a:cs typeface="+mj-cs"/>
              </a:rPr>
              <a:t>L'Information théorique et l'information empirique</a:t>
            </a:r>
            <a:endParaRPr kumimoji="0" lang="fr-FR" sz="4400" b="1" i="0" u="none" strike="noStrike" kern="1200" cap="none" spc="0" normalizeH="0" baseline="0" noProof="0" dirty="0">
              <a:ln>
                <a:noFill/>
              </a:ln>
              <a:solidFill>
                <a:schemeClr val="bg1">
                  <a:lumMod val="95000"/>
                </a:schemeClr>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152400" y="152400"/>
            <a:ext cx="8964488" cy="15567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fontScale="90000"/>
          </a:bodyPr>
          <a:lstStyle/>
          <a:p>
            <a:r>
              <a:rPr lang="fr-FR" b="1" i="1" dirty="0" smtClean="0">
                <a:solidFill>
                  <a:schemeClr val="bg1">
                    <a:lumMod val="95000"/>
                  </a:schemeClr>
                </a:solidFill>
              </a:rPr>
              <a:t>Les sources primaires et les sources secondaires</a:t>
            </a:r>
            <a:endParaRPr lang="fr-FR" b="1" dirty="0">
              <a:solidFill>
                <a:schemeClr val="bg1">
                  <a:lumMod val="95000"/>
                </a:schemeClr>
              </a:solidFill>
            </a:endParaRPr>
          </a:p>
        </p:txBody>
      </p:sp>
      <p:sp>
        <p:nvSpPr>
          <p:cNvPr id="3" name="Espace réservé du contenu 2"/>
          <p:cNvSpPr>
            <a:spLocks noGrp="1"/>
          </p:cNvSpPr>
          <p:nvPr>
            <p:ph idx="1"/>
          </p:nvPr>
        </p:nvSpPr>
        <p:spPr/>
        <p:txBody>
          <a:bodyPr>
            <a:normAutofit fontScale="85000" lnSpcReduction="10000"/>
          </a:bodyPr>
          <a:lstStyle/>
          <a:p>
            <a:r>
              <a:rPr lang="fr-FR" dirty="0" smtClean="0"/>
              <a:t>Les sources primaires, appelées aussi « sources de première main », sont constituées par des documents originaux, c'est-à-dire provenant de l'auteur lui-même. </a:t>
            </a:r>
          </a:p>
          <a:p>
            <a:r>
              <a:rPr lang="fr-FR" dirty="0" smtClean="0"/>
              <a:t>Une source primaire dans les publications empiriques ou théoriques est un texte écrit par l'auteur de la recherche. </a:t>
            </a:r>
          </a:p>
          <a:p>
            <a:r>
              <a:rPr lang="fr-FR" dirty="0" smtClean="0"/>
              <a:t>Les documents officiels, les monographies à contenu original qui regroupent des articles de recherche publiés dans des périodiques scientifiques, les</a:t>
            </a:r>
          </a:p>
          <a:p>
            <a:pPr>
              <a:buNone/>
            </a:pPr>
            <a:r>
              <a:rPr lang="fr-FR" dirty="0" smtClean="0"/>
              <a:t> mémoires et les thèses sont des sources primaires.</a:t>
            </a: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solidFill>
                  <a:schemeClr val="tx2">
                    <a:lumMod val="75000"/>
                  </a:schemeClr>
                </a:solidFill>
              </a:rPr>
              <a:t>OBJECTIFS GÉNÉRAUX </a:t>
            </a:r>
            <a:endParaRPr lang="fr-FR" dirty="0">
              <a:solidFill>
                <a:schemeClr val="tx2">
                  <a:lumMod val="75000"/>
                </a:schemeClr>
              </a:solidFill>
            </a:endParaRPr>
          </a:p>
        </p:txBody>
      </p:sp>
      <p:sp>
        <p:nvSpPr>
          <p:cNvPr id="3" name="Espace réservé du contenu 2"/>
          <p:cNvSpPr>
            <a:spLocks noGrp="1"/>
          </p:cNvSpPr>
          <p:nvPr>
            <p:ph idx="1"/>
          </p:nvPr>
        </p:nvSpPr>
        <p:spPr/>
        <p:txBody>
          <a:bodyPr>
            <a:normAutofit/>
          </a:bodyPr>
          <a:lstStyle/>
          <a:p>
            <a:pPr lvl="0"/>
            <a:r>
              <a:rPr lang="fr-FR" dirty="0" smtClean="0">
                <a:solidFill>
                  <a:schemeClr val="tx2">
                    <a:lumMod val="75000"/>
                  </a:schemeClr>
                </a:solidFill>
              </a:rPr>
              <a:t>Connaître </a:t>
            </a:r>
            <a:r>
              <a:rPr lang="fr-FR" dirty="0">
                <a:solidFill>
                  <a:schemeClr val="tx2">
                    <a:lumMod val="75000"/>
                  </a:schemeClr>
                </a:solidFill>
              </a:rPr>
              <a:t>les fondements théoriques et pratiques de la recherche scientifique.</a:t>
            </a:r>
          </a:p>
          <a:p>
            <a:pPr lvl="0"/>
            <a:r>
              <a:rPr lang="fr-FR" dirty="0">
                <a:solidFill>
                  <a:schemeClr val="tx2">
                    <a:lumMod val="75000"/>
                  </a:schemeClr>
                </a:solidFill>
              </a:rPr>
              <a:t>Savoir énoncer un problème de recherche, formuler une question de recherche, et élaborer une stratégie d’investigation permettant d’atteindre les objectifs fixés de manière rigoureuse et fiable. </a:t>
            </a:r>
          </a:p>
          <a:p>
            <a:pPr lvl="0"/>
            <a:r>
              <a:rPr lang="fr-FR" dirty="0">
                <a:solidFill>
                  <a:schemeClr val="tx2">
                    <a:lumMod val="75000"/>
                  </a:schemeClr>
                </a:solidFill>
              </a:rPr>
              <a:t>Savoir rédiger un mémoire</a:t>
            </a:r>
          </a:p>
          <a:p>
            <a:endParaRPr lang="fr-F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a:bodyPr>
          <a:lstStyle/>
          <a:p>
            <a:r>
              <a:rPr lang="fr-FR" dirty="0" smtClean="0"/>
              <a:t>Les sources secondaires sont des textes qui sont rédigés par d'autres personnes que l'auteur du document qui constitue l'objet principal de la recherche.</a:t>
            </a:r>
          </a:p>
          <a:p>
            <a:r>
              <a:rPr lang="fr-FR" dirty="0" smtClean="0"/>
              <a:t>elles facilitent la recherche des sources primaires.</a:t>
            </a:r>
          </a:p>
          <a:p>
            <a:r>
              <a:rPr lang="fr-FR" dirty="0" smtClean="0"/>
              <a:t>c'est le cas des encyclopédies, des dictionnaires et des répertoires.</a:t>
            </a:r>
          </a:p>
        </p:txBody>
      </p:sp>
      <p:sp>
        <p:nvSpPr>
          <p:cNvPr id="4" name="Ellipse 3"/>
          <p:cNvSpPr/>
          <p:nvPr/>
        </p:nvSpPr>
        <p:spPr>
          <a:xfrm>
            <a:off x="304800" y="304800"/>
            <a:ext cx="8964488" cy="1324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Titre 1"/>
          <p:cNvSpPr txBox="1">
            <a:spLocks/>
          </p:cNvSpPr>
          <p:nvPr/>
        </p:nvSpPr>
        <p:spPr>
          <a:xfrm>
            <a:off x="609600" y="427038"/>
            <a:ext cx="8229600" cy="11430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1" i="1" u="none" strike="noStrike" kern="1200" cap="none" spc="0" normalizeH="0" baseline="0" noProof="0" dirty="0" smtClean="0">
                <a:ln>
                  <a:noFill/>
                </a:ln>
                <a:solidFill>
                  <a:schemeClr val="bg1">
                    <a:lumMod val="95000"/>
                  </a:schemeClr>
                </a:solidFill>
                <a:effectLst/>
                <a:uLnTx/>
                <a:uFillTx/>
                <a:latin typeface="+mj-lt"/>
                <a:ea typeface="+mj-ea"/>
                <a:cs typeface="+mj-cs"/>
              </a:rPr>
              <a:t>Les sources primaires et les sources secondaires</a:t>
            </a:r>
            <a:endParaRPr kumimoji="0" lang="fr-FR" sz="4400" b="1" i="0" u="none" strike="noStrike" kern="1200" cap="none" spc="0" normalizeH="0" baseline="0" noProof="0" dirty="0">
              <a:ln>
                <a:noFill/>
              </a:ln>
              <a:solidFill>
                <a:schemeClr val="bg1">
                  <a:lumMod val="95000"/>
                </a:schemeClr>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304800" y="304800"/>
            <a:ext cx="8964488" cy="9639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lstStyle/>
          <a:p>
            <a:r>
              <a:rPr lang="fr-FR" b="1" dirty="0" smtClean="0">
                <a:solidFill>
                  <a:schemeClr val="bg1">
                    <a:lumMod val="95000"/>
                  </a:schemeClr>
                </a:solidFill>
              </a:rPr>
              <a:t>La recension initiale des écrits</a:t>
            </a:r>
            <a:endParaRPr lang="fr-FR" b="1" dirty="0">
              <a:solidFill>
                <a:schemeClr val="bg1">
                  <a:lumMod val="95000"/>
                </a:schemeClr>
              </a:solidFill>
            </a:endParaRPr>
          </a:p>
        </p:txBody>
      </p:sp>
      <p:sp>
        <p:nvSpPr>
          <p:cNvPr id="3" name="Espace réservé du contenu 2"/>
          <p:cNvSpPr>
            <a:spLocks noGrp="1"/>
          </p:cNvSpPr>
          <p:nvPr>
            <p:ph idx="1"/>
          </p:nvPr>
        </p:nvSpPr>
        <p:spPr>
          <a:xfrm>
            <a:off x="457200" y="1628800"/>
            <a:ext cx="8229600" cy="4497363"/>
          </a:xfrm>
        </p:spPr>
        <p:txBody>
          <a:bodyPr>
            <a:normAutofit fontScale="92500" lnSpcReduction="20000"/>
          </a:bodyPr>
          <a:lstStyle/>
          <a:p>
            <a:r>
              <a:rPr lang="fr-FR" dirty="0" smtClean="0"/>
              <a:t>La recension initiale implique qu'on se pose les questions suivantes :</a:t>
            </a:r>
          </a:p>
          <a:p>
            <a:r>
              <a:rPr lang="fr-FR" dirty="0" smtClean="0"/>
              <a:t>Qu'est-ce qui a été écrit sur le sujet?</a:t>
            </a:r>
          </a:p>
          <a:p>
            <a:r>
              <a:rPr lang="fr-FR" dirty="0" smtClean="0"/>
              <a:t>Les résultats de la recherche sont-ils universellement admis ?</a:t>
            </a:r>
          </a:p>
          <a:p>
            <a:r>
              <a:rPr lang="fr-FR" dirty="0" smtClean="0"/>
              <a:t>Quels sont les principaux concepts étudiés et leurs caractéristiques ?</a:t>
            </a:r>
          </a:p>
          <a:p>
            <a:r>
              <a:rPr lang="fr-FR" dirty="0" smtClean="0"/>
              <a:t>Quelles sont les relations entre les concepts qui ont été examinées ou vérifiées ?</a:t>
            </a:r>
          </a:p>
          <a:p>
            <a:r>
              <a:rPr lang="fr-FR" dirty="0" smtClean="0"/>
              <a:t>Quelles sont les théories utilisées ?</a:t>
            </a:r>
            <a:endParaRPr lang="fr-F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304800" y="0"/>
            <a:ext cx="8964488" cy="14127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fontScale="90000"/>
          </a:bodyPr>
          <a:lstStyle/>
          <a:p>
            <a:r>
              <a:rPr lang="fr-FR" b="1" dirty="0" smtClean="0">
                <a:solidFill>
                  <a:schemeClr val="bg1">
                    <a:lumMod val="95000"/>
                  </a:schemeClr>
                </a:solidFill>
              </a:rPr>
              <a:t>La recherche documentaire et l'accès aux sources</a:t>
            </a:r>
            <a:endParaRPr lang="fr-FR" b="1" dirty="0">
              <a:solidFill>
                <a:schemeClr val="bg1">
                  <a:lumMod val="95000"/>
                </a:schemeClr>
              </a:solidFill>
            </a:endParaRPr>
          </a:p>
        </p:txBody>
      </p:sp>
      <p:sp>
        <p:nvSpPr>
          <p:cNvPr id="3" name="Espace réservé du contenu 2"/>
          <p:cNvSpPr>
            <a:spLocks noGrp="1"/>
          </p:cNvSpPr>
          <p:nvPr>
            <p:ph idx="1"/>
          </p:nvPr>
        </p:nvSpPr>
        <p:spPr/>
        <p:txBody>
          <a:bodyPr/>
          <a:lstStyle/>
          <a:p>
            <a:r>
              <a:rPr lang="fr-FR" dirty="0" smtClean="0"/>
              <a:t>Pour trouver la documentation et recenser les écrits sur un sujet d'étude, il faut procéder à une recherche documentaire.</a:t>
            </a:r>
          </a:p>
          <a:p>
            <a:r>
              <a:rPr lang="fr-FR" dirty="0" smtClean="0"/>
              <a:t>La recherche documentaire, manuelle ou informatique, exige que l'on suive une démarche rationnelle dans la consultation des sources bibliographiques.</a:t>
            </a:r>
            <a:endParaRPr lang="fr-F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304800" y="0"/>
            <a:ext cx="8964488" cy="14127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179512" y="274638"/>
            <a:ext cx="8507288" cy="1143000"/>
          </a:xfrm>
        </p:spPr>
        <p:txBody>
          <a:bodyPr>
            <a:normAutofit fontScale="90000"/>
          </a:bodyPr>
          <a:lstStyle/>
          <a:p>
            <a:r>
              <a:rPr lang="fr-FR" b="1" dirty="0" smtClean="0">
                <a:solidFill>
                  <a:schemeClr val="bg1">
                    <a:lumMod val="95000"/>
                  </a:schemeClr>
                </a:solidFill>
              </a:rPr>
              <a:t>Les principales sources de la recherche documentaire</a:t>
            </a:r>
            <a:endParaRPr lang="fr-FR" b="1" dirty="0">
              <a:solidFill>
                <a:schemeClr val="bg1">
                  <a:lumMod val="95000"/>
                </a:schemeClr>
              </a:solidFill>
            </a:endParaRPr>
          </a:p>
        </p:txBody>
      </p:sp>
      <p:sp>
        <p:nvSpPr>
          <p:cNvPr id="3" name="Espace réservé du contenu 2"/>
          <p:cNvSpPr>
            <a:spLocks noGrp="1"/>
          </p:cNvSpPr>
          <p:nvPr>
            <p:ph idx="1"/>
          </p:nvPr>
        </p:nvSpPr>
        <p:spPr/>
        <p:txBody>
          <a:bodyPr>
            <a:normAutofit fontScale="92500" lnSpcReduction="10000"/>
          </a:bodyPr>
          <a:lstStyle/>
          <a:p>
            <a:r>
              <a:rPr lang="fr-FR" dirty="0" smtClean="0"/>
              <a:t>Pour guider la recherche de documents se rapportant au sujet d'étude, on dispose de nombreux outils :</a:t>
            </a:r>
          </a:p>
          <a:p>
            <a:r>
              <a:rPr lang="fr-FR" dirty="0" smtClean="0"/>
              <a:t> 1) les monographies(catalogues de bibliothèque) </a:t>
            </a:r>
          </a:p>
          <a:p>
            <a:r>
              <a:rPr lang="fr-FR" dirty="0" smtClean="0"/>
              <a:t> 2) les périodiques (index de périodiques) ;</a:t>
            </a:r>
          </a:p>
          <a:p>
            <a:r>
              <a:rPr lang="fr-FR" dirty="0" smtClean="0"/>
              <a:t>3) les répertoires analytiques </a:t>
            </a:r>
            <a:r>
              <a:rPr lang="fr-FR" i="1" dirty="0" smtClean="0"/>
              <a:t>{abstracts) ;</a:t>
            </a:r>
          </a:p>
          <a:p>
            <a:r>
              <a:rPr lang="fr-FR" i="1" dirty="0" smtClean="0"/>
              <a:t> 4) les bibliographies ;</a:t>
            </a:r>
          </a:p>
          <a:p>
            <a:r>
              <a:rPr lang="fr-FR" i="1" dirty="0" smtClean="0"/>
              <a:t> 5) les sources électroniques</a:t>
            </a:r>
            <a:r>
              <a:rPr lang="fr-FR" dirty="0" smtClean="0"/>
              <a:t>(CD-ROM) ;</a:t>
            </a:r>
          </a:p>
          <a:p>
            <a:r>
              <a:rPr lang="fr-FR" dirty="0" smtClean="0"/>
              <a:t> 6) Internet.</a:t>
            </a:r>
            <a:endParaRPr lang="fr-F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lnSpcReduction="10000"/>
          </a:bodyPr>
          <a:lstStyle/>
          <a:p>
            <a:r>
              <a:rPr lang="fr-FR" dirty="0" smtClean="0"/>
              <a:t>Le catalogue de bibliothèque est le meilleur outil pour localiser les monographies. car il contient la liste de tous les documents qui s'y trouvent:</a:t>
            </a:r>
          </a:p>
          <a:p>
            <a:pPr lvl="1"/>
            <a:r>
              <a:rPr lang="fr-FR" dirty="0" smtClean="0"/>
              <a:t>Il fournit une description bibliographique des monographies, des ouvrages de référence, des répertoires et des index.</a:t>
            </a:r>
          </a:p>
          <a:p>
            <a:pPr lvl="1"/>
            <a:r>
              <a:rPr lang="fr-FR" dirty="0" smtClean="0"/>
              <a:t> Il est facile, le catalogue comporte différents modes de classement: par auteurs, par titres, par mots clés, par sujets, collection ou éditeur</a:t>
            </a:r>
            <a:endParaRPr lang="fr-FR" dirty="0"/>
          </a:p>
        </p:txBody>
      </p:sp>
      <p:sp>
        <p:nvSpPr>
          <p:cNvPr id="4" name="Ellipse 3"/>
          <p:cNvSpPr/>
          <p:nvPr/>
        </p:nvSpPr>
        <p:spPr>
          <a:xfrm>
            <a:off x="304800" y="0"/>
            <a:ext cx="8964488" cy="14127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fontScale="90000"/>
          </a:bodyPr>
          <a:lstStyle/>
          <a:p>
            <a:r>
              <a:rPr lang="fr-FR" b="1" i="1" dirty="0" smtClean="0">
                <a:solidFill>
                  <a:schemeClr val="bg1">
                    <a:lumMod val="95000"/>
                  </a:schemeClr>
                </a:solidFill>
              </a:rPr>
              <a:t>Les monographies (catalogues de bibliothèque)</a:t>
            </a:r>
            <a:endParaRPr lang="fr-FR" b="1" dirty="0">
              <a:solidFill>
                <a:schemeClr val="bg1">
                  <a:lumMod val="95000"/>
                </a:schemeClr>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llipse 6"/>
          <p:cNvSpPr/>
          <p:nvPr/>
        </p:nvSpPr>
        <p:spPr>
          <a:xfrm>
            <a:off x="395536" y="260648"/>
            <a:ext cx="8352928" cy="12241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fontScale="90000"/>
          </a:bodyPr>
          <a:lstStyle/>
          <a:p>
            <a:r>
              <a:rPr lang="fr-FR" dirty="0" smtClean="0">
                <a:solidFill>
                  <a:schemeClr val="bg1"/>
                </a:solidFill>
              </a:rPr>
              <a:t>Consultation des mémoires et thèses</a:t>
            </a:r>
            <a:endParaRPr lang="fr-FR" dirty="0">
              <a:solidFill>
                <a:schemeClr val="bg1"/>
              </a:solidFill>
            </a:endParaRPr>
          </a:p>
        </p:txBody>
      </p:sp>
      <p:sp>
        <p:nvSpPr>
          <p:cNvPr id="3" name="Espace réservé du contenu 2"/>
          <p:cNvSpPr>
            <a:spLocks noGrp="1"/>
          </p:cNvSpPr>
          <p:nvPr>
            <p:ph idx="1"/>
          </p:nvPr>
        </p:nvSpPr>
        <p:spPr/>
        <p:txBody>
          <a:bodyPr/>
          <a:lstStyle/>
          <a:p>
            <a:r>
              <a:rPr lang="fr-FR" dirty="0" smtClean="0"/>
              <a:t>La consultation des mémoires ou de thèses liés à la thématique de notre sujet est la méthode la plus prometteuse pour trouver les études et la théorie pertinente: on y trouvera un condensé de plusieurs mois de travail réalisé par son auteur.</a:t>
            </a:r>
            <a:endParaRPr lang="fr-F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304800" y="0"/>
            <a:ext cx="8964488" cy="14127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lstStyle/>
          <a:p>
            <a:r>
              <a:rPr lang="fr-FR" b="1" dirty="0" smtClean="0">
                <a:solidFill>
                  <a:schemeClr val="bg1"/>
                </a:solidFill>
              </a:rPr>
              <a:t>Littérature non conventionnelle</a:t>
            </a:r>
            <a:endParaRPr lang="fr-FR" b="1" dirty="0">
              <a:solidFill>
                <a:schemeClr val="bg1"/>
              </a:solidFill>
            </a:endParaRPr>
          </a:p>
        </p:txBody>
      </p:sp>
      <p:sp>
        <p:nvSpPr>
          <p:cNvPr id="3" name="Espace réservé du contenu 2"/>
          <p:cNvSpPr>
            <a:spLocks noGrp="1"/>
          </p:cNvSpPr>
          <p:nvPr>
            <p:ph idx="1"/>
          </p:nvPr>
        </p:nvSpPr>
        <p:spPr/>
        <p:txBody>
          <a:bodyPr>
            <a:normAutofit lnSpcReduction="10000"/>
          </a:bodyPr>
          <a:lstStyle/>
          <a:p>
            <a:r>
              <a:rPr lang="fr-FR" dirty="0" smtClean="0"/>
              <a:t>Exposés</a:t>
            </a:r>
          </a:p>
          <a:p>
            <a:r>
              <a:rPr lang="fr-FR" dirty="0" smtClean="0"/>
              <a:t>Textes de cours</a:t>
            </a:r>
          </a:p>
          <a:p>
            <a:r>
              <a:rPr lang="fr-FR" dirty="0" smtClean="0"/>
              <a:t>Etudes non diffusées</a:t>
            </a:r>
          </a:p>
          <a:p>
            <a:r>
              <a:rPr lang="fr-FR" dirty="0" smtClean="0"/>
              <a:t>Rapports</a:t>
            </a:r>
            <a:endParaRPr lang="fr-FR" dirty="0"/>
          </a:p>
          <a:p>
            <a:r>
              <a:rPr lang="fr-FR" dirty="0" smtClean="0"/>
              <a:t>Thèses de doctorat non diffusés</a:t>
            </a:r>
          </a:p>
          <a:p>
            <a:r>
              <a:rPr lang="fr-FR" dirty="0" smtClean="0"/>
              <a:t>Mémoires</a:t>
            </a:r>
          </a:p>
          <a:p>
            <a:r>
              <a:rPr lang="fr-FR" dirty="0" smtClean="0"/>
              <a:t>….</a:t>
            </a:r>
          </a:p>
          <a:p>
            <a:r>
              <a:rPr lang="fr-FR" b="1" dirty="0" smtClean="0"/>
              <a:t>Présente de manière aléatoire sur Internet</a:t>
            </a:r>
            <a:endParaRPr lang="fr-F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r>
              <a:rPr lang="fr-FR" dirty="0" smtClean="0"/>
              <a:t>L’encyclopédie en ligne </a:t>
            </a:r>
            <a:r>
              <a:rPr lang="fr-FR" dirty="0" err="1" smtClean="0"/>
              <a:t>Wikipedia</a:t>
            </a:r>
            <a:r>
              <a:rPr lang="fr-FR" dirty="0" smtClean="0"/>
              <a:t> (fr.wikipedia.org) s’appuie sur une démarche  originale de production collective. Contrairement aux encyclopédies classiques, </a:t>
            </a:r>
          </a:p>
          <a:p>
            <a:r>
              <a:rPr lang="fr-FR" dirty="0" smtClean="0"/>
              <a:t>les informations ne sont pas validées par un comité de lecture constitué de  spécialistes reconnus. </a:t>
            </a:r>
            <a:endParaRPr lang="fr-FR" dirty="0"/>
          </a:p>
        </p:txBody>
      </p:sp>
      <p:sp>
        <p:nvSpPr>
          <p:cNvPr id="4" name="Ellipse 3"/>
          <p:cNvSpPr/>
          <p:nvPr/>
        </p:nvSpPr>
        <p:spPr>
          <a:xfrm>
            <a:off x="457200" y="152400"/>
            <a:ext cx="8964488" cy="14127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Titre 1"/>
          <p:cNvSpPr txBox="1">
            <a:spLocks/>
          </p:cNvSpPr>
          <p:nvPr/>
        </p:nvSpPr>
        <p:spPr>
          <a:xfrm>
            <a:off x="609600" y="4270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b="1" smtClean="0">
                <a:solidFill>
                  <a:schemeClr val="bg1"/>
                </a:solidFill>
              </a:rPr>
              <a:t>Littérature non conventionnelle</a:t>
            </a:r>
            <a:endParaRPr lang="fr-FR" b="1" dirty="0">
              <a:solidFill>
                <a:schemeClr val="bg1"/>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304800" y="0"/>
            <a:ext cx="8964488" cy="14127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lstStyle/>
          <a:p>
            <a:r>
              <a:rPr lang="fr-FR" b="1" dirty="0" smtClean="0">
                <a:solidFill>
                  <a:schemeClr val="bg1"/>
                </a:solidFill>
              </a:rPr>
              <a:t>Littérature scientifique</a:t>
            </a:r>
            <a:endParaRPr lang="fr-FR" b="1" dirty="0">
              <a:solidFill>
                <a:schemeClr val="bg1"/>
              </a:solidFill>
            </a:endParaRPr>
          </a:p>
        </p:txBody>
      </p:sp>
      <p:sp>
        <p:nvSpPr>
          <p:cNvPr id="3" name="Espace réservé du contenu 2"/>
          <p:cNvSpPr>
            <a:spLocks noGrp="1"/>
          </p:cNvSpPr>
          <p:nvPr>
            <p:ph idx="1"/>
          </p:nvPr>
        </p:nvSpPr>
        <p:spPr/>
        <p:txBody>
          <a:bodyPr/>
          <a:lstStyle/>
          <a:p>
            <a:pPr>
              <a:buNone/>
            </a:pPr>
            <a:r>
              <a:rPr lang="fr-FR" dirty="0" smtClean="0"/>
              <a:t>• Auteur est un scientifique</a:t>
            </a:r>
          </a:p>
          <a:p>
            <a:pPr>
              <a:buNone/>
            </a:pPr>
            <a:r>
              <a:rPr lang="fr-FR" dirty="0" smtClean="0"/>
              <a:t>• La publication apporte une contribution</a:t>
            </a:r>
          </a:p>
          <a:p>
            <a:pPr>
              <a:buNone/>
            </a:pPr>
            <a:r>
              <a:rPr lang="fr-FR" dirty="0" smtClean="0"/>
              <a:t>nouvelle à la science</a:t>
            </a:r>
          </a:p>
          <a:p>
            <a:pPr>
              <a:buNone/>
            </a:pPr>
            <a:r>
              <a:rPr lang="fr-FR" dirty="0" smtClean="0"/>
              <a:t>• Le support est destiné à la communication</a:t>
            </a:r>
          </a:p>
          <a:p>
            <a:pPr>
              <a:buNone/>
            </a:pPr>
            <a:r>
              <a:rPr lang="fr-FR" dirty="0" smtClean="0"/>
              <a:t>scientifique</a:t>
            </a:r>
            <a:endParaRPr lang="fr-F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304800" y="0"/>
            <a:ext cx="8964488" cy="14127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fontScale="90000"/>
          </a:bodyPr>
          <a:lstStyle/>
          <a:p>
            <a:r>
              <a:rPr lang="fr-FR" b="1" dirty="0" smtClean="0">
                <a:solidFill>
                  <a:schemeClr val="bg1"/>
                </a:solidFill>
              </a:rPr>
              <a:t>Publication de la littérature scientifique</a:t>
            </a:r>
            <a:endParaRPr lang="fr-FR" b="1" dirty="0">
              <a:solidFill>
                <a:schemeClr val="bg1"/>
              </a:solidFill>
            </a:endParaRPr>
          </a:p>
        </p:txBody>
      </p:sp>
      <p:sp>
        <p:nvSpPr>
          <p:cNvPr id="3" name="Espace réservé du contenu 2"/>
          <p:cNvSpPr>
            <a:spLocks noGrp="1"/>
          </p:cNvSpPr>
          <p:nvPr>
            <p:ph idx="1"/>
          </p:nvPr>
        </p:nvSpPr>
        <p:spPr/>
        <p:txBody>
          <a:bodyPr>
            <a:normAutofit fontScale="92500" lnSpcReduction="20000"/>
          </a:bodyPr>
          <a:lstStyle/>
          <a:p>
            <a:pPr>
              <a:buNone/>
            </a:pPr>
            <a:r>
              <a:rPr lang="fr-FR" dirty="0" smtClean="0"/>
              <a:t>• Les revues scientifiques à comité de lecture (</a:t>
            </a:r>
            <a:r>
              <a:rPr lang="fr-FR" dirty="0" err="1" smtClean="0"/>
              <a:t>peer</a:t>
            </a:r>
            <a:endParaRPr lang="fr-FR" dirty="0" smtClean="0"/>
          </a:p>
          <a:p>
            <a:pPr>
              <a:buNone/>
            </a:pPr>
            <a:r>
              <a:rPr lang="fr-FR" dirty="0" err="1" smtClean="0"/>
              <a:t>reviewed</a:t>
            </a:r>
            <a:r>
              <a:rPr lang="fr-FR" dirty="0" smtClean="0"/>
              <a:t> journal)</a:t>
            </a:r>
          </a:p>
          <a:p>
            <a:pPr>
              <a:buNone/>
            </a:pPr>
            <a:r>
              <a:rPr lang="fr-FR" dirty="0" smtClean="0"/>
              <a:t>– Soit éditeur commercial (Elsevier, </a:t>
            </a:r>
            <a:r>
              <a:rPr lang="fr-FR" dirty="0" err="1" smtClean="0"/>
              <a:t>Wiley</a:t>
            </a:r>
            <a:r>
              <a:rPr lang="fr-FR" dirty="0" smtClean="0"/>
              <a:t>, Masson, De Boeck, Presses universitaires, Sage, Springer, </a:t>
            </a:r>
            <a:r>
              <a:rPr lang="fr-FR" dirty="0" err="1" smtClean="0"/>
              <a:t>etc</a:t>
            </a:r>
            <a:r>
              <a:rPr lang="fr-FR" dirty="0" smtClean="0"/>
              <a:t>…)</a:t>
            </a:r>
          </a:p>
          <a:p>
            <a:pPr>
              <a:buNone/>
            </a:pPr>
            <a:r>
              <a:rPr lang="fr-FR" dirty="0" smtClean="0"/>
              <a:t>– Soit sociétés savantes, Universités,…</a:t>
            </a:r>
          </a:p>
          <a:p>
            <a:pPr>
              <a:buNone/>
            </a:pPr>
            <a:r>
              <a:rPr lang="fr-FR" dirty="0" smtClean="0"/>
              <a:t>• Les comptes-rendus de colloques scientifiques</a:t>
            </a:r>
          </a:p>
          <a:p>
            <a:pPr>
              <a:buNone/>
            </a:pPr>
            <a:r>
              <a:rPr lang="fr-FR" dirty="0" smtClean="0"/>
              <a:t>avec comité de lecture</a:t>
            </a:r>
          </a:p>
          <a:p>
            <a:pPr>
              <a:buNone/>
            </a:pPr>
            <a:r>
              <a:rPr lang="fr-FR" dirty="0" smtClean="0"/>
              <a:t>• Les monographies (livres) sur un thème de</a:t>
            </a:r>
          </a:p>
          <a:p>
            <a:pPr>
              <a:buNone/>
            </a:pPr>
            <a:r>
              <a:rPr lang="fr-FR" dirty="0" smtClean="0"/>
              <a:t>recherche</a:t>
            </a: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solidFill>
                  <a:schemeClr val="tx2">
                    <a:lumMod val="75000"/>
                  </a:schemeClr>
                </a:solidFill>
              </a:rPr>
              <a:t>Introduction </a:t>
            </a:r>
            <a:r>
              <a:rPr lang="fr-FR" b="1" dirty="0" smtClean="0">
                <a:solidFill>
                  <a:schemeClr val="tx2">
                    <a:lumMod val="75000"/>
                  </a:schemeClr>
                </a:solidFill>
              </a:rPr>
              <a:t>:</a:t>
            </a:r>
            <a:endParaRPr lang="fr-FR" dirty="0">
              <a:solidFill>
                <a:schemeClr val="tx2">
                  <a:lumMod val="75000"/>
                </a:schemeClr>
              </a:solidFill>
            </a:endParaRPr>
          </a:p>
        </p:txBody>
      </p:sp>
      <p:sp>
        <p:nvSpPr>
          <p:cNvPr id="3" name="Espace réservé du contenu 2"/>
          <p:cNvSpPr>
            <a:spLocks noGrp="1"/>
          </p:cNvSpPr>
          <p:nvPr>
            <p:ph idx="1"/>
          </p:nvPr>
        </p:nvSpPr>
        <p:spPr/>
        <p:txBody>
          <a:bodyPr/>
          <a:lstStyle/>
          <a:p>
            <a:r>
              <a:rPr lang="fr-FR" dirty="0" smtClean="0">
                <a:solidFill>
                  <a:schemeClr val="tx2">
                    <a:lumMod val="75000"/>
                  </a:schemeClr>
                </a:solidFill>
              </a:rPr>
              <a:t>Etudiant universitaire </a:t>
            </a:r>
            <a:r>
              <a:rPr lang="fr-FR" dirty="0" smtClean="0">
                <a:solidFill>
                  <a:schemeClr val="tx2">
                    <a:lumMod val="75000"/>
                  </a:schemeClr>
                </a:solidFill>
                <a:sym typeface="Wingdings" pitchFamily="2" charset="2"/>
              </a:rPr>
              <a:t> </a:t>
            </a:r>
            <a:r>
              <a:rPr lang="fr-FR" dirty="0">
                <a:solidFill>
                  <a:schemeClr val="tx2">
                    <a:lumMod val="75000"/>
                  </a:schemeClr>
                </a:solidFill>
              </a:rPr>
              <a:t>développer des capacités de chercheur et </a:t>
            </a:r>
            <a:r>
              <a:rPr lang="fr-FR" dirty="0" smtClean="0">
                <a:solidFill>
                  <a:schemeClr val="tx2">
                    <a:lumMod val="75000"/>
                  </a:schemeClr>
                </a:solidFill>
              </a:rPr>
              <a:t>contribuer </a:t>
            </a:r>
            <a:r>
              <a:rPr lang="fr-FR" dirty="0">
                <a:solidFill>
                  <a:schemeClr val="tx2">
                    <a:lumMod val="75000"/>
                  </a:schemeClr>
                </a:solidFill>
              </a:rPr>
              <a:t>à l’avancement des connaissances</a:t>
            </a:r>
            <a:r>
              <a:rPr lang="fr-FR" dirty="0" smtClean="0"/>
              <a:t>.</a:t>
            </a:r>
          </a:p>
          <a:p>
            <a:r>
              <a:rPr lang="fr-FR" dirty="0" smtClean="0">
                <a:solidFill>
                  <a:schemeClr val="tx2">
                    <a:lumMod val="75000"/>
                  </a:schemeClr>
                </a:solidFill>
              </a:rPr>
              <a:t>Ce module</a:t>
            </a:r>
            <a:r>
              <a:rPr lang="fr-FR" dirty="0" smtClean="0">
                <a:solidFill>
                  <a:schemeClr val="tx2">
                    <a:lumMod val="75000"/>
                  </a:schemeClr>
                </a:solidFill>
                <a:sym typeface="Wingdings" pitchFamily="2" charset="2"/>
              </a:rPr>
              <a:t></a:t>
            </a:r>
            <a:r>
              <a:rPr lang="fr-FR" dirty="0" smtClean="0">
                <a:solidFill>
                  <a:schemeClr val="tx2">
                    <a:lumMod val="75000"/>
                  </a:schemeClr>
                </a:solidFill>
              </a:rPr>
              <a:t>initier </a:t>
            </a:r>
            <a:r>
              <a:rPr lang="fr-FR" dirty="0">
                <a:solidFill>
                  <a:schemeClr val="tx2">
                    <a:lumMod val="75000"/>
                  </a:schemeClr>
                </a:solidFill>
              </a:rPr>
              <a:t>l’étudiant à la pratique de la </a:t>
            </a:r>
            <a:r>
              <a:rPr lang="fr-FR" dirty="0" smtClean="0">
                <a:solidFill>
                  <a:schemeClr val="tx2">
                    <a:lumMod val="75000"/>
                  </a:schemeClr>
                </a:solidFill>
              </a:rPr>
              <a:t>recherche scientifique.</a:t>
            </a:r>
          </a:p>
          <a:p>
            <a:r>
              <a:rPr lang="fr-FR" dirty="0" smtClean="0">
                <a:solidFill>
                  <a:schemeClr val="tx2">
                    <a:lumMod val="75000"/>
                  </a:schemeClr>
                </a:solidFill>
              </a:rPr>
              <a:t>l’étudiant </a:t>
            </a:r>
            <a:r>
              <a:rPr lang="fr-FR" dirty="0">
                <a:solidFill>
                  <a:schemeClr val="tx2">
                    <a:lumMod val="75000"/>
                  </a:schemeClr>
                </a:solidFill>
              </a:rPr>
              <a:t>doit rendre compte du résultat de ses travaux dans un exercice </a:t>
            </a:r>
            <a:r>
              <a:rPr lang="fr-FR" dirty="0" smtClean="0">
                <a:solidFill>
                  <a:schemeClr val="tx2">
                    <a:lumMod val="75000"/>
                  </a:schemeClr>
                </a:solidFill>
              </a:rPr>
              <a:t>nommé mémoire</a:t>
            </a:r>
            <a:r>
              <a:rPr lang="fr-FR" dirty="0">
                <a:solidFill>
                  <a:schemeClr val="tx2">
                    <a:lumMod val="75000"/>
                  </a:schemeClr>
                </a:solidFill>
              </a:rPr>
              <a:t>.</a:t>
            </a:r>
            <a:endParaRPr lang="fr-FR" dirty="0" smtClean="0">
              <a:solidFill>
                <a:schemeClr val="tx2">
                  <a:lumMod val="75000"/>
                </a:schemeClr>
              </a:solidFill>
            </a:endParaRPr>
          </a:p>
          <a:p>
            <a:endParaRPr lang="fr-FR"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304800" y="0"/>
            <a:ext cx="8964488" cy="14127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lstStyle/>
          <a:p>
            <a:r>
              <a:rPr lang="fr-FR" b="1" dirty="0" smtClean="0">
                <a:solidFill>
                  <a:schemeClr val="bg1">
                    <a:lumMod val="95000"/>
                  </a:schemeClr>
                </a:solidFill>
              </a:rPr>
              <a:t>Les périodiques</a:t>
            </a:r>
            <a:endParaRPr lang="fr-FR" b="1" dirty="0">
              <a:solidFill>
                <a:schemeClr val="bg1">
                  <a:lumMod val="95000"/>
                </a:schemeClr>
              </a:solidFill>
            </a:endParaRPr>
          </a:p>
        </p:txBody>
      </p:sp>
      <p:sp>
        <p:nvSpPr>
          <p:cNvPr id="3" name="Espace réservé du contenu 2"/>
          <p:cNvSpPr>
            <a:spLocks noGrp="1"/>
          </p:cNvSpPr>
          <p:nvPr>
            <p:ph idx="1"/>
          </p:nvPr>
        </p:nvSpPr>
        <p:spPr/>
        <p:txBody>
          <a:bodyPr>
            <a:normAutofit fontScale="70000" lnSpcReduction="20000"/>
          </a:bodyPr>
          <a:lstStyle/>
          <a:p>
            <a:r>
              <a:rPr lang="fr-FR" dirty="0" smtClean="0"/>
              <a:t>Les périodiques sont une source essentielle pour la documentation, puisque leur contenu se renouvelle constamment. On trouve dans les périodiques des articles de recherche, de synthèse, d'opinion, </a:t>
            </a:r>
            <a:r>
              <a:rPr lang="fr-FR" dirty="0" err="1" smtClean="0"/>
              <a:t>etc</a:t>
            </a:r>
            <a:endParaRPr lang="fr-FR" dirty="0" smtClean="0"/>
          </a:p>
          <a:p>
            <a:r>
              <a:rPr lang="fr-FR" dirty="0" smtClean="0"/>
              <a:t>Les articles de recherche rapportent des résultats de recherche. Ils traitent des principales étapes d'une recherche (définition du problème, méthodes, résultats, analyse et conclusion). </a:t>
            </a:r>
          </a:p>
          <a:p>
            <a:r>
              <a:rPr lang="fr-FR" dirty="0" smtClean="0"/>
              <a:t>Les articles de synthèse examinent et comparent différentes études traitant d'un même thème ou d'un même problème et ont pour but de faire le point sur une question. </a:t>
            </a:r>
          </a:p>
          <a:p>
            <a:r>
              <a:rPr lang="fr-FR" dirty="0" smtClean="0"/>
              <a:t> Les articles d'opinions contiennent des réflexions et des opinions sur un sujet donné. Il faut les utiliser avec prudence.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304800" y="0"/>
            <a:ext cx="8964488" cy="14127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i="1" dirty="0" smtClean="0">
                <a:solidFill>
                  <a:schemeClr val="bg1">
                    <a:lumMod val="95000"/>
                  </a:schemeClr>
                </a:solidFill>
              </a:rPr>
              <a:t>Les index de périodiques</a:t>
            </a:r>
            <a:endParaRPr lang="fr-FR" b="1" dirty="0">
              <a:solidFill>
                <a:schemeClr val="bg1">
                  <a:lumMod val="95000"/>
                </a:schemeClr>
              </a:solidFill>
            </a:endParaRPr>
          </a:p>
        </p:txBody>
      </p:sp>
      <p:sp>
        <p:nvSpPr>
          <p:cNvPr id="3" name="Espace réservé du contenu 2"/>
          <p:cNvSpPr>
            <a:spLocks noGrp="1"/>
          </p:cNvSpPr>
          <p:nvPr>
            <p:ph idx="1"/>
          </p:nvPr>
        </p:nvSpPr>
        <p:spPr/>
        <p:txBody>
          <a:bodyPr>
            <a:normAutofit fontScale="62500" lnSpcReduction="20000"/>
          </a:bodyPr>
          <a:lstStyle/>
          <a:p>
            <a:r>
              <a:rPr lang="fr-FR" dirty="0" smtClean="0"/>
              <a:t>Les index de périodiques sont des listes servant à classer les périodiques, ils se présentent sur support papier ou sur support électronique .</a:t>
            </a:r>
          </a:p>
          <a:p>
            <a:r>
              <a:rPr lang="fr-FR" dirty="0" smtClean="0"/>
              <a:t>Exemple: </a:t>
            </a:r>
            <a:r>
              <a:rPr lang="fr-FR" b="1" dirty="0" smtClean="0"/>
              <a:t>Web of Science et le JCR</a:t>
            </a:r>
          </a:p>
          <a:p>
            <a:r>
              <a:rPr lang="fr-FR" dirty="0" smtClean="0"/>
              <a:t>• </a:t>
            </a:r>
            <a:r>
              <a:rPr lang="fr-FR" b="1" u="sng" dirty="0" smtClean="0">
                <a:hlinkClick r:id="rId2"/>
              </a:rPr>
              <a:t>Journal Citation Reports (JCR)</a:t>
            </a:r>
            <a:endParaRPr lang="fr-FR" b="1" dirty="0" smtClean="0"/>
          </a:p>
          <a:p>
            <a:r>
              <a:rPr lang="fr-FR" dirty="0" smtClean="0"/>
              <a:t>Le JCR classe les journaux par facteur d’impact à l’intérieur de thématiques scientifiques. On peut rechercher un journal par son titre ou à l’intérieur d’une thématique.</a:t>
            </a:r>
          </a:p>
          <a:p>
            <a:r>
              <a:rPr lang="fr-FR" b="1" u="sng" dirty="0" smtClean="0">
                <a:hlinkClick r:id="rId3"/>
              </a:rPr>
              <a:t>Web of Science</a:t>
            </a:r>
            <a:endParaRPr lang="fr-FR" b="1" dirty="0" smtClean="0"/>
          </a:p>
          <a:p>
            <a:r>
              <a:rPr lang="fr-FR" dirty="0" smtClean="0"/>
              <a:t>Le Web of Science est une base de données d’informations bibliographiques </a:t>
            </a:r>
            <a:r>
              <a:rPr lang="fr-FR" dirty="0" err="1" smtClean="0"/>
              <a:t>multi-thématiques</a:t>
            </a:r>
            <a:r>
              <a:rPr lang="fr-FR" dirty="0" smtClean="0"/>
              <a:t> produite par la Société ISI (Institute for </a:t>
            </a:r>
            <a:r>
              <a:rPr lang="fr-FR" dirty="0" err="1" smtClean="0"/>
              <a:t>Scientific</a:t>
            </a:r>
            <a:r>
              <a:rPr lang="fr-FR" dirty="0" smtClean="0"/>
              <a:t> Information) de Thomson </a:t>
            </a:r>
            <a:r>
              <a:rPr lang="fr-FR" dirty="0" err="1" smtClean="0"/>
              <a:t>Scientific</a:t>
            </a:r>
            <a:r>
              <a:rPr lang="fr-FR" dirty="0" smtClean="0"/>
              <a:t> qui est une division de la Société Thomson Reuters. </a:t>
            </a:r>
            <a:br>
              <a:rPr lang="fr-FR" dirty="0" smtClean="0"/>
            </a:br>
            <a:r>
              <a:rPr lang="fr-FR" dirty="0" smtClean="0"/>
              <a:t>Cette base de données est intégrée dans le "Web of </a:t>
            </a:r>
            <a:r>
              <a:rPr lang="fr-FR" dirty="0" err="1" smtClean="0"/>
              <a:t>Knowledge</a:t>
            </a:r>
            <a:r>
              <a:rPr lang="fr-FR" dirty="0" smtClean="0"/>
              <a:t>" qui comprend d’autres bases dont </a:t>
            </a:r>
            <a:r>
              <a:rPr lang="fr-FR" dirty="0" err="1" smtClean="0"/>
              <a:t>Medline</a:t>
            </a:r>
            <a:r>
              <a:rPr lang="fr-FR" dirty="0" smtClean="0"/>
              <a:t>, "Journal Citation Reports’ (JCR), et d’autres bases de données additionnelles.</a:t>
            </a:r>
            <a:endParaRPr lang="fr-FR"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304800" y="0"/>
            <a:ext cx="8964488" cy="14127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i="1" dirty="0" smtClean="0">
                <a:solidFill>
                  <a:schemeClr val="bg1">
                    <a:lumMod val="95000"/>
                  </a:schemeClr>
                </a:solidFill>
              </a:rPr>
              <a:t>Les index de périodiques</a:t>
            </a:r>
            <a:endParaRPr lang="fr-FR" b="1" dirty="0">
              <a:solidFill>
                <a:schemeClr val="bg1">
                  <a:lumMod val="95000"/>
                </a:schemeClr>
              </a:solidFill>
            </a:endParaRPr>
          </a:p>
        </p:txBody>
      </p:sp>
      <p:sp>
        <p:nvSpPr>
          <p:cNvPr id="3" name="Espace réservé du contenu 2"/>
          <p:cNvSpPr>
            <a:spLocks noGrp="1"/>
          </p:cNvSpPr>
          <p:nvPr>
            <p:ph idx="1"/>
          </p:nvPr>
        </p:nvSpPr>
        <p:spPr/>
        <p:txBody>
          <a:bodyPr>
            <a:normAutofit/>
          </a:bodyPr>
          <a:lstStyle/>
          <a:p>
            <a:r>
              <a:rPr lang="fr-FR" b="1" dirty="0"/>
              <a:t>Le facteur d’impact </a:t>
            </a:r>
            <a:r>
              <a:rPr lang="fr-FR" dirty="0"/>
              <a:t>d’une revue est </a:t>
            </a:r>
            <a:r>
              <a:rPr lang="fr-FR" b="1" dirty="0"/>
              <a:t>le nombre moyen de citations </a:t>
            </a:r>
            <a:r>
              <a:rPr lang="fr-FR" dirty="0"/>
              <a:t>des articles de la revue rapporté </a:t>
            </a:r>
            <a:r>
              <a:rPr lang="fr-FR" b="1" dirty="0"/>
              <a:t>au nombre d’articles que publie</a:t>
            </a:r>
            <a:r>
              <a:rPr lang="fr-FR" dirty="0"/>
              <a:t> la revue. </a:t>
            </a:r>
            <a:endParaRPr lang="fr-FR" dirty="0" smtClean="0"/>
          </a:p>
          <a:p>
            <a:r>
              <a:rPr lang="fr-FR" dirty="0" smtClean="0"/>
              <a:t>Par </a:t>
            </a:r>
            <a:r>
              <a:rPr lang="fr-FR" dirty="0"/>
              <a:t>défaut, il est calculé pour une période de publication de deux ans</a:t>
            </a:r>
            <a:r>
              <a:rPr lang="fr-FR" dirty="0" smtClean="0"/>
              <a:t>.</a:t>
            </a:r>
          </a:p>
          <a:p>
            <a:endParaRPr lang="fr-FR" dirty="0"/>
          </a:p>
        </p:txBody>
      </p:sp>
    </p:spTree>
    <p:extLst>
      <p:ext uri="{BB962C8B-B14F-4D97-AF65-F5344CB8AC3E}">
        <p14:creationId xmlns:p14="http://schemas.microsoft.com/office/powerpoint/2010/main" val="62442111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304800" y="0"/>
            <a:ext cx="8964488" cy="14127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i="1" dirty="0" smtClean="0">
                <a:solidFill>
                  <a:schemeClr val="bg1">
                    <a:lumMod val="95000"/>
                  </a:schemeClr>
                </a:solidFill>
              </a:rPr>
              <a:t>Le facteur d’impact</a:t>
            </a:r>
            <a:endParaRPr lang="fr-FR" b="1" dirty="0">
              <a:solidFill>
                <a:schemeClr val="bg1">
                  <a:lumMod val="95000"/>
                </a:schemeClr>
              </a:solidFill>
            </a:endParaRPr>
          </a:p>
        </p:txBody>
      </p:sp>
      <p:sp>
        <p:nvSpPr>
          <p:cNvPr id="3" name="Espace réservé du contenu 2"/>
          <p:cNvSpPr>
            <a:spLocks noGrp="1"/>
          </p:cNvSpPr>
          <p:nvPr>
            <p:ph idx="1"/>
          </p:nvPr>
        </p:nvSpPr>
        <p:spPr/>
        <p:txBody>
          <a:bodyPr>
            <a:normAutofit/>
          </a:bodyPr>
          <a:lstStyle/>
          <a:p>
            <a:r>
              <a:rPr lang="fr-FR" b="1" dirty="0"/>
              <a:t>Exemple - </a:t>
            </a:r>
            <a:r>
              <a:rPr lang="fr-FR" dirty="0"/>
              <a:t>La revue </a:t>
            </a:r>
            <a:r>
              <a:rPr lang="fr-FR" dirty="0" smtClean="0"/>
              <a:t>X a </a:t>
            </a:r>
            <a:r>
              <a:rPr lang="fr-FR" dirty="0"/>
              <a:t>publié 65 articles en 2010 </a:t>
            </a:r>
            <a:r>
              <a:rPr lang="fr-FR" dirty="0" smtClean="0"/>
              <a:t>et </a:t>
            </a:r>
            <a:r>
              <a:rPr lang="fr-FR" dirty="0"/>
              <a:t>59 en 2011 </a:t>
            </a:r>
            <a:r>
              <a:rPr lang="fr-FR" dirty="0" smtClean="0"/>
              <a:t>,soit </a:t>
            </a:r>
            <a:r>
              <a:rPr lang="fr-FR" dirty="0"/>
              <a:t>un total de 124 articles. En 2012 </a:t>
            </a:r>
            <a:r>
              <a:rPr lang="fr-FR" dirty="0" smtClean="0"/>
              <a:t>, les </a:t>
            </a:r>
            <a:r>
              <a:rPr lang="fr-FR" dirty="0"/>
              <a:t>articles publiés en 2010 ont reçu 37 citations par d’autres articles </a:t>
            </a:r>
            <a:r>
              <a:rPr lang="fr-FR" dirty="0" smtClean="0"/>
              <a:t>et </a:t>
            </a:r>
            <a:r>
              <a:rPr lang="fr-FR" dirty="0"/>
              <a:t>les articles publiés en 2011 ont reçu 37 citations, soit un total de 74 citations. </a:t>
            </a:r>
            <a:br>
              <a:rPr lang="fr-FR" dirty="0"/>
            </a:br>
            <a:r>
              <a:rPr lang="fr-FR" dirty="0"/>
              <a:t>FI </a:t>
            </a:r>
            <a:r>
              <a:rPr lang="fr-FR"/>
              <a:t>2012 </a:t>
            </a:r>
            <a:r>
              <a:rPr lang="fr-FR" smtClean="0"/>
              <a:t>(X</a:t>
            </a:r>
            <a:r>
              <a:rPr lang="fr-FR" dirty="0"/>
              <a:t> </a:t>
            </a:r>
            <a:r>
              <a:rPr lang="fr-FR"/>
              <a:t> </a:t>
            </a:r>
            <a:r>
              <a:rPr lang="fr-FR" smtClean="0"/>
              <a:t>)= </a:t>
            </a:r>
            <a:r>
              <a:rPr lang="fr-FR" dirty="0"/>
              <a:t>74/124 = 0,597</a:t>
            </a:r>
          </a:p>
        </p:txBody>
      </p:sp>
    </p:spTree>
    <p:extLst>
      <p:ext uri="{BB962C8B-B14F-4D97-AF65-F5344CB8AC3E}">
        <p14:creationId xmlns:p14="http://schemas.microsoft.com/office/powerpoint/2010/main" val="67324739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304800" y="0"/>
            <a:ext cx="8964488" cy="14127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fontScale="90000"/>
          </a:bodyPr>
          <a:lstStyle/>
          <a:p>
            <a:r>
              <a:rPr lang="fr-FR" b="1" dirty="0" smtClean="0"/>
              <a:t/>
            </a:r>
            <a:br>
              <a:rPr lang="fr-FR" b="1" dirty="0" smtClean="0"/>
            </a:br>
            <a:r>
              <a:rPr lang="fr-FR" b="1" dirty="0" smtClean="0">
                <a:solidFill>
                  <a:schemeClr val="bg1">
                    <a:lumMod val="95000"/>
                  </a:schemeClr>
                </a:solidFill>
              </a:rPr>
              <a:t>Moteur de recherche sur Internet et </a:t>
            </a:r>
            <a:r>
              <a:rPr lang="fr-FR" b="1" dirty="0" err="1" smtClean="0">
                <a:solidFill>
                  <a:schemeClr val="bg1">
                    <a:lumMod val="95000"/>
                  </a:schemeClr>
                </a:solidFill>
              </a:rPr>
              <a:t>Métamoteur</a:t>
            </a:r>
            <a:r>
              <a:rPr lang="fr-FR" b="1" dirty="0" smtClean="0"/>
              <a:t/>
            </a:r>
            <a:br>
              <a:rPr lang="fr-FR" b="1" dirty="0" smtClean="0"/>
            </a:br>
            <a:endParaRPr lang="fr-FR" dirty="0"/>
          </a:p>
        </p:txBody>
      </p:sp>
      <p:sp>
        <p:nvSpPr>
          <p:cNvPr id="3" name="Espace réservé du contenu 2"/>
          <p:cNvSpPr>
            <a:spLocks noGrp="1"/>
          </p:cNvSpPr>
          <p:nvPr>
            <p:ph idx="1"/>
          </p:nvPr>
        </p:nvSpPr>
        <p:spPr/>
        <p:txBody>
          <a:bodyPr>
            <a:normAutofit/>
          </a:bodyPr>
          <a:lstStyle/>
          <a:p>
            <a:r>
              <a:rPr lang="fr-FR" dirty="0" smtClean="0"/>
              <a:t> Moteur : Google </a:t>
            </a:r>
            <a:r>
              <a:rPr lang="fr-FR" dirty="0" err="1" smtClean="0"/>
              <a:t>Scholar</a:t>
            </a:r>
            <a:r>
              <a:rPr lang="fr-FR" dirty="0" smtClean="0"/>
              <a:t> et Google Livres</a:t>
            </a:r>
          </a:p>
          <a:p>
            <a:r>
              <a:rPr lang="fr-FR" dirty="0" smtClean="0"/>
              <a:t> </a:t>
            </a:r>
            <a:r>
              <a:rPr lang="fr-FR" dirty="0" err="1" smtClean="0"/>
              <a:t>Métamoteurs</a:t>
            </a:r>
            <a:r>
              <a:rPr lang="fr-FR" dirty="0" smtClean="0"/>
              <a:t> : </a:t>
            </a:r>
            <a:r>
              <a:rPr lang="fr-FR" dirty="0" err="1" smtClean="0"/>
              <a:t>Seek</a:t>
            </a:r>
            <a:r>
              <a:rPr lang="fr-FR" dirty="0" smtClean="0"/>
              <a:t> et Copernic</a:t>
            </a:r>
          </a:p>
          <a:p>
            <a:r>
              <a:rPr lang="fr-FR" b="1" dirty="0" smtClean="0"/>
              <a:t>Utile pour trouver rapidement un document sur un sujet donné – Attention à la falsification</a:t>
            </a:r>
            <a:endParaRPr lang="fr-FR"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304800" y="0"/>
            <a:ext cx="8964488" cy="14127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lstStyle/>
          <a:p>
            <a:r>
              <a:rPr lang="fr-FR" b="1" dirty="0" smtClean="0">
                <a:solidFill>
                  <a:schemeClr val="bg1"/>
                </a:solidFill>
              </a:rPr>
              <a:t>EXPERTS D’INTERNET</a:t>
            </a:r>
            <a:endParaRPr lang="fr-FR" b="1" dirty="0">
              <a:solidFill>
                <a:schemeClr val="bg1"/>
              </a:solidFill>
            </a:endParaRPr>
          </a:p>
        </p:txBody>
      </p:sp>
      <p:sp>
        <p:nvSpPr>
          <p:cNvPr id="3" name="Espace réservé du contenu 2"/>
          <p:cNvSpPr>
            <a:spLocks noGrp="1"/>
          </p:cNvSpPr>
          <p:nvPr>
            <p:ph idx="1"/>
          </p:nvPr>
        </p:nvSpPr>
        <p:spPr>
          <a:xfrm>
            <a:off x="467544" y="1556792"/>
            <a:ext cx="8229600" cy="4525963"/>
          </a:xfrm>
        </p:spPr>
        <p:txBody>
          <a:bodyPr>
            <a:normAutofit fontScale="70000" lnSpcReduction="20000"/>
          </a:bodyPr>
          <a:lstStyle/>
          <a:p>
            <a:r>
              <a:rPr lang="fr-FR" dirty="0" smtClean="0"/>
              <a:t>Il est maintenant possible d'interroger directement des experts dans Internet pour obtenir des informations à jour</a:t>
            </a:r>
          </a:p>
          <a:p>
            <a:r>
              <a:rPr lang="fr-FR" dirty="0" smtClean="0"/>
              <a:t>All Experts (www.allexperts.com). Ce site réunit des spécialistes dans presque tous les domaines du savoir. Il faut indiquer de quel domaine relève la question.</a:t>
            </a:r>
          </a:p>
          <a:p>
            <a:r>
              <a:rPr lang="fr-FR" dirty="0" smtClean="0"/>
              <a:t> </a:t>
            </a:r>
            <a:r>
              <a:rPr lang="fr-FR" dirty="0" err="1" smtClean="0"/>
              <a:t>Ask</a:t>
            </a:r>
            <a:r>
              <a:rPr lang="fr-FR" dirty="0" smtClean="0"/>
              <a:t> An Expert ( </a:t>
            </a:r>
            <a:r>
              <a:rPr lang="fr-FR" dirty="0" smtClean="0">
                <a:hlinkClick r:id="rId2"/>
              </a:rPr>
              <a:t>http://njnie.dl.stevenstech.edu/askanexpert.html</a:t>
            </a:r>
            <a:r>
              <a:rPr lang="fr-FR" dirty="0" smtClean="0"/>
              <a:t> ). </a:t>
            </a:r>
          </a:p>
          <a:p>
            <a:r>
              <a:rPr lang="fr-FR" dirty="0" smtClean="0"/>
              <a:t>Ce site établit des liens avec des sites spécialisés qui disposent d'un expert pour répondre aux questions. Les principaux domaines couverts sont la science et la technologie, la médecine et la santé, la recherche en bibliothèque.</a:t>
            </a:r>
          </a:p>
          <a:p>
            <a:r>
              <a:rPr lang="fr-FR" dirty="0" smtClean="0"/>
              <a:t>Interrogation de 5 mn pour économiser la recherche d’un mois</a:t>
            </a:r>
            <a:endParaRPr lang="fr-FR"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Consulter un expert</a:t>
            </a:r>
            <a:endParaRPr lang="fr-FR"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690562" y="1648619"/>
            <a:ext cx="7762875" cy="4429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304800" y="0"/>
            <a:ext cx="8964488" cy="14127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lstStyle/>
          <a:p>
            <a:r>
              <a:rPr lang="fr-FR" b="1" dirty="0" smtClean="0">
                <a:solidFill>
                  <a:schemeClr val="bg1"/>
                </a:solidFill>
              </a:rPr>
              <a:t>Documents Web</a:t>
            </a:r>
            <a:endParaRPr lang="fr-FR" b="1" dirty="0">
              <a:solidFill>
                <a:schemeClr val="bg1"/>
              </a:solidFill>
            </a:endParaRPr>
          </a:p>
        </p:txBody>
      </p:sp>
      <p:sp>
        <p:nvSpPr>
          <p:cNvPr id="3" name="Espace réservé du contenu 2"/>
          <p:cNvSpPr>
            <a:spLocks noGrp="1"/>
          </p:cNvSpPr>
          <p:nvPr>
            <p:ph idx="1"/>
          </p:nvPr>
        </p:nvSpPr>
        <p:spPr/>
        <p:txBody>
          <a:bodyPr/>
          <a:lstStyle/>
          <a:p>
            <a:r>
              <a:rPr lang="fr-FR" dirty="0" smtClean="0"/>
              <a:t>L’information trouvée sur le Web ne doit pas être utilisée pour un travail universitaire car il n’y a aucun moyen d’évaluer sa pertinence ?</a:t>
            </a:r>
          </a:p>
          <a:p>
            <a:r>
              <a:rPr lang="fr-FR" b="1" dirty="0" smtClean="0"/>
              <a:t>1. Oui</a:t>
            </a:r>
          </a:p>
          <a:p>
            <a:r>
              <a:rPr lang="fr-FR" b="1" dirty="0" smtClean="0"/>
              <a:t>2. Non</a:t>
            </a:r>
            <a:endParaRPr lang="fr-FR"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179512" y="0"/>
            <a:ext cx="8964488" cy="14127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lstStyle/>
          <a:p>
            <a:r>
              <a:rPr lang="fr-FR" b="1" dirty="0" smtClean="0">
                <a:solidFill>
                  <a:schemeClr val="bg1"/>
                </a:solidFill>
              </a:rPr>
              <a:t>SI NON</a:t>
            </a:r>
            <a:endParaRPr lang="fr-FR" b="1" dirty="0">
              <a:solidFill>
                <a:schemeClr val="bg1"/>
              </a:solidFill>
            </a:endParaRPr>
          </a:p>
        </p:txBody>
      </p:sp>
      <p:sp>
        <p:nvSpPr>
          <p:cNvPr id="3" name="Espace réservé du contenu 2"/>
          <p:cNvSpPr>
            <a:spLocks noGrp="1"/>
          </p:cNvSpPr>
          <p:nvPr>
            <p:ph idx="1"/>
          </p:nvPr>
        </p:nvSpPr>
        <p:spPr/>
        <p:txBody>
          <a:bodyPr>
            <a:normAutofit fontScale="85000" lnSpcReduction="10000"/>
          </a:bodyPr>
          <a:lstStyle/>
          <a:p>
            <a:r>
              <a:rPr lang="fr-FR" b="1" dirty="0" smtClean="0"/>
              <a:t>Qui : </a:t>
            </a:r>
            <a:r>
              <a:rPr lang="fr-FR" dirty="0" smtClean="0"/>
              <a:t>Auteur, identifié, scientifique ou institutionnel, écrit dans son domaine</a:t>
            </a:r>
          </a:p>
          <a:p>
            <a:r>
              <a:rPr lang="fr-FR" b="1" dirty="0" smtClean="0"/>
              <a:t>Quoi : </a:t>
            </a:r>
            <a:r>
              <a:rPr lang="fr-FR" dirty="0" smtClean="0"/>
              <a:t>le sujet est-il bien ce que je recherche ?</a:t>
            </a:r>
          </a:p>
          <a:p>
            <a:r>
              <a:rPr lang="fr-FR" b="1" dirty="0" smtClean="0"/>
              <a:t>Quand : </a:t>
            </a:r>
            <a:r>
              <a:rPr lang="fr-FR" dirty="0" smtClean="0"/>
              <a:t>de quand datent les données; le site est-il à jour ?</a:t>
            </a:r>
          </a:p>
          <a:p>
            <a:r>
              <a:rPr lang="fr-FR" b="1" dirty="0" smtClean="0"/>
              <a:t>Comment : </a:t>
            </a:r>
            <a:r>
              <a:rPr lang="fr-FR" dirty="0" smtClean="0"/>
              <a:t>la méthodologie est-elle bien identifiée ? Y-at-</a:t>
            </a:r>
          </a:p>
          <a:p>
            <a:pPr>
              <a:buNone/>
            </a:pPr>
            <a:r>
              <a:rPr lang="fr-FR" dirty="0" smtClean="0"/>
              <a:t>il une bibliographie ? L’organisation du texte est-elle claire ?</a:t>
            </a:r>
          </a:p>
          <a:p>
            <a:r>
              <a:rPr lang="fr-FR" b="1" dirty="0" smtClean="0"/>
              <a:t>Pourquoi : </a:t>
            </a:r>
            <a:r>
              <a:rPr lang="fr-FR" dirty="0" smtClean="0"/>
              <a:t>L’objectif de l’article est-il bien scientifique ?</a:t>
            </a:r>
            <a:endParaRPr lang="fr-FR"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llipse 4"/>
          <p:cNvSpPr/>
          <p:nvPr/>
        </p:nvSpPr>
        <p:spPr>
          <a:xfrm>
            <a:off x="179512" y="0"/>
            <a:ext cx="8964488" cy="14127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fontScale="90000"/>
          </a:bodyPr>
          <a:lstStyle/>
          <a:p>
            <a:r>
              <a:rPr lang="fr-FR" b="1" dirty="0" smtClean="0">
                <a:solidFill>
                  <a:schemeClr val="bg1"/>
                </a:solidFill>
              </a:rPr>
              <a:t>L'aboutissement de la recherche d'information</a:t>
            </a:r>
            <a:endParaRPr lang="fr-FR" b="1" dirty="0">
              <a:solidFill>
                <a:schemeClr val="bg1"/>
              </a:solidFill>
            </a:endParaRPr>
          </a:p>
        </p:txBody>
      </p:sp>
      <p:sp>
        <p:nvSpPr>
          <p:cNvPr id="4" name="Espace réservé du contenu 3"/>
          <p:cNvSpPr>
            <a:spLocks noGrp="1"/>
          </p:cNvSpPr>
          <p:nvPr>
            <p:ph idx="1"/>
          </p:nvPr>
        </p:nvSpPr>
        <p:spPr/>
        <p:txBody>
          <a:bodyPr>
            <a:normAutofit lnSpcReduction="10000"/>
          </a:bodyPr>
          <a:lstStyle/>
          <a:p>
            <a:r>
              <a:rPr lang="fr-FR" dirty="0" smtClean="0"/>
              <a:t>Une première lecture permet de se familiariser avec le contenu et de déterminer s'il s'accorde avec la question de recherche. On prend connaissance du résumé et, s'il cadre avec le sujet d'étude, on lit l'introduction, les titres des sections, une ou deux phrases ainsi que la conclusion.</a:t>
            </a:r>
          </a:p>
          <a:p>
            <a:r>
              <a:rPr lang="fr-FR" dirty="0" smtClean="0"/>
              <a:t>on indiquera les points essentiels sur des fiches</a:t>
            </a: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642194"/>
          </a:xfrm>
        </p:spPr>
        <p:txBody>
          <a:bodyPr>
            <a:normAutofit fontScale="90000"/>
          </a:bodyPr>
          <a:lstStyle/>
          <a:p>
            <a:pPr lvl="0"/>
            <a:r>
              <a:rPr lang="fr-FR" sz="3100" b="1" dirty="0">
                <a:solidFill>
                  <a:schemeClr val="tx2">
                    <a:lumMod val="75000"/>
                  </a:schemeClr>
                </a:solidFill>
              </a:rPr>
              <a:t>Quelle est la différence entre un étudiant du 1</a:t>
            </a:r>
            <a:r>
              <a:rPr lang="fr-FR" sz="3100" b="1" baseline="30000" dirty="0">
                <a:solidFill>
                  <a:schemeClr val="tx2">
                    <a:lumMod val="75000"/>
                  </a:schemeClr>
                </a:solidFill>
              </a:rPr>
              <a:t>er</a:t>
            </a:r>
            <a:r>
              <a:rPr lang="fr-FR" sz="3100" b="1" dirty="0">
                <a:solidFill>
                  <a:schemeClr val="tx2">
                    <a:lumMod val="75000"/>
                  </a:schemeClr>
                </a:solidFill>
              </a:rPr>
              <a:t> ou 2 </a:t>
            </a:r>
            <a:r>
              <a:rPr lang="fr-FR" sz="3100" b="1" dirty="0" err="1" smtClean="0">
                <a:solidFill>
                  <a:schemeClr val="tx2">
                    <a:lumMod val="75000"/>
                  </a:schemeClr>
                </a:solidFill>
              </a:rPr>
              <a:t>ème</a:t>
            </a:r>
            <a:r>
              <a:rPr lang="fr-FR" sz="3100" b="1" dirty="0" smtClean="0">
                <a:solidFill>
                  <a:schemeClr val="tx2">
                    <a:lumMod val="75000"/>
                  </a:schemeClr>
                </a:solidFill>
              </a:rPr>
              <a:t> </a:t>
            </a:r>
            <a:r>
              <a:rPr lang="fr-FR" sz="3100" b="1" dirty="0">
                <a:solidFill>
                  <a:schemeClr val="tx2">
                    <a:lumMod val="75000"/>
                  </a:schemeClr>
                </a:solidFill>
              </a:rPr>
              <a:t>cycle et un étudiant titulaire d’un diplôme de la même spécialité ?:</a:t>
            </a:r>
            <a:r>
              <a:rPr lang="fr-FR" dirty="0"/>
              <a:t/>
            </a:r>
            <a:br>
              <a:rPr lang="fr-FR" dirty="0"/>
            </a:br>
            <a:endParaRPr lang="fr-FR" dirty="0"/>
          </a:p>
        </p:txBody>
      </p:sp>
      <p:sp>
        <p:nvSpPr>
          <p:cNvPr id="3" name="Espace réservé du contenu 2"/>
          <p:cNvSpPr>
            <a:spLocks noGrp="1"/>
          </p:cNvSpPr>
          <p:nvPr>
            <p:ph idx="1"/>
          </p:nvPr>
        </p:nvSpPr>
        <p:spPr/>
        <p:txBody>
          <a:bodyPr/>
          <a:lstStyle/>
          <a:p>
            <a:r>
              <a:rPr lang="fr-FR" dirty="0">
                <a:solidFill>
                  <a:schemeClr val="tx2">
                    <a:lumMod val="75000"/>
                  </a:schemeClr>
                </a:solidFill>
              </a:rPr>
              <a:t>Le diplôme autorise les institutions à  nous considérés comme des experts dans un domaine, par contre un niveau attestent les connaissances acquises. </a:t>
            </a:r>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179512" y="0"/>
            <a:ext cx="8964488" cy="14127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fontScale="90000"/>
          </a:bodyPr>
          <a:lstStyle/>
          <a:p>
            <a:r>
              <a:rPr lang="fr-FR" b="1" dirty="0" smtClean="0">
                <a:solidFill>
                  <a:schemeClr val="bg1"/>
                </a:solidFill>
              </a:rPr>
              <a:t>L'organisation et l'analyse des sources d'information</a:t>
            </a:r>
            <a:endParaRPr lang="fr-FR" b="1" dirty="0">
              <a:solidFill>
                <a:schemeClr val="bg1"/>
              </a:solidFill>
            </a:endParaRPr>
          </a:p>
        </p:txBody>
      </p:sp>
      <p:sp>
        <p:nvSpPr>
          <p:cNvPr id="3" name="Espace réservé du contenu 2"/>
          <p:cNvSpPr>
            <a:spLocks noGrp="1"/>
          </p:cNvSpPr>
          <p:nvPr>
            <p:ph idx="1"/>
          </p:nvPr>
        </p:nvSpPr>
        <p:spPr/>
        <p:txBody>
          <a:bodyPr/>
          <a:lstStyle/>
          <a:p>
            <a:r>
              <a:rPr lang="fr-FR" dirty="0" smtClean="0"/>
              <a:t>L'organisation de l'information sert, d'une part, à préciser le problème de recherche et, d'autre part, à préparer la rédaction de la recension des écrits.</a:t>
            </a:r>
          </a:p>
          <a:p>
            <a:r>
              <a:rPr lang="fr-FR" dirty="0" smtClean="0"/>
              <a:t>Habituellement, on lit d'abord les résumés des articles afin de déterminer la pertinence de ces derniers, puis on lit l'article au complet.</a:t>
            </a:r>
          </a:p>
          <a:p>
            <a:r>
              <a:rPr lang="fr-FR" dirty="0" smtClean="0"/>
              <a:t>Prendre des notes</a:t>
            </a:r>
            <a:endParaRPr lang="fr-FR"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179512" y="0"/>
            <a:ext cx="8964488" cy="14127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fontScale="90000"/>
          </a:bodyPr>
          <a:lstStyle/>
          <a:p>
            <a:r>
              <a:rPr lang="fr-FR" b="1" i="1" dirty="0" smtClean="0">
                <a:solidFill>
                  <a:schemeClr val="bg1"/>
                </a:solidFill>
              </a:rPr>
              <a:t>L'analyse de l'information</a:t>
            </a:r>
            <a:br>
              <a:rPr lang="fr-FR" b="1" i="1" dirty="0" smtClean="0">
                <a:solidFill>
                  <a:schemeClr val="bg1"/>
                </a:solidFill>
              </a:rPr>
            </a:br>
            <a:endParaRPr lang="fr-FR" b="1" dirty="0">
              <a:solidFill>
                <a:schemeClr val="bg1"/>
              </a:solidFill>
            </a:endParaRPr>
          </a:p>
        </p:txBody>
      </p:sp>
      <p:sp>
        <p:nvSpPr>
          <p:cNvPr id="3" name="Espace réservé du contenu 2"/>
          <p:cNvSpPr>
            <a:spLocks noGrp="1"/>
          </p:cNvSpPr>
          <p:nvPr>
            <p:ph idx="1"/>
          </p:nvPr>
        </p:nvSpPr>
        <p:spPr/>
        <p:txBody>
          <a:bodyPr>
            <a:normAutofit fontScale="77500" lnSpcReduction="20000"/>
          </a:bodyPr>
          <a:lstStyle/>
          <a:p>
            <a:r>
              <a:rPr lang="fr-FR" dirty="0" smtClean="0"/>
              <a:t>L'analyse des sources d'information permet de déterminer la valeur d'une source pour l'étude à mener. Burns et Grove (2001) suggèrent deux étapes dans l'analyse : la critique des études et la comparaison entre les études.</a:t>
            </a:r>
          </a:p>
          <a:p>
            <a:r>
              <a:rPr lang="fr-FR" dirty="0" smtClean="0"/>
              <a:t>Pour faire la critique des publications, il est essentiel d'être familiarisé avec le sujet traité et le processus de la recherche et de savoir porter des jugements critiques.</a:t>
            </a:r>
          </a:p>
          <a:p>
            <a:r>
              <a:rPr lang="fr-FR" dirty="0" smtClean="0"/>
              <a:t> La comparaison permet de déterminer les propositions théoriques qui ont été utilisées pour expliquer les relations entre les concepts, les méthodes qui ont été employées dans l'étude du problème, l'état de la question et les principales lacunes dans les connaissances.</a:t>
            </a:r>
            <a:endParaRPr lang="fr-FR"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t>Recenser les écrits d'un thème consiste : </a:t>
            </a:r>
            <a:br>
              <a:rPr lang="fr-FR" dirty="0" smtClean="0"/>
            </a:br>
            <a:r>
              <a:rPr lang="fr-FR" dirty="0" smtClean="0"/>
              <a:t/>
            </a:r>
            <a:br>
              <a:rPr lang="fr-FR" dirty="0" smtClean="0"/>
            </a:br>
            <a:endParaRPr lang="fr-FR" dirty="0" smtClean="0"/>
          </a:p>
          <a:p>
            <a:pPr lvl="1"/>
            <a:r>
              <a:rPr lang="fr-FR" dirty="0" smtClean="0"/>
              <a:t>À trouver des sources scientifiques à la bibliothèque en lien avec </a:t>
            </a:r>
            <a:r>
              <a:rPr lang="fr-FR" b="1" dirty="0" smtClean="0">
                <a:hlinkClick r:id="rId2"/>
              </a:rPr>
              <a:t>le thème de votre choix.</a:t>
            </a:r>
            <a:endParaRPr lang="fr-FR" dirty="0" smtClean="0"/>
          </a:p>
          <a:p>
            <a:pPr lvl="1"/>
            <a:r>
              <a:rPr lang="fr-FR" dirty="0" smtClean="0"/>
              <a:t>À lire ces sources.</a:t>
            </a:r>
          </a:p>
          <a:p>
            <a:pPr lvl="1"/>
            <a:r>
              <a:rPr lang="fr-FR" dirty="0" smtClean="0"/>
              <a:t>À faire des </a:t>
            </a:r>
            <a:r>
              <a:rPr lang="fr-FR" b="1" dirty="0" smtClean="0">
                <a:hlinkClick r:id="rId3"/>
              </a:rPr>
              <a:t>fiches de lecture.</a:t>
            </a:r>
            <a:r>
              <a:rPr lang="fr-FR" dirty="0" smtClean="0"/>
              <a:t/>
            </a:r>
            <a:br>
              <a:rPr lang="fr-FR" dirty="0" smtClean="0"/>
            </a:br>
            <a:endParaRPr lang="fr-FR" dirty="0" smtClean="0"/>
          </a:p>
          <a:p>
            <a:endParaRPr lang="fr-FR" dirty="0"/>
          </a:p>
        </p:txBody>
      </p:sp>
      <p:sp>
        <p:nvSpPr>
          <p:cNvPr id="4" name="Titre 3"/>
          <p:cNvSpPr>
            <a:spLocks noGrp="1"/>
          </p:cNvSpPr>
          <p:nvPr>
            <p:ph type="title"/>
          </p:nvPr>
        </p:nvSpPr>
        <p:spPr>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dirty="0" smtClean="0"/>
              <a:t>Fiche de lecture</a:t>
            </a:r>
            <a:endParaRPr lang="fr-FR"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70000" lnSpcReduction="20000"/>
          </a:bodyPr>
          <a:lstStyle/>
          <a:p>
            <a:r>
              <a:rPr lang="fr-FR" dirty="0" smtClean="0"/>
              <a:t>Avant de réaliser une recherche ou de formuler un problème, il faut absolument prendre connaissance de ce savoir.</a:t>
            </a:r>
          </a:p>
          <a:p>
            <a:r>
              <a:rPr lang="fr-FR" dirty="0" smtClean="0"/>
              <a:t>Combien de livres et d'articles devrez-vous lire ? </a:t>
            </a:r>
          </a:p>
          <a:p>
            <a:pPr>
              <a:buNone/>
            </a:pPr>
            <a:r>
              <a:rPr lang="fr-FR" dirty="0" smtClean="0"/>
              <a:t>	Au moins deux pour la première version de votre problématique; et au moins quatre pour la seconde version.</a:t>
            </a:r>
          </a:p>
          <a:p>
            <a:r>
              <a:rPr lang="fr-FR" dirty="0" smtClean="0"/>
              <a:t>Cette tâche - recenser les écrits - consiste donc à trouver et à lire des livres et des articles qui traitent de votre thème.</a:t>
            </a:r>
          </a:p>
          <a:p>
            <a:r>
              <a:rPr lang="fr-FR" dirty="0" smtClean="0"/>
              <a:t>Mais attention, en recherche, il n'y a pas un nombre prescrit de source.</a:t>
            </a:r>
          </a:p>
          <a:p>
            <a:r>
              <a:rPr lang="fr-FR" dirty="0" smtClean="0"/>
              <a:t>On s'arrête habituellement de lire lorsqu'on a une idée claire du problème, et on recommence quand on se rend compte que ce n'était finalement pas si clair que ça !</a:t>
            </a:r>
          </a:p>
        </p:txBody>
      </p:sp>
      <p:sp>
        <p:nvSpPr>
          <p:cNvPr id="4" name="Titre 3"/>
          <p:cNvSpPr>
            <a:spLocks noGrp="1"/>
          </p:cNvSpPr>
          <p:nvPr>
            <p:ph type="title"/>
          </p:nvPr>
        </p:nvSpPr>
        <p:spPr>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dirty="0" smtClean="0"/>
              <a:t>Fiche de lecture</a:t>
            </a:r>
            <a:endParaRPr lang="fr-FR"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t>Lire		</a:t>
            </a:r>
            <a:r>
              <a:rPr lang="fr-FR" b="1" dirty="0" smtClean="0"/>
              <a:t>Fiches de lecture	       </a:t>
            </a:r>
            <a:r>
              <a:rPr lang="fr-FR" dirty="0" smtClean="0"/>
              <a:t>Écrire</a:t>
            </a:r>
            <a:br>
              <a:rPr lang="fr-FR" dirty="0" smtClean="0"/>
            </a:br>
            <a:endParaRPr lang="fr-FR" dirty="0"/>
          </a:p>
        </p:txBody>
      </p:sp>
      <p:sp>
        <p:nvSpPr>
          <p:cNvPr id="4" name="Flèche droite 3"/>
          <p:cNvSpPr/>
          <p:nvPr/>
        </p:nvSpPr>
        <p:spPr>
          <a:xfrm flipV="1">
            <a:off x="1691680" y="1844824"/>
            <a:ext cx="1296144"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Flèche droite 4"/>
          <p:cNvSpPr/>
          <p:nvPr/>
        </p:nvSpPr>
        <p:spPr>
          <a:xfrm flipV="1">
            <a:off x="6228184" y="1844824"/>
            <a:ext cx="1296144"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755576" y="2420888"/>
            <a:ext cx="7488832" cy="3416320"/>
          </a:xfrm>
          <a:prstGeom prst="rect">
            <a:avLst/>
          </a:prstGeom>
        </p:spPr>
        <p:txBody>
          <a:bodyPr wrap="square">
            <a:spAutoFit/>
          </a:bodyPr>
          <a:lstStyle/>
          <a:p>
            <a:r>
              <a:rPr lang="fr-FR" sz="2400" dirty="0" smtClean="0"/>
              <a:t>Ces fiches font le pont entre la lecture de vos sources et la rédaction de votre problématique.</a:t>
            </a:r>
          </a:p>
          <a:p>
            <a:pPr>
              <a:buFont typeface="Arial" pitchFamily="34" charset="0"/>
              <a:buChar char="•"/>
            </a:pPr>
            <a:r>
              <a:rPr lang="fr-FR" sz="2400" dirty="0" smtClean="0"/>
              <a:t>La première source vous permettra également de choisir votre </a:t>
            </a:r>
            <a:r>
              <a:rPr lang="fr-FR" sz="2400" b="1" dirty="0" smtClean="0">
                <a:hlinkClick r:id="rId2"/>
              </a:rPr>
              <a:t>thème.</a:t>
            </a:r>
            <a:endParaRPr lang="fr-FR" sz="2400" dirty="0" smtClean="0"/>
          </a:p>
          <a:p>
            <a:pPr>
              <a:buFont typeface="Arial" pitchFamily="34" charset="0"/>
              <a:buChar char="•"/>
            </a:pPr>
            <a:r>
              <a:rPr lang="fr-FR" sz="2400" dirty="0" smtClean="0"/>
              <a:t>Il vous faudra ensuite trouver une </a:t>
            </a:r>
            <a:r>
              <a:rPr lang="fr-FR" sz="2400" b="1" dirty="0" smtClean="0">
                <a:hlinkClick r:id="rId3"/>
              </a:rPr>
              <a:t>seconde source.</a:t>
            </a:r>
            <a:endParaRPr lang="fr-FR" sz="2400" dirty="0" smtClean="0"/>
          </a:p>
          <a:p>
            <a:pPr>
              <a:buFont typeface="Arial" pitchFamily="34" charset="0"/>
              <a:buChar char="•"/>
            </a:pPr>
            <a:r>
              <a:rPr lang="fr-FR" sz="2400" dirty="0" smtClean="0"/>
              <a:t>La première version de votre problématique repose sur ces deux sources primaires ; la </a:t>
            </a:r>
            <a:r>
              <a:rPr lang="fr-FR" sz="2400" b="1" dirty="0" smtClean="0">
                <a:hlinkClick r:id="rId4"/>
              </a:rPr>
              <a:t>version finale,</a:t>
            </a:r>
            <a:r>
              <a:rPr lang="fr-FR" sz="2400" dirty="0" smtClean="0"/>
              <a:t> sur quatre, incluant vos deux premières sources.</a:t>
            </a:r>
          </a:p>
          <a:p>
            <a:endParaRPr lang="fr-FR" sz="2400" dirty="0"/>
          </a:p>
        </p:txBody>
      </p:sp>
      <p:sp>
        <p:nvSpPr>
          <p:cNvPr id="7" name="Titre 3"/>
          <p:cNvSpPr>
            <a:spLocks noGrp="1"/>
          </p:cNvSpPr>
          <p:nvPr>
            <p:ph type="title"/>
          </p:nvPr>
        </p:nvSpPr>
        <p:spPr>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dirty="0" smtClean="0"/>
              <a:t>Fiche de lecture</a:t>
            </a:r>
            <a:endParaRPr lang="fr-FR"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25000" lnSpcReduction="20000"/>
          </a:bodyPr>
          <a:lstStyle/>
          <a:p>
            <a:r>
              <a:rPr lang="fr-FR" sz="5600" b="1" dirty="0" smtClean="0"/>
              <a:t>la référence complète du texte</a:t>
            </a:r>
            <a:endParaRPr lang="fr-FR" sz="5600" dirty="0" smtClean="0"/>
          </a:p>
          <a:p>
            <a:pPr lvl="1"/>
            <a:r>
              <a:rPr lang="fr-FR" sz="5600" dirty="0" smtClean="0"/>
              <a:t>nom des auteurs</a:t>
            </a:r>
          </a:p>
          <a:p>
            <a:pPr lvl="1"/>
            <a:r>
              <a:rPr lang="fr-FR" sz="5600" dirty="0" smtClean="0"/>
              <a:t>titre du document et sous-titre s'il y a lieu</a:t>
            </a:r>
          </a:p>
          <a:p>
            <a:pPr lvl="1"/>
            <a:r>
              <a:rPr lang="fr-FR" sz="5600" dirty="0" smtClean="0"/>
              <a:t>date d'édition</a:t>
            </a:r>
          </a:p>
          <a:p>
            <a:pPr lvl="1"/>
            <a:r>
              <a:rPr lang="fr-FR" sz="5600" dirty="0" smtClean="0"/>
              <a:t>nombre de pages</a:t>
            </a:r>
          </a:p>
          <a:p>
            <a:pPr lvl="1"/>
            <a:r>
              <a:rPr lang="fr-FR" sz="5600" dirty="0" smtClean="0"/>
              <a:t>collection s'il y a lieu</a:t>
            </a:r>
            <a:br>
              <a:rPr lang="fr-FR" sz="5600" dirty="0" smtClean="0"/>
            </a:br>
            <a:endParaRPr lang="fr-FR" sz="5600" dirty="0" smtClean="0"/>
          </a:p>
          <a:p>
            <a:r>
              <a:rPr lang="fr-FR" sz="5600" b="1" dirty="0" smtClean="0"/>
              <a:t>la localisation du document:</a:t>
            </a:r>
            <a:br>
              <a:rPr lang="fr-FR" sz="5600" b="1" dirty="0" smtClean="0"/>
            </a:br>
            <a:endParaRPr lang="fr-FR" sz="5600" dirty="0" smtClean="0"/>
          </a:p>
          <a:p>
            <a:r>
              <a:rPr lang="fr-FR" sz="5600" b="1" dirty="0" smtClean="0"/>
              <a:t>le sujet:</a:t>
            </a:r>
            <a:br>
              <a:rPr lang="fr-FR" sz="5600" b="1" dirty="0" smtClean="0"/>
            </a:br>
            <a:endParaRPr lang="fr-FR" sz="5600" dirty="0" smtClean="0"/>
          </a:p>
          <a:p>
            <a:r>
              <a:rPr lang="fr-FR" sz="5600" b="1" dirty="0" smtClean="0"/>
              <a:t>les mots clés:</a:t>
            </a:r>
            <a:br>
              <a:rPr lang="fr-FR" sz="5600" b="1" dirty="0" smtClean="0"/>
            </a:br>
            <a:endParaRPr lang="fr-FR" sz="5600" dirty="0" smtClean="0"/>
          </a:p>
          <a:p>
            <a:r>
              <a:rPr lang="fr-FR" sz="5600" b="1" dirty="0" smtClean="0"/>
              <a:t>un résumé:</a:t>
            </a:r>
            <a:r>
              <a:rPr lang="fr-FR" sz="5600" dirty="0" smtClean="0"/>
              <a:t/>
            </a:r>
            <a:br>
              <a:rPr lang="fr-FR" sz="5600" dirty="0" smtClean="0"/>
            </a:br>
            <a:r>
              <a:rPr lang="fr-FR" sz="5600" dirty="0" smtClean="0"/>
              <a:t>Le résumé comprend la position de l'auteur, ses arguments, ses hypothèses ses idées importantes, sa conclusion.</a:t>
            </a:r>
            <a:br>
              <a:rPr lang="fr-FR" sz="5600" dirty="0" smtClean="0"/>
            </a:br>
            <a:endParaRPr lang="fr-FR" sz="5600" dirty="0" smtClean="0"/>
          </a:p>
          <a:p>
            <a:r>
              <a:rPr lang="fr-FR" sz="5600" b="1" dirty="0" smtClean="0"/>
              <a:t>les définitions </a:t>
            </a:r>
            <a:r>
              <a:rPr lang="fr-FR" sz="5600" dirty="0" smtClean="0"/>
              <a:t>à retenir</a:t>
            </a:r>
            <a:br>
              <a:rPr lang="fr-FR" sz="5600" dirty="0" smtClean="0"/>
            </a:br>
            <a:endParaRPr lang="fr-FR" sz="5600" dirty="0" smtClean="0"/>
          </a:p>
          <a:p>
            <a:r>
              <a:rPr lang="fr-FR" sz="5600" b="1" dirty="0" smtClean="0"/>
              <a:t>des</a:t>
            </a:r>
            <a:r>
              <a:rPr lang="fr-FR" sz="5600" dirty="0" smtClean="0"/>
              <a:t> </a:t>
            </a:r>
            <a:r>
              <a:rPr lang="fr-FR" sz="5600" b="1" dirty="0" smtClean="0">
                <a:hlinkClick r:id="rId2"/>
              </a:rPr>
              <a:t>citations</a:t>
            </a:r>
            <a:r>
              <a:rPr lang="fr-FR" sz="5600" dirty="0" smtClean="0"/>
              <a:t/>
            </a:r>
            <a:br>
              <a:rPr lang="fr-FR" sz="5600" dirty="0" smtClean="0"/>
            </a:br>
            <a:r>
              <a:rPr lang="fr-FR" sz="5600" dirty="0" smtClean="0"/>
              <a:t>C'est à dire des phrases que l'on juge pertinentes. Elles doivent être reproduites fidèlement. Elles doivent aussi être placées entre guillemets («») et la page de l'ouvrage d'où elles ont été tirées doit être indiquée.</a:t>
            </a:r>
            <a:br>
              <a:rPr lang="fr-FR" sz="5600" dirty="0" smtClean="0"/>
            </a:br>
            <a:endParaRPr lang="fr-FR" sz="5600" dirty="0" smtClean="0"/>
          </a:p>
          <a:p>
            <a:r>
              <a:rPr lang="fr-FR" sz="5600" b="1" dirty="0" smtClean="0"/>
              <a:t>des commentaires personnels</a:t>
            </a:r>
            <a:r>
              <a:rPr lang="fr-FR" sz="5600" dirty="0" smtClean="0"/>
              <a:t> : interprétation différente de celle de l'auteur, aspects pertinents pour le travail, etc.</a:t>
            </a:r>
            <a:br>
              <a:rPr lang="fr-FR" sz="5600" dirty="0" smtClean="0"/>
            </a:br>
            <a:endParaRPr lang="fr-FR" sz="5600" dirty="0" smtClean="0"/>
          </a:p>
          <a:p>
            <a:endParaRPr lang="fr-FR" dirty="0"/>
          </a:p>
        </p:txBody>
      </p:sp>
      <p:sp>
        <p:nvSpPr>
          <p:cNvPr id="4" name="Titre 3"/>
          <p:cNvSpPr>
            <a:spLocks noGrp="1"/>
          </p:cNvSpPr>
          <p:nvPr>
            <p:ph type="title"/>
          </p:nvPr>
        </p:nvSpPr>
        <p:spPr>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dirty="0" smtClean="0"/>
              <a:t>Fiche de lecture</a:t>
            </a:r>
            <a:endParaRPr lang="fr-FR"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10 QUESTIONS À SE POSER EN LISANT UN TEXTE SCIENTIFIQUE</a:t>
            </a:r>
            <a:endParaRPr lang="fr-FR" dirty="0"/>
          </a:p>
        </p:txBody>
      </p:sp>
      <p:sp>
        <p:nvSpPr>
          <p:cNvPr id="3" name="Espace réservé du contenu 2"/>
          <p:cNvSpPr>
            <a:spLocks noGrp="1"/>
          </p:cNvSpPr>
          <p:nvPr>
            <p:ph idx="1"/>
          </p:nvPr>
        </p:nvSpPr>
        <p:spPr/>
        <p:txBody>
          <a:bodyPr>
            <a:normAutofit fontScale="62500" lnSpcReduction="20000"/>
          </a:bodyPr>
          <a:lstStyle/>
          <a:p>
            <a:r>
              <a:rPr lang="fr-FR" b="1" dirty="0" smtClean="0"/>
              <a:t>1.</a:t>
            </a:r>
            <a:r>
              <a:rPr lang="fr-FR" dirty="0" smtClean="0"/>
              <a:t> Quel est le </a:t>
            </a:r>
            <a:r>
              <a:rPr lang="fr-FR" b="1" dirty="0" smtClean="0">
                <a:hlinkClick r:id="rId2"/>
              </a:rPr>
              <a:t>but général</a:t>
            </a:r>
            <a:r>
              <a:rPr lang="fr-FR" dirty="0" smtClean="0"/>
              <a:t> de ce texte ? Que cherche-t-on à nous expliquer ?</a:t>
            </a:r>
            <a:br>
              <a:rPr lang="fr-FR" dirty="0" smtClean="0"/>
            </a:br>
            <a:r>
              <a:rPr lang="fr-FR" dirty="0" smtClean="0"/>
              <a:t>Résumer ce but sur une fiche.</a:t>
            </a:r>
          </a:p>
          <a:p>
            <a:r>
              <a:rPr lang="fr-FR" b="1" dirty="0" smtClean="0"/>
              <a:t>2.</a:t>
            </a:r>
            <a:r>
              <a:rPr lang="fr-FR" dirty="0" smtClean="0"/>
              <a:t> Quels sont les</a:t>
            </a:r>
            <a:r>
              <a:rPr lang="fr-FR" b="1" dirty="0" smtClean="0">
                <a:hlinkClick r:id="rId2"/>
              </a:rPr>
              <a:t> problèmes abordés</a:t>
            </a:r>
            <a:r>
              <a:rPr lang="fr-FR" dirty="0" smtClean="0"/>
              <a:t> dans ce texte ? Que veut-on savoir au juste ?</a:t>
            </a:r>
            <a:br>
              <a:rPr lang="fr-FR" dirty="0" smtClean="0"/>
            </a:br>
            <a:r>
              <a:rPr lang="fr-FR" dirty="0" smtClean="0"/>
              <a:t>Énumérer ce ou ces problèmes sur une fiche.</a:t>
            </a:r>
            <a:br>
              <a:rPr lang="fr-FR" dirty="0" smtClean="0"/>
            </a:br>
            <a:endParaRPr lang="fr-FR" dirty="0" smtClean="0"/>
          </a:p>
          <a:p>
            <a:r>
              <a:rPr lang="fr-FR" b="1" dirty="0" smtClean="0"/>
              <a:t>3.</a:t>
            </a:r>
            <a:r>
              <a:rPr lang="fr-FR" dirty="0" smtClean="0"/>
              <a:t> Pourquoi veut-on savoir cela ? Selon l'auteur, en quoi est-il utile de comprendre le ou les phénomènes à l'étude (= votre thème)?</a:t>
            </a:r>
            <a:br>
              <a:rPr lang="fr-FR" dirty="0" smtClean="0"/>
            </a:br>
            <a:r>
              <a:rPr lang="fr-FR" dirty="0" smtClean="0"/>
              <a:t>Si disponible, fournir cette </a:t>
            </a:r>
            <a:r>
              <a:rPr lang="fr-FR" b="1" dirty="0" smtClean="0">
                <a:hlinkClick r:id="rId2"/>
              </a:rPr>
              <a:t>justification</a:t>
            </a:r>
            <a:r>
              <a:rPr lang="fr-FR" dirty="0" smtClean="0"/>
              <a:t> sur une fiche. </a:t>
            </a:r>
            <a:br>
              <a:rPr lang="fr-FR" dirty="0" smtClean="0"/>
            </a:br>
            <a:endParaRPr lang="fr-FR" dirty="0" smtClean="0"/>
          </a:p>
          <a:p>
            <a:r>
              <a:rPr lang="fr-FR" b="1" dirty="0" smtClean="0"/>
              <a:t>4. </a:t>
            </a:r>
            <a:r>
              <a:rPr lang="fr-FR" dirty="0" smtClean="0"/>
              <a:t>Comment le phénomène à l'étude est-il défini ?</a:t>
            </a:r>
            <a:br>
              <a:rPr lang="fr-FR" dirty="0" smtClean="0"/>
            </a:br>
            <a:r>
              <a:rPr lang="fr-FR" dirty="0" smtClean="0"/>
              <a:t>Si disponible, fournir la ou les </a:t>
            </a:r>
            <a:r>
              <a:rPr lang="fr-FR" b="1" dirty="0" smtClean="0">
                <a:hlinkClick r:id="rId2"/>
              </a:rPr>
              <a:t>définitions</a:t>
            </a:r>
            <a:r>
              <a:rPr lang="fr-FR" dirty="0" smtClean="0"/>
              <a:t> de ce phénomène sur une fiche.</a:t>
            </a:r>
            <a:br>
              <a:rPr lang="fr-FR" dirty="0" smtClean="0"/>
            </a:br>
            <a:endParaRPr lang="fr-FR" dirty="0" smtClean="0"/>
          </a:p>
          <a:p>
            <a:r>
              <a:rPr lang="fr-FR" b="1" dirty="0" smtClean="0"/>
              <a:t>5.</a:t>
            </a:r>
            <a:r>
              <a:rPr lang="fr-FR" dirty="0" smtClean="0"/>
              <a:t> Quelles sont les </a:t>
            </a:r>
            <a:r>
              <a:rPr lang="fr-FR" b="1" dirty="0" smtClean="0">
                <a:hlinkClick r:id="rId2"/>
              </a:rPr>
              <a:t>différentes formes</a:t>
            </a:r>
            <a:r>
              <a:rPr lang="fr-FR" dirty="0" smtClean="0"/>
              <a:t> ou variantes de ce phénomène à l'étude ?</a:t>
            </a:r>
            <a:br>
              <a:rPr lang="fr-FR" dirty="0" smtClean="0"/>
            </a:br>
            <a:r>
              <a:rPr lang="fr-FR" dirty="0" smtClean="0"/>
              <a:t>Si disponible, indiquer sur une fiche ces variantes/formes.</a:t>
            </a:r>
          </a:p>
          <a:p>
            <a:endParaRPr lang="fr-FR" dirty="0"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10 QUESTIONS À SE POSER EN LISANT UN TEXTE SCIENTIFIQUE</a:t>
            </a:r>
            <a:endParaRPr lang="fr-FR" dirty="0"/>
          </a:p>
        </p:txBody>
      </p:sp>
      <p:sp>
        <p:nvSpPr>
          <p:cNvPr id="3" name="Espace réservé du contenu 2"/>
          <p:cNvSpPr>
            <a:spLocks noGrp="1"/>
          </p:cNvSpPr>
          <p:nvPr>
            <p:ph idx="1"/>
          </p:nvPr>
        </p:nvSpPr>
        <p:spPr/>
        <p:txBody>
          <a:bodyPr>
            <a:normAutofit fontScale="70000" lnSpcReduction="20000"/>
          </a:bodyPr>
          <a:lstStyle/>
          <a:p>
            <a:r>
              <a:rPr lang="fr-FR" b="1" dirty="0" smtClean="0"/>
              <a:t>6.</a:t>
            </a:r>
            <a:r>
              <a:rPr lang="fr-FR" dirty="0" smtClean="0"/>
              <a:t> Quelles sont les </a:t>
            </a:r>
            <a:r>
              <a:rPr lang="fr-FR" b="1" dirty="0" smtClean="0">
                <a:hlinkClick r:id="rId2"/>
              </a:rPr>
              <a:t>causes et les explications</a:t>
            </a:r>
            <a:r>
              <a:rPr lang="fr-FR" dirty="0" smtClean="0"/>
              <a:t> de ce phénomène ?</a:t>
            </a:r>
            <a:br>
              <a:rPr lang="fr-FR" dirty="0" smtClean="0"/>
            </a:br>
            <a:r>
              <a:rPr lang="fr-FR" dirty="0" smtClean="0"/>
              <a:t>Faire la liste de ces explications sur une fiche (=</a:t>
            </a:r>
            <a:r>
              <a:rPr lang="fr-FR" b="1" dirty="0" smtClean="0">
                <a:hlinkClick r:id="rId3"/>
              </a:rPr>
              <a:t> théorie).</a:t>
            </a:r>
            <a:endParaRPr lang="fr-FR" dirty="0" smtClean="0"/>
          </a:p>
          <a:p>
            <a:r>
              <a:rPr lang="fr-FR" b="1" dirty="0" smtClean="0"/>
              <a:t>7.</a:t>
            </a:r>
            <a:r>
              <a:rPr lang="fr-FR" dirty="0" smtClean="0"/>
              <a:t> Présenter </a:t>
            </a:r>
            <a:r>
              <a:rPr lang="fr-FR" b="1" dirty="0" smtClean="0">
                <a:hlinkClick r:id="rId2"/>
              </a:rPr>
              <a:t>en détail</a:t>
            </a:r>
            <a:r>
              <a:rPr lang="fr-FR" dirty="0" smtClean="0"/>
              <a:t> chacune de ces explications.</a:t>
            </a:r>
            <a:br>
              <a:rPr lang="fr-FR" dirty="0" smtClean="0"/>
            </a:br>
            <a:r>
              <a:rPr lang="fr-FR" dirty="0" smtClean="0"/>
              <a:t>Une fiche par explication.</a:t>
            </a:r>
            <a:br>
              <a:rPr lang="fr-FR" dirty="0" smtClean="0"/>
            </a:br>
            <a:endParaRPr lang="fr-FR" dirty="0" smtClean="0"/>
          </a:p>
          <a:p>
            <a:r>
              <a:rPr lang="fr-FR" b="1" dirty="0" smtClean="0"/>
              <a:t>8.</a:t>
            </a:r>
            <a:r>
              <a:rPr lang="fr-FR" dirty="0" smtClean="0"/>
              <a:t> Quels sont les </a:t>
            </a:r>
            <a:r>
              <a:rPr lang="fr-FR" b="1" dirty="0" smtClean="0">
                <a:hlinkClick r:id="rId2"/>
              </a:rPr>
              <a:t>résultats de recherche</a:t>
            </a:r>
            <a:r>
              <a:rPr lang="fr-FR" dirty="0" smtClean="0"/>
              <a:t> qui appuient ou confirment ces explications ?</a:t>
            </a:r>
            <a:br>
              <a:rPr lang="fr-FR" dirty="0" smtClean="0"/>
            </a:br>
            <a:r>
              <a:rPr lang="fr-FR" dirty="0" smtClean="0"/>
              <a:t>Si disponible, noter ces résultats sur deux ou trois fiches.</a:t>
            </a:r>
            <a:br>
              <a:rPr lang="fr-FR" dirty="0" smtClean="0"/>
            </a:br>
            <a:endParaRPr lang="fr-FR" dirty="0" smtClean="0"/>
          </a:p>
          <a:p>
            <a:r>
              <a:rPr lang="fr-FR" b="1" dirty="0" smtClean="0"/>
              <a:t>9.</a:t>
            </a:r>
            <a:r>
              <a:rPr lang="fr-FR" dirty="0" smtClean="0"/>
              <a:t> Comment les chercheurs sont-ils parvenus à ces résultats ?</a:t>
            </a:r>
            <a:br>
              <a:rPr lang="fr-FR" dirty="0" smtClean="0"/>
            </a:br>
            <a:r>
              <a:rPr lang="fr-FR" dirty="0" smtClean="0"/>
              <a:t>Si disponibles, </a:t>
            </a:r>
            <a:r>
              <a:rPr lang="fr-FR" dirty="0" err="1" smtClean="0"/>
              <a:t>décriver</a:t>
            </a:r>
            <a:r>
              <a:rPr lang="fr-FR" dirty="0" smtClean="0"/>
              <a:t> les </a:t>
            </a:r>
            <a:r>
              <a:rPr lang="fr-FR" b="1" dirty="0" smtClean="0">
                <a:hlinkClick r:id="rId2"/>
              </a:rPr>
              <a:t>méthodes</a:t>
            </a:r>
            <a:r>
              <a:rPr lang="fr-FR" dirty="0" smtClean="0"/>
              <a:t> utilisées par les chercheurs sur une fiches ou deux.</a:t>
            </a:r>
            <a:br>
              <a:rPr lang="fr-FR" dirty="0" smtClean="0"/>
            </a:br>
            <a:endParaRPr lang="fr-FR" dirty="0" smtClean="0"/>
          </a:p>
          <a:p>
            <a:r>
              <a:rPr lang="fr-FR" b="1" dirty="0" smtClean="0"/>
              <a:t>10.</a:t>
            </a:r>
            <a:r>
              <a:rPr lang="fr-FR" dirty="0" smtClean="0"/>
              <a:t> Quelles sont les principales </a:t>
            </a:r>
            <a:r>
              <a:rPr lang="fr-FR" b="1" dirty="0" smtClean="0">
                <a:hlinkClick r:id="rId2"/>
              </a:rPr>
              <a:t>questions en suspens ?</a:t>
            </a:r>
            <a:r>
              <a:rPr lang="fr-FR" dirty="0" smtClean="0"/>
              <a:t/>
            </a:r>
            <a:br>
              <a:rPr lang="fr-FR" dirty="0" smtClean="0"/>
            </a:br>
            <a:r>
              <a:rPr lang="fr-FR" dirty="0" smtClean="0"/>
              <a:t>Si disponible, énumérer ces questions sur une fiche.</a:t>
            </a:r>
          </a:p>
          <a:p>
            <a:endParaRPr lang="fr-FR"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MODÈLE DE FICHES DE LECTURE</a:t>
            </a:r>
            <a:endParaRPr lang="fr-FR" dirty="0"/>
          </a:p>
        </p:txBody>
      </p:sp>
      <p:sp>
        <p:nvSpPr>
          <p:cNvPr id="3" name="Espace réservé du contenu 2"/>
          <p:cNvSpPr>
            <a:spLocks noGrp="1"/>
          </p:cNvSpPr>
          <p:nvPr>
            <p:ph idx="1"/>
          </p:nvPr>
        </p:nvSpPr>
        <p:spPr/>
        <p:txBody>
          <a:bodyPr/>
          <a:lstStyle/>
          <a:p>
            <a:r>
              <a:rPr lang="fr-FR" dirty="0" smtClean="0"/>
              <a:t>En général, on travaille sur de grandes fiches cartonnées (5" x 8"), mais on peut aussi utiliser un </a:t>
            </a:r>
            <a:r>
              <a:rPr lang="fr-FR" b="1" dirty="0" smtClean="0">
                <a:hlinkClick r:id="rId2"/>
              </a:rPr>
              <a:t>logiciel de gestion de données bibliographiques</a:t>
            </a:r>
            <a:r>
              <a:rPr lang="fr-FR" dirty="0" smtClean="0"/>
              <a:t>, ce qui permet de gagner du temps. Cependant, les informations à noter sont les mêmes que l'on utilise des fiches ou un logiciel.</a:t>
            </a:r>
            <a:endParaRPr lang="fr-FR"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Exemple</a:t>
            </a:r>
            <a:endParaRPr lang="fr-FR" dirty="0"/>
          </a:p>
        </p:txBody>
      </p:sp>
      <p:sp>
        <p:nvSpPr>
          <p:cNvPr id="3" name="Espace réservé du contenu 2"/>
          <p:cNvSpPr>
            <a:spLocks noGrp="1"/>
          </p:cNvSpPr>
          <p:nvPr>
            <p:ph idx="1"/>
          </p:nvPr>
        </p:nvSpPr>
        <p:spPr/>
        <p:txBody>
          <a:bodyPr>
            <a:normAutofit fontScale="40000" lnSpcReduction="20000"/>
          </a:bodyPr>
          <a:lstStyle/>
          <a:p>
            <a:r>
              <a:rPr lang="fr-FR" b="1" dirty="0" smtClean="0"/>
              <a:t>Référence :</a:t>
            </a:r>
            <a:r>
              <a:rPr lang="fr-FR" dirty="0" smtClean="0"/>
              <a:t/>
            </a:r>
            <a:br>
              <a:rPr lang="fr-FR" dirty="0" smtClean="0"/>
            </a:br>
            <a:r>
              <a:rPr lang="fr-FR" dirty="0" err="1" smtClean="0"/>
              <a:t>Barrère</a:t>
            </a:r>
            <a:r>
              <a:rPr lang="fr-FR" dirty="0" smtClean="0"/>
              <a:t>-</a:t>
            </a:r>
            <a:r>
              <a:rPr lang="fr-FR" dirty="0" err="1" smtClean="0"/>
              <a:t>Maurisson</a:t>
            </a:r>
            <a:r>
              <a:rPr lang="fr-FR" dirty="0" smtClean="0"/>
              <a:t>, , M.A. «Le concept d'activité», Crise et emploi des femmes, Paris, CNRS, Atelier production-reproduction, Cahiers no 1, février 1985, p 7-10.</a:t>
            </a:r>
            <a:br>
              <a:rPr lang="fr-FR" dirty="0" smtClean="0"/>
            </a:br>
            <a:r>
              <a:rPr lang="fr-FR" b="1" dirty="0" smtClean="0"/>
              <a:t>Localisation :</a:t>
            </a:r>
            <a:r>
              <a:rPr lang="fr-FR" dirty="0" smtClean="0"/>
              <a:t/>
            </a:r>
            <a:br>
              <a:rPr lang="fr-FR" dirty="0" smtClean="0"/>
            </a:br>
            <a:r>
              <a:rPr lang="fr-FR" dirty="0" smtClean="0"/>
              <a:t>Bibliothèque des sciences humaines et sociales. BNF - Bibliothèque du 1er cycle - Réserve - Photocopie</a:t>
            </a:r>
            <a:br>
              <a:rPr lang="fr-FR" dirty="0" smtClean="0"/>
            </a:br>
            <a:r>
              <a:rPr lang="fr-FR" dirty="0" smtClean="0"/>
              <a:t/>
            </a:r>
            <a:br>
              <a:rPr lang="fr-FR" dirty="0" smtClean="0"/>
            </a:br>
            <a:r>
              <a:rPr lang="fr-FR" dirty="0" smtClean="0"/>
              <a:t>Mots-clés : Activité, comportements dans l'emploi, discontinuité, déterminants, emploi, inactivité, travail, travail salarié</a:t>
            </a:r>
          </a:p>
          <a:p>
            <a:r>
              <a:rPr lang="fr-FR" b="1" dirty="0" smtClean="0"/>
              <a:t>Résumé </a:t>
            </a:r>
            <a:r>
              <a:rPr lang="fr-FR" dirty="0" smtClean="0"/>
              <a:t>: La réflexion de M.A. </a:t>
            </a:r>
            <a:r>
              <a:rPr lang="fr-FR" dirty="0" err="1" smtClean="0"/>
              <a:t>Barrère</a:t>
            </a:r>
            <a:r>
              <a:rPr lang="fr-FR" dirty="0" smtClean="0"/>
              <a:t>-</a:t>
            </a:r>
            <a:r>
              <a:rPr lang="fr-FR" dirty="0" err="1" smtClean="0"/>
              <a:t>Maurisson</a:t>
            </a:r>
            <a:r>
              <a:rPr lang="fr-FR" dirty="0" smtClean="0"/>
              <a:t> s'inscrit dans la continuité de l'ouvrage collectif du travail, Grenoble, Presses Universitaires de Grenoble, 1984, 320 p. L'auteure aborde les rapports entre activité et emploi, activité et inactivité avant de voir comment les comportements à l'activité sont appréhendés par les hommes et les femmes (p.7).Hypothèse : Pour rendre compte de la place réelle des femmes dans les mouvements </a:t>
            </a:r>
            <a:r>
              <a:rPr lang="fr-FR" b="1" dirty="0" smtClean="0"/>
              <a:t>d'activité, il importe de les situer de préférence par rapports à des déterminants structurels (p.10).</a:t>
            </a:r>
            <a:br>
              <a:rPr lang="fr-FR" b="1" dirty="0" smtClean="0"/>
            </a:br>
            <a:r>
              <a:rPr lang="fr-FR" b="1" dirty="0" smtClean="0"/>
              <a:t>Aspects abordés :</a:t>
            </a:r>
            <a:r>
              <a:rPr lang="fr-FR" dirty="0" smtClean="0"/>
              <a:t/>
            </a:r>
            <a:br>
              <a:rPr lang="fr-FR" dirty="0" smtClean="0"/>
            </a:br>
            <a:r>
              <a:rPr lang="fr-FR" dirty="0" smtClean="0"/>
              <a:t>1. Activité et emploi</a:t>
            </a:r>
            <a:br>
              <a:rPr lang="fr-FR" dirty="0" smtClean="0"/>
            </a:br>
            <a:r>
              <a:rPr lang="fr-FR" dirty="0" smtClean="0"/>
              <a:t>2. Activité et inactivité</a:t>
            </a:r>
            <a:br>
              <a:rPr lang="fr-FR" dirty="0" smtClean="0"/>
            </a:br>
            <a:r>
              <a:rPr lang="fr-FR" dirty="0" smtClean="0"/>
              <a:t>3. Activité et comportements d'activité : les déterminants</a:t>
            </a:r>
          </a:p>
          <a:p>
            <a:r>
              <a:rPr lang="fr-FR" b="1" dirty="0" smtClean="0"/>
              <a:t>Définition </a:t>
            </a:r>
            <a:r>
              <a:rPr lang="fr-FR" dirty="0" smtClean="0"/>
              <a:t>: Par déterminants structurels, l'auteur fait référence «aux évolutions structurelles de l'appareil productif (les évolutions sectorielles - ex : celle du tertiaire - ou bien la mise en place de nouveaux modes de gestion de la main d'</a:t>
            </a:r>
            <a:r>
              <a:rPr lang="fr-FR" dirty="0" err="1" smtClean="0"/>
              <a:t>oeuvre</a:t>
            </a:r>
            <a:r>
              <a:rPr lang="fr-FR" dirty="0" smtClean="0"/>
              <a:t> comme le temps partiel) et aux évolutions démographiques (les évolutions des structures familiales, de la fécondité, les effets de génération)» (p.10).</a:t>
            </a:r>
          </a:p>
          <a:p>
            <a:r>
              <a:rPr lang="fr-FR" b="1" dirty="0" smtClean="0"/>
              <a:t>Commentaires </a:t>
            </a:r>
            <a:r>
              <a:rPr lang="fr-FR" dirty="0" smtClean="0"/>
              <a:t>: L'auteur nous apprend que l'utilisation du concept d'activité renvoie à différents niveaux d'analyse et aux limites des définitions utilisées. Elle amorce une réflexion intéressante concernant l'opposition activité et inactivité qui l'</a:t>
            </a:r>
            <a:r>
              <a:rPr lang="fr-FR" dirty="0" err="1" smtClean="0"/>
              <a:t>amenera</a:t>
            </a:r>
            <a:r>
              <a:rPr lang="fr-FR" dirty="0" smtClean="0"/>
              <a:t> à traiter ultérieurement de l'interprétation des sphères de la famille et du travail. Consulter des écrits plus récents pour obtenir une réelle vue d'ensemble de la pensée de cette chercheure.</a:t>
            </a:r>
            <a:br>
              <a:rPr lang="fr-FR" dirty="0" smtClean="0"/>
            </a:br>
            <a:endParaRPr lang="fr-FR" dirty="0" smtClean="0"/>
          </a:p>
          <a:p>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Qu'est-ce que la recherche scientifique?</a:t>
            </a:r>
            <a:r>
              <a:rPr lang="fr-FR" dirty="0" smtClean="0"/>
              <a:t/>
            </a:r>
            <a:br>
              <a:rPr lang="fr-FR" dirty="0" smtClean="0"/>
            </a:br>
            <a:endParaRPr lang="fr-FR" dirty="0"/>
          </a:p>
        </p:txBody>
      </p:sp>
      <p:sp>
        <p:nvSpPr>
          <p:cNvPr id="3" name="Espace réservé du contenu 2"/>
          <p:cNvSpPr>
            <a:spLocks noGrp="1"/>
          </p:cNvSpPr>
          <p:nvPr>
            <p:ph idx="1"/>
          </p:nvPr>
        </p:nvSpPr>
        <p:spPr/>
        <p:txBody>
          <a:bodyPr/>
          <a:lstStyle/>
          <a:p>
            <a:r>
              <a:rPr lang="fr-FR" dirty="0" smtClean="0">
                <a:solidFill>
                  <a:schemeClr val="tx1">
                    <a:lumMod val="65000"/>
                    <a:lumOff val="35000"/>
                  </a:schemeClr>
                </a:solidFill>
              </a:rPr>
              <a:t>La recherche scientifique constitue la méthode par excellence permettant d'acquérir de nouvelles connaissances pour trouver des réponses à des questions précises.</a:t>
            </a:r>
          </a:p>
          <a:p>
            <a:r>
              <a:rPr lang="fr-FR" dirty="0" smtClean="0">
                <a:solidFill>
                  <a:schemeClr val="tx1">
                    <a:lumMod val="65000"/>
                    <a:lumOff val="35000"/>
                  </a:schemeClr>
                </a:solidFill>
              </a:rPr>
              <a:t> Elle consiste à: décrire, à expliquer, à prédire et à vérifier des faits, des événements ou des phénomènes.</a:t>
            </a:r>
            <a:endParaRPr lang="fr-FR" dirty="0">
              <a:solidFill>
                <a:schemeClr val="tx1">
                  <a:lumMod val="65000"/>
                  <a:lumOff val="35000"/>
                </a:schemeClr>
              </a:solidFill>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179512" y="0"/>
            <a:ext cx="8964488" cy="14127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smtClean="0">
                <a:solidFill>
                  <a:schemeClr val="bg1"/>
                </a:solidFill>
              </a:rPr>
              <a:t>Exercice</a:t>
            </a:r>
          </a:p>
        </p:txBody>
      </p:sp>
      <p:sp>
        <p:nvSpPr>
          <p:cNvPr id="3" name="Espace réservé du contenu 2"/>
          <p:cNvSpPr>
            <a:spLocks noGrp="1"/>
          </p:cNvSpPr>
          <p:nvPr>
            <p:ph idx="1"/>
          </p:nvPr>
        </p:nvSpPr>
        <p:spPr/>
        <p:txBody>
          <a:bodyPr>
            <a:normAutofit/>
          </a:bodyPr>
          <a:lstStyle/>
          <a:p>
            <a:pPr>
              <a:buNone/>
            </a:pPr>
            <a:r>
              <a:rPr lang="fr-FR" dirty="0" smtClean="0"/>
              <a:t> </a:t>
            </a:r>
          </a:p>
          <a:p>
            <a:r>
              <a:rPr lang="fr-FR" dirty="0" smtClean="0"/>
              <a:t>1. Choisissez deux courts textes (par exemple deux articles de  périodiques)  de votre problème de PFE. </a:t>
            </a:r>
          </a:p>
          <a:p>
            <a:r>
              <a:rPr lang="fr-FR" dirty="0" smtClean="0"/>
              <a:t>2. Faites-en la recension dans un travail de cinq à dix pages</a:t>
            </a: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348880"/>
            <a:ext cx="8229600" cy="3777283"/>
          </a:xfrm>
        </p:spPr>
        <p:txBody>
          <a:bodyPr/>
          <a:lstStyle/>
          <a:p>
            <a:pPr>
              <a:buNone/>
            </a:pPr>
            <a:r>
              <a:rPr lang="fr-FR" dirty="0" smtClean="0">
                <a:solidFill>
                  <a:schemeClr val="tx2">
                    <a:lumMod val="75000"/>
                  </a:schemeClr>
                </a:solidFill>
                <a:sym typeface="Wingdings" pitchFamily="2" charset="2"/>
              </a:rPr>
              <a:t></a:t>
            </a:r>
            <a:r>
              <a:rPr lang="fr-FR" dirty="0" smtClean="0">
                <a:solidFill>
                  <a:schemeClr val="tx2">
                    <a:lumMod val="75000"/>
                  </a:schemeClr>
                </a:solidFill>
              </a:rPr>
              <a:t>Un </a:t>
            </a:r>
            <a:r>
              <a:rPr lang="fr-FR" dirty="0">
                <a:solidFill>
                  <a:schemeClr val="tx2">
                    <a:lumMod val="75000"/>
                  </a:schemeClr>
                </a:solidFill>
              </a:rPr>
              <a:t>mémoire c’est une démonstration que vous maitrisez le processus de </a:t>
            </a:r>
            <a:r>
              <a:rPr lang="fr-FR" dirty="0" smtClean="0">
                <a:solidFill>
                  <a:schemeClr val="tx2">
                    <a:lumMod val="75000"/>
                  </a:schemeClr>
                </a:solidFill>
              </a:rPr>
              <a:t>recherche</a:t>
            </a:r>
            <a:r>
              <a:rPr lang="fr-FR" dirty="0" smtClean="0">
                <a:solidFill>
                  <a:schemeClr val="tx2">
                    <a:lumMod val="75000"/>
                  </a:schemeClr>
                </a:solidFill>
                <a:sym typeface="Wingdings" pitchFamily="2" charset="2"/>
              </a:rPr>
              <a:t> la démarche suivie</a:t>
            </a:r>
            <a:r>
              <a:rPr lang="fr-FR" dirty="0" smtClean="0">
                <a:solidFill>
                  <a:schemeClr val="tx2">
                    <a:lumMod val="75000"/>
                  </a:schemeClr>
                </a:solidFill>
              </a:rPr>
              <a:t> </a:t>
            </a:r>
            <a:endParaRPr lang="fr-FR" dirty="0">
              <a:solidFill>
                <a:schemeClr val="tx2">
                  <a:lumMod val="75000"/>
                </a:schemeClr>
              </a:solidFill>
            </a:endParaRPr>
          </a:p>
          <a:p>
            <a:pPr>
              <a:buNone/>
            </a:pPr>
            <a:r>
              <a:rPr lang="fr-FR" dirty="0" smtClean="0">
                <a:solidFill>
                  <a:schemeClr val="tx2">
                    <a:lumMod val="75000"/>
                  </a:schemeClr>
                </a:solidFill>
                <a:sym typeface="Wingdings" pitchFamily="2" charset="2"/>
              </a:rPr>
              <a:t></a:t>
            </a:r>
            <a:r>
              <a:rPr lang="fr-FR" dirty="0" smtClean="0">
                <a:solidFill>
                  <a:schemeClr val="tx2">
                    <a:lumMod val="75000"/>
                  </a:schemeClr>
                </a:solidFill>
              </a:rPr>
              <a:t>c  </a:t>
            </a:r>
            <a:r>
              <a:rPr lang="fr-FR" dirty="0">
                <a:solidFill>
                  <a:schemeClr val="tx2">
                    <a:lumMod val="75000"/>
                  </a:schemeClr>
                </a:solidFill>
              </a:rPr>
              <a:t>le doctorat, on démontre que qu’on peut contribuer à l’avancement des connaissances.</a:t>
            </a:r>
          </a:p>
          <a:p>
            <a:endParaRPr lang="fr-FR" dirty="0">
              <a:solidFill>
                <a:schemeClr val="tx2">
                  <a:lumMod val="75000"/>
                </a:schemeClr>
              </a:solidFill>
            </a:endParaRPr>
          </a:p>
        </p:txBody>
      </p:sp>
      <p:sp>
        <p:nvSpPr>
          <p:cNvPr id="1025" name="Rectangle 1"/>
          <p:cNvSpPr>
            <a:spLocks noGrp="1" noChangeArrowheads="1"/>
          </p:cNvSpPr>
          <p:nvPr>
            <p:ph type="title"/>
          </p:nvPr>
        </p:nvSpPr>
        <p:spPr bwMode="auto">
          <a:xfrm>
            <a:off x="0" y="828824"/>
            <a:ext cx="950737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fr-FR" sz="2400" b="1" i="0" u="none" strike="noStrike" cap="none" normalizeH="0" baseline="0" dirty="0" smtClean="0">
                <a:ln>
                  <a:noFill/>
                </a:ln>
                <a:solidFill>
                  <a:schemeClr val="tx2">
                    <a:lumMod val="75000"/>
                  </a:schemeClr>
                </a:solidFill>
                <a:effectLst/>
                <a:latin typeface="Times New Roman" pitchFamily="18" charset="0"/>
                <a:ea typeface="Calibri" pitchFamily="34" charset="0"/>
                <a:cs typeface="Times New Roman" pitchFamily="18" charset="0"/>
              </a:rPr>
              <a:t>Quelle est la diff</a:t>
            </a:r>
            <a:r>
              <a:rPr kumimoji="0" lang="fr-FR" sz="2400" b="1" i="0" u="none" strike="noStrike" cap="none" normalizeH="0" baseline="0" dirty="0" smtClean="0">
                <a:ln>
                  <a:noFill/>
                </a:ln>
                <a:solidFill>
                  <a:schemeClr val="tx2">
                    <a:lumMod val="75000"/>
                  </a:schemeClr>
                </a:solidFill>
                <a:effectLst/>
                <a:latin typeface="Calibri"/>
                <a:ea typeface="Calibri" pitchFamily="34" charset="0"/>
                <a:cs typeface="Times New Roman" pitchFamily="18" charset="0"/>
              </a:rPr>
              <a:t>é</a:t>
            </a:r>
            <a:r>
              <a:rPr kumimoji="0" lang="fr-FR" sz="2400" b="1" i="0" u="none" strike="noStrike" cap="none" normalizeH="0" baseline="0" dirty="0" smtClean="0">
                <a:ln>
                  <a:noFill/>
                </a:ln>
                <a:solidFill>
                  <a:schemeClr val="tx2">
                    <a:lumMod val="75000"/>
                  </a:schemeClr>
                </a:solidFill>
                <a:effectLst/>
                <a:latin typeface="Times New Roman" pitchFamily="18" charset="0"/>
                <a:ea typeface="Calibri" pitchFamily="34" charset="0"/>
                <a:cs typeface="Times New Roman" pitchFamily="18" charset="0"/>
              </a:rPr>
              <a:t>rence entre un m</a:t>
            </a:r>
            <a:r>
              <a:rPr kumimoji="0" lang="fr-FR" sz="2400" b="1" i="0" u="none" strike="noStrike" cap="none" normalizeH="0" baseline="0" dirty="0" smtClean="0">
                <a:ln>
                  <a:noFill/>
                </a:ln>
                <a:solidFill>
                  <a:schemeClr val="tx2">
                    <a:lumMod val="75000"/>
                  </a:schemeClr>
                </a:solidFill>
                <a:effectLst/>
                <a:latin typeface="Calibri"/>
                <a:ea typeface="Calibri" pitchFamily="34" charset="0"/>
                <a:cs typeface="Times New Roman" pitchFamily="18" charset="0"/>
              </a:rPr>
              <a:t>é</a:t>
            </a:r>
            <a:r>
              <a:rPr kumimoji="0" lang="fr-FR" sz="2400" b="1" i="0" u="none" strike="noStrike" cap="none" normalizeH="0" baseline="0" dirty="0" smtClean="0">
                <a:ln>
                  <a:noFill/>
                </a:ln>
                <a:solidFill>
                  <a:schemeClr val="tx2">
                    <a:lumMod val="75000"/>
                  </a:schemeClr>
                </a:solidFill>
                <a:effectLst/>
                <a:latin typeface="Times New Roman" pitchFamily="18" charset="0"/>
                <a:ea typeface="Calibri" pitchFamily="34" charset="0"/>
                <a:cs typeface="Times New Roman" pitchFamily="18" charset="0"/>
              </a:rPr>
              <a:t>moire et une th</a:t>
            </a:r>
            <a:r>
              <a:rPr kumimoji="0" lang="fr-FR" sz="2400" b="1" i="0" u="none" strike="noStrike" cap="none" normalizeH="0" baseline="0" dirty="0" smtClean="0">
                <a:ln>
                  <a:noFill/>
                </a:ln>
                <a:solidFill>
                  <a:schemeClr val="tx2">
                    <a:lumMod val="75000"/>
                  </a:schemeClr>
                </a:solidFill>
                <a:effectLst/>
                <a:latin typeface="Calibri"/>
                <a:ea typeface="Calibri" pitchFamily="34" charset="0"/>
                <a:cs typeface="Times New Roman" pitchFamily="18" charset="0"/>
              </a:rPr>
              <a:t>è</a:t>
            </a:r>
            <a:r>
              <a:rPr kumimoji="0" lang="fr-FR" sz="2400" b="1" i="0" u="none" strike="noStrike" cap="none" normalizeH="0" baseline="0" dirty="0" smtClean="0">
                <a:ln>
                  <a:noFill/>
                </a:ln>
                <a:solidFill>
                  <a:schemeClr val="tx2">
                    <a:lumMod val="75000"/>
                  </a:schemeClr>
                </a:solidFill>
                <a:effectLst/>
                <a:latin typeface="Times New Roman" pitchFamily="18" charset="0"/>
                <a:ea typeface="Calibri" pitchFamily="34" charset="0"/>
                <a:cs typeface="Times New Roman" pitchFamily="18" charset="0"/>
              </a:rPr>
              <a:t>se de doctorat</a:t>
            </a:r>
            <a:r>
              <a:rPr kumimoji="0" lang="fr-FR" sz="2400" b="1" i="0" u="none" strike="noStrike" cap="none" normalizeH="0" baseline="0" dirty="0" smtClean="0">
                <a:ln>
                  <a:noFill/>
                </a:ln>
                <a:solidFill>
                  <a:schemeClr val="tx2">
                    <a:lumMod val="75000"/>
                  </a:schemeClr>
                </a:solidFill>
                <a:effectLst/>
                <a:latin typeface="Calibri"/>
                <a:ea typeface="Calibri" pitchFamily="34" charset="0"/>
                <a:cs typeface="Times New Roman" pitchFamily="18" charset="0"/>
              </a:rPr>
              <a:t> </a:t>
            </a:r>
            <a:r>
              <a:rPr kumimoji="0" lang="fr-FR" sz="2400" b="1" i="0" u="none" strike="noStrike" cap="none" normalizeH="0" baseline="0" dirty="0" smtClean="0">
                <a:ln>
                  <a:noFill/>
                </a:ln>
                <a:solidFill>
                  <a:schemeClr val="tx2">
                    <a:lumMod val="75000"/>
                  </a:schemeClr>
                </a:solidFill>
                <a:effectLst/>
                <a:latin typeface="Times New Roman" pitchFamily="18" charset="0"/>
                <a:ea typeface="Calibri" pitchFamily="34" charset="0"/>
                <a:cs typeface="Times New Roman" pitchFamily="18" charset="0"/>
              </a:rPr>
              <a:t>?</a:t>
            </a:r>
            <a:endParaRPr kumimoji="0" lang="fr-FR" sz="2400" b="0" i="0" u="none" strike="noStrike" cap="none" normalizeH="0" baseline="0" dirty="0" smtClean="0">
              <a:ln>
                <a:noFill/>
              </a:ln>
              <a:solidFill>
                <a:schemeClr val="tx2">
                  <a:lumMod val="75000"/>
                </a:schemeClr>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i="1" dirty="0">
                <a:solidFill>
                  <a:schemeClr val="tx2">
                    <a:lumMod val="75000"/>
                  </a:schemeClr>
                </a:solidFill>
              </a:rPr>
              <a:t>Normes minimales : mémoire</a:t>
            </a:r>
            <a:endParaRPr lang="fr-FR" dirty="0">
              <a:solidFill>
                <a:schemeClr val="tx2">
                  <a:lumMod val="75000"/>
                </a:schemeClr>
              </a:solidFill>
            </a:endParaRPr>
          </a:p>
        </p:txBody>
      </p:sp>
      <p:sp>
        <p:nvSpPr>
          <p:cNvPr id="3" name="Espace réservé du contenu 2"/>
          <p:cNvSpPr>
            <a:spLocks noGrp="1"/>
          </p:cNvSpPr>
          <p:nvPr>
            <p:ph idx="1"/>
          </p:nvPr>
        </p:nvSpPr>
        <p:spPr/>
        <p:txBody>
          <a:bodyPr>
            <a:normAutofit fontScale="85000" lnSpcReduction="20000"/>
          </a:bodyPr>
          <a:lstStyle/>
          <a:p>
            <a:r>
              <a:rPr lang="fr-FR" dirty="0">
                <a:solidFill>
                  <a:schemeClr val="tx2">
                    <a:lumMod val="75000"/>
                  </a:schemeClr>
                </a:solidFill>
              </a:rPr>
              <a:t>« Le mémoire doit démontrer que le candidat possède des aptitudes pour la recherche et qu’il sait bien rédiger et présenter les résultats de son travail » </a:t>
            </a:r>
          </a:p>
          <a:p>
            <a:r>
              <a:rPr lang="fr-FR" dirty="0">
                <a:solidFill>
                  <a:schemeClr val="tx2">
                    <a:lumMod val="75000"/>
                  </a:schemeClr>
                </a:solidFill>
              </a:rPr>
              <a:t>&gt; l’aptitude du candidat à la recherche telle que démontrée par le mémoire, </a:t>
            </a:r>
          </a:p>
          <a:p>
            <a:r>
              <a:rPr lang="fr-FR" dirty="0">
                <a:solidFill>
                  <a:schemeClr val="tx2">
                    <a:lumMod val="75000"/>
                  </a:schemeClr>
                </a:solidFill>
              </a:rPr>
              <a:t>&gt; la capacité de procéder à des synthèses critiques, </a:t>
            </a:r>
          </a:p>
          <a:p>
            <a:r>
              <a:rPr lang="fr-FR" dirty="0">
                <a:solidFill>
                  <a:schemeClr val="tx2">
                    <a:lumMod val="75000"/>
                  </a:schemeClr>
                </a:solidFill>
              </a:rPr>
              <a:t>&gt; la contribution à l’avancement des connaissances, </a:t>
            </a:r>
          </a:p>
          <a:p>
            <a:r>
              <a:rPr lang="fr-FR" dirty="0">
                <a:solidFill>
                  <a:schemeClr val="tx2">
                    <a:lumMod val="75000"/>
                  </a:schemeClr>
                </a:solidFill>
              </a:rPr>
              <a:t>&gt; la qualité de la langue de rédaction, </a:t>
            </a:r>
          </a:p>
          <a:p>
            <a:r>
              <a:rPr lang="fr-FR" dirty="0">
                <a:solidFill>
                  <a:schemeClr val="tx2">
                    <a:lumMod val="75000"/>
                  </a:schemeClr>
                </a:solidFill>
              </a:rPr>
              <a:t>&gt; la qualité de la présentation matérielle et typographique, </a:t>
            </a:r>
            <a:endParaRPr lang="fr-FR" dirty="0" smtClean="0">
              <a:solidFill>
                <a:schemeClr val="tx2">
                  <a:lumMod val="75000"/>
                </a:schemeClr>
              </a:solidFill>
            </a:endParaRPr>
          </a:p>
          <a:p>
            <a:r>
              <a:rPr lang="fr-FR" dirty="0">
                <a:solidFill>
                  <a:schemeClr val="tx2">
                    <a:lumMod val="75000"/>
                  </a:schemeClr>
                </a:solidFill>
              </a:rPr>
              <a:t>&gt; la qualité générale de l’ouvrage (titre, résumé, etc.).</a:t>
            </a:r>
          </a:p>
          <a:p>
            <a:endParaRPr lang="fr-FR" dirty="0">
              <a:solidFill>
                <a:schemeClr val="tx2">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solidFill>
                  <a:schemeClr val="tx2">
                    <a:lumMod val="75000"/>
                  </a:schemeClr>
                </a:solidFill>
              </a:rPr>
              <a:t>Normes Minimales — Doctorat</a:t>
            </a:r>
            <a:endParaRPr lang="fr-FR" dirty="0">
              <a:solidFill>
                <a:schemeClr val="tx2">
                  <a:lumMod val="75000"/>
                </a:schemeClr>
              </a:solidFill>
            </a:endParaRPr>
          </a:p>
        </p:txBody>
      </p:sp>
      <p:sp>
        <p:nvSpPr>
          <p:cNvPr id="3" name="Espace réservé du contenu 2"/>
          <p:cNvSpPr>
            <a:spLocks noGrp="1"/>
          </p:cNvSpPr>
          <p:nvPr>
            <p:ph idx="1"/>
          </p:nvPr>
        </p:nvSpPr>
        <p:spPr/>
        <p:txBody>
          <a:bodyPr>
            <a:normAutofit fontScale="77500" lnSpcReduction="20000"/>
          </a:bodyPr>
          <a:lstStyle/>
          <a:p>
            <a:r>
              <a:rPr lang="fr-FR" dirty="0" smtClean="0">
                <a:solidFill>
                  <a:schemeClr val="tx2">
                    <a:lumMod val="75000"/>
                  </a:schemeClr>
                </a:solidFill>
              </a:rPr>
              <a:t>« </a:t>
            </a:r>
            <a:r>
              <a:rPr lang="fr-FR" dirty="0">
                <a:solidFill>
                  <a:schemeClr val="tx2">
                    <a:lumMod val="75000"/>
                  </a:schemeClr>
                </a:solidFill>
              </a:rPr>
              <a:t>La thèse doit faire état de travaux de recherche qui apportent une contribution importante à l’avancement des connaissances » </a:t>
            </a:r>
          </a:p>
          <a:p>
            <a:r>
              <a:rPr lang="fr-FR" dirty="0">
                <a:solidFill>
                  <a:schemeClr val="tx2">
                    <a:lumMod val="75000"/>
                  </a:schemeClr>
                </a:solidFill>
              </a:rPr>
              <a:t>&gt; une autonomie réelle de chercheur telle que révélée par la thèse et la soutenance, </a:t>
            </a:r>
          </a:p>
          <a:p>
            <a:r>
              <a:rPr lang="fr-FR" dirty="0">
                <a:solidFill>
                  <a:schemeClr val="tx2">
                    <a:lumMod val="75000"/>
                  </a:schemeClr>
                </a:solidFill>
              </a:rPr>
              <a:t>&gt; une contribution importante et significative à l’avancement des connaissances, </a:t>
            </a:r>
          </a:p>
          <a:p>
            <a:r>
              <a:rPr lang="fr-FR" dirty="0">
                <a:solidFill>
                  <a:schemeClr val="tx2">
                    <a:lumMod val="75000"/>
                  </a:schemeClr>
                </a:solidFill>
              </a:rPr>
              <a:t>&gt; la qualité du contenu et de la forme (plan de travail, méthodes utilisées, résultats et démonstrations, développement argumentatif, bibliographie), </a:t>
            </a:r>
          </a:p>
          <a:p>
            <a:r>
              <a:rPr lang="fr-FR" dirty="0">
                <a:solidFill>
                  <a:schemeClr val="tx2">
                    <a:lumMod val="75000"/>
                  </a:schemeClr>
                </a:solidFill>
              </a:rPr>
              <a:t>&gt; la qualité de la langue de rédaction, </a:t>
            </a:r>
          </a:p>
          <a:p>
            <a:r>
              <a:rPr lang="fr-FR" dirty="0">
                <a:solidFill>
                  <a:schemeClr val="tx2">
                    <a:lumMod val="75000"/>
                  </a:schemeClr>
                </a:solidFill>
              </a:rPr>
              <a:t>&gt; la qualité de la présentation matérielle et typographique, </a:t>
            </a:r>
          </a:p>
          <a:p>
            <a:r>
              <a:rPr lang="fr-FR" dirty="0">
                <a:solidFill>
                  <a:schemeClr val="tx2">
                    <a:lumMod val="75000"/>
                  </a:schemeClr>
                </a:solidFill>
              </a:rPr>
              <a:t>&gt; la qualité générale de l’ouvrage (titre, résumé, etc.).</a:t>
            </a:r>
          </a:p>
          <a:p>
            <a:endParaRPr lang="fr-FR" dirty="0">
              <a:solidFill>
                <a:schemeClr val="tx2">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7662</TotalTime>
  <Words>2879</Words>
  <Application>Microsoft Office PowerPoint</Application>
  <PresentationFormat>Affichage à l'écran (4:3)</PresentationFormat>
  <Paragraphs>286</Paragraphs>
  <Slides>60</Slides>
  <Notes>1</Notes>
  <HiddenSlides>0</HiddenSlides>
  <MMClips>0</MMClips>
  <ScaleCrop>false</ScaleCrop>
  <HeadingPairs>
    <vt:vector size="4" baseType="variant">
      <vt:variant>
        <vt:lpstr>Thème</vt:lpstr>
      </vt:variant>
      <vt:variant>
        <vt:i4>1</vt:i4>
      </vt:variant>
      <vt:variant>
        <vt:lpstr>Titres des diapositives</vt:lpstr>
      </vt:variant>
      <vt:variant>
        <vt:i4>60</vt:i4>
      </vt:variant>
    </vt:vector>
  </HeadingPairs>
  <TitlesOfParts>
    <vt:vector size="61" baseType="lpstr">
      <vt:lpstr>Thème Office</vt:lpstr>
      <vt:lpstr>Initiation  à la recherche scientifique</vt:lpstr>
      <vt:lpstr>Références :</vt:lpstr>
      <vt:lpstr>OBJECTIFS GÉNÉRAUX </vt:lpstr>
      <vt:lpstr>Introduction :</vt:lpstr>
      <vt:lpstr>Quelle est la différence entre un étudiant du 1er ou 2 ème cycle et un étudiant titulaire d’un diplôme de la même spécialité ?: </vt:lpstr>
      <vt:lpstr>Qu'est-ce que la recherche scientifique? </vt:lpstr>
      <vt:lpstr>Quelle est la différence entre un mémoire et une thèse de doctorat ?</vt:lpstr>
      <vt:lpstr>Normes minimales : mémoire</vt:lpstr>
      <vt:lpstr>Normes Minimales — Doctorat</vt:lpstr>
      <vt:lpstr>Qu’est ce qu’un sujet de recherche original ? </vt:lpstr>
      <vt:lpstr>A qui s’adresse le mémoire ? </vt:lpstr>
      <vt:lpstr>Quelle est la différence entre un plan de mémoire et un plan de travail ? </vt:lpstr>
      <vt:lpstr>Plan de travail et plan de mémoire</vt:lpstr>
      <vt:lpstr>Plan de travail</vt:lpstr>
      <vt:lpstr>Les choix et ses renoncements :</vt:lpstr>
      <vt:lpstr>Délimiter un sujet</vt:lpstr>
      <vt:lpstr>choisir un directeur</vt:lpstr>
      <vt:lpstr>Délimiter le sujet</vt:lpstr>
      <vt:lpstr>Comprendre le sujet </vt:lpstr>
      <vt:lpstr>Définir son sujet</vt:lpstr>
      <vt:lpstr>Découper son sujet en grand terme de recherche</vt:lpstr>
      <vt:lpstr>Quelle est l'importance de la recension des écrits?</vt:lpstr>
      <vt:lpstr>Définition de la recension des écrits</vt:lpstr>
      <vt:lpstr>Les buts de la recension des écrits</vt:lpstr>
      <vt:lpstr>La délimitation de la recension des écrits</vt:lpstr>
      <vt:lpstr>Les sources incluses dans les écrits</vt:lpstr>
      <vt:lpstr>L'Information théorique et l'information empirique</vt:lpstr>
      <vt:lpstr>Présentation PowerPoint</vt:lpstr>
      <vt:lpstr>Les sources primaires et les sources secondaires</vt:lpstr>
      <vt:lpstr>Présentation PowerPoint</vt:lpstr>
      <vt:lpstr>La recension initiale des écrits</vt:lpstr>
      <vt:lpstr>La recherche documentaire et l'accès aux sources</vt:lpstr>
      <vt:lpstr>Les principales sources de la recherche documentaire</vt:lpstr>
      <vt:lpstr>Les monographies (catalogues de bibliothèque)</vt:lpstr>
      <vt:lpstr>Consultation des mémoires et thèses</vt:lpstr>
      <vt:lpstr>Littérature non conventionnelle</vt:lpstr>
      <vt:lpstr>Présentation PowerPoint</vt:lpstr>
      <vt:lpstr>Littérature scientifique</vt:lpstr>
      <vt:lpstr>Publication de la littérature scientifique</vt:lpstr>
      <vt:lpstr>Les périodiques</vt:lpstr>
      <vt:lpstr>Les index de périodiques</vt:lpstr>
      <vt:lpstr>Les index de périodiques</vt:lpstr>
      <vt:lpstr>Le facteur d’impact</vt:lpstr>
      <vt:lpstr> Moteur de recherche sur Internet et Métamoteur </vt:lpstr>
      <vt:lpstr>EXPERTS D’INTERNET</vt:lpstr>
      <vt:lpstr>Consulter un expert</vt:lpstr>
      <vt:lpstr>Documents Web</vt:lpstr>
      <vt:lpstr>SI NON</vt:lpstr>
      <vt:lpstr>L'aboutissement de la recherche d'information</vt:lpstr>
      <vt:lpstr>L'organisation et l'analyse des sources d'information</vt:lpstr>
      <vt:lpstr>L'analyse de l'information </vt:lpstr>
      <vt:lpstr>Fiche de lecture</vt:lpstr>
      <vt:lpstr>Fiche de lecture</vt:lpstr>
      <vt:lpstr>Fiche de lecture</vt:lpstr>
      <vt:lpstr>Fiche de lecture</vt:lpstr>
      <vt:lpstr>10 QUESTIONS À SE POSER EN LISANT UN TEXTE SCIENTIFIQUE</vt:lpstr>
      <vt:lpstr>10 QUESTIONS À SE POSER EN LISANT UN TEXTE SCIENTIFIQUE</vt:lpstr>
      <vt:lpstr>MODÈLE DE FICHES DE LECTURE</vt:lpstr>
      <vt:lpstr>Exemple</vt:lpstr>
      <vt:lpstr>Exercice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Initiation  à la recherche scientifique</dc:title>
  <dc:creator>alia</dc:creator>
  <cp:lastModifiedBy>Anes</cp:lastModifiedBy>
  <cp:revision>131</cp:revision>
  <dcterms:created xsi:type="dcterms:W3CDTF">2012-09-26T04:51:18Z</dcterms:created>
  <dcterms:modified xsi:type="dcterms:W3CDTF">2023-12-06T13:11:38Z</dcterms:modified>
</cp:coreProperties>
</file>