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96" r:id="rId1"/>
  </p:sldMasterIdLst>
  <p:notesMasterIdLst>
    <p:notesMasterId r:id="rId16"/>
  </p:notesMasterIdLst>
  <p:sldIdLst>
    <p:sldId id="256" r:id="rId2"/>
    <p:sldId id="373" r:id="rId3"/>
    <p:sldId id="265" r:id="rId4"/>
    <p:sldId id="372" r:id="rId5"/>
    <p:sldId id="298" r:id="rId6"/>
    <p:sldId id="297" r:id="rId7"/>
    <p:sldId id="339" r:id="rId8"/>
    <p:sldId id="305" r:id="rId9"/>
    <p:sldId id="304" r:id="rId10"/>
    <p:sldId id="306" r:id="rId11"/>
    <p:sldId id="342" r:id="rId12"/>
    <p:sldId id="343" r:id="rId13"/>
    <p:sldId id="341" r:id="rId14"/>
    <p:sldId id="294"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008000"/>
    <a:srgbClr val="00FF00"/>
    <a:srgbClr val="3366FF"/>
  </p:clrMru>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p:scale>
          <a:sx n="70" d="100"/>
          <a:sy n="70" d="100"/>
        </p:scale>
        <p:origin x="-1386"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090D990-6B52-41E3-B766-A98182A5AD37}"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fr-FR"/>
        </a:p>
      </dgm:t>
    </dgm:pt>
    <dgm:pt modelId="{73CDD2F7-9A7B-4610-B869-302D36A44F26}">
      <dgm:prSet custT="1"/>
      <dgm:spPr/>
      <dgm:t>
        <a:bodyPr/>
        <a:lstStyle/>
        <a:p>
          <a:pPr rtl="1"/>
          <a:r>
            <a:rPr lang="ar-DZ" sz="5400" b="1" i="0" baseline="0" dirty="0" smtClean="0">
              <a:effectLst>
                <a:outerShdw blurRad="38100" dist="38100" dir="2700000" algn="tl">
                  <a:srgbClr val="000000">
                    <a:alpha val="43137"/>
                  </a:srgbClr>
                </a:outerShdw>
              </a:effectLst>
              <a:latin typeface="Arabic Typesetting" pitchFamily="66" charset="-78"/>
              <a:cs typeface="Arabic Typesetting" pitchFamily="66" charset="-78"/>
            </a:rPr>
            <a:t>تقديم </a:t>
          </a:r>
        </a:p>
        <a:p>
          <a:pPr rtl="1"/>
          <a:r>
            <a:rPr lang="ar-DZ" sz="5400" b="1" i="0" baseline="0" dirty="0" smtClean="0">
              <a:effectLst>
                <a:outerShdw blurRad="38100" dist="38100" dir="2700000" algn="tl">
                  <a:srgbClr val="000000">
                    <a:alpha val="43137"/>
                  </a:srgbClr>
                </a:outerShdw>
              </a:effectLst>
              <a:latin typeface="Arabic Typesetting" pitchFamily="66" charset="-78"/>
              <a:cs typeface="Arabic Typesetting" pitchFamily="66" charset="-78"/>
            </a:rPr>
            <a:t>أ </a:t>
          </a:r>
          <a:r>
            <a:rPr lang="ar-DZ" sz="5400" b="1" i="0" baseline="0" dirty="0" err="1" smtClean="0">
              <a:effectLst>
                <a:outerShdw blurRad="38100" dist="38100" dir="2700000" algn="tl">
                  <a:srgbClr val="000000">
                    <a:alpha val="43137"/>
                  </a:srgbClr>
                </a:outerShdw>
              </a:effectLst>
              <a:latin typeface="Arabic Typesetting" pitchFamily="66" charset="-78"/>
              <a:cs typeface="Arabic Typesetting" pitchFamily="66" charset="-78"/>
            </a:rPr>
            <a:t>د</a:t>
          </a:r>
          <a:r>
            <a:rPr lang="ar-DZ" sz="5400" b="1" i="0" baseline="0" dirty="0" smtClean="0">
              <a:effectLst>
                <a:outerShdw blurRad="38100" dist="38100" dir="2700000" algn="tl">
                  <a:srgbClr val="000000">
                    <a:alpha val="43137"/>
                  </a:srgbClr>
                </a:outerShdw>
              </a:effectLst>
              <a:latin typeface="Arabic Typesetting" pitchFamily="66" charset="-78"/>
              <a:cs typeface="Arabic Typesetting" pitchFamily="66" charset="-78"/>
            </a:rPr>
            <a:t>. كبوية محمد</a:t>
          </a:r>
          <a:endParaRPr lang="fr-FR" sz="5400" b="1" i="0" baseline="0" dirty="0">
            <a:effectLst>
              <a:outerShdw blurRad="38100" dist="38100" dir="2700000" algn="tl">
                <a:srgbClr val="000000">
                  <a:alpha val="43137"/>
                </a:srgbClr>
              </a:outerShdw>
            </a:effectLst>
            <a:latin typeface="Arabic Typesetting" pitchFamily="66" charset="-78"/>
            <a:cs typeface="Arabic Typesetting" pitchFamily="66" charset="-78"/>
          </a:endParaRPr>
        </a:p>
      </dgm:t>
    </dgm:pt>
    <dgm:pt modelId="{7CB30411-AC27-430E-945B-4C9948E5F1A1}" type="parTrans" cxnId="{333A7045-4C07-4A4C-ABE7-F2815FFBA0CB}">
      <dgm:prSet/>
      <dgm:spPr/>
      <dgm:t>
        <a:bodyPr/>
        <a:lstStyle/>
        <a:p>
          <a:endParaRPr lang="fr-FR"/>
        </a:p>
      </dgm:t>
    </dgm:pt>
    <dgm:pt modelId="{97858300-84CF-45F7-AA4B-189452A155EA}" type="sibTrans" cxnId="{333A7045-4C07-4A4C-ABE7-F2815FFBA0CB}">
      <dgm:prSet/>
      <dgm:spPr/>
      <dgm:t>
        <a:bodyPr/>
        <a:lstStyle/>
        <a:p>
          <a:endParaRPr lang="fr-FR"/>
        </a:p>
      </dgm:t>
    </dgm:pt>
    <dgm:pt modelId="{DC38E256-0762-4FEE-BD60-8EDE2802EE66}" type="pres">
      <dgm:prSet presAssocID="{C090D990-6B52-41E3-B766-A98182A5AD37}" presName="Name0" presStyleCnt="0">
        <dgm:presLayoutVars>
          <dgm:chMax val="7"/>
          <dgm:dir/>
          <dgm:animLvl val="lvl"/>
          <dgm:resizeHandles val="exact"/>
        </dgm:presLayoutVars>
      </dgm:prSet>
      <dgm:spPr/>
      <dgm:t>
        <a:bodyPr/>
        <a:lstStyle/>
        <a:p>
          <a:endParaRPr lang="fr-FR"/>
        </a:p>
      </dgm:t>
    </dgm:pt>
    <dgm:pt modelId="{291D1AF4-3E10-4200-BCC9-B563AE95A134}" type="pres">
      <dgm:prSet presAssocID="{73CDD2F7-9A7B-4610-B869-302D36A44F26}" presName="circle1" presStyleLbl="node1" presStyleIdx="0" presStyleCnt="1"/>
      <dgm:spPr/>
    </dgm:pt>
    <dgm:pt modelId="{A35DF29F-5FED-48EE-8570-4BE14E71127D}" type="pres">
      <dgm:prSet presAssocID="{73CDD2F7-9A7B-4610-B869-302D36A44F26}" presName="space" presStyleCnt="0"/>
      <dgm:spPr/>
    </dgm:pt>
    <dgm:pt modelId="{98CD15C7-1FAF-4E83-AAEB-D1807C69061D}" type="pres">
      <dgm:prSet presAssocID="{73CDD2F7-9A7B-4610-B869-302D36A44F26}" presName="rect1" presStyleLbl="alignAcc1" presStyleIdx="0" presStyleCnt="1" custLinFactNeighborX="514"/>
      <dgm:spPr/>
      <dgm:t>
        <a:bodyPr/>
        <a:lstStyle/>
        <a:p>
          <a:endParaRPr lang="fr-FR"/>
        </a:p>
      </dgm:t>
    </dgm:pt>
    <dgm:pt modelId="{E303F284-3496-4A30-918B-9FFE1ABAF994}" type="pres">
      <dgm:prSet presAssocID="{73CDD2F7-9A7B-4610-B869-302D36A44F26}" presName="rect1ParTxNoCh" presStyleLbl="alignAcc1" presStyleIdx="0" presStyleCnt="1">
        <dgm:presLayoutVars>
          <dgm:chMax val="1"/>
          <dgm:bulletEnabled val="1"/>
        </dgm:presLayoutVars>
      </dgm:prSet>
      <dgm:spPr/>
      <dgm:t>
        <a:bodyPr/>
        <a:lstStyle/>
        <a:p>
          <a:endParaRPr lang="fr-FR"/>
        </a:p>
      </dgm:t>
    </dgm:pt>
  </dgm:ptLst>
  <dgm:cxnLst>
    <dgm:cxn modelId="{53E2F95F-488F-4FBD-A224-D7E3D3086EB6}" type="presOf" srcId="{73CDD2F7-9A7B-4610-B869-302D36A44F26}" destId="{98CD15C7-1FAF-4E83-AAEB-D1807C69061D}" srcOrd="0" destOrd="0" presId="urn:microsoft.com/office/officeart/2005/8/layout/target3"/>
    <dgm:cxn modelId="{D734365C-0732-4611-8D26-DCFC52A54515}" type="presOf" srcId="{C090D990-6B52-41E3-B766-A98182A5AD37}" destId="{DC38E256-0762-4FEE-BD60-8EDE2802EE66}" srcOrd="0" destOrd="0" presId="urn:microsoft.com/office/officeart/2005/8/layout/target3"/>
    <dgm:cxn modelId="{333A7045-4C07-4A4C-ABE7-F2815FFBA0CB}" srcId="{C090D990-6B52-41E3-B766-A98182A5AD37}" destId="{73CDD2F7-9A7B-4610-B869-302D36A44F26}" srcOrd="0" destOrd="0" parTransId="{7CB30411-AC27-430E-945B-4C9948E5F1A1}" sibTransId="{97858300-84CF-45F7-AA4B-189452A155EA}"/>
    <dgm:cxn modelId="{54DFBA2F-D718-4C5A-81B3-1AA7094C6AC4}" type="presOf" srcId="{73CDD2F7-9A7B-4610-B869-302D36A44F26}" destId="{E303F284-3496-4A30-918B-9FFE1ABAF994}" srcOrd="1" destOrd="0" presId="urn:microsoft.com/office/officeart/2005/8/layout/target3"/>
    <dgm:cxn modelId="{F94911FA-6AF9-469D-8698-0F244F4CEB16}" type="presParOf" srcId="{DC38E256-0762-4FEE-BD60-8EDE2802EE66}" destId="{291D1AF4-3E10-4200-BCC9-B563AE95A134}" srcOrd="0" destOrd="0" presId="urn:microsoft.com/office/officeart/2005/8/layout/target3"/>
    <dgm:cxn modelId="{A9E99AC9-0EE7-4E4E-81E5-A524636EF380}" type="presParOf" srcId="{DC38E256-0762-4FEE-BD60-8EDE2802EE66}" destId="{A35DF29F-5FED-48EE-8570-4BE14E71127D}" srcOrd="1" destOrd="0" presId="urn:microsoft.com/office/officeart/2005/8/layout/target3"/>
    <dgm:cxn modelId="{B8FED6C5-5575-494F-9356-3DADA56DBDCA}" type="presParOf" srcId="{DC38E256-0762-4FEE-BD60-8EDE2802EE66}" destId="{98CD15C7-1FAF-4E83-AAEB-D1807C69061D}" srcOrd="2" destOrd="0" presId="urn:microsoft.com/office/officeart/2005/8/layout/target3"/>
    <dgm:cxn modelId="{65AB3466-4643-4FCF-97E1-0032447F730F}" type="presParOf" srcId="{DC38E256-0762-4FEE-BD60-8EDE2802EE66}" destId="{E303F284-3496-4A30-918B-9FFE1ABAF994}" srcOrd="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91D1AF4-3E10-4200-BCC9-B563AE95A134}">
      <dsp:nvSpPr>
        <dsp:cNvPr id="0" name=""/>
        <dsp:cNvSpPr/>
      </dsp:nvSpPr>
      <dsp:spPr>
        <a:xfrm>
          <a:off x="0" y="0"/>
          <a:ext cx="1938992" cy="193899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CD15C7-1FAF-4E83-AAEB-D1807C69061D}">
      <dsp:nvSpPr>
        <dsp:cNvPr id="0" name=""/>
        <dsp:cNvSpPr/>
      </dsp:nvSpPr>
      <dsp:spPr>
        <a:xfrm>
          <a:off x="969496" y="0"/>
          <a:ext cx="5959990" cy="193899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82880" tIns="182880" rIns="182880" bIns="182880" numCol="1" spcCol="1270" anchor="ctr" anchorCtr="0">
          <a:noAutofit/>
        </a:bodyPr>
        <a:lstStyle/>
        <a:p>
          <a:pPr lvl="0" algn="ctr" defTabSz="2133600" rtl="1">
            <a:lnSpc>
              <a:spcPct val="90000"/>
            </a:lnSpc>
            <a:spcBef>
              <a:spcPct val="0"/>
            </a:spcBef>
            <a:spcAft>
              <a:spcPct val="35000"/>
            </a:spcAft>
          </a:pPr>
          <a:r>
            <a:rPr lang="ar-DZ" sz="4800" b="0" i="0" kern="1200" baseline="0" dirty="0" smtClean="0"/>
            <a:t>تقديم </a:t>
          </a:r>
        </a:p>
        <a:p>
          <a:pPr lvl="0" algn="ctr" defTabSz="2133600" rtl="1">
            <a:lnSpc>
              <a:spcPct val="90000"/>
            </a:lnSpc>
            <a:spcBef>
              <a:spcPct val="0"/>
            </a:spcBef>
            <a:spcAft>
              <a:spcPct val="35000"/>
            </a:spcAft>
          </a:pPr>
          <a:r>
            <a:rPr lang="ar-DZ" sz="4800" b="0" i="0" kern="1200" baseline="0" dirty="0" smtClean="0"/>
            <a:t>د. كبوية محمد</a:t>
          </a:r>
          <a:endParaRPr lang="fr-FR" sz="4800" b="0" i="0" kern="1200" baseline="0" dirty="0"/>
        </a:p>
      </dsp:txBody>
      <dsp:txXfrm>
        <a:off x="969496" y="0"/>
        <a:ext cx="5959990" cy="1938992"/>
      </dsp:txXfrm>
    </dsp:sp>
  </dsp:spTree>
</dsp:drawing>
</file>

<file path=ppt/diagrams/layout1.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4BCE89B-C3D3-4F06-8362-129153D1621D}" type="datetimeFigureOut">
              <a:rPr lang="fr-FR" smtClean="0"/>
              <a:pPr/>
              <a:t>17/05/2021</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07FC4D8-ED79-4999-B46B-B9E291E9E5ED}" type="slidenum">
              <a:rPr lang="fr-FR" smtClean="0"/>
              <a:pPr/>
              <a:t>‹N°›</a:t>
            </a:fld>
            <a:endParaRPr lang="fr-FR"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19" name="Espace réservé du pied de page 18"/>
          <p:cNvSpPr>
            <a:spLocks noGrp="1"/>
          </p:cNvSpPr>
          <p:nvPr>
            <p:ph type="ftr" sz="quarter" idx="11"/>
          </p:nvPr>
        </p:nvSpPr>
        <p:spPr/>
        <p:txBody>
          <a:bodyPr/>
          <a:lstStyle/>
          <a:p>
            <a:endParaRPr lang="fr-BE" dirty="0"/>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transition>
    <p:wheel spokes="8"/>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transition>
    <p:wheel spokes="8"/>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transition>
    <p:wheel spokes="8"/>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5" name="Espace réservé du pied de page 4"/>
          <p:cNvSpPr>
            <a:spLocks noGrp="1"/>
          </p:cNvSpPr>
          <p:nvPr>
            <p:ph type="ftr" sz="quarter" idx="11"/>
          </p:nvPr>
        </p:nvSpPr>
        <p:spPr/>
        <p:txBody>
          <a:bodyPr/>
          <a:lstStyle/>
          <a:p>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overrideClrMapping bg1="dk1" tx1="lt1" bg2="dk2" tx2="lt2" accent1="accent1" accent2="accent2" accent3="accent3" accent4="accent4" accent5="accent5" accent6="accent6" hlink="hlink" folHlink="folHlink"/>
  </p:clrMapOvr>
  <p:transition>
    <p:wheel spokes="8"/>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transition>
    <p:wheel spokes="8"/>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8" name="Espace réservé du pied de page 7"/>
          <p:cNvSpPr>
            <a:spLocks noGrp="1"/>
          </p:cNvSpPr>
          <p:nvPr>
            <p:ph type="ftr" sz="quarter" idx="11"/>
          </p:nvPr>
        </p:nvSpPr>
        <p:spPr/>
        <p:txBody>
          <a:bodyPr/>
          <a:lstStyle/>
          <a:p>
            <a:endParaRPr lang="fr-BE" dirty="0"/>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transition>
    <p:wheel spokes="8"/>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4" name="Espace réservé du pied de page 3"/>
          <p:cNvSpPr>
            <a:spLocks noGrp="1"/>
          </p:cNvSpPr>
          <p:nvPr>
            <p:ph type="ftr" sz="quarter" idx="11"/>
          </p:nvPr>
        </p:nvSpPr>
        <p:spPr/>
        <p:txBody>
          <a:bodyPr/>
          <a:lstStyle/>
          <a:p>
            <a:endParaRPr lang="fr-BE" dirty="0"/>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transition>
    <p:wheel spokes="8"/>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3" name="Espace réservé du pied de page 2"/>
          <p:cNvSpPr>
            <a:spLocks noGrp="1"/>
          </p:cNvSpPr>
          <p:nvPr>
            <p:ph type="ftr" sz="quarter" idx="11"/>
          </p:nvPr>
        </p:nvSpPr>
        <p:spPr/>
        <p:txBody>
          <a:bodyPr/>
          <a:lstStyle/>
          <a:p>
            <a:endParaRPr lang="fr-BE" dirty="0"/>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transition>
    <p:wheel spokes="8"/>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dirty="0"/>
          </a:p>
        </p:txBody>
      </p:sp>
    </p:spTree>
  </p:cSld>
  <p:clrMapOvr>
    <a:masterClrMapping/>
  </p:clrMapOvr>
  <p:transition>
    <p:wheel spokes="8"/>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17/05/2021</a:t>
            </a:fld>
            <a:endParaRPr lang="fr-BE" dirty="0"/>
          </a:p>
        </p:txBody>
      </p:sp>
      <p:sp>
        <p:nvSpPr>
          <p:cNvPr id="6" name="Espace réservé du pied de page 5"/>
          <p:cNvSpPr>
            <a:spLocks noGrp="1"/>
          </p:cNvSpPr>
          <p:nvPr>
            <p:ph type="ftr" sz="quarter" idx="11"/>
          </p:nvPr>
        </p:nvSpPr>
        <p:spPr/>
        <p:txBody>
          <a:bodyPr/>
          <a:lstStyle/>
          <a:p>
            <a:endParaRPr lang="fr-BE" dirty="0"/>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dirty="0"/>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dirty="0"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p:wheel spokes="8"/>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17/05/2021</a:t>
            </a:fld>
            <a:endParaRPr lang="fr-BE" dirty="0"/>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dirty="0"/>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dirty="0"/>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wheel spokes="8"/>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4.gif"/><Relationship Id="rId3" Type="http://schemas.openxmlformats.org/officeDocument/2006/relationships/diagramLayout" Target="../diagrams/layout1.xml"/><Relationship Id="rId7" Type="http://schemas.openxmlformats.org/officeDocument/2006/relationships/image" Target="../media/image3.gif"/><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openxmlformats.org/officeDocument/2006/relationships/image" Target="../media/image2.gif"/><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microsoft.com/office/2007/relationships/diagramDrawing" Target="../diagrams/drawing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e 3"/>
          <p:cNvGraphicFramePr/>
          <p:nvPr/>
        </p:nvGraphicFramePr>
        <p:xfrm>
          <a:off x="1071538" y="2357430"/>
          <a:ext cx="6929486" cy="19389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1714480" y="260648"/>
            <a:ext cx="6421408" cy="1015663"/>
          </a:xfrm>
          <a:prstGeom prst="rect">
            <a:avLst/>
          </a:prstGeom>
        </p:spPr>
        <p:txBody>
          <a:bodyPr wrap="square">
            <a:spAutoFit/>
          </a:bodyPr>
          <a:lstStyle/>
          <a:p>
            <a:pPr algn="ctr" rtl="1"/>
            <a:r>
              <a:rPr lang="ar-SA" sz="6000" b="1" dirty="0" smtClean="0">
                <a:solidFill>
                  <a:srgbClr val="FF0000"/>
                </a:solidFill>
                <a:effectLst>
                  <a:outerShdw blurRad="38100" dist="38100" dir="2700000" algn="tl">
                    <a:srgbClr val="000000">
                      <a:alpha val="43137"/>
                    </a:srgbClr>
                  </a:outerShdw>
                </a:effectLst>
                <a:latin typeface="Arabic Typesetting" pitchFamily="66" charset="-78"/>
                <a:ea typeface="Arial Unicode MS" pitchFamily="34" charset="-128"/>
                <a:cs typeface="Arabic Typesetting" pitchFamily="66" charset="-78"/>
              </a:rPr>
              <a:t>التخطيط </a:t>
            </a:r>
            <a:r>
              <a:rPr lang="ar-DZ" sz="6000" b="1" dirty="0" smtClean="0">
                <a:solidFill>
                  <a:srgbClr val="FF0000"/>
                </a:solidFill>
                <a:effectLst>
                  <a:outerShdw blurRad="38100" dist="38100" dir="2700000" algn="tl">
                    <a:srgbClr val="000000">
                      <a:alpha val="43137"/>
                    </a:srgbClr>
                  </a:outerShdw>
                </a:effectLst>
                <a:latin typeface="Arabic Typesetting" pitchFamily="66" charset="-78"/>
                <a:ea typeface="Arial Unicode MS" pitchFamily="34" charset="-128"/>
                <a:cs typeface="Arabic Typesetting" pitchFamily="66" charset="-78"/>
              </a:rPr>
              <a:t>وبرمجة </a:t>
            </a:r>
            <a:r>
              <a:rPr lang="ar-SA" sz="6000" b="1" dirty="0" smtClean="0">
                <a:solidFill>
                  <a:srgbClr val="FF0000"/>
                </a:solidFill>
                <a:effectLst>
                  <a:outerShdw blurRad="38100" dist="38100" dir="2700000" algn="tl">
                    <a:srgbClr val="000000">
                      <a:alpha val="43137"/>
                    </a:srgbClr>
                  </a:outerShdw>
                </a:effectLst>
                <a:latin typeface="Arabic Typesetting" pitchFamily="66" charset="-78"/>
                <a:ea typeface="Arial Unicode MS" pitchFamily="34" charset="-128"/>
                <a:cs typeface="Arabic Typesetting" pitchFamily="66" charset="-78"/>
              </a:rPr>
              <a:t>في </a:t>
            </a:r>
            <a:r>
              <a:rPr lang="ar-SA" sz="6000" b="1" dirty="0" smtClean="0">
                <a:solidFill>
                  <a:srgbClr val="FF0000"/>
                </a:solidFill>
                <a:effectLst>
                  <a:outerShdw blurRad="38100" dist="38100" dir="2700000" algn="tl">
                    <a:srgbClr val="000000">
                      <a:alpha val="43137"/>
                    </a:srgbClr>
                  </a:outerShdw>
                </a:effectLst>
                <a:latin typeface="Arabic Typesetting" pitchFamily="66" charset="-78"/>
                <a:ea typeface="Arial Unicode MS" pitchFamily="34" charset="-128"/>
                <a:cs typeface="Arabic Typesetting" pitchFamily="66" charset="-78"/>
              </a:rPr>
              <a:t>التدريب الرياضي</a:t>
            </a:r>
            <a:endParaRPr lang="fr-FR" sz="6000" dirty="0">
              <a:effectLst>
                <a:outerShdw blurRad="38100" dist="38100" dir="2700000" algn="tl">
                  <a:srgbClr val="000000">
                    <a:alpha val="43137"/>
                  </a:srgbClr>
                </a:outerShdw>
              </a:effectLst>
              <a:latin typeface="Arabic Typesetting" pitchFamily="66" charset="-78"/>
              <a:ea typeface="Arial Unicode MS" pitchFamily="34" charset="-128"/>
              <a:cs typeface="Arabic Typesetting" pitchFamily="66" charset="-78"/>
            </a:endParaRPr>
          </a:p>
        </p:txBody>
      </p:sp>
      <p:sp>
        <p:nvSpPr>
          <p:cNvPr id="5" name="Titre 4"/>
          <p:cNvSpPr>
            <a:spLocks noGrp="1"/>
          </p:cNvSpPr>
          <p:nvPr>
            <p:ph type="title"/>
          </p:nvPr>
        </p:nvSpPr>
        <p:spPr>
          <a:xfrm>
            <a:off x="1857356" y="6286520"/>
            <a:ext cx="5429288" cy="357190"/>
          </a:xfrm>
        </p:spPr>
        <p:txBody>
          <a:bodyPr>
            <a:normAutofit/>
          </a:bodyPr>
          <a:lstStyle/>
          <a:p>
            <a:pPr algn="ctr"/>
            <a:r>
              <a:rPr lang="fr-FR" sz="2000" b="1" i="1" dirty="0" smtClean="0">
                <a:solidFill>
                  <a:schemeClr val="tx1"/>
                </a:solidFill>
              </a:rPr>
              <a:t>Mail </a:t>
            </a:r>
            <a:r>
              <a:rPr lang="fr-FR" sz="2000" b="1" i="1" dirty="0" smtClean="0">
                <a:solidFill>
                  <a:schemeClr val="tx1"/>
                </a:solidFill>
              </a:rPr>
              <a:t>: </a:t>
            </a:r>
            <a:r>
              <a:rPr lang="fr-FR" sz="2000" b="1" i="1" dirty="0" smtClean="0">
                <a:solidFill>
                  <a:schemeClr val="tx1"/>
                </a:solidFill>
              </a:rPr>
              <a:t>mohamed.kabouya@univ-msila.dz</a:t>
            </a:r>
            <a:endParaRPr lang="fr-FR" sz="2000" b="1" i="1" dirty="0">
              <a:solidFill>
                <a:schemeClr val="tx1"/>
              </a:solidFill>
            </a:endParaRPr>
          </a:p>
        </p:txBody>
      </p:sp>
      <p:pic>
        <p:nvPicPr>
          <p:cNvPr id="6" name="Picture 7" descr="j0219117"/>
          <p:cNvPicPr>
            <a:picLocks noChangeAspect="1" noChangeArrowheads="1" noCrop="1"/>
          </p:cNvPicPr>
          <p:nvPr/>
        </p:nvPicPr>
        <p:blipFill>
          <a:blip r:embed="rId6"/>
          <a:srcRect/>
          <a:stretch>
            <a:fillRect/>
          </a:stretch>
        </p:blipFill>
        <p:spPr bwMode="auto">
          <a:xfrm>
            <a:off x="3857620" y="4857760"/>
            <a:ext cx="1728788" cy="1255713"/>
          </a:xfrm>
          <a:prstGeom prst="rect">
            <a:avLst/>
          </a:prstGeom>
          <a:noFill/>
          <a:ln w="9525">
            <a:noFill/>
            <a:miter lim="800000"/>
            <a:headEnd/>
            <a:tailEnd/>
          </a:ln>
        </p:spPr>
      </p:pic>
      <p:pic>
        <p:nvPicPr>
          <p:cNvPr id="8" name="Picture 6" descr="j0219121"/>
          <p:cNvPicPr>
            <a:picLocks noChangeAspect="1" noChangeArrowheads="1" noCrop="1"/>
          </p:cNvPicPr>
          <p:nvPr/>
        </p:nvPicPr>
        <p:blipFill>
          <a:blip r:embed="rId7"/>
          <a:srcRect/>
          <a:stretch>
            <a:fillRect/>
          </a:stretch>
        </p:blipFill>
        <p:spPr bwMode="auto">
          <a:xfrm>
            <a:off x="500034" y="4572008"/>
            <a:ext cx="1657350" cy="1465263"/>
          </a:xfrm>
          <a:prstGeom prst="rect">
            <a:avLst/>
          </a:prstGeom>
          <a:noFill/>
          <a:ln w="9525">
            <a:noFill/>
            <a:miter lim="800000"/>
            <a:headEnd/>
            <a:tailEnd/>
          </a:ln>
        </p:spPr>
      </p:pic>
      <p:pic>
        <p:nvPicPr>
          <p:cNvPr id="9" name="Picture 8" descr="j0219114"/>
          <p:cNvPicPr>
            <a:picLocks noChangeAspect="1" noChangeArrowheads="1" noCrop="1"/>
          </p:cNvPicPr>
          <p:nvPr/>
        </p:nvPicPr>
        <p:blipFill>
          <a:blip r:embed="rId8"/>
          <a:srcRect/>
          <a:stretch>
            <a:fillRect/>
          </a:stretch>
        </p:blipFill>
        <p:spPr bwMode="auto">
          <a:xfrm>
            <a:off x="6643702" y="4500570"/>
            <a:ext cx="1871662" cy="1584325"/>
          </a:xfrm>
          <a:prstGeom prst="rect">
            <a:avLst/>
          </a:prstGeom>
          <a:noFill/>
          <a:ln w="9525">
            <a:noFill/>
            <a:miter lim="800000"/>
            <a:headEnd/>
            <a:tailEnd/>
          </a:ln>
        </p:spPr>
      </p:pic>
    </p:spTree>
  </p:cSld>
  <p:clrMapOvr>
    <a:masterClrMapping/>
  </p:clrMapOvr>
  <p:transition>
    <p:wheel spokes="8"/>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9512" y="404664"/>
            <a:ext cx="8712968" cy="5760640"/>
          </a:xfrm>
        </p:spPr>
        <p:txBody>
          <a:bodyPr>
            <a:normAutofit fontScale="90000"/>
          </a:bodyPr>
          <a:lstStyle/>
          <a:p>
            <a:r>
              <a:rPr lang="fr-FR" sz="3100" b="1" dirty="0" smtClean="0">
                <a:solidFill>
                  <a:schemeClr val="tx1"/>
                </a:solidFill>
              </a:rPr>
              <a:t/>
            </a:r>
            <a:br>
              <a:rPr lang="fr-FR" sz="3100" b="1" dirty="0" smtClean="0">
                <a:solidFill>
                  <a:schemeClr val="tx1"/>
                </a:solidFill>
              </a:rPr>
            </a:br>
            <a:r>
              <a:rPr lang="fr-FR" sz="3100" dirty="0" smtClean="0">
                <a:solidFill>
                  <a:schemeClr val="tx1"/>
                </a:solidFill>
              </a:rPr>
              <a:t> •</a:t>
            </a:r>
            <a:r>
              <a:rPr lang="fr-FR" sz="4000" b="1" dirty="0" smtClean="0">
                <a:solidFill>
                  <a:srgbClr val="FF0000"/>
                </a:solidFill>
                <a:latin typeface="Arabic Typesetting" pitchFamily="66" charset="-78"/>
                <a:cs typeface="Arabic Typesetting" pitchFamily="66" charset="-78"/>
              </a:rPr>
              <a:t>Microcycle de récupération</a:t>
            </a:r>
            <a:r>
              <a:rPr lang="ar-DZ" sz="4000" b="1" dirty="0" smtClean="0">
                <a:solidFill>
                  <a:srgbClr val="FF0000"/>
                </a:solidFill>
                <a:latin typeface="Arabic Typesetting" pitchFamily="66" charset="-78"/>
                <a:cs typeface="Arabic Typesetting" pitchFamily="66" charset="-78"/>
              </a:rPr>
              <a:t>انتعاش             </a:t>
            </a:r>
            <a:r>
              <a:rPr lang="fr-FR" sz="4000" b="1" dirty="0" smtClean="0">
                <a:solidFill>
                  <a:srgbClr val="FF0000"/>
                </a:solidFill>
                <a:latin typeface="Arabic Typesetting" pitchFamily="66" charset="-78"/>
                <a:cs typeface="Arabic Typesetting" pitchFamily="66" charset="-78"/>
              </a:rPr>
              <a:t> </a:t>
            </a:r>
            <a:r>
              <a:rPr lang="ar-SA" sz="4000" b="1" dirty="0" smtClean="0">
                <a:solidFill>
                  <a:srgbClr val="FF0000"/>
                </a:solidFill>
                <a:latin typeface="Arabic Typesetting" pitchFamily="66" charset="-78"/>
                <a:cs typeface="Arabic Typesetting" pitchFamily="66" charset="-78"/>
              </a:rPr>
              <a:t>الصغرى</a:t>
            </a:r>
            <a:r>
              <a:rPr lang="fr-FR" sz="4000" b="1" dirty="0" smtClean="0">
                <a:solidFill>
                  <a:srgbClr val="FF0000"/>
                </a:solidFill>
                <a:latin typeface="Arabic Typesetting" pitchFamily="66" charset="-78"/>
                <a:cs typeface="Arabic Typesetting" pitchFamily="66" charset="-78"/>
              </a:rPr>
              <a:t> </a:t>
            </a:r>
            <a:r>
              <a:rPr lang="ar-SA" sz="4000" b="1" dirty="0" smtClean="0">
                <a:solidFill>
                  <a:srgbClr val="FF0000"/>
                </a:solidFill>
                <a:latin typeface="Arabic Typesetting" pitchFamily="66" charset="-78"/>
                <a:cs typeface="Arabic Typesetting" pitchFamily="66" charset="-78"/>
              </a:rPr>
              <a:t>الدائرة التدريبية</a:t>
            </a:r>
            <a:r>
              <a:rPr lang="ar-DZ" sz="4000" b="1" dirty="0" smtClean="0">
                <a:solidFill>
                  <a:srgbClr val="FF0000"/>
                </a:solidFill>
                <a:latin typeface="Arabic Typesetting" pitchFamily="66" charset="-78"/>
                <a:cs typeface="Arabic Typesetting" pitchFamily="66" charset="-78"/>
              </a:rPr>
              <a:t> </a:t>
            </a:r>
            <a:r>
              <a:rPr lang="ar-DZ" sz="3100" b="1" dirty="0" smtClean="0">
                <a:solidFill>
                  <a:srgbClr val="FF0000"/>
                </a:solidFill>
              </a:rPr>
              <a:t/>
            </a:r>
            <a:br>
              <a:rPr lang="ar-DZ" sz="3100" b="1" dirty="0" smtClean="0">
                <a:solidFill>
                  <a:srgbClr val="FF0000"/>
                </a:solidFill>
              </a:rPr>
            </a:br>
            <a:r>
              <a:rPr lang="fr-FR" sz="3100" b="1" dirty="0" smtClean="0">
                <a:solidFill>
                  <a:schemeClr val="tx1"/>
                </a:solidFill>
              </a:rPr>
              <a:t> </a:t>
            </a:r>
            <a:r>
              <a:rPr lang="fr-FR" sz="3100" b="1" dirty="0" smtClean="0">
                <a:solidFill>
                  <a:srgbClr val="0033CC"/>
                </a:solidFill>
              </a:rPr>
              <a:t>faible niveau de sollicitation en vue de reposer l’organisme après plusieurs microcycles de développement</a:t>
            </a:r>
            <a:r>
              <a:rPr lang="ar-DZ" sz="3100" b="1" dirty="0" smtClean="0">
                <a:solidFill>
                  <a:schemeClr val="tx1"/>
                </a:solidFill>
              </a:rPr>
              <a:t/>
            </a:r>
            <a:br>
              <a:rPr lang="ar-DZ" sz="3100" b="1" dirty="0" smtClean="0">
                <a:solidFill>
                  <a:schemeClr val="tx1"/>
                </a:solidFill>
              </a:rPr>
            </a:br>
            <a:r>
              <a:rPr lang="ar-DZ" sz="4000" b="1" dirty="0" smtClean="0">
                <a:solidFill>
                  <a:schemeClr val="tx1"/>
                </a:solidFill>
                <a:latin typeface="Arabic Typesetting" pitchFamily="66" charset="-78"/>
                <a:cs typeface="Arabic Typesetting" pitchFamily="66" charset="-78"/>
              </a:rPr>
              <a:t> مستوى انخفاض على الاسترخاء الجسم بعد عدة </a:t>
            </a:r>
            <a:r>
              <a:rPr lang="ar-SA" sz="4000" b="1" dirty="0" smtClean="0">
                <a:solidFill>
                  <a:schemeClr val="tx1"/>
                </a:solidFill>
                <a:latin typeface="Arabic Typesetting" pitchFamily="66" charset="-78"/>
                <a:cs typeface="Arabic Typesetting" pitchFamily="66" charset="-78"/>
              </a:rPr>
              <a:t>الدائرة التدريبية الصغرى</a:t>
            </a:r>
            <a:r>
              <a:rPr lang="ar-DZ" sz="4000" b="1" dirty="0" smtClean="0">
                <a:solidFill>
                  <a:schemeClr val="tx1"/>
                </a:solidFill>
                <a:latin typeface="Arabic Typesetting" pitchFamily="66" charset="-78"/>
                <a:cs typeface="Arabic Typesetting" pitchFamily="66" charset="-78"/>
              </a:rPr>
              <a:t> لتطوير </a:t>
            </a:r>
            <a:br>
              <a:rPr lang="ar-DZ" sz="4000" b="1" dirty="0" smtClean="0">
                <a:solidFill>
                  <a:schemeClr val="tx1"/>
                </a:solidFill>
                <a:latin typeface="Arabic Typesetting" pitchFamily="66" charset="-78"/>
                <a:cs typeface="Arabic Typesetting" pitchFamily="66" charset="-78"/>
              </a:rPr>
            </a:br>
            <a:r>
              <a:rPr lang="ar-DZ" sz="4000" b="1" dirty="0" smtClean="0">
                <a:solidFill>
                  <a:schemeClr val="tx1"/>
                </a:solidFill>
                <a:latin typeface="Arabic Typesetting" pitchFamily="66" charset="-78"/>
                <a:cs typeface="Arabic Typesetting" pitchFamily="66" charset="-78"/>
              </a:rPr>
              <a:t>                    </a:t>
            </a:r>
            <a:r>
              <a:rPr lang="fr-FR" sz="3100" b="1" dirty="0" smtClean="0">
                <a:solidFill>
                  <a:schemeClr val="tx1"/>
                </a:solidFill>
              </a:rPr>
              <a:t/>
            </a:r>
            <a:br>
              <a:rPr lang="fr-FR" sz="3100" b="1" dirty="0" smtClean="0">
                <a:solidFill>
                  <a:schemeClr val="tx1"/>
                </a:solidFill>
              </a:rPr>
            </a:br>
            <a:r>
              <a:rPr lang="fr-FR" sz="3100" dirty="0" smtClean="0">
                <a:solidFill>
                  <a:schemeClr val="tx1"/>
                </a:solidFill>
              </a:rPr>
              <a:t>•</a:t>
            </a:r>
            <a:r>
              <a:rPr lang="fr-FR" sz="4000" b="1" dirty="0" smtClean="0">
                <a:solidFill>
                  <a:srgbClr val="FF0000"/>
                </a:solidFill>
                <a:latin typeface="Arabic Typesetting" pitchFamily="66" charset="-78"/>
                <a:cs typeface="Arabic Typesetting" pitchFamily="66" charset="-78"/>
              </a:rPr>
              <a:t>Microcycle de compétition</a:t>
            </a:r>
            <a:r>
              <a:rPr lang="ar-DZ" sz="4000" b="1" dirty="0" smtClean="0">
                <a:solidFill>
                  <a:srgbClr val="FF0000"/>
                </a:solidFill>
                <a:latin typeface="Arabic Typesetting" pitchFamily="66" charset="-78"/>
                <a:cs typeface="Arabic Typesetting" pitchFamily="66" charset="-78"/>
              </a:rPr>
              <a:t> </a:t>
            </a:r>
            <a:r>
              <a:rPr lang="ar-SA" sz="4000" b="1" dirty="0" smtClean="0">
                <a:solidFill>
                  <a:srgbClr val="FF0000"/>
                </a:solidFill>
                <a:latin typeface="Arabic Typesetting" pitchFamily="66" charset="-78"/>
                <a:cs typeface="Arabic Typesetting" pitchFamily="66" charset="-78"/>
              </a:rPr>
              <a:t>الدائرة التدريبية</a:t>
            </a:r>
            <a:r>
              <a:rPr lang="ar-DZ" sz="4000" b="1" dirty="0" smtClean="0">
                <a:solidFill>
                  <a:srgbClr val="FF0000"/>
                </a:solidFill>
                <a:latin typeface="Arabic Typesetting" pitchFamily="66" charset="-78"/>
                <a:cs typeface="Arabic Typesetting" pitchFamily="66" charset="-78"/>
              </a:rPr>
              <a:t> الصغرى المنافسة                        </a:t>
            </a:r>
            <a:r>
              <a:rPr lang="ar-DZ" sz="3100" b="1" dirty="0" smtClean="0">
                <a:solidFill>
                  <a:srgbClr val="FF0000"/>
                </a:solidFill>
              </a:rPr>
              <a:t/>
            </a:r>
            <a:br>
              <a:rPr lang="ar-DZ" sz="3100" b="1" dirty="0" smtClean="0">
                <a:solidFill>
                  <a:srgbClr val="FF0000"/>
                </a:solidFill>
              </a:rPr>
            </a:br>
            <a:r>
              <a:rPr lang="fr-FR" sz="3100" b="1" dirty="0" smtClean="0">
                <a:solidFill>
                  <a:schemeClr val="tx1"/>
                </a:solidFill>
              </a:rPr>
              <a:t> </a:t>
            </a:r>
            <a:r>
              <a:rPr lang="fr-FR" sz="3100" b="1" dirty="0" smtClean="0">
                <a:solidFill>
                  <a:srgbClr val="0033CC"/>
                </a:solidFill>
              </a:rPr>
              <a:t>travail d’entretien des qualités physiques pour gérer la forme sportive. </a:t>
            </a:r>
            <a:r>
              <a:rPr lang="fr-FR" sz="3100" dirty="0" smtClean="0">
                <a:solidFill>
                  <a:schemeClr val="tx1"/>
                </a:solidFill>
              </a:rPr>
              <a:t/>
            </a:r>
            <a:br>
              <a:rPr lang="fr-FR" sz="3100" dirty="0" smtClean="0">
                <a:solidFill>
                  <a:schemeClr val="tx1"/>
                </a:solidFill>
              </a:rPr>
            </a:br>
            <a:r>
              <a:rPr lang="ar-DZ" sz="3100" dirty="0" smtClean="0">
                <a:solidFill>
                  <a:schemeClr val="tx1"/>
                </a:solidFill>
              </a:rPr>
              <a:t> </a:t>
            </a:r>
            <a:r>
              <a:rPr lang="fr-FR" sz="3100" dirty="0" smtClean="0">
                <a:solidFill>
                  <a:schemeClr val="tx1"/>
                </a:solidFill>
              </a:rPr>
              <a:t> </a:t>
            </a:r>
            <a:r>
              <a:rPr lang="ar-DZ" sz="3100" dirty="0" smtClean="0">
                <a:solidFill>
                  <a:schemeClr val="tx1"/>
                </a:solidFill>
              </a:rPr>
              <a:t> </a:t>
            </a:r>
            <a:r>
              <a:rPr lang="ar-DZ" sz="2800" dirty="0" smtClean="0"/>
              <a:t> </a:t>
            </a:r>
            <a:r>
              <a:rPr lang="ar-DZ" sz="4000" b="1" dirty="0" smtClean="0">
                <a:solidFill>
                  <a:schemeClr val="tx1"/>
                </a:solidFill>
                <a:latin typeface="Arabic Typesetting" pitchFamily="66" charset="-78"/>
                <a:cs typeface="Arabic Typesetting" pitchFamily="66" charset="-78"/>
              </a:rPr>
              <a:t>عمل علي الصفات البدنية لإدارة الفورمة الرياضية.                                  </a:t>
            </a:r>
            <a:r>
              <a:rPr lang="ar-DZ" sz="2800" dirty="0" smtClean="0"/>
              <a:t/>
            </a:r>
            <a:br>
              <a:rPr lang="ar-DZ" sz="2800" dirty="0" smtClean="0"/>
            </a:br>
            <a:endParaRPr lang="fr-FR" sz="3100" b="1" dirty="0">
              <a:solidFill>
                <a:schemeClr val="tx1"/>
              </a:solidFill>
              <a:latin typeface="Arabic Typesetting" pitchFamily="66" charset="-78"/>
              <a:cs typeface="Arabic Typesetting" pitchFamily="66" charset="-78"/>
            </a:endParaRPr>
          </a:p>
        </p:txBody>
      </p:sp>
    </p:spTree>
  </p:cSld>
  <p:clrMapOvr>
    <a:masterClrMapping/>
  </p:clrMapOvr>
  <p:transition>
    <p:wheel spokes="8"/>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3357586"/>
          </a:xfrm>
        </p:spPr>
        <p:txBody>
          <a:bodyPr>
            <a:normAutofit fontScale="90000"/>
          </a:bodyPr>
          <a:lstStyle/>
          <a:p>
            <a:r>
              <a:rPr lang="fr-FR" sz="3100" b="1" dirty="0" smtClean="0">
                <a:solidFill>
                  <a:schemeClr val="tx1"/>
                </a:solidFill>
              </a:rPr>
              <a:t/>
            </a:r>
            <a:br>
              <a:rPr lang="fr-FR" sz="3100" b="1" dirty="0" smtClean="0">
                <a:solidFill>
                  <a:schemeClr val="tx1"/>
                </a:solidFill>
              </a:rPr>
            </a:br>
            <a:r>
              <a:rPr lang="fr-FR" sz="3100" dirty="0" smtClean="0">
                <a:solidFill>
                  <a:schemeClr val="tx1"/>
                </a:solidFill>
              </a:rPr>
              <a:t> •</a:t>
            </a:r>
            <a:r>
              <a:rPr lang="fr-FR" sz="4000" b="1" dirty="0" smtClean="0">
                <a:solidFill>
                  <a:srgbClr val="FF0000"/>
                </a:solidFill>
                <a:latin typeface="Arabic Typesetting" pitchFamily="66" charset="-78"/>
                <a:cs typeface="Arabic Typesetting" pitchFamily="66" charset="-78"/>
              </a:rPr>
              <a:t> Microcycles graduels </a:t>
            </a:r>
            <a:r>
              <a:rPr lang="fr-FR" sz="3600" dirty="0" smtClean="0">
                <a:solidFill>
                  <a:srgbClr val="FF0000"/>
                </a:solidFill>
                <a:latin typeface="Arabic Typesetting" pitchFamily="66" charset="-78"/>
                <a:cs typeface="Arabic Typesetting" pitchFamily="66" charset="-78"/>
              </a:rPr>
              <a:t>:                   </a:t>
            </a:r>
            <a:r>
              <a:rPr lang="fr-FR" sz="3600" dirty="0" smtClean="0">
                <a:solidFill>
                  <a:schemeClr val="tx1"/>
                </a:solidFill>
                <a:latin typeface="Arabic Typesetting" pitchFamily="66" charset="-78"/>
                <a:cs typeface="Arabic Typesetting" pitchFamily="66" charset="-78"/>
              </a:rPr>
              <a:t> </a:t>
            </a:r>
            <a:r>
              <a:rPr lang="ar-SA" sz="3600" b="1" dirty="0" smtClean="0">
                <a:solidFill>
                  <a:srgbClr val="FF0000"/>
                </a:solidFill>
                <a:latin typeface="Arabic Typesetting" pitchFamily="66" charset="-78"/>
                <a:cs typeface="Arabic Typesetting" pitchFamily="66" charset="-78"/>
              </a:rPr>
              <a:t>الدائرة التدريبية</a:t>
            </a:r>
            <a:r>
              <a:rPr lang="ar-DZ" sz="3600" b="1" dirty="0" smtClean="0">
                <a:solidFill>
                  <a:srgbClr val="FF0000"/>
                </a:solidFill>
                <a:latin typeface="Arabic Typesetting" pitchFamily="66" charset="-78"/>
                <a:cs typeface="Arabic Typesetting" pitchFamily="66" charset="-78"/>
              </a:rPr>
              <a:t> الصغرى</a:t>
            </a:r>
            <a:r>
              <a:rPr lang="ar-DZ" sz="3600" b="1" dirty="0" smtClean="0">
                <a:solidFill>
                  <a:srgbClr val="FF0000"/>
                </a:solidFill>
              </a:rPr>
              <a:t> تدريجية:</a:t>
            </a:r>
            <a:r>
              <a:rPr lang="fr-FR" sz="3600" b="1" dirty="0" smtClean="0">
                <a:solidFill>
                  <a:srgbClr val="FF0000"/>
                </a:solidFill>
              </a:rPr>
              <a:t>  </a:t>
            </a:r>
            <a:r>
              <a:rPr lang="ar-DZ" sz="3600" b="1" dirty="0" smtClean="0">
                <a:solidFill>
                  <a:srgbClr val="FF0000"/>
                </a:solidFill>
                <a:latin typeface="Arabic Typesetting" pitchFamily="66" charset="-78"/>
                <a:cs typeface="Arabic Typesetting" pitchFamily="66" charset="-78"/>
              </a:rPr>
              <a:t> </a:t>
            </a:r>
            <a:r>
              <a:rPr lang="ar-DZ" sz="3600" dirty="0" smtClean="0">
                <a:solidFill>
                  <a:schemeClr val="tx1"/>
                </a:solidFill>
                <a:latin typeface="Arabic Typesetting" pitchFamily="66" charset="-78"/>
                <a:cs typeface="Arabic Typesetting" pitchFamily="66" charset="-78"/>
              </a:rPr>
              <a:t/>
            </a:r>
            <a:br>
              <a:rPr lang="ar-DZ" sz="3600" dirty="0" smtClean="0">
                <a:solidFill>
                  <a:schemeClr val="tx1"/>
                </a:solidFill>
                <a:latin typeface="Arabic Typesetting" pitchFamily="66" charset="-78"/>
                <a:cs typeface="Arabic Typesetting" pitchFamily="66" charset="-78"/>
              </a:rPr>
            </a:br>
            <a:r>
              <a:rPr lang="ar-DZ" sz="3600" dirty="0" smtClean="0">
                <a:solidFill>
                  <a:schemeClr val="tx1"/>
                </a:solidFill>
                <a:latin typeface="Arabic Typesetting" pitchFamily="66" charset="-78"/>
                <a:cs typeface="Arabic Typesetting" pitchFamily="66" charset="-78"/>
              </a:rPr>
              <a:t>	</a:t>
            </a:r>
            <a:r>
              <a:rPr lang="fr-FR" sz="3100" b="1" dirty="0" smtClean="0">
                <a:solidFill>
                  <a:srgbClr val="0033CC"/>
                </a:solidFill>
                <a:cs typeface="Arabic Typesetting" pitchFamily="66" charset="-78"/>
              </a:rPr>
              <a:t>ils se caractérisent par leur faible niveau de sollicitation. Ils préparent l'organisme à un travail d'entraînement intense. Ils constituent souvent l'étape initiale des </a:t>
            </a:r>
            <a:r>
              <a:rPr lang="fr-FR" sz="3100" b="1" dirty="0" err="1" smtClean="0">
                <a:solidFill>
                  <a:srgbClr val="0033CC"/>
                </a:solidFill>
                <a:cs typeface="Arabic Typesetting" pitchFamily="66" charset="-78"/>
              </a:rPr>
              <a:t>mésocycles</a:t>
            </a:r>
            <a:r>
              <a:rPr lang="fr-FR" sz="3100" b="1" dirty="0" smtClean="0">
                <a:solidFill>
                  <a:srgbClr val="0033CC"/>
                </a:solidFill>
                <a:cs typeface="Arabic Typesetting" pitchFamily="66" charset="-78"/>
              </a:rPr>
              <a:t>.</a:t>
            </a:r>
            <a:r>
              <a:rPr lang="ar-DZ" sz="2800" dirty="0" smtClean="0">
                <a:solidFill>
                  <a:srgbClr val="0033CC"/>
                </a:solidFill>
              </a:rPr>
              <a:t> </a:t>
            </a:r>
            <a:r>
              <a:rPr lang="fr-FR" sz="2800" dirty="0" smtClean="0"/>
              <a:t/>
            </a:r>
            <a:br>
              <a:rPr lang="fr-FR" sz="2800" dirty="0" smtClean="0"/>
            </a:br>
            <a:endParaRPr lang="fr-FR" sz="4000" b="1" dirty="0">
              <a:solidFill>
                <a:schemeClr val="tx1"/>
              </a:solidFill>
              <a:latin typeface="Arabic Typesetting" pitchFamily="66" charset="-78"/>
              <a:cs typeface="Arabic Typesetting" pitchFamily="66" charset="-78"/>
            </a:endParaRPr>
          </a:p>
        </p:txBody>
      </p:sp>
      <p:sp>
        <p:nvSpPr>
          <p:cNvPr id="3" name="Espace réservé du contenu 2"/>
          <p:cNvSpPr>
            <a:spLocks noGrp="1"/>
          </p:cNvSpPr>
          <p:nvPr>
            <p:ph idx="1"/>
          </p:nvPr>
        </p:nvSpPr>
        <p:spPr>
          <a:xfrm>
            <a:off x="457200" y="3643314"/>
            <a:ext cx="8229600" cy="2681286"/>
          </a:xfrm>
        </p:spPr>
        <p:txBody>
          <a:bodyPr>
            <a:normAutofit/>
          </a:bodyPr>
          <a:lstStyle/>
          <a:p>
            <a:pPr algn="r" rtl="1">
              <a:buNone/>
            </a:pPr>
            <a:r>
              <a:rPr lang="ar-DZ" sz="4000" b="1" dirty="0" smtClean="0">
                <a:latin typeface="Arabic Typesetting" pitchFamily="66" charset="-78"/>
                <a:cs typeface="Arabic Typesetting" pitchFamily="66" charset="-78"/>
              </a:rPr>
              <a:t>فهي تتميز مستواها بالمنخفض من الإجهاد. وهي تستعد الهيئة عن وظيفة</a:t>
            </a:r>
            <a:endParaRPr lang="fr-FR" sz="4000" b="1" dirty="0" smtClean="0">
              <a:latin typeface="Arabic Typesetting" pitchFamily="66" charset="-78"/>
              <a:cs typeface="Arabic Typesetting" pitchFamily="66" charset="-78"/>
            </a:endParaRPr>
          </a:p>
          <a:p>
            <a:pPr algn="r" rtl="1">
              <a:buNone/>
            </a:pPr>
            <a:r>
              <a:rPr lang="ar-DZ" sz="4000" b="1" dirty="0" smtClean="0">
                <a:latin typeface="Arabic Typesetting" pitchFamily="66" charset="-78"/>
                <a:cs typeface="Arabic Typesetting" pitchFamily="66" charset="-78"/>
              </a:rPr>
              <a:t>تدريبية بشدة مرتفعة. أنها غالبا ما تكون الخطوة الأولى في الدائرة التدريبية الصغرى.</a:t>
            </a:r>
            <a:endParaRPr lang="fr-FR" sz="4000" b="1" dirty="0">
              <a:latin typeface="+mj-lt"/>
            </a:endParaRPr>
          </a:p>
        </p:txBody>
      </p:sp>
    </p:spTree>
  </p:cSld>
  <p:clrMapOvr>
    <a:masterClrMapping/>
  </p:clrMapOvr>
  <p:transition>
    <p:wheel spokes="8"/>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500042"/>
            <a:ext cx="8229600" cy="3467104"/>
          </a:xfrm>
        </p:spPr>
        <p:txBody>
          <a:bodyPr>
            <a:normAutofit/>
          </a:bodyPr>
          <a:lstStyle/>
          <a:p>
            <a:r>
              <a:rPr lang="fr-FR" sz="3600" b="1" dirty="0" smtClean="0">
                <a:solidFill>
                  <a:srgbClr val="FF0000"/>
                </a:solidFill>
                <a:latin typeface="Arabic Typesetting" pitchFamily="66" charset="-78"/>
                <a:cs typeface="Arabic Typesetting" pitchFamily="66" charset="-78"/>
              </a:rPr>
              <a:t>Microcycles de choc :               </a:t>
            </a:r>
            <a:r>
              <a:rPr lang="fr-FR" sz="4000" b="1" dirty="0" smtClean="0">
                <a:solidFill>
                  <a:srgbClr val="FF0000"/>
                </a:solidFill>
                <a:latin typeface="Arabic Typesetting" pitchFamily="66" charset="-78"/>
                <a:cs typeface="Arabic Typesetting" pitchFamily="66" charset="-78"/>
              </a:rPr>
              <a:t> </a:t>
            </a:r>
            <a:r>
              <a:rPr lang="ar-SA" sz="4000" b="1" dirty="0" smtClean="0">
                <a:solidFill>
                  <a:srgbClr val="FF0000"/>
                </a:solidFill>
                <a:latin typeface="Arabic Typesetting" pitchFamily="66" charset="-78"/>
                <a:cs typeface="Arabic Typesetting" pitchFamily="66" charset="-78"/>
              </a:rPr>
              <a:t>الدائرة التدريبية</a:t>
            </a:r>
            <a:r>
              <a:rPr lang="ar-DZ" sz="4000" b="1" dirty="0" smtClean="0">
                <a:solidFill>
                  <a:srgbClr val="FF0000"/>
                </a:solidFill>
                <a:latin typeface="Arabic Typesetting" pitchFamily="66" charset="-78"/>
                <a:cs typeface="Arabic Typesetting" pitchFamily="66" charset="-78"/>
              </a:rPr>
              <a:t> الصغرى صدمة </a:t>
            </a:r>
            <a:r>
              <a:rPr lang="ar-DZ" sz="3600" b="1" dirty="0" smtClean="0">
                <a:solidFill>
                  <a:srgbClr val="FF0000"/>
                </a:solidFill>
                <a:latin typeface="Arabic Typesetting" pitchFamily="66" charset="-78"/>
                <a:cs typeface="Arabic Typesetting" pitchFamily="66" charset="-78"/>
              </a:rPr>
              <a:t>:</a:t>
            </a:r>
            <a:r>
              <a:rPr lang="fr-FR" sz="3600" b="1" dirty="0" smtClean="0">
                <a:solidFill>
                  <a:srgbClr val="FF0000"/>
                </a:solidFill>
                <a:latin typeface="Arabic Typesetting" pitchFamily="66" charset="-78"/>
                <a:cs typeface="Arabic Typesetting" pitchFamily="66" charset="-78"/>
              </a:rPr>
              <a:t>  </a:t>
            </a:r>
          </a:p>
          <a:p>
            <a:pPr>
              <a:buNone/>
            </a:pPr>
            <a:r>
              <a:rPr lang="fr-FR" dirty="0" smtClean="0"/>
              <a:t>		</a:t>
            </a:r>
            <a:r>
              <a:rPr lang="fr-FR" sz="2800" b="1" dirty="0" smtClean="0">
                <a:solidFill>
                  <a:srgbClr val="0033CC"/>
                </a:solidFill>
                <a:latin typeface="+mj-lt"/>
              </a:rPr>
              <a:t> Ils représentent un volume global de travail important et un niveau élevé de sollicitation. L'objectif est de stimuler les processus d'adaptation de l'organisme. Ils sont utilisés dans la phase de préparation et de compétition.</a:t>
            </a:r>
            <a:endParaRPr lang="fr-FR" sz="2800" b="1" dirty="0">
              <a:solidFill>
                <a:srgbClr val="0033CC"/>
              </a:solidFill>
              <a:latin typeface="+mj-lt"/>
            </a:endParaRPr>
          </a:p>
        </p:txBody>
      </p:sp>
      <p:sp>
        <p:nvSpPr>
          <p:cNvPr id="4" name="Titre 3"/>
          <p:cNvSpPr>
            <a:spLocks noGrp="1"/>
          </p:cNvSpPr>
          <p:nvPr>
            <p:ph type="title"/>
          </p:nvPr>
        </p:nvSpPr>
        <p:spPr>
          <a:xfrm>
            <a:off x="428596" y="3643314"/>
            <a:ext cx="8229600" cy="1357322"/>
          </a:xfrm>
        </p:spPr>
        <p:txBody>
          <a:bodyPr>
            <a:noAutofit/>
          </a:bodyPr>
          <a:lstStyle/>
          <a:p>
            <a:pPr algn="r" rtl="1"/>
            <a:r>
              <a:rPr lang="ar-DZ" sz="4000" b="1" dirty="0" smtClean="0">
                <a:solidFill>
                  <a:schemeClr val="tx1"/>
                </a:solidFill>
                <a:latin typeface="Arabic Typesetting" pitchFamily="66" charset="-78"/>
                <a:cs typeface="Arabic Typesetting" pitchFamily="66" charset="-78"/>
              </a:rPr>
              <a:t>وهي تمثل إجمالي حجم العمل الهام وعلى مستوى عال من التوتر. والهدف هو تحفيز عملية تكيف </a:t>
            </a:r>
            <a:r>
              <a:rPr lang="ar-DZ" sz="4000" dirty="0" smtClean="0">
                <a:solidFill>
                  <a:schemeClr val="tx1"/>
                </a:solidFill>
                <a:latin typeface="Arabic Typesetting" pitchFamily="66" charset="-78"/>
                <a:cs typeface="Arabic Typesetting" pitchFamily="66" charset="-78"/>
              </a:rPr>
              <a:t>الجسم</a:t>
            </a:r>
            <a:r>
              <a:rPr lang="ar-DZ" sz="4000" b="1" dirty="0" smtClean="0">
                <a:solidFill>
                  <a:schemeClr val="tx1"/>
                </a:solidFill>
                <a:latin typeface="Arabic Typesetting" pitchFamily="66" charset="-78"/>
                <a:cs typeface="Arabic Typesetting" pitchFamily="66" charset="-78"/>
              </a:rPr>
              <a:t>. وهي تستخدم في مرحلة الإعداد ما قبل المنافسة </a:t>
            </a:r>
            <a:endParaRPr lang="fr-FR" sz="4000" b="1" dirty="0">
              <a:solidFill>
                <a:schemeClr val="tx1"/>
              </a:solidFill>
              <a:latin typeface="Arabic Typesetting" pitchFamily="66" charset="-78"/>
              <a:cs typeface="Arabic Typesetting" pitchFamily="66" charset="-78"/>
            </a:endParaRPr>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2428892"/>
          </a:xfrm>
        </p:spPr>
        <p:txBody>
          <a:bodyPr>
            <a:normAutofit/>
          </a:bodyPr>
          <a:lstStyle/>
          <a:p>
            <a:r>
              <a:rPr lang="fr-FR" sz="3100" b="1" dirty="0" smtClean="0">
                <a:solidFill>
                  <a:schemeClr val="tx1"/>
                </a:solidFill>
              </a:rPr>
              <a:t/>
            </a:r>
            <a:br>
              <a:rPr lang="fr-FR" sz="3100" b="1" dirty="0" smtClean="0">
                <a:solidFill>
                  <a:schemeClr val="tx1"/>
                </a:solidFill>
              </a:rPr>
            </a:br>
            <a:endParaRPr lang="fr-FR" sz="3100" b="1" dirty="0">
              <a:solidFill>
                <a:schemeClr val="tx1"/>
              </a:solidFill>
              <a:cs typeface="Arabic Typesetting" pitchFamily="66" charset="-78"/>
            </a:endParaRPr>
          </a:p>
        </p:txBody>
      </p:sp>
      <p:sp>
        <p:nvSpPr>
          <p:cNvPr id="5" name="Rectangle 4"/>
          <p:cNvSpPr/>
          <p:nvPr/>
        </p:nvSpPr>
        <p:spPr>
          <a:xfrm>
            <a:off x="428596" y="357166"/>
            <a:ext cx="8501122" cy="3785652"/>
          </a:xfrm>
          <a:prstGeom prst="rect">
            <a:avLst/>
          </a:prstGeom>
        </p:spPr>
        <p:txBody>
          <a:bodyPr wrap="square">
            <a:spAutoFit/>
          </a:bodyPr>
          <a:lstStyle/>
          <a:p>
            <a:r>
              <a:rPr lang="fr-FR" sz="3600" b="1" dirty="0" smtClean="0">
                <a:solidFill>
                  <a:srgbClr val="FF0000"/>
                </a:solidFill>
                <a:latin typeface="Arabic Typesetting" pitchFamily="66" charset="-78"/>
                <a:cs typeface="Arabic Typesetting" pitchFamily="66" charset="-78"/>
              </a:rPr>
              <a:t>Microcycles d'approche :</a:t>
            </a:r>
            <a:endParaRPr lang="fr-FR" sz="3600" dirty="0" smtClean="0">
              <a:latin typeface="+mj-lt"/>
            </a:endParaRPr>
          </a:p>
          <a:p>
            <a:r>
              <a:rPr lang="fr-FR" sz="3600" dirty="0" smtClean="0">
                <a:latin typeface="+mj-lt"/>
              </a:rPr>
              <a:t>	</a:t>
            </a:r>
            <a:r>
              <a:rPr lang="fr-FR" sz="2800" b="1" dirty="0" smtClean="0">
                <a:solidFill>
                  <a:srgbClr val="0033CC"/>
                </a:solidFill>
                <a:latin typeface="+mj-lt"/>
              </a:rPr>
              <a:t>Ils sont destinés à préparer l'athlète aux conditions de la compétition. Ces microcycles peuvent reproduire le régime des compétitions à venir ou s'attacher à la solution d'un problème particulier. Ils prennent souvent la forme d'un repos actif, ou font intervenir des moyens qui se différencient radicalement de la compétition elle-même (L.P. </a:t>
            </a:r>
            <a:r>
              <a:rPr lang="fr-FR" sz="2800" b="1" dirty="0" err="1" smtClean="0">
                <a:solidFill>
                  <a:srgbClr val="0033CC"/>
                </a:solidFill>
                <a:latin typeface="+mj-lt"/>
              </a:rPr>
              <a:t>Matveiev</a:t>
            </a:r>
            <a:r>
              <a:rPr lang="fr-FR" sz="2800" b="1" dirty="0" smtClean="0">
                <a:solidFill>
                  <a:srgbClr val="0033CC"/>
                </a:solidFill>
                <a:latin typeface="+mj-lt"/>
              </a:rPr>
              <a:t>, 1977).</a:t>
            </a:r>
            <a:endParaRPr lang="fr-FR" sz="2800" b="1" dirty="0">
              <a:solidFill>
                <a:srgbClr val="0033CC"/>
              </a:solidFill>
              <a:latin typeface="+mj-lt"/>
            </a:endParaRPr>
          </a:p>
        </p:txBody>
      </p:sp>
    </p:spTree>
  </p:cSld>
  <p:clrMapOvr>
    <a:masterClrMapping/>
  </p:clrMapOvr>
  <p:transition>
    <p:wheel spokes="8"/>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57224" y="1428736"/>
            <a:ext cx="7786742" cy="2928958"/>
          </a:xfrm>
        </p:spPr>
        <p:txBody>
          <a:bodyPr>
            <a:normAutofit fontScale="90000"/>
          </a:bodyPr>
          <a:lstStyle/>
          <a:p>
            <a:pPr algn="ctr" rtl="1"/>
            <a:r>
              <a:rPr lang="ar-DZ" sz="4900" b="1" dirty="0" smtClean="0">
                <a:solidFill>
                  <a:srgbClr val="FF0000"/>
                </a:solidFill>
                <a:latin typeface="Arabic Typesetting" pitchFamily="66" charset="-78"/>
                <a:cs typeface="Arabic Typesetting" pitchFamily="66" charset="-78"/>
              </a:rPr>
              <a:t/>
            </a:r>
            <a:br>
              <a:rPr lang="ar-DZ" sz="4900" b="1" dirty="0" smtClean="0">
                <a:solidFill>
                  <a:srgbClr val="FF0000"/>
                </a:solidFill>
                <a:latin typeface="Arabic Typesetting" pitchFamily="66" charset="-78"/>
                <a:cs typeface="Arabic Typesetting" pitchFamily="66" charset="-78"/>
              </a:rPr>
            </a:br>
            <a:r>
              <a:rPr lang="ar-DZ" sz="4900" b="1" dirty="0" smtClean="0">
                <a:solidFill>
                  <a:srgbClr val="FF0000"/>
                </a:solidFill>
                <a:latin typeface="Arabic Typesetting" pitchFamily="66" charset="-78"/>
                <a:cs typeface="Arabic Typesetting" pitchFamily="66" charset="-78"/>
              </a:rPr>
              <a:t/>
            </a:r>
            <a:br>
              <a:rPr lang="ar-DZ" sz="4900" b="1" dirty="0" smtClean="0">
                <a:solidFill>
                  <a:srgbClr val="FF0000"/>
                </a:solidFill>
                <a:latin typeface="Arabic Typesetting" pitchFamily="66" charset="-78"/>
                <a:cs typeface="Arabic Typesetting" pitchFamily="66" charset="-78"/>
              </a:rPr>
            </a:br>
            <a:r>
              <a:rPr lang="ar-DZ" sz="4900" b="1" dirty="0" smtClean="0">
                <a:solidFill>
                  <a:srgbClr val="FF0000"/>
                </a:solidFill>
                <a:latin typeface="Arabic Typesetting" pitchFamily="66" charset="-78"/>
                <a:cs typeface="Arabic Typesetting" pitchFamily="66" charset="-78"/>
              </a:rPr>
              <a:t/>
            </a:r>
            <a:br>
              <a:rPr lang="ar-DZ" sz="4900" b="1" dirty="0" smtClean="0">
                <a:solidFill>
                  <a:srgbClr val="FF0000"/>
                </a:solidFill>
                <a:latin typeface="Arabic Typesetting" pitchFamily="66" charset="-78"/>
                <a:cs typeface="Arabic Typesetting" pitchFamily="66" charset="-78"/>
              </a:rPr>
            </a:br>
            <a:r>
              <a:rPr lang="ar-DZ" sz="4900" b="1" dirty="0" smtClean="0">
                <a:solidFill>
                  <a:srgbClr val="FF0000"/>
                </a:solidFill>
                <a:latin typeface="Arabic Typesetting" pitchFamily="66" charset="-78"/>
                <a:cs typeface="Arabic Typesetting" pitchFamily="66" charset="-78"/>
              </a:rPr>
              <a:t/>
            </a:r>
            <a:br>
              <a:rPr lang="ar-DZ" sz="4900" b="1" dirty="0" smtClean="0">
                <a:solidFill>
                  <a:srgbClr val="FF0000"/>
                </a:solidFill>
                <a:latin typeface="Arabic Typesetting" pitchFamily="66" charset="-78"/>
                <a:cs typeface="Arabic Typesetting" pitchFamily="66" charset="-78"/>
              </a:rPr>
            </a:br>
            <a:r>
              <a:rPr lang="ar-DZ" sz="4900" b="1" dirty="0" smtClean="0">
                <a:solidFill>
                  <a:srgbClr val="FF0000"/>
                </a:solidFill>
                <a:latin typeface="Arabic Typesetting" pitchFamily="66" charset="-78"/>
                <a:cs typeface="Arabic Typesetting" pitchFamily="66" charset="-78"/>
              </a:rPr>
              <a:t/>
            </a:r>
            <a:br>
              <a:rPr lang="ar-DZ" sz="4900" b="1" dirty="0" smtClean="0">
                <a:solidFill>
                  <a:srgbClr val="FF0000"/>
                </a:solidFill>
                <a:latin typeface="Arabic Typesetting" pitchFamily="66" charset="-78"/>
                <a:cs typeface="Arabic Typesetting" pitchFamily="66" charset="-78"/>
              </a:rPr>
            </a:br>
            <a:r>
              <a:rPr lang="ar-DZ" sz="4900" b="1" dirty="0" smtClean="0">
                <a:solidFill>
                  <a:srgbClr val="FF0000"/>
                </a:solidFill>
                <a:latin typeface="Arabic Typesetting" pitchFamily="66" charset="-78"/>
                <a:cs typeface="Arabic Typesetting" pitchFamily="66" charset="-78"/>
              </a:rPr>
              <a:t/>
            </a:r>
            <a:br>
              <a:rPr lang="ar-DZ" sz="4900" b="1" dirty="0" smtClean="0">
                <a:solidFill>
                  <a:srgbClr val="FF0000"/>
                </a:solidFill>
                <a:latin typeface="Arabic Typesetting" pitchFamily="66" charset="-78"/>
                <a:cs typeface="Arabic Typesetting" pitchFamily="66" charset="-78"/>
              </a:rPr>
            </a:br>
            <a:endParaRPr lang="fr-FR" dirty="0"/>
          </a:p>
        </p:txBody>
      </p:sp>
      <p:sp>
        <p:nvSpPr>
          <p:cNvPr id="4" name="Ellipse 3"/>
          <p:cNvSpPr/>
          <p:nvPr/>
        </p:nvSpPr>
        <p:spPr>
          <a:xfrm rot="20284969">
            <a:off x="0" y="1571612"/>
            <a:ext cx="8929718" cy="36433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8000" b="1" dirty="0" smtClean="0">
                <a:latin typeface="Andalus" pitchFamily="18" charset="-78"/>
                <a:cs typeface="Andalus" pitchFamily="18" charset="-78"/>
              </a:rPr>
              <a:t>شكرا على انتباهكم</a:t>
            </a:r>
            <a:endParaRPr lang="fr-FR" sz="8000" b="1" dirty="0">
              <a:latin typeface="Andalus" pitchFamily="18" charset="-78"/>
              <a:cs typeface="Andalus" pitchFamily="18" charset="-78"/>
            </a:endParaRPr>
          </a:p>
        </p:txBody>
      </p:sp>
      <p:pic>
        <p:nvPicPr>
          <p:cNvPr id="5" name="Picture 5"/>
          <p:cNvPicPr>
            <a:picLocks noGrp="1" noChangeAspect="1" noChangeArrowheads="1"/>
          </p:cNvPicPr>
          <p:nvPr>
            <p:ph sz="half" idx="1"/>
          </p:nvPr>
        </p:nvPicPr>
        <p:blipFill>
          <a:blip r:embed="rId2"/>
          <a:srcRect/>
          <a:stretch>
            <a:fillRect/>
          </a:stretch>
        </p:blipFill>
        <p:spPr>
          <a:xfrm>
            <a:off x="6572264" y="4357694"/>
            <a:ext cx="1446213" cy="1985963"/>
          </a:xfrm>
        </p:spPr>
      </p:pic>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770" decel="100000"/>
                                        <p:tgtEl>
                                          <p:spTgt spid="4"/>
                                        </p:tgtEl>
                                      </p:cBhvr>
                                    </p:animEffect>
                                    <p:animScale>
                                      <p:cBhvr>
                                        <p:cTn id="8" dur="770" decel="100000"/>
                                        <p:tgtEl>
                                          <p:spTgt spid="4"/>
                                        </p:tgtEl>
                                      </p:cBhvr>
                                      <p:from x="10000" y="10000"/>
                                      <p:to x="200000" y="450000"/>
                                    </p:animScale>
                                    <p:animScale>
                                      <p:cBhvr>
                                        <p:cTn id="9" dur="1230" accel="100000" fill="hold">
                                          <p:stCondLst>
                                            <p:cond delay="770"/>
                                          </p:stCondLst>
                                        </p:cTn>
                                        <p:tgtEl>
                                          <p:spTgt spid="4"/>
                                        </p:tgtEl>
                                      </p:cBhvr>
                                      <p:from x="200000" y="450000"/>
                                      <p:to x="100000" y="100000"/>
                                    </p:animScale>
                                    <p:set>
                                      <p:cBhvr>
                                        <p:cTn id="10" dur="770" fill="hold"/>
                                        <p:tgtEl>
                                          <p:spTgt spid="4"/>
                                        </p:tgtEl>
                                        <p:attrNameLst>
                                          <p:attrName>ppt_x</p:attrName>
                                        </p:attrNameLst>
                                      </p:cBhvr>
                                      <p:to>
                                        <p:strVal val="(0.5)"/>
                                      </p:to>
                                    </p:set>
                                    <p:anim from="(0.5)" to="(#ppt_x)" calcmode="lin" valueType="num">
                                      <p:cBhvr>
                                        <p:cTn id="11" dur="1230" accel="100000" fill="hold">
                                          <p:stCondLst>
                                            <p:cond delay="770"/>
                                          </p:stCondLst>
                                        </p:cTn>
                                        <p:tgtEl>
                                          <p:spTgt spid="4"/>
                                        </p:tgtEl>
                                        <p:attrNameLst>
                                          <p:attrName>ppt_x</p:attrName>
                                        </p:attrNameLst>
                                      </p:cBhvr>
                                    </p:anim>
                                    <p:set>
                                      <p:cBhvr>
                                        <p:cTn id="12" dur="770" fill="hold"/>
                                        <p:tgtEl>
                                          <p:spTgt spid="4"/>
                                        </p:tgtEl>
                                        <p:attrNameLst>
                                          <p:attrName>ppt_y</p:attrName>
                                        </p:attrNameLst>
                                      </p:cBhvr>
                                      <p:to>
                                        <p:strVal val="(#ppt_y+0.4)"/>
                                      </p:to>
                                    </p:set>
                                    <p:anim from="(#ppt_y+0.4)" to="(#ppt_y)" calcmode="lin" valueType="num">
                                      <p:cBhvr>
                                        <p:cTn id="13" dur="1230" accel="100000" fill="hold">
                                          <p:stCondLst>
                                            <p:cond delay="770"/>
                                          </p:stCondLst>
                                        </p:cTn>
                                        <p:tgtEl>
                                          <p:spTgt spid="4"/>
                                        </p:tgtEl>
                                        <p:attrNameLst>
                                          <p:attrName>ppt_y</p:attrName>
                                        </p:attrNameLst>
                                      </p:cBhvr>
                                    </p:anim>
                                  </p:childTnLst>
                                </p:cTn>
                              </p:par>
                            </p:childTnLst>
                          </p:cTn>
                        </p:par>
                      </p:childTnLst>
                    </p:cTn>
                  </p:par>
                  <p:par>
                    <p:cTn id="14" fill="hold">
                      <p:stCondLst>
                        <p:cond delay="indefinite"/>
                      </p:stCondLst>
                      <p:childTnLst>
                        <p:par>
                          <p:cTn id="15" fill="hold">
                            <p:stCondLst>
                              <p:cond delay="0"/>
                            </p:stCondLst>
                            <p:childTnLst>
                              <p:par>
                                <p:cTn id="16" presetID="51" presetClass="entr" presetSubtype="0" fill="hold" nodeType="click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770" decel="100000"/>
                                        <p:tgtEl>
                                          <p:spTgt spid="5"/>
                                        </p:tgtEl>
                                      </p:cBhvr>
                                    </p:animEffect>
                                    <p:animScale>
                                      <p:cBhvr>
                                        <p:cTn id="19" dur="770" decel="100000"/>
                                        <p:tgtEl>
                                          <p:spTgt spid="5"/>
                                        </p:tgtEl>
                                      </p:cBhvr>
                                      <p:from x="10000" y="10000"/>
                                      <p:to x="200000" y="450000"/>
                                    </p:animScale>
                                    <p:animScale>
                                      <p:cBhvr>
                                        <p:cTn id="20" dur="1230" accel="100000" fill="hold">
                                          <p:stCondLst>
                                            <p:cond delay="770"/>
                                          </p:stCondLst>
                                        </p:cTn>
                                        <p:tgtEl>
                                          <p:spTgt spid="5"/>
                                        </p:tgtEl>
                                      </p:cBhvr>
                                      <p:from x="200000" y="450000"/>
                                      <p:to x="100000" y="100000"/>
                                    </p:animScale>
                                    <p:set>
                                      <p:cBhvr>
                                        <p:cTn id="21" dur="770" fill="hold"/>
                                        <p:tgtEl>
                                          <p:spTgt spid="5"/>
                                        </p:tgtEl>
                                        <p:attrNameLst>
                                          <p:attrName>ppt_x</p:attrName>
                                        </p:attrNameLst>
                                      </p:cBhvr>
                                      <p:to>
                                        <p:strVal val="(0.5)"/>
                                      </p:to>
                                    </p:set>
                                    <p:anim from="(0.5)" to="(#ppt_x)" calcmode="lin" valueType="num">
                                      <p:cBhvr>
                                        <p:cTn id="22" dur="1230" accel="100000" fill="hold">
                                          <p:stCondLst>
                                            <p:cond delay="770"/>
                                          </p:stCondLst>
                                        </p:cTn>
                                        <p:tgtEl>
                                          <p:spTgt spid="5"/>
                                        </p:tgtEl>
                                        <p:attrNameLst>
                                          <p:attrName>ppt_x</p:attrName>
                                        </p:attrNameLst>
                                      </p:cBhvr>
                                    </p:anim>
                                    <p:set>
                                      <p:cBhvr>
                                        <p:cTn id="23" dur="770" fill="hold"/>
                                        <p:tgtEl>
                                          <p:spTgt spid="5"/>
                                        </p:tgtEl>
                                        <p:attrNameLst>
                                          <p:attrName>ppt_y</p:attrName>
                                        </p:attrNameLst>
                                      </p:cBhvr>
                                      <p:to>
                                        <p:strVal val="(#ppt_y+0.4)"/>
                                      </p:to>
                                    </p:set>
                                    <p:anim from="(#ppt_y+0.4)" to="(#ppt_y)" calcmode="lin" valueType="num">
                                      <p:cBhvr>
                                        <p:cTn id="24" dur="1230" accel="100000" fill="hold">
                                          <p:stCondLst>
                                            <p:cond delay="770"/>
                                          </p:stCondLst>
                                        </p:cTn>
                                        <p:tgtEl>
                                          <p:spTgt spid="5"/>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que 6"/>
          <p:cNvSpPr/>
          <p:nvPr/>
        </p:nvSpPr>
        <p:spPr>
          <a:xfrm>
            <a:off x="0" y="0"/>
            <a:ext cx="9143999" cy="1857375"/>
          </a:xfrm>
          <a:prstGeom prst="bevel">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a:defRPr/>
            </a:pPr>
            <a:r>
              <a:rPr lang="ar-DZ" sz="8800" b="1" dirty="0" smtClean="0">
                <a:solidFill>
                  <a:srgbClr val="FFFF00"/>
                </a:solidFill>
                <a:latin typeface="Arabic Typesetting" pitchFamily="66" charset="-78"/>
                <a:cs typeface="Arabic Typesetting" pitchFamily="66" charset="-78"/>
              </a:rPr>
              <a:t>المحاضرة</a:t>
            </a:r>
            <a:endParaRPr lang="fr-FR" sz="8800" dirty="0">
              <a:solidFill>
                <a:srgbClr val="FFFF00"/>
              </a:solidFill>
            </a:endParaRPr>
          </a:p>
        </p:txBody>
      </p:sp>
      <p:sp>
        <p:nvSpPr>
          <p:cNvPr id="8" name="Organigramme : Disque magnétique 7"/>
          <p:cNvSpPr/>
          <p:nvPr/>
        </p:nvSpPr>
        <p:spPr>
          <a:xfrm>
            <a:off x="5429256" y="4500570"/>
            <a:ext cx="3286125" cy="2143125"/>
          </a:xfrm>
          <a:prstGeom prst="flowChartMagneticDisk">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a:defRPr/>
            </a:pPr>
            <a:r>
              <a:rPr lang="ar-DZ" sz="4000" b="1" dirty="0">
                <a:solidFill>
                  <a:srgbClr val="FFFF00"/>
                </a:solidFill>
                <a:latin typeface="Arabic Typesetting" pitchFamily="66" charset="-78"/>
                <a:cs typeface="Arabic Typesetting" pitchFamily="66" charset="-78"/>
              </a:rPr>
              <a:t>دورة مصغرة</a:t>
            </a:r>
            <a:endParaRPr lang="fr-FR" sz="4000" b="1" dirty="0">
              <a:solidFill>
                <a:srgbClr val="FFFF00"/>
              </a:solidFill>
              <a:latin typeface="Arabic Typesetting" pitchFamily="66" charset="-78"/>
              <a:cs typeface="Arabic Typesetting" pitchFamily="66" charset="-78"/>
            </a:endParaRPr>
          </a:p>
        </p:txBody>
      </p:sp>
      <p:sp>
        <p:nvSpPr>
          <p:cNvPr id="9" name="Organigramme : Disque magnétique 8"/>
          <p:cNvSpPr/>
          <p:nvPr/>
        </p:nvSpPr>
        <p:spPr>
          <a:xfrm>
            <a:off x="642938" y="2143125"/>
            <a:ext cx="3286125" cy="2143125"/>
          </a:xfrm>
          <a:prstGeom prst="flowChartMagneticDisk">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a:defRPr/>
            </a:pPr>
            <a:r>
              <a:rPr lang="ar-DZ" sz="4000" b="1" dirty="0">
                <a:solidFill>
                  <a:srgbClr val="FFFF00"/>
                </a:solidFill>
                <a:latin typeface="Arabic Typesetting" pitchFamily="66" charset="-78"/>
                <a:cs typeface="Arabic Typesetting" pitchFamily="66" charset="-78"/>
              </a:rPr>
              <a:t>دورة التدريبية </a:t>
            </a:r>
            <a:endParaRPr lang="fr-FR" sz="4000" b="1" dirty="0">
              <a:solidFill>
                <a:srgbClr val="FFFF00"/>
              </a:solidFill>
              <a:latin typeface="Arabic Typesetting" pitchFamily="66" charset="-78"/>
              <a:cs typeface="Arabic Typesetting" pitchFamily="66" charset="-78"/>
            </a:endParaRPr>
          </a:p>
        </p:txBody>
      </p:sp>
      <p:sp>
        <p:nvSpPr>
          <p:cNvPr id="10" name="Organigramme : Disque magnétique 9"/>
          <p:cNvSpPr/>
          <p:nvPr/>
        </p:nvSpPr>
        <p:spPr>
          <a:xfrm>
            <a:off x="714348" y="4500570"/>
            <a:ext cx="3286125" cy="2143125"/>
          </a:xfrm>
          <a:prstGeom prst="flowChartMagneticDisk">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a:defRPr/>
            </a:pPr>
            <a:r>
              <a:rPr lang="ar-DZ" sz="4000" b="1" dirty="0">
                <a:solidFill>
                  <a:srgbClr val="FFFF00"/>
                </a:solidFill>
                <a:latin typeface="Arabic Typesetting" pitchFamily="66" charset="-78"/>
                <a:cs typeface="Arabic Typesetting" pitchFamily="66" charset="-78"/>
              </a:rPr>
              <a:t>دورة يوميا </a:t>
            </a:r>
            <a:endParaRPr lang="fr-FR" sz="4000" b="1" dirty="0">
              <a:solidFill>
                <a:srgbClr val="FFFF00"/>
              </a:solidFill>
              <a:latin typeface="Arabic Typesetting" pitchFamily="66" charset="-78"/>
              <a:cs typeface="Arabic Typesetting" pitchFamily="66" charset="-78"/>
            </a:endParaRPr>
          </a:p>
        </p:txBody>
      </p:sp>
      <p:sp>
        <p:nvSpPr>
          <p:cNvPr id="6" name="Organigramme : Disque magnétique 5"/>
          <p:cNvSpPr/>
          <p:nvPr/>
        </p:nvSpPr>
        <p:spPr>
          <a:xfrm>
            <a:off x="5143504" y="2000240"/>
            <a:ext cx="3500437" cy="2143125"/>
          </a:xfrm>
          <a:prstGeom prst="flowChartMagneticDisk">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1">
              <a:defRPr/>
            </a:pPr>
            <a:r>
              <a:rPr lang="ar-DZ" sz="4000" b="1" dirty="0">
                <a:solidFill>
                  <a:srgbClr val="FFFF00"/>
                </a:solidFill>
                <a:latin typeface="Arabic Typesetting" pitchFamily="66" charset="-78"/>
                <a:cs typeface="Arabic Typesetting" pitchFamily="66" charset="-78"/>
              </a:rPr>
              <a:t>أنواع التخطيط</a:t>
            </a:r>
            <a:endParaRPr lang="fr-FR" sz="4000" b="1" dirty="0">
              <a:solidFill>
                <a:srgbClr val="FFFF00"/>
              </a:solidFill>
              <a:latin typeface="Arabic Typesetting" pitchFamily="66" charset="-78"/>
              <a:cs typeface="Arabic Typesetting" pitchFamily="66" charset="-78"/>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edge">
                                      <p:cBhvr>
                                        <p:cTn id="7" dur="20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heel(4)">
                                      <p:cBhvr>
                                        <p:cTn id="12" dur="20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heel(4)">
                                      <p:cBhvr>
                                        <p:cTn id="17" dur="20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heel(4)">
                                      <p:cBhvr>
                                        <p:cTn id="22" dur="20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heel(4)">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214422"/>
          </a:xfrm>
          <a:solidFill>
            <a:schemeClr val="bg1">
              <a:lumMod val="65000"/>
            </a:schemeClr>
          </a:solidFill>
          <a:effectLst>
            <a:innerShdw blurRad="63500" dist="50800" dir="13500000">
              <a:prstClr val="black">
                <a:alpha val="50000"/>
              </a:prstClr>
            </a:innerShdw>
          </a:effectLst>
        </p:spPr>
        <p:txBody>
          <a:bodyPr/>
          <a:lstStyle/>
          <a:p>
            <a:pPr algn="ctr" rtl="1"/>
            <a:r>
              <a:rPr lang="ar-SA" b="1" dirty="0" smtClean="0">
                <a:solidFill>
                  <a:srgbClr val="FF0000"/>
                </a:solidFill>
                <a:latin typeface="Arabic Typesetting" pitchFamily="66" charset="-78"/>
                <a:cs typeface="Arabic Typesetting" pitchFamily="66" charset="-78"/>
              </a:rPr>
              <a:t>أنواع التخطيط</a:t>
            </a:r>
            <a:endParaRPr lang="fr-FR" dirty="0">
              <a:solidFill>
                <a:srgbClr val="FF0000"/>
              </a:solidFill>
              <a:latin typeface="Arabic Typesetting" pitchFamily="66" charset="-78"/>
              <a:cs typeface="Arabic Typesetting" pitchFamily="66" charset="-78"/>
            </a:endParaRPr>
          </a:p>
        </p:txBody>
      </p:sp>
      <p:sp>
        <p:nvSpPr>
          <p:cNvPr id="4" name="Plaque 3"/>
          <p:cNvSpPr/>
          <p:nvPr/>
        </p:nvSpPr>
        <p:spPr>
          <a:xfrm>
            <a:off x="0" y="1214422"/>
            <a:ext cx="9144000" cy="5643578"/>
          </a:xfrm>
          <a:prstGeom prst="bevel">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r>
              <a:rPr lang="ar-SA" sz="5400" b="1" dirty="0" smtClean="0">
                <a:solidFill>
                  <a:srgbClr val="FFFF00"/>
                </a:solidFill>
                <a:latin typeface="Arabic Typesetting" pitchFamily="66" charset="-78"/>
                <a:cs typeface="Arabic Typesetting" pitchFamily="66" charset="-78"/>
              </a:rPr>
              <a:t>تختلف أنواع التخطيط في المجال الرياضي بحسب النشاط الرياضي ومتطلباته من حيث الأهداف الواجب الوصول إليها لذا يفرق (</a:t>
            </a:r>
            <a:r>
              <a:rPr lang="ar-SA" sz="5400" b="1" dirty="0" err="1" smtClean="0">
                <a:solidFill>
                  <a:srgbClr val="FFFF00"/>
                </a:solidFill>
                <a:latin typeface="Arabic Typesetting" pitchFamily="66" charset="-78"/>
                <a:cs typeface="Arabic Typesetting" pitchFamily="66" charset="-78"/>
              </a:rPr>
              <a:t>خرابودج</a:t>
            </a:r>
            <a:r>
              <a:rPr lang="ar-SA" sz="5400" b="1" dirty="0" smtClean="0">
                <a:solidFill>
                  <a:srgbClr val="FFFF00"/>
                </a:solidFill>
                <a:latin typeface="Arabic Typesetting" pitchFamily="66" charset="-78"/>
                <a:cs typeface="Arabic Typesetting" pitchFamily="66" charset="-78"/>
              </a:rPr>
              <a:t>) بين تخطيط الرياضي من حيث المجال الزمني للتخطيط إلى</a:t>
            </a:r>
            <a:r>
              <a:rPr lang="fr-FR" sz="5400" b="1" dirty="0" smtClean="0">
                <a:solidFill>
                  <a:srgbClr val="FFFF00"/>
                </a:solidFill>
                <a:latin typeface="Arabic Typesetting" pitchFamily="66" charset="-78"/>
                <a:cs typeface="Arabic Typesetting" pitchFamily="66" charset="-78"/>
              </a:rPr>
              <a:t>:</a:t>
            </a:r>
          </a:p>
        </p:txBody>
      </p:sp>
    </p:spTree>
  </p:cSld>
  <p:clrMapOvr>
    <a:masterClrMapping/>
  </p:clrMapOvr>
  <p:transition>
    <p:wheel spokes="8"/>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que 3"/>
          <p:cNvSpPr/>
          <p:nvPr/>
        </p:nvSpPr>
        <p:spPr>
          <a:xfrm>
            <a:off x="2143108" y="0"/>
            <a:ext cx="4786346" cy="1428736"/>
          </a:xfrm>
          <a:prstGeom prst="bevel">
            <a:avLst/>
          </a:prstGeom>
          <a:solidFill>
            <a:schemeClr val="bg1">
              <a:lumMod val="50000"/>
            </a:schemeClr>
          </a:solidFill>
          <a:effectLst>
            <a:innerShdw blurRad="63500" dist="50800" dir="108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000" b="1" u="sng" dirty="0" smtClean="0">
                <a:solidFill>
                  <a:srgbClr val="FFFF00"/>
                </a:solidFill>
                <a:latin typeface="Arabic Typesetting" pitchFamily="66" charset="-78"/>
                <a:ea typeface="Calibri" pitchFamily="34" charset="0"/>
                <a:cs typeface="Arabic Typesetting" pitchFamily="66" charset="-78"/>
              </a:rPr>
              <a:t>Le mini cycle  </a:t>
            </a:r>
            <a:r>
              <a:rPr lang="ar-DZ" sz="4000" b="1" u="sng" dirty="0" smtClean="0">
                <a:solidFill>
                  <a:srgbClr val="FFFF00"/>
                </a:solidFill>
                <a:latin typeface="Arabic Typesetting" pitchFamily="66" charset="-78"/>
                <a:cs typeface="Arabic Typesetting" pitchFamily="66" charset="-78"/>
              </a:rPr>
              <a:t>دورة مصغرة</a:t>
            </a:r>
            <a:endParaRPr lang="fr-FR" sz="4000" dirty="0">
              <a:solidFill>
                <a:srgbClr val="FFFF00"/>
              </a:solidFill>
            </a:endParaRPr>
          </a:p>
        </p:txBody>
      </p:sp>
      <p:sp>
        <p:nvSpPr>
          <p:cNvPr id="5" name="Rectangle 4"/>
          <p:cNvSpPr/>
          <p:nvPr/>
        </p:nvSpPr>
        <p:spPr>
          <a:xfrm>
            <a:off x="214282" y="1785926"/>
            <a:ext cx="8715436" cy="1200329"/>
          </a:xfrm>
          <a:prstGeom prst="rect">
            <a:avLst/>
          </a:prstGeom>
        </p:spPr>
        <p:txBody>
          <a:bodyPr wrap="square">
            <a:spAutoFit/>
          </a:bodyPr>
          <a:lstStyle/>
          <a:p>
            <a:r>
              <a:rPr lang="fr-FR" sz="3600" b="1" dirty="0" smtClean="0">
                <a:latin typeface="Arabic Typesetting" pitchFamily="66" charset="-78"/>
                <a:ea typeface="Calibri" pitchFamily="34" charset="0"/>
                <a:cs typeface="Arabic Typesetting" pitchFamily="66" charset="-78"/>
              </a:rPr>
              <a:t>Il correspond à la séance d'entraînement et se caractérise par la série. On note généralement :</a:t>
            </a:r>
            <a:endParaRPr lang="fr-FR" sz="3600" dirty="0"/>
          </a:p>
        </p:txBody>
      </p:sp>
      <p:sp>
        <p:nvSpPr>
          <p:cNvPr id="6" name="Pentagone 5"/>
          <p:cNvSpPr/>
          <p:nvPr/>
        </p:nvSpPr>
        <p:spPr>
          <a:xfrm>
            <a:off x="500034" y="3071810"/>
            <a:ext cx="4929222" cy="1143008"/>
          </a:xfrm>
          <a:prstGeom prst="homePlat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buFont typeface="Wingdings" pitchFamily="2" charset="2"/>
              <a:buChar char="Ø"/>
            </a:pPr>
            <a:r>
              <a:rPr lang="fr-FR" sz="2400" b="1" dirty="0" smtClean="0">
                <a:solidFill>
                  <a:schemeClr val="tx1">
                    <a:lumMod val="95000"/>
                    <a:lumOff val="5000"/>
                  </a:schemeClr>
                </a:solidFill>
                <a:latin typeface="Arabic Typesetting" pitchFamily="66" charset="-78"/>
                <a:ea typeface="Calibri" pitchFamily="34" charset="0"/>
                <a:cs typeface="Arabic Typesetting" pitchFamily="66" charset="-78"/>
              </a:rPr>
              <a:t>Un cycle d'échauffement.</a:t>
            </a:r>
            <a:r>
              <a:rPr lang="ar-DZ" sz="2400" dirty="0" smtClean="0">
                <a:solidFill>
                  <a:schemeClr val="tx1">
                    <a:lumMod val="95000"/>
                    <a:lumOff val="5000"/>
                  </a:schemeClr>
                </a:solidFill>
              </a:rPr>
              <a:t> </a:t>
            </a:r>
            <a:r>
              <a:rPr lang="ar-DZ" sz="2400" b="1" dirty="0" smtClean="0">
                <a:solidFill>
                  <a:srgbClr val="FFFF00"/>
                </a:solidFill>
              </a:rPr>
              <a:t>مرحلة تسخين                           </a:t>
            </a:r>
            <a:r>
              <a:rPr lang="ar-DZ" sz="2400" b="1" dirty="0" smtClean="0">
                <a:solidFill>
                  <a:srgbClr val="FFFF00"/>
                </a:solidFill>
                <a:latin typeface="Arabic Typesetting" pitchFamily="66" charset="-78"/>
                <a:ea typeface="Calibri" pitchFamily="34" charset="0"/>
                <a:cs typeface="Arabic Typesetting" pitchFamily="66" charset="-78"/>
              </a:rPr>
              <a:t>  </a:t>
            </a:r>
            <a:endParaRPr lang="fr-FR" sz="2400" b="1" dirty="0" smtClean="0">
              <a:solidFill>
                <a:srgbClr val="FFFF00"/>
              </a:solidFill>
              <a:latin typeface="Arabic Typesetting" pitchFamily="66" charset="-78"/>
              <a:cs typeface="Arabic Typesetting" pitchFamily="66" charset="-78"/>
            </a:endParaRPr>
          </a:p>
        </p:txBody>
      </p:sp>
      <p:sp>
        <p:nvSpPr>
          <p:cNvPr id="7" name="Pentagone 6"/>
          <p:cNvSpPr/>
          <p:nvPr/>
        </p:nvSpPr>
        <p:spPr>
          <a:xfrm>
            <a:off x="500034" y="4286256"/>
            <a:ext cx="4929222" cy="1143008"/>
          </a:xfrm>
          <a:prstGeom prst="homePlat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buFont typeface="Wingdings" pitchFamily="2" charset="2"/>
              <a:buChar char="Ø"/>
            </a:pPr>
            <a:r>
              <a:rPr lang="fr-FR" sz="2400" b="1" dirty="0" smtClean="0">
                <a:solidFill>
                  <a:schemeClr val="tx1">
                    <a:lumMod val="95000"/>
                    <a:lumOff val="5000"/>
                  </a:schemeClr>
                </a:solidFill>
                <a:latin typeface="Arabic Typesetting" pitchFamily="66" charset="-78"/>
                <a:ea typeface="Calibri" pitchFamily="34" charset="0"/>
                <a:cs typeface="Arabic Typesetting" pitchFamily="66" charset="-78"/>
              </a:rPr>
              <a:t>Un cycle spécifique</a:t>
            </a:r>
            <a:r>
              <a:rPr lang="fr-FR" sz="2400" b="1" dirty="0" smtClean="0">
                <a:solidFill>
                  <a:schemeClr val="accent2">
                    <a:lumMod val="50000"/>
                  </a:schemeClr>
                </a:solidFill>
                <a:latin typeface="Arabic Typesetting" pitchFamily="66" charset="-78"/>
                <a:ea typeface="Calibri" pitchFamily="34" charset="0"/>
                <a:cs typeface="Arabic Typesetting" pitchFamily="66" charset="-78"/>
              </a:rPr>
              <a:t>.</a:t>
            </a:r>
            <a:r>
              <a:rPr lang="ar-DZ" sz="2400" b="1" dirty="0" smtClean="0">
                <a:solidFill>
                  <a:schemeClr val="accent2">
                    <a:lumMod val="50000"/>
                  </a:schemeClr>
                </a:solidFill>
              </a:rPr>
              <a:t> </a:t>
            </a:r>
            <a:r>
              <a:rPr lang="ar-DZ" sz="2400" b="1" dirty="0" smtClean="0">
                <a:solidFill>
                  <a:srgbClr val="FFFF00"/>
                </a:solidFill>
              </a:rPr>
              <a:t>مرحلة رئيسية                                  </a:t>
            </a:r>
            <a:endParaRPr lang="fr-FR" sz="2400" b="1" dirty="0" smtClean="0">
              <a:solidFill>
                <a:srgbClr val="FFFF00"/>
              </a:solidFill>
              <a:latin typeface="Arabic Typesetting" pitchFamily="66" charset="-78"/>
              <a:cs typeface="Arabic Typesetting" pitchFamily="66" charset="-78"/>
            </a:endParaRPr>
          </a:p>
        </p:txBody>
      </p:sp>
      <p:sp>
        <p:nvSpPr>
          <p:cNvPr id="8" name="Pentagone 7"/>
          <p:cNvSpPr/>
          <p:nvPr/>
        </p:nvSpPr>
        <p:spPr>
          <a:xfrm>
            <a:off x="500034" y="5500702"/>
            <a:ext cx="4929222" cy="1143008"/>
          </a:xfrm>
          <a:prstGeom prst="homePlate">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100000" t="100000"/>
            </a:path>
            <a:tileRect r="-100000" b="-100000"/>
          </a:gra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eaLnBrk="0" fontAlgn="base" hangingPunct="0">
              <a:spcBef>
                <a:spcPct val="0"/>
              </a:spcBef>
              <a:spcAft>
                <a:spcPct val="0"/>
              </a:spcAft>
              <a:buFont typeface="Wingdings" pitchFamily="2" charset="2"/>
              <a:buChar char="Ø"/>
            </a:pPr>
            <a:r>
              <a:rPr lang="fr-FR" sz="2400" b="1" dirty="0" smtClean="0">
                <a:solidFill>
                  <a:schemeClr val="tx1">
                    <a:lumMod val="95000"/>
                    <a:lumOff val="5000"/>
                  </a:schemeClr>
                </a:solidFill>
                <a:latin typeface="Arabic Typesetting" pitchFamily="66" charset="-78"/>
                <a:ea typeface="Calibri" pitchFamily="34" charset="0"/>
                <a:cs typeface="Arabic Typesetting" pitchFamily="66" charset="-78"/>
              </a:rPr>
              <a:t>Un cycle de récupération.</a:t>
            </a:r>
            <a:r>
              <a:rPr lang="ar-DZ" sz="2400" dirty="0" smtClean="0">
                <a:solidFill>
                  <a:srgbClr val="FFFF00"/>
                </a:solidFill>
              </a:rPr>
              <a:t> </a:t>
            </a:r>
            <a:r>
              <a:rPr lang="ar-DZ" sz="2400" b="1" dirty="0" smtClean="0">
                <a:solidFill>
                  <a:srgbClr val="FFFF00"/>
                </a:solidFill>
              </a:rPr>
              <a:t>مرحلة ختامية                             </a:t>
            </a:r>
            <a:endParaRPr lang="fr-FR" sz="2400" b="1" dirty="0" smtClean="0">
              <a:solidFill>
                <a:srgbClr val="FFFF00"/>
              </a:solidFill>
              <a:latin typeface="Arabic Typesetting" pitchFamily="66" charset="-78"/>
              <a:cs typeface="Arabic Typesetting" pitchFamily="66" charset="-78"/>
            </a:endParaRPr>
          </a:p>
        </p:txBody>
      </p:sp>
      <p:sp>
        <p:nvSpPr>
          <p:cNvPr id="9" name="Rectangle avec flèche vers la gauche 8"/>
          <p:cNvSpPr/>
          <p:nvPr/>
        </p:nvSpPr>
        <p:spPr>
          <a:xfrm>
            <a:off x="5500694" y="3143248"/>
            <a:ext cx="3500462" cy="3429024"/>
          </a:xfrm>
          <a:prstGeom prst="leftArrowCallout">
            <a:avLst/>
          </a:prstGeom>
          <a:solidFill>
            <a:schemeClr val="bg1">
              <a:lumMod val="65000"/>
            </a:schemeClr>
          </a:solidFill>
          <a:ln>
            <a:noFill/>
          </a:ln>
          <a:effectLst>
            <a:outerShdw blurRad="225425" dist="50800" dir="5220000" algn="ctr">
              <a:srgbClr val="000000">
                <a:alpha val="33000"/>
              </a:srgbClr>
            </a:outerShdw>
          </a:effectLst>
          <a:scene3d>
            <a:camera prst="perspectiveFront" fov="3300000">
              <a:rot lat="486000" lon="19530000" rev="174000"/>
            </a:camera>
            <a:lightRig rig="harsh" dir="t">
              <a:rot lat="0" lon="0" rev="3000000"/>
            </a:lightRig>
          </a:scene3d>
          <a:sp3d extrusionH="254000" contourW="19050">
            <a:bevelT w="82550" h="44450" prst="angle"/>
            <a:bevelB w="82550" h="44450" prst="angle"/>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eaLnBrk="0" fontAlgn="base" hangingPunct="0">
              <a:spcBef>
                <a:spcPct val="0"/>
              </a:spcBef>
              <a:spcAft>
                <a:spcPct val="0"/>
              </a:spcAft>
            </a:pPr>
            <a:r>
              <a:rPr lang="fr-FR" sz="3600" b="1" dirty="0" smtClean="0">
                <a:solidFill>
                  <a:srgbClr val="FFFF00"/>
                </a:solidFill>
                <a:latin typeface="Arabic Typesetting" pitchFamily="66" charset="-78"/>
                <a:ea typeface="Calibri" pitchFamily="34" charset="0"/>
                <a:cs typeface="Arabic Typesetting" pitchFamily="66" charset="-78"/>
              </a:rPr>
              <a:t>Les mini cycles se retrouvent en termes de durée de la minute à de 10 min à 20 min</a:t>
            </a:r>
            <a:endParaRPr lang="fr-FR" sz="3600" b="1" dirty="0" smtClean="0">
              <a:solidFill>
                <a:srgbClr val="FFFF00"/>
              </a:solidFill>
              <a:latin typeface="Arabic Typesetting" pitchFamily="66" charset="-78"/>
              <a:cs typeface="Arabic Typesetting" pitchFamily="66" charset="-78"/>
            </a:endParaRPr>
          </a:p>
        </p:txBody>
      </p:sp>
    </p:spTree>
  </p:cSld>
  <p:clrMapOvr>
    <a:masterClrMapping/>
  </p:clrMapOvr>
  <p:transition>
    <p:wheel spokes="8"/>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4282" y="3143248"/>
            <a:ext cx="8715436" cy="3571900"/>
          </a:xfrm>
        </p:spPr>
        <p:txBody>
          <a:bodyPr>
            <a:normAutofit fontScale="90000"/>
          </a:bodyPr>
          <a:lstStyle/>
          <a:p>
            <a:r>
              <a:rPr lang="ar-DZ" b="1" dirty="0" smtClean="0">
                <a:latin typeface="Arabic Typesetting" pitchFamily="66" charset="-78"/>
                <a:cs typeface="Arabic Typesetting" pitchFamily="66" charset="-78"/>
              </a:rPr>
              <a:t>	</a:t>
            </a:r>
            <a:r>
              <a:rPr lang="fr-FR" sz="4400" b="1" dirty="0" smtClean="0">
                <a:solidFill>
                  <a:schemeClr val="tx1"/>
                </a:solidFill>
                <a:latin typeface="Arabic Typesetting" pitchFamily="66" charset="-78"/>
                <a:cs typeface="Arabic Typesetting" pitchFamily="66" charset="-78"/>
              </a:rPr>
              <a:t>C'est la séance en elle-même. Cela prend en compte la différente partie du mini cycle, à savoir :</a:t>
            </a:r>
            <a:br>
              <a:rPr lang="fr-FR" sz="4400" b="1" dirty="0" smtClean="0">
                <a:solidFill>
                  <a:schemeClr val="tx1"/>
                </a:solidFill>
                <a:latin typeface="Arabic Typesetting" pitchFamily="66" charset="-78"/>
                <a:cs typeface="Arabic Typesetting" pitchFamily="66" charset="-78"/>
              </a:rPr>
            </a:br>
            <a:r>
              <a:rPr lang="fr-FR" sz="4400" b="1" dirty="0" smtClean="0">
                <a:solidFill>
                  <a:schemeClr val="tx1"/>
                </a:solidFill>
                <a:latin typeface="Arabic Typesetting" pitchFamily="66" charset="-78"/>
                <a:cs typeface="Arabic Typesetting" pitchFamily="66" charset="-78"/>
              </a:rPr>
              <a:t>Echauffement - Partie Spécifique - Récupération.</a:t>
            </a:r>
            <a:r>
              <a:rPr lang="ar-DZ" sz="4400" b="1" dirty="0" smtClean="0">
                <a:solidFill>
                  <a:schemeClr val="tx1"/>
                </a:solidFill>
                <a:latin typeface="Arabic Typesetting" pitchFamily="66" charset="-78"/>
                <a:cs typeface="Arabic Typesetting" pitchFamily="66" charset="-78"/>
              </a:rPr>
              <a:t/>
            </a:r>
            <a:br>
              <a:rPr lang="ar-DZ" sz="4400" b="1" dirty="0" smtClean="0">
                <a:solidFill>
                  <a:schemeClr val="tx1"/>
                </a:solidFill>
                <a:latin typeface="Arabic Typesetting" pitchFamily="66" charset="-78"/>
                <a:cs typeface="Arabic Typesetting" pitchFamily="66" charset="-78"/>
              </a:rPr>
            </a:br>
            <a:r>
              <a:rPr lang="ar-DZ" sz="4400" b="1" dirty="0" smtClean="0">
                <a:solidFill>
                  <a:srgbClr val="FF0000"/>
                </a:solidFill>
              </a:rPr>
              <a:t> </a:t>
            </a:r>
            <a:r>
              <a:rPr lang="ar-DZ" sz="6000" b="1" u="sng" dirty="0" smtClean="0">
                <a:solidFill>
                  <a:srgbClr val="FF0000"/>
                </a:solidFill>
                <a:latin typeface="Arabic Typesetting" pitchFamily="66" charset="-78"/>
                <a:cs typeface="Arabic Typesetting" pitchFamily="66" charset="-78"/>
              </a:rPr>
              <a:t>مرحلة تسخين - مرحلة رئيسية  -  مرحلة ختامية </a:t>
            </a:r>
            <a:r>
              <a:rPr lang="fr-FR" sz="4400" b="1" dirty="0" smtClean="0">
                <a:solidFill>
                  <a:schemeClr val="tx1"/>
                </a:solidFill>
                <a:latin typeface="Arabic Typesetting" pitchFamily="66" charset="-78"/>
                <a:cs typeface="Arabic Typesetting" pitchFamily="66" charset="-78"/>
              </a:rPr>
              <a:t/>
            </a:r>
            <a:br>
              <a:rPr lang="fr-FR" sz="4400" b="1" dirty="0" smtClean="0">
                <a:solidFill>
                  <a:schemeClr val="tx1"/>
                </a:solidFill>
                <a:latin typeface="Arabic Typesetting" pitchFamily="66" charset="-78"/>
                <a:cs typeface="Arabic Typesetting" pitchFamily="66" charset="-78"/>
              </a:rPr>
            </a:br>
            <a:r>
              <a:rPr lang="fr-FR" sz="4400" b="1" dirty="0" smtClean="0">
                <a:solidFill>
                  <a:schemeClr val="tx1"/>
                </a:solidFill>
                <a:latin typeface="Arabic Typesetting" pitchFamily="66" charset="-78"/>
                <a:cs typeface="Arabic Typesetting" pitchFamily="66" charset="-78"/>
              </a:rPr>
              <a:t>En fonction du niveau de l'athlète mais aussi au regard de la périodisation il peut y avoir plusieurs cycles dans la même journée qui durent de quelques minutes à quelques heures.</a:t>
            </a:r>
            <a:r>
              <a:rPr lang="fr-FR" sz="4400" dirty="0" smtClean="0">
                <a:latin typeface="Arabic Typesetting" pitchFamily="66" charset="-78"/>
                <a:cs typeface="Arabic Typesetting" pitchFamily="66" charset="-78"/>
              </a:rPr>
              <a:t/>
            </a:r>
            <a:br>
              <a:rPr lang="fr-FR" sz="4400" dirty="0" smtClean="0">
                <a:latin typeface="Arabic Typesetting" pitchFamily="66" charset="-78"/>
                <a:cs typeface="Arabic Typesetting" pitchFamily="66" charset="-78"/>
              </a:rPr>
            </a:br>
            <a:endParaRPr lang="fr-FR" sz="4400" dirty="0">
              <a:solidFill>
                <a:srgbClr val="FF0000"/>
              </a:solidFill>
              <a:latin typeface="Arabic Typesetting" pitchFamily="66" charset="-78"/>
              <a:cs typeface="Arabic Typesetting" pitchFamily="66" charset="-78"/>
            </a:endParaRPr>
          </a:p>
        </p:txBody>
      </p:sp>
      <p:sp>
        <p:nvSpPr>
          <p:cNvPr id="3" name="Plaque 2"/>
          <p:cNvSpPr/>
          <p:nvPr/>
        </p:nvSpPr>
        <p:spPr>
          <a:xfrm>
            <a:off x="0" y="0"/>
            <a:ext cx="9144000" cy="1214422"/>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4400" b="1" dirty="0" smtClean="0">
              <a:solidFill>
                <a:srgbClr val="FFFF00"/>
              </a:solidFill>
              <a:latin typeface="Arabic Typesetting" pitchFamily="66" charset="-78"/>
              <a:cs typeface="Arabic Typesetting" pitchFamily="66" charset="-78"/>
            </a:endParaRPr>
          </a:p>
          <a:p>
            <a:pPr algn="ctr"/>
            <a:endParaRPr lang="fr-FR" sz="4400" b="1" dirty="0" smtClean="0">
              <a:solidFill>
                <a:srgbClr val="FFFF00"/>
              </a:solidFill>
              <a:latin typeface="Arabic Typesetting" pitchFamily="66" charset="-78"/>
              <a:cs typeface="Arabic Typesetting" pitchFamily="66" charset="-78"/>
            </a:endParaRPr>
          </a:p>
          <a:p>
            <a:pPr algn="ctr"/>
            <a:r>
              <a:rPr lang="fr-FR" sz="4400" b="1" dirty="0" smtClean="0">
                <a:solidFill>
                  <a:srgbClr val="FFFF00"/>
                </a:solidFill>
                <a:latin typeface="Arabic Typesetting" pitchFamily="66" charset="-78"/>
                <a:cs typeface="Arabic Typesetting" pitchFamily="66" charset="-78"/>
              </a:rPr>
              <a:t>Le cycle de la séance d'entraînement</a:t>
            </a:r>
            <a:r>
              <a:rPr lang="ar-DZ" sz="4400" b="1" dirty="0" smtClean="0">
                <a:solidFill>
                  <a:srgbClr val="FFFF00"/>
                </a:solidFill>
                <a:latin typeface="Arabic Typesetting" pitchFamily="66" charset="-78"/>
                <a:cs typeface="Arabic Typesetting" pitchFamily="66" charset="-78"/>
              </a:rPr>
              <a:t> حصة التدريبية </a:t>
            </a:r>
            <a:r>
              <a:rPr lang="fr-FR" sz="4400" b="1" dirty="0" smtClean="0">
                <a:solidFill>
                  <a:srgbClr val="FFFF00"/>
                </a:solidFill>
                <a:latin typeface="Arabic Typesetting" pitchFamily="66" charset="-78"/>
                <a:cs typeface="Arabic Typesetting" pitchFamily="66" charset="-78"/>
              </a:rPr>
              <a:t>  </a:t>
            </a:r>
            <a:br>
              <a:rPr lang="fr-FR" sz="4400" b="1" dirty="0" smtClean="0">
                <a:solidFill>
                  <a:srgbClr val="FFFF00"/>
                </a:solidFill>
                <a:latin typeface="Arabic Typesetting" pitchFamily="66" charset="-78"/>
                <a:cs typeface="Arabic Typesetting" pitchFamily="66" charset="-78"/>
              </a:rPr>
            </a:br>
            <a:r>
              <a:rPr lang="fr-FR" sz="4400" b="1" dirty="0" smtClean="0">
                <a:solidFill>
                  <a:srgbClr val="FFFF00"/>
                </a:solidFill>
                <a:latin typeface="Arabic Typesetting" pitchFamily="66" charset="-78"/>
                <a:cs typeface="Arabic Typesetting" pitchFamily="66" charset="-78"/>
              </a:rPr>
              <a:t/>
            </a:r>
            <a:br>
              <a:rPr lang="fr-FR" sz="4400" b="1" dirty="0" smtClean="0">
                <a:solidFill>
                  <a:srgbClr val="FFFF00"/>
                </a:solidFill>
                <a:latin typeface="Arabic Typesetting" pitchFamily="66" charset="-78"/>
                <a:cs typeface="Arabic Typesetting" pitchFamily="66" charset="-78"/>
              </a:rPr>
            </a:br>
            <a:endParaRPr lang="fr-FR" sz="4400" dirty="0">
              <a:solidFill>
                <a:srgbClr val="FFFF00"/>
              </a:solidFill>
            </a:endParaRPr>
          </a:p>
        </p:txBody>
      </p:sp>
    </p:spTree>
  </p:cSld>
  <p:clrMapOvr>
    <a:masterClrMapping/>
  </p:clrMapOvr>
  <p:transition>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476672"/>
            <a:ext cx="8391876" cy="1440160"/>
          </a:xfrm>
        </p:spPr>
        <p:txBody>
          <a:bodyPr>
            <a:normAutofit fontScale="90000"/>
          </a:bodyPr>
          <a:lstStyle/>
          <a:p>
            <a:r>
              <a:rPr lang="ar-DZ" b="1" u="sng" dirty="0" smtClean="0">
                <a:solidFill>
                  <a:srgbClr val="FF0000"/>
                </a:solidFill>
                <a:latin typeface="Arabic Typesetting" pitchFamily="66" charset="-78"/>
                <a:cs typeface="Arabic Typesetting" pitchFamily="66" charset="-78"/>
              </a:rPr>
              <a:t/>
            </a:r>
            <a:br>
              <a:rPr lang="ar-DZ" b="1" u="sng" dirty="0" smtClean="0">
                <a:solidFill>
                  <a:srgbClr val="FF0000"/>
                </a:solidFill>
                <a:latin typeface="Arabic Typesetting" pitchFamily="66" charset="-78"/>
                <a:cs typeface="Arabic Typesetting" pitchFamily="66" charset="-78"/>
              </a:rPr>
            </a:br>
            <a:r>
              <a:rPr lang="ar-DZ" b="1" u="sng" dirty="0" smtClean="0">
                <a:solidFill>
                  <a:srgbClr val="FF0000"/>
                </a:solidFill>
                <a:latin typeface="Arabic Typesetting" pitchFamily="66" charset="-78"/>
                <a:cs typeface="Arabic Typesetting" pitchFamily="66" charset="-78"/>
              </a:rPr>
              <a:t/>
            </a:r>
            <a:br>
              <a:rPr lang="ar-DZ" b="1" u="sng" dirty="0" smtClean="0">
                <a:solidFill>
                  <a:srgbClr val="FF0000"/>
                </a:solidFill>
                <a:latin typeface="Arabic Typesetting" pitchFamily="66" charset="-78"/>
                <a:cs typeface="Arabic Typesetting" pitchFamily="66" charset="-78"/>
              </a:rPr>
            </a:br>
            <a:r>
              <a:rPr lang="fr-FR" sz="4500" b="1" dirty="0" smtClean="0">
                <a:latin typeface="Arabic Typesetting" pitchFamily="66" charset="-78"/>
                <a:cs typeface="Arabic Typesetting" pitchFamily="66" charset="-78"/>
              </a:rPr>
              <a:t/>
            </a:r>
            <a:br>
              <a:rPr lang="fr-FR" sz="4500" b="1" dirty="0" smtClean="0">
                <a:latin typeface="Arabic Typesetting" pitchFamily="66" charset="-78"/>
                <a:cs typeface="Arabic Typesetting" pitchFamily="66" charset="-78"/>
              </a:rPr>
            </a:br>
            <a:r>
              <a:rPr lang="fr-FR" sz="4400" dirty="0" smtClean="0"/>
              <a:t/>
            </a:r>
            <a:br>
              <a:rPr lang="fr-FR" sz="4400" dirty="0" smtClean="0"/>
            </a:br>
            <a:endParaRPr lang="fr-FR" sz="4500" b="1" dirty="0">
              <a:latin typeface="Arabic Typesetting" pitchFamily="66" charset="-78"/>
              <a:cs typeface="Arabic Typesetting" pitchFamily="66" charset="-78"/>
            </a:endParaRPr>
          </a:p>
        </p:txBody>
      </p:sp>
      <p:sp>
        <p:nvSpPr>
          <p:cNvPr id="5" name="Rectangle 4"/>
          <p:cNvSpPr/>
          <p:nvPr/>
        </p:nvSpPr>
        <p:spPr>
          <a:xfrm>
            <a:off x="285720" y="1571612"/>
            <a:ext cx="8712968" cy="5262979"/>
          </a:xfrm>
          <a:prstGeom prst="rect">
            <a:avLst/>
          </a:prstGeom>
        </p:spPr>
        <p:txBody>
          <a:bodyPr wrap="square">
            <a:spAutoFit/>
          </a:bodyPr>
          <a:lstStyle/>
          <a:p>
            <a:pPr algn="r" rtl="1"/>
            <a:r>
              <a:rPr lang="ar-DZ" sz="4800" dirty="0" smtClean="0"/>
              <a:t> 	</a:t>
            </a:r>
            <a:r>
              <a:rPr lang="ar-DZ" sz="4800" b="1" dirty="0" smtClean="0">
                <a:latin typeface="Arabic Typesetting" pitchFamily="66" charset="-78"/>
                <a:cs typeface="Arabic Typesetting" pitchFamily="66" charset="-78"/>
              </a:rPr>
              <a:t>تصل فيها الى ثلاث حصص يومية عند التخطيط لدورة يومية   فلا بد من  الاخذ بعين الاعتبار الدور المهم للحصة التدريبية و من جانب اخر من الضروري في هذا التخطيط المزج الوحدات من حيث الهدف و القيمة و الاتجاه  بحيث ان الرياضي اثناء  اداءه  برنامجا لكل حصة يجد نفسه في حالة تعتبر مثالية لاستيعاب الحمل المقترح </a:t>
            </a:r>
            <a:endParaRPr lang="fr-FR" sz="4800" b="1" dirty="0" smtClean="0">
              <a:latin typeface="Arabic Typesetting" pitchFamily="66" charset="-78"/>
              <a:cs typeface="Arabic Typesetting" pitchFamily="66" charset="-78"/>
            </a:endParaRPr>
          </a:p>
          <a:p>
            <a:pPr algn="r" rtl="1"/>
            <a:endParaRPr lang="fr-FR" sz="4800" dirty="0"/>
          </a:p>
        </p:txBody>
      </p:sp>
      <p:sp>
        <p:nvSpPr>
          <p:cNvPr id="6" name="Plaque 5"/>
          <p:cNvSpPr/>
          <p:nvPr/>
        </p:nvSpPr>
        <p:spPr>
          <a:xfrm>
            <a:off x="0" y="0"/>
            <a:ext cx="9144000" cy="1357298"/>
          </a:xfrm>
          <a:prstGeom prst="beve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b="1" dirty="0" smtClean="0">
                <a:solidFill>
                  <a:srgbClr val="FFFF00"/>
                </a:solidFill>
                <a:latin typeface="Arabic Typesetting" pitchFamily="66" charset="-78"/>
                <a:cs typeface="Arabic Typesetting" pitchFamily="66" charset="-78"/>
              </a:rPr>
              <a:t>Le cycle quotidien      </a:t>
            </a:r>
            <a:r>
              <a:rPr lang="ar-DZ" sz="4800" b="1" dirty="0" smtClean="0">
                <a:solidFill>
                  <a:srgbClr val="FFFF00"/>
                </a:solidFill>
                <a:latin typeface="Arabic Typesetting" pitchFamily="66" charset="-78"/>
                <a:cs typeface="Arabic Typesetting" pitchFamily="66" charset="-78"/>
              </a:rPr>
              <a:t>دورة يوميا</a:t>
            </a:r>
            <a:endParaRPr lang="fr-FR" sz="4800" dirty="0">
              <a:solidFill>
                <a:srgbClr val="FFFF00"/>
              </a:solidFill>
            </a:endParaRP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sz="4000" b="1" i="1" u="sng" dirty="0" smtClean="0">
                <a:solidFill>
                  <a:srgbClr val="C00000"/>
                </a:solidFill>
                <a:latin typeface="Arabic Typesetting" pitchFamily="66" charset="-78"/>
                <a:cs typeface="Arabic Typesetting" pitchFamily="66" charset="-78"/>
              </a:rPr>
              <a:t>Selon L.P.MATVEIEV les types de microcycles sons les suivants :</a:t>
            </a:r>
            <a:endParaRPr lang="fr-FR" sz="4000" dirty="0">
              <a:solidFill>
                <a:srgbClr val="FF0000"/>
              </a:solidFill>
              <a:latin typeface="Arabic Typesetting" pitchFamily="66" charset="-78"/>
              <a:cs typeface="Arabic Typesetting" pitchFamily="66" charset="-78"/>
            </a:endParaRPr>
          </a:p>
        </p:txBody>
      </p:sp>
      <p:sp>
        <p:nvSpPr>
          <p:cNvPr id="4" name="Espace réservé du contenu 3"/>
          <p:cNvSpPr>
            <a:spLocks noGrp="1"/>
          </p:cNvSpPr>
          <p:nvPr>
            <p:ph sz="half" idx="1"/>
          </p:nvPr>
        </p:nvSpPr>
        <p:spPr>
          <a:xfrm>
            <a:off x="457200" y="1920084"/>
            <a:ext cx="4038600" cy="4723625"/>
          </a:xfrm>
        </p:spPr>
        <p:txBody>
          <a:bodyPr>
            <a:noAutofit/>
          </a:bodyPr>
          <a:lstStyle/>
          <a:p>
            <a:r>
              <a:rPr lang="fr-FR" sz="3200" b="1" dirty="0" smtClean="0">
                <a:solidFill>
                  <a:srgbClr val="FF0000"/>
                </a:solidFill>
                <a:latin typeface="Arabic Typesetting" pitchFamily="66" charset="-78"/>
                <a:cs typeface="Arabic Typesetting" pitchFamily="66" charset="-78"/>
              </a:rPr>
              <a:t>Microcycle de reprise</a:t>
            </a:r>
            <a:endParaRPr lang="ar-DZ" sz="3200" b="1" dirty="0" smtClean="0">
              <a:solidFill>
                <a:srgbClr val="FF0000"/>
              </a:solidFill>
              <a:latin typeface="Arabic Typesetting" pitchFamily="66" charset="-78"/>
              <a:cs typeface="Arabic Typesetting" pitchFamily="66" charset="-78"/>
            </a:endParaRPr>
          </a:p>
          <a:p>
            <a:r>
              <a:rPr lang="fr-FR" sz="3200" b="1" dirty="0" smtClean="0">
                <a:solidFill>
                  <a:srgbClr val="FF0000"/>
                </a:solidFill>
                <a:latin typeface="Arabic Typesetting" pitchFamily="66" charset="-78"/>
                <a:cs typeface="Arabic Typesetting" pitchFamily="66" charset="-78"/>
              </a:rPr>
              <a:t>Microcycle de développement</a:t>
            </a:r>
            <a:endParaRPr lang="ar-DZ" sz="3200" b="1" dirty="0" smtClean="0">
              <a:solidFill>
                <a:srgbClr val="FF0000"/>
              </a:solidFill>
              <a:latin typeface="Arabic Typesetting" pitchFamily="66" charset="-78"/>
              <a:cs typeface="Arabic Typesetting" pitchFamily="66" charset="-78"/>
            </a:endParaRPr>
          </a:p>
          <a:p>
            <a:r>
              <a:rPr lang="fr-FR" sz="3200" b="1" dirty="0" smtClean="0">
                <a:solidFill>
                  <a:srgbClr val="FF0000"/>
                </a:solidFill>
                <a:latin typeface="Arabic Typesetting" pitchFamily="66" charset="-78"/>
                <a:cs typeface="Arabic Typesetting" pitchFamily="66" charset="-78"/>
              </a:rPr>
              <a:t>Microcycle d’affutage</a:t>
            </a:r>
            <a:endParaRPr lang="ar-DZ" sz="3200" b="1" dirty="0" smtClean="0">
              <a:solidFill>
                <a:srgbClr val="FF0000"/>
              </a:solidFill>
              <a:latin typeface="Arabic Typesetting" pitchFamily="66" charset="-78"/>
              <a:cs typeface="Arabic Typesetting" pitchFamily="66" charset="-78"/>
            </a:endParaRPr>
          </a:p>
          <a:p>
            <a:r>
              <a:rPr lang="fr-FR" sz="3200" b="1" dirty="0" smtClean="0">
                <a:solidFill>
                  <a:srgbClr val="FF0000"/>
                </a:solidFill>
                <a:latin typeface="Arabic Typesetting" pitchFamily="66" charset="-78"/>
                <a:cs typeface="Arabic Typesetting" pitchFamily="66" charset="-78"/>
              </a:rPr>
              <a:t>Microcycle de récupération</a:t>
            </a:r>
            <a:endParaRPr lang="ar-DZ" sz="3200" b="1" dirty="0" smtClean="0">
              <a:solidFill>
                <a:srgbClr val="FF0000"/>
              </a:solidFill>
              <a:latin typeface="Arabic Typesetting" pitchFamily="66" charset="-78"/>
              <a:cs typeface="Arabic Typesetting" pitchFamily="66" charset="-78"/>
            </a:endParaRPr>
          </a:p>
          <a:p>
            <a:r>
              <a:rPr lang="fr-FR" sz="3200" b="1" dirty="0" smtClean="0">
                <a:solidFill>
                  <a:srgbClr val="FF0000"/>
                </a:solidFill>
                <a:latin typeface="Arabic Typesetting" pitchFamily="66" charset="-78"/>
                <a:cs typeface="Arabic Typesetting" pitchFamily="66" charset="-78"/>
              </a:rPr>
              <a:t>Microcycle de compétition</a:t>
            </a:r>
            <a:endParaRPr lang="ar-DZ" sz="3200" b="1" dirty="0" smtClean="0">
              <a:solidFill>
                <a:srgbClr val="FF0000"/>
              </a:solidFill>
              <a:latin typeface="Arabic Typesetting" pitchFamily="66" charset="-78"/>
              <a:cs typeface="Arabic Typesetting" pitchFamily="66" charset="-78"/>
            </a:endParaRPr>
          </a:p>
          <a:p>
            <a:r>
              <a:rPr lang="fr-FR" sz="3200" b="1" dirty="0" smtClean="0">
                <a:solidFill>
                  <a:srgbClr val="FF0000"/>
                </a:solidFill>
                <a:latin typeface="Arabic Typesetting" pitchFamily="66" charset="-78"/>
                <a:cs typeface="Arabic Typesetting" pitchFamily="66" charset="-78"/>
              </a:rPr>
              <a:t>les microcycles graduels</a:t>
            </a:r>
            <a:endParaRPr lang="ar-DZ" sz="3200" b="1" dirty="0" smtClean="0">
              <a:solidFill>
                <a:srgbClr val="FF0000"/>
              </a:solidFill>
              <a:latin typeface="Arabic Typesetting" pitchFamily="66" charset="-78"/>
              <a:cs typeface="Arabic Typesetting" pitchFamily="66" charset="-78"/>
            </a:endParaRPr>
          </a:p>
          <a:p>
            <a:r>
              <a:rPr lang="fr-FR" sz="3200" b="1" dirty="0" smtClean="0">
                <a:solidFill>
                  <a:srgbClr val="FF0000"/>
                </a:solidFill>
                <a:latin typeface="Arabic Typesetting" pitchFamily="66" charset="-78"/>
                <a:cs typeface="Arabic Typesetting" pitchFamily="66" charset="-78"/>
              </a:rPr>
              <a:t>les microcycles de choc</a:t>
            </a:r>
            <a:endParaRPr lang="ar-DZ" sz="3200" b="1" dirty="0" smtClean="0">
              <a:solidFill>
                <a:srgbClr val="FF0000"/>
              </a:solidFill>
              <a:latin typeface="Arabic Typesetting" pitchFamily="66" charset="-78"/>
              <a:cs typeface="Arabic Typesetting" pitchFamily="66" charset="-78"/>
            </a:endParaRPr>
          </a:p>
          <a:p>
            <a:r>
              <a:rPr lang="fr-FR" sz="3200" b="1" dirty="0" smtClean="0">
                <a:solidFill>
                  <a:srgbClr val="FF0000"/>
                </a:solidFill>
                <a:latin typeface="Arabic Typesetting" pitchFamily="66" charset="-78"/>
                <a:cs typeface="Arabic Typesetting" pitchFamily="66" charset="-78"/>
              </a:rPr>
              <a:t>les microcycles d'approche</a:t>
            </a:r>
            <a:endParaRPr lang="fr-FR" sz="3200" b="1" dirty="0">
              <a:solidFill>
                <a:srgbClr val="FF0000"/>
              </a:solidFill>
              <a:latin typeface="Arabic Typesetting" pitchFamily="66" charset="-78"/>
              <a:cs typeface="Arabic Typesetting" pitchFamily="66" charset="-78"/>
            </a:endParaRPr>
          </a:p>
        </p:txBody>
      </p:sp>
      <p:sp>
        <p:nvSpPr>
          <p:cNvPr id="5" name="Espace réservé du contenu 4"/>
          <p:cNvSpPr>
            <a:spLocks noGrp="1"/>
          </p:cNvSpPr>
          <p:nvPr>
            <p:ph sz="half" idx="2"/>
          </p:nvPr>
        </p:nvSpPr>
        <p:spPr>
          <a:xfrm>
            <a:off x="4648200" y="1920085"/>
            <a:ext cx="4038600" cy="4723626"/>
          </a:xfrm>
        </p:spPr>
        <p:txBody>
          <a:bodyPr>
            <a:noAutofit/>
          </a:bodyPr>
          <a:lstStyle/>
          <a:p>
            <a:pPr algn="r" rtl="1"/>
            <a:r>
              <a:rPr lang="ar-SA" sz="3200" b="1" dirty="0" smtClean="0">
                <a:solidFill>
                  <a:srgbClr val="FF0000"/>
                </a:solidFill>
                <a:latin typeface="Arabic Typesetting" pitchFamily="66" charset="-78"/>
                <a:cs typeface="Arabic Typesetting" pitchFamily="66" charset="-78"/>
              </a:rPr>
              <a:t>الدائرة التدريبية الصغرى</a:t>
            </a:r>
            <a:r>
              <a:rPr lang="ar-DZ" sz="3200" b="1" dirty="0" smtClean="0">
                <a:solidFill>
                  <a:srgbClr val="FF0000"/>
                </a:solidFill>
                <a:latin typeface="Arabic Typesetting" pitchFamily="66" charset="-78"/>
                <a:cs typeface="Arabic Typesetting" pitchFamily="66" charset="-78"/>
              </a:rPr>
              <a:t> استعادة</a:t>
            </a:r>
          </a:p>
          <a:p>
            <a:pPr algn="r" rtl="1"/>
            <a:r>
              <a:rPr lang="ar-SA" sz="3200" b="1" dirty="0" smtClean="0">
                <a:solidFill>
                  <a:srgbClr val="FF0000"/>
                </a:solidFill>
                <a:latin typeface="Arabic Typesetting" pitchFamily="66" charset="-78"/>
                <a:cs typeface="Arabic Typesetting" pitchFamily="66" charset="-78"/>
              </a:rPr>
              <a:t>الدائرة التدريبية الصغرى</a:t>
            </a:r>
            <a:r>
              <a:rPr lang="ar-DZ" sz="3200" b="1" dirty="0" smtClean="0">
                <a:solidFill>
                  <a:srgbClr val="FF0000"/>
                </a:solidFill>
                <a:latin typeface="Arabic Typesetting" pitchFamily="66" charset="-78"/>
                <a:cs typeface="Arabic Typesetting" pitchFamily="66" charset="-78"/>
              </a:rPr>
              <a:t> التطوير</a:t>
            </a:r>
          </a:p>
          <a:p>
            <a:pPr algn="r" rtl="1"/>
            <a:r>
              <a:rPr lang="ar-SA" sz="3200" b="1" dirty="0" smtClean="0">
                <a:solidFill>
                  <a:srgbClr val="FF0000"/>
                </a:solidFill>
                <a:latin typeface="Arabic Typesetting" pitchFamily="66" charset="-78"/>
                <a:cs typeface="Arabic Typesetting" pitchFamily="66" charset="-78"/>
              </a:rPr>
              <a:t>الدائرة التدريبية الصغرى </a:t>
            </a:r>
            <a:r>
              <a:rPr lang="ar-DZ" sz="3200" b="1" dirty="0" smtClean="0">
                <a:solidFill>
                  <a:srgbClr val="FF0000"/>
                </a:solidFill>
                <a:latin typeface="Arabic Typesetting" pitchFamily="66" charset="-78"/>
                <a:cs typeface="Arabic Typesetting" pitchFamily="66" charset="-78"/>
              </a:rPr>
              <a:t>شحذ</a:t>
            </a:r>
          </a:p>
          <a:p>
            <a:pPr algn="r" rtl="1"/>
            <a:r>
              <a:rPr lang="ar-SA" sz="3200" b="1" dirty="0" smtClean="0">
                <a:solidFill>
                  <a:srgbClr val="FF0000"/>
                </a:solidFill>
                <a:latin typeface="Arabic Typesetting" pitchFamily="66" charset="-78"/>
                <a:cs typeface="Arabic Typesetting" pitchFamily="66" charset="-78"/>
              </a:rPr>
              <a:t>الدائرة التدريبية الصغرى</a:t>
            </a:r>
            <a:r>
              <a:rPr lang="ar-DZ" sz="3200" b="1" dirty="0" smtClean="0">
                <a:solidFill>
                  <a:srgbClr val="FF0000"/>
                </a:solidFill>
                <a:latin typeface="Arabic Typesetting" pitchFamily="66" charset="-78"/>
                <a:cs typeface="Arabic Typesetting" pitchFamily="66" charset="-78"/>
              </a:rPr>
              <a:t> انتعاش</a:t>
            </a:r>
          </a:p>
          <a:p>
            <a:pPr algn="r" rtl="1"/>
            <a:r>
              <a:rPr lang="ar-SA" sz="3200" b="1" dirty="0" smtClean="0">
                <a:solidFill>
                  <a:srgbClr val="FF0000"/>
                </a:solidFill>
                <a:latin typeface="Arabic Typesetting" pitchFamily="66" charset="-78"/>
                <a:cs typeface="Arabic Typesetting" pitchFamily="66" charset="-78"/>
              </a:rPr>
              <a:t>الدائرة التدريبية</a:t>
            </a:r>
            <a:r>
              <a:rPr lang="ar-DZ" sz="3200" b="1" dirty="0" smtClean="0">
                <a:solidFill>
                  <a:srgbClr val="FF0000"/>
                </a:solidFill>
                <a:latin typeface="Arabic Typesetting" pitchFamily="66" charset="-78"/>
                <a:cs typeface="Arabic Typesetting" pitchFamily="66" charset="-78"/>
              </a:rPr>
              <a:t> الصغرى المنافسة</a:t>
            </a:r>
          </a:p>
          <a:p>
            <a:pPr algn="r" rtl="1"/>
            <a:r>
              <a:rPr lang="ar-SA" sz="3200" b="1" dirty="0" smtClean="0">
                <a:solidFill>
                  <a:srgbClr val="FF0000"/>
                </a:solidFill>
                <a:latin typeface="Arabic Typesetting" pitchFamily="66" charset="-78"/>
                <a:cs typeface="Arabic Typesetting" pitchFamily="66" charset="-78"/>
              </a:rPr>
              <a:t>الدائرة التدريبية</a:t>
            </a:r>
            <a:r>
              <a:rPr lang="ar-DZ" sz="3200" b="1" dirty="0" smtClean="0">
                <a:solidFill>
                  <a:srgbClr val="FF0000"/>
                </a:solidFill>
                <a:latin typeface="Arabic Typesetting" pitchFamily="66" charset="-78"/>
                <a:cs typeface="Arabic Typesetting" pitchFamily="66" charset="-78"/>
              </a:rPr>
              <a:t> الصغرى تدريجي</a:t>
            </a:r>
          </a:p>
          <a:p>
            <a:pPr algn="r" rtl="1"/>
            <a:r>
              <a:rPr lang="ar-SA" sz="3200" b="1" dirty="0" smtClean="0">
                <a:solidFill>
                  <a:srgbClr val="FF0000"/>
                </a:solidFill>
                <a:latin typeface="Arabic Typesetting" pitchFamily="66" charset="-78"/>
                <a:cs typeface="Arabic Typesetting" pitchFamily="66" charset="-78"/>
              </a:rPr>
              <a:t>الدائرة التدريبية</a:t>
            </a:r>
            <a:r>
              <a:rPr lang="ar-DZ" sz="3200" b="1" dirty="0" smtClean="0">
                <a:solidFill>
                  <a:srgbClr val="FF0000"/>
                </a:solidFill>
                <a:latin typeface="Arabic Typesetting" pitchFamily="66" charset="-78"/>
                <a:cs typeface="Arabic Typesetting" pitchFamily="66" charset="-78"/>
              </a:rPr>
              <a:t> الصغرى صدمة</a:t>
            </a:r>
          </a:p>
          <a:p>
            <a:pPr algn="r" rtl="1"/>
            <a:r>
              <a:rPr lang="ar-SA" sz="3200" b="1" dirty="0" smtClean="0">
                <a:solidFill>
                  <a:srgbClr val="FF0000"/>
                </a:solidFill>
                <a:latin typeface="Arabic Typesetting" pitchFamily="66" charset="-78"/>
                <a:cs typeface="Arabic Typesetting" pitchFamily="66" charset="-78"/>
              </a:rPr>
              <a:t>الدائرة التدريبية</a:t>
            </a:r>
            <a:r>
              <a:rPr lang="ar-DZ" sz="3200" b="1" dirty="0" smtClean="0">
                <a:solidFill>
                  <a:srgbClr val="FF0000"/>
                </a:solidFill>
                <a:latin typeface="Arabic Typesetting" pitchFamily="66" charset="-78"/>
                <a:cs typeface="Arabic Typesetting" pitchFamily="66" charset="-78"/>
              </a:rPr>
              <a:t> الصغرى نهج</a:t>
            </a:r>
            <a:endParaRPr lang="fr-FR" sz="3200" b="1" dirty="0">
              <a:solidFill>
                <a:srgbClr val="FF0000"/>
              </a:solidFill>
              <a:latin typeface="Arabic Typesetting" pitchFamily="66" charset="-78"/>
              <a:cs typeface="Arabic Typesetting" pitchFamily="66" charset="-78"/>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41" presetClass="entr" presetSubtype="0" fill="hold" grpId="0" nodeType="clickEffect">
                                  <p:stCondLst>
                                    <p:cond delay="0"/>
                                  </p:stCondLst>
                                  <p:iterate type="lt">
                                    <p:tmPct val="10000"/>
                                  </p:iterate>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p:cTn id="25" dur="500" fill="hold"/>
                                        <p:tgtEl>
                                          <p:spTgt spid="4">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6" dur="500" fill="hold"/>
                                        <p:tgtEl>
                                          <p:spTgt spid="4">
                                            <p:txEl>
                                              <p:pRg st="0" end="0"/>
                                            </p:txEl>
                                          </p:spTgt>
                                        </p:tgtEl>
                                        <p:attrNameLst>
                                          <p:attrName>ppt_y</p:attrName>
                                        </p:attrNameLst>
                                      </p:cBhvr>
                                      <p:tavLst>
                                        <p:tav tm="0">
                                          <p:val>
                                            <p:strVal val="#ppt_y"/>
                                          </p:val>
                                        </p:tav>
                                        <p:tav tm="100000">
                                          <p:val>
                                            <p:strVal val="#ppt_y"/>
                                          </p:val>
                                        </p:tav>
                                      </p:tavLst>
                                    </p:anim>
                                    <p:anim calcmode="lin" valueType="num">
                                      <p:cBhvr>
                                        <p:cTn id="27" dur="500" fill="hold"/>
                                        <p:tgtEl>
                                          <p:spTgt spid="4">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8" dur="500" fill="hold"/>
                                        <p:tgtEl>
                                          <p:spTgt spid="4">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9" dur="500" tmFilter="0,0; .5, 1; 1, 1"/>
                                        <p:tgtEl>
                                          <p:spTgt spid="4">
                                            <p:txEl>
                                              <p:pRg st="0" end="0"/>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41" presetClass="entr" presetSubtype="0" fill="hold" grpId="0" nodeType="clickEffect">
                                  <p:stCondLst>
                                    <p:cond delay="0"/>
                                  </p:stCondLst>
                                  <p:iterate type="lt">
                                    <p:tmPct val="10000"/>
                                  </p:iterate>
                                  <p:childTnLst>
                                    <p:set>
                                      <p:cBhvr>
                                        <p:cTn id="33" dur="1" fill="hold">
                                          <p:stCondLst>
                                            <p:cond delay="0"/>
                                          </p:stCondLst>
                                        </p:cTn>
                                        <p:tgtEl>
                                          <p:spTgt spid="4">
                                            <p:txEl>
                                              <p:pRg st="1" end="1"/>
                                            </p:txEl>
                                          </p:spTgt>
                                        </p:tgtEl>
                                        <p:attrNameLst>
                                          <p:attrName>style.visibility</p:attrName>
                                        </p:attrNameLst>
                                      </p:cBhvr>
                                      <p:to>
                                        <p:strVal val="visible"/>
                                      </p:to>
                                    </p:set>
                                    <p:anim calcmode="lin" valueType="num">
                                      <p:cBhvr>
                                        <p:cTn id="34" dur="500" fill="hold"/>
                                        <p:tgtEl>
                                          <p:spTgt spid="4">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5" dur="500" fill="hold"/>
                                        <p:tgtEl>
                                          <p:spTgt spid="4">
                                            <p:txEl>
                                              <p:pRg st="1" end="1"/>
                                            </p:txEl>
                                          </p:spTgt>
                                        </p:tgtEl>
                                        <p:attrNameLst>
                                          <p:attrName>ppt_y</p:attrName>
                                        </p:attrNameLst>
                                      </p:cBhvr>
                                      <p:tavLst>
                                        <p:tav tm="0">
                                          <p:val>
                                            <p:strVal val="#ppt_y"/>
                                          </p:val>
                                        </p:tav>
                                        <p:tav tm="100000">
                                          <p:val>
                                            <p:strVal val="#ppt_y"/>
                                          </p:val>
                                        </p:tav>
                                      </p:tavLst>
                                    </p:anim>
                                    <p:anim calcmode="lin" valueType="num">
                                      <p:cBhvr>
                                        <p:cTn id="36" dur="500" fill="hold"/>
                                        <p:tgtEl>
                                          <p:spTgt spid="4">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7" dur="500" fill="hold"/>
                                        <p:tgtEl>
                                          <p:spTgt spid="4">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8" dur="500" tmFilter="0,0; .5, 1; 1, 1"/>
                                        <p:tgtEl>
                                          <p:spTgt spid="4">
                                            <p:txEl>
                                              <p:pRg st="1" end="1"/>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41" presetClass="entr" presetSubtype="0" fill="hold" grpId="0" nodeType="clickEffect">
                                  <p:stCondLst>
                                    <p:cond delay="0"/>
                                  </p:stCondLst>
                                  <p:iterate type="lt">
                                    <p:tmPct val="10000"/>
                                  </p:iterate>
                                  <p:childTnLst>
                                    <p:set>
                                      <p:cBhvr>
                                        <p:cTn id="42" dur="1" fill="hold">
                                          <p:stCondLst>
                                            <p:cond delay="0"/>
                                          </p:stCondLst>
                                        </p:cTn>
                                        <p:tgtEl>
                                          <p:spTgt spid="4">
                                            <p:txEl>
                                              <p:pRg st="2" end="2"/>
                                            </p:txEl>
                                          </p:spTgt>
                                        </p:tgtEl>
                                        <p:attrNameLst>
                                          <p:attrName>style.visibility</p:attrName>
                                        </p:attrNameLst>
                                      </p:cBhvr>
                                      <p:to>
                                        <p:strVal val="visible"/>
                                      </p:to>
                                    </p:set>
                                    <p:anim calcmode="lin" valueType="num">
                                      <p:cBhvr>
                                        <p:cTn id="43" dur="500" fill="hold"/>
                                        <p:tgtEl>
                                          <p:spTgt spid="4">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4" dur="500" fill="hold"/>
                                        <p:tgtEl>
                                          <p:spTgt spid="4">
                                            <p:txEl>
                                              <p:pRg st="2" end="2"/>
                                            </p:txEl>
                                          </p:spTgt>
                                        </p:tgtEl>
                                        <p:attrNameLst>
                                          <p:attrName>ppt_y</p:attrName>
                                        </p:attrNameLst>
                                      </p:cBhvr>
                                      <p:tavLst>
                                        <p:tav tm="0">
                                          <p:val>
                                            <p:strVal val="#ppt_y"/>
                                          </p:val>
                                        </p:tav>
                                        <p:tav tm="100000">
                                          <p:val>
                                            <p:strVal val="#ppt_y"/>
                                          </p:val>
                                        </p:tav>
                                      </p:tavLst>
                                    </p:anim>
                                    <p:anim calcmode="lin" valueType="num">
                                      <p:cBhvr>
                                        <p:cTn id="45" dur="500" fill="hold"/>
                                        <p:tgtEl>
                                          <p:spTgt spid="4">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6" dur="500" fill="hold"/>
                                        <p:tgtEl>
                                          <p:spTgt spid="4">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7" dur="500" tmFilter="0,0; .5, 1; 1, 1"/>
                                        <p:tgtEl>
                                          <p:spTgt spid="4">
                                            <p:txEl>
                                              <p:pRg st="2" end="2"/>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1" presetClass="entr" presetSubtype="0" fill="hold" grpId="0" nodeType="clickEffect">
                                  <p:stCondLst>
                                    <p:cond delay="0"/>
                                  </p:stCondLst>
                                  <p:iterate type="lt">
                                    <p:tmPct val="10000"/>
                                  </p:iterate>
                                  <p:childTnLst>
                                    <p:set>
                                      <p:cBhvr>
                                        <p:cTn id="51" dur="1" fill="hold">
                                          <p:stCondLst>
                                            <p:cond delay="0"/>
                                          </p:stCondLst>
                                        </p:cTn>
                                        <p:tgtEl>
                                          <p:spTgt spid="4">
                                            <p:txEl>
                                              <p:pRg st="3" end="3"/>
                                            </p:txEl>
                                          </p:spTgt>
                                        </p:tgtEl>
                                        <p:attrNameLst>
                                          <p:attrName>style.visibility</p:attrName>
                                        </p:attrNameLst>
                                      </p:cBhvr>
                                      <p:to>
                                        <p:strVal val="visible"/>
                                      </p:to>
                                    </p:set>
                                    <p:anim calcmode="lin" valueType="num">
                                      <p:cBhvr>
                                        <p:cTn id="52" dur="500" fill="hold"/>
                                        <p:tgtEl>
                                          <p:spTgt spid="4">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53" dur="500" fill="hold"/>
                                        <p:tgtEl>
                                          <p:spTgt spid="4">
                                            <p:txEl>
                                              <p:pRg st="3" end="3"/>
                                            </p:txEl>
                                          </p:spTgt>
                                        </p:tgtEl>
                                        <p:attrNameLst>
                                          <p:attrName>ppt_y</p:attrName>
                                        </p:attrNameLst>
                                      </p:cBhvr>
                                      <p:tavLst>
                                        <p:tav tm="0">
                                          <p:val>
                                            <p:strVal val="#ppt_y"/>
                                          </p:val>
                                        </p:tav>
                                        <p:tav tm="100000">
                                          <p:val>
                                            <p:strVal val="#ppt_y"/>
                                          </p:val>
                                        </p:tav>
                                      </p:tavLst>
                                    </p:anim>
                                    <p:anim calcmode="lin" valueType="num">
                                      <p:cBhvr>
                                        <p:cTn id="54" dur="500" fill="hold"/>
                                        <p:tgtEl>
                                          <p:spTgt spid="4">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5" dur="500" fill="hold"/>
                                        <p:tgtEl>
                                          <p:spTgt spid="4">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6" dur="500" tmFilter="0,0; .5, 1; 1, 1"/>
                                        <p:tgtEl>
                                          <p:spTgt spid="4">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1" presetClass="entr" presetSubtype="0" fill="hold" grpId="0" nodeType="clickEffect">
                                  <p:stCondLst>
                                    <p:cond delay="0"/>
                                  </p:stCondLst>
                                  <p:iterate type="lt">
                                    <p:tmPct val="10000"/>
                                  </p:iterate>
                                  <p:childTnLst>
                                    <p:set>
                                      <p:cBhvr>
                                        <p:cTn id="60" dur="1" fill="hold">
                                          <p:stCondLst>
                                            <p:cond delay="0"/>
                                          </p:stCondLst>
                                        </p:cTn>
                                        <p:tgtEl>
                                          <p:spTgt spid="4">
                                            <p:txEl>
                                              <p:pRg st="4" end="4"/>
                                            </p:txEl>
                                          </p:spTgt>
                                        </p:tgtEl>
                                        <p:attrNameLst>
                                          <p:attrName>style.visibility</p:attrName>
                                        </p:attrNameLst>
                                      </p:cBhvr>
                                      <p:to>
                                        <p:strVal val="visible"/>
                                      </p:to>
                                    </p:set>
                                    <p:anim calcmode="lin" valueType="num">
                                      <p:cBhvr>
                                        <p:cTn id="61" dur="500" fill="hold"/>
                                        <p:tgtEl>
                                          <p:spTgt spid="4">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62" dur="500" fill="hold"/>
                                        <p:tgtEl>
                                          <p:spTgt spid="4">
                                            <p:txEl>
                                              <p:pRg st="4" end="4"/>
                                            </p:txEl>
                                          </p:spTgt>
                                        </p:tgtEl>
                                        <p:attrNameLst>
                                          <p:attrName>ppt_y</p:attrName>
                                        </p:attrNameLst>
                                      </p:cBhvr>
                                      <p:tavLst>
                                        <p:tav tm="0">
                                          <p:val>
                                            <p:strVal val="#ppt_y"/>
                                          </p:val>
                                        </p:tav>
                                        <p:tav tm="100000">
                                          <p:val>
                                            <p:strVal val="#ppt_y"/>
                                          </p:val>
                                        </p:tav>
                                      </p:tavLst>
                                    </p:anim>
                                    <p:anim calcmode="lin" valueType="num">
                                      <p:cBhvr>
                                        <p:cTn id="63" dur="500" fill="hold"/>
                                        <p:tgtEl>
                                          <p:spTgt spid="4">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64" dur="500" fill="hold"/>
                                        <p:tgtEl>
                                          <p:spTgt spid="4">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5" dur="500" tmFilter="0,0; .5, 1; 1, 1"/>
                                        <p:tgtEl>
                                          <p:spTgt spid="4">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1" presetClass="entr" presetSubtype="0" fill="hold" grpId="0" nodeType="clickEffect">
                                  <p:stCondLst>
                                    <p:cond delay="0"/>
                                  </p:stCondLst>
                                  <p:iterate type="lt">
                                    <p:tmPct val="10000"/>
                                  </p:iterate>
                                  <p:childTnLst>
                                    <p:set>
                                      <p:cBhvr>
                                        <p:cTn id="69" dur="1" fill="hold">
                                          <p:stCondLst>
                                            <p:cond delay="0"/>
                                          </p:stCondLst>
                                        </p:cTn>
                                        <p:tgtEl>
                                          <p:spTgt spid="4">
                                            <p:txEl>
                                              <p:pRg st="5" end="5"/>
                                            </p:txEl>
                                          </p:spTgt>
                                        </p:tgtEl>
                                        <p:attrNameLst>
                                          <p:attrName>style.visibility</p:attrName>
                                        </p:attrNameLst>
                                      </p:cBhvr>
                                      <p:to>
                                        <p:strVal val="visible"/>
                                      </p:to>
                                    </p:set>
                                    <p:anim calcmode="lin" valueType="num">
                                      <p:cBhvr>
                                        <p:cTn id="70" dur="500" fill="hold"/>
                                        <p:tgtEl>
                                          <p:spTgt spid="4">
                                            <p:txEl>
                                              <p:pRg st="5" end="5"/>
                                            </p:txEl>
                                          </p:spTgt>
                                        </p:tgtEl>
                                        <p:attrNameLst>
                                          <p:attrName>ppt_x</p:attrName>
                                        </p:attrNameLst>
                                      </p:cBhvr>
                                      <p:tavLst>
                                        <p:tav tm="0">
                                          <p:val>
                                            <p:strVal val="#ppt_x"/>
                                          </p:val>
                                        </p:tav>
                                        <p:tav tm="50000">
                                          <p:val>
                                            <p:strVal val="#ppt_x+.1"/>
                                          </p:val>
                                        </p:tav>
                                        <p:tav tm="100000">
                                          <p:val>
                                            <p:strVal val="#ppt_x"/>
                                          </p:val>
                                        </p:tav>
                                      </p:tavLst>
                                    </p:anim>
                                    <p:anim calcmode="lin" valueType="num">
                                      <p:cBhvr>
                                        <p:cTn id="71" dur="500" fill="hold"/>
                                        <p:tgtEl>
                                          <p:spTgt spid="4">
                                            <p:txEl>
                                              <p:pRg st="5" end="5"/>
                                            </p:txEl>
                                          </p:spTgt>
                                        </p:tgtEl>
                                        <p:attrNameLst>
                                          <p:attrName>ppt_y</p:attrName>
                                        </p:attrNameLst>
                                      </p:cBhvr>
                                      <p:tavLst>
                                        <p:tav tm="0">
                                          <p:val>
                                            <p:strVal val="#ppt_y"/>
                                          </p:val>
                                        </p:tav>
                                        <p:tav tm="100000">
                                          <p:val>
                                            <p:strVal val="#ppt_y"/>
                                          </p:val>
                                        </p:tav>
                                      </p:tavLst>
                                    </p:anim>
                                    <p:anim calcmode="lin" valueType="num">
                                      <p:cBhvr>
                                        <p:cTn id="72" dur="500" fill="hold"/>
                                        <p:tgtEl>
                                          <p:spTgt spid="4">
                                            <p:txEl>
                                              <p:pRg st="5" end="5"/>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73" dur="500" fill="hold"/>
                                        <p:tgtEl>
                                          <p:spTgt spid="4">
                                            <p:txEl>
                                              <p:pRg st="5" end="5"/>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74" dur="500" tmFilter="0,0; .5, 1; 1, 1"/>
                                        <p:tgtEl>
                                          <p:spTgt spid="4">
                                            <p:txEl>
                                              <p:pRg st="5" end="5"/>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41" presetClass="entr" presetSubtype="0" fill="hold" grpId="0" nodeType="clickEffect">
                                  <p:stCondLst>
                                    <p:cond delay="0"/>
                                  </p:stCondLst>
                                  <p:iterate type="lt">
                                    <p:tmPct val="10000"/>
                                  </p:iterate>
                                  <p:childTnLst>
                                    <p:set>
                                      <p:cBhvr>
                                        <p:cTn id="78" dur="1" fill="hold">
                                          <p:stCondLst>
                                            <p:cond delay="0"/>
                                          </p:stCondLst>
                                        </p:cTn>
                                        <p:tgtEl>
                                          <p:spTgt spid="4">
                                            <p:txEl>
                                              <p:pRg st="6" end="6"/>
                                            </p:txEl>
                                          </p:spTgt>
                                        </p:tgtEl>
                                        <p:attrNameLst>
                                          <p:attrName>style.visibility</p:attrName>
                                        </p:attrNameLst>
                                      </p:cBhvr>
                                      <p:to>
                                        <p:strVal val="visible"/>
                                      </p:to>
                                    </p:set>
                                    <p:anim calcmode="lin" valueType="num">
                                      <p:cBhvr>
                                        <p:cTn id="79" dur="500" fill="hold"/>
                                        <p:tgtEl>
                                          <p:spTgt spid="4">
                                            <p:txEl>
                                              <p:pRg st="6" end="6"/>
                                            </p:txEl>
                                          </p:spTgt>
                                        </p:tgtEl>
                                        <p:attrNameLst>
                                          <p:attrName>ppt_x</p:attrName>
                                        </p:attrNameLst>
                                      </p:cBhvr>
                                      <p:tavLst>
                                        <p:tav tm="0">
                                          <p:val>
                                            <p:strVal val="#ppt_x"/>
                                          </p:val>
                                        </p:tav>
                                        <p:tav tm="50000">
                                          <p:val>
                                            <p:strVal val="#ppt_x+.1"/>
                                          </p:val>
                                        </p:tav>
                                        <p:tav tm="100000">
                                          <p:val>
                                            <p:strVal val="#ppt_x"/>
                                          </p:val>
                                        </p:tav>
                                      </p:tavLst>
                                    </p:anim>
                                    <p:anim calcmode="lin" valueType="num">
                                      <p:cBhvr>
                                        <p:cTn id="80" dur="500" fill="hold"/>
                                        <p:tgtEl>
                                          <p:spTgt spid="4">
                                            <p:txEl>
                                              <p:pRg st="6" end="6"/>
                                            </p:txEl>
                                          </p:spTgt>
                                        </p:tgtEl>
                                        <p:attrNameLst>
                                          <p:attrName>ppt_y</p:attrName>
                                        </p:attrNameLst>
                                      </p:cBhvr>
                                      <p:tavLst>
                                        <p:tav tm="0">
                                          <p:val>
                                            <p:strVal val="#ppt_y"/>
                                          </p:val>
                                        </p:tav>
                                        <p:tav tm="100000">
                                          <p:val>
                                            <p:strVal val="#ppt_y"/>
                                          </p:val>
                                        </p:tav>
                                      </p:tavLst>
                                    </p:anim>
                                    <p:anim calcmode="lin" valueType="num">
                                      <p:cBhvr>
                                        <p:cTn id="81" dur="500" fill="hold"/>
                                        <p:tgtEl>
                                          <p:spTgt spid="4">
                                            <p:txEl>
                                              <p:pRg st="6" end="6"/>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82" dur="500" fill="hold"/>
                                        <p:tgtEl>
                                          <p:spTgt spid="4">
                                            <p:txEl>
                                              <p:pRg st="6" end="6"/>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83" dur="500" tmFilter="0,0; .5, 1; 1, 1"/>
                                        <p:tgtEl>
                                          <p:spTgt spid="4">
                                            <p:txEl>
                                              <p:pRg st="6" end="6"/>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41" presetClass="entr" presetSubtype="0" fill="hold" grpId="0" nodeType="clickEffect">
                                  <p:stCondLst>
                                    <p:cond delay="0"/>
                                  </p:stCondLst>
                                  <p:iterate type="lt">
                                    <p:tmPct val="10000"/>
                                  </p:iterate>
                                  <p:childTnLst>
                                    <p:set>
                                      <p:cBhvr>
                                        <p:cTn id="87" dur="1" fill="hold">
                                          <p:stCondLst>
                                            <p:cond delay="0"/>
                                          </p:stCondLst>
                                        </p:cTn>
                                        <p:tgtEl>
                                          <p:spTgt spid="4">
                                            <p:txEl>
                                              <p:pRg st="7" end="7"/>
                                            </p:txEl>
                                          </p:spTgt>
                                        </p:tgtEl>
                                        <p:attrNameLst>
                                          <p:attrName>style.visibility</p:attrName>
                                        </p:attrNameLst>
                                      </p:cBhvr>
                                      <p:to>
                                        <p:strVal val="visible"/>
                                      </p:to>
                                    </p:set>
                                    <p:anim calcmode="lin" valueType="num">
                                      <p:cBhvr>
                                        <p:cTn id="88" dur="500" fill="hold"/>
                                        <p:tgtEl>
                                          <p:spTgt spid="4">
                                            <p:txEl>
                                              <p:pRg st="7" end="7"/>
                                            </p:txEl>
                                          </p:spTgt>
                                        </p:tgtEl>
                                        <p:attrNameLst>
                                          <p:attrName>ppt_x</p:attrName>
                                        </p:attrNameLst>
                                      </p:cBhvr>
                                      <p:tavLst>
                                        <p:tav tm="0">
                                          <p:val>
                                            <p:strVal val="#ppt_x"/>
                                          </p:val>
                                        </p:tav>
                                        <p:tav tm="50000">
                                          <p:val>
                                            <p:strVal val="#ppt_x+.1"/>
                                          </p:val>
                                        </p:tav>
                                        <p:tav tm="100000">
                                          <p:val>
                                            <p:strVal val="#ppt_x"/>
                                          </p:val>
                                        </p:tav>
                                      </p:tavLst>
                                    </p:anim>
                                    <p:anim calcmode="lin" valueType="num">
                                      <p:cBhvr>
                                        <p:cTn id="89" dur="500" fill="hold"/>
                                        <p:tgtEl>
                                          <p:spTgt spid="4">
                                            <p:txEl>
                                              <p:pRg st="7" end="7"/>
                                            </p:txEl>
                                          </p:spTgt>
                                        </p:tgtEl>
                                        <p:attrNameLst>
                                          <p:attrName>ppt_y</p:attrName>
                                        </p:attrNameLst>
                                      </p:cBhvr>
                                      <p:tavLst>
                                        <p:tav tm="0">
                                          <p:val>
                                            <p:strVal val="#ppt_y"/>
                                          </p:val>
                                        </p:tav>
                                        <p:tav tm="100000">
                                          <p:val>
                                            <p:strVal val="#ppt_y"/>
                                          </p:val>
                                        </p:tav>
                                      </p:tavLst>
                                    </p:anim>
                                    <p:anim calcmode="lin" valueType="num">
                                      <p:cBhvr>
                                        <p:cTn id="90" dur="500" fill="hold"/>
                                        <p:tgtEl>
                                          <p:spTgt spid="4">
                                            <p:txEl>
                                              <p:pRg st="7" end="7"/>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91" dur="500" fill="hold"/>
                                        <p:tgtEl>
                                          <p:spTgt spid="4">
                                            <p:txEl>
                                              <p:pRg st="7" end="7"/>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92" dur="500" tmFilter="0,0; .5, 1; 1, 1"/>
                                        <p:tgtEl>
                                          <p:spTgt spid="4">
                                            <p:txEl>
                                              <p:pRg st="7" end="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55" presetClass="entr" presetSubtype="0" fill="hold" grpId="0" nodeType="clickEffect">
                                  <p:stCondLst>
                                    <p:cond delay="0"/>
                                  </p:stCondLst>
                                  <p:childTnLst>
                                    <p:set>
                                      <p:cBhvr>
                                        <p:cTn id="96" dur="1" fill="hold">
                                          <p:stCondLst>
                                            <p:cond delay="0"/>
                                          </p:stCondLst>
                                        </p:cTn>
                                        <p:tgtEl>
                                          <p:spTgt spid="5">
                                            <p:txEl>
                                              <p:pRg st="0" end="0"/>
                                            </p:txEl>
                                          </p:spTgt>
                                        </p:tgtEl>
                                        <p:attrNameLst>
                                          <p:attrName>style.visibility</p:attrName>
                                        </p:attrNameLst>
                                      </p:cBhvr>
                                      <p:to>
                                        <p:strVal val="visible"/>
                                      </p:to>
                                    </p:set>
                                    <p:anim calcmode="lin" valueType="num">
                                      <p:cBhvr>
                                        <p:cTn id="97" dur="1000" fill="hold"/>
                                        <p:tgtEl>
                                          <p:spTgt spid="5">
                                            <p:txEl>
                                              <p:pRg st="0" end="0"/>
                                            </p:txEl>
                                          </p:spTgt>
                                        </p:tgtEl>
                                        <p:attrNameLst>
                                          <p:attrName>ppt_w</p:attrName>
                                        </p:attrNameLst>
                                      </p:cBhvr>
                                      <p:tavLst>
                                        <p:tav tm="0">
                                          <p:val>
                                            <p:strVal val="#ppt_w*0.70"/>
                                          </p:val>
                                        </p:tav>
                                        <p:tav tm="100000">
                                          <p:val>
                                            <p:strVal val="#ppt_w"/>
                                          </p:val>
                                        </p:tav>
                                      </p:tavLst>
                                    </p:anim>
                                    <p:anim calcmode="lin" valueType="num">
                                      <p:cBhvr>
                                        <p:cTn id="98" dur="1000" fill="hold"/>
                                        <p:tgtEl>
                                          <p:spTgt spid="5">
                                            <p:txEl>
                                              <p:pRg st="0" end="0"/>
                                            </p:txEl>
                                          </p:spTgt>
                                        </p:tgtEl>
                                        <p:attrNameLst>
                                          <p:attrName>ppt_h</p:attrName>
                                        </p:attrNameLst>
                                      </p:cBhvr>
                                      <p:tavLst>
                                        <p:tav tm="0">
                                          <p:val>
                                            <p:strVal val="#ppt_h"/>
                                          </p:val>
                                        </p:tav>
                                        <p:tav tm="100000">
                                          <p:val>
                                            <p:strVal val="#ppt_h"/>
                                          </p:val>
                                        </p:tav>
                                      </p:tavLst>
                                    </p:anim>
                                    <p:animEffect transition="in" filter="fade">
                                      <p:cBhvr>
                                        <p:cTn id="99" dur="1000"/>
                                        <p:tgtEl>
                                          <p:spTgt spid="5">
                                            <p:txEl>
                                              <p:pRg st="0" end="0"/>
                                            </p:txEl>
                                          </p:spTgt>
                                        </p:tgtEl>
                                      </p:cBhvr>
                                    </p:animEffect>
                                  </p:childTnLst>
                                </p:cTn>
                              </p:par>
                            </p:childTnLst>
                          </p:cTn>
                        </p:par>
                      </p:childTnLst>
                    </p:cTn>
                  </p:par>
                  <p:par>
                    <p:cTn id="100" fill="hold">
                      <p:stCondLst>
                        <p:cond delay="indefinite"/>
                      </p:stCondLst>
                      <p:childTnLst>
                        <p:par>
                          <p:cTn id="101" fill="hold">
                            <p:stCondLst>
                              <p:cond delay="0"/>
                            </p:stCondLst>
                            <p:childTnLst>
                              <p:par>
                                <p:cTn id="102" presetID="55" presetClass="entr" presetSubtype="0" fill="hold" grpId="0" nodeType="clickEffect">
                                  <p:stCondLst>
                                    <p:cond delay="0"/>
                                  </p:stCondLst>
                                  <p:childTnLst>
                                    <p:set>
                                      <p:cBhvr>
                                        <p:cTn id="103" dur="1" fill="hold">
                                          <p:stCondLst>
                                            <p:cond delay="0"/>
                                          </p:stCondLst>
                                        </p:cTn>
                                        <p:tgtEl>
                                          <p:spTgt spid="5">
                                            <p:txEl>
                                              <p:pRg st="1" end="1"/>
                                            </p:txEl>
                                          </p:spTgt>
                                        </p:tgtEl>
                                        <p:attrNameLst>
                                          <p:attrName>style.visibility</p:attrName>
                                        </p:attrNameLst>
                                      </p:cBhvr>
                                      <p:to>
                                        <p:strVal val="visible"/>
                                      </p:to>
                                    </p:set>
                                    <p:anim calcmode="lin" valueType="num">
                                      <p:cBhvr>
                                        <p:cTn id="104" dur="1000" fill="hold"/>
                                        <p:tgtEl>
                                          <p:spTgt spid="5">
                                            <p:txEl>
                                              <p:pRg st="1" end="1"/>
                                            </p:txEl>
                                          </p:spTgt>
                                        </p:tgtEl>
                                        <p:attrNameLst>
                                          <p:attrName>ppt_w</p:attrName>
                                        </p:attrNameLst>
                                      </p:cBhvr>
                                      <p:tavLst>
                                        <p:tav tm="0">
                                          <p:val>
                                            <p:strVal val="#ppt_w*0.70"/>
                                          </p:val>
                                        </p:tav>
                                        <p:tav tm="100000">
                                          <p:val>
                                            <p:strVal val="#ppt_w"/>
                                          </p:val>
                                        </p:tav>
                                      </p:tavLst>
                                    </p:anim>
                                    <p:anim calcmode="lin" valueType="num">
                                      <p:cBhvr>
                                        <p:cTn id="105" dur="1000" fill="hold"/>
                                        <p:tgtEl>
                                          <p:spTgt spid="5">
                                            <p:txEl>
                                              <p:pRg st="1" end="1"/>
                                            </p:txEl>
                                          </p:spTgt>
                                        </p:tgtEl>
                                        <p:attrNameLst>
                                          <p:attrName>ppt_h</p:attrName>
                                        </p:attrNameLst>
                                      </p:cBhvr>
                                      <p:tavLst>
                                        <p:tav tm="0">
                                          <p:val>
                                            <p:strVal val="#ppt_h"/>
                                          </p:val>
                                        </p:tav>
                                        <p:tav tm="100000">
                                          <p:val>
                                            <p:strVal val="#ppt_h"/>
                                          </p:val>
                                        </p:tav>
                                      </p:tavLst>
                                    </p:anim>
                                    <p:animEffect transition="in" filter="fade">
                                      <p:cBhvr>
                                        <p:cTn id="106" dur="1000"/>
                                        <p:tgtEl>
                                          <p:spTgt spid="5">
                                            <p:txEl>
                                              <p:pRg st="1" end="1"/>
                                            </p:txEl>
                                          </p:spTgt>
                                        </p:tgtEl>
                                      </p:cBhvr>
                                    </p:animEffect>
                                  </p:childTnLst>
                                </p:cTn>
                              </p:par>
                            </p:childTnLst>
                          </p:cTn>
                        </p:par>
                      </p:childTnLst>
                    </p:cTn>
                  </p:par>
                  <p:par>
                    <p:cTn id="107" fill="hold">
                      <p:stCondLst>
                        <p:cond delay="indefinite"/>
                      </p:stCondLst>
                      <p:childTnLst>
                        <p:par>
                          <p:cTn id="108" fill="hold">
                            <p:stCondLst>
                              <p:cond delay="0"/>
                            </p:stCondLst>
                            <p:childTnLst>
                              <p:par>
                                <p:cTn id="109" presetID="55" presetClass="entr" presetSubtype="0" fill="hold" grpId="0" nodeType="clickEffect">
                                  <p:stCondLst>
                                    <p:cond delay="0"/>
                                  </p:stCondLst>
                                  <p:childTnLst>
                                    <p:set>
                                      <p:cBhvr>
                                        <p:cTn id="110" dur="1" fill="hold">
                                          <p:stCondLst>
                                            <p:cond delay="0"/>
                                          </p:stCondLst>
                                        </p:cTn>
                                        <p:tgtEl>
                                          <p:spTgt spid="5">
                                            <p:txEl>
                                              <p:pRg st="2" end="2"/>
                                            </p:txEl>
                                          </p:spTgt>
                                        </p:tgtEl>
                                        <p:attrNameLst>
                                          <p:attrName>style.visibility</p:attrName>
                                        </p:attrNameLst>
                                      </p:cBhvr>
                                      <p:to>
                                        <p:strVal val="visible"/>
                                      </p:to>
                                    </p:set>
                                    <p:anim calcmode="lin" valueType="num">
                                      <p:cBhvr>
                                        <p:cTn id="111" dur="1000" fill="hold"/>
                                        <p:tgtEl>
                                          <p:spTgt spid="5">
                                            <p:txEl>
                                              <p:pRg st="2" end="2"/>
                                            </p:txEl>
                                          </p:spTgt>
                                        </p:tgtEl>
                                        <p:attrNameLst>
                                          <p:attrName>ppt_w</p:attrName>
                                        </p:attrNameLst>
                                      </p:cBhvr>
                                      <p:tavLst>
                                        <p:tav tm="0">
                                          <p:val>
                                            <p:strVal val="#ppt_w*0.70"/>
                                          </p:val>
                                        </p:tav>
                                        <p:tav tm="100000">
                                          <p:val>
                                            <p:strVal val="#ppt_w"/>
                                          </p:val>
                                        </p:tav>
                                      </p:tavLst>
                                    </p:anim>
                                    <p:anim calcmode="lin" valueType="num">
                                      <p:cBhvr>
                                        <p:cTn id="112" dur="1000" fill="hold"/>
                                        <p:tgtEl>
                                          <p:spTgt spid="5">
                                            <p:txEl>
                                              <p:pRg st="2" end="2"/>
                                            </p:txEl>
                                          </p:spTgt>
                                        </p:tgtEl>
                                        <p:attrNameLst>
                                          <p:attrName>ppt_h</p:attrName>
                                        </p:attrNameLst>
                                      </p:cBhvr>
                                      <p:tavLst>
                                        <p:tav tm="0">
                                          <p:val>
                                            <p:strVal val="#ppt_h"/>
                                          </p:val>
                                        </p:tav>
                                        <p:tav tm="100000">
                                          <p:val>
                                            <p:strVal val="#ppt_h"/>
                                          </p:val>
                                        </p:tav>
                                      </p:tavLst>
                                    </p:anim>
                                    <p:animEffect transition="in" filter="fade">
                                      <p:cBhvr>
                                        <p:cTn id="113" dur="1000"/>
                                        <p:tgtEl>
                                          <p:spTgt spid="5">
                                            <p:txEl>
                                              <p:pRg st="2" end="2"/>
                                            </p:txEl>
                                          </p:spTgt>
                                        </p:tgtEl>
                                      </p:cBhvr>
                                    </p:animEffect>
                                  </p:childTnLst>
                                </p:cTn>
                              </p:par>
                            </p:childTnLst>
                          </p:cTn>
                        </p:par>
                      </p:childTnLst>
                    </p:cTn>
                  </p:par>
                  <p:par>
                    <p:cTn id="114" fill="hold">
                      <p:stCondLst>
                        <p:cond delay="indefinite"/>
                      </p:stCondLst>
                      <p:childTnLst>
                        <p:par>
                          <p:cTn id="115" fill="hold">
                            <p:stCondLst>
                              <p:cond delay="0"/>
                            </p:stCondLst>
                            <p:childTnLst>
                              <p:par>
                                <p:cTn id="116" presetID="55" presetClass="entr" presetSubtype="0" fill="hold" grpId="0" nodeType="clickEffect">
                                  <p:stCondLst>
                                    <p:cond delay="0"/>
                                  </p:stCondLst>
                                  <p:childTnLst>
                                    <p:set>
                                      <p:cBhvr>
                                        <p:cTn id="117" dur="1" fill="hold">
                                          <p:stCondLst>
                                            <p:cond delay="0"/>
                                          </p:stCondLst>
                                        </p:cTn>
                                        <p:tgtEl>
                                          <p:spTgt spid="5">
                                            <p:txEl>
                                              <p:pRg st="3" end="3"/>
                                            </p:txEl>
                                          </p:spTgt>
                                        </p:tgtEl>
                                        <p:attrNameLst>
                                          <p:attrName>style.visibility</p:attrName>
                                        </p:attrNameLst>
                                      </p:cBhvr>
                                      <p:to>
                                        <p:strVal val="visible"/>
                                      </p:to>
                                    </p:set>
                                    <p:anim calcmode="lin" valueType="num">
                                      <p:cBhvr>
                                        <p:cTn id="118" dur="1000" fill="hold"/>
                                        <p:tgtEl>
                                          <p:spTgt spid="5">
                                            <p:txEl>
                                              <p:pRg st="3" end="3"/>
                                            </p:txEl>
                                          </p:spTgt>
                                        </p:tgtEl>
                                        <p:attrNameLst>
                                          <p:attrName>ppt_w</p:attrName>
                                        </p:attrNameLst>
                                      </p:cBhvr>
                                      <p:tavLst>
                                        <p:tav tm="0">
                                          <p:val>
                                            <p:strVal val="#ppt_w*0.70"/>
                                          </p:val>
                                        </p:tav>
                                        <p:tav tm="100000">
                                          <p:val>
                                            <p:strVal val="#ppt_w"/>
                                          </p:val>
                                        </p:tav>
                                      </p:tavLst>
                                    </p:anim>
                                    <p:anim calcmode="lin" valueType="num">
                                      <p:cBhvr>
                                        <p:cTn id="119" dur="1000" fill="hold"/>
                                        <p:tgtEl>
                                          <p:spTgt spid="5">
                                            <p:txEl>
                                              <p:pRg st="3" end="3"/>
                                            </p:txEl>
                                          </p:spTgt>
                                        </p:tgtEl>
                                        <p:attrNameLst>
                                          <p:attrName>ppt_h</p:attrName>
                                        </p:attrNameLst>
                                      </p:cBhvr>
                                      <p:tavLst>
                                        <p:tav tm="0">
                                          <p:val>
                                            <p:strVal val="#ppt_h"/>
                                          </p:val>
                                        </p:tav>
                                        <p:tav tm="100000">
                                          <p:val>
                                            <p:strVal val="#ppt_h"/>
                                          </p:val>
                                        </p:tav>
                                      </p:tavLst>
                                    </p:anim>
                                    <p:animEffect transition="in" filter="fade">
                                      <p:cBhvr>
                                        <p:cTn id="120" dur="1000"/>
                                        <p:tgtEl>
                                          <p:spTgt spid="5">
                                            <p:txEl>
                                              <p:pRg st="3" end="3"/>
                                            </p:txEl>
                                          </p:spTgt>
                                        </p:tgtEl>
                                      </p:cBhvr>
                                    </p:animEffect>
                                  </p:childTnLst>
                                </p:cTn>
                              </p:par>
                            </p:childTnLst>
                          </p:cTn>
                        </p:par>
                      </p:childTnLst>
                    </p:cTn>
                  </p:par>
                  <p:par>
                    <p:cTn id="121" fill="hold">
                      <p:stCondLst>
                        <p:cond delay="indefinite"/>
                      </p:stCondLst>
                      <p:childTnLst>
                        <p:par>
                          <p:cTn id="122" fill="hold">
                            <p:stCondLst>
                              <p:cond delay="0"/>
                            </p:stCondLst>
                            <p:childTnLst>
                              <p:par>
                                <p:cTn id="123" presetID="55" presetClass="entr" presetSubtype="0" fill="hold" grpId="0" nodeType="clickEffect">
                                  <p:stCondLst>
                                    <p:cond delay="0"/>
                                  </p:stCondLst>
                                  <p:childTnLst>
                                    <p:set>
                                      <p:cBhvr>
                                        <p:cTn id="124" dur="1" fill="hold">
                                          <p:stCondLst>
                                            <p:cond delay="0"/>
                                          </p:stCondLst>
                                        </p:cTn>
                                        <p:tgtEl>
                                          <p:spTgt spid="5">
                                            <p:txEl>
                                              <p:pRg st="4" end="4"/>
                                            </p:txEl>
                                          </p:spTgt>
                                        </p:tgtEl>
                                        <p:attrNameLst>
                                          <p:attrName>style.visibility</p:attrName>
                                        </p:attrNameLst>
                                      </p:cBhvr>
                                      <p:to>
                                        <p:strVal val="visible"/>
                                      </p:to>
                                    </p:set>
                                    <p:anim calcmode="lin" valueType="num">
                                      <p:cBhvr>
                                        <p:cTn id="125" dur="1000" fill="hold"/>
                                        <p:tgtEl>
                                          <p:spTgt spid="5">
                                            <p:txEl>
                                              <p:pRg st="4" end="4"/>
                                            </p:txEl>
                                          </p:spTgt>
                                        </p:tgtEl>
                                        <p:attrNameLst>
                                          <p:attrName>ppt_w</p:attrName>
                                        </p:attrNameLst>
                                      </p:cBhvr>
                                      <p:tavLst>
                                        <p:tav tm="0">
                                          <p:val>
                                            <p:strVal val="#ppt_w*0.70"/>
                                          </p:val>
                                        </p:tav>
                                        <p:tav tm="100000">
                                          <p:val>
                                            <p:strVal val="#ppt_w"/>
                                          </p:val>
                                        </p:tav>
                                      </p:tavLst>
                                    </p:anim>
                                    <p:anim calcmode="lin" valueType="num">
                                      <p:cBhvr>
                                        <p:cTn id="126" dur="1000" fill="hold"/>
                                        <p:tgtEl>
                                          <p:spTgt spid="5">
                                            <p:txEl>
                                              <p:pRg st="4" end="4"/>
                                            </p:txEl>
                                          </p:spTgt>
                                        </p:tgtEl>
                                        <p:attrNameLst>
                                          <p:attrName>ppt_h</p:attrName>
                                        </p:attrNameLst>
                                      </p:cBhvr>
                                      <p:tavLst>
                                        <p:tav tm="0">
                                          <p:val>
                                            <p:strVal val="#ppt_h"/>
                                          </p:val>
                                        </p:tav>
                                        <p:tav tm="100000">
                                          <p:val>
                                            <p:strVal val="#ppt_h"/>
                                          </p:val>
                                        </p:tav>
                                      </p:tavLst>
                                    </p:anim>
                                    <p:animEffect transition="in" filter="fade">
                                      <p:cBhvr>
                                        <p:cTn id="127" dur="1000"/>
                                        <p:tgtEl>
                                          <p:spTgt spid="5">
                                            <p:txEl>
                                              <p:pRg st="4" end="4"/>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55" presetClass="entr" presetSubtype="0" fill="hold" grpId="0" nodeType="clickEffect">
                                  <p:stCondLst>
                                    <p:cond delay="0"/>
                                  </p:stCondLst>
                                  <p:childTnLst>
                                    <p:set>
                                      <p:cBhvr>
                                        <p:cTn id="131" dur="1" fill="hold">
                                          <p:stCondLst>
                                            <p:cond delay="0"/>
                                          </p:stCondLst>
                                        </p:cTn>
                                        <p:tgtEl>
                                          <p:spTgt spid="5">
                                            <p:txEl>
                                              <p:pRg st="5" end="5"/>
                                            </p:txEl>
                                          </p:spTgt>
                                        </p:tgtEl>
                                        <p:attrNameLst>
                                          <p:attrName>style.visibility</p:attrName>
                                        </p:attrNameLst>
                                      </p:cBhvr>
                                      <p:to>
                                        <p:strVal val="visible"/>
                                      </p:to>
                                    </p:set>
                                    <p:anim calcmode="lin" valueType="num">
                                      <p:cBhvr>
                                        <p:cTn id="132" dur="1000" fill="hold"/>
                                        <p:tgtEl>
                                          <p:spTgt spid="5">
                                            <p:txEl>
                                              <p:pRg st="5" end="5"/>
                                            </p:txEl>
                                          </p:spTgt>
                                        </p:tgtEl>
                                        <p:attrNameLst>
                                          <p:attrName>ppt_w</p:attrName>
                                        </p:attrNameLst>
                                      </p:cBhvr>
                                      <p:tavLst>
                                        <p:tav tm="0">
                                          <p:val>
                                            <p:strVal val="#ppt_w*0.70"/>
                                          </p:val>
                                        </p:tav>
                                        <p:tav tm="100000">
                                          <p:val>
                                            <p:strVal val="#ppt_w"/>
                                          </p:val>
                                        </p:tav>
                                      </p:tavLst>
                                    </p:anim>
                                    <p:anim calcmode="lin" valueType="num">
                                      <p:cBhvr>
                                        <p:cTn id="133" dur="1000" fill="hold"/>
                                        <p:tgtEl>
                                          <p:spTgt spid="5">
                                            <p:txEl>
                                              <p:pRg st="5" end="5"/>
                                            </p:txEl>
                                          </p:spTgt>
                                        </p:tgtEl>
                                        <p:attrNameLst>
                                          <p:attrName>ppt_h</p:attrName>
                                        </p:attrNameLst>
                                      </p:cBhvr>
                                      <p:tavLst>
                                        <p:tav tm="0">
                                          <p:val>
                                            <p:strVal val="#ppt_h"/>
                                          </p:val>
                                        </p:tav>
                                        <p:tav tm="100000">
                                          <p:val>
                                            <p:strVal val="#ppt_h"/>
                                          </p:val>
                                        </p:tav>
                                      </p:tavLst>
                                    </p:anim>
                                    <p:animEffect transition="in" filter="fade">
                                      <p:cBhvr>
                                        <p:cTn id="134" dur="1000"/>
                                        <p:tgtEl>
                                          <p:spTgt spid="5">
                                            <p:txEl>
                                              <p:pRg st="5" end="5"/>
                                            </p:txEl>
                                          </p:spTgt>
                                        </p:tgtEl>
                                      </p:cBhvr>
                                    </p:animEffect>
                                  </p:childTnLst>
                                </p:cTn>
                              </p:par>
                            </p:childTnLst>
                          </p:cTn>
                        </p:par>
                      </p:childTnLst>
                    </p:cTn>
                  </p:par>
                  <p:par>
                    <p:cTn id="135" fill="hold">
                      <p:stCondLst>
                        <p:cond delay="indefinite"/>
                      </p:stCondLst>
                      <p:childTnLst>
                        <p:par>
                          <p:cTn id="136" fill="hold">
                            <p:stCondLst>
                              <p:cond delay="0"/>
                            </p:stCondLst>
                            <p:childTnLst>
                              <p:par>
                                <p:cTn id="137" presetID="55" presetClass="entr" presetSubtype="0" fill="hold" grpId="0" nodeType="clickEffect">
                                  <p:stCondLst>
                                    <p:cond delay="0"/>
                                  </p:stCondLst>
                                  <p:childTnLst>
                                    <p:set>
                                      <p:cBhvr>
                                        <p:cTn id="138" dur="1" fill="hold">
                                          <p:stCondLst>
                                            <p:cond delay="0"/>
                                          </p:stCondLst>
                                        </p:cTn>
                                        <p:tgtEl>
                                          <p:spTgt spid="5">
                                            <p:txEl>
                                              <p:pRg st="6" end="6"/>
                                            </p:txEl>
                                          </p:spTgt>
                                        </p:tgtEl>
                                        <p:attrNameLst>
                                          <p:attrName>style.visibility</p:attrName>
                                        </p:attrNameLst>
                                      </p:cBhvr>
                                      <p:to>
                                        <p:strVal val="visible"/>
                                      </p:to>
                                    </p:set>
                                    <p:anim calcmode="lin" valueType="num">
                                      <p:cBhvr>
                                        <p:cTn id="139" dur="1000" fill="hold"/>
                                        <p:tgtEl>
                                          <p:spTgt spid="5">
                                            <p:txEl>
                                              <p:pRg st="6" end="6"/>
                                            </p:txEl>
                                          </p:spTgt>
                                        </p:tgtEl>
                                        <p:attrNameLst>
                                          <p:attrName>ppt_w</p:attrName>
                                        </p:attrNameLst>
                                      </p:cBhvr>
                                      <p:tavLst>
                                        <p:tav tm="0">
                                          <p:val>
                                            <p:strVal val="#ppt_w*0.70"/>
                                          </p:val>
                                        </p:tav>
                                        <p:tav tm="100000">
                                          <p:val>
                                            <p:strVal val="#ppt_w"/>
                                          </p:val>
                                        </p:tav>
                                      </p:tavLst>
                                    </p:anim>
                                    <p:anim calcmode="lin" valueType="num">
                                      <p:cBhvr>
                                        <p:cTn id="140" dur="1000" fill="hold"/>
                                        <p:tgtEl>
                                          <p:spTgt spid="5">
                                            <p:txEl>
                                              <p:pRg st="6" end="6"/>
                                            </p:txEl>
                                          </p:spTgt>
                                        </p:tgtEl>
                                        <p:attrNameLst>
                                          <p:attrName>ppt_h</p:attrName>
                                        </p:attrNameLst>
                                      </p:cBhvr>
                                      <p:tavLst>
                                        <p:tav tm="0">
                                          <p:val>
                                            <p:strVal val="#ppt_h"/>
                                          </p:val>
                                        </p:tav>
                                        <p:tav tm="100000">
                                          <p:val>
                                            <p:strVal val="#ppt_h"/>
                                          </p:val>
                                        </p:tav>
                                      </p:tavLst>
                                    </p:anim>
                                    <p:animEffect transition="in" filter="fade">
                                      <p:cBhvr>
                                        <p:cTn id="141" dur="1000"/>
                                        <p:tgtEl>
                                          <p:spTgt spid="5">
                                            <p:txEl>
                                              <p:pRg st="6" end="6"/>
                                            </p:txEl>
                                          </p:spTgt>
                                        </p:tgtEl>
                                      </p:cBhvr>
                                    </p:animEffect>
                                  </p:childTnLst>
                                </p:cTn>
                              </p:par>
                            </p:childTnLst>
                          </p:cTn>
                        </p:par>
                      </p:childTnLst>
                    </p:cTn>
                  </p:par>
                  <p:par>
                    <p:cTn id="142" fill="hold">
                      <p:stCondLst>
                        <p:cond delay="indefinite"/>
                      </p:stCondLst>
                      <p:childTnLst>
                        <p:par>
                          <p:cTn id="143" fill="hold">
                            <p:stCondLst>
                              <p:cond delay="0"/>
                            </p:stCondLst>
                            <p:childTnLst>
                              <p:par>
                                <p:cTn id="144" presetID="55" presetClass="entr" presetSubtype="0" fill="hold" grpId="0" nodeType="clickEffect">
                                  <p:stCondLst>
                                    <p:cond delay="0"/>
                                  </p:stCondLst>
                                  <p:childTnLst>
                                    <p:set>
                                      <p:cBhvr>
                                        <p:cTn id="145" dur="1" fill="hold">
                                          <p:stCondLst>
                                            <p:cond delay="0"/>
                                          </p:stCondLst>
                                        </p:cTn>
                                        <p:tgtEl>
                                          <p:spTgt spid="5">
                                            <p:txEl>
                                              <p:pRg st="7" end="7"/>
                                            </p:txEl>
                                          </p:spTgt>
                                        </p:tgtEl>
                                        <p:attrNameLst>
                                          <p:attrName>style.visibility</p:attrName>
                                        </p:attrNameLst>
                                      </p:cBhvr>
                                      <p:to>
                                        <p:strVal val="visible"/>
                                      </p:to>
                                    </p:set>
                                    <p:anim calcmode="lin" valueType="num">
                                      <p:cBhvr>
                                        <p:cTn id="146" dur="1000" fill="hold"/>
                                        <p:tgtEl>
                                          <p:spTgt spid="5">
                                            <p:txEl>
                                              <p:pRg st="7" end="7"/>
                                            </p:txEl>
                                          </p:spTgt>
                                        </p:tgtEl>
                                        <p:attrNameLst>
                                          <p:attrName>ppt_w</p:attrName>
                                        </p:attrNameLst>
                                      </p:cBhvr>
                                      <p:tavLst>
                                        <p:tav tm="0">
                                          <p:val>
                                            <p:strVal val="#ppt_w*0.70"/>
                                          </p:val>
                                        </p:tav>
                                        <p:tav tm="100000">
                                          <p:val>
                                            <p:strVal val="#ppt_w"/>
                                          </p:val>
                                        </p:tav>
                                      </p:tavLst>
                                    </p:anim>
                                    <p:anim calcmode="lin" valueType="num">
                                      <p:cBhvr>
                                        <p:cTn id="147" dur="1000" fill="hold"/>
                                        <p:tgtEl>
                                          <p:spTgt spid="5">
                                            <p:txEl>
                                              <p:pRg st="7" end="7"/>
                                            </p:txEl>
                                          </p:spTgt>
                                        </p:tgtEl>
                                        <p:attrNameLst>
                                          <p:attrName>ppt_h</p:attrName>
                                        </p:attrNameLst>
                                      </p:cBhvr>
                                      <p:tavLst>
                                        <p:tav tm="0">
                                          <p:val>
                                            <p:strVal val="#ppt_h"/>
                                          </p:val>
                                        </p:tav>
                                        <p:tav tm="100000">
                                          <p:val>
                                            <p:strVal val="#ppt_h"/>
                                          </p:val>
                                        </p:tav>
                                      </p:tavLst>
                                    </p:anim>
                                    <p:animEffect transition="in" filter="fade">
                                      <p:cBhvr>
                                        <p:cTn id="148" dur="1000"/>
                                        <p:tgtEl>
                                          <p:spTgt spid="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14290"/>
            <a:ext cx="8229600" cy="6455070"/>
          </a:xfrm>
        </p:spPr>
        <p:txBody>
          <a:bodyPr>
            <a:normAutofit fontScale="90000"/>
          </a:bodyPr>
          <a:lstStyle/>
          <a:p>
            <a:r>
              <a:rPr lang="fr-FR" sz="4500" b="1" dirty="0" smtClean="0">
                <a:latin typeface="Arabic Typesetting" pitchFamily="66" charset="-78"/>
                <a:cs typeface="Arabic Typesetting" pitchFamily="66" charset="-78"/>
              </a:rPr>
              <a:t/>
            </a:r>
            <a:br>
              <a:rPr lang="fr-FR" sz="4500" b="1" dirty="0" smtClean="0">
                <a:latin typeface="Arabic Typesetting" pitchFamily="66" charset="-78"/>
                <a:cs typeface="Arabic Typesetting" pitchFamily="66" charset="-78"/>
              </a:rPr>
            </a:br>
            <a:r>
              <a:rPr lang="fr-FR" b="1" u="sng" dirty="0" smtClean="0">
                <a:solidFill>
                  <a:srgbClr val="FF0000"/>
                </a:solidFill>
                <a:latin typeface="Arabic Typesetting" pitchFamily="66" charset="-78"/>
                <a:cs typeface="Arabic Typesetting" pitchFamily="66" charset="-78"/>
              </a:rPr>
              <a:t>Le microcycle </a:t>
            </a:r>
            <a:r>
              <a:rPr lang="ar-SA" b="1" dirty="0" smtClean="0">
                <a:solidFill>
                  <a:srgbClr val="FF0000"/>
                </a:solidFill>
                <a:latin typeface="Arabic Typesetting" pitchFamily="66" charset="-78"/>
                <a:cs typeface="Arabic Typesetting" pitchFamily="66" charset="-78"/>
              </a:rPr>
              <a:t>الدائرة التدريبية الصغرى</a:t>
            </a:r>
            <a:r>
              <a:rPr lang="ar-DZ" b="1" dirty="0" smtClean="0">
                <a:solidFill>
                  <a:srgbClr val="FF0000"/>
                </a:solidFill>
                <a:latin typeface="Arabic Typesetting" pitchFamily="66" charset="-78"/>
                <a:cs typeface="Arabic Typesetting" pitchFamily="66" charset="-78"/>
              </a:rPr>
              <a:t>                        </a:t>
            </a:r>
            <a:r>
              <a:rPr lang="fr-FR" b="1" dirty="0" smtClean="0">
                <a:solidFill>
                  <a:srgbClr val="FF0000"/>
                </a:solidFill>
                <a:latin typeface="Arabic Typesetting" pitchFamily="66" charset="-78"/>
                <a:cs typeface="Arabic Typesetting" pitchFamily="66" charset="-78"/>
              </a:rPr>
              <a:t> </a:t>
            </a:r>
            <a:r>
              <a:rPr lang="fr-FR" sz="4400" dirty="0" smtClean="0">
                <a:latin typeface="Arabic Typesetting" pitchFamily="66" charset="-78"/>
                <a:cs typeface="Arabic Typesetting" pitchFamily="66" charset="-78"/>
              </a:rPr>
              <a:t/>
            </a:r>
            <a:br>
              <a:rPr lang="fr-FR" sz="4400" dirty="0" smtClean="0">
                <a:latin typeface="Arabic Typesetting" pitchFamily="66" charset="-78"/>
                <a:cs typeface="Arabic Typesetting" pitchFamily="66" charset="-78"/>
              </a:rPr>
            </a:br>
            <a:r>
              <a:rPr lang="fr-FR" sz="4400" dirty="0" smtClean="0">
                <a:latin typeface="Arabic Typesetting" pitchFamily="66" charset="-78"/>
                <a:cs typeface="Arabic Typesetting" pitchFamily="66" charset="-78"/>
              </a:rPr>
              <a:t>	</a:t>
            </a:r>
            <a:r>
              <a:rPr lang="fr-FR" sz="4400" b="1" dirty="0" smtClean="0">
                <a:solidFill>
                  <a:schemeClr val="tx1"/>
                </a:solidFill>
                <a:latin typeface="Arabic Typesetting" pitchFamily="66" charset="-78"/>
                <a:cs typeface="Arabic Typesetting" pitchFamily="66" charset="-78"/>
              </a:rPr>
              <a:t>Il est généralement copié sur la semaine, autrement dit sept jours</a:t>
            </a:r>
            <a:r>
              <a:rPr lang="ar-DZ" sz="4400" b="1" dirty="0" smtClean="0">
                <a:solidFill>
                  <a:schemeClr val="tx1"/>
                </a:solidFill>
                <a:latin typeface="Arabic Typesetting" pitchFamily="66" charset="-78"/>
                <a:cs typeface="Arabic Typesetting" pitchFamily="66" charset="-78"/>
              </a:rPr>
              <a:t> </a:t>
            </a:r>
            <a:r>
              <a:rPr lang="fr-FR" sz="4400" b="1" i="1" u="sng" dirty="0" smtClean="0">
                <a:solidFill>
                  <a:srgbClr val="00B0F0"/>
                </a:solidFill>
                <a:latin typeface="Arabic Typesetting" pitchFamily="66" charset="-78"/>
                <a:cs typeface="Arabic Typesetting" pitchFamily="66" charset="-78"/>
              </a:rPr>
              <a:t>(plusieurs jours). </a:t>
            </a:r>
            <a:r>
              <a:rPr lang="fr-FR" sz="4400" b="1" dirty="0" smtClean="0">
                <a:solidFill>
                  <a:schemeClr val="tx1"/>
                </a:solidFill>
                <a:latin typeface="Arabic Typesetting" pitchFamily="66" charset="-78"/>
                <a:cs typeface="Arabic Typesetting" pitchFamily="66" charset="-78"/>
              </a:rPr>
              <a:t>C'est le système le plus utilisé car le plus facile à mettre en œuvre.</a:t>
            </a:r>
            <a:r>
              <a:rPr lang="fr-FR" sz="4000" dirty="0" smtClean="0"/>
              <a:t> </a:t>
            </a:r>
            <a:r>
              <a:rPr lang="fr-FR" sz="4000" b="1" dirty="0" smtClean="0">
                <a:solidFill>
                  <a:schemeClr val="tx1"/>
                </a:solidFill>
                <a:latin typeface="Arabic Typesetting" pitchFamily="66" charset="-78"/>
                <a:cs typeface="Arabic Typesetting" pitchFamily="66" charset="-78"/>
              </a:rPr>
              <a:t>Ils présentent en générale la durée d'une semaine et les charges de travail s'enchaînent à raison de 1 ou 2 séances par jour. </a:t>
            </a:r>
            <a:r>
              <a:rPr lang="ar-DZ" sz="4000" b="1" dirty="0" smtClean="0">
                <a:solidFill>
                  <a:schemeClr val="tx1"/>
                </a:solidFill>
                <a:latin typeface="Arabic Typesetting" pitchFamily="66" charset="-78"/>
                <a:cs typeface="Arabic Typesetting" pitchFamily="66" charset="-78"/>
              </a:rPr>
              <a:t/>
            </a:r>
            <a:br>
              <a:rPr lang="ar-DZ" sz="4000" b="1" dirty="0" smtClean="0">
                <a:solidFill>
                  <a:schemeClr val="tx1"/>
                </a:solidFill>
                <a:latin typeface="Arabic Typesetting" pitchFamily="66" charset="-78"/>
                <a:cs typeface="Arabic Typesetting" pitchFamily="66" charset="-78"/>
              </a:rPr>
            </a:br>
            <a:r>
              <a:rPr lang="fr-FR" sz="4000" dirty="0" smtClean="0"/>
              <a:t> </a:t>
            </a:r>
            <a:r>
              <a:rPr lang="fr-FR" sz="4000" b="1" i="1" u="sng" dirty="0" smtClean="0">
                <a:solidFill>
                  <a:srgbClr val="C00000"/>
                </a:solidFill>
                <a:latin typeface="Arabic Typesetting" pitchFamily="66" charset="-78"/>
                <a:cs typeface="Arabic Typesetting" pitchFamily="66" charset="-78"/>
              </a:rPr>
              <a:t>Selon L.P.MATVEIEV les types de microcycles sons les suivants : </a:t>
            </a:r>
            <a:r>
              <a:rPr lang="fr-FR" sz="4400" dirty="0" smtClean="0"/>
              <a:t/>
            </a:r>
            <a:br>
              <a:rPr lang="fr-FR" sz="4400" dirty="0" smtClean="0"/>
            </a:br>
            <a:endParaRPr lang="fr-FR" sz="4500" b="1" dirty="0">
              <a:latin typeface="Arabic Typesetting" pitchFamily="66" charset="-78"/>
              <a:cs typeface="Arabic Typesetting" pitchFamily="66" charset="-78"/>
            </a:endParaRPr>
          </a:p>
        </p:txBody>
      </p:sp>
    </p:spTree>
  </p:cSld>
  <p:clrMapOvr>
    <a:masterClrMapping/>
  </p:clrMapOvr>
  <p:transition>
    <p:wheel spokes="8"/>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404664"/>
            <a:ext cx="8352928" cy="6453336"/>
          </a:xfrm>
        </p:spPr>
        <p:txBody>
          <a:bodyPr>
            <a:normAutofit fontScale="90000"/>
          </a:bodyPr>
          <a:lstStyle/>
          <a:p>
            <a:pPr algn="ctr"/>
            <a:r>
              <a:rPr lang="fr-FR" sz="4400" dirty="0" smtClean="0"/>
              <a:t>•</a:t>
            </a:r>
            <a:r>
              <a:rPr lang="fr-FR" sz="4000" b="1" dirty="0" smtClean="0">
                <a:solidFill>
                  <a:srgbClr val="FF0000"/>
                </a:solidFill>
                <a:latin typeface="Arabic Typesetting" pitchFamily="66" charset="-78"/>
                <a:cs typeface="Arabic Typesetting" pitchFamily="66" charset="-78"/>
              </a:rPr>
              <a:t>Microcycle de reprise</a:t>
            </a:r>
            <a:r>
              <a:rPr lang="ar-SA" sz="4000" b="1" dirty="0" smtClean="0">
                <a:solidFill>
                  <a:srgbClr val="FF0000"/>
                </a:solidFill>
                <a:latin typeface="Arabic Typesetting" pitchFamily="66" charset="-78"/>
                <a:cs typeface="Arabic Typesetting" pitchFamily="66" charset="-78"/>
              </a:rPr>
              <a:t>الدائرة التدريبية الصغرى</a:t>
            </a:r>
            <a:r>
              <a:rPr lang="ar-DZ" sz="4000" b="1" dirty="0" smtClean="0">
                <a:solidFill>
                  <a:srgbClr val="FF0000"/>
                </a:solidFill>
                <a:latin typeface="Arabic Typesetting" pitchFamily="66" charset="-78"/>
                <a:cs typeface="Arabic Typesetting" pitchFamily="66" charset="-78"/>
              </a:rPr>
              <a:t> استعادة                    </a:t>
            </a:r>
            <a:r>
              <a:rPr lang="ar-SA" sz="4000" b="1" dirty="0" smtClean="0">
                <a:solidFill>
                  <a:srgbClr val="FF0000"/>
                </a:solidFill>
                <a:latin typeface="Arabic Typesetting" pitchFamily="66" charset="-78"/>
                <a:cs typeface="Arabic Typesetting" pitchFamily="66" charset="-78"/>
              </a:rPr>
              <a:t> </a:t>
            </a:r>
            <a:r>
              <a:rPr lang="ar-DZ" sz="3100" b="1" dirty="0" smtClean="0">
                <a:solidFill>
                  <a:srgbClr val="FF0000"/>
                </a:solidFill>
              </a:rPr>
              <a:t/>
            </a:r>
            <a:br>
              <a:rPr lang="ar-DZ" sz="3100" b="1" dirty="0" smtClean="0">
                <a:solidFill>
                  <a:srgbClr val="FF0000"/>
                </a:solidFill>
              </a:rPr>
            </a:br>
            <a:r>
              <a:rPr lang="fr-FR" sz="3100" b="1" dirty="0" smtClean="0">
                <a:solidFill>
                  <a:srgbClr val="0033CC"/>
                </a:solidFill>
              </a:rPr>
              <a:t> faible niveau de sollicitation, première étape du processus d’entraînement.</a:t>
            </a:r>
            <a:r>
              <a:rPr lang="ar-DZ" sz="2800" dirty="0" smtClean="0">
                <a:solidFill>
                  <a:srgbClr val="0033CC"/>
                </a:solidFill>
              </a:rPr>
              <a:t> </a:t>
            </a:r>
            <a:r>
              <a:rPr lang="fr-FR" sz="2800" dirty="0" smtClean="0"/>
              <a:t/>
            </a:r>
            <a:br>
              <a:rPr lang="fr-FR" sz="2800" dirty="0" smtClean="0"/>
            </a:br>
            <a:r>
              <a:rPr lang="ar-DZ" sz="4000" dirty="0" smtClean="0">
                <a:latin typeface="Arabic Typesetting" pitchFamily="66" charset="-78"/>
                <a:cs typeface="Arabic Typesetting" pitchFamily="66" charset="-78"/>
              </a:rPr>
              <a:t> </a:t>
            </a:r>
            <a:r>
              <a:rPr lang="ar-DZ" sz="4000" b="1" dirty="0" smtClean="0">
                <a:solidFill>
                  <a:schemeClr val="tx1"/>
                </a:solidFill>
                <a:latin typeface="Arabic Typesetting" pitchFamily="66" charset="-78"/>
                <a:cs typeface="Arabic Typesetting" pitchFamily="66" charset="-78"/>
              </a:rPr>
              <a:t>مستوى التوتر المنخفض، المرحلة الأولى من عملية التدريب</a:t>
            </a:r>
            <a:r>
              <a:rPr lang="fr-FR" sz="4000" b="1" dirty="0" smtClean="0">
                <a:solidFill>
                  <a:schemeClr val="tx1"/>
                </a:solidFill>
                <a:latin typeface="Arabic Typesetting" pitchFamily="66" charset="-78"/>
                <a:cs typeface="Arabic Typesetting" pitchFamily="66" charset="-78"/>
              </a:rPr>
              <a:t/>
            </a:r>
            <a:br>
              <a:rPr lang="fr-FR" sz="4000" b="1" dirty="0" smtClean="0">
                <a:solidFill>
                  <a:schemeClr val="tx1"/>
                </a:solidFill>
                <a:latin typeface="Arabic Typesetting" pitchFamily="66" charset="-78"/>
                <a:cs typeface="Arabic Typesetting" pitchFamily="66" charset="-78"/>
              </a:rPr>
            </a:br>
            <a:r>
              <a:rPr lang="fr-FR" sz="4000" b="1" dirty="0" smtClean="0">
                <a:solidFill>
                  <a:schemeClr val="tx1"/>
                </a:solidFill>
                <a:latin typeface="Arabic Typesetting" pitchFamily="66" charset="-78"/>
                <a:cs typeface="Arabic Typesetting" pitchFamily="66" charset="-78"/>
              </a:rPr>
              <a:t> </a:t>
            </a:r>
            <a:r>
              <a:rPr lang="fr-FR" sz="3100" dirty="0" smtClean="0">
                <a:solidFill>
                  <a:schemeClr val="tx1"/>
                </a:solidFill>
              </a:rPr>
              <a:t>•</a:t>
            </a:r>
            <a:r>
              <a:rPr lang="fr-FR" sz="4000" b="1" dirty="0" smtClean="0">
                <a:solidFill>
                  <a:srgbClr val="FF0000"/>
                </a:solidFill>
                <a:latin typeface="Arabic Typesetting" pitchFamily="66" charset="-78"/>
                <a:cs typeface="Arabic Typesetting" pitchFamily="66" charset="-78"/>
              </a:rPr>
              <a:t>Microcycle de développement</a:t>
            </a:r>
            <a:r>
              <a:rPr lang="ar-SA" sz="4000" b="1" dirty="0" smtClean="0">
                <a:solidFill>
                  <a:srgbClr val="FF0000"/>
                </a:solidFill>
                <a:latin typeface="Arabic Typesetting" pitchFamily="66" charset="-78"/>
                <a:cs typeface="Arabic Typesetting" pitchFamily="66" charset="-78"/>
              </a:rPr>
              <a:t> الدائرة التدريبية الصغرى</a:t>
            </a:r>
            <a:r>
              <a:rPr lang="ar-DZ" sz="4000" b="1" dirty="0" smtClean="0">
                <a:solidFill>
                  <a:srgbClr val="FF0000"/>
                </a:solidFill>
                <a:latin typeface="Arabic Typesetting" pitchFamily="66" charset="-78"/>
                <a:cs typeface="Arabic Typesetting" pitchFamily="66" charset="-78"/>
              </a:rPr>
              <a:t> التطوير         </a:t>
            </a:r>
            <a:r>
              <a:rPr lang="fr-FR" sz="3100" b="1" dirty="0" smtClean="0">
                <a:solidFill>
                  <a:srgbClr val="0033CC"/>
                </a:solidFill>
              </a:rPr>
              <a:t>fort niveau de sollicitation pour susciter les adaptations attendues.</a:t>
            </a:r>
            <a:r>
              <a:rPr lang="fr-FR" sz="3100" b="1" dirty="0" smtClean="0">
                <a:solidFill>
                  <a:schemeClr val="tx1"/>
                </a:solidFill>
              </a:rPr>
              <a:t/>
            </a:r>
            <a:br>
              <a:rPr lang="fr-FR" sz="3100" b="1" dirty="0" smtClean="0">
                <a:solidFill>
                  <a:schemeClr val="tx1"/>
                </a:solidFill>
              </a:rPr>
            </a:br>
            <a:r>
              <a:rPr lang="ar-DZ" sz="2800" dirty="0" smtClean="0"/>
              <a:t> </a:t>
            </a:r>
            <a:r>
              <a:rPr lang="ar-DZ" sz="4000" b="1" dirty="0" smtClean="0">
                <a:solidFill>
                  <a:schemeClr val="tx1"/>
                </a:solidFill>
                <a:latin typeface="Arabic Typesetting" pitchFamily="66" charset="-78"/>
                <a:cs typeface="Arabic Typesetting" pitchFamily="66" charset="-78"/>
              </a:rPr>
              <a:t>مستوى عال من التوتر لتوليد التغييرات ألمتوقعة</a:t>
            </a:r>
            <a:r>
              <a:rPr lang="fr-FR" sz="4000" b="1" dirty="0" smtClean="0">
                <a:solidFill>
                  <a:schemeClr val="tx1"/>
                </a:solidFill>
                <a:latin typeface="Arabic Typesetting" pitchFamily="66" charset="-78"/>
                <a:cs typeface="Arabic Typesetting" pitchFamily="66" charset="-78"/>
              </a:rPr>
              <a:t/>
            </a:r>
            <a:br>
              <a:rPr lang="fr-FR" sz="4000" b="1" dirty="0" smtClean="0">
                <a:solidFill>
                  <a:schemeClr val="tx1"/>
                </a:solidFill>
                <a:latin typeface="Arabic Typesetting" pitchFamily="66" charset="-78"/>
                <a:cs typeface="Arabic Typesetting" pitchFamily="66" charset="-78"/>
              </a:rPr>
            </a:br>
            <a:r>
              <a:rPr lang="fr-FR" sz="4000" b="1" dirty="0" smtClean="0">
                <a:solidFill>
                  <a:schemeClr val="tx1"/>
                </a:solidFill>
                <a:latin typeface="Arabic Typesetting" pitchFamily="66" charset="-78"/>
                <a:cs typeface="Arabic Typesetting" pitchFamily="66" charset="-78"/>
              </a:rPr>
              <a:t>   </a:t>
            </a:r>
            <a:br>
              <a:rPr lang="fr-FR" sz="4000" b="1" dirty="0" smtClean="0">
                <a:solidFill>
                  <a:schemeClr val="tx1"/>
                </a:solidFill>
                <a:latin typeface="Arabic Typesetting" pitchFamily="66" charset="-78"/>
                <a:cs typeface="Arabic Typesetting" pitchFamily="66" charset="-78"/>
              </a:rPr>
            </a:br>
            <a:r>
              <a:rPr lang="ar-DZ" sz="4000" b="1" dirty="0" smtClean="0">
                <a:solidFill>
                  <a:schemeClr val="tx1"/>
                </a:solidFill>
                <a:latin typeface="Arabic Typesetting" pitchFamily="66" charset="-78"/>
                <a:cs typeface="Arabic Typesetting" pitchFamily="66" charset="-78"/>
              </a:rPr>
              <a:t> </a:t>
            </a:r>
            <a:r>
              <a:rPr lang="fr-FR" sz="3100" dirty="0" smtClean="0">
                <a:solidFill>
                  <a:schemeClr val="tx1"/>
                </a:solidFill>
              </a:rPr>
              <a:t>•</a:t>
            </a:r>
            <a:r>
              <a:rPr lang="fr-FR" sz="4000" b="1" dirty="0" smtClean="0">
                <a:solidFill>
                  <a:srgbClr val="FF0000"/>
                </a:solidFill>
                <a:latin typeface="Arabic Typesetting" pitchFamily="66" charset="-78"/>
                <a:cs typeface="Arabic Typesetting" pitchFamily="66" charset="-78"/>
              </a:rPr>
              <a:t>Microcycle d’affutage </a:t>
            </a:r>
            <a:r>
              <a:rPr lang="ar-SA" sz="4000" b="1" dirty="0" smtClean="0">
                <a:solidFill>
                  <a:srgbClr val="FF0000"/>
                </a:solidFill>
                <a:latin typeface="Arabic Typesetting" pitchFamily="66" charset="-78"/>
                <a:cs typeface="Arabic Typesetting" pitchFamily="66" charset="-78"/>
              </a:rPr>
              <a:t>الدائرة التدريبية الصغرى </a:t>
            </a:r>
            <a:r>
              <a:rPr lang="ar-DZ" sz="4000" b="1" dirty="0" smtClean="0">
                <a:solidFill>
                  <a:srgbClr val="FF0000"/>
                </a:solidFill>
                <a:latin typeface="Arabic Typesetting" pitchFamily="66" charset="-78"/>
                <a:cs typeface="Arabic Typesetting" pitchFamily="66" charset="-78"/>
              </a:rPr>
              <a:t>شحذ                      </a:t>
            </a:r>
            <a:r>
              <a:rPr lang="fr-FR" sz="3100" b="1" dirty="0" smtClean="0">
                <a:solidFill>
                  <a:srgbClr val="0033CC"/>
                </a:solidFill>
              </a:rPr>
              <a:t>forte diminution du volume d’entraînement pour rechercher la forme en facilitant la récupération.</a:t>
            </a:r>
            <a:r>
              <a:rPr lang="fr-FR" sz="3100" b="1" dirty="0" smtClean="0">
                <a:solidFill>
                  <a:schemeClr val="tx1"/>
                </a:solidFill>
              </a:rPr>
              <a:t/>
            </a:r>
            <a:br>
              <a:rPr lang="fr-FR" sz="3100" b="1" dirty="0" smtClean="0">
                <a:solidFill>
                  <a:schemeClr val="tx1"/>
                </a:solidFill>
              </a:rPr>
            </a:br>
            <a:r>
              <a:rPr lang="ar-DZ" sz="2800" dirty="0" smtClean="0">
                <a:latin typeface="Arabic Typesetting" pitchFamily="66" charset="-78"/>
                <a:cs typeface="Arabic Typesetting" pitchFamily="66" charset="-78"/>
              </a:rPr>
              <a:t> </a:t>
            </a:r>
            <a:r>
              <a:rPr lang="ar-DZ" sz="4000" b="1" dirty="0" smtClean="0">
                <a:solidFill>
                  <a:schemeClr val="tx1"/>
                </a:solidFill>
                <a:latin typeface="Arabic Typesetting" pitchFamily="66" charset="-78"/>
                <a:cs typeface="Arabic Typesetting" pitchFamily="66" charset="-78"/>
              </a:rPr>
              <a:t>انخفاض حاد في حجم التدريب للبحث على الفورمة لتسهيل ألانتعاش     </a:t>
            </a:r>
            <a:r>
              <a:rPr lang="fr-FR" sz="4000" b="1" dirty="0" smtClean="0">
                <a:solidFill>
                  <a:schemeClr val="tx1"/>
                </a:solidFill>
                <a:latin typeface="Arabic Typesetting" pitchFamily="66" charset="-78"/>
                <a:cs typeface="Arabic Typesetting" pitchFamily="66" charset="-78"/>
              </a:rPr>
              <a:t>    </a:t>
            </a:r>
            <a:endParaRPr lang="fr-FR" sz="4000" b="1" dirty="0">
              <a:solidFill>
                <a:schemeClr val="tx1"/>
              </a:solidFill>
              <a:latin typeface="Arabic Typesetting" pitchFamily="66" charset="-78"/>
              <a:cs typeface="Arabic Typesetting" pitchFamily="66" charset="-78"/>
            </a:endParaRPr>
          </a:p>
        </p:txBody>
      </p:sp>
    </p:spTree>
  </p:cSld>
  <p:clrMapOvr>
    <a:masterClrMapping/>
  </p:clrMapOvr>
  <p:transition>
    <p:wheel spokes="8"/>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1890</TotalTime>
  <Words>273</Words>
  <Application>Microsoft Office PowerPoint</Application>
  <PresentationFormat>Affichage à l'écran (4:3)</PresentationFormat>
  <Paragraphs>55</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Débit</vt:lpstr>
      <vt:lpstr>Mail : mohamed.kabouya@univ-msila.dz</vt:lpstr>
      <vt:lpstr>Diapositive 2</vt:lpstr>
      <vt:lpstr>أنواع التخطيط</vt:lpstr>
      <vt:lpstr>Diapositive 4</vt:lpstr>
      <vt:lpstr> C'est la séance en elle-même. Cela prend en compte la différente partie du mini cycle, à savoir : Echauffement - Partie Spécifique - Récupération.  مرحلة تسخين - مرحلة رئيسية  -  مرحلة ختامية  En fonction du niveau de l'athlète mais aussi au regard de la périodisation il peut y avoir plusieurs cycles dans la même journée qui durent de quelques minutes à quelques heures. </vt:lpstr>
      <vt:lpstr>    </vt:lpstr>
      <vt:lpstr>Selon L.P.MATVEIEV les types de microcycles sons les suivants :</vt:lpstr>
      <vt:lpstr> Le microcycle الدائرة التدريبية الصغرى                           Il est généralement copié sur la semaine, autrement dit sept jours (plusieurs jours). C'est le système le plus utilisé car le plus facile à mettre en œuvre. Ils présentent en générale la durée d'une semaine et les charges de travail s'enchaînent à raison de 1 ou 2 séances par jour.   Selon L.P.MATVEIEV les types de microcycles sons les suivants :  </vt:lpstr>
      <vt:lpstr>•Microcycle de repriseالدائرة التدريبية الصغرى استعادة                       faible niveau de sollicitation, première étape du processus d’entraînement.   مستوى التوتر المنخفض، المرحلة الأولى من عملية التدريب  •Microcycle de développement الدائرة التدريبية الصغرى التطوير         fort niveau de sollicitation pour susciter les adaptations attendues.  مستوى عال من التوتر لتوليد التغييرات ألمتوقعة      •Microcycle d’affutage الدائرة التدريبية الصغرى شحذ                      forte diminution du volume d’entraînement pour rechercher la forme en facilitant la récupération.  انخفاض حاد في حجم التدريب للبحث على الفورمة لتسهيل ألانتعاش         </vt:lpstr>
      <vt:lpstr>  •Microcycle de récupérationانتعاش              الصغرى الدائرة التدريبية   faible niveau de sollicitation en vue de reposer l’organisme après plusieurs microcycles de développement  مستوى انخفاض على الاسترخاء الجسم بعد عدة الدائرة التدريبية الصغرى لتطوير                       •Microcycle de compétition الدائرة التدريبية الصغرى المنافسة                          travail d’entretien des qualités physiques pour gérer la forme sportive.      عمل علي الصفات البدنية لإدارة الفورمة الرياضية.                                   </vt:lpstr>
      <vt:lpstr>  • Microcycles graduels :                    الدائرة التدريبية الصغرى تدريجية:     ils se caractérisent par leur faible niveau de sollicitation. Ils préparent l'organisme à un travail d'entraînement intense. Ils constituent souvent l'étape initiale des mésocycles.  </vt:lpstr>
      <vt:lpstr>وهي تمثل إجمالي حجم العمل الهام وعلى مستوى عال من التوتر. والهدف هو تحفيز عملية تكيف الجسم. وهي تستخدم في مرحلة الإعداد ما قبل المنافسة </vt:lpstr>
      <vt:lpstr>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Mugiwara</dc:creator>
  <cp:lastModifiedBy>MAISON XP</cp:lastModifiedBy>
  <cp:revision>185</cp:revision>
  <dcterms:created xsi:type="dcterms:W3CDTF">2013-02-22T19:54:40Z</dcterms:created>
  <dcterms:modified xsi:type="dcterms:W3CDTF">2021-05-17T16:53:17Z</dcterms:modified>
</cp:coreProperties>
</file>