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664325" cy="98679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664325" cy="98679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86702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5075" y="0"/>
            <a:ext cx="286702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920750" y="762000"/>
            <a:ext cx="4875213" cy="365601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24400"/>
            <a:ext cx="4829175" cy="4418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372600"/>
            <a:ext cx="286702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5075" y="9372600"/>
            <a:ext cx="286702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AE28BE0E-F510-4A06-80D8-9911C23D09D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35534B-F835-46D5-B4BD-DEDC5C5EC667}" type="slidenum">
              <a:rPr lang="fr-FR"/>
              <a:pPr/>
              <a:t>1</a:t>
            </a:fld>
            <a:endParaRPr lang="fr-FR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797638-7B92-490D-BCF4-EA96F33F2697}" type="slidenum">
              <a:rPr lang="fr-FR"/>
              <a:pPr/>
              <a:t>10</a:t>
            </a:fld>
            <a:endParaRPr lang="fr-FR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6346F3-6C08-4F12-ABF1-09EE5948FA02}" type="slidenum">
              <a:rPr lang="fr-FR"/>
              <a:pPr/>
              <a:t>11</a:t>
            </a:fld>
            <a:endParaRPr lang="fr-FR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1BDE1C-747D-40AE-9092-DB8678B5D971}" type="slidenum">
              <a:rPr lang="fr-FR"/>
              <a:pPr/>
              <a:t>12</a:t>
            </a:fld>
            <a:endParaRPr lang="fr-FR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3ACBD9-FA00-4C28-A2D6-2F3F8B78925D}" type="slidenum">
              <a:rPr lang="fr-FR"/>
              <a:pPr/>
              <a:t>13</a:t>
            </a:fld>
            <a:endParaRPr lang="fr-FR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B496CC-576F-47E4-ADC9-7A71B37EF19F}" type="slidenum">
              <a:rPr lang="fr-FR"/>
              <a:pPr/>
              <a:t>14</a:t>
            </a:fld>
            <a:endParaRPr lang="fr-FR"/>
          </a:p>
        </p:txBody>
      </p:sp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250B26-08AC-4F0B-8AB7-828542A07B39}" type="slidenum">
              <a:rPr lang="fr-FR"/>
              <a:pPr/>
              <a:t>15</a:t>
            </a:fld>
            <a:endParaRPr lang="fr-FR"/>
          </a:p>
        </p:txBody>
      </p:sp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75A9F2-BD5C-4D42-8A9B-F7C73CB953CE}" type="slidenum">
              <a:rPr lang="fr-FR"/>
              <a:pPr/>
              <a:t>16</a:t>
            </a:fld>
            <a:endParaRPr lang="fr-FR"/>
          </a:p>
        </p:txBody>
      </p:sp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A433FE-289B-4855-B72D-E1E07AAA4D8C}" type="slidenum">
              <a:rPr lang="fr-FR"/>
              <a:pPr/>
              <a:t>17</a:t>
            </a:fld>
            <a:endParaRPr lang="fr-FR"/>
          </a:p>
        </p:txBody>
      </p:sp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77059B-8B38-494A-B11C-B02F995A0335}" type="slidenum">
              <a:rPr lang="fr-FR"/>
              <a:pPr/>
              <a:t>18</a:t>
            </a:fld>
            <a:endParaRPr lang="fr-FR"/>
          </a:p>
        </p:txBody>
      </p:sp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C9A6A1-099B-4FC9-8D04-730F69883C3A}" type="slidenum">
              <a:rPr lang="fr-FR"/>
              <a:pPr/>
              <a:t>19</a:t>
            </a:fld>
            <a:endParaRPr lang="fr-FR"/>
          </a:p>
        </p:txBody>
      </p:sp>
      <p:sp>
        <p:nvSpPr>
          <p:cNvPr id="819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B2EB6D-261A-43F3-94CC-1F11F424592C}" type="slidenum">
              <a:rPr lang="fr-FR"/>
              <a:pPr/>
              <a:t>2</a:t>
            </a:fld>
            <a:endParaRPr lang="fr-FR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621BAF-879F-4781-A697-35219FDFC54D}" type="slidenum">
              <a:rPr lang="fr-FR"/>
              <a:pPr/>
              <a:t>20</a:t>
            </a:fld>
            <a:endParaRPr lang="fr-FR"/>
          </a:p>
        </p:txBody>
      </p:sp>
      <p:sp>
        <p:nvSpPr>
          <p:cNvPr id="829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0453CA-5A40-4FD7-95E5-65B9D559590D}" type="slidenum">
              <a:rPr lang="fr-FR"/>
              <a:pPr/>
              <a:t>21</a:t>
            </a:fld>
            <a:endParaRPr lang="fr-FR"/>
          </a:p>
        </p:txBody>
      </p:sp>
      <p:sp>
        <p:nvSpPr>
          <p:cNvPr id="839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D2D889-1AB0-480E-883A-F53196BD4117}" type="slidenum">
              <a:rPr lang="fr-FR"/>
              <a:pPr/>
              <a:t>22</a:t>
            </a:fld>
            <a:endParaRPr lang="fr-FR"/>
          </a:p>
        </p:txBody>
      </p:sp>
      <p:sp>
        <p:nvSpPr>
          <p:cNvPr id="849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6C25BE-D694-4F48-877C-111AC9E254F8}" type="slidenum">
              <a:rPr lang="fr-FR"/>
              <a:pPr/>
              <a:t>23</a:t>
            </a:fld>
            <a:endParaRPr lang="fr-FR"/>
          </a:p>
        </p:txBody>
      </p:sp>
      <p:sp>
        <p:nvSpPr>
          <p:cNvPr id="860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247E20-565D-4C09-A800-F8FB0A227FF6}" type="slidenum">
              <a:rPr lang="fr-FR"/>
              <a:pPr/>
              <a:t>24</a:t>
            </a:fld>
            <a:endParaRPr lang="fr-FR"/>
          </a:p>
        </p:txBody>
      </p:sp>
      <p:sp>
        <p:nvSpPr>
          <p:cNvPr id="870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5C4698-9CEC-4FB0-986F-27A93DF59CD9}" type="slidenum">
              <a:rPr lang="fr-FR"/>
              <a:pPr/>
              <a:t>25</a:t>
            </a:fld>
            <a:endParaRPr lang="fr-FR"/>
          </a:p>
        </p:txBody>
      </p:sp>
      <p:sp>
        <p:nvSpPr>
          <p:cNvPr id="880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996E73-86B1-449A-883B-3868096C1C74}" type="slidenum">
              <a:rPr lang="fr-FR"/>
              <a:pPr/>
              <a:t>26</a:t>
            </a:fld>
            <a:endParaRPr lang="fr-FR"/>
          </a:p>
        </p:txBody>
      </p:sp>
      <p:sp>
        <p:nvSpPr>
          <p:cNvPr id="890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EF8FCE-5352-4D0B-A5C5-9B57C1BBD9C4}" type="slidenum">
              <a:rPr lang="fr-FR"/>
              <a:pPr/>
              <a:t>27</a:t>
            </a:fld>
            <a:endParaRPr lang="fr-FR"/>
          </a:p>
        </p:txBody>
      </p:sp>
      <p:sp>
        <p:nvSpPr>
          <p:cNvPr id="901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DF5519-2522-4293-AA49-037C1AC5D5B7}" type="slidenum">
              <a:rPr lang="fr-FR"/>
              <a:pPr/>
              <a:t>28</a:t>
            </a:fld>
            <a:endParaRPr lang="fr-FR"/>
          </a:p>
        </p:txBody>
      </p:sp>
      <p:sp>
        <p:nvSpPr>
          <p:cNvPr id="911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A7AE43-F62D-45B8-BC3F-579DA7D7A3F0}" type="slidenum">
              <a:rPr lang="fr-FR"/>
              <a:pPr/>
              <a:t>29</a:t>
            </a:fld>
            <a:endParaRPr lang="fr-FR"/>
          </a:p>
        </p:txBody>
      </p:sp>
      <p:sp>
        <p:nvSpPr>
          <p:cNvPr id="921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CDA4F9-6B2C-4671-85AB-EB49936084A4}" type="slidenum">
              <a:rPr lang="fr-FR"/>
              <a:pPr/>
              <a:t>3</a:t>
            </a:fld>
            <a:endParaRPr lang="fr-FR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CE2BD1-ECCE-4B2C-B272-1E693157C748}" type="slidenum">
              <a:rPr lang="fr-FR"/>
              <a:pPr/>
              <a:t>30</a:t>
            </a:fld>
            <a:endParaRPr lang="fr-FR"/>
          </a:p>
        </p:txBody>
      </p:sp>
      <p:sp>
        <p:nvSpPr>
          <p:cNvPr id="931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64356-3296-4A16-B57B-02831FA47E3E}" type="slidenum">
              <a:rPr lang="fr-FR"/>
              <a:pPr/>
              <a:t>31</a:t>
            </a:fld>
            <a:endParaRPr lang="fr-FR"/>
          </a:p>
        </p:txBody>
      </p:sp>
      <p:sp>
        <p:nvSpPr>
          <p:cNvPr id="942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8D60D2-62F5-4877-8B4C-EDD526E1B592}" type="slidenum">
              <a:rPr lang="fr-FR"/>
              <a:pPr/>
              <a:t>32</a:t>
            </a:fld>
            <a:endParaRPr lang="fr-FR"/>
          </a:p>
        </p:txBody>
      </p:sp>
      <p:sp>
        <p:nvSpPr>
          <p:cNvPr id="952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16FBCD-0F53-42E1-B43E-D3395FD0A3D0}" type="slidenum">
              <a:rPr lang="fr-FR"/>
              <a:pPr/>
              <a:t>33</a:t>
            </a:fld>
            <a:endParaRPr lang="fr-FR"/>
          </a:p>
        </p:txBody>
      </p:sp>
      <p:sp>
        <p:nvSpPr>
          <p:cNvPr id="962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AD70C4-0309-416D-ACCE-EE5B53D50C6B}" type="slidenum">
              <a:rPr lang="fr-FR"/>
              <a:pPr/>
              <a:t>34</a:t>
            </a:fld>
            <a:endParaRPr lang="fr-FR"/>
          </a:p>
        </p:txBody>
      </p:sp>
      <p:sp>
        <p:nvSpPr>
          <p:cNvPr id="972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86154B-190E-4AA8-B5EE-03E9C9BF356F}" type="slidenum">
              <a:rPr lang="fr-FR"/>
              <a:pPr/>
              <a:t>35</a:t>
            </a:fld>
            <a:endParaRPr lang="fr-FR"/>
          </a:p>
        </p:txBody>
      </p:sp>
      <p:sp>
        <p:nvSpPr>
          <p:cNvPr id="983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D0D7E4-47F1-47C0-B849-570F55B10F43}" type="slidenum">
              <a:rPr lang="fr-FR"/>
              <a:pPr/>
              <a:t>36</a:t>
            </a:fld>
            <a:endParaRPr lang="fr-FR"/>
          </a:p>
        </p:txBody>
      </p:sp>
      <p:sp>
        <p:nvSpPr>
          <p:cNvPr id="993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635160-05CE-4F47-A568-FD1161250C08}" type="slidenum">
              <a:rPr lang="fr-FR"/>
              <a:pPr/>
              <a:t>37</a:t>
            </a:fld>
            <a:endParaRPr lang="fr-FR"/>
          </a:p>
        </p:txBody>
      </p:sp>
      <p:sp>
        <p:nvSpPr>
          <p:cNvPr id="1003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EC424E-74C7-4D45-B3F4-43B7BA630ECE}" type="slidenum">
              <a:rPr lang="fr-FR"/>
              <a:pPr/>
              <a:t>38</a:t>
            </a:fld>
            <a:endParaRPr lang="fr-FR"/>
          </a:p>
        </p:txBody>
      </p:sp>
      <p:sp>
        <p:nvSpPr>
          <p:cNvPr id="1013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956EA6-DBAB-4482-B9E5-39B8898DECD0}" type="slidenum">
              <a:rPr lang="fr-FR"/>
              <a:pPr/>
              <a:t>39</a:t>
            </a:fld>
            <a:endParaRPr lang="fr-FR"/>
          </a:p>
        </p:txBody>
      </p:sp>
      <p:sp>
        <p:nvSpPr>
          <p:cNvPr id="1024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06D60F-190C-4FB5-89E0-3C94345D7005}" type="slidenum">
              <a:rPr lang="fr-FR"/>
              <a:pPr/>
              <a:t>4</a:t>
            </a:fld>
            <a:endParaRPr lang="fr-FR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96C414-81DE-421A-A773-7FE39CF40644}" type="slidenum">
              <a:rPr lang="fr-FR"/>
              <a:pPr/>
              <a:t>40</a:t>
            </a:fld>
            <a:endParaRPr lang="fr-FR"/>
          </a:p>
        </p:txBody>
      </p:sp>
      <p:sp>
        <p:nvSpPr>
          <p:cNvPr id="1034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C9BBFD-572E-4F37-9149-49128CD040EF}" type="slidenum">
              <a:rPr lang="fr-FR"/>
              <a:pPr/>
              <a:t>41</a:t>
            </a:fld>
            <a:endParaRPr lang="fr-FR"/>
          </a:p>
        </p:txBody>
      </p:sp>
      <p:sp>
        <p:nvSpPr>
          <p:cNvPr id="1044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C417C5-38A0-4D1B-9255-74E4FEE9C6F7}" type="slidenum">
              <a:rPr lang="fr-FR"/>
              <a:pPr/>
              <a:t>42</a:t>
            </a:fld>
            <a:endParaRPr lang="fr-FR"/>
          </a:p>
        </p:txBody>
      </p:sp>
      <p:sp>
        <p:nvSpPr>
          <p:cNvPr id="1054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29BE9C-970D-4178-AC0F-78A7E3577DDD}" type="slidenum">
              <a:rPr lang="fr-FR"/>
              <a:pPr/>
              <a:t>43</a:t>
            </a:fld>
            <a:endParaRPr lang="fr-FR"/>
          </a:p>
        </p:txBody>
      </p:sp>
      <p:sp>
        <p:nvSpPr>
          <p:cNvPr id="1064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E2A956-FD9C-467B-A20F-60687DAF6413}" type="slidenum">
              <a:rPr lang="fr-FR"/>
              <a:pPr/>
              <a:t>44</a:t>
            </a:fld>
            <a:endParaRPr lang="fr-FR"/>
          </a:p>
        </p:txBody>
      </p:sp>
      <p:sp>
        <p:nvSpPr>
          <p:cNvPr id="1075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3C57DF-77B8-499A-81C9-B66C96148346}" type="slidenum">
              <a:rPr lang="fr-FR"/>
              <a:pPr/>
              <a:t>45</a:t>
            </a:fld>
            <a:endParaRPr lang="fr-FR"/>
          </a:p>
        </p:txBody>
      </p:sp>
      <p:sp>
        <p:nvSpPr>
          <p:cNvPr id="1085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B41CE3-B500-4AED-8816-5D000507403E}" type="slidenum">
              <a:rPr lang="fr-FR"/>
              <a:pPr/>
              <a:t>46</a:t>
            </a:fld>
            <a:endParaRPr lang="fr-FR"/>
          </a:p>
        </p:txBody>
      </p:sp>
      <p:sp>
        <p:nvSpPr>
          <p:cNvPr id="1095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AD6466-E033-4525-A7F8-B3C68013B345}" type="slidenum">
              <a:rPr lang="fr-FR"/>
              <a:pPr/>
              <a:t>47</a:t>
            </a:fld>
            <a:endParaRPr lang="fr-FR"/>
          </a:p>
        </p:txBody>
      </p:sp>
      <p:sp>
        <p:nvSpPr>
          <p:cNvPr id="1105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41431E-A2BD-4DC8-ADFB-7CB7BC4D16C6}" type="slidenum">
              <a:rPr lang="fr-FR"/>
              <a:pPr/>
              <a:t>48</a:t>
            </a:fld>
            <a:endParaRPr lang="fr-FR"/>
          </a:p>
        </p:txBody>
      </p:sp>
      <p:sp>
        <p:nvSpPr>
          <p:cNvPr id="1116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15B4C-EF96-4618-A385-A72392F20B77}" type="slidenum">
              <a:rPr lang="fr-FR"/>
              <a:pPr/>
              <a:t>49</a:t>
            </a:fld>
            <a:endParaRPr lang="fr-FR"/>
          </a:p>
        </p:txBody>
      </p:sp>
      <p:sp>
        <p:nvSpPr>
          <p:cNvPr id="1126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045759-168D-431F-BB4D-07BC827F4A17}" type="slidenum">
              <a:rPr lang="fr-FR"/>
              <a:pPr/>
              <a:t>5</a:t>
            </a:fld>
            <a:endParaRPr lang="fr-FR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99C16F-ED16-4FA8-8A7B-9721602514E8}" type="slidenum">
              <a:rPr lang="fr-FR"/>
              <a:pPr/>
              <a:t>50</a:t>
            </a:fld>
            <a:endParaRPr lang="fr-FR"/>
          </a:p>
        </p:txBody>
      </p:sp>
      <p:sp>
        <p:nvSpPr>
          <p:cNvPr id="1136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FB607D-9B0D-4AD7-90A8-390D4E772578}" type="slidenum">
              <a:rPr lang="fr-FR"/>
              <a:pPr/>
              <a:t>51</a:t>
            </a:fld>
            <a:endParaRPr lang="fr-FR"/>
          </a:p>
        </p:txBody>
      </p:sp>
      <p:sp>
        <p:nvSpPr>
          <p:cNvPr id="1146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CA8CA8B-566D-4744-B489-FB86A2E583A2}" type="slidenum">
              <a:rPr lang="fr-FR"/>
              <a:pPr/>
              <a:t>52</a:t>
            </a:fld>
            <a:endParaRPr lang="fr-FR"/>
          </a:p>
        </p:txBody>
      </p:sp>
      <p:sp>
        <p:nvSpPr>
          <p:cNvPr id="1157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B51808-88D8-4461-B2EC-0E91D57D5909}" type="slidenum">
              <a:rPr lang="fr-FR"/>
              <a:pPr/>
              <a:t>53</a:t>
            </a:fld>
            <a:endParaRPr lang="fr-FR"/>
          </a:p>
        </p:txBody>
      </p:sp>
      <p:sp>
        <p:nvSpPr>
          <p:cNvPr id="1167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A208BE-375D-4FA0-AAD7-CB68AFF60994}" type="slidenum">
              <a:rPr lang="fr-FR"/>
              <a:pPr/>
              <a:t>54</a:t>
            </a:fld>
            <a:endParaRPr lang="fr-FR"/>
          </a:p>
        </p:txBody>
      </p:sp>
      <p:sp>
        <p:nvSpPr>
          <p:cNvPr id="1177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585116-8BBF-4E12-B6EF-34568747EFBA}" type="slidenum">
              <a:rPr lang="fr-FR"/>
              <a:pPr/>
              <a:t>55</a:t>
            </a:fld>
            <a:endParaRPr lang="fr-FR"/>
          </a:p>
        </p:txBody>
      </p:sp>
      <p:sp>
        <p:nvSpPr>
          <p:cNvPr id="1187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89DADD-5251-4FC4-9A20-6E1C84AF2E5C}" type="slidenum">
              <a:rPr lang="fr-FR"/>
              <a:pPr/>
              <a:t>56</a:t>
            </a:fld>
            <a:endParaRPr lang="fr-FR"/>
          </a:p>
        </p:txBody>
      </p:sp>
      <p:sp>
        <p:nvSpPr>
          <p:cNvPr id="1198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3280DE-E413-4EF9-B681-674AA88015CA}" type="slidenum">
              <a:rPr lang="fr-FR"/>
              <a:pPr/>
              <a:t>57</a:t>
            </a:fld>
            <a:endParaRPr lang="fr-FR"/>
          </a:p>
        </p:txBody>
      </p:sp>
      <p:sp>
        <p:nvSpPr>
          <p:cNvPr id="1208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4CD2B3-8CDF-4CD1-B10D-8B2712F6D3B2}" type="slidenum">
              <a:rPr lang="fr-FR"/>
              <a:pPr/>
              <a:t>58</a:t>
            </a:fld>
            <a:endParaRPr lang="fr-FR"/>
          </a:p>
        </p:txBody>
      </p:sp>
      <p:sp>
        <p:nvSpPr>
          <p:cNvPr id="1218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D19D8F-657F-477C-B84D-56EA5E8B51DB}" type="slidenum">
              <a:rPr lang="fr-FR"/>
              <a:pPr/>
              <a:t>59</a:t>
            </a:fld>
            <a:endParaRPr lang="fr-FR"/>
          </a:p>
        </p:txBody>
      </p:sp>
      <p:sp>
        <p:nvSpPr>
          <p:cNvPr id="1228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252FF5-128C-47AD-A773-BDB1874AA84D}" type="slidenum">
              <a:rPr lang="fr-FR"/>
              <a:pPr/>
              <a:t>6</a:t>
            </a:fld>
            <a:endParaRPr lang="fr-FR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60F615-037D-4380-9726-00960AEFF7AD}" type="slidenum">
              <a:rPr lang="fr-FR"/>
              <a:pPr/>
              <a:t>7</a:t>
            </a:fld>
            <a:endParaRPr lang="fr-FR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D07B63-7D45-492D-BBCD-7D12605E23F7}" type="slidenum">
              <a:rPr lang="fr-FR"/>
              <a:pPr/>
              <a:t>8</a:t>
            </a:fld>
            <a:endParaRPr lang="fr-FR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45D4D1-4720-4B2D-B4FD-3BF6BC9250B3}" type="slidenum">
              <a:rPr lang="fr-FR"/>
              <a:pPr/>
              <a:t>9</a:t>
            </a:fld>
            <a:endParaRPr lang="fr-FR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20750" y="7620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06463" y="4724400"/>
            <a:ext cx="4830762" cy="44196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92E80-5E38-4740-B3CB-4173125894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21C9C-08D9-4BAE-86AD-F8CA74CEE94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DA9E-A75B-4E23-A375-37AB9D6783A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1813" cy="6842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0"/>
          </p:nvPr>
        </p:nvSpPr>
        <p:spPr>
          <a:xfrm>
            <a:off x="609600" y="6400800"/>
            <a:ext cx="6000750" cy="455613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>
          <a:xfrm>
            <a:off x="7239000" y="64008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AC4A23F7-1856-4555-90FD-BE99F2E4AF8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0093-A432-4E16-BAC3-828E32954CF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6A9E-A674-456B-9AF1-6CB37CE216B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99E2-E8FF-4E01-B7AF-E63C7D54D3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9C4A2-06DC-43F0-BE75-014F5EBF9E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2669-B28F-4FB7-B799-32D7690C8E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7153-2CA0-47B9-ACED-B584B6F24C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54883-37AA-42EC-8655-39BE9EE183D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2/21/2015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711E09E-6122-4B0F-9C1A-BECB34A7E4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2/21/2015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4C49A9-254F-45AC-97E8-4ACF5A6D6E32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ihm.org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hyperlink" Target="http://fr.wikipedia.org/wiki/Interactions_homme-machine" TargetMode="External"/><Relationship Id="rId4" Type="http://schemas.openxmlformats.org/officeDocument/2006/relationships/hyperlink" Target="http://interaction2.free.fr/Documentation/livr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09600" y="304800"/>
            <a:ext cx="81534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dirty="0">
                <a:solidFill>
                  <a:srgbClr val="000000"/>
                </a:solidFill>
              </a:rPr>
              <a:t>IHM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3400" y="2204864"/>
            <a:ext cx="8143056" cy="35086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400" dirty="0">
                <a:solidFill>
                  <a:srgbClr val="000000"/>
                </a:solidFill>
              </a:rPr>
              <a:t>Interfaces/Interactions </a:t>
            </a:r>
            <a:br>
              <a:rPr lang="fr-FR" sz="4400" dirty="0">
                <a:solidFill>
                  <a:srgbClr val="000000"/>
                </a:solidFill>
              </a:rPr>
            </a:br>
            <a:r>
              <a:rPr lang="fr-FR" sz="4400" dirty="0" smtClean="0">
                <a:solidFill>
                  <a:srgbClr val="000000"/>
                </a:solidFill>
              </a:rPr>
              <a:t>Homme-Machine</a:t>
            </a:r>
            <a:endParaRPr lang="fr-FR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latin typeface="Arial-BoldMT" charset="0"/>
              </a:rPr>
              <a:t>Un peu d’histoire ...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/>
          </a:p>
          <a:p>
            <a:pPr marL="2825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5BC9-CB01-4FCB-99EC-331F52462427}" type="slidenum">
              <a:rPr lang="fr-FR"/>
              <a:pPr/>
              <a:t>10</a:t>
            </a:fld>
            <a:endParaRPr lang="fr-FR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62000" y="1219200"/>
            <a:ext cx="8153400" cy="5181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82575" indent="-282575">
              <a:spcBef>
                <a:spcPts val="700"/>
              </a:spcBef>
              <a:buFont typeface="Times New Roman" pitchFamily="16" charset="0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fr-FR" sz="2800">
                <a:solidFill>
                  <a:srgbClr val="000000"/>
                </a:solidFill>
              </a:rPr>
              <a:t>1984: Apple MacIntosh</a:t>
            </a:r>
          </a:p>
          <a:p>
            <a:pPr marL="758825" lvl="1">
              <a:spcBef>
                <a:spcPts val="700"/>
              </a:spcBef>
              <a:buFont typeface="Times New Roman" pitchFamily="16" charset="0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fr-FR" sz="2800">
                <a:solidFill>
                  <a:srgbClr val="000000"/>
                </a:solidFill>
              </a:rPr>
              <a:t>« rien de nouveau »</a:t>
            </a:r>
          </a:p>
          <a:p>
            <a:pPr marL="758825" lvl="1">
              <a:spcBef>
                <a:spcPts val="700"/>
              </a:spcBef>
              <a:buFont typeface="Times New Roman" pitchFamily="16" charset="0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fr-FR" sz="2800">
                <a:solidFill>
                  <a:srgbClr val="000000"/>
                </a:solidFill>
              </a:rPr>
              <a:t>bien fait</a:t>
            </a:r>
          </a:p>
          <a:p>
            <a:pPr marL="758825" lvl="1">
              <a:spcBef>
                <a:spcPts val="700"/>
              </a:spcBef>
              <a:buFont typeface="Times New Roman" pitchFamily="16" charset="0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fr-FR" sz="2800">
                <a:solidFill>
                  <a:srgbClr val="000000"/>
                </a:solidFill>
              </a:rPr>
              <a:t>prix raisonnable ($ 2500)</a:t>
            </a:r>
          </a:p>
          <a:p>
            <a:pPr marL="758825" lvl="1">
              <a:spcBef>
                <a:spcPts val="700"/>
              </a:spcBef>
              <a:buFont typeface="Times New Roman" pitchFamily="16" charset="0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fr-FR" sz="2800">
                <a:solidFill>
                  <a:srgbClr val="000000"/>
                </a:solidFill>
              </a:rPr>
              <a:t>technologie “mûre”</a:t>
            </a:r>
          </a:p>
          <a:p>
            <a:pPr marL="758825" lvl="1">
              <a:spcBef>
                <a:spcPts val="700"/>
              </a:spcBef>
              <a:buFont typeface="Times New Roman" pitchFamily="16" charset="0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fr-FR" sz="2800">
                <a:solidFill>
                  <a:srgbClr val="000000"/>
                </a:solidFill>
              </a:rPr>
              <a:t>WYSIWYG</a:t>
            </a:r>
          </a:p>
          <a:p>
            <a:pPr marL="758825" lvl="1">
              <a:spcBef>
                <a:spcPts val="700"/>
              </a:spcBef>
              <a:buFont typeface="Times New Roman" pitchFamily="16" charset="0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fr-FR" sz="2800">
                <a:solidFill>
                  <a:srgbClr val="000000"/>
                </a:solidFill>
              </a:rPr>
              <a:t>« desktop publishing »</a:t>
            </a:r>
          </a:p>
          <a:p>
            <a:pPr marL="758825" lvl="1">
              <a:spcBef>
                <a:spcPts val="700"/>
              </a:spcBef>
              <a:buFont typeface="Times New Roman" pitchFamily="16" charset="0"/>
              <a:buChar char="•"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r>
              <a:rPr lang="fr-FR" sz="2800">
                <a:solidFill>
                  <a:srgbClr val="000000"/>
                </a:solidFill>
              </a:rPr>
              <a:t>impression laser</a:t>
            </a:r>
          </a:p>
          <a:p>
            <a:pPr marL="284163" indent="-282575">
              <a:spcBef>
                <a:spcPts val="700"/>
              </a:spcBef>
              <a:buClrTx/>
              <a:buFontTx/>
              <a:buNone/>
              <a:tabLst>
                <a:tab pos="282575" algn="l"/>
                <a:tab pos="1196975" algn="l"/>
                <a:tab pos="2111375" algn="l"/>
                <a:tab pos="3025775" algn="l"/>
                <a:tab pos="3940175" algn="l"/>
                <a:tab pos="4854575" algn="l"/>
                <a:tab pos="5768975" algn="l"/>
                <a:tab pos="6683375" algn="l"/>
                <a:tab pos="7597775" algn="l"/>
                <a:tab pos="8512175" algn="l"/>
                <a:tab pos="9426575" algn="l"/>
                <a:tab pos="10340975" algn="l"/>
              </a:tabLst>
            </a:pPr>
            <a:endParaRPr lang="fr-FR" sz="2800">
              <a:solidFill>
                <a:srgbClr val="00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95400"/>
            <a:ext cx="3048000" cy="2928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 lIns="91440" tIns="45720" rIns="91440" bIns="45720" anchor="ctr">
            <a:normAutofit fontScale="90000"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1">
                <a:latin typeface="Arial-BoldMT" charset="0"/>
              </a:rPr>
              <a:t>Un peu d’histoire ...</a:t>
            </a:r>
          </a:p>
        </p:txBody>
      </p:sp>
      <p:sp>
        <p:nvSpPr>
          <p:cNvPr id="13313" name="Rectangle 1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 anchor="t"/>
          <a:lstStyle/>
          <a:p>
            <a:pPr marL="282575" indent="-282575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/>
              <a:t>1985: X Window System (MIT)</a:t>
            </a:r>
          </a:p>
          <a:p>
            <a:pPr marL="758825" lvl="1">
              <a:spcBef>
                <a:spcPts val="6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pour « stations de travail » Vax, HP, puis Sun</a:t>
            </a:r>
          </a:p>
          <a:p>
            <a:pPr marL="758825" lvl="1">
              <a:spcBef>
                <a:spcPts val="6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multi-plateformes</a:t>
            </a:r>
          </a:p>
          <a:p>
            <a:pPr marL="758825" lvl="1">
              <a:spcBef>
                <a:spcPts val="6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indépendant du matériel et du logiciel</a:t>
            </a:r>
          </a:p>
          <a:p>
            <a:pPr marL="758825" lvl="1">
              <a:spcBef>
                <a:spcPts val="6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en réseau : architecture client / serveur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430E3-6A9D-45D6-A56F-F311E0362D64}" type="slidenum">
              <a:rPr lang="fr-FR"/>
              <a:pPr/>
              <a:t>11</a:t>
            </a:fld>
            <a:endParaRPr lang="fr-F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81400"/>
            <a:ext cx="3028950" cy="2193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latin typeface="Arial-BoldMT" charset="0"/>
              </a:rPr>
              <a:t>Un peu d’histoire ...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11750"/>
          </a:xfrm>
          <a:ln/>
        </p:spPr>
        <p:txBody>
          <a:bodyPr>
            <a:normAutofit lnSpcReduction="10000"/>
          </a:bodyPr>
          <a:lstStyle/>
          <a:p>
            <a:pPr marL="282575" indent="-282575">
              <a:lnSpc>
                <a:spcPct val="110000"/>
              </a:lnSpc>
              <a:spcBef>
                <a:spcPts val="45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Microsoft Windows : </a:t>
            </a:r>
            <a:r>
              <a:rPr lang="fr-FR" sz="2400">
                <a:solidFill>
                  <a:srgbClr val="010000"/>
                </a:solidFill>
                <a:latin typeface="Arial-BoldMT" charset="0"/>
              </a:rPr>
              <a:t>IBM PC AT </a:t>
            </a:r>
            <a:r>
              <a:rPr lang="fr-FR" sz="1800">
                <a:solidFill>
                  <a:srgbClr val="010000"/>
                </a:solidFill>
                <a:latin typeface="Arial-BoldMT" charset="0"/>
              </a:rPr>
              <a:t>(1984 - processeur à 6MHz)</a:t>
            </a:r>
          </a:p>
          <a:p>
            <a:pPr marL="758825" lvl="1">
              <a:lnSpc>
                <a:spcPct val="110000"/>
              </a:lnSpc>
              <a:spcBef>
                <a:spcPts val="500"/>
              </a:spcBef>
              <a:buClr>
                <a:srgbClr val="010000"/>
              </a:buClr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>
                <a:solidFill>
                  <a:srgbClr val="010000"/>
                </a:solidFill>
                <a:latin typeface="Arial-BoldMT" charset="0"/>
              </a:rPr>
              <a:t>Windows</a:t>
            </a:r>
          </a:p>
          <a:p>
            <a:pPr marL="1222375" lvl="2" indent="-271463">
              <a:lnSpc>
                <a:spcPct val="110000"/>
              </a:lnSpc>
              <a:spcBef>
                <a:spcPts val="450"/>
              </a:spcBef>
              <a:buClr>
                <a:srgbClr val="010000"/>
              </a:buClr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>
                <a:solidFill>
                  <a:srgbClr val="010000"/>
                </a:solidFill>
                <a:latin typeface="Arial-BoldMT" charset="0"/>
              </a:rPr>
              <a:t>1.01 1987 (1983-1987)</a:t>
            </a:r>
          </a:p>
          <a:p>
            <a:pPr marL="1222375" lvl="2" indent="-271463">
              <a:lnSpc>
                <a:spcPct val="110000"/>
              </a:lnSpc>
              <a:spcBef>
                <a:spcPts val="450"/>
              </a:spcBef>
              <a:buClr>
                <a:srgbClr val="010000"/>
              </a:buClr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>
                <a:solidFill>
                  <a:srgbClr val="010000"/>
                </a:solidFill>
                <a:latin typeface="Arial-BoldMT" charset="0"/>
              </a:rPr>
              <a:t>Windows 2.03 1988</a:t>
            </a:r>
          </a:p>
          <a:p>
            <a:pPr marL="1222375" lvl="2" indent="-271463">
              <a:lnSpc>
                <a:spcPct val="110000"/>
              </a:lnSpc>
              <a:spcBef>
                <a:spcPts val="450"/>
              </a:spcBef>
              <a:buClr>
                <a:srgbClr val="010000"/>
              </a:buClr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>
                <a:solidFill>
                  <a:srgbClr val="010000"/>
                </a:solidFill>
                <a:latin typeface="Arial-BoldMT" charset="0"/>
              </a:rPr>
              <a:t>Windows 3.1 1992</a:t>
            </a:r>
          </a:p>
          <a:p>
            <a:pPr marL="758825" lvl="1">
              <a:lnSpc>
                <a:spcPct val="110000"/>
              </a:lnSpc>
              <a:spcBef>
                <a:spcPts val="500"/>
              </a:spcBef>
              <a:buClr>
                <a:srgbClr val="010000"/>
              </a:buClr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>
                <a:solidFill>
                  <a:srgbClr val="010000"/>
                </a:solidFill>
                <a:latin typeface="Arial-BoldMT" charset="0"/>
              </a:rPr>
              <a:t>Windows NT, 95, 98, 2000</a:t>
            </a:r>
          </a:p>
          <a:p>
            <a:pPr marL="758825" lvl="1">
              <a:lnSpc>
                <a:spcPct val="110000"/>
              </a:lnSpc>
              <a:spcBef>
                <a:spcPts val="500"/>
              </a:spcBef>
              <a:buClr>
                <a:srgbClr val="010000"/>
              </a:buClr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>
                <a:solidFill>
                  <a:srgbClr val="010000"/>
                </a:solidFill>
                <a:latin typeface="Arial-BoldMT" charset="0"/>
              </a:rPr>
              <a:t>XP, Vista, 7</a:t>
            </a:r>
          </a:p>
          <a:p>
            <a:pPr marL="282575" indent="-282575">
              <a:lnSpc>
                <a:spcPct val="11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1990: World Wide Web (CERN - </a:t>
            </a:r>
            <a:r>
              <a:rPr lang="fr-FR" sz="2400">
                <a:solidFill>
                  <a:srgbClr val="010000"/>
                </a:solidFill>
                <a:latin typeface="Arial-BoldMT" charset="0"/>
              </a:rPr>
              <a:t>Tim Berners-Lee</a:t>
            </a:r>
            <a:r>
              <a:rPr lang="fr-FR" sz="2400"/>
              <a:t>)</a:t>
            </a:r>
          </a:p>
          <a:p>
            <a:pPr marL="758825" lvl="1">
              <a:lnSpc>
                <a:spcPct val="11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modèle d’hypertexte en réseau</a:t>
            </a:r>
          </a:p>
          <a:p>
            <a:pPr marL="758825" lvl="1">
              <a:lnSpc>
                <a:spcPct val="11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devient hypermédia et grand public</a:t>
            </a:r>
            <a:br>
              <a:rPr lang="fr-FR" sz="2000"/>
            </a:br>
            <a:r>
              <a:rPr lang="fr-FR" sz="2000"/>
              <a:t>avec Mosaic (ancêtre de Netspace puis Mozilla)</a:t>
            </a:r>
          </a:p>
          <a:p>
            <a:pPr marL="758825" lvl="1">
              <a:lnSpc>
                <a:spcPct val="11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article refusé à la prestigieuse conférence</a:t>
            </a:r>
            <a:br>
              <a:rPr lang="fr-FR" sz="2000"/>
            </a:br>
            <a:r>
              <a:rPr lang="fr-FR" sz="2000"/>
              <a:t>« ACM Hypertext » !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11E0A-EF6E-4BCE-A81B-C36923F0BBE9}" type="slidenum">
              <a:rPr lang="fr-FR"/>
              <a:pPr/>
              <a:t>12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latin typeface="Arial-BoldMT" charset="0"/>
              </a:rPr>
              <a:t>Un peu d’histoire ...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87363" y="1066800"/>
            <a:ext cx="8656637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1992 : Les assistants numériques (PDA)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Palm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Newton (Apple)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2000 : Smartphones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Blackberry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Iphone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Windows Mobile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Androïd</a:t>
            </a:r>
          </a:p>
          <a:p>
            <a:pPr marL="284163" indent="-282575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07936-7B92-43BC-81A8-EA28FD7A1DB9}" type="slidenum">
              <a:rPr lang="fr-FR"/>
              <a:pPr/>
              <a:t>13</a:t>
            </a:fld>
            <a:endParaRPr lang="fr-FR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76400"/>
            <a:ext cx="2740025" cy="4103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Et demain 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6106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Réalité virtuelle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simulation d’un environnement</a:t>
            </a:r>
            <a:br>
              <a:rPr lang="fr-FR"/>
            </a:br>
            <a:r>
              <a:rPr lang="fr-FR"/>
              <a:t>dans lequel le sujet a</a:t>
            </a:r>
            <a:br>
              <a:rPr lang="fr-FR"/>
            </a:br>
            <a:r>
              <a:rPr lang="fr-FR"/>
              <a:t>l'impression d'évoluer (avatar)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 immersion dans un monde 3D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Réalité augmentée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superposition de l'image </a:t>
            </a:r>
            <a:br>
              <a:rPr lang="fr-FR"/>
            </a:br>
            <a:r>
              <a:rPr lang="fr-FR"/>
              <a:t>d'un modèle virtuel sur une</a:t>
            </a:r>
            <a:br>
              <a:rPr lang="fr-FR"/>
            </a:br>
            <a:r>
              <a:rPr lang="fr-FR"/>
              <a:t>image de la réalité en temps réel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le virtuel est intégré dans le réel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A52-10F6-498D-9DA0-46D761A0F835}" type="slidenum">
              <a:rPr lang="fr-FR"/>
              <a:pPr/>
              <a:t>14</a:t>
            </a:fld>
            <a:endParaRPr lang="fr-FR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810000" cy="2219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581400"/>
            <a:ext cx="3505200" cy="2341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Et demain ?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Tableau interactif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Videoprojection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Écran tactile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Historique et sauvegarde</a:t>
            </a:r>
          </a:p>
          <a:p>
            <a:pPr marL="758825" lvl="1"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/>
          </a:p>
          <a:p>
            <a:pPr marL="2825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9EF97-0B14-4ADC-9EA6-2001B119A879}" type="slidenum">
              <a:rPr lang="fr-FR"/>
              <a:pPr/>
              <a:t>15</a:t>
            </a:fld>
            <a:endParaRPr lang="fr-FR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211638" cy="472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971800"/>
            <a:ext cx="4114800" cy="3343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Et demain ?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Groupware </a:t>
            </a:r>
            <a:br>
              <a:rPr lang="fr-FR"/>
            </a:br>
            <a:r>
              <a:rPr lang="fr-FR" sz="2000"/>
              <a:t>Travail collaboratif</a:t>
            </a:r>
            <a:br>
              <a:rPr lang="fr-FR" sz="2000"/>
            </a:br>
            <a:r>
              <a:rPr lang="fr-FR" sz="2000"/>
              <a:t>Collecticiel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Table augmentée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« Clearboard »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Télévirtualité</a:t>
            </a:r>
          </a:p>
          <a:p>
            <a:pPr marL="758825" lvl="1"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/>
          </a:p>
          <a:p>
            <a:pPr marL="2825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15F3-232C-4D7C-A232-7E36C24D24C9}" type="slidenum">
              <a:rPr lang="fr-FR"/>
              <a:pPr/>
              <a:t>16</a:t>
            </a:fld>
            <a:endParaRPr lang="fr-FR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1143000"/>
            <a:ext cx="3476625" cy="2316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886200"/>
            <a:ext cx="2743200" cy="2330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3806825" cy="26749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Et demain ?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buFont typeface="Arial-BoldMT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Arial-BoldMT" charset="0"/>
              </a:rPr>
              <a:t>Visualisation </a:t>
            </a:r>
            <a:r>
              <a:rPr lang="fr-FR">
                <a:latin typeface="ArialMT" charset="0"/>
              </a:rPr>
              <a:t>de l’information</a:t>
            </a:r>
            <a:br>
              <a:rPr lang="fr-FR">
                <a:latin typeface="ArialMT" charset="0"/>
              </a:rPr>
            </a:br>
            <a:r>
              <a:rPr lang="fr-FR">
                <a:latin typeface="ArialMT" charset="0"/>
              </a:rPr>
              <a:t>(accès aux masses de données)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ArialMT" charset="0"/>
              </a:rPr>
              <a:t>Vues hyperboliques</a:t>
            </a:r>
            <a:br>
              <a:rPr lang="fr-FR">
                <a:latin typeface="ArialMT" charset="0"/>
              </a:rPr>
            </a:br>
            <a:endParaRPr lang="fr-FR">
              <a:latin typeface="ArialMT" charset="0"/>
            </a:endParaRP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ArialMT" charset="0"/>
              </a:rPr>
              <a:t>Représentation temporelle</a:t>
            </a:r>
            <a:br>
              <a:rPr lang="fr-FR">
                <a:latin typeface="ArialMT" charset="0"/>
              </a:rPr>
            </a:br>
            <a:endParaRPr lang="fr-FR">
              <a:latin typeface="ArialMT" charset="0"/>
            </a:endParaRP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ArialMT" charset="0"/>
              </a:rPr>
              <a:t>Focus + contexte</a:t>
            </a:r>
            <a:br>
              <a:rPr lang="fr-FR">
                <a:latin typeface="ArialMT" charset="0"/>
              </a:rPr>
            </a:br>
            <a:r>
              <a:rPr lang="fr-FR">
                <a:latin typeface="ArialMT" charset="0"/>
              </a:rPr>
              <a:t/>
            </a:r>
            <a:br>
              <a:rPr lang="fr-FR">
                <a:latin typeface="ArialMT" charset="0"/>
              </a:rPr>
            </a:br>
            <a:endParaRPr lang="fr-FR">
              <a:latin typeface="ArialMT" charset="0"/>
            </a:endParaRPr>
          </a:p>
          <a:p>
            <a:pPr marL="758825" lvl="1"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>
              <a:latin typeface="ArialMT" charset="0"/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2FBE-3049-4476-8D5E-8D4F498A45BF}" type="slidenum">
              <a:rPr lang="fr-FR"/>
              <a:pPr/>
              <a:t>17</a:t>
            </a:fld>
            <a:endParaRPr lang="fr-F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19200"/>
            <a:ext cx="2209800" cy="1474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968625"/>
            <a:ext cx="3627438" cy="22129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14800"/>
            <a:ext cx="2209800" cy="2209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Et demain ?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spcBef>
                <a:spcPts val="800"/>
              </a:spcBef>
              <a:buFont typeface="ArialMT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3200">
                <a:latin typeface="ArialMT" charset="0"/>
              </a:rPr>
              <a:t>Nouveaux dispositifs d’interaction</a:t>
            </a:r>
          </a:p>
          <a:p>
            <a:pPr marL="758825" lvl="1">
              <a:spcBef>
                <a:spcPts val="7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>
                <a:latin typeface="Arial-BoldMT" charset="0"/>
              </a:rPr>
              <a:t>Multitouch</a:t>
            </a:r>
          </a:p>
          <a:p>
            <a:pPr marL="758825" lvl="1">
              <a:spcBef>
                <a:spcPts val="700"/>
              </a:spcBef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800">
              <a:latin typeface="Arial-BoldMT" charset="0"/>
            </a:endParaRPr>
          </a:p>
          <a:p>
            <a:pPr marL="760413" lvl="1" indent="-28416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>
                <a:latin typeface="Arial-BoldMT" charset="0"/>
              </a:rPr>
              <a:t/>
            </a:r>
            <a:br>
              <a:rPr lang="fr-FR" sz="2800">
                <a:latin typeface="Arial-BoldMT" charset="0"/>
              </a:rPr>
            </a:br>
            <a:endParaRPr lang="fr-FR" sz="2800">
              <a:latin typeface="Arial-BoldMT" charset="0"/>
            </a:endParaRPr>
          </a:p>
          <a:p>
            <a:pPr marL="758825" lvl="1">
              <a:spcBef>
                <a:spcPts val="7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>
                <a:latin typeface="Arial-BoldMT" charset="0"/>
              </a:rPr>
              <a:t>Retour tactile</a:t>
            </a:r>
          </a:p>
          <a:p>
            <a:pPr marL="758825" lvl="1">
              <a:spcBef>
                <a:spcPts val="700"/>
              </a:spcBef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800">
              <a:latin typeface="Arial-BoldMT" charset="0"/>
            </a:endParaRPr>
          </a:p>
          <a:p>
            <a:pPr marL="758825" lvl="1">
              <a:spcBef>
                <a:spcPts val="7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>
                <a:latin typeface="Arial-BoldMT" charset="0"/>
              </a:rPr>
              <a:t>Dispositifs pour non-voyant</a:t>
            </a:r>
          </a:p>
          <a:p>
            <a:pPr marL="760413" lvl="1" indent="-284163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>
                <a:latin typeface="Arial-BoldMT" charset="0"/>
              </a:rPr>
              <a:t/>
            </a:r>
            <a:br>
              <a:rPr lang="fr-FR" sz="2800">
                <a:latin typeface="Arial-BoldMT" charset="0"/>
              </a:rPr>
            </a:br>
            <a:endParaRPr lang="fr-FR" sz="2800">
              <a:latin typeface="Arial-BoldMT" charset="0"/>
            </a:endParaRPr>
          </a:p>
          <a:p>
            <a:pPr marL="758825" lvl="1">
              <a:spcBef>
                <a:spcPts val="700"/>
              </a:spcBef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800">
              <a:latin typeface="Arial-BoldMT" charset="0"/>
            </a:endParaRP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36C56-6AA9-4EAD-B639-8B81E8C3F72E}" type="slidenum">
              <a:rPr lang="fr-FR"/>
              <a:pPr/>
              <a:t>18</a:t>
            </a:fld>
            <a:endParaRPr lang="fr-FR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276600"/>
            <a:ext cx="2181225" cy="2857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752600"/>
            <a:ext cx="2438400" cy="174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IHM - Définitions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>
            <a:normAutofit lnSpcReduction="10000"/>
          </a:bodyPr>
          <a:lstStyle/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Interface homme – machine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Ensemble des dispositifs matériels et logiciels permettant à un utilisateur d’interagir avec un système interactif</a:t>
            </a:r>
          </a:p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Interaction homme – machine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Ensemble des aspects de la conception, de l’implémentation et de l’évaluation des systèmes informatiques interactifs</a:t>
            </a:r>
          </a:p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Approche technocentrée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centrée les capacités de la machine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l’utilisateur doit s’adapter à la machine</a:t>
            </a:r>
          </a:p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Approche anthropocentrée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centrée sur l’homme et ses besoins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la machine doit s’adapter à l’utilisateur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28F2-8CB4-4550-9B67-B73346625431}" type="slidenum">
              <a:rPr lang="fr-FR"/>
              <a:pPr/>
              <a:t>19</a:t>
            </a:fld>
            <a:endParaRPr lang="fr-FR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159250"/>
            <a:ext cx="2895600" cy="163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914400" y="4267200"/>
            <a:ext cx="1588" cy="1524000"/>
          </a:xfrm>
          <a:prstGeom prst="line">
            <a:avLst/>
          </a:prstGeom>
          <a:noFill/>
          <a:ln w="82440" cap="sq">
            <a:solidFill>
              <a:srgbClr val="9933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latin typeface="Arial-BoldMT" charset="0"/>
              </a:rPr>
              <a:t>Un peu d’histoire ...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1945 : </a:t>
            </a:r>
            <a:r>
              <a:rPr lang="fr-FR" dirty="0" err="1"/>
              <a:t>Memex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Vannevar</a:t>
            </a:r>
            <a:r>
              <a:rPr lang="fr-FR" dirty="0"/>
              <a:t> Bush décrit un appareil électronique assemblage d'éléments électromécaniques, de caméras et de microfilms, relié à une bibliothèque, intégré dans un grand bureau capable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d'afficher des livres et</a:t>
            </a:r>
            <a:br>
              <a:rPr lang="fr-FR" dirty="0"/>
            </a:br>
            <a:r>
              <a:rPr lang="fr-FR" dirty="0"/>
              <a:t>de projeter des films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de créer automatiquement </a:t>
            </a:r>
            <a:br>
              <a:rPr lang="fr-FR" dirty="0"/>
            </a:br>
            <a:r>
              <a:rPr lang="fr-FR" dirty="0"/>
              <a:t>des références entre</a:t>
            </a:r>
            <a:br>
              <a:rPr lang="fr-FR" dirty="0"/>
            </a:br>
            <a:r>
              <a:rPr lang="fr-FR" dirty="0"/>
              <a:t>les différents médias</a:t>
            </a:r>
          </a:p>
          <a:p>
            <a:pPr marL="758825" lvl="1"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/>
          </a:p>
          <a:p>
            <a:pPr marL="758825" lvl="1"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7B7B6-9C52-4514-ADE9-24F301C34E4E}" type="slidenum">
              <a:rPr lang="fr-FR"/>
              <a:pPr/>
              <a:t>2</a:t>
            </a:fld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267200" cy="299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Les enjeux des IHM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buFont typeface="Arial-BoldMT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Arial-BoldMT" charset="0"/>
              </a:rPr>
              <a:t>Population croissante d'utilisateurs de systèmes informatiques</a:t>
            </a:r>
          </a:p>
          <a:p>
            <a:pPr marL="282575" indent="-282575">
              <a:buFont typeface="Arial-BoldMT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Arial-BoldMT" charset="0"/>
              </a:rPr>
              <a:t>Puissance grandissante des ordinateurs</a:t>
            </a:r>
          </a:p>
          <a:p>
            <a:pPr marL="282575" indent="-282575">
              <a:buFont typeface="Arial-BoldMT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Arial-BoldMT" charset="0"/>
              </a:rPr>
              <a:t>Nouveaux dispositifs d'interaction</a:t>
            </a:r>
          </a:p>
          <a:p>
            <a:pPr marL="282575" indent="-282575">
              <a:buFont typeface="Arial-BoldMT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Arial-BoldMT" charset="0"/>
              </a:rPr>
              <a:t>Explosion du multimédia : son, image, vidéo etc.</a:t>
            </a:r>
          </a:p>
          <a:p>
            <a:pPr marL="282575" indent="-282575">
              <a:buFont typeface="Arial-BoldMT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Arial-BoldMT" charset="0"/>
              </a:rPr>
              <a:t>Développement des réseaux informatiques</a:t>
            </a:r>
          </a:p>
          <a:p>
            <a:pPr marL="284163" indent="-282575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>
              <a:latin typeface="Arial-BoldMT" charset="0"/>
            </a:endParaRPr>
          </a:p>
          <a:p>
            <a:pPr marL="284163" indent="-282575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Arial-BoldMT" charset="0"/>
              </a:rPr>
              <a:t>CONVERGENCE NUMERIQUE</a:t>
            </a:r>
          </a:p>
          <a:p>
            <a:pPr marL="284163" indent="-282575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>
              <a:latin typeface="Arial-BoldMT" charset="0"/>
            </a:endParaRP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3166-9118-4864-8049-BE9E054A0D6B}" type="slidenum">
              <a:rPr lang="fr-FR"/>
              <a:pPr/>
              <a:t>20</a:t>
            </a:fld>
            <a:endParaRPr lang="fr-FR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06863"/>
            <a:ext cx="3810000" cy="2460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IHM, domaine pluridisciplinaire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Informatique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programmation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IA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synthèse et reconnaissance de la parole, langue naturelle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image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système...</a:t>
            </a:r>
          </a:p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Ergonomie cognitive, ergonomie des logiciels</a:t>
            </a:r>
          </a:p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Communication, graphisme, audiovisuel</a:t>
            </a:r>
          </a:p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Sciences de l’éducation, didactique</a:t>
            </a:r>
          </a:p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Psychologie cognitive </a:t>
            </a:r>
          </a:p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Anthropologie, sociologie, philosophie, linguistique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7B17-F82E-4645-AC7F-A0DE6D69E2F4}" type="slidenum">
              <a:rPr lang="fr-FR"/>
              <a:pPr/>
              <a:t>21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Adapter l’IHM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 algn="just">
              <a:spcBef>
                <a:spcPts val="500"/>
              </a:spcBef>
              <a:spcAft>
                <a:spcPts val="500"/>
              </a:spcAft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Aux caractéristiques de l’utilisateur</a:t>
            </a:r>
          </a:p>
          <a:p>
            <a:pPr marL="282575" indent="-280988" algn="just">
              <a:spcBef>
                <a:spcPts val="500"/>
              </a:spcBef>
              <a:spcAft>
                <a:spcPts val="50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différences physiques (âge, handicap)</a:t>
            </a:r>
          </a:p>
          <a:p>
            <a:pPr marL="282575" indent="-280988" algn="just">
              <a:spcBef>
                <a:spcPts val="500"/>
              </a:spcBef>
              <a:spcAft>
                <a:spcPts val="50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connaissances et expériences</a:t>
            </a:r>
          </a:p>
          <a:p>
            <a:pPr marL="758825" lvl="1" algn="just"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dans le domaine de la tâche (novice, expert, professionnel)</a:t>
            </a:r>
          </a:p>
          <a:p>
            <a:pPr marL="758825" lvl="1" algn="just"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en informatique (usage occasionnel, quotidien)</a:t>
            </a:r>
          </a:p>
          <a:p>
            <a:pPr marL="282575" indent="-280988" algn="just">
              <a:spcBef>
                <a:spcPts val="500"/>
              </a:spcBef>
              <a:spcAft>
                <a:spcPts val="50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caractéristiques psychologiques</a:t>
            </a:r>
          </a:p>
          <a:p>
            <a:pPr marL="760413" lvl="1" indent="-284163" algn="just">
              <a:spcBef>
                <a:spcPts val="500"/>
              </a:spcBef>
              <a:spcAft>
                <a:spcPts val="500"/>
              </a:spcAft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visuel/auditif, logique/intuitif, analytique/synthétique…</a:t>
            </a:r>
          </a:p>
          <a:p>
            <a:pPr marL="282575" indent="-280988" algn="just">
              <a:spcBef>
                <a:spcPts val="500"/>
              </a:spcBef>
              <a:spcAft>
                <a:spcPts val="50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caractéristiques socio-culturelles</a:t>
            </a:r>
          </a:p>
          <a:p>
            <a:pPr marL="758825" lvl="1" algn="just"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sens d'écriture</a:t>
            </a:r>
          </a:p>
          <a:p>
            <a:pPr marL="758825" lvl="1" algn="just"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format des dates</a:t>
            </a:r>
          </a:p>
          <a:p>
            <a:pPr marL="758825" lvl="1" algn="just"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signification des icônes, des couleurs</a:t>
            </a:r>
          </a:p>
          <a:p>
            <a:pPr marL="282575" indent="-280988" algn="ctr">
              <a:spcBef>
                <a:spcPts val="500"/>
              </a:spcBef>
              <a:spcAft>
                <a:spcPts val="50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400"/>
          </a:p>
          <a:p>
            <a:pPr marL="282575" indent="-280988">
              <a:spcBef>
                <a:spcPts val="6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4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9FD39-622C-4134-9353-A75F4C0AC915}" type="slidenum">
              <a:rPr lang="fr-FR"/>
              <a:pPr/>
              <a:t>22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Adapter l’IHM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Au contexte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grand public (proposer une prise en main immédiate)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loisirs (rendre le produit attrayant)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industrie (augmenter la productivité)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systèmes critiques (assurer un risque zéro)</a:t>
            </a:r>
          </a:p>
          <a:p>
            <a:pPr marL="282575" indent="-282575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Aux caractéristiques de la tâche</a:t>
            </a:r>
            <a:br>
              <a:rPr lang="fr-FR" sz="2400"/>
            </a:br>
            <a:r>
              <a:rPr lang="fr-FR" sz="1800"/>
              <a:t>répétitive, régulière, occasionnelle, sensible aux modifications de l'environnement, contrainte par le temps...</a:t>
            </a:r>
          </a:p>
          <a:p>
            <a:pPr marL="282575" indent="-282575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Aux contraintes techniques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plate-forme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taille mémoire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écran, capteurs, effecteurs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réutilisation de code ancien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0B2A8-61A6-411B-B003-4183BBB1C928}" type="slidenum">
              <a:rPr lang="fr-FR"/>
              <a:pPr/>
              <a:t>23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Les enjeux de l’IHM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L’IHM est souvent un élément clé du logiciel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La conception de l'interaction représente plus de 50% du coût de développement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L’IHM peut représenter 80% du code d’une application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elle peut être modifiée/reconstruite de multiples fois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importance de l’indépendance interface / coeur du système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Nécessite une approche précoce, méthodique, itérative, expérimentale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Ce n'est pas simplement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une opération esthétique de l'écran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une affaire de goût, de bon sens, d’intuition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Méthode ?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pas toujours de solution prête à l'emploi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des points de repères théoriques, expérimentaux, des savoir-faire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AC71B-E071-46D7-88A9-3A34BF876A86}" type="slidenum">
              <a:rPr lang="fr-FR"/>
              <a:pPr/>
              <a:t>24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836712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/>
              <a:t>Les risques d'une mauvaise interface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676400"/>
            <a:ext cx="8153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Rejet pur et simple par les utilisateurs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Coût d'apprentissage (formation)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Perte de productivité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Perte de crédibilité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Utilisation incomplète (manque à gagner)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Coût de maintenance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Catastrophe pour une application critique (véhicule, centrale nucléaire…)</a:t>
            </a:r>
          </a:p>
          <a:p>
            <a:pPr marL="2825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14640-6E4B-427D-A9A2-CF7E77559DEF}" type="slidenum">
              <a:rPr lang="fr-FR"/>
              <a:pPr/>
              <a:t>25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IHM : Les objectifs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>
            <a:normAutofit lnSpcReduction="10000"/>
          </a:bodyPr>
          <a:lstStyle/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Concevoir et développer des systèmes 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Fiables et robustes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Utilisables : degré selon lequel un produit peut-être utilisé par des utilisateurs identifiés, pour atteindre des buts définis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Efficaces : précision ou degré d’achèvement des objectifs atteints par l’utilisateur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Efficients : capacité à produire une tâche donnée avec le minimum d’effort, mesuré par le taux et nature des erreurs, temps, nombre d’opérations requises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Faciles à apprendre, intuitifs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Causalité — facilité de déterminer le comportement du système à partir d’interactions antérieures. (visibilité opérationnelle)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Observabilité — facilité offerte à l’utilisateur de vérifier les effets de ses actions.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Standards et « consistants » : suivre les guides de styles du système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Respecter les principes ergonomiques de base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C08DF-DE5C-417F-851C-097BF33A3158}" type="slidenum">
              <a:rPr lang="fr-FR"/>
              <a:pPr/>
              <a:t>26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Ergonomie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3200"/>
              <a:t>Définition : Science du travail et des activités humaines</a:t>
            </a:r>
          </a:p>
          <a:p>
            <a:pPr marL="758825" lvl="1">
              <a:spcBef>
                <a:spcPts val="7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/>
              <a:t>Ergon (travail) et nomos (règles)</a:t>
            </a:r>
          </a:p>
          <a:p>
            <a:pPr marL="282575" indent="-282575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3200"/>
              <a:t>Vise la compréhension des interactions humains/système</a:t>
            </a:r>
          </a:p>
          <a:p>
            <a:pPr marL="282575" indent="-282575">
              <a:spcBef>
                <a:spcPts val="8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3200"/>
              <a:t>Optimisation du bien-être des personnes et de la performance globale des systèmes</a:t>
            </a:r>
          </a:p>
          <a:p>
            <a:pPr marL="758825" lvl="1">
              <a:spcBef>
                <a:spcPts val="7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/>
              <a:t> Efficaces, fiables, sûrs, favorables à la santé de leurs utilisateurs et au développement de leurs compétences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ED78-9151-40DE-9543-92297C551A8E}" type="slidenum">
              <a:rPr lang="fr-FR"/>
              <a:pPr/>
              <a:t>27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Objectif de l’ergonomie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Objectifs centrés sur les personnes :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Santé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Sécurité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Confort, Facilité d’usage, satisfaction, plaisir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Intérêt de l’activité, du travail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Santé cognitive : favorise le développement de compétences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Objectifs centrés sur la performance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Efficacité, Productivité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Fiabilité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Qualité</a:t>
            </a:r>
          </a:p>
          <a:p>
            <a:pPr marL="2825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97FE1-8599-4C5D-A7A2-B62443DBE62E}" type="slidenum">
              <a:rPr lang="fr-FR"/>
              <a:pPr/>
              <a:t>28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Variabilité et Diversité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L’homme standard n’existe pas !</a:t>
            </a:r>
          </a:p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Diversité des êtres humains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Age, sexe, conditions de vie, caractéristiques physiques, formation, santé, déficiences…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Expertise</a:t>
            </a:r>
          </a:p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Déficiences et handicaps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Déficiences : partie du corps ne fonctionnant pas ou mal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Incapacités entraînées par des déficiences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Handicaps provoqués par la non-adaptation de l’environnement</a:t>
            </a:r>
          </a:p>
          <a:p>
            <a:pPr marL="1222375" lvl="2" indent="-271463">
              <a:lnSpc>
                <a:spcPct val="90000"/>
              </a:lnSpc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Situation handicapantes même sans déficiences</a:t>
            </a:r>
          </a:p>
          <a:p>
            <a:pPr marL="1222375" lvl="2" indent="-271463">
              <a:lnSpc>
                <a:spcPct val="90000"/>
              </a:lnSpc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Déficiences sans handicaps si les situations sont adaptées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D0A-2656-4F1E-8E6C-056587DABB2D}" type="slidenum">
              <a:rPr lang="fr-FR"/>
              <a:pPr/>
              <a:t>29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latin typeface="Arial-BoldMT" charset="0"/>
              </a:rPr>
              <a:t>Un peu d’histoire ...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8153400" cy="5181600"/>
          </a:xfrm>
          <a:ln/>
        </p:spPr>
        <p:txBody>
          <a:bodyPr>
            <a:normAutofit/>
          </a:bodyPr>
          <a:lstStyle/>
          <a:p>
            <a:pPr marL="282575" indent="-282575">
              <a:buFont typeface="Arial-BoldMT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1963 : Ivan Sutherland (MIT) invente </a:t>
            </a:r>
            <a:r>
              <a:rPr lang="fr-FR" dirty="0" err="1"/>
              <a:t>Sketchpad</a:t>
            </a:r>
            <a:r>
              <a:rPr lang="fr-FR" dirty="0"/>
              <a:t>, l'ancêtre des logiciels de CAO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600" dirty="0"/>
              <a:t>manipulation directe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600" dirty="0"/>
              <a:t>programmation OO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600" dirty="0"/>
              <a:t>Ecran oscilloscope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600" dirty="0"/>
              <a:t>Manipulation par</a:t>
            </a:r>
            <a:br>
              <a:rPr lang="fr-FR" sz="2600" dirty="0"/>
            </a:br>
            <a:r>
              <a:rPr lang="fr-FR" sz="2600" dirty="0"/>
              <a:t>stylo optique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04233-F5FC-49A5-8C6D-F2A2CE342BC8}" type="slidenum">
              <a:rPr lang="fr-FR"/>
              <a:pPr/>
              <a:t>3</a:t>
            </a:fld>
            <a:endParaRPr lang="fr-F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3810000" cy="2886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Variabilité et Diversité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Variabilité intra-individuelle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A court terme : rythme circadien, vigilance, mémoire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A moyen terme : expérience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A long terme : vieillissement physique et cognitif</a:t>
            </a:r>
          </a:p>
          <a:p>
            <a:pPr marL="282575" indent="-282575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Variabilité de l'environnement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Prévisible : jour/nuit, saison…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Aléatoire : urgences, aléas</a:t>
            </a:r>
          </a:p>
          <a:p>
            <a:pPr marL="282575" indent="-282575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L’ergonomie doit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Incorporer des stratégies de régulation face à la variabilité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Limiter la variabilité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Proposer des outils, des organisations, des formations adaptés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Proposer des systèmes adaptés, adaptables et adaptatifs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69EC-E160-457C-8F46-4079E1D8F3D3}" type="slidenum">
              <a:rPr lang="fr-FR"/>
              <a:pPr/>
              <a:t>30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Utilisabilité d’un système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/>
              <a:t>Utilisabilité : norme ISO 9241</a:t>
            </a:r>
          </a:p>
          <a:p>
            <a:pPr marL="284163" indent="-282575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    degré selon lequel un produit peut être utilisé, par des utilisateurs identifiés, pour atteindre des buts définis avec efficacité, efficience et satisfaction, dans un contexte d’utilisation spécifié</a:t>
            </a:r>
          </a:p>
          <a:p>
            <a:pPr marL="282575" indent="-282575"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/>
              <a:t>Critères de l’utilisabilité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efficacité : atteinte du résultat prévu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efficience : consommation d’un minimum de ressources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facilité d’apprentissage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facilité d’appropriation : prise en main du logiciel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facilité d’utilisation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fiabilité : pas ou peu d’erreurs d’utilisation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satisfaction de l’utilisateur : confort et évaluation subjective</a:t>
            </a:r>
          </a:p>
          <a:p>
            <a:pPr marL="760413" lvl="1" indent="-284163"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00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D1C32-008A-4A11-854A-A8D70932D87D}" type="slidenum">
              <a:rPr lang="fr-FR"/>
              <a:pPr/>
              <a:t>31</a:t>
            </a:fld>
            <a:endParaRPr lang="fr-FR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2743200"/>
            <a:ext cx="1333500" cy="2686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IHM : Méthodes de conception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 b="1"/>
              <a:t>Génie logiciel : modèle en cascade</a:t>
            </a:r>
          </a:p>
          <a:p>
            <a:pPr marL="282575" indent="-280988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/>
              <a:t>Cycle de vie en cascade (avec itérations)</a:t>
            </a:r>
          </a:p>
          <a:p>
            <a:pPr marL="758825" lvl="1">
              <a:lnSpc>
                <a:spcPct val="90000"/>
              </a:lnSpc>
              <a:spcBef>
                <a:spcPts val="7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800"/>
              <a:t>étape suivante uniquement quand une étape est satisfaisante</a:t>
            </a:r>
          </a:p>
          <a:p>
            <a:pPr marL="758825" lvl="1">
              <a:lnSpc>
                <a:spcPct val="90000"/>
              </a:lnSpc>
              <a:spcBef>
                <a:spcPts val="7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800"/>
              <a:t>conception orientée vers l’implantation</a:t>
            </a:r>
          </a:p>
          <a:p>
            <a:pPr marL="758825" lvl="1">
              <a:lnSpc>
                <a:spcPct val="90000"/>
              </a:lnSpc>
              <a:spcBef>
                <a:spcPts val="7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800"/>
              <a:t>évaluation en dernier</a:t>
            </a:r>
          </a:p>
          <a:p>
            <a:pPr marL="282575" indent="-280988">
              <a:lnSpc>
                <a:spcPct val="90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/>
              <a:t>Modèle créé pour les grands projets</a:t>
            </a:r>
          </a:p>
          <a:p>
            <a:pPr marL="758825" lvl="1">
              <a:lnSpc>
                <a:spcPct val="90000"/>
              </a:lnSpc>
              <a:spcBef>
                <a:spcPts val="7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800"/>
              <a:t>importance des documents</a:t>
            </a:r>
          </a:p>
          <a:p>
            <a:pPr marL="1222375" lvl="2" indent="-271463">
              <a:lnSpc>
                <a:spcPct val="90000"/>
              </a:lnSpc>
              <a:spcBef>
                <a:spcPts val="60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cahier des charges</a:t>
            </a:r>
          </a:p>
          <a:p>
            <a:pPr marL="1222375" lvl="2" indent="-271463">
              <a:lnSpc>
                <a:spcPct val="90000"/>
              </a:lnSpc>
              <a:spcBef>
                <a:spcPts val="60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spécifications</a:t>
            </a:r>
          </a:p>
          <a:p>
            <a:pPr marL="758825" lvl="1">
              <a:lnSpc>
                <a:spcPct val="90000"/>
              </a:lnSpc>
              <a:spcBef>
                <a:spcPts val="7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800"/>
              <a:t>signés par les clients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CC58-AE70-48AB-9226-5E80F374BA87}" type="slidenum">
              <a:rPr lang="fr-FR"/>
              <a:pPr/>
              <a:t>32</a:t>
            </a:fld>
            <a:endParaRPr lang="fr-FR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4475" y="4419600"/>
            <a:ext cx="3819525" cy="2038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IHM : Méthodes de conception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 b="1"/>
              <a:t>Génie logiciel : modèle en V</a:t>
            </a:r>
          </a:p>
          <a:p>
            <a:pPr marL="282575" indent="-280988">
              <a:spcBef>
                <a:spcPts val="8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/>
              <a:t>L’évaluation se fait seulement après le codage</a:t>
            </a:r>
          </a:p>
          <a:p>
            <a:pPr marL="282575" indent="-280988">
              <a:spcBef>
                <a:spcPts val="8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/>
              <a:t>Le modèle ne précise pas la portée des retours arrière</a:t>
            </a:r>
          </a:p>
          <a:p>
            <a:pPr marL="282575" indent="-280988">
              <a:spcBef>
                <a:spcPts val="8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/>
              <a:t>Les documents ont un rôle important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46FAF-B42A-47E8-82CA-D32B9D95C32C}" type="slidenum">
              <a:rPr lang="fr-FR"/>
              <a:pPr/>
              <a:t>33</a:t>
            </a:fld>
            <a:endParaRPr lang="fr-FR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575" y="3846513"/>
            <a:ext cx="4162425" cy="25844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IHM : Méthodes de conception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 b="1"/>
              <a:t>Génie logiciel : modèle en spirale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Prototypes successifs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Pour chaque cycle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définition des objectifs, alternatives retenues et contraintes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analyse et résolution des problèmes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développement, validation et vérification de la phase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planification de la phase suivante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D5C70-1253-40B1-A2C1-646A8C59F69A}" type="slidenum">
              <a:rPr lang="fr-FR"/>
              <a:pPr/>
              <a:t>34</a:t>
            </a:fld>
            <a:endParaRPr lang="fr-FR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86200"/>
            <a:ext cx="4953000" cy="2562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IHM : Méthodes de conception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 b="1"/>
              <a:t>Bilan des méthodes de génie logiciel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Les fonctionnalités du système sont mises en avant au détriment des utilisateurs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Principe d’indépendance entre le noyau fonctionnel et l’interface utilisateur (interface et interaction ne sont définies qu’après)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Mais dans les logiciels interactifs cette séparation n’est pas si nette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Il est indispensable de prévoir l’usage en même temps que les fonctionnalités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9868-9873-4D34-A52B-06D2A76C8D9A}" type="slidenum">
              <a:rPr lang="fr-FR"/>
              <a:pPr/>
              <a:t>35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IHM : Méthodes de conception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lnSpc>
                <a:spcPct val="90000"/>
              </a:lnSpc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/>
              <a:t>Conception participative centrée utilisateur</a:t>
            </a:r>
          </a:p>
          <a:p>
            <a:pPr marL="282575" indent="-280988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Prise en compte des utilisateurs dès la phase d’analyse : étude de l’utilisateur et de sa tâche</a:t>
            </a:r>
          </a:p>
          <a:p>
            <a:pPr marL="282575" indent="-280988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Nécessite de spécifier les caractéristiques de l’utilisateur, de la tâche à réaliser et de l’interaction</a:t>
            </a:r>
          </a:p>
          <a:p>
            <a:pPr marL="282575" indent="-280988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Relations concepteur – utilisateur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utilisateur observé dans la résolution de sa tâche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interrogé sur ses attentes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questionné sur le logiciel conçu</a:t>
            </a:r>
          </a:p>
          <a:p>
            <a:pPr marL="282575" indent="-280988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Avantages : prise en compte de l’utilisateur avant la phase d’évaluation</a:t>
            </a:r>
          </a:p>
          <a:p>
            <a:pPr marL="282575" indent="-280988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Difficultés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choisir des utilisateurs représentatifs et disponibles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ne pas oublier le contexte réel d’utilisation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expliciter les comportements, les connaissances mises en jeu...</a:t>
            </a:r>
          </a:p>
          <a:p>
            <a:pPr marL="282575" indent="-280988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Techniques de recueil d’information auprès des utilisateurs : observation directe, entretiens, questionnaires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fr-FR" sz="200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23DFF-BF4C-411E-93D8-73C8A1E948AB}" type="slidenum">
              <a:rPr lang="fr-FR"/>
              <a:pPr/>
              <a:t>36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726976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/>
              <a:t>Techniques de recueil d’information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415752"/>
            <a:ext cx="8153400" cy="5181600"/>
          </a:xfrm>
          <a:ln/>
        </p:spPr>
        <p:txBody>
          <a:bodyPr>
            <a:normAutofit lnSpcReduction="10000"/>
          </a:bodyPr>
          <a:lstStyle/>
          <a:p>
            <a:pPr marL="284163" indent="-282575">
              <a:lnSpc>
                <a:spcPct val="90000"/>
              </a:lnSpc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 dirty="0"/>
              <a:t>Scénarios de conception</a:t>
            </a:r>
          </a:p>
          <a:p>
            <a:pPr marL="282575" indent="-280988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 dirty="0"/>
              <a:t>But : créer une description réaliste de l'utilisation du nouveau système</a:t>
            </a:r>
          </a:p>
          <a:p>
            <a:pPr marL="282575" indent="-280988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 dirty="0"/>
              <a:t>Moyen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/>
              <a:t>utiliser les scénarimages (</a:t>
            </a:r>
            <a:r>
              <a:rPr lang="fr-FR" sz="2000" dirty="0" err="1"/>
              <a:t>storyboards</a:t>
            </a:r>
            <a:r>
              <a:rPr lang="fr-FR" sz="2000" dirty="0"/>
              <a:t>) du monde du cinéma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/>
              <a:t>points clés, commentaires, enchaînements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/>
              <a:t>pour une vue d'ensemble de l'interaction</a:t>
            </a:r>
          </a:p>
          <a:p>
            <a:pPr marL="282575" indent="-280988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 dirty="0"/>
              <a:t>Procédure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/>
              <a:t>identifier des activités existantes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 dirty="0"/>
              <a:t>Typiques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 dirty="0"/>
              <a:t>Inhabituelles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/>
              <a:t>créer des scénarios de travail en généralisant les histoires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 dirty="0"/>
              <a:t>mélanger les événements de différentes provenances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 dirty="0"/>
              <a:t>incorporer des situations inhabituelles dans des activités typiques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 dirty="0"/>
              <a:t>inclure des situations qui aboutissent et d'autres pas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98484-5C6C-46E2-B28C-18551FB008F5}" type="slidenum">
              <a:rPr lang="fr-FR"/>
              <a:pPr/>
              <a:t>37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798984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/>
              <a:t>Techniques de recueil d’information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415752"/>
            <a:ext cx="8153400" cy="5181600"/>
          </a:xfrm>
          <a:ln/>
        </p:spPr>
        <p:txBody>
          <a:bodyPr/>
          <a:lstStyle/>
          <a:p>
            <a:pPr marL="284163" indent="-282575">
              <a:spcBef>
                <a:spcPts val="8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 b="1" dirty="0"/>
              <a:t>Inspections cognitives</a:t>
            </a:r>
          </a:p>
          <a:p>
            <a:pPr marL="282575" indent="-280988">
              <a:spcBef>
                <a:spcPts val="8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 dirty="0"/>
              <a:t>But : évaluer le système</a:t>
            </a:r>
            <a:br>
              <a:rPr lang="fr-FR" sz="3200" dirty="0"/>
            </a:br>
            <a:r>
              <a:rPr lang="fr-FR" sz="3200" dirty="0"/>
              <a:t>en se mettant à la place de l’utilisateur</a:t>
            </a:r>
          </a:p>
          <a:p>
            <a:pPr marL="282575" indent="-280988">
              <a:spcBef>
                <a:spcPts val="8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 dirty="0"/>
              <a:t>Moyens : spécifier une série de tâches</a:t>
            </a:r>
            <a:br>
              <a:rPr lang="fr-FR" sz="3200" dirty="0"/>
            </a:br>
            <a:r>
              <a:rPr lang="fr-FR" sz="3200" dirty="0"/>
              <a:t>et de séquences d'actions pour les réaliser</a:t>
            </a:r>
          </a:p>
          <a:p>
            <a:pPr marL="282575" indent="-280988">
              <a:spcBef>
                <a:spcPts val="8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3200" dirty="0"/>
              <a:t>Procédure</a:t>
            </a:r>
          </a:p>
          <a:p>
            <a:pPr marL="758825" lvl="1">
              <a:spcBef>
                <a:spcPts val="7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800" dirty="0"/>
              <a:t>imaginer ce que ferait l'utilisateur (comprend-il les messages, le comportement du système ?)</a:t>
            </a:r>
          </a:p>
          <a:p>
            <a:pPr marL="758825" lvl="1">
              <a:spcBef>
                <a:spcPts val="7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800" dirty="0"/>
              <a:t>interprétation et prise en compte des résultats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0583B-14A4-4E6A-B09B-C9E1A0D8BB6E}" type="slidenum">
              <a:rPr lang="fr-FR"/>
              <a:pPr/>
              <a:t>38</a:t>
            </a:fld>
            <a:endParaRPr lang="fr-FR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1219200"/>
            <a:ext cx="1209675" cy="1800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726976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/>
              <a:t>Techniques de recueil d’information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343744"/>
            <a:ext cx="8153400" cy="5181600"/>
          </a:xfrm>
          <a:ln/>
        </p:spPr>
        <p:txBody>
          <a:bodyPr/>
          <a:lstStyle/>
          <a:p>
            <a:pPr marL="284163" indent="-282575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 dirty="0"/>
              <a:t>Remue-méninges (brainstorming)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 dirty="0"/>
              <a:t>But : générer un grand nombre d'idées créatives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 dirty="0"/>
              <a:t>Procédure :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/>
              <a:t>réunir un petit groupe avec différents rôles et expertises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/>
              <a:t>limiter le temps (1h)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/>
              <a:t>décrire un problème de conception spécifique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/>
              <a:t>phase 1 : générer une grande quantités de solutions</a:t>
            </a:r>
            <a:br>
              <a:rPr lang="fr-FR" sz="2000" dirty="0"/>
            </a:br>
            <a:r>
              <a:rPr lang="fr-FR" sz="2000" dirty="0"/>
              <a:t>faire participer tout le monde, enregistrer toutes les idées sans les évaluer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/>
              <a:t>phase 2 : classer les idées en fonction de leur qualité chacun annonce les idées qu'il préfère</a:t>
            </a:r>
            <a:br>
              <a:rPr lang="fr-FR" sz="2000" dirty="0"/>
            </a:br>
            <a:r>
              <a:rPr lang="fr-FR" sz="2000" dirty="0"/>
              <a:t>les idées sont classées par nombre de votes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/>
              <a:t>commencer la conception à partir des idées les mieux classées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 dirty="0"/>
              <a:t>ne pas oublier les idées insolites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09C0-70B2-4099-B286-9E4EAE6697DD}" type="slidenum">
              <a:rPr lang="fr-FR"/>
              <a:pPr/>
              <a:t>39</a:t>
            </a:fld>
            <a:endParaRPr lang="fr-FR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295400"/>
            <a:ext cx="1619250" cy="1609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 anchor="ctr"/>
          <a:lstStyle/>
          <a:p>
            <a:pPr marL="0" indent="0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1" dirty="0">
                <a:latin typeface="Arial-BoldMT" charset="0"/>
              </a:rPr>
              <a:t>Un peu d’histoire ...</a:t>
            </a:r>
          </a:p>
        </p:txBody>
      </p:sp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 anchor="t"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1964 : Douglas </a:t>
            </a:r>
            <a:r>
              <a:rPr lang="fr-FR" dirty="0" err="1" smtClean="0"/>
              <a:t>Engelbart</a:t>
            </a:r>
            <a:r>
              <a:rPr lang="fr-FR" dirty="0" smtClean="0"/>
              <a:t> développe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600" dirty="0" smtClean="0"/>
              <a:t>souris</a:t>
            </a:r>
          </a:p>
          <a:p>
            <a:pPr marL="758825" lvl="1">
              <a:spcBef>
                <a:spcPts val="9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3600" dirty="0" smtClean="0"/>
              <a:t>interfaces graphiques</a:t>
            </a:r>
          </a:p>
          <a:p>
            <a:pPr marL="758825" lvl="1">
              <a:spcBef>
                <a:spcPts val="9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3600" dirty="0" smtClean="0"/>
              <a:t>traitement </a:t>
            </a:r>
            <a:r>
              <a:rPr lang="fr-FR" sz="3600" dirty="0"/>
              <a:t>de texte</a:t>
            </a:r>
          </a:p>
          <a:p>
            <a:pPr marL="758825" lvl="1">
              <a:spcBef>
                <a:spcPts val="9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3600" dirty="0"/>
              <a:t>messagerie</a:t>
            </a:r>
            <a:br>
              <a:rPr lang="fr-FR" sz="3600" dirty="0"/>
            </a:br>
            <a:r>
              <a:rPr lang="fr-FR" sz="3600" dirty="0"/>
              <a:t>électronique</a:t>
            </a:r>
          </a:p>
          <a:p>
            <a:pPr marL="758825" lvl="1">
              <a:spcBef>
                <a:spcPts val="9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3600" dirty="0" err="1"/>
              <a:t>groupware</a:t>
            </a:r>
            <a:r>
              <a:rPr lang="fr-FR" sz="3600" dirty="0"/>
              <a:t> 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6D88-F507-400E-93C0-48514D1EA4A2}" type="slidenum">
              <a:rPr lang="fr-FR"/>
              <a:pPr/>
              <a:t>4</a:t>
            </a:fld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76400"/>
            <a:ext cx="3200400" cy="457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Techniques de recueil d’information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>
            <a:normAutofit lnSpcReduction="10000"/>
          </a:bodyPr>
          <a:lstStyle/>
          <a:p>
            <a:pPr marL="284163" indent="-282575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 b="1"/>
              <a:t>Magicien d’Oz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But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simuler les fonctionnalités absentes du système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système réel inexistant ou partiellement développé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technique difficile à mettre en place :</a:t>
            </a:r>
            <a:br>
              <a:rPr lang="fr-FR" sz="2000"/>
            </a:br>
            <a:r>
              <a:rPr lang="fr-FR" sz="2000"/>
              <a:t>adapté à des systèmes lourds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Moyen : un compère effectue les actions à la place du système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Procédure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le "magicien" interprète</a:t>
            </a:r>
            <a:br>
              <a:rPr lang="fr-FR" sz="2000"/>
            </a:br>
            <a:r>
              <a:rPr lang="fr-FR" sz="2000"/>
              <a:t>les entrées de l'utilisateur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il supplée aux manques du prototype</a:t>
            </a:r>
            <a:br>
              <a:rPr lang="fr-FR" sz="2000"/>
            </a:br>
            <a:r>
              <a:rPr lang="fr-FR" sz="2000"/>
              <a:t>et contrôle le comportement du système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l'utilisateur a la sensation d'utiliser</a:t>
            </a:r>
            <a:br>
              <a:rPr lang="fr-FR" sz="2000"/>
            </a:br>
            <a:r>
              <a:rPr lang="fr-FR" sz="2000"/>
              <a:t>un vrai système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DE7FA-4EE0-45A4-A98E-E05BA4386889}" type="slidenum">
              <a:rPr lang="fr-FR"/>
              <a:pPr/>
              <a:t>40</a:t>
            </a:fld>
            <a:endParaRPr lang="fr-FR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143000"/>
            <a:ext cx="1285875" cy="1733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038600"/>
            <a:ext cx="3114675" cy="1762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Techniques de recueil d’information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/>
              <a:t>Entretiens critiques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But : identifier des exemples</a:t>
            </a:r>
            <a:br>
              <a:rPr lang="fr-FR"/>
            </a:br>
            <a:r>
              <a:rPr lang="fr-FR"/>
              <a:t>spécifiques de problèmes</a:t>
            </a:r>
            <a:br>
              <a:rPr lang="fr-FR"/>
            </a:br>
            <a:r>
              <a:rPr lang="fr-FR"/>
              <a:t>rencontrés par les utilisateurs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Procédure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interviewer l'utilisateur dans son environnement de travail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lui demander de se souvenir d'un problème particulier vécu dans un passé récent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lui demander de décrire chaque incident en détail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lui demander ce qui est habituel et ce qui ne l'est pas dans l'incident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92EBC-997D-41F6-A46B-C19F667A5FED}" type="slidenum">
              <a:rPr lang="fr-FR"/>
              <a:pPr/>
              <a:t>41</a:t>
            </a:fld>
            <a:endParaRPr lang="fr-FR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447800"/>
            <a:ext cx="2343150" cy="1504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Techniques de recueil d’information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/>
              <a:t>Entretiens</a:t>
            </a:r>
          </a:p>
          <a:p>
            <a:pPr marL="282575" indent="-280988">
              <a:spcBef>
                <a:spcPts val="5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Attention à ne pas induire les réponses aux questions</a:t>
            </a:r>
          </a:p>
          <a:p>
            <a:pPr marL="758825" lvl="1"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Recensement des besoins</a:t>
            </a:r>
          </a:p>
          <a:p>
            <a:pPr marL="758825" lvl="1"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Constitution d’un glossaire des termes des utilisateurs</a:t>
            </a:r>
          </a:p>
          <a:p>
            <a:pPr marL="758825" lvl="1"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Création de répertoires de raisonnement</a:t>
            </a:r>
          </a:p>
          <a:p>
            <a:pPr marL="758825" lvl="1"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Détermination des processus cognitifs qui régissent les activités</a:t>
            </a:r>
          </a:p>
          <a:p>
            <a:pPr marL="758825" lvl="1"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Définition des enchaînements logiques des actions de l’utilisateur</a:t>
            </a:r>
          </a:p>
          <a:p>
            <a:pPr marL="758825" lvl="1"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Enrichissement des données recueillies</a:t>
            </a:r>
          </a:p>
          <a:p>
            <a:pPr marL="282575" indent="-280988">
              <a:spcBef>
                <a:spcPts val="5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Entretiens structurés directifs ou semi-directifs</a:t>
            </a:r>
          </a:p>
          <a:p>
            <a:pPr marL="758825" lvl="1"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mêmes questions et mêmes formats pour tout le monde</a:t>
            </a:r>
          </a:p>
          <a:p>
            <a:pPr marL="758825" lvl="1"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+ facile à mener, + facile de comparer </a:t>
            </a:r>
          </a:p>
          <a:p>
            <a:pPr marL="282575" indent="-280988">
              <a:spcBef>
                <a:spcPts val="5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Entretiens ouverts </a:t>
            </a:r>
          </a:p>
          <a:p>
            <a:pPr marL="758825" lvl="1"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permettent de saisir des réactions spontanées</a:t>
            </a:r>
          </a:p>
          <a:p>
            <a:pPr marL="758825" lvl="1">
              <a:spcBef>
                <a:spcPts val="45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permettent de saisir la façon de faire des utilisateurs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44F73-C376-4640-A8E7-BBF8FC640D80}" type="slidenum">
              <a:rPr lang="fr-FR"/>
              <a:pPr/>
              <a:t>42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Techniques de recueil d’information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 b="1"/>
              <a:t>Observations</a:t>
            </a:r>
          </a:p>
          <a:p>
            <a:pPr marL="282575" indent="-280988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But : identifier les gros problèmes</a:t>
            </a:r>
            <a:br>
              <a:rPr lang="fr-FR" sz="2400"/>
            </a:br>
            <a:r>
              <a:rPr lang="fr-FR" sz="2400"/>
              <a:t>du logiciel (prototype / système final)</a:t>
            </a:r>
          </a:p>
          <a:p>
            <a:pPr marL="282575" indent="-280988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Procédure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en laboratoire ou sur le terrain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choisir au moins 2 utilisateurs qui agiront indépendamment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définir une mission spécifique (résoudre un problème, suivre un scénario)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décider de ce que l'on veut mesurer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demander aux utilisateurs d'effectuer la tâche (méthode intrusive)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observation directe simple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avec explication à haute voix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à deux pour observer leurs interactions (interrogations, explications)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enregistrer les interactions, puis les analyser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papier, audio, vidéo, trace informatique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8FBFB-9132-462B-97FD-7DA448564C6A}" type="slidenum">
              <a:rPr lang="fr-FR"/>
              <a:pPr/>
              <a:t>43</a:t>
            </a:fld>
            <a:endParaRPr lang="fr-FR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619375" cy="174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Techniques de recueil d’information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lnSpc>
                <a:spcPct val="90000"/>
              </a:lnSpc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 b="1"/>
              <a:t>Observations</a:t>
            </a:r>
          </a:p>
          <a:p>
            <a:pPr marL="282575" indent="-280988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But : identifier les gros problèmes</a:t>
            </a:r>
            <a:br>
              <a:rPr lang="fr-FR" sz="2400"/>
            </a:br>
            <a:r>
              <a:rPr lang="fr-FR" sz="2400"/>
              <a:t>du logiciel (prototype / système final)</a:t>
            </a:r>
          </a:p>
          <a:p>
            <a:pPr marL="282575" indent="-280988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Procédure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en laboratoire ou sur le terrain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choisir au moins 2 utilisateurs qui agiront indépendamment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définir une mission spécifique (résoudre un problème, suivre un scénario)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décider de ce que l'on veut mesurer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demander aux utilisateurs d'effectuer la tâche (méthode intrusive)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observation directe simple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avec explication à haute voix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à deux pour observer leurs interactions (interrogations, explications)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enregistrer les interactions, puis les analyser</a:t>
            </a:r>
          </a:p>
          <a:p>
            <a:pPr marL="1222375" lvl="2" indent="-271463">
              <a:lnSpc>
                <a:spcPct val="90000"/>
              </a:lnSpc>
              <a:spcBef>
                <a:spcPts val="450"/>
              </a:spcBef>
              <a:buFont typeface="Wingdings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1800"/>
              <a:t>papier, audio, vidéo, trace informatique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24414-2E4D-484D-A7A0-99A593E47B72}" type="slidenum">
              <a:rPr lang="fr-FR"/>
              <a:pPr/>
              <a:t>44</a:t>
            </a:fld>
            <a:endParaRPr lang="fr-FR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619375" cy="174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Techniques de recueil d’information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/>
              <a:t>Observations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Enregistrements vidéo (ou audio)</a:t>
            </a:r>
            <a:br>
              <a:rPr lang="fr-FR"/>
            </a:br>
            <a:r>
              <a:rPr lang="fr-FR"/>
              <a:t> il faut voir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le visage, la posture de l’utilisateur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l’écran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Oculométrie (eye tracking)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Utilité : corriger certains biais des protocoles verbaux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Inconvénients : très long et coûteux à dépouiller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E8E0-BDC8-4366-8240-35D2CCDFDB97}" type="slidenum">
              <a:rPr lang="fr-FR"/>
              <a:pPr/>
              <a:t>45</a:t>
            </a:fld>
            <a:endParaRPr lang="fr-FR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029200"/>
            <a:ext cx="5019675" cy="1162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Techniques de recueil d’information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/>
              <a:t>Observations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Traces informatiques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mémorisation de (toutes) les actions de l’utilisateur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permet de rejouer la session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objectif : dépouillement automatiquement</a:t>
            </a:r>
            <a:br>
              <a:rPr lang="fr-FR" sz="2400"/>
            </a:br>
            <a:r>
              <a:rPr lang="fr-FR" sz="2400"/>
              <a:t>l’analyse doit être prévue avant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B6E4-43B6-4EB0-87AB-90E700E695DE}" type="slidenum">
              <a:rPr lang="fr-FR"/>
              <a:pPr/>
              <a:t>46</a:t>
            </a:fld>
            <a:endParaRPr lang="fr-FR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657600"/>
            <a:ext cx="7726363" cy="28003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Les éléments d’une IHM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 b="1"/>
              <a:t>Quelques principes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2 secondes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ne pas attendre plus de 2 secondes les réponses du système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3 clics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 accéder à l’information souhaitée en 3 clics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Loi de Fitts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le temps pour atteindre une cible dépend de la distance et de sa taille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Syndrome de l’oisillon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les utilisateurs ont tendance à rejeter les systèmes non familiers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problème pour l’évolution des logiciels, les innovations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Conception intuitive</a:t>
            </a:r>
          </a:p>
          <a:p>
            <a:pPr marL="758825" lvl="1">
              <a:spcBef>
                <a:spcPts val="500"/>
              </a:spcBef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000"/>
              <a:t>interface utilisable dès la première fois, sans formation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58663-06F2-448C-AD82-A669E0340411}" type="slidenum">
              <a:rPr lang="fr-FR"/>
              <a:pPr/>
              <a:t>47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Les éléments d’une IHM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>
            <a:normAutofit lnSpcReduction="10000"/>
          </a:bodyPr>
          <a:lstStyle/>
          <a:p>
            <a:pPr marL="284163" indent="-282575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/>
              <a:t>Lisibilité des couleurs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Privilégier un bon contraste caractères/fond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caractères sombres sur fond clair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de préférence caractères noirs sur fond blanc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Éviter certaines combinaisons de couleurs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Limiter le nombre de couleurs (7 maximum)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Attention à la portabilité des couleurs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selon les écrans (penser au nombre de couleurs des écrans)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selon les personnes : choisir des couleurs faciles à distinguer</a:t>
            </a:r>
            <a:br>
              <a:rPr lang="fr-FR"/>
            </a:br>
            <a:r>
              <a:rPr lang="fr-FR"/>
              <a:t>daltonisme : 8-10% des hommes, 0,5% des femmes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2CB0-1BBD-4112-8560-0271FCA1C857}" type="slidenum">
              <a:rPr lang="fr-FR"/>
              <a:pPr/>
              <a:t>48</a:t>
            </a:fld>
            <a:endParaRPr lang="fr-FR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2133600"/>
            <a:ext cx="1000125" cy="666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Les éléments d’une IHM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/>
              <a:t>Signification des couleurs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Respecter les habitudes culturelles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en occident : rouge = stop / vert = go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en chine : rouge = joie, mariage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Utiliser les couleurs pour</a:t>
            </a:r>
            <a:br>
              <a:rPr lang="fr-FR"/>
            </a:br>
            <a:r>
              <a:rPr lang="fr-FR"/>
              <a:t>signifier quelque chose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même type d’information </a:t>
            </a:r>
            <a:r>
              <a:rPr lang="fr-FR">
                <a:latin typeface="Wingdings" charset="2"/>
              </a:rPr>
              <a:t></a:t>
            </a:r>
            <a:r>
              <a:rPr lang="fr-FR"/>
              <a:t> même couleur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types d’information différents </a:t>
            </a:r>
            <a:r>
              <a:rPr lang="fr-FR">
                <a:latin typeface="Wingdings" charset="2"/>
              </a:rPr>
              <a:t></a:t>
            </a:r>
            <a:r>
              <a:rPr lang="fr-FR"/>
              <a:t> couleurs contrastées</a:t>
            </a:r>
          </a:p>
          <a:p>
            <a:pPr marL="758825" lvl="1">
              <a:buFont typeface="Symbol" pitchFamily="16" charset="2"/>
              <a:buChar char="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types d’information similaires </a:t>
            </a:r>
            <a:r>
              <a:rPr lang="fr-FR">
                <a:latin typeface="Wingdings" charset="2"/>
              </a:rPr>
              <a:t></a:t>
            </a:r>
            <a:r>
              <a:rPr lang="fr-FR"/>
              <a:t> couleurs peu contrastées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6981-0A51-45DD-BBDE-E55279010401}" type="slidenum">
              <a:rPr lang="fr-FR"/>
              <a:pPr/>
              <a:t>49</a:t>
            </a:fld>
            <a:endParaRPr lang="fr-FR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143000"/>
            <a:ext cx="2781300" cy="2276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5181600"/>
            <a:ext cx="1009650" cy="91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latin typeface="Arial-BoldMT" charset="0"/>
              </a:rPr>
              <a:t>Un peu d’histoire ...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534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1965 : Ted Nelson (Xanadu) invente les termes hypertext et hypermédia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Au MIT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Des laboratoires</a:t>
            </a:r>
            <a:br>
              <a:rPr lang="fr-FR"/>
            </a:br>
            <a:r>
              <a:rPr lang="fr-FR"/>
              <a:t>Architecture Machine Group, A.I. Lab, Media Lab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Des chercheurs</a:t>
            </a:r>
            <a:br>
              <a:rPr lang="fr-FR"/>
            </a:br>
            <a:r>
              <a:rPr lang="fr-FR"/>
              <a:t>Marvin Minsky, Seymour Papert, Nicholas Negroponte…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Des inventions</a:t>
            </a:r>
          </a:p>
          <a:p>
            <a:pPr marL="1222375" lvl="2" indent="-271463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langage Logo</a:t>
            </a:r>
          </a:p>
          <a:p>
            <a:pPr marL="1222375" lvl="2" indent="-271463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langage naturel</a:t>
            </a:r>
          </a:p>
          <a:p>
            <a:pPr marL="1222375" lvl="2" indent="-271463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synthèse / reconnaissance de la parole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960F-CE79-464D-A355-8EB7C632E353}" type="slidenum">
              <a:rPr lang="fr-FR"/>
              <a:pPr/>
              <a:t>5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Les éléments d’une IHM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/>
              <a:t>Lecture à l’écran</a:t>
            </a:r>
          </a:p>
          <a:p>
            <a:pPr marL="284163" indent="-282575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Commandes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1ère visualisation de l’écran : parcours en Z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Ensuite : parcours sélectif</a:t>
            </a:r>
          </a:p>
          <a:p>
            <a:pPr marL="282575" indent="-280988"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/>
              <a:t>Meilleure visibilité et accessibilité au centre de l’écran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95848-9845-4C93-BF5B-F8CB2FE0A1CE}" type="slidenum">
              <a:rPr lang="fr-FR"/>
              <a:pPr/>
              <a:t>50</a:t>
            </a:fld>
            <a:endParaRPr lang="fr-FR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962400"/>
            <a:ext cx="7342188" cy="2428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Les éléments d’une IHM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4163" indent="-282575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b="1"/>
              <a:t>Affichage de texte</a:t>
            </a:r>
          </a:p>
          <a:p>
            <a:pPr marL="284163" indent="-282575">
              <a:spcBef>
                <a:spcPts val="6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Typographie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sur écran polices sans sérif</a:t>
            </a:r>
            <a:br>
              <a:rPr lang="fr-FR" sz="2400"/>
            </a:br>
            <a:r>
              <a:rPr lang="fr-FR" sz="2400"/>
              <a:t>plus lisibles à l’écran</a:t>
            </a:r>
            <a:br>
              <a:rPr lang="fr-FR" sz="2400"/>
            </a:br>
            <a:r>
              <a:rPr lang="fr-FR" sz="2400"/>
              <a:t>(Arial, Helvetica, Geneva…)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 gras, italique, souligné ralentissent la lecture</a:t>
            </a:r>
          </a:p>
          <a:p>
            <a:pPr marL="282575" indent="-280988">
              <a:spcBef>
                <a:spcPts val="60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fr-FR" sz="2400"/>
              <a:t>MAJUSCULES moins lisibles que minuscules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33DB-718B-4BCC-A0A2-3F0D2D884265}" type="slidenum">
              <a:rPr lang="fr-FR"/>
              <a:pPr/>
              <a:t>51</a:t>
            </a:fld>
            <a:endParaRPr lang="fr-FR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0"/>
            <a:ext cx="2790825" cy="1581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14800"/>
            <a:ext cx="6694488" cy="2276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Les éléments d’une IHM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Utiliser le langage de l’utilisateur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Éviter les abréviations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Produire des messages concis et homogènes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Utiliser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La forme affirmative 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La voix active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Éviter les impasses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Respecter l’ordre des actions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Mettre en évidence les éléments importants</a:t>
            </a:r>
          </a:p>
          <a:p>
            <a:pPr marL="2825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D1FF1-77B9-4A0D-9455-51093E5830F2}" type="slidenum">
              <a:rPr lang="fr-FR"/>
              <a:pPr/>
              <a:t>52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/>
              <a:t>Types d’interaction : 1. le </a:t>
            </a:r>
            <a:r>
              <a:rPr lang="fr-FR"/>
              <a:t>langage naturel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Dialoguer en langage naturel (réel ou via le clavier)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en théorie, le moyen le plus attractif de communiquer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en pratique, très peu utilisé (surtout pour commandes de complexité restreinte)</a:t>
            </a:r>
          </a:p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Raisons techniques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difficultés de l’analyse du langage naturel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problème des ambiguïtés, des références, des sous-dialogues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difficultés de reconnaissance vocale</a:t>
            </a:r>
          </a:p>
          <a:p>
            <a:pPr marL="282575" indent="-282575">
              <a:lnSpc>
                <a:spcPct val="90000"/>
              </a:lnSpc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Raisons fonctionnelles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difficulté d’utilisation du clavier </a:t>
            </a:r>
            <a:r>
              <a:rPr lang="fr-FR">
                <a:latin typeface="Wingdings" charset="2"/>
              </a:rPr>
              <a:t></a:t>
            </a:r>
            <a:r>
              <a:rPr lang="fr-FR"/>
              <a:t>erreurs</a:t>
            </a:r>
          </a:p>
          <a:p>
            <a:pPr marL="758825" lvl="1">
              <a:lnSpc>
                <a:spcPct val="90000"/>
              </a:lnSpc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lenteur d’utilisation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583B-B3F3-4589-B3C4-8DE3CFA3F438}" type="slidenum">
              <a:rPr lang="fr-FR"/>
              <a:pPr/>
              <a:t>53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200"/>
              <a:t>Types d’interaction : 2. Langage de commande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Principe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écrire une ligne de commandes (avec syntaxe et vocabulaire)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accès direct aux fonctionnalités du système pour les experts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mais pas utilisable par des novices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Exemples : Dos, Unix :    delete *.*          copy A:*.doc c: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Avantages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concision (plus grande qu’en langage naturel)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Structuration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possibilité d’extensions (définition de macros, scripts)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Inconvénients : apprentissage et pratique régulière</a:t>
            </a:r>
          </a:p>
          <a:p>
            <a:pPr marL="282575" indent="-282575">
              <a:lnSpc>
                <a:spcPct val="9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Vocabulaire à utiliser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mots courts, faciles à taper (proximité des touches sur le clavier)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spécifiques plutôt que généraux</a:t>
            </a:r>
          </a:p>
          <a:p>
            <a:pPr marL="758825" lvl="1">
              <a:lnSpc>
                <a:spcPct val="90000"/>
              </a:lnSpc>
              <a:spcBef>
                <a:spcPts val="5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de préférence prononçables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48028-3B9C-4E11-B2DF-5B2C161E7D06}" type="slidenum">
              <a:rPr lang="fr-FR"/>
              <a:pPr/>
              <a:t>54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/>
              <a:t>Types d’interaction : 3. les menus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Sélectionner un item dans un menu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Déclencher une commande par un clic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Mettre en évidence une option choisie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Possibilité de hiérarchie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Graphisme des commandes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normal activable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grisé </a:t>
            </a:r>
            <a:r>
              <a:rPr lang="fr-FR" sz="2800">
                <a:latin typeface="Wingdings" charset="2"/>
              </a:rPr>
              <a:t></a:t>
            </a:r>
            <a:r>
              <a:rPr lang="fr-FR"/>
              <a:t> non activable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mais pas effacé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par catégories, séparées par un trait (couper / copier / coller)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Possibilité de personnaliser les menus (experts)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1E0E0-E455-4474-8B6A-082AC18CE69C}" type="slidenum">
              <a:rPr lang="fr-FR"/>
              <a:pPr/>
              <a:t>55</a:t>
            </a:fld>
            <a:endParaRPr lang="fr-FR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19200"/>
            <a:ext cx="2652713" cy="3657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3600"/>
              <a:t>Types d’interaction : 4. les formulaires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Répondre à des questions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pour entrer des informations nombreuses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mécanisme simple mais fonctionnalités limitées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questions fermées</a:t>
            </a:r>
          </a:p>
          <a:p>
            <a:pPr marL="1222375" lvl="2" indent="-271463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(oui/non, choix multiples, listes)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questions ouvertes</a:t>
            </a:r>
          </a:p>
          <a:p>
            <a:pPr marL="1222375" lvl="2" indent="-271463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champs à remplir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Vérifier la cohérence</a:t>
            </a:r>
            <a:br>
              <a:rPr lang="fr-FR"/>
            </a:br>
            <a:r>
              <a:rPr lang="fr-FR"/>
              <a:t>des données saisies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670E-01B1-4B9E-B6F0-EB63DE3198C6}" type="slidenum">
              <a:rPr lang="fr-FR"/>
              <a:pPr/>
              <a:t>56</a:t>
            </a:fld>
            <a:endParaRPr lang="fr-FR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4000500" cy="2962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6858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800"/>
              <a:t>Types d’interaction : 5. Manipulation d’objets graphiques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>
            <a:normAutofit lnSpcReduction="10000"/>
          </a:bodyPr>
          <a:lstStyle/>
          <a:p>
            <a:pPr marL="282575" indent="-282575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Actions physiques sur les objets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pointer et cliquer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opérations rapides et réversibles avec effet visible immédiatement</a:t>
            </a:r>
          </a:p>
          <a:p>
            <a:pPr marL="282575" indent="-282575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Principe objet/action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Désignation des objets qu’on veut manipuler, puis actions les unes à la suite des autres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exemple : sélection de texte, puis centrer, italique</a:t>
            </a:r>
          </a:p>
          <a:p>
            <a:pPr marL="282575" indent="-282575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Avantages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plus fort engagement de l’utilisateur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impression d’agir sur l’environnement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plus faible distance entre la conception du monde et la façon dont il est représenté à l’interface</a:t>
            </a:r>
          </a:p>
          <a:p>
            <a:pPr marL="282575" indent="-282575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000"/>
              <a:t>Inconvénients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difficulté de représenter des opérations abstraites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encombrement de l’écran (tous les objets)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ambiguïté du sens des icônes</a:t>
            </a:r>
          </a:p>
          <a:p>
            <a:pPr marL="758825" lvl="1">
              <a:lnSpc>
                <a:spcPct val="90000"/>
              </a:lnSpc>
              <a:spcBef>
                <a:spcPts val="45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1800"/>
              <a:t>jugée moins rapide par les experts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E72E-2085-446A-B5A3-B20F0713950B}" type="slidenum">
              <a:rPr lang="fr-FR"/>
              <a:pPr/>
              <a:t>57</a:t>
            </a:fld>
            <a:endParaRPr lang="fr-FR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219200"/>
            <a:ext cx="1079500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Guides de style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références dont il faut tenir compte pour concevoir des interfaces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définissent l’aspect des interfaces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mais ne contiennent pas de recommandations ergonomiques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spécifiques au système d’exploitation, à sa version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i="1">
                <a:latin typeface="Arial" charset="0"/>
              </a:rPr>
              <a:t>Apple’s Human Interface Guidelines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TTE1B79F90t00" charset="0"/>
              </a:rPr>
              <a:t> </a:t>
            </a:r>
            <a:r>
              <a:rPr lang="fr-FR" i="1">
                <a:latin typeface="Arial" charset="0"/>
              </a:rPr>
              <a:t>Microsoft Windows XP Visual Guidelines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i="1">
                <a:latin typeface="Arial" charset="0"/>
              </a:rPr>
              <a:t>Java Look and Feel design Guidelines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01C52-44D1-4CD6-94E8-54B53B9F9B07}" type="slidenum">
              <a:rPr lang="fr-FR"/>
              <a:pPr/>
              <a:t>58</a:t>
            </a:fld>
            <a:endParaRPr lang="fr-F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Pour aller plus loin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AFIHM : Association Francophone d'Interaction Homme-Machine</a:t>
            </a:r>
            <a:br>
              <a:rPr lang="fr-FR"/>
            </a:br>
            <a:r>
              <a:rPr lang="fr-FR">
                <a:solidFill>
                  <a:srgbClr val="FF6699"/>
                </a:solidFill>
                <a:hlinkClick r:id="rId3"/>
              </a:rPr>
              <a:t>http://www.afihm.org/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Bibliographie</a:t>
            </a:r>
            <a:br>
              <a:rPr lang="fr-FR"/>
            </a:br>
            <a:r>
              <a:rPr lang="fr-FR">
                <a:solidFill>
                  <a:srgbClr val="FF6699"/>
                </a:solidFill>
                <a:hlinkClick r:id="rId4"/>
              </a:rPr>
              <a:t>http://interaction2.free.fr/Documentation/livres.html</a:t>
            </a:r>
          </a:p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solidFill>
                  <a:srgbClr val="FF6699"/>
                </a:solidFill>
                <a:hlinkClick r:id="rId5"/>
              </a:rPr>
              <a:t>http://fr.wikipedia.org/wiki/Interactions_homme-machine</a:t>
            </a:r>
          </a:p>
          <a:p>
            <a:pPr marL="2825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81A92-4CE9-4CFC-9568-4A4AE548BAC1}" type="slidenum">
              <a:rPr lang="fr-FR"/>
              <a:pPr/>
              <a:t>59</a:t>
            </a:fld>
            <a:endParaRPr lang="fr-FR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3962400"/>
            <a:ext cx="4686300" cy="240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latin typeface="Arial-BoldMT" charset="0"/>
              </a:rPr>
              <a:t>Un peu d’histoire ...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534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1970 Xerox PARC (Palo Alto)</a:t>
            </a:r>
            <a:br>
              <a:rPr lang="fr-FR"/>
            </a:br>
            <a:r>
              <a:rPr lang="fr-FR"/>
              <a:t>centre de recherche « historique »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 photocopie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ArialMT" charset="0"/>
              </a:rPr>
              <a:t>prototype de la station de travail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concepts de l’ordinateur « personnel »</a:t>
            </a:r>
          </a:p>
          <a:p>
            <a:pPr marL="1222375" lvl="2" indent="-271463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bureautique (WYSIWIG)</a:t>
            </a:r>
          </a:p>
          <a:p>
            <a:pPr marL="1222375" lvl="2" indent="-271463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latin typeface="ArialMT" charset="0"/>
              </a:rPr>
              <a:t>fenêtres, ascenseurs, menus ...</a:t>
            </a:r>
          </a:p>
          <a:p>
            <a:pPr marL="1222375" lvl="2" indent="-271463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réseau Ethernet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programmation orientée objet (Smalltalk)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Alan Kay</a:t>
            </a:r>
            <a:br>
              <a:rPr lang="fr-FR"/>
            </a:br>
            <a:r>
              <a:rPr lang="fr-FR" i="1"/>
              <a:t>« Le meilleur moyen de prédire le futur est de l'inventer »</a:t>
            </a:r>
          </a:p>
          <a:p>
            <a:pPr marL="282575" indent="-282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/>
          </a:p>
          <a:p>
            <a:pPr marL="758825" lvl="1"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22DE-011A-4248-A4D6-CC3631100818}" type="slidenum">
              <a:rPr lang="fr-FR"/>
              <a:pPr/>
              <a:t>6</a:t>
            </a:fld>
            <a:endParaRPr lang="fr-FR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62000" y="457200"/>
            <a:ext cx="81534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143000"/>
            <a:ext cx="2671763" cy="3352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 lIns="91440" tIns="45720" rIns="91440" bIns="45720" anchor="ctr">
            <a:normAutofit fontScale="90000"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1">
                <a:latin typeface="Arial-BoldMT" charset="0"/>
              </a:rPr>
              <a:t>Un peu d’histoire ...</a:t>
            </a:r>
          </a:p>
        </p:txBody>
      </p:sp>
      <p:sp>
        <p:nvSpPr>
          <p:cNvPr id="9217" name="Rectangle 1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 anchor="t"/>
          <a:lstStyle/>
          <a:p>
            <a:pPr marL="282575" indent="-282575">
              <a:spcBef>
                <a:spcPts val="7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800"/>
              <a:t>Les premiers micro-ordinateurs</a:t>
            </a:r>
          </a:p>
          <a:p>
            <a:pPr marL="758825" lvl="1">
              <a:spcBef>
                <a:spcPts val="6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1972 : le Micral est inventé en France</a:t>
            </a:r>
          </a:p>
          <a:p>
            <a:pPr marL="758825" lvl="1">
              <a:spcBef>
                <a:spcPts val="600"/>
              </a:spcBef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/>
          </a:p>
          <a:p>
            <a:pPr marL="758825" lvl="1">
              <a:spcBef>
                <a:spcPts val="600"/>
              </a:spcBef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/>
          </a:p>
          <a:p>
            <a:pPr marL="758825" lvl="1">
              <a:spcBef>
                <a:spcPts val="600"/>
              </a:spcBef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/>
          </a:p>
          <a:p>
            <a:pPr marL="758825" lvl="1">
              <a:spcBef>
                <a:spcPts val="600"/>
              </a:spcBef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/>
          </a:p>
          <a:p>
            <a:pPr marL="758825" lvl="1">
              <a:spcBef>
                <a:spcPts val="600"/>
              </a:spcBef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/>
          </a:p>
          <a:p>
            <a:pPr marL="758825" lvl="1">
              <a:spcBef>
                <a:spcPts val="600"/>
              </a:spcBef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/>
              <a:t>1975: ALTAIR 8800</a:t>
            </a:r>
            <a:br>
              <a:rPr lang="fr-FR" sz="2400"/>
            </a:br>
            <a:r>
              <a:rPr lang="fr-FR" sz="2400"/>
              <a:t>un micro-ordinateur pour moins de $400</a:t>
            </a:r>
          </a:p>
          <a:p>
            <a:pPr marL="758825" lvl="1">
              <a:spcBef>
                <a:spcPts val="600"/>
              </a:spcBef>
              <a:buFont typeface="Symbol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/>
          </a:p>
          <a:p>
            <a:pPr marL="760413" lvl="1" indent="-284163"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400"/>
          </a:p>
          <a:p>
            <a:pPr marL="284163" indent="-282575">
              <a:spcBef>
                <a:spcPts val="7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800"/>
          </a:p>
          <a:p>
            <a:pPr marL="282575" indent="-282575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fr-FR" sz="280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A6DE-F74A-41EB-84E0-D734CDFA6652}" type="slidenum">
              <a:rPr lang="fr-FR"/>
              <a:pPr/>
              <a:t>7</a:t>
            </a:fld>
            <a:endParaRPr lang="fr-FR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057400"/>
            <a:ext cx="2857500" cy="2143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029200"/>
            <a:ext cx="1981200" cy="1358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latin typeface="Arial-BoldMT" charset="0"/>
              </a:rPr>
              <a:t>Un peu d’histoire ...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1981: Xerox Star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1er modèle commercial de station de travail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environnement graphique évolué,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Desktop, WYSIWYG</a:t>
            </a:r>
          </a:p>
          <a:p>
            <a:pPr marL="758825" lvl="1">
              <a:buClr>
                <a:srgbClr val="010000"/>
              </a:buClr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solidFill>
                  <a:srgbClr val="010000"/>
                </a:solidFill>
                <a:latin typeface="Arial-BoldMT" charset="0"/>
              </a:rPr>
              <a:t>Architecture fermée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orienté professionnels</a:t>
            </a:r>
          </a:p>
          <a:p>
            <a:pPr marL="1222375" lvl="2" indent="-271463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trop cher ($15 000)</a:t>
            </a:r>
          </a:p>
          <a:p>
            <a:pPr marL="1222375" lvl="2" indent="-271463">
              <a:buFont typeface="Wingdings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échec commercial</a:t>
            </a:r>
            <a:br>
              <a:rPr lang="fr-FR"/>
            </a:br>
            <a:endParaRPr lang="fr-FR"/>
          </a:p>
          <a:p>
            <a:pPr marL="758825" lvl="1">
              <a:buClr>
                <a:srgbClr val="010000"/>
              </a:buClr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>
                <a:solidFill>
                  <a:srgbClr val="010000"/>
                </a:solidFill>
                <a:latin typeface="Arial-BoldMT" charset="0"/>
              </a:rPr>
              <a:t>une influence certaine</a:t>
            </a:r>
            <a:br>
              <a:rPr lang="fr-FR">
                <a:solidFill>
                  <a:srgbClr val="010000"/>
                </a:solidFill>
                <a:latin typeface="Arial-BoldMT" charset="0"/>
              </a:rPr>
            </a:br>
            <a:r>
              <a:rPr lang="fr-FR">
                <a:solidFill>
                  <a:srgbClr val="010000"/>
                </a:solidFill>
                <a:latin typeface="Arial-BoldMT" charset="0"/>
              </a:rPr>
              <a:t>sur les systèmes actuels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35799-7A47-41F9-BA2D-4B25DFF67FF2}" type="slidenum">
              <a:rPr lang="fr-FR"/>
              <a:pPr/>
              <a:t>8</a:t>
            </a:fld>
            <a:endParaRPr lang="fr-FR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25" y="4017963"/>
            <a:ext cx="3352800" cy="241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143000"/>
            <a:ext cx="2185988" cy="2743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6858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b="1">
                <a:latin typeface="Arial-BoldMT" charset="0"/>
              </a:rPr>
              <a:t>Un peu d’histoire ...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153400" cy="5181600"/>
          </a:xfrm>
          <a:ln/>
        </p:spPr>
        <p:txBody>
          <a:bodyPr/>
          <a:lstStyle/>
          <a:p>
            <a:pPr marL="282575" indent="-282575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1983: Apple Lisa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plus ou moins inspiré du Xerox Star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plutôt un ordinateur personnel</a:t>
            </a:r>
          </a:p>
          <a:p>
            <a:pPr marL="758825" lvl="1">
              <a:buFont typeface="Symbol" pitchFamily="16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/>
              <a:t>trop cher, échec commercial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38941-ADAC-4F4D-9CE6-74E2F08CD2B8}" type="slidenum">
              <a:rPr lang="fr-FR"/>
              <a:pPr/>
              <a:t>9</a:t>
            </a:fld>
            <a:endParaRPr lang="fr-F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4876800" cy="304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2819400" cy="2274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3626</TotalTime>
  <Words>2609</Words>
  <Application>Microsoft Office PowerPoint</Application>
  <PresentationFormat>Affichage à l'écran (4:3)</PresentationFormat>
  <Paragraphs>668</Paragraphs>
  <Slides>59</Slides>
  <Notes>59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70" baseType="lpstr">
      <vt:lpstr>Times New Roman</vt:lpstr>
      <vt:lpstr>Microsoft YaHei</vt:lpstr>
      <vt:lpstr>Courier New</vt:lpstr>
      <vt:lpstr>Lucida Sans Unicode</vt:lpstr>
      <vt:lpstr>Arial-BoldMT</vt:lpstr>
      <vt:lpstr>Symbol</vt:lpstr>
      <vt:lpstr>Wingdings</vt:lpstr>
      <vt:lpstr>ArialMT</vt:lpstr>
      <vt:lpstr>Arial</vt:lpstr>
      <vt:lpstr>TTE1B79F90t00</vt:lpstr>
      <vt:lpstr>Débit</vt:lpstr>
      <vt:lpstr>Diapositive 1</vt:lpstr>
      <vt:lpstr>Un peu d’histoire ...</vt:lpstr>
      <vt:lpstr>Un peu d’histoire ...</vt:lpstr>
      <vt:lpstr>Un peu d’histoire ...</vt:lpstr>
      <vt:lpstr>Un peu d’histoire ...</vt:lpstr>
      <vt:lpstr>Un peu d’histoire ...</vt:lpstr>
      <vt:lpstr>Un peu d’histoire ...</vt:lpstr>
      <vt:lpstr>Un peu d’histoire ...</vt:lpstr>
      <vt:lpstr>Un peu d’histoire ...</vt:lpstr>
      <vt:lpstr>Un peu d’histoire ...</vt:lpstr>
      <vt:lpstr>Un peu d’histoire ...</vt:lpstr>
      <vt:lpstr>Un peu d’histoire ...</vt:lpstr>
      <vt:lpstr>Un peu d’histoire ...</vt:lpstr>
      <vt:lpstr>Et demain ?</vt:lpstr>
      <vt:lpstr>Et demain ?</vt:lpstr>
      <vt:lpstr>Et demain ?</vt:lpstr>
      <vt:lpstr>Et demain ?</vt:lpstr>
      <vt:lpstr>Et demain ?</vt:lpstr>
      <vt:lpstr>IHM - Définitions</vt:lpstr>
      <vt:lpstr>Les enjeux des IHM</vt:lpstr>
      <vt:lpstr>IHM, domaine pluridisciplinaire</vt:lpstr>
      <vt:lpstr>Adapter l’IHM</vt:lpstr>
      <vt:lpstr>Adapter l’IHM</vt:lpstr>
      <vt:lpstr>Les enjeux de l’IHM</vt:lpstr>
      <vt:lpstr>Les risques d'une mauvaise interface</vt:lpstr>
      <vt:lpstr>IHM : Les objectifs</vt:lpstr>
      <vt:lpstr>Ergonomie</vt:lpstr>
      <vt:lpstr>Objectif de l’ergonomie</vt:lpstr>
      <vt:lpstr>Variabilité et Diversité</vt:lpstr>
      <vt:lpstr>Variabilité et Diversité</vt:lpstr>
      <vt:lpstr>Utilisabilité d’un système</vt:lpstr>
      <vt:lpstr>IHM : Méthodes de conception</vt:lpstr>
      <vt:lpstr>IHM : Méthodes de conception</vt:lpstr>
      <vt:lpstr>IHM : Méthodes de conception</vt:lpstr>
      <vt:lpstr>IHM : Méthodes de conception</vt:lpstr>
      <vt:lpstr>IHM : Méthodes de conception</vt:lpstr>
      <vt:lpstr>Techniques de recueil d’information</vt:lpstr>
      <vt:lpstr>Techniques de recueil d’information</vt:lpstr>
      <vt:lpstr>Techniques de recueil d’information</vt:lpstr>
      <vt:lpstr>Techniques de recueil d’information</vt:lpstr>
      <vt:lpstr>Techniques de recueil d’information</vt:lpstr>
      <vt:lpstr>Techniques de recueil d’information</vt:lpstr>
      <vt:lpstr>Techniques de recueil d’information</vt:lpstr>
      <vt:lpstr>Techniques de recueil d’information</vt:lpstr>
      <vt:lpstr>Techniques de recueil d’information</vt:lpstr>
      <vt:lpstr>Techniques de recueil d’information</vt:lpstr>
      <vt:lpstr>Les éléments d’une IHM</vt:lpstr>
      <vt:lpstr>Les éléments d’une IHM</vt:lpstr>
      <vt:lpstr>Les éléments d’une IHM</vt:lpstr>
      <vt:lpstr>Les éléments d’une IHM</vt:lpstr>
      <vt:lpstr>Les éléments d’une IHM</vt:lpstr>
      <vt:lpstr>Les éléments d’une IHM</vt:lpstr>
      <vt:lpstr>Types d’interaction : 1. le langage naturel</vt:lpstr>
      <vt:lpstr>Types d’interaction : 2. Langage de commande</vt:lpstr>
      <vt:lpstr>Types d’interaction : 3. les menus</vt:lpstr>
      <vt:lpstr>Types d’interaction : 4. les formulaires</vt:lpstr>
      <vt:lpstr>Types d’interaction : 5. Manipulation d’objets graphiques</vt:lpstr>
      <vt:lpstr>Guides de style</vt:lpstr>
      <vt:lpstr>Pour aller plus loin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François Bonneville</dc:creator>
  <cp:lastModifiedBy>admin</cp:lastModifiedBy>
  <cp:revision>310</cp:revision>
  <cp:lastPrinted>2000-05-31T13:26:24Z</cp:lastPrinted>
  <dcterms:created xsi:type="dcterms:W3CDTF">1999-10-13T07:15:41Z</dcterms:created>
  <dcterms:modified xsi:type="dcterms:W3CDTF">2015-02-21T16:41:26Z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ackColor">
    <vt:i4>15132390</vt:i4>
  </property>
  <property fmtid="{D5CDD505-2E9C-101B-9397-08002B2CF9AE}" pid="3" name="ButtonType">
    <vt:i4>3</vt:i4>
  </property>
  <property fmtid="{D5CDD505-2E9C-101B-9397-08002B2CF9AE}" pid="4" name="Compression">
    <vt:i4>100</vt:i4>
  </property>
  <property fmtid="{D5CDD505-2E9C-101B-9397-08002B2CF9AE}" pid="5" name="DownloadIEButton">
    <vt:bool>false</vt:bool>
  </property>
  <property fmtid="{D5CDD505-2E9C-101B-9397-08002B2CF9AE}" pid="6" name="DownloadOriginal">
    <vt:bool>false</vt:bool>
  </property>
  <property fmtid="{D5CDD505-2E9C-101B-9397-08002B2CF9AE}" pid="7" name="GraphicType">
    <vt:i4>1</vt:i4>
  </property>
  <property fmtid="{D5CDD505-2E9C-101B-9397-08002B2CF9AE}" pid="8" name="HomePage">
    <vt:lpwstr>http://lifc.univ-fcomte.fr/PEOPLE/Giorgetti/Java/index.html</vt:lpwstr>
  </property>
  <property fmtid="{D5CDD505-2E9C-101B-9397-08002B2CF9AE}" pid="9" name="LinkColor">
    <vt:i4>16711782</vt:i4>
  </property>
  <property fmtid="{D5CDD505-2E9C-101B-9397-08002B2CF9AE}" pid="10" name="MailAddress">
    <vt:lpwstr>giorgett@lifc.univ-fcomte.fr</vt:lpwstr>
  </property>
  <property fmtid="{D5CDD505-2E9C-101B-9397-08002B2CF9AE}" pid="11" name="NavBtnPos">
    <vt:i4>1</vt:i4>
  </property>
  <property fmtid="{D5CDD505-2E9C-101B-9397-08002B2CF9AE}" pid="12" name="OutputDir">
    <vt:lpwstr>D:\WWW\Java\cours\05collect\PPTHTML</vt:lpwstr>
  </property>
  <property fmtid="{D5CDD505-2E9C-101B-9397-08002B2CF9AE}" pid="13" name="ScreenSize">
    <vt:i4>1</vt:i4>
  </property>
  <property fmtid="{D5CDD505-2E9C-101B-9397-08002B2CF9AE}" pid="14" name="ScreenUsage">
    <vt:i4>3</vt:i4>
  </property>
  <property fmtid="{D5CDD505-2E9C-101B-9397-08002B2CF9AE}" pid="15" name="ShowNotes">
    <vt:bool>false</vt:bool>
  </property>
  <property fmtid="{D5CDD505-2E9C-101B-9397-08002B2CF9AE}" pid="16" name="TemplateType">
    <vt:i4>1</vt:i4>
  </property>
  <property fmtid="{D5CDD505-2E9C-101B-9397-08002B2CF9AE}" pid="17" name="TextColor">
    <vt:i4>0</vt:i4>
  </property>
  <property fmtid="{D5CDD505-2E9C-101B-9397-08002B2CF9AE}" pid="18" name="TransparentButton">
    <vt:i4>0</vt:i4>
  </property>
  <property fmtid="{D5CDD505-2E9C-101B-9397-08002B2CF9AE}" pid="19" name="UseBrowserColor">
    <vt:bool>true</vt:bool>
  </property>
  <property fmtid="{D5CDD505-2E9C-101B-9397-08002B2CF9AE}" pid="20" name="VisitedColor">
    <vt:i4>10040268</vt:i4>
  </property>
</Properties>
</file>