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sans titre" id="{4F84100F-828A-4F4C-91F2-DDE19FB48765}">
          <p14:sldIdLst>
            <p14:sldId id="256"/>
            <p14:sldId id="257"/>
            <p14:sldId id="258"/>
            <p14:sldId id="259"/>
            <p14:sldId id="260"/>
            <p14:sldId id="261"/>
            <p14:sldId id="262"/>
            <p14:sldId id="263"/>
            <p14:sldId id="264"/>
            <p14:sldId id="265"/>
            <p14:sldId id="266"/>
            <p14:sldId id="267"/>
            <p14:sldId id="268"/>
            <p14:sldId id="269"/>
            <p14:sldId id="270"/>
            <p14:sldId id="271"/>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8" d="100"/>
          <a:sy n="58" d="100"/>
        </p:scale>
        <p:origin x="-1410"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1"/>
      </p:bgRef>
    </p:bg>
    <p:spTree>
      <p:nvGrpSpPr>
        <p:cNvPr id="1" name=""/>
        <p:cNvGrpSpPr/>
        <p:nvPr/>
      </p:nvGrpSpPr>
      <p:grpSpPr>
        <a:xfrm>
          <a:off x="0" y="0"/>
          <a:ext cx="0" cy="0"/>
          <a:chOff x="0" y="0"/>
          <a:chExt cx="0" cy="0"/>
        </a:xfrm>
      </p:grpSpPr>
      <p:sp>
        <p:nvSpPr>
          <p:cNvPr id="8" name="Titre 7"/>
          <p:cNvSpPr>
            <a:spLocks noGrp="1"/>
          </p:cNvSpPr>
          <p:nvPr>
            <p:ph type="ctrTitle"/>
          </p:nvPr>
        </p:nvSpPr>
        <p:spPr>
          <a:xfrm>
            <a:off x="2286000" y="3124200"/>
            <a:ext cx="6172200" cy="1894362"/>
          </a:xfrm>
        </p:spPr>
        <p:txBody>
          <a:bodyPr/>
          <a:lstStyle>
            <a:lvl1pPr>
              <a:defRPr b="1"/>
            </a:lvl1pPr>
          </a:lstStyle>
          <a:p>
            <a:r>
              <a:rPr kumimoji="0" lang="fr-FR" smtClean="0"/>
              <a:t>Modifiez le style du titre</a:t>
            </a:r>
            <a:endParaRPr kumimoji="0" lang="en-US"/>
          </a:p>
        </p:txBody>
      </p:sp>
      <p:sp>
        <p:nvSpPr>
          <p:cNvPr id="9" name="Sous-titr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Modifiez le style des sous-titres du masque</a:t>
            </a:r>
            <a:endParaRPr kumimoji="0" lang="en-US"/>
          </a:p>
        </p:txBody>
      </p:sp>
      <p:sp>
        <p:nvSpPr>
          <p:cNvPr id="28" name="Espace réservé de la date 27"/>
          <p:cNvSpPr>
            <a:spLocks noGrp="1"/>
          </p:cNvSpPr>
          <p:nvPr>
            <p:ph type="dt" sz="half" idx="10"/>
          </p:nvPr>
        </p:nvSpPr>
        <p:spPr bwMode="auto">
          <a:xfrm rot="5400000">
            <a:off x="7764621" y="1174097"/>
            <a:ext cx="2286000" cy="381000"/>
          </a:xfrm>
        </p:spPr>
        <p:txBody>
          <a:bodyPr/>
          <a:lstStyle/>
          <a:p>
            <a:fld id="{AA309A6D-C09C-4548-B29A-6CF363A7E532}" type="datetimeFigureOut">
              <a:rPr lang="fr-FR" smtClean="0"/>
              <a:t>02/12/2020</a:t>
            </a:fld>
            <a:endParaRPr lang="fr-BE"/>
          </a:p>
        </p:txBody>
      </p:sp>
      <p:sp>
        <p:nvSpPr>
          <p:cNvPr id="17" name="Espace réservé du pied de page 16"/>
          <p:cNvSpPr>
            <a:spLocks noGrp="1"/>
          </p:cNvSpPr>
          <p:nvPr>
            <p:ph type="ftr" sz="quarter" idx="11"/>
          </p:nvPr>
        </p:nvSpPr>
        <p:spPr bwMode="auto">
          <a:xfrm rot="5400000">
            <a:off x="7077269" y="4181669"/>
            <a:ext cx="3657600" cy="384048"/>
          </a:xfrm>
        </p:spPr>
        <p:txBody>
          <a:bodyPr/>
          <a:lstStyle/>
          <a:p>
            <a:endParaRPr lang="fr-BE"/>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cteur droit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cteur droit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cteur droit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Espace réservé du numéro de diapositive 28"/>
          <p:cNvSpPr>
            <a:spLocks noGrp="1"/>
          </p:cNvSpPr>
          <p:nvPr>
            <p:ph type="sldNum" sz="quarter" idx="12"/>
          </p:nvPr>
        </p:nvSpPr>
        <p:spPr bwMode="auto">
          <a:xfrm>
            <a:off x="1325544" y="4928702"/>
            <a:ext cx="609600" cy="517524"/>
          </a:xfrm>
        </p:spPr>
        <p:txBody>
          <a:bodyPr/>
          <a:lstStyle/>
          <a:p>
            <a:fld id="{CF4668DC-857F-487D-BFFA-8C0CA5037977}" type="slidenum">
              <a:rPr lang="fr-BE" smtClean="0"/>
              <a:t>‹N°›</a:t>
            </a:fld>
            <a:endParaRPr lang="fr-BE"/>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t>02/12/2020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676400" cy="5851525"/>
          </a:xfrm>
        </p:spPr>
        <p:txBody>
          <a:bodyPr vert="eaVer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t>02/12/2020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8" name="Espace réservé du contenu 7"/>
          <p:cNvSpPr>
            <a:spLocks noGrp="1"/>
          </p:cNvSpPr>
          <p:nvPr>
            <p:ph sz="quarter" idx="1"/>
          </p:nvPr>
        </p:nvSpPr>
        <p:spPr>
          <a:xfrm>
            <a:off x="457200" y="1600200"/>
            <a:ext cx="7467600" cy="4873752"/>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4"/>
          </p:nvPr>
        </p:nvSpPr>
        <p:spPr/>
        <p:txBody>
          <a:bodyPr rtlCol="0"/>
          <a:lstStyle/>
          <a:p>
            <a:fld id="{AA309A6D-C09C-4548-B29A-6CF363A7E532}" type="datetimeFigureOut">
              <a:rPr lang="fr-FR" smtClean="0"/>
              <a:t>02/12/2020</a:t>
            </a:fld>
            <a:endParaRPr lang="fr-BE"/>
          </a:p>
        </p:txBody>
      </p:sp>
      <p:sp>
        <p:nvSpPr>
          <p:cNvPr id="9" name="Espace réservé du numéro de diapositive 8"/>
          <p:cNvSpPr>
            <a:spLocks noGrp="1"/>
          </p:cNvSpPr>
          <p:nvPr>
            <p:ph type="sldNum" sz="quarter" idx="15"/>
          </p:nvPr>
        </p:nvSpPr>
        <p:spPr/>
        <p:txBody>
          <a:bodyPr rtlCol="0"/>
          <a:lstStyle/>
          <a:p>
            <a:fld id="{CF4668DC-857F-487D-BFFA-8C0CA5037977}" type="slidenum">
              <a:rPr lang="fr-BE" smtClean="0"/>
              <a:t>‹N°›</a:t>
            </a:fld>
            <a:endParaRPr lang="fr-BE"/>
          </a:p>
        </p:txBody>
      </p:sp>
      <p:sp>
        <p:nvSpPr>
          <p:cNvPr id="10" name="Espace réservé du pied de page 9"/>
          <p:cNvSpPr>
            <a:spLocks noGrp="1"/>
          </p:cNvSpPr>
          <p:nvPr>
            <p:ph type="ftr" sz="quarter" idx="16"/>
          </p:nvPr>
        </p:nvSpPr>
        <p:spPr/>
        <p:txBody>
          <a:bodyPr rtlCol="0"/>
          <a:lstStyle/>
          <a:p>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286000" y="2895600"/>
            <a:ext cx="6172200" cy="2053590"/>
          </a:xfrm>
        </p:spPr>
        <p:txBody>
          <a:bodyPr/>
          <a:lstStyle>
            <a:lvl1pPr algn="l">
              <a:buNone/>
              <a:defRPr sz="3000" b="1" cap="small" baseline="0"/>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Modifiez les styles du texte du masque</a:t>
            </a:r>
          </a:p>
        </p:txBody>
      </p:sp>
      <p:sp>
        <p:nvSpPr>
          <p:cNvPr id="4" name="Espace réservé de la date 3"/>
          <p:cNvSpPr>
            <a:spLocks noGrp="1"/>
          </p:cNvSpPr>
          <p:nvPr>
            <p:ph type="dt" sz="half" idx="10"/>
          </p:nvPr>
        </p:nvSpPr>
        <p:spPr bwMode="auto">
          <a:xfrm rot="5400000">
            <a:off x="7763256" y="1170432"/>
            <a:ext cx="2286000" cy="381000"/>
          </a:xfrm>
        </p:spPr>
        <p:txBody>
          <a:bodyPr/>
          <a:lstStyle/>
          <a:p>
            <a:fld id="{AA309A6D-C09C-4548-B29A-6CF363A7E532}" type="datetimeFigureOut">
              <a:rPr lang="fr-FR" smtClean="0"/>
              <a:t>02/12/2020</a:t>
            </a:fld>
            <a:endParaRPr lang="fr-BE"/>
          </a:p>
        </p:txBody>
      </p:sp>
      <p:sp>
        <p:nvSpPr>
          <p:cNvPr id="5" name="Espace réservé du pied de page 4"/>
          <p:cNvSpPr>
            <a:spLocks noGrp="1"/>
          </p:cNvSpPr>
          <p:nvPr>
            <p:ph type="ftr" sz="quarter" idx="11"/>
          </p:nvPr>
        </p:nvSpPr>
        <p:spPr bwMode="auto">
          <a:xfrm rot="5400000">
            <a:off x="7077456" y="4178808"/>
            <a:ext cx="3657600" cy="384048"/>
          </a:xfrm>
        </p:spPr>
        <p:txBody>
          <a:bodyPr/>
          <a:lstStyle/>
          <a:p>
            <a:endParaRPr lang="fr-BE"/>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cteur droit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cteur droit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cteur droit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numéro de diapositive 5"/>
          <p:cNvSpPr>
            <a:spLocks noGrp="1"/>
          </p:cNvSpPr>
          <p:nvPr>
            <p:ph type="sldNum" sz="quarter" idx="12"/>
          </p:nvPr>
        </p:nvSpPr>
        <p:spPr bwMode="auto">
          <a:xfrm>
            <a:off x="1340616" y="4928702"/>
            <a:ext cx="609600" cy="517524"/>
          </a:xfrm>
        </p:spPr>
        <p:txBody>
          <a:bodyPr/>
          <a:lstStyle/>
          <a:p>
            <a:fld id="{CF4668DC-857F-487D-BFFA-8C0CA5037977}" type="slidenum">
              <a:rPr lang="fr-BE" smtClean="0"/>
              <a:t>‹N°›</a:t>
            </a:fld>
            <a:endParaRPr lang="fr-BE"/>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5" name="Espace réservé de la date 4"/>
          <p:cNvSpPr>
            <a:spLocks noGrp="1"/>
          </p:cNvSpPr>
          <p:nvPr>
            <p:ph type="dt" sz="half" idx="10"/>
          </p:nvPr>
        </p:nvSpPr>
        <p:spPr/>
        <p:txBody>
          <a:bodyPr/>
          <a:lstStyle/>
          <a:p>
            <a:fld id="{AA309A6D-C09C-4548-B29A-6CF363A7E532}" type="datetimeFigureOut">
              <a:rPr lang="fr-FR" smtClean="0"/>
              <a:t>02/12/2020</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
        <p:nvSpPr>
          <p:cNvPr id="9" name="Espace réservé du contenu 8"/>
          <p:cNvSpPr>
            <a:spLocks noGrp="1"/>
          </p:cNvSpPr>
          <p:nvPr>
            <p:ph sz="quarter" idx="1"/>
          </p:nvPr>
        </p:nvSpPr>
        <p:spPr>
          <a:xfrm>
            <a:off x="457200" y="1600200"/>
            <a:ext cx="3657600" cy="45720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270248" y="1600200"/>
            <a:ext cx="3657600" cy="45720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7543800" cy="1143000"/>
          </a:xfrm>
        </p:spPr>
        <p:txBody>
          <a:bodyPr anchor="b"/>
          <a:lstStyle>
            <a:lvl1pPr>
              <a:defRPr/>
            </a:lvl1pPr>
          </a:lstStyle>
          <a:p>
            <a:r>
              <a:rPr kumimoji="0" lang="fr-FR" smtClean="0"/>
              <a:t>Modifiez le style du titre</a:t>
            </a:r>
            <a:endParaRPr kumimoji="0" lang="en-US"/>
          </a:p>
        </p:txBody>
      </p:sp>
      <p:sp>
        <p:nvSpPr>
          <p:cNvPr id="7" name="Espace réservé de la date 6"/>
          <p:cNvSpPr>
            <a:spLocks noGrp="1"/>
          </p:cNvSpPr>
          <p:nvPr>
            <p:ph type="dt" sz="half" idx="10"/>
          </p:nvPr>
        </p:nvSpPr>
        <p:spPr/>
        <p:txBody>
          <a:bodyPr/>
          <a:lstStyle/>
          <a:p>
            <a:fld id="{AA309A6D-C09C-4548-B29A-6CF363A7E532}" type="datetimeFigureOut">
              <a:rPr lang="fr-FR" smtClean="0"/>
              <a:t>02/12/2020</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t>‹N°›</a:t>
            </a:fld>
            <a:endParaRPr lang="fr-BE"/>
          </a:p>
        </p:txBody>
      </p:sp>
      <p:sp>
        <p:nvSpPr>
          <p:cNvPr id="11" name="Espace réservé du contenu 10"/>
          <p:cNvSpPr>
            <a:spLocks noGrp="1"/>
          </p:cNvSpPr>
          <p:nvPr>
            <p:ph sz="quarter" idx="2"/>
          </p:nvPr>
        </p:nvSpPr>
        <p:spPr>
          <a:xfrm>
            <a:off x="457200" y="2362200"/>
            <a:ext cx="3657600" cy="38862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371975" y="2362200"/>
            <a:ext cx="3657600" cy="38862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texte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Modifiez les styles du texte du masque</a:t>
            </a:r>
          </a:p>
        </p:txBody>
      </p:sp>
      <p:sp>
        <p:nvSpPr>
          <p:cNvPr id="14" name="Espace réservé du texte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Modifiez les styles du texte du masque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6" name="Espace réservé de la date 5"/>
          <p:cNvSpPr>
            <a:spLocks noGrp="1"/>
          </p:cNvSpPr>
          <p:nvPr>
            <p:ph type="dt" sz="half" idx="10"/>
          </p:nvPr>
        </p:nvSpPr>
        <p:spPr/>
        <p:txBody>
          <a:bodyPr rtlCol="0"/>
          <a:lstStyle/>
          <a:p>
            <a:fld id="{AA309A6D-C09C-4548-B29A-6CF363A7E532}" type="datetimeFigureOut">
              <a:rPr lang="fr-FR" smtClean="0"/>
              <a:t>02/12/2020</a:t>
            </a:fld>
            <a:endParaRPr lang="fr-BE"/>
          </a:p>
        </p:txBody>
      </p:sp>
      <p:sp>
        <p:nvSpPr>
          <p:cNvPr id="7" name="Espace réservé du numéro de diapositive 6"/>
          <p:cNvSpPr>
            <a:spLocks noGrp="1"/>
          </p:cNvSpPr>
          <p:nvPr>
            <p:ph type="sldNum" sz="quarter" idx="11"/>
          </p:nvPr>
        </p:nvSpPr>
        <p:spPr/>
        <p:txBody>
          <a:bodyPr rtlCol="0"/>
          <a:lstStyle/>
          <a:p>
            <a:fld id="{CF4668DC-857F-487D-BFFA-8C0CA5037977}" type="slidenum">
              <a:rPr lang="fr-BE" smtClean="0"/>
              <a:t>‹N°›</a:t>
            </a:fld>
            <a:endParaRPr lang="fr-BE"/>
          </a:p>
        </p:txBody>
      </p:sp>
      <p:sp>
        <p:nvSpPr>
          <p:cNvPr id="8" name="Espace réservé du pied de page 7"/>
          <p:cNvSpPr>
            <a:spLocks noGrp="1"/>
          </p:cNvSpPr>
          <p:nvPr>
            <p:ph type="ftr" sz="quarter" idx="12"/>
          </p:nvPr>
        </p:nvSpPr>
        <p:spPr/>
        <p:txBody>
          <a:bodyPr rtlCol="0"/>
          <a:lstStyle/>
          <a:p>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t>02/12/2020</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r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fr-FR" smtClean="0"/>
              <a:t>Modifiez le style du titre</a:t>
            </a:r>
            <a:endParaRPr kumimoji="0" lang="en-US"/>
          </a:p>
        </p:txBody>
      </p:sp>
      <p:sp>
        <p:nvSpPr>
          <p:cNvPr id="3" name="Espace réservé du texte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fr-FR" smtClean="0"/>
              <a:t>Modifiez les styles du texte du masque</a:t>
            </a:r>
          </a:p>
        </p:txBody>
      </p:sp>
      <p:sp>
        <p:nvSpPr>
          <p:cNvPr id="8" name="Connecteur droit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cteur droit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cteur droit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Espace réservé du contenu 17"/>
          <p:cNvSpPr>
            <a:spLocks noGrp="1"/>
          </p:cNvSpPr>
          <p:nvPr>
            <p:ph sz="quarter" idx="1"/>
          </p:nvPr>
        </p:nvSpPr>
        <p:spPr>
          <a:xfrm>
            <a:off x="304800" y="274320"/>
            <a:ext cx="5638800" cy="6327648"/>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4"/>
          </p:nvPr>
        </p:nvSpPr>
        <p:spPr/>
        <p:txBody>
          <a:bodyPr rtlCol="0"/>
          <a:lstStyle/>
          <a:p>
            <a:fld id="{AA309A6D-C09C-4548-B29A-6CF363A7E532}" type="datetimeFigureOut">
              <a:rPr lang="fr-FR" smtClean="0"/>
              <a:t>02/12/2020</a:t>
            </a:fld>
            <a:endParaRPr lang="fr-BE"/>
          </a:p>
        </p:txBody>
      </p:sp>
      <p:sp>
        <p:nvSpPr>
          <p:cNvPr id="22" name="Espace réservé du numéro de diapositive 21"/>
          <p:cNvSpPr>
            <a:spLocks noGrp="1"/>
          </p:cNvSpPr>
          <p:nvPr>
            <p:ph type="sldNum" sz="quarter" idx="15"/>
          </p:nvPr>
        </p:nvSpPr>
        <p:spPr/>
        <p:txBody>
          <a:bodyPr rtlCol="0"/>
          <a:lstStyle/>
          <a:p>
            <a:fld id="{CF4668DC-857F-487D-BFFA-8C0CA5037977}" type="slidenum">
              <a:rPr lang="fr-BE" smtClean="0"/>
              <a:t>‹N°›</a:t>
            </a:fld>
            <a:endParaRPr lang="fr-BE"/>
          </a:p>
        </p:txBody>
      </p:sp>
      <p:sp>
        <p:nvSpPr>
          <p:cNvPr id="23" name="Espace réservé du pied de page 22"/>
          <p:cNvSpPr>
            <a:spLocks noGrp="1"/>
          </p:cNvSpPr>
          <p:nvPr>
            <p:ph type="ftr" sz="quarter" idx="16"/>
          </p:nvPr>
        </p:nvSpPr>
        <p:spPr/>
        <p:txBody>
          <a:bodyPr rtlCol="0"/>
          <a:lstStyle/>
          <a:p>
            <a:endParaRPr lang="fr-BE"/>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Connecteur droit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re 1"/>
          <p:cNvSpPr>
            <a:spLocks noGrp="1"/>
          </p:cNvSpPr>
          <p:nvPr>
            <p:ph type="title"/>
          </p:nvPr>
        </p:nvSpPr>
        <p:spPr>
          <a:xfrm rot="5400000">
            <a:off x="3350133" y="3200400"/>
            <a:ext cx="6309360" cy="457200"/>
          </a:xfrm>
        </p:spPr>
        <p:txBody>
          <a:bodyPr anchor="b"/>
          <a:lstStyle>
            <a:lvl1pPr algn="l">
              <a:buNone/>
              <a:defRPr sz="2000" b="1"/>
            </a:lvl1pPr>
          </a:lstStyle>
          <a:p>
            <a:r>
              <a:rPr kumimoji="0" lang="fr-FR" smtClean="0"/>
              <a:t>Modifiez le style du titre</a:t>
            </a:r>
            <a:endParaRPr kumimoji="0" lang="en-US"/>
          </a:p>
        </p:txBody>
      </p:sp>
      <p:sp>
        <p:nvSpPr>
          <p:cNvPr id="3" name="Espace réservé pour une imag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fr-FR" smtClean="0"/>
              <a:t>Modifiez les styles du texte du masque</a:t>
            </a:r>
          </a:p>
        </p:txBody>
      </p:sp>
      <p:sp>
        <p:nvSpPr>
          <p:cNvPr id="10" name="Connecteur droit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cteur droit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cteur droit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cteur droit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Espace réservé de la date 16"/>
          <p:cNvSpPr>
            <a:spLocks noGrp="1"/>
          </p:cNvSpPr>
          <p:nvPr>
            <p:ph type="dt" sz="half" idx="10"/>
          </p:nvPr>
        </p:nvSpPr>
        <p:spPr/>
        <p:txBody>
          <a:bodyPr rtlCol="0"/>
          <a:lstStyle/>
          <a:p>
            <a:fld id="{AA309A6D-C09C-4548-B29A-6CF363A7E532}" type="datetimeFigureOut">
              <a:rPr lang="fr-FR" smtClean="0"/>
              <a:t>02/12/2020</a:t>
            </a:fld>
            <a:endParaRPr lang="fr-BE"/>
          </a:p>
        </p:txBody>
      </p:sp>
      <p:sp>
        <p:nvSpPr>
          <p:cNvPr id="18" name="Espace réservé du numéro de diapositive 17"/>
          <p:cNvSpPr>
            <a:spLocks noGrp="1"/>
          </p:cNvSpPr>
          <p:nvPr>
            <p:ph type="sldNum" sz="quarter" idx="11"/>
          </p:nvPr>
        </p:nvSpPr>
        <p:spPr/>
        <p:txBody>
          <a:bodyPr rtlCol="0"/>
          <a:lstStyle/>
          <a:p>
            <a:fld id="{CF4668DC-857F-487D-BFFA-8C0CA5037977}" type="slidenum">
              <a:rPr lang="fr-BE" smtClean="0"/>
              <a:t>‹N°›</a:t>
            </a:fld>
            <a:endParaRPr lang="fr-BE"/>
          </a:p>
        </p:txBody>
      </p:sp>
      <p:sp>
        <p:nvSpPr>
          <p:cNvPr id="21" name="Espace réservé du pied de page 20"/>
          <p:cNvSpPr>
            <a:spLocks noGrp="1"/>
          </p:cNvSpPr>
          <p:nvPr>
            <p:ph type="ftr" sz="quarter" idx="12"/>
          </p:nvPr>
        </p:nvSpPr>
        <p:spPr/>
        <p:txBody>
          <a:bodyPr rtlCol="0"/>
          <a:lstStyle/>
          <a:p>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cteur droit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Espace réservé du titre 21"/>
          <p:cNvSpPr>
            <a:spLocks noGrp="1"/>
          </p:cNvSpPr>
          <p:nvPr>
            <p:ph type="title"/>
          </p:nvPr>
        </p:nvSpPr>
        <p:spPr>
          <a:xfrm>
            <a:off x="457200" y="274638"/>
            <a:ext cx="7467600" cy="1143000"/>
          </a:xfrm>
          <a:prstGeom prst="rect">
            <a:avLst/>
          </a:prstGeom>
        </p:spPr>
        <p:txBody>
          <a:bodyPr vert="horz" anchor="b">
            <a:normAutofit/>
          </a:bodyPr>
          <a:lstStyle/>
          <a:p>
            <a:r>
              <a:rPr kumimoji="0" lang="fr-FR" smtClean="0"/>
              <a:t>Modifiez le style du titre</a:t>
            </a:r>
            <a:endParaRPr kumimoji="0" lang="en-US"/>
          </a:p>
        </p:txBody>
      </p:sp>
      <p:sp>
        <p:nvSpPr>
          <p:cNvPr id="13" name="Espace réservé du texte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AA309A6D-C09C-4548-B29A-6CF363A7E532}" type="datetimeFigureOut">
              <a:rPr lang="fr-FR" smtClean="0"/>
              <a:t>02/12/2020</a:t>
            </a:fld>
            <a:endParaRPr lang="fr-BE"/>
          </a:p>
        </p:txBody>
      </p:sp>
      <p:sp>
        <p:nvSpPr>
          <p:cNvPr id="3" name="Espace réservé du pied de page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fr-BE"/>
          </a:p>
        </p:txBody>
      </p:sp>
      <p:sp>
        <p:nvSpPr>
          <p:cNvPr id="7" name="Connecteur droit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cteur droit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space réservé du numéro de diapositive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CF4668DC-857F-487D-BFFA-8C0CA5037977}" type="slidenum">
              <a:rPr lang="fr-BE" smtClean="0"/>
              <a:t>‹N°›</a:t>
            </a:fld>
            <a:endParaRPr lang="fr-BE"/>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115616" y="2309494"/>
            <a:ext cx="8020677" cy="1656184"/>
          </a:xfrm>
          <a:ln>
            <a:noFill/>
          </a:ln>
        </p:spPr>
        <p:style>
          <a:lnRef idx="2">
            <a:schemeClr val="accent2"/>
          </a:lnRef>
          <a:fillRef idx="1">
            <a:schemeClr val="lt1"/>
          </a:fillRef>
          <a:effectRef idx="0">
            <a:schemeClr val="accent2"/>
          </a:effectRef>
          <a:fontRef idx="minor">
            <a:schemeClr val="dk1"/>
          </a:fontRef>
        </p:style>
        <p:txBody>
          <a:bodyPr>
            <a:normAutofit/>
          </a:bodyPr>
          <a:lstStyle/>
          <a:p>
            <a:pPr algn="ctr"/>
            <a:r>
              <a:rPr lang="fr-FR" sz="2800" b="0" i="1" dirty="0" smtClean="0">
                <a:solidFill>
                  <a:srgbClr val="FF0000"/>
                </a:solidFill>
              </a:rPr>
              <a:t>Cours de résistance des matériaux </a:t>
            </a:r>
            <a:br>
              <a:rPr lang="fr-FR" sz="2800" b="0" i="1" dirty="0" smtClean="0">
                <a:solidFill>
                  <a:srgbClr val="FF0000"/>
                </a:solidFill>
              </a:rPr>
            </a:br>
            <a:r>
              <a:rPr lang="fr-FR" sz="2800" b="0" i="1" dirty="0" smtClean="0">
                <a:solidFill>
                  <a:srgbClr val="FF0000"/>
                </a:solidFill>
              </a:rPr>
              <a:t> - RDM-</a:t>
            </a:r>
            <a:endParaRPr lang="fr-FR" sz="2800" b="0" i="1" dirty="0">
              <a:solidFill>
                <a:srgbClr val="FF0000"/>
              </a:solidFill>
            </a:endParaRPr>
          </a:p>
        </p:txBody>
      </p:sp>
      <p:sp>
        <p:nvSpPr>
          <p:cNvPr id="3" name="Sous-titre 2"/>
          <p:cNvSpPr>
            <a:spLocks noGrp="1"/>
          </p:cNvSpPr>
          <p:nvPr>
            <p:ph type="subTitle" idx="1"/>
          </p:nvPr>
        </p:nvSpPr>
        <p:spPr>
          <a:xfrm>
            <a:off x="2157297" y="5445224"/>
            <a:ext cx="2669165" cy="936104"/>
          </a:xfrm>
        </p:spPr>
        <p:txBody>
          <a:bodyPr>
            <a:normAutofit fontScale="92500"/>
          </a:bodyPr>
          <a:lstStyle/>
          <a:p>
            <a:pPr algn="l"/>
            <a:r>
              <a:rPr lang="fr-FR" sz="2000" b="1" dirty="0">
                <a:solidFill>
                  <a:schemeClr val="tx1"/>
                </a:solidFill>
              </a:rPr>
              <a:t>Proposée </a:t>
            </a:r>
            <a:r>
              <a:rPr lang="fr-FR" sz="2000" b="1" dirty="0" smtClean="0">
                <a:solidFill>
                  <a:schemeClr val="tx1"/>
                </a:solidFill>
              </a:rPr>
              <a:t>par</a:t>
            </a:r>
          </a:p>
          <a:p>
            <a:pPr algn="l"/>
            <a:r>
              <a:rPr lang="fr-FR" sz="2000" b="1" dirty="0" smtClean="0">
                <a:solidFill>
                  <a:schemeClr val="tx1"/>
                </a:solidFill>
              </a:rPr>
              <a:t>Dr : TEBBAL Nadia</a:t>
            </a:r>
            <a:endParaRPr lang="fr-FR" sz="2000" b="1" dirty="0">
              <a:solidFill>
                <a:schemeClr val="tx1"/>
              </a:solidFill>
            </a:endParaRPr>
          </a:p>
        </p:txBody>
      </p:sp>
      <p:sp>
        <p:nvSpPr>
          <p:cNvPr id="4" name="Titre 1"/>
          <p:cNvSpPr txBox="1">
            <a:spLocks/>
          </p:cNvSpPr>
          <p:nvPr/>
        </p:nvSpPr>
        <p:spPr>
          <a:xfrm>
            <a:off x="323528" y="188640"/>
            <a:ext cx="6048672" cy="2133600"/>
          </a:xfrm>
          <a:prstGeom prst="rect">
            <a:avLst/>
          </a:prstGeom>
        </p:spPr>
        <p:txBody>
          <a:bodyPr vert="horz" lIns="91440" tIns="45720" rIns="91440" bIns="45720" rtlCol="0" anchor="b">
            <a:normAutofit fontScale="67500" lnSpcReduction="20000"/>
          </a:bodyPr>
          <a:lstStyle>
            <a:lvl1pPr algn="r" defTabSz="914400" rtl="0" eaLnBrk="1" latinLnBrk="0" hangingPunct="1">
              <a:spcBef>
                <a:spcPct val="0"/>
              </a:spcBef>
              <a:buNone/>
              <a:defRPr sz="2800" kern="1200">
                <a:gradFill>
                  <a:gsLst>
                    <a:gs pos="0">
                      <a:schemeClr val="tx1">
                        <a:lumMod val="50000"/>
                      </a:schemeClr>
                    </a:gs>
                    <a:gs pos="61000">
                      <a:schemeClr val="tx1"/>
                    </a:gs>
                  </a:gsLst>
                  <a:lin ang="5400000" scaled="0"/>
                </a:gradFill>
                <a:effectLst/>
                <a:latin typeface="+mj-lt"/>
                <a:ea typeface="+mj-ea"/>
                <a:cs typeface="+mj-cs"/>
              </a:defRPr>
            </a:lvl1pPr>
          </a:lstStyle>
          <a:p>
            <a:pPr algn="ctr"/>
            <a:r>
              <a:rPr lang="fr-FR" dirty="0" smtClean="0"/>
              <a:t/>
            </a:r>
            <a:br>
              <a:rPr lang="fr-FR" dirty="0" smtClean="0"/>
            </a:br>
            <a:r>
              <a:rPr lang="fr-FR" dirty="0" smtClean="0"/>
              <a:t/>
            </a:r>
            <a:br>
              <a:rPr lang="fr-FR" dirty="0" smtClean="0"/>
            </a:br>
            <a:r>
              <a:rPr lang="fr-FR" dirty="0" smtClean="0"/>
              <a:t/>
            </a:r>
            <a:br>
              <a:rPr lang="fr-FR" dirty="0" smtClean="0"/>
            </a:br>
            <a:r>
              <a:rPr lang="fr-FR" dirty="0" smtClean="0"/>
              <a:t/>
            </a:r>
            <a:br>
              <a:rPr lang="fr-FR" dirty="0" smtClean="0"/>
            </a:br>
            <a:r>
              <a:rPr lang="fr-FR" dirty="0" smtClean="0"/>
              <a:t/>
            </a:r>
            <a:br>
              <a:rPr lang="fr-FR" dirty="0" smtClean="0"/>
            </a:br>
            <a:r>
              <a:rPr lang="fr-FR" dirty="0" smtClean="0"/>
              <a:t/>
            </a:r>
            <a:br>
              <a:rPr lang="fr-FR" dirty="0" smtClean="0"/>
            </a:br>
            <a:r>
              <a:rPr lang="fr-FR" dirty="0" smtClean="0"/>
              <a:t/>
            </a:r>
            <a:br>
              <a:rPr lang="fr-FR" dirty="0" smtClean="0"/>
            </a:br>
            <a:endParaRPr lang="fr-FR" dirty="0"/>
          </a:p>
        </p:txBody>
      </p:sp>
      <p:sp>
        <p:nvSpPr>
          <p:cNvPr id="5" name="Rectangle 4"/>
          <p:cNvSpPr/>
          <p:nvPr/>
        </p:nvSpPr>
        <p:spPr>
          <a:xfrm>
            <a:off x="1511152" y="424443"/>
            <a:ext cx="7632848" cy="830997"/>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fr-FR" sz="2400" b="1" i="1" dirty="0"/>
              <a:t>Université de  </a:t>
            </a:r>
            <a:r>
              <a:rPr lang="fr-FR" sz="2400" b="1" i="1" dirty="0" smtClean="0"/>
              <a:t>M’</a:t>
            </a:r>
            <a:r>
              <a:rPr lang="fr-FR" sz="2400" b="1" i="1" dirty="0" err="1" smtClean="0"/>
              <a:t>sila</a:t>
            </a:r>
            <a:r>
              <a:rPr lang="fr-FR" sz="2400" b="1" i="1" dirty="0"/>
              <a:t/>
            </a:r>
            <a:br>
              <a:rPr lang="fr-FR" sz="2400" b="1" i="1" dirty="0"/>
            </a:br>
            <a:r>
              <a:rPr lang="fr-FR" sz="2400" b="1" i="1" dirty="0"/>
              <a:t>Institut de gestion des </a:t>
            </a:r>
            <a:r>
              <a:rPr lang="fr-FR" sz="2400" b="1" i="1" dirty="0" smtClean="0"/>
              <a:t>techniques </a:t>
            </a:r>
            <a:r>
              <a:rPr lang="fr-FR" sz="2400" b="1" i="1" dirty="0"/>
              <a:t>urbaines</a:t>
            </a:r>
          </a:p>
        </p:txBody>
      </p:sp>
    </p:spTree>
    <p:extLst>
      <p:ext uri="{BB962C8B-B14F-4D97-AF65-F5344CB8AC3E}">
        <p14:creationId xmlns:p14="http://schemas.microsoft.com/office/powerpoint/2010/main" val="26378839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lstStyle/>
          <a:p>
            <a:r>
              <a:rPr lang="fr-FR" b="1" i="1" dirty="0"/>
              <a:t>Hypothèses sur les poutres </a:t>
            </a:r>
          </a:p>
        </p:txBody>
      </p:sp>
      <p:sp>
        <p:nvSpPr>
          <p:cNvPr id="2" name="Espace réservé du contenu 1"/>
          <p:cNvSpPr>
            <a:spLocks noGrp="1"/>
          </p:cNvSpPr>
          <p:nvPr>
            <p:ph sz="quarter" idx="1"/>
          </p:nvPr>
        </p:nvSpPr>
        <p:spPr/>
        <p:txBody>
          <a:bodyPr/>
          <a:lstStyle/>
          <a:p>
            <a:pPr lvl="0" algn="just"/>
            <a:r>
              <a:rPr lang="fr-FR" dirty="0"/>
              <a:t>Toute action mécanique est représentée par un torseur en un point. Ces actions  peuvent être concentrées ou réparties, exercées à distance ou en contact</a:t>
            </a:r>
            <a:r>
              <a:rPr lang="fr-FR" dirty="0" smtClean="0"/>
              <a:t>.</a:t>
            </a:r>
          </a:p>
          <a:p>
            <a:pPr marL="0" lvl="0" indent="0" algn="just">
              <a:buNone/>
            </a:pPr>
            <a:endParaRPr lang="fr-FR" dirty="0"/>
          </a:p>
          <a:p>
            <a:pPr algn="just"/>
            <a:r>
              <a:rPr lang="fr-FR" dirty="0"/>
              <a:t>Les efforts extérieurs sont situés dans le plan de symétrie de la poutre ou disposés </a:t>
            </a:r>
            <a:r>
              <a:rPr lang="fr-FR" dirty="0" smtClean="0"/>
              <a:t>symétriquement </a:t>
            </a:r>
            <a:r>
              <a:rPr lang="fr-FR" dirty="0"/>
              <a:t>par rapport à ce </a:t>
            </a:r>
            <a:r>
              <a:rPr lang="fr-FR" dirty="0" smtClean="0"/>
              <a:t>plan.</a:t>
            </a:r>
            <a:endParaRPr lang="fr-FR" dirty="0"/>
          </a:p>
        </p:txBody>
      </p:sp>
    </p:spTree>
    <p:extLst>
      <p:ext uri="{BB962C8B-B14F-4D97-AF65-F5344CB8AC3E}">
        <p14:creationId xmlns:p14="http://schemas.microsoft.com/office/powerpoint/2010/main" val="28087573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395536" y="116632"/>
            <a:ext cx="7467600" cy="796950"/>
          </a:xfrm>
        </p:spPr>
        <p:txBody>
          <a:bodyPr/>
          <a:lstStyle/>
          <a:p>
            <a:r>
              <a:rPr lang="fr-FR" b="1" i="1" dirty="0"/>
              <a:t>Hypothèses sur les poutres </a:t>
            </a:r>
            <a:endParaRPr lang="fr-FR" dirty="0"/>
          </a:p>
        </p:txBody>
      </p:sp>
      <p:sp>
        <p:nvSpPr>
          <p:cNvPr id="2" name="Espace réservé du contenu 1"/>
          <p:cNvSpPr>
            <a:spLocks noGrp="1"/>
          </p:cNvSpPr>
          <p:nvPr>
            <p:ph sz="quarter" idx="1"/>
          </p:nvPr>
        </p:nvSpPr>
        <p:spPr>
          <a:xfrm>
            <a:off x="395536" y="1124744"/>
            <a:ext cx="8147248" cy="4873752"/>
          </a:xfrm>
        </p:spPr>
        <p:txBody>
          <a:bodyPr>
            <a:normAutofit fontScale="92500"/>
          </a:bodyPr>
          <a:lstStyle/>
          <a:p>
            <a:pPr lvl="0" algn="just"/>
            <a:r>
              <a:rPr lang="fr-FR" dirty="0" smtClean="0"/>
              <a:t>Les </a:t>
            </a:r>
            <a:r>
              <a:rPr lang="fr-FR" dirty="0"/>
              <a:t>déformations dues aux charges sont négligeables par rapport aux dimensions des composants étudiés</a:t>
            </a:r>
            <a:r>
              <a:rPr lang="fr-FR" dirty="0" smtClean="0"/>
              <a:t>.</a:t>
            </a:r>
          </a:p>
          <a:p>
            <a:pPr lvl="0" algn="just"/>
            <a:endParaRPr lang="fr-FR" dirty="0"/>
          </a:p>
          <a:p>
            <a:pPr lvl="0" algn="just"/>
            <a:r>
              <a:rPr lang="fr-FR" dirty="0"/>
              <a:t>Hypothèse de Navier-Bernoulli (hypothèse des sections planes) : les sections droites restent planes et normales à la fibre moyenne au cours de la déformation</a:t>
            </a:r>
            <a:r>
              <a:rPr lang="fr-FR" dirty="0" smtClean="0"/>
              <a:t>.</a:t>
            </a:r>
          </a:p>
          <a:p>
            <a:pPr marL="0" lvl="0" indent="0" algn="just">
              <a:buNone/>
            </a:pPr>
            <a:endParaRPr lang="fr-FR" dirty="0"/>
          </a:p>
          <a:p>
            <a:pPr lvl="0" algn="just"/>
            <a:r>
              <a:rPr lang="fr-FR" dirty="0"/>
              <a:t>Hypothèse de Saint Venant : Les contraintes </a:t>
            </a:r>
            <a:r>
              <a:rPr lang="fr-FR" dirty="0" smtClean="0"/>
              <a:t>(</a:t>
            </a:r>
            <a:r>
              <a:rPr lang="fr-FR" dirty="0"/>
              <a:t>et par suite les déformations qui leur sont liées par la loi de Hooke), dans une région éloignée des points d’application d’un système de forces, ne dépendent que de la résultante générale et du moment résultant de ce système de forces.</a:t>
            </a:r>
          </a:p>
          <a:p>
            <a:pPr algn="just"/>
            <a:endParaRPr lang="fr-FR" dirty="0"/>
          </a:p>
        </p:txBody>
      </p:sp>
    </p:spTree>
    <p:extLst>
      <p:ext uri="{BB962C8B-B14F-4D97-AF65-F5344CB8AC3E}">
        <p14:creationId xmlns:p14="http://schemas.microsoft.com/office/powerpoint/2010/main" val="36032100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lstStyle/>
          <a:p>
            <a:pPr lvl="0"/>
            <a:r>
              <a:rPr lang="fr-FR" b="1" i="1" dirty="0"/>
              <a:t>Les efforts dans les poutres :</a:t>
            </a:r>
            <a:br>
              <a:rPr lang="fr-FR" b="1" i="1" dirty="0"/>
            </a:br>
            <a:endParaRPr lang="fr-FR" dirty="0"/>
          </a:p>
        </p:txBody>
      </p:sp>
      <p:sp>
        <p:nvSpPr>
          <p:cNvPr id="2" name="Espace réservé du contenu 1"/>
          <p:cNvSpPr>
            <a:spLocks noGrp="1"/>
          </p:cNvSpPr>
          <p:nvPr>
            <p:ph sz="quarter" idx="1"/>
          </p:nvPr>
        </p:nvSpPr>
        <p:spPr>
          <a:xfrm>
            <a:off x="-108520" y="997758"/>
            <a:ext cx="8748464" cy="2188840"/>
          </a:xfrm>
        </p:spPr>
        <p:txBody>
          <a:bodyPr/>
          <a:lstStyle/>
          <a:p>
            <a:pPr lvl="1" algn="just"/>
            <a:r>
              <a:rPr lang="fr-FR" sz="2400" b="1" i="1" dirty="0">
                <a:solidFill>
                  <a:srgbClr val="FF0000"/>
                </a:solidFill>
              </a:rPr>
              <a:t>Liaison encastrement </a:t>
            </a:r>
            <a:r>
              <a:rPr lang="fr-FR" sz="2400" b="1" dirty="0" smtClean="0"/>
              <a:t>: </a:t>
            </a:r>
            <a:r>
              <a:rPr lang="fr-FR" sz="2400" dirty="0" smtClean="0"/>
              <a:t>Cette </a:t>
            </a:r>
            <a:r>
              <a:rPr lang="fr-FR" sz="2400" dirty="0"/>
              <a:t>liaison reliant la poutre à une pièce considérée comme fixe, on représente une liaison encastrement par le symbole de la masse.</a:t>
            </a:r>
          </a:p>
          <a:p>
            <a:pPr lvl="1" algn="just"/>
            <a:endParaRPr lang="fr-FR" sz="2400" b="1" dirty="0"/>
          </a:p>
          <a:p>
            <a:pPr marL="365760" lvl="1" indent="0" algn="just">
              <a:buNone/>
            </a:pPr>
            <a:endParaRPr lang="fr-FR" sz="2400" dirty="0"/>
          </a:p>
          <a:p>
            <a:pPr lvl="1"/>
            <a:endParaRPr lang="fr-FR" sz="2400" b="1" dirty="0" smtClean="0"/>
          </a:p>
        </p:txBody>
      </p:sp>
      <p:sp>
        <p:nvSpPr>
          <p:cNvPr id="15" name="AutoShape 8" descr="Que disent les normes de construction pour les balcons ?"/>
          <p:cNvSpPr>
            <a:spLocks noChangeAspect="1" noChangeArrowheads="1"/>
          </p:cNvSpPr>
          <p:nvPr/>
        </p:nvSpPr>
        <p:spPr bwMode="auto">
          <a:xfrm>
            <a:off x="155575" y="-890588"/>
            <a:ext cx="2466975" cy="185737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2058" name="Picture 10" descr="Que disent les normes de construction pour les balcons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04048" y="2263627"/>
            <a:ext cx="2802718" cy="2034056"/>
          </a:xfrm>
          <a:prstGeom prst="rect">
            <a:avLst/>
          </a:prstGeom>
          <a:noFill/>
          <a:extLst>
            <a:ext uri="{909E8E84-426E-40DD-AFC4-6F175D3DCCD1}">
              <a14:hiddenFill xmlns:a14="http://schemas.microsoft.com/office/drawing/2010/main">
                <a:solidFill>
                  <a:srgbClr val="FFFFFF"/>
                </a:solidFill>
              </a14:hiddenFill>
            </a:ext>
          </a:extLst>
        </p:spPr>
      </p:pic>
      <p:grpSp>
        <p:nvGrpSpPr>
          <p:cNvPr id="17" name="Group 13"/>
          <p:cNvGrpSpPr>
            <a:grpSpLocks/>
          </p:cNvGrpSpPr>
          <p:nvPr/>
        </p:nvGrpSpPr>
        <p:grpSpPr bwMode="auto">
          <a:xfrm>
            <a:off x="1107121" y="2381253"/>
            <a:ext cx="3219450" cy="1866900"/>
            <a:chOff x="3360" y="374"/>
            <a:chExt cx="5070" cy="2940"/>
          </a:xfrm>
        </p:grpSpPr>
        <p:pic>
          <p:nvPicPr>
            <p:cNvPr id="18" name="Picture 1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32" y="678"/>
              <a:ext cx="2696" cy="2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9" name="Line 18"/>
            <p:cNvCxnSpPr/>
            <p:nvPr/>
          </p:nvCxnSpPr>
          <p:spPr bwMode="auto">
            <a:xfrm>
              <a:off x="3874" y="1774"/>
              <a:ext cx="1" cy="750"/>
            </a:xfrm>
            <a:prstGeom prst="line">
              <a:avLst/>
            </a:prstGeom>
            <a:noFill/>
            <a:ln w="9525">
              <a:solidFill>
                <a:srgbClr val="000000"/>
              </a:solidFill>
              <a:prstDash val="solid"/>
              <a:round/>
              <a:headEnd/>
              <a:tailEnd/>
            </a:ln>
            <a:extLst>
              <a:ext uri="{909E8E84-426E-40DD-AFC4-6F175D3DCCD1}">
                <a14:hiddenFill xmlns:a14="http://schemas.microsoft.com/office/drawing/2010/main">
                  <a:noFill/>
                </a14:hiddenFill>
              </a:ext>
            </a:extLst>
          </p:spPr>
        </p:cxnSp>
        <p:pic>
          <p:nvPicPr>
            <p:cNvPr id="20" name="Picture 1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01" y="1766"/>
              <a:ext cx="195"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21" name="Line 16"/>
            <p:cNvCxnSpPr/>
            <p:nvPr/>
          </p:nvCxnSpPr>
          <p:spPr bwMode="auto">
            <a:xfrm>
              <a:off x="3889" y="2148"/>
              <a:ext cx="735" cy="0"/>
            </a:xfrm>
            <a:prstGeom prst="line">
              <a:avLst/>
            </a:prstGeom>
            <a:noFill/>
            <a:ln w="9525">
              <a:solidFill>
                <a:srgbClr val="000000"/>
              </a:solidFill>
              <a:prstDash val="solid"/>
              <a:round/>
              <a:headEnd/>
              <a:tailEnd/>
            </a:ln>
            <a:extLst>
              <a:ext uri="{909E8E84-426E-40DD-AFC4-6F175D3DCCD1}">
                <a14:hiddenFill xmlns:a14="http://schemas.microsoft.com/office/drawing/2010/main">
                  <a:noFill/>
                </a14:hiddenFill>
              </a:ext>
            </a:extLst>
          </p:spPr>
        </p:cxnSp>
        <p:cxnSp>
          <p:nvCxnSpPr>
            <p:cNvPr id="22" name="Line 15"/>
            <p:cNvCxnSpPr/>
            <p:nvPr/>
          </p:nvCxnSpPr>
          <p:spPr bwMode="auto">
            <a:xfrm>
              <a:off x="3889" y="2494"/>
              <a:ext cx="0" cy="120"/>
            </a:xfrm>
            <a:prstGeom prst="line">
              <a:avLst/>
            </a:prstGeom>
            <a:noFill/>
            <a:ln w="9525">
              <a:solidFill>
                <a:srgbClr val="000000"/>
              </a:solidFill>
              <a:prstDash val="solid"/>
              <a:round/>
              <a:headEnd/>
              <a:tailEnd/>
            </a:ln>
            <a:extLst>
              <a:ext uri="{909E8E84-426E-40DD-AFC4-6F175D3DCCD1}">
                <a14:hiddenFill xmlns:a14="http://schemas.microsoft.com/office/drawing/2010/main">
                  <a:noFill/>
                </a14:hiddenFill>
              </a:ext>
            </a:extLst>
          </p:spPr>
        </p:cxnSp>
        <p:sp>
          <p:nvSpPr>
            <p:cNvPr id="23" name="Rectangle 22"/>
            <p:cNvSpPr>
              <a:spLocks noChangeArrowheads="1"/>
            </p:cNvSpPr>
            <p:nvPr/>
          </p:nvSpPr>
          <p:spPr bwMode="auto">
            <a:xfrm>
              <a:off x="3360" y="374"/>
              <a:ext cx="5070" cy="2940"/>
            </a:xfrm>
            <a:prstGeom prst="rect">
              <a:avLst/>
            </a:prstGeom>
            <a:noFill/>
            <a:ln w="952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fr-FR"/>
            </a:p>
          </p:txBody>
        </p:sp>
      </p:grpSp>
      <p:sp>
        <p:nvSpPr>
          <p:cNvPr id="16" name="Rectangle 15"/>
          <p:cNvSpPr/>
          <p:nvPr/>
        </p:nvSpPr>
        <p:spPr>
          <a:xfrm>
            <a:off x="1949923" y="4509120"/>
            <a:ext cx="5106974" cy="338554"/>
          </a:xfrm>
          <a:prstGeom prst="rect">
            <a:avLst/>
          </a:prstGeom>
        </p:spPr>
        <p:txBody>
          <a:bodyPr wrap="square">
            <a:spAutoFit/>
          </a:bodyPr>
          <a:lstStyle/>
          <a:p>
            <a:pPr algn="ctr"/>
            <a:r>
              <a:rPr lang="fr-FR" sz="1600" b="1" i="1" dirty="0"/>
              <a:t>Figure </a:t>
            </a:r>
            <a:r>
              <a:rPr lang="fr-FR" sz="1600" b="1" i="1" dirty="0" smtClean="0"/>
              <a:t>2 </a:t>
            </a:r>
            <a:r>
              <a:rPr lang="fr-FR" sz="1600" b="1" i="1" dirty="0"/>
              <a:t>: Symbole </a:t>
            </a:r>
            <a:r>
              <a:rPr lang="fr-FR" sz="1600" b="1" i="1" dirty="0" smtClean="0"/>
              <a:t>d’une </a:t>
            </a:r>
            <a:r>
              <a:rPr lang="fr-FR" sz="1600" b="1" i="1" dirty="0"/>
              <a:t>liaison encastrement.</a:t>
            </a:r>
            <a:endParaRPr lang="fr-FR" sz="1600" dirty="0"/>
          </a:p>
        </p:txBody>
      </p:sp>
      <p:sp>
        <p:nvSpPr>
          <p:cNvPr id="24" name="Rectangle 23"/>
          <p:cNvSpPr/>
          <p:nvPr/>
        </p:nvSpPr>
        <p:spPr>
          <a:xfrm>
            <a:off x="170890" y="5279302"/>
            <a:ext cx="8376865" cy="923330"/>
          </a:xfrm>
          <a:prstGeom prst="rect">
            <a:avLst/>
          </a:prstGeom>
        </p:spPr>
        <p:txBody>
          <a:bodyPr wrap="square">
            <a:spAutoFit/>
          </a:bodyPr>
          <a:lstStyle/>
          <a:p>
            <a:r>
              <a:rPr lang="fr-FR" dirty="0" smtClean="0"/>
              <a:t>	Ce </a:t>
            </a:r>
            <a:r>
              <a:rPr lang="fr-FR" dirty="0"/>
              <a:t>type d’appui introduit donc 3 inconnues, les deux projections de R sur deux axes du plan moyen et l’intensité du Moment M perpendiculaire au plan moyen.</a:t>
            </a:r>
          </a:p>
        </p:txBody>
      </p:sp>
    </p:spTree>
    <p:extLst>
      <p:ext uri="{BB962C8B-B14F-4D97-AF65-F5344CB8AC3E}">
        <p14:creationId xmlns:p14="http://schemas.microsoft.com/office/powerpoint/2010/main" val="40397536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normAutofit fontScale="90000"/>
          </a:bodyPr>
          <a:lstStyle/>
          <a:p>
            <a:r>
              <a:rPr lang="fr-FR" b="1" i="1" dirty="0"/>
              <a:t>Les efforts dans les poutres </a:t>
            </a:r>
            <a:r>
              <a:rPr lang="fr-FR" b="1" i="1" dirty="0" smtClean="0"/>
              <a:t>:</a:t>
            </a:r>
            <a:br>
              <a:rPr lang="fr-FR" b="1" i="1" dirty="0" smtClean="0"/>
            </a:br>
            <a:r>
              <a:rPr lang="fr-FR" b="1" i="1" dirty="0"/>
              <a:t/>
            </a:r>
            <a:br>
              <a:rPr lang="fr-FR" b="1" i="1" dirty="0"/>
            </a:br>
            <a:endParaRPr lang="fr-FR" dirty="0"/>
          </a:p>
        </p:txBody>
      </p:sp>
      <p:sp>
        <p:nvSpPr>
          <p:cNvPr id="2" name="Espace réservé du contenu 1"/>
          <p:cNvSpPr>
            <a:spLocks noGrp="1"/>
          </p:cNvSpPr>
          <p:nvPr>
            <p:ph sz="quarter" idx="1"/>
          </p:nvPr>
        </p:nvSpPr>
        <p:spPr>
          <a:xfrm>
            <a:off x="456258" y="836712"/>
            <a:ext cx="8291264" cy="5493224"/>
          </a:xfrm>
        </p:spPr>
        <p:txBody>
          <a:bodyPr/>
          <a:lstStyle/>
          <a:p>
            <a:pPr lvl="0"/>
            <a:r>
              <a:rPr lang="fr-FR" b="1" dirty="0"/>
              <a:t>Liaison rotule </a:t>
            </a:r>
            <a:r>
              <a:rPr lang="fr-FR" dirty="0"/>
              <a:t>(appui ou articulation) : cette liaison est très fréquente. Elle peut </a:t>
            </a:r>
            <a:r>
              <a:rPr lang="fr-FR" dirty="0" smtClean="0"/>
              <a:t>correspondre </a:t>
            </a:r>
            <a:r>
              <a:rPr lang="fr-FR" dirty="0"/>
              <a:t>à la liaison de la poutre avec un roulement à une rangée de billes muni de ses arrêts axiaux </a:t>
            </a:r>
            <a:r>
              <a:rPr lang="fr-FR" dirty="0" smtClean="0"/>
              <a:t>.</a:t>
            </a:r>
            <a:endParaRPr lang="fr-FR" dirty="0"/>
          </a:p>
          <a:p>
            <a:pPr marL="0" indent="0">
              <a:buNone/>
            </a:pPr>
            <a:r>
              <a:rPr lang="fr-FR" dirty="0" smtClean="0"/>
              <a:t>	L’articulation </a:t>
            </a:r>
            <a:r>
              <a:rPr lang="fr-FR" dirty="0"/>
              <a:t>introduit 2 inconnues, par projection sur deux </a:t>
            </a:r>
            <a:r>
              <a:rPr lang="fr-FR" dirty="0" smtClean="0"/>
              <a:t>directions </a:t>
            </a:r>
            <a:r>
              <a:rPr lang="fr-FR" dirty="0"/>
              <a:t>du plan </a:t>
            </a:r>
            <a:r>
              <a:rPr lang="fr-FR" dirty="0" smtClean="0"/>
              <a:t>moyen</a:t>
            </a:r>
            <a:r>
              <a:rPr lang="fr-FR" dirty="0"/>
              <a:t>.</a:t>
            </a:r>
          </a:p>
        </p:txBody>
      </p:sp>
      <p:grpSp>
        <p:nvGrpSpPr>
          <p:cNvPr id="4" name="Group 9"/>
          <p:cNvGrpSpPr>
            <a:grpSpLocks/>
          </p:cNvGrpSpPr>
          <p:nvPr/>
        </p:nvGrpSpPr>
        <p:grpSpPr bwMode="auto">
          <a:xfrm>
            <a:off x="2512166" y="3573016"/>
            <a:ext cx="3662105" cy="2104519"/>
            <a:chOff x="3720" y="489"/>
            <a:chExt cx="4890" cy="2580"/>
          </a:xfrm>
        </p:grpSpPr>
        <p:pic>
          <p:nvPicPr>
            <p:cNvPr id="5" name="Picture 1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84" y="604"/>
              <a:ext cx="2753" cy="2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36" y="1450"/>
              <a:ext cx="645" cy="5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a:spLocks noChangeArrowheads="1"/>
            </p:cNvSpPr>
            <p:nvPr/>
          </p:nvSpPr>
          <p:spPr bwMode="auto">
            <a:xfrm>
              <a:off x="3720" y="489"/>
              <a:ext cx="4890" cy="2580"/>
            </a:xfrm>
            <a:prstGeom prst="rect">
              <a:avLst/>
            </a:prstGeom>
            <a:noFill/>
            <a:ln w="952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fr-FR"/>
            </a:p>
          </p:txBody>
        </p:sp>
      </p:grpSp>
      <p:sp>
        <p:nvSpPr>
          <p:cNvPr id="8" name="ZoneTexte 7"/>
          <p:cNvSpPr txBox="1"/>
          <p:nvPr/>
        </p:nvSpPr>
        <p:spPr>
          <a:xfrm>
            <a:off x="861357" y="5896062"/>
            <a:ext cx="7416824" cy="369332"/>
          </a:xfrm>
          <a:prstGeom prst="rect">
            <a:avLst/>
          </a:prstGeom>
          <a:noFill/>
        </p:spPr>
        <p:txBody>
          <a:bodyPr wrap="square" rtlCol="0">
            <a:spAutoFit/>
          </a:bodyPr>
          <a:lstStyle/>
          <a:p>
            <a:pPr algn="ctr"/>
            <a:r>
              <a:rPr lang="fr-FR" b="1" i="1" dirty="0"/>
              <a:t>Figure </a:t>
            </a:r>
            <a:r>
              <a:rPr lang="fr-FR" b="1" i="1" dirty="0" smtClean="0"/>
              <a:t>3 </a:t>
            </a:r>
            <a:r>
              <a:rPr lang="fr-FR" b="1" i="1" dirty="0"/>
              <a:t>: Symbole et modélisation d’une liaison rotule.</a:t>
            </a:r>
            <a:endParaRPr lang="fr-FR" dirty="0"/>
          </a:p>
        </p:txBody>
      </p:sp>
    </p:spTree>
    <p:extLst>
      <p:ext uri="{BB962C8B-B14F-4D97-AF65-F5344CB8AC3E}">
        <p14:creationId xmlns:p14="http://schemas.microsoft.com/office/powerpoint/2010/main" val="34891050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normAutofit fontScale="90000"/>
          </a:bodyPr>
          <a:lstStyle/>
          <a:p>
            <a:r>
              <a:rPr lang="fr-FR" b="1" i="1" dirty="0"/>
              <a:t>Les efforts dans les poutres :</a:t>
            </a:r>
            <a:br>
              <a:rPr lang="fr-FR" b="1" i="1" dirty="0"/>
            </a:br>
            <a:r>
              <a:rPr lang="fr-FR" b="1" i="1" dirty="0"/>
              <a:t/>
            </a:r>
            <a:br>
              <a:rPr lang="fr-FR" b="1" i="1" dirty="0"/>
            </a:br>
            <a:endParaRPr lang="fr-FR" dirty="0"/>
          </a:p>
        </p:txBody>
      </p:sp>
      <p:sp>
        <p:nvSpPr>
          <p:cNvPr id="2" name="Espace réservé du contenu 1"/>
          <p:cNvSpPr>
            <a:spLocks noGrp="1"/>
          </p:cNvSpPr>
          <p:nvPr>
            <p:ph sz="quarter" idx="1"/>
          </p:nvPr>
        </p:nvSpPr>
        <p:spPr>
          <a:xfrm>
            <a:off x="503230" y="914968"/>
            <a:ext cx="8136904" cy="4873752"/>
          </a:xfrm>
        </p:spPr>
        <p:txBody>
          <a:bodyPr/>
          <a:lstStyle/>
          <a:p>
            <a:pPr lvl="0" algn="just"/>
            <a:r>
              <a:rPr lang="fr-FR" b="1" dirty="0"/>
              <a:t>Liaison </a:t>
            </a:r>
            <a:r>
              <a:rPr lang="fr-FR" b="1" dirty="0" smtClean="0"/>
              <a:t>appui-simple</a:t>
            </a:r>
            <a:r>
              <a:rPr lang="fr-FR" dirty="0" smtClean="0"/>
              <a:t> </a:t>
            </a:r>
            <a:r>
              <a:rPr lang="fr-FR" dirty="0"/>
              <a:t>: la encore cette liaison est fréquente puisqu'elle est réalisé par exemple à partir d'un roulement à une rangée de billes non bloqué axialement. L’appui simple introduit une seule inconnue dans l’étude de la poutre.</a:t>
            </a:r>
          </a:p>
          <a:p>
            <a:pPr marL="0" indent="0">
              <a:buNone/>
            </a:pPr>
            <a:endParaRPr lang="fr-FR" dirty="0"/>
          </a:p>
        </p:txBody>
      </p:sp>
      <p:grpSp>
        <p:nvGrpSpPr>
          <p:cNvPr id="4" name="Group 2"/>
          <p:cNvGrpSpPr>
            <a:grpSpLocks/>
          </p:cNvGrpSpPr>
          <p:nvPr/>
        </p:nvGrpSpPr>
        <p:grpSpPr bwMode="auto">
          <a:xfrm>
            <a:off x="2852102" y="3351844"/>
            <a:ext cx="3439160" cy="1695450"/>
            <a:chOff x="3434" y="152"/>
            <a:chExt cx="5416" cy="2670"/>
          </a:xfrm>
        </p:grpSpPr>
        <p:pic>
          <p:nvPicPr>
            <p:cNvPr id="5"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48" y="266"/>
              <a:ext cx="2816" cy="2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Freeform 7"/>
            <p:cNvSpPr>
              <a:spLocks/>
            </p:cNvSpPr>
            <p:nvPr/>
          </p:nvSpPr>
          <p:spPr bwMode="auto">
            <a:xfrm>
              <a:off x="4140" y="1205"/>
              <a:ext cx="330" cy="360"/>
            </a:xfrm>
            <a:custGeom>
              <a:avLst/>
              <a:gdLst>
                <a:gd name="T0" fmla="+- 0 4304 4140"/>
                <a:gd name="T1" fmla="*/ T0 w 330"/>
                <a:gd name="T2" fmla="+- 0 1205 1205"/>
                <a:gd name="T3" fmla="*/ 1205 h 360"/>
                <a:gd name="T4" fmla="+- 0 4140 4140"/>
                <a:gd name="T5" fmla="*/ T4 w 330"/>
                <a:gd name="T6" fmla="+- 0 1565 1205"/>
                <a:gd name="T7" fmla="*/ 1565 h 360"/>
                <a:gd name="T8" fmla="+- 0 4470 4140"/>
                <a:gd name="T9" fmla="*/ T8 w 330"/>
                <a:gd name="T10" fmla="+- 0 1565 1205"/>
                <a:gd name="T11" fmla="*/ 1565 h 360"/>
                <a:gd name="T12" fmla="+- 0 4304 4140"/>
                <a:gd name="T13" fmla="*/ T12 w 330"/>
                <a:gd name="T14" fmla="+- 0 1205 1205"/>
                <a:gd name="T15" fmla="*/ 1205 h 360"/>
              </a:gdLst>
              <a:ahLst/>
              <a:cxnLst>
                <a:cxn ang="0">
                  <a:pos x="T1" y="T3"/>
                </a:cxn>
                <a:cxn ang="0">
                  <a:pos x="T5" y="T7"/>
                </a:cxn>
                <a:cxn ang="0">
                  <a:pos x="T9" y="T11"/>
                </a:cxn>
                <a:cxn ang="0">
                  <a:pos x="T13" y="T15"/>
                </a:cxn>
              </a:cxnLst>
              <a:rect l="0" t="0" r="r" b="b"/>
              <a:pathLst>
                <a:path w="330" h="360">
                  <a:moveTo>
                    <a:pt x="164" y="0"/>
                  </a:moveTo>
                  <a:lnTo>
                    <a:pt x="0" y="360"/>
                  </a:lnTo>
                  <a:lnTo>
                    <a:pt x="330" y="360"/>
                  </a:lnTo>
                  <a:lnTo>
                    <a:pt x="164" y="0"/>
                  </a:lnTo>
                  <a:close/>
                </a:path>
              </a:pathLst>
            </a:custGeom>
            <a:noFill/>
            <a:ln w="952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fr-FR"/>
            </a:p>
          </p:txBody>
        </p:sp>
        <p:cxnSp>
          <p:nvCxnSpPr>
            <p:cNvPr id="7" name="Line 6"/>
            <p:cNvCxnSpPr/>
            <p:nvPr/>
          </p:nvCxnSpPr>
          <p:spPr bwMode="auto">
            <a:xfrm>
              <a:off x="4334" y="1205"/>
              <a:ext cx="0" cy="1"/>
            </a:xfrm>
            <a:prstGeom prst="line">
              <a:avLst/>
            </a:prstGeom>
            <a:noFill/>
            <a:ln w="9525">
              <a:solidFill>
                <a:srgbClr val="000000"/>
              </a:solidFill>
              <a:prstDash val="solid"/>
              <a:round/>
              <a:headEnd/>
              <a:tailEnd/>
            </a:ln>
            <a:extLst>
              <a:ext uri="{909E8E84-426E-40DD-AFC4-6F175D3DCCD1}">
                <a14:hiddenFill xmlns:a14="http://schemas.microsoft.com/office/drawing/2010/main">
                  <a:noFill/>
                </a14:hiddenFill>
              </a:ext>
            </a:extLst>
          </p:spPr>
        </p:cxnSp>
        <p:pic>
          <p:nvPicPr>
            <p:cNvPr id="8"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42" y="1557"/>
              <a:ext cx="450" cy="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 name="Line 4"/>
            <p:cNvCxnSpPr/>
            <p:nvPr/>
          </p:nvCxnSpPr>
          <p:spPr bwMode="auto">
            <a:xfrm>
              <a:off x="4020" y="1715"/>
              <a:ext cx="554" cy="16"/>
            </a:xfrm>
            <a:prstGeom prst="line">
              <a:avLst/>
            </a:prstGeom>
            <a:noFill/>
            <a:ln w="9525">
              <a:solidFill>
                <a:srgbClr val="000000"/>
              </a:solidFill>
              <a:prstDash val="solid"/>
              <a:round/>
              <a:headEnd/>
              <a:tailEnd/>
            </a:ln>
            <a:extLst>
              <a:ext uri="{909E8E84-426E-40DD-AFC4-6F175D3DCCD1}">
                <a14:hiddenFill xmlns:a14="http://schemas.microsoft.com/office/drawing/2010/main">
                  <a:noFill/>
                </a14:hiddenFill>
              </a:ext>
            </a:extLst>
          </p:spPr>
        </p:cxnSp>
        <p:sp>
          <p:nvSpPr>
            <p:cNvPr id="10" name="Rectangle 9"/>
            <p:cNvSpPr>
              <a:spLocks noChangeArrowheads="1"/>
            </p:cNvSpPr>
            <p:nvPr/>
          </p:nvSpPr>
          <p:spPr bwMode="auto">
            <a:xfrm>
              <a:off x="3434" y="152"/>
              <a:ext cx="5416" cy="2670"/>
            </a:xfrm>
            <a:prstGeom prst="rect">
              <a:avLst/>
            </a:prstGeom>
            <a:noFill/>
            <a:ln w="952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fr-FR"/>
            </a:p>
          </p:txBody>
        </p:sp>
      </p:grpSp>
      <p:sp>
        <p:nvSpPr>
          <p:cNvPr id="11" name="Rectangle 10"/>
          <p:cNvSpPr/>
          <p:nvPr/>
        </p:nvSpPr>
        <p:spPr>
          <a:xfrm>
            <a:off x="1115616" y="5300681"/>
            <a:ext cx="7200800" cy="369332"/>
          </a:xfrm>
          <a:prstGeom prst="rect">
            <a:avLst/>
          </a:prstGeom>
        </p:spPr>
        <p:txBody>
          <a:bodyPr wrap="square">
            <a:spAutoFit/>
          </a:bodyPr>
          <a:lstStyle/>
          <a:p>
            <a:pPr algn="ctr"/>
            <a:r>
              <a:rPr lang="fr-FR" b="1" i="1" dirty="0"/>
              <a:t>Figure </a:t>
            </a:r>
            <a:r>
              <a:rPr lang="fr-FR" b="1" i="1" dirty="0" smtClean="0"/>
              <a:t>4 </a:t>
            </a:r>
            <a:r>
              <a:rPr lang="fr-FR" b="1" i="1" dirty="0"/>
              <a:t>: Symbole </a:t>
            </a:r>
            <a:r>
              <a:rPr lang="fr-FR" b="1" i="1" dirty="0" smtClean="0"/>
              <a:t> </a:t>
            </a:r>
            <a:r>
              <a:rPr lang="fr-FR" b="1" i="1" dirty="0"/>
              <a:t>d’une liaison appui-simple.</a:t>
            </a:r>
            <a:endParaRPr lang="fr-FR" dirty="0"/>
          </a:p>
        </p:txBody>
      </p:sp>
    </p:spTree>
    <p:extLst>
      <p:ext uri="{BB962C8B-B14F-4D97-AF65-F5344CB8AC3E}">
        <p14:creationId xmlns:p14="http://schemas.microsoft.com/office/powerpoint/2010/main" val="33027162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Les charges </a:t>
            </a:r>
            <a:endParaRPr lang="fr-FR" dirty="0"/>
          </a:p>
        </p:txBody>
      </p:sp>
      <p:sp>
        <p:nvSpPr>
          <p:cNvPr id="4" name="Rectangle 3"/>
          <p:cNvSpPr/>
          <p:nvPr/>
        </p:nvSpPr>
        <p:spPr>
          <a:xfrm>
            <a:off x="107504" y="980728"/>
            <a:ext cx="8856984" cy="3785652"/>
          </a:xfrm>
          <a:prstGeom prst="rect">
            <a:avLst/>
          </a:prstGeom>
        </p:spPr>
        <p:txBody>
          <a:bodyPr wrap="square">
            <a:spAutoFit/>
          </a:bodyPr>
          <a:lstStyle/>
          <a:p>
            <a:r>
              <a:rPr lang="fr-FR" dirty="0" smtClean="0"/>
              <a:t>	</a:t>
            </a:r>
            <a:r>
              <a:rPr lang="fr-FR" sz="2400" dirty="0" smtClean="0"/>
              <a:t>En </a:t>
            </a:r>
            <a:r>
              <a:rPr lang="fr-FR" sz="2400" dirty="0"/>
              <a:t>théorie des poutres, on distingue en général deux types de charges :</a:t>
            </a:r>
          </a:p>
          <a:p>
            <a:pPr lvl="0"/>
            <a:r>
              <a:rPr lang="fr-FR" sz="2400" dirty="0"/>
              <a:t>Les </a:t>
            </a:r>
            <a:r>
              <a:rPr lang="fr-FR" sz="2400" b="1" dirty="0">
                <a:solidFill>
                  <a:srgbClr val="FF0000"/>
                </a:solidFill>
              </a:rPr>
              <a:t>charges concentrées </a:t>
            </a:r>
            <a:r>
              <a:rPr lang="fr-FR" sz="2400" dirty="0"/>
              <a:t>qui s'appliquent en un point de la poutre et définie par un torseur en ce point d'application. </a:t>
            </a:r>
            <a:endParaRPr lang="fr-FR" sz="2400" dirty="0" smtClean="0"/>
          </a:p>
          <a:p>
            <a:pPr lvl="0"/>
            <a:endParaRPr lang="fr-FR" sz="2400" dirty="0" smtClean="0"/>
          </a:p>
          <a:p>
            <a:pPr lvl="0"/>
            <a:r>
              <a:rPr lang="fr-FR" sz="2400" dirty="0"/>
              <a:t>.</a:t>
            </a:r>
            <a:r>
              <a:rPr lang="fr-FR" sz="2400" dirty="0" smtClean="0"/>
              <a:t> </a:t>
            </a:r>
            <a:r>
              <a:rPr lang="fr-FR" sz="2400" dirty="0"/>
              <a:t>Si ce torseur se réduit à une résultante, on l'appelle </a:t>
            </a:r>
            <a:r>
              <a:rPr lang="fr-FR" sz="2400" b="1" dirty="0"/>
              <a:t>force concentrée</a:t>
            </a:r>
            <a:r>
              <a:rPr lang="fr-FR" sz="2400" dirty="0"/>
              <a:t>. </a:t>
            </a:r>
            <a:endParaRPr lang="fr-FR" sz="2400" dirty="0" smtClean="0"/>
          </a:p>
          <a:p>
            <a:pPr lvl="0"/>
            <a:endParaRPr lang="fr-FR" sz="2400" dirty="0"/>
          </a:p>
          <a:p>
            <a:pPr lvl="0"/>
            <a:r>
              <a:rPr lang="fr-FR" sz="2400" dirty="0" smtClean="0"/>
              <a:t>. Si </a:t>
            </a:r>
            <a:r>
              <a:rPr lang="fr-FR" sz="2400" dirty="0"/>
              <a:t>ce torseur se réduit à un couple (ou un moment) on l'appelle </a:t>
            </a:r>
            <a:r>
              <a:rPr lang="fr-FR" sz="2400" b="1" dirty="0"/>
              <a:t>moment concentré</a:t>
            </a:r>
            <a:r>
              <a:rPr lang="fr-FR" sz="2400" dirty="0" smtClean="0"/>
              <a:t>.</a:t>
            </a:r>
          </a:p>
        </p:txBody>
      </p:sp>
      <p:cxnSp>
        <p:nvCxnSpPr>
          <p:cNvPr id="6" name="Connecteur droit 5"/>
          <p:cNvCxnSpPr/>
          <p:nvPr/>
        </p:nvCxnSpPr>
        <p:spPr>
          <a:xfrm>
            <a:off x="755576" y="5661248"/>
            <a:ext cx="2952328"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Triangle isocèle 8"/>
          <p:cNvSpPr/>
          <p:nvPr/>
        </p:nvSpPr>
        <p:spPr>
          <a:xfrm>
            <a:off x="513256" y="5673622"/>
            <a:ext cx="530352" cy="2286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Triangle isocèle 9"/>
          <p:cNvSpPr/>
          <p:nvPr/>
        </p:nvSpPr>
        <p:spPr>
          <a:xfrm>
            <a:off x="3442728" y="5681228"/>
            <a:ext cx="530352" cy="2286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2" name="Connecteur droit avec flèche 11"/>
          <p:cNvCxnSpPr>
            <a:stCxn id="13" idx="2"/>
          </p:cNvCxnSpPr>
          <p:nvPr/>
        </p:nvCxnSpPr>
        <p:spPr>
          <a:xfrm>
            <a:off x="1997714" y="5085184"/>
            <a:ext cx="0" cy="59604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ZoneTexte 12"/>
          <p:cNvSpPr txBox="1"/>
          <p:nvPr/>
        </p:nvSpPr>
        <p:spPr>
          <a:xfrm>
            <a:off x="1871700" y="4715852"/>
            <a:ext cx="252028" cy="369332"/>
          </a:xfrm>
          <a:prstGeom prst="rect">
            <a:avLst/>
          </a:prstGeom>
          <a:noFill/>
        </p:spPr>
        <p:txBody>
          <a:bodyPr wrap="square" rtlCol="0">
            <a:spAutoFit/>
          </a:bodyPr>
          <a:lstStyle/>
          <a:p>
            <a:r>
              <a:rPr lang="fr-FR" dirty="0" smtClean="0"/>
              <a:t>F</a:t>
            </a:r>
            <a:endParaRPr lang="fr-FR" dirty="0"/>
          </a:p>
        </p:txBody>
      </p:sp>
      <p:cxnSp>
        <p:nvCxnSpPr>
          <p:cNvPr id="16" name="Connecteur droit 15"/>
          <p:cNvCxnSpPr/>
          <p:nvPr/>
        </p:nvCxnSpPr>
        <p:spPr>
          <a:xfrm>
            <a:off x="261228" y="5993956"/>
            <a:ext cx="10344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Connecteur droit 17"/>
          <p:cNvCxnSpPr>
            <a:stCxn id="10" idx="2"/>
            <a:endCxn id="10" idx="4"/>
          </p:cNvCxnSpPr>
          <p:nvPr/>
        </p:nvCxnSpPr>
        <p:spPr>
          <a:xfrm>
            <a:off x="3442728" y="5909828"/>
            <a:ext cx="53035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Connecteur droit 19"/>
          <p:cNvCxnSpPr>
            <a:stCxn id="10" idx="2"/>
          </p:cNvCxnSpPr>
          <p:nvPr/>
        </p:nvCxnSpPr>
        <p:spPr>
          <a:xfrm flipH="1">
            <a:off x="3214122" y="5909828"/>
            <a:ext cx="228606" cy="183468"/>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Connecteur droit 20"/>
          <p:cNvCxnSpPr/>
          <p:nvPr/>
        </p:nvCxnSpPr>
        <p:spPr>
          <a:xfrm flipH="1">
            <a:off x="3423796" y="5909828"/>
            <a:ext cx="228606" cy="183468"/>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Connecteur droit 21"/>
          <p:cNvCxnSpPr/>
          <p:nvPr/>
        </p:nvCxnSpPr>
        <p:spPr>
          <a:xfrm flipH="1">
            <a:off x="3707904" y="5902222"/>
            <a:ext cx="228606" cy="183468"/>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Connecteur droit 22"/>
          <p:cNvCxnSpPr/>
          <p:nvPr/>
        </p:nvCxnSpPr>
        <p:spPr>
          <a:xfrm flipH="1">
            <a:off x="3760756" y="5902222"/>
            <a:ext cx="228606" cy="18346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911113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Les charges </a:t>
            </a:r>
          </a:p>
        </p:txBody>
      </p:sp>
      <p:sp>
        <p:nvSpPr>
          <p:cNvPr id="3" name="Espace réservé du contenu 2"/>
          <p:cNvSpPr>
            <a:spLocks noGrp="1"/>
          </p:cNvSpPr>
          <p:nvPr>
            <p:ph sz="quarter" idx="1"/>
          </p:nvPr>
        </p:nvSpPr>
        <p:spPr/>
        <p:txBody>
          <a:bodyPr/>
          <a:lstStyle/>
          <a:p>
            <a:pPr lvl="0"/>
            <a:r>
              <a:rPr lang="fr-FR" dirty="0">
                <a:solidFill>
                  <a:srgbClr val="FF0000"/>
                </a:solidFill>
              </a:rPr>
              <a:t>Les </a:t>
            </a:r>
            <a:r>
              <a:rPr lang="fr-FR" b="1" dirty="0">
                <a:solidFill>
                  <a:srgbClr val="FF0000"/>
                </a:solidFill>
              </a:rPr>
              <a:t>charges réparties </a:t>
            </a:r>
            <a:r>
              <a:rPr lang="fr-FR" dirty="0"/>
              <a:t>qui sont distribuées continûment le long d'un segment de la poutre et sont représentées par un champs de vecteurs uniforme ou non.</a:t>
            </a:r>
          </a:p>
          <a:p>
            <a:pPr marL="0" indent="0">
              <a:buNone/>
            </a:pPr>
            <a:endParaRPr lang="fr-FR" dirty="0"/>
          </a:p>
        </p:txBody>
      </p:sp>
      <p:sp>
        <p:nvSpPr>
          <p:cNvPr id="4" name="Rectangle 3"/>
          <p:cNvSpPr/>
          <p:nvPr/>
        </p:nvSpPr>
        <p:spPr>
          <a:xfrm>
            <a:off x="539552" y="2690336"/>
            <a:ext cx="7344816" cy="461665"/>
          </a:xfrm>
          <a:prstGeom prst="rect">
            <a:avLst/>
          </a:prstGeom>
        </p:spPr>
        <p:txBody>
          <a:bodyPr wrap="square">
            <a:spAutoFit/>
          </a:bodyPr>
          <a:lstStyle/>
          <a:p>
            <a:pPr lvl="0" algn="just"/>
            <a:r>
              <a:rPr lang="fr-FR" sz="2400" dirty="0" smtClean="0"/>
              <a:t>	</a:t>
            </a:r>
            <a:endParaRPr lang="fr-FR" sz="2400" dirty="0"/>
          </a:p>
        </p:txBody>
      </p:sp>
      <p:cxnSp>
        <p:nvCxnSpPr>
          <p:cNvPr id="6" name="Connecteur droit 5"/>
          <p:cNvCxnSpPr/>
          <p:nvPr/>
        </p:nvCxnSpPr>
        <p:spPr>
          <a:xfrm>
            <a:off x="2627784" y="3645024"/>
            <a:ext cx="0" cy="1512168"/>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Connecteur droit 7"/>
          <p:cNvCxnSpPr/>
          <p:nvPr/>
        </p:nvCxnSpPr>
        <p:spPr>
          <a:xfrm flipH="1">
            <a:off x="1331640" y="5157192"/>
            <a:ext cx="129614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Connecteur droit 9"/>
          <p:cNvCxnSpPr/>
          <p:nvPr/>
        </p:nvCxnSpPr>
        <p:spPr>
          <a:xfrm flipH="1">
            <a:off x="1331640" y="3645024"/>
            <a:ext cx="1296144" cy="1512168"/>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Connecteur droit avec flèche 11"/>
          <p:cNvCxnSpPr/>
          <p:nvPr/>
        </p:nvCxnSpPr>
        <p:spPr>
          <a:xfrm>
            <a:off x="2483768" y="3933056"/>
            <a:ext cx="0" cy="12241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Connecteur droit avec flèche 13"/>
          <p:cNvCxnSpPr/>
          <p:nvPr/>
        </p:nvCxnSpPr>
        <p:spPr>
          <a:xfrm>
            <a:off x="2203443" y="4149080"/>
            <a:ext cx="0" cy="10081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Connecteur droit avec flèche 14"/>
          <p:cNvCxnSpPr/>
          <p:nvPr/>
        </p:nvCxnSpPr>
        <p:spPr>
          <a:xfrm>
            <a:off x="2017135" y="4401108"/>
            <a:ext cx="0" cy="75608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Connecteur droit avec flèche 15"/>
          <p:cNvCxnSpPr/>
          <p:nvPr/>
        </p:nvCxnSpPr>
        <p:spPr>
          <a:xfrm>
            <a:off x="1763688" y="4653136"/>
            <a:ext cx="0" cy="55882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Connecteur droit 20"/>
          <p:cNvCxnSpPr/>
          <p:nvPr/>
        </p:nvCxnSpPr>
        <p:spPr>
          <a:xfrm>
            <a:off x="5004048" y="4932547"/>
            <a:ext cx="266429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Connecteur droit 22"/>
          <p:cNvCxnSpPr/>
          <p:nvPr/>
        </p:nvCxnSpPr>
        <p:spPr>
          <a:xfrm>
            <a:off x="5004048" y="4401108"/>
            <a:ext cx="266429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Connecteur droit avec flèche 25"/>
          <p:cNvCxnSpPr/>
          <p:nvPr/>
        </p:nvCxnSpPr>
        <p:spPr>
          <a:xfrm>
            <a:off x="5004048" y="4401108"/>
            <a:ext cx="0" cy="53143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Connecteur droit avec flèche 26"/>
          <p:cNvCxnSpPr/>
          <p:nvPr/>
        </p:nvCxnSpPr>
        <p:spPr>
          <a:xfrm>
            <a:off x="5436096" y="4444972"/>
            <a:ext cx="0" cy="53143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Connecteur droit avec flèche 27"/>
          <p:cNvCxnSpPr/>
          <p:nvPr/>
        </p:nvCxnSpPr>
        <p:spPr>
          <a:xfrm>
            <a:off x="5940152" y="4387416"/>
            <a:ext cx="0" cy="53143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Connecteur droit avec flèche 28"/>
          <p:cNvCxnSpPr/>
          <p:nvPr/>
        </p:nvCxnSpPr>
        <p:spPr>
          <a:xfrm>
            <a:off x="6349077" y="4444971"/>
            <a:ext cx="0" cy="53143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Connecteur droit avec flèche 29"/>
          <p:cNvCxnSpPr/>
          <p:nvPr/>
        </p:nvCxnSpPr>
        <p:spPr>
          <a:xfrm>
            <a:off x="6804248" y="4387415"/>
            <a:ext cx="0" cy="53143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Connecteur droit avec flèche 30"/>
          <p:cNvCxnSpPr/>
          <p:nvPr/>
        </p:nvCxnSpPr>
        <p:spPr>
          <a:xfrm>
            <a:off x="7236296" y="4401108"/>
            <a:ext cx="0" cy="53143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2" name="Connecteur droit avec flèche 31"/>
          <p:cNvCxnSpPr/>
          <p:nvPr/>
        </p:nvCxnSpPr>
        <p:spPr>
          <a:xfrm>
            <a:off x="7668344" y="4444970"/>
            <a:ext cx="0" cy="53143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3" name="Forme libre 32"/>
          <p:cNvSpPr/>
          <p:nvPr/>
        </p:nvSpPr>
        <p:spPr>
          <a:xfrm>
            <a:off x="2416629" y="3869871"/>
            <a:ext cx="638006" cy="473529"/>
          </a:xfrm>
          <a:custGeom>
            <a:avLst/>
            <a:gdLst>
              <a:gd name="connsiteX0" fmla="*/ 0 w 638006"/>
              <a:gd name="connsiteY0" fmla="*/ 473529 h 473529"/>
              <a:gd name="connsiteX1" fmla="*/ 97971 w 638006"/>
              <a:gd name="connsiteY1" fmla="*/ 457200 h 473529"/>
              <a:gd name="connsiteX2" fmla="*/ 244928 w 638006"/>
              <a:gd name="connsiteY2" fmla="*/ 326572 h 473529"/>
              <a:gd name="connsiteX3" fmla="*/ 342900 w 638006"/>
              <a:gd name="connsiteY3" fmla="*/ 228600 h 473529"/>
              <a:gd name="connsiteX4" fmla="*/ 391885 w 638006"/>
              <a:gd name="connsiteY4" fmla="*/ 212272 h 473529"/>
              <a:gd name="connsiteX5" fmla="*/ 538842 w 638006"/>
              <a:gd name="connsiteY5" fmla="*/ 81643 h 473529"/>
              <a:gd name="connsiteX6" fmla="*/ 604157 w 638006"/>
              <a:gd name="connsiteY6" fmla="*/ 0 h 473529"/>
              <a:gd name="connsiteX7" fmla="*/ 620485 w 638006"/>
              <a:gd name="connsiteY7" fmla="*/ 65315 h 473529"/>
              <a:gd name="connsiteX8" fmla="*/ 636814 w 638006"/>
              <a:gd name="connsiteY8" fmla="*/ 114300 h 473529"/>
              <a:gd name="connsiteX9" fmla="*/ 636814 w 638006"/>
              <a:gd name="connsiteY9" fmla="*/ 163286 h 4735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38006" h="473529">
                <a:moveTo>
                  <a:pt x="0" y="473529"/>
                </a:moveTo>
                <a:cubicBezTo>
                  <a:pt x="32657" y="468086"/>
                  <a:pt x="69582" y="474234"/>
                  <a:pt x="97971" y="457200"/>
                </a:cubicBezTo>
                <a:cubicBezTo>
                  <a:pt x="154172" y="423480"/>
                  <a:pt x="197014" y="371291"/>
                  <a:pt x="244928" y="326572"/>
                </a:cubicBezTo>
                <a:cubicBezTo>
                  <a:pt x="278691" y="295060"/>
                  <a:pt x="299086" y="243205"/>
                  <a:pt x="342900" y="228600"/>
                </a:cubicBezTo>
                <a:lnTo>
                  <a:pt x="391885" y="212272"/>
                </a:lnTo>
                <a:cubicBezTo>
                  <a:pt x="450785" y="173006"/>
                  <a:pt x="494098" y="148757"/>
                  <a:pt x="538842" y="81643"/>
                </a:cubicBezTo>
                <a:cubicBezTo>
                  <a:pt x="580040" y="19849"/>
                  <a:pt x="557624" y="46535"/>
                  <a:pt x="604157" y="0"/>
                </a:cubicBezTo>
                <a:cubicBezTo>
                  <a:pt x="609600" y="21772"/>
                  <a:pt x="614320" y="43737"/>
                  <a:pt x="620485" y="65315"/>
                </a:cubicBezTo>
                <a:cubicBezTo>
                  <a:pt x="625213" y="81864"/>
                  <a:pt x="633984" y="97323"/>
                  <a:pt x="636814" y="114300"/>
                </a:cubicBezTo>
                <a:cubicBezTo>
                  <a:pt x="639498" y="130406"/>
                  <a:pt x="636814" y="146957"/>
                  <a:pt x="636814" y="163286"/>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34" name="Forme libre 33"/>
          <p:cNvSpPr/>
          <p:nvPr/>
        </p:nvSpPr>
        <p:spPr>
          <a:xfrm>
            <a:off x="5584371" y="3918857"/>
            <a:ext cx="391886" cy="783772"/>
          </a:xfrm>
          <a:custGeom>
            <a:avLst/>
            <a:gdLst>
              <a:gd name="connsiteX0" fmla="*/ 391886 w 391886"/>
              <a:gd name="connsiteY0" fmla="*/ 783772 h 783772"/>
              <a:gd name="connsiteX1" fmla="*/ 244929 w 391886"/>
              <a:gd name="connsiteY1" fmla="*/ 751114 h 783772"/>
              <a:gd name="connsiteX2" fmla="*/ 130629 w 391886"/>
              <a:gd name="connsiteY2" fmla="*/ 685800 h 783772"/>
              <a:gd name="connsiteX3" fmla="*/ 16329 w 391886"/>
              <a:gd name="connsiteY3" fmla="*/ 604157 h 783772"/>
              <a:gd name="connsiteX4" fmla="*/ 0 w 391886"/>
              <a:gd name="connsiteY4" fmla="*/ 538843 h 783772"/>
              <a:gd name="connsiteX5" fmla="*/ 16329 w 391886"/>
              <a:gd name="connsiteY5" fmla="*/ 359229 h 783772"/>
              <a:gd name="connsiteX6" fmla="*/ 48986 w 391886"/>
              <a:gd name="connsiteY6" fmla="*/ 261257 h 783772"/>
              <a:gd name="connsiteX7" fmla="*/ 65315 w 391886"/>
              <a:gd name="connsiteY7" fmla="*/ 195943 h 783772"/>
              <a:gd name="connsiteX8" fmla="*/ 97972 w 391886"/>
              <a:gd name="connsiteY8" fmla="*/ 97972 h 783772"/>
              <a:gd name="connsiteX9" fmla="*/ 97972 w 391886"/>
              <a:gd name="connsiteY9" fmla="*/ 0 h 7837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91886" h="783772">
                <a:moveTo>
                  <a:pt x="391886" y="783772"/>
                </a:moveTo>
                <a:cubicBezTo>
                  <a:pt x="333168" y="773985"/>
                  <a:pt x="296090" y="773040"/>
                  <a:pt x="244929" y="751114"/>
                </a:cubicBezTo>
                <a:cubicBezTo>
                  <a:pt x="146243" y="708820"/>
                  <a:pt x="212622" y="732653"/>
                  <a:pt x="130629" y="685800"/>
                </a:cubicBezTo>
                <a:cubicBezTo>
                  <a:pt x="30333" y="628488"/>
                  <a:pt x="96119" y="683947"/>
                  <a:pt x="16329" y="604157"/>
                </a:cubicBezTo>
                <a:cubicBezTo>
                  <a:pt x="10886" y="582386"/>
                  <a:pt x="0" y="561284"/>
                  <a:pt x="0" y="538843"/>
                </a:cubicBezTo>
                <a:cubicBezTo>
                  <a:pt x="0" y="478725"/>
                  <a:pt x="5881" y="418432"/>
                  <a:pt x="16329" y="359229"/>
                </a:cubicBezTo>
                <a:cubicBezTo>
                  <a:pt x="22311" y="325329"/>
                  <a:pt x="40637" y="294653"/>
                  <a:pt x="48986" y="261257"/>
                </a:cubicBezTo>
                <a:cubicBezTo>
                  <a:pt x="54429" y="239486"/>
                  <a:pt x="58866" y="217438"/>
                  <a:pt x="65315" y="195943"/>
                </a:cubicBezTo>
                <a:cubicBezTo>
                  <a:pt x="75207" y="162971"/>
                  <a:pt x="97972" y="132396"/>
                  <a:pt x="97972" y="97972"/>
                </a:cubicBezTo>
                <a:lnTo>
                  <a:pt x="97972" y="0"/>
                </a:ln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cxnSp>
        <p:nvCxnSpPr>
          <p:cNvPr id="36" name="Connecteur droit 35"/>
          <p:cNvCxnSpPr/>
          <p:nvPr/>
        </p:nvCxnSpPr>
        <p:spPr>
          <a:xfrm>
            <a:off x="5004048" y="5211959"/>
            <a:ext cx="266429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Connecteur droit 37"/>
          <p:cNvCxnSpPr/>
          <p:nvPr/>
        </p:nvCxnSpPr>
        <p:spPr>
          <a:xfrm>
            <a:off x="5004048" y="5157192"/>
            <a:ext cx="0" cy="54767"/>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Connecteur droit 39"/>
          <p:cNvCxnSpPr/>
          <p:nvPr/>
        </p:nvCxnSpPr>
        <p:spPr>
          <a:xfrm>
            <a:off x="7668344" y="5157192"/>
            <a:ext cx="0" cy="54767"/>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Connecteur droit 41"/>
          <p:cNvCxnSpPr/>
          <p:nvPr/>
        </p:nvCxnSpPr>
        <p:spPr>
          <a:xfrm>
            <a:off x="1331640" y="5373216"/>
            <a:ext cx="129614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Connecteur droit 43"/>
          <p:cNvCxnSpPr/>
          <p:nvPr/>
        </p:nvCxnSpPr>
        <p:spPr>
          <a:xfrm>
            <a:off x="2627784" y="5292587"/>
            <a:ext cx="0" cy="80629"/>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Connecteur droit 45"/>
          <p:cNvCxnSpPr/>
          <p:nvPr/>
        </p:nvCxnSpPr>
        <p:spPr>
          <a:xfrm>
            <a:off x="1331640" y="5278895"/>
            <a:ext cx="0" cy="94321"/>
          </a:xfrm>
          <a:prstGeom prst="line">
            <a:avLst/>
          </a:prstGeom>
        </p:spPr>
        <p:style>
          <a:lnRef idx="1">
            <a:schemeClr val="accent1"/>
          </a:lnRef>
          <a:fillRef idx="0">
            <a:schemeClr val="accent1"/>
          </a:fillRef>
          <a:effectRef idx="0">
            <a:schemeClr val="accent1"/>
          </a:effectRef>
          <a:fontRef idx="minor">
            <a:schemeClr val="tx1"/>
          </a:fontRef>
        </p:style>
      </p:cxnSp>
      <p:sp>
        <p:nvSpPr>
          <p:cNvPr id="49" name="ZoneTexte 48"/>
          <p:cNvSpPr txBox="1"/>
          <p:nvPr/>
        </p:nvSpPr>
        <p:spPr>
          <a:xfrm>
            <a:off x="3073092" y="3626566"/>
            <a:ext cx="1426900" cy="369332"/>
          </a:xfrm>
          <a:prstGeom prst="rect">
            <a:avLst/>
          </a:prstGeom>
          <a:noFill/>
        </p:spPr>
        <p:txBody>
          <a:bodyPr wrap="square" rtlCol="0">
            <a:spAutoFit/>
          </a:bodyPr>
          <a:lstStyle/>
          <a:p>
            <a:r>
              <a:rPr lang="fr-FR" dirty="0" smtClean="0"/>
              <a:t>F = </a:t>
            </a:r>
            <a:r>
              <a:rPr lang="fr-FR" dirty="0" err="1" smtClean="0"/>
              <a:t>q.L</a:t>
            </a:r>
            <a:r>
              <a:rPr lang="fr-FR" dirty="0" smtClean="0"/>
              <a:t> /2</a:t>
            </a:r>
            <a:endParaRPr lang="fr-FR" dirty="0"/>
          </a:p>
        </p:txBody>
      </p:sp>
      <p:sp>
        <p:nvSpPr>
          <p:cNvPr id="50" name="ZoneTexte 49"/>
          <p:cNvSpPr txBox="1"/>
          <p:nvPr/>
        </p:nvSpPr>
        <p:spPr>
          <a:xfrm>
            <a:off x="1764599" y="5476582"/>
            <a:ext cx="652941" cy="369332"/>
          </a:xfrm>
          <a:prstGeom prst="rect">
            <a:avLst/>
          </a:prstGeom>
          <a:noFill/>
        </p:spPr>
        <p:txBody>
          <a:bodyPr wrap="square" rtlCol="0">
            <a:spAutoFit/>
          </a:bodyPr>
          <a:lstStyle/>
          <a:p>
            <a:r>
              <a:rPr lang="fr-FR" dirty="0" smtClean="0"/>
              <a:t>L</a:t>
            </a:r>
            <a:endParaRPr lang="fr-FR" dirty="0"/>
          </a:p>
        </p:txBody>
      </p:sp>
      <p:sp>
        <p:nvSpPr>
          <p:cNvPr id="51" name="ZoneTexte 50"/>
          <p:cNvSpPr txBox="1"/>
          <p:nvPr/>
        </p:nvSpPr>
        <p:spPr>
          <a:xfrm>
            <a:off x="2785060" y="4421696"/>
            <a:ext cx="356725" cy="369332"/>
          </a:xfrm>
          <a:prstGeom prst="rect">
            <a:avLst/>
          </a:prstGeom>
          <a:noFill/>
        </p:spPr>
        <p:txBody>
          <a:bodyPr wrap="square" rtlCol="0">
            <a:spAutoFit/>
          </a:bodyPr>
          <a:lstStyle/>
          <a:p>
            <a:r>
              <a:rPr lang="fr-FR" dirty="0" smtClean="0"/>
              <a:t>q</a:t>
            </a:r>
            <a:endParaRPr lang="fr-FR" dirty="0"/>
          </a:p>
        </p:txBody>
      </p:sp>
      <p:sp>
        <p:nvSpPr>
          <p:cNvPr id="53" name="ZoneTexte 52"/>
          <p:cNvSpPr txBox="1"/>
          <p:nvPr/>
        </p:nvSpPr>
        <p:spPr>
          <a:xfrm>
            <a:off x="5631582" y="3645024"/>
            <a:ext cx="1018052" cy="369332"/>
          </a:xfrm>
          <a:prstGeom prst="rect">
            <a:avLst/>
          </a:prstGeom>
          <a:noFill/>
        </p:spPr>
        <p:txBody>
          <a:bodyPr wrap="square" rtlCol="0">
            <a:spAutoFit/>
          </a:bodyPr>
          <a:lstStyle/>
          <a:p>
            <a:r>
              <a:rPr lang="fr-FR" dirty="0" smtClean="0"/>
              <a:t>F = </a:t>
            </a:r>
            <a:r>
              <a:rPr lang="fr-FR" dirty="0" err="1" smtClean="0"/>
              <a:t>q.L</a:t>
            </a:r>
            <a:r>
              <a:rPr lang="fr-FR" dirty="0" smtClean="0"/>
              <a:t> </a:t>
            </a:r>
            <a:endParaRPr lang="fr-FR" dirty="0"/>
          </a:p>
        </p:txBody>
      </p:sp>
      <p:sp>
        <p:nvSpPr>
          <p:cNvPr id="54" name="ZoneTexte 53"/>
          <p:cNvSpPr txBox="1"/>
          <p:nvPr/>
        </p:nvSpPr>
        <p:spPr>
          <a:xfrm>
            <a:off x="4360071" y="4468470"/>
            <a:ext cx="509026" cy="369332"/>
          </a:xfrm>
          <a:prstGeom prst="rect">
            <a:avLst/>
          </a:prstGeom>
          <a:noFill/>
        </p:spPr>
        <p:txBody>
          <a:bodyPr wrap="square" rtlCol="0">
            <a:spAutoFit/>
          </a:bodyPr>
          <a:lstStyle/>
          <a:p>
            <a:r>
              <a:rPr lang="fr-FR" dirty="0" smtClean="0"/>
              <a:t> q </a:t>
            </a:r>
            <a:endParaRPr lang="fr-FR" dirty="0"/>
          </a:p>
        </p:txBody>
      </p:sp>
      <p:sp>
        <p:nvSpPr>
          <p:cNvPr id="55" name="ZoneTexte 54"/>
          <p:cNvSpPr txBox="1"/>
          <p:nvPr/>
        </p:nvSpPr>
        <p:spPr>
          <a:xfrm>
            <a:off x="6079198" y="5286946"/>
            <a:ext cx="509026" cy="369332"/>
          </a:xfrm>
          <a:prstGeom prst="rect">
            <a:avLst/>
          </a:prstGeom>
          <a:noFill/>
        </p:spPr>
        <p:txBody>
          <a:bodyPr wrap="square" rtlCol="0">
            <a:spAutoFit/>
          </a:bodyPr>
          <a:lstStyle/>
          <a:p>
            <a:r>
              <a:rPr lang="fr-FR" dirty="0" smtClean="0"/>
              <a:t> L </a:t>
            </a:r>
            <a:endParaRPr lang="fr-FR" dirty="0"/>
          </a:p>
        </p:txBody>
      </p:sp>
    </p:spTree>
    <p:extLst>
      <p:ext uri="{BB962C8B-B14F-4D97-AF65-F5344CB8AC3E}">
        <p14:creationId xmlns:p14="http://schemas.microsoft.com/office/powerpoint/2010/main" val="13967596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131840" y="2132856"/>
            <a:ext cx="3209533" cy="707886"/>
          </a:xfrm>
          <a:prstGeom prst="rect">
            <a:avLst/>
          </a:prstGeom>
        </p:spPr>
        <p:txBody>
          <a:bodyPr wrap="none">
            <a:spAutoFit/>
          </a:bodyPr>
          <a:lstStyle/>
          <a:p>
            <a:r>
              <a:rPr lang="fr-FR" sz="4000" b="1" i="1" u="heavy" dirty="0">
                <a:solidFill>
                  <a:srgbClr val="FF0000"/>
                </a:solidFill>
              </a:rPr>
              <a:t>Chapitre I</a:t>
            </a:r>
            <a:r>
              <a:rPr lang="fr-FR" sz="4000" b="1" i="1" dirty="0">
                <a:solidFill>
                  <a:srgbClr val="FF0000"/>
                </a:solidFill>
              </a:rPr>
              <a:t> :</a:t>
            </a:r>
          </a:p>
        </p:txBody>
      </p:sp>
      <p:sp>
        <p:nvSpPr>
          <p:cNvPr id="5" name="Rectangle 4"/>
          <p:cNvSpPr/>
          <p:nvPr/>
        </p:nvSpPr>
        <p:spPr>
          <a:xfrm>
            <a:off x="539552" y="3273932"/>
            <a:ext cx="6526210" cy="523220"/>
          </a:xfrm>
          <a:prstGeom prst="rect">
            <a:avLst/>
          </a:prstGeom>
        </p:spPr>
        <p:txBody>
          <a:bodyPr wrap="none">
            <a:spAutoFit/>
          </a:bodyPr>
          <a:lstStyle/>
          <a:p>
            <a:r>
              <a:rPr lang="fr-FR" sz="2800" b="1" i="1" dirty="0"/>
              <a:t>Introduction à la résistance des matériaux.</a:t>
            </a:r>
            <a:endParaRPr lang="fr-FR" sz="2800" dirty="0"/>
          </a:p>
        </p:txBody>
      </p:sp>
    </p:spTree>
    <p:extLst>
      <p:ext uri="{BB962C8B-B14F-4D97-AF65-F5344CB8AC3E}">
        <p14:creationId xmlns:p14="http://schemas.microsoft.com/office/powerpoint/2010/main" val="12246285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7077" y="846271"/>
            <a:ext cx="1410964" cy="461665"/>
          </a:xfrm>
          <a:prstGeom prst="rect">
            <a:avLst/>
          </a:prstGeom>
        </p:spPr>
        <p:txBody>
          <a:bodyPr wrap="none">
            <a:spAutoFit/>
          </a:bodyPr>
          <a:lstStyle/>
          <a:p>
            <a:r>
              <a:rPr lang="fr-FR" sz="2400" b="1" i="1" u="sng" dirty="0" smtClean="0">
                <a:solidFill>
                  <a:srgbClr val="FF0000"/>
                </a:solidFill>
              </a:rPr>
              <a:t>Objectif : </a:t>
            </a:r>
            <a:endParaRPr lang="fr-FR" sz="2400" u="sng" dirty="0">
              <a:solidFill>
                <a:srgbClr val="FF0000"/>
              </a:solidFill>
            </a:endParaRPr>
          </a:p>
        </p:txBody>
      </p:sp>
      <p:sp>
        <p:nvSpPr>
          <p:cNvPr id="5" name="Rectangle 4"/>
          <p:cNvSpPr/>
          <p:nvPr/>
        </p:nvSpPr>
        <p:spPr>
          <a:xfrm>
            <a:off x="251520" y="1562370"/>
            <a:ext cx="8640960" cy="646331"/>
          </a:xfrm>
          <a:prstGeom prst="rect">
            <a:avLst/>
          </a:prstGeom>
        </p:spPr>
        <p:txBody>
          <a:bodyPr wrap="square">
            <a:spAutoFit/>
          </a:bodyPr>
          <a:lstStyle/>
          <a:p>
            <a:pPr marL="285750" indent="-285750">
              <a:buFont typeface="Arial" pitchFamily="34" charset="0"/>
              <a:buChar char="•"/>
            </a:pPr>
            <a:r>
              <a:rPr lang="fr-FR" b="1" dirty="0"/>
              <a:t>Comprendre les objectifs généraux de la RDM et les hypothèses de travail.</a:t>
            </a:r>
          </a:p>
        </p:txBody>
      </p:sp>
      <p:sp>
        <p:nvSpPr>
          <p:cNvPr id="6" name="Rectangle 5"/>
          <p:cNvSpPr/>
          <p:nvPr/>
        </p:nvSpPr>
        <p:spPr>
          <a:xfrm>
            <a:off x="492029" y="2522113"/>
            <a:ext cx="2975366" cy="461665"/>
          </a:xfrm>
          <a:prstGeom prst="rect">
            <a:avLst/>
          </a:prstGeom>
        </p:spPr>
        <p:txBody>
          <a:bodyPr wrap="none">
            <a:spAutoFit/>
          </a:bodyPr>
          <a:lstStyle/>
          <a:p>
            <a:r>
              <a:rPr lang="fr-FR" sz="2400" b="1" i="1" u="sng" dirty="0">
                <a:solidFill>
                  <a:srgbClr val="FF0000"/>
                </a:solidFill>
              </a:rPr>
              <a:t>Eléments de </a:t>
            </a:r>
            <a:r>
              <a:rPr lang="fr-FR" sz="2400" b="1" i="1" u="sng" dirty="0" smtClean="0">
                <a:solidFill>
                  <a:srgbClr val="FF0000"/>
                </a:solidFill>
              </a:rPr>
              <a:t>contenu: </a:t>
            </a:r>
            <a:endParaRPr lang="fr-FR" sz="2400" u="sng" dirty="0">
              <a:solidFill>
                <a:srgbClr val="FF0000"/>
              </a:solidFill>
            </a:endParaRPr>
          </a:p>
        </p:txBody>
      </p:sp>
      <p:sp>
        <p:nvSpPr>
          <p:cNvPr id="7" name="Rectangle 6"/>
          <p:cNvSpPr/>
          <p:nvPr/>
        </p:nvSpPr>
        <p:spPr>
          <a:xfrm>
            <a:off x="251520" y="3284984"/>
            <a:ext cx="4572000" cy="646331"/>
          </a:xfrm>
          <a:prstGeom prst="rect">
            <a:avLst/>
          </a:prstGeom>
        </p:spPr>
        <p:txBody>
          <a:bodyPr>
            <a:spAutoFit/>
          </a:bodyPr>
          <a:lstStyle/>
          <a:p>
            <a:pPr marL="285750" indent="-285750">
              <a:buFont typeface="Arial" pitchFamily="34" charset="0"/>
              <a:buChar char="•"/>
            </a:pPr>
            <a:r>
              <a:rPr lang="fr-FR" b="1" dirty="0"/>
              <a:t>But de la RDM.</a:t>
            </a:r>
          </a:p>
          <a:p>
            <a:pPr marL="285750" indent="-285750">
              <a:buFont typeface="Arial" pitchFamily="34" charset="0"/>
              <a:buChar char="•"/>
            </a:pPr>
            <a:r>
              <a:rPr lang="fr-FR" b="1" dirty="0" smtClean="0"/>
              <a:t>Hypothèses </a:t>
            </a:r>
            <a:r>
              <a:rPr lang="fr-FR" b="1" dirty="0"/>
              <a:t>générales</a:t>
            </a:r>
          </a:p>
        </p:txBody>
      </p:sp>
    </p:spTree>
    <p:extLst>
      <p:ext uri="{BB962C8B-B14F-4D97-AF65-F5344CB8AC3E}">
        <p14:creationId xmlns:p14="http://schemas.microsoft.com/office/powerpoint/2010/main" val="38775793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892389" y="767017"/>
            <a:ext cx="5833648" cy="461665"/>
          </a:xfrm>
          <a:prstGeom prst="rect">
            <a:avLst/>
          </a:prstGeom>
        </p:spPr>
        <p:txBody>
          <a:bodyPr wrap="none">
            <a:spAutoFit/>
          </a:bodyPr>
          <a:lstStyle/>
          <a:p>
            <a:pPr lvl="0"/>
            <a:r>
              <a:rPr lang="fr-FR" sz="2400" b="1" i="1" u="sng" dirty="0">
                <a:solidFill>
                  <a:srgbClr val="FF0000"/>
                </a:solidFill>
              </a:rPr>
              <a:t>But de la résistance des matériaux :</a:t>
            </a:r>
          </a:p>
        </p:txBody>
      </p:sp>
      <p:sp>
        <p:nvSpPr>
          <p:cNvPr id="8" name="Rectangle 7"/>
          <p:cNvSpPr/>
          <p:nvPr/>
        </p:nvSpPr>
        <p:spPr>
          <a:xfrm>
            <a:off x="2051720" y="1556792"/>
            <a:ext cx="6696744" cy="3785652"/>
          </a:xfrm>
          <a:prstGeom prst="rect">
            <a:avLst/>
          </a:prstGeom>
        </p:spPr>
        <p:txBody>
          <a:bodyPr wrap="square">
            <a:spAutoFit/>
          </a:bodyPr>
          <a:lstStyle/>
          <a:p>
            <a:pPr algn="just"/>
            <a:r>
              <a:rPr lang="fr-FR" sz="2400" dirty="0" smtClean="0"/>
              <a:t>	La </a:t>
            </a:r>
            <a:r>
              <a:rPr lang="fr-FR" sz="2400" dirty="0"/>
              <a:t>résistance des matériaux (</a:t>
            </a:r>
            <a:r>
              <a:rPr lang="fr-FR" sz="2400" dirty="0" smtClean="0"/>
              <a:t>RDM</a:t>
            </a:r>
            <a:r>
              <a:rPr lang="fr-FR" sz="2400" dirty="0"/>
              <a:t>) étudie </a:t>
            </a:r>
            <a:r>
              <a:rPr lang="fr-FR" sz="2400" dirty="0" smtClean="0"/>
              <a:t>le comportement </a:t>
            </a:r>
            <a:r>
              <a:rPr lang="fr-FR" sz="2400" dirty="0"/>
              <a:t>du solide </a:t>
            </a:r>
            <a:r>
              <a:rPr lang="fr-FR" sz="2400" dirty="0" smtClean="0"/>
              <a:t>déformable. Elle s’intéresse </a:t>
            </a:r>
            <a:r>
              <a:rPr lang="fr-FR" sz="2400" dirty="0"/>
              <a:t>particulièrement au calcul des dimensions des systèmes mécaniques pour qu’ils soient en mesure de supporter les efforts qui leur sont appliqués pendant leur service dans les conditions de sécurité requise</a:t>
            </a:r>
          </a:p>
          <a:p>
            <a:pPr algn="just"/>
            <a:endParaRPr lang="fr-FR" sz="2400" dirty="0" smtClean="0"/>
          </a:p>
          <a:p>
            <a:pPr algn="just"/>
            <a:endParaRPr lang="fr-FR" sz="2400" dirty="0" smtClean="0"/>
          </a:p>
          <a:p>
            <a:pPr algn="just"/>
            <a:r>
              <a:rPr lang="fr-FR" sz="2400" dirty="0"/>
              <a:t>	</a:t>
            </a:r>
          </a:p>
        </p:txBody>
      </p:sp>
    </p:spTree>
    <p:extLst>
      <p:ext uri="{BB962C8B-B14F-4D97-AF65-F5344CB8AC3E}">
        <p14:creationId xmlns:p14="http://schemas.microsoft.com/office/powerpoint/2010/main" val="36739935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lstStyle/>
          <a:p>
            <a:pPr lvl="0" algn="ctr"/>
            <a:r>
              <a:rPr lang="fr-FR" b="1" i="1" u="sng" dirty="0">
                <a:solidFill>
                  <a:srgbClr val="FF0000"/>
                </a:solidFill>
              </a:rPr>
              <a:t>Hypothèses générales :</a:t>
            </a:r>
            <a:br>
              <a:rPr lang="fr-FR" b="1" i="1" u="sng" dirty="0">
                <a:solidFill>
                  <a:srgbClr val="FF0000"/>
                </a:solidFill>
              </a:rPr>
            </a:br>
            <a:endParaRPr lang="fr-FR" u="sng" dirty="0">
              <a:solidFill>
                <a:srgbClr val="FF0000"/>
              </a:solidFill>
            </a:endParaRPr>
          </a:p>
        </p:txBody>
      </p:sp>
      <p:sp>
        <p:nvSpPr>
          <p:cNvPr id="2" name="Espace réservé du contenu 1"/>
          <p:cNvSpPr>
            <a:spLocks noGrp="1"/>
          </p:cNvSpPr>
          <p:nvPr>
            <p:ph sz="quarter" idx="1"/>
          </p:nvPr>
        </p:nvSpPr>
        <p:spPr/>
        <p:txBody>
          <a:bodyPr/>
          <a:lstStyle/>
          <a:p>
            <a:pPr lvl="0" algn="just"/>
            <a:r>
              <a:rPr lang="fr-FR" dirty="0">
                <a:solidFill>
                  <a:srgbClr val="FF0000"/>
                </a:solidFill>
              </a:rPr>
              <a:t>L’homogénéité, l’isotropie et la continuité du matériau : </a:t>
            </a:r>
            <a:endParaRPr lang="fr-FR" dirty="0" smtClean="0">
              <a:solidFill>
                <a:srgbClr val="FF0000"/>
              </a:solidFill>
            </a:endParaRPr>
          </a:p>
          <a:p>
            <a:pPr marL="0" lvl="0" indent="358775" algn="just">
              <a:buNone/>
            </a:pPr>
            <a:r>
              <a:rPr lang="fr-FR" sz="2000" dirty="0" smtClean="0"/>
              <a:t>On </a:t>
            </a:r>
            <a:r>
              <a:rPr lang="fr-FR" sz="2000" dirty="0"/>
              <a:t>suppose que le matériau a les mêmes propriétés élastiques en tous les points du corps, dans toutes les directions et que le matériau est assimilé à un milieu </a:t>
            </a:r>
            <a:r>
              <a:rPr lang="fr-FR" sz="2000" dirty="0" smtClean="0"/>
              <a:t>continu.</a:t>
            </a:r>
          </a:p>
          <a:p>
            <a:pPr marL="0" lvl="0" indent="358775" algn="just">
              <a:buNone/>
            </a:pPr>
            <a:endParaRPr lang="fr-FR" dirty="0" smtClean="0"/>
          </a:p>
          <a:p>
            <a:r>
              <a:rPr lang="fr-FR" dirty="0">
                <a:solidFill>
                  <a:srgbClr val="FF0000"/>
                </a:solidFill>
              </a:rPr>
              <a:t>L’élasticité et la linéarité du matériau : </a:t>
            </a:r>
            <a:endParaRPr lang="fr-FR" dirty="0" smtClean="0">
              <a:solidFill>
                <a:srgbClr val="FF0000"/>
              </a:solidFill>
            </a:endParaRPr>
          </a:p>
          <a:p>
            <a:pPr marL="0" indent="358775" algn="just">
              <a:buNone/>
            </a:pPr>
            <a:r>
              <a:rPr lang="fr-FR" sz="2000" dirty="0" smtClean="0"/>
              <a:t>On </a:t>
            </a:r>
            <a:r>
              <a:rPr lang="fr-FR" sz="2000" dirty="0"/>
              <a:t>suppose qu’en chaque point contraintes et déformation sont proportionnelles et qu’près déformation, l’élément revient à son état initiale.</a:t>
            </a:r>
          </a:p>
          <a:p>
            <a:pPr lvl="0"/>
            <a:endParaRPr lang="fr-FR" dirty="0"/>
          </a:p>
        </p:txBody>
      </p:sp>
    </p:spTree>
    <p:extLst>
      <p:ext uri="{BB962C8B-B14F-4D97-AF65-F5344CB8AC3E}">
        <p14:creationId xmlns:p14="http://schemas.microsoft.com/office/powerpoint/2010/main" val="3628959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lstStyle/>
          <a:p>
            <a:pPr lvl="1" algn="l" rtl="0">
              <a:spcBef>
                <a:spcPct val="0"/>
              </a:spcBef>
            </a:pPr>
            <a:r>
              <a:rPr lang="fr-FR" b="1" i="1" dirty="0"/>
              <a:t>Hypothèses sur les poutres :</a:t>
            </a:r>
            <a:br>
              <a:rPr lang="fr-FR" b="1" i="1" dirty="0"/>
            </a:br>
            <a:endParaRPr lang="fr-FR" dirty="0"/>
          </a:p>
        </p:txBody>
      </p:sp>
      <p:pic>
        <p:nvPicPr>
          <p:cNvPr id="1026" name="Picture 2" descr="Poutre en i - Marque : SINBPLA | BigMa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1686520"/>
            <a:ext cx="2619375" cy="17526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Prédimensionnement des poutres béton - Cours de Structure Fac Archi ULB"/>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03762" y="1715095"/>
            <a:ext cx="2295525" cy="1724025"/>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Génie Civil - Ouvrage d'Art | Capremib"/>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03550" y="3933056"/>
            <a:ext cx="2847975" cy="16097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86486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lstStyle/>
          <a:p>
            <a:r>
              <a:rPr lang="fr-FR" b="1" i="1" dirty="0" smtClean="0"/>
              <a:t>les </a:t>
            </a:r>
            <a:r>
              <a:rPr lang="fr-FR" b="1" i="1" dirty="0"/>
              <a:t>poutres :</a:t>
            </a:r>
            <a:br>
              <a:rPr lang="fr-FR" b="1" i="1" dirty="0"/>
            </a:br>
            <a:endParaRPr lang="fr-FR" dirty="0"/>
          </a:p>
        </p:txBody>
      </p:sp>
      <p:sp>
        <p:nvSpPr>
          <p:cNvPr id="2" name="Espace réservé du contenu 1"/>
          <p:cNvSpPr>
            <a:spLocks noGrp="1"/>
          </p:cNvSpPr>
          <p:nvPr>
            <p:ph sz="quarter" idx="1"/>
          </p:nvPr>
        </p:nvSpPr>
        <p:spPr>
          <a:xfrm>
            <a:off x="395536" y="1340768"/>
            <a:ext cx="8280920" cy="1612776"/>
          </a:xfrm>
        </p:spPr>
        <p:txBody>
          <a:bodyPr>
            <a:normAutofit/>
          </a:bodyPr>
          <a:lstStyle/>
          <a:p>
            <a:pPr marL="365760" lvl="1" indent="0" algn="just">
              <a:buNone/>
            </a:pPr>
            <a:r>
              <a:rPr lang="fr-FR" sz="2400" dirty="0" smtClean="0"/>
              <a:t>Un poutre c’est un </a:t>
            </a:r>
            <a:r>
              <a:rPr lang="fr-FR" sz="2400" dirty="0"/>
              <a:t>solide dont une des dimensions est grande vis-à-vis de deux autres et qui est soumis à un système de sollicitation qui le fait fléchir ou le déformer</a:t>
            </a:r>
          </a:p>
        </p:txBody>
      </p:sp>
      <p:pic>
        <p:nvPicPr>
          <p:cNvPr id="4" name="Picture 2" descr="Poutre en i - Marque : SINBPLA | BigMa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76056" y="2780928"/>
            <a:ext cx="2619375" cy="1772816"/>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6" descr="Génie Civil - Ouvrage d'Art | Capremib"/>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67744" y="3645024"/>
            <a:ext cx="2330375" cy="18448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0760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lstStyle/>
          <a:p>
            <a:r>
              <a:rPr lang="fr-FR" b="1" i="1" dirty="0"/>
              <a:t>les poutres </a:t>
            </a:r>
            <a:r>
              <a:rPr lang="fr-FR" b="1" i="1" dirty="0" smtClean="0"/>
              <a:t>:</a:t>
            </a:r>
            <a:endParaRPr lang="fr-FR" dirty="0"/>
          </a:p>
        </p:txBody>
      </p:sp>
      <p:sp>
        <p:nvSpPr>
          <p:cNvPr id="4" name="Espace réservé du contenu 3"/>
          <p:cNvSpPr>
            <a:spLocks noGrp="1"/>
          </p:cNvSpPr>
          <p:nvPr>
            <p:ph sz="quarter" idx="1"/>
          </p:nvPr>
        </p:nvSpPr>
        <p:spPr>
          <a:xfrm>
            <a:off x="457200" y="1600200"/>
            <a:ext cx="8003232" cy="1569660"/>
          </a:xfrm>
          <a:prstGeom prst="rect">
            <a:avLst/>
          </a:prstGeom>
        </p:spPr>
        <p:txBody>
          <a:bodyPr wrap="square">
            <a:spAutoFit/>
          </a:bodyPr>
          <a:lstStyle/>
          <a:p>
            <a:pPr marL="0" indent="0" algn="just">
              <a:buNone/>
            </a:pPr>
            <a:r>
              <a:rPr lang="fr-FR" sz="2400" dirty="0"/>
              <a:t>Une poutre est en général un solide engendré par une aire plane (S) dont le centre de gravité (G) décrit une courbe (C). Le plan de l’aire (S) reste normal à la courbe (C).</a:t>
            </a:r>
          </a:p>
        </p:txBody>
      </p:sp>
      <p:grpSp>
        <p:nvGrpSpPr>
          <p:cNvPr id="5" name="Group 20"/>
          <p:cNvGrpSpPr>
            <a:grpSpLocks/>
          </p:cNvGrpSpPr>
          <p:nvPr/>
        </p:nvGrpSpPr>
        <p:grpSpPr bwMode="auto">
          <a:xfrm>
            <a:off x="2752627" y="3285232"/>
            <a:ext cx="3822700" cy="2355850"/>
            <a:chOff x="3340" y="59"/>
            <a:chExt cx="6020" cy="3710"/>
          </a:xfrm>
        </p:grpSpPr>
        <p:pic>
          <p:nvPicPr>
            <p:cNvPr id="6" name="Picture 2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55" y="59"/>
              <a:ext cx="5818" cy="36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a:spLocks noChangeArrowheads="1"/>
            </p:cNvSpPr>
            <p:nvPr/>
          </p:nvSpPr>
          <p:spPr bwMode="auto">
            <a:xfrm>
              <a:off x="3340" y="739"/>
              <a:ext cx="6020" cy="3030"/>
            </a:xfrm>
            <a:prstGeom prst="rect">
              <a:avLst/>
            </a:prstGeom>
            <a:noFill/>
            <a:ln w="952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fr-FR"/>
            </a:p>
          </p:txBody>
        </p:sp>
      </p:grpSp>
      <p:sp>
        <p:nvSpPr>
          <p:cNvPr id="8" name="Rectangle 7"/>
          <p:cNvSpPr/>
          <p:nvPr/>
        </p:nvSpPr>
        <p:spPr>
          <a:xfrm>
            <a:off x="1979712" y="5660817"/>
            <a:ext cx="5650407" cy="369332"/>
          </a:xfrm>
          <a:prstGeom prst="rect">
            <a:avLst/>
          </a:prstGeom>
        </p:spPr>
        <p:txBody>
          <a:bodyPr wrap="square">
            <a:spAutoFit/>
          </a:bodyPr>
          <a:lstStyle/>
          <a:p>
            <a:pPr algn="ctr"/>
            <a:r>
              <a:rPr lang="fr-FR" b="1" i="1" dirty="0"/>
              <a:t>Figure </a:t>
            </a:r>
            <a:r>
              <a:rPr lang="fr-FR" b="1" i="1" dirty="0" smtClean="0"/>
              <a:t>1 </a:t>
            </a:r>
            <a:r>
              <a:rPr lang="fr-FR" b="1" i="1" dirty="0"/>
              <a:t>: </a:t>
            </a:r>
            <a:r>
              <a:rPr lang="fr-FR" b="1" i="1" dirty="0" smtClean="0"/>
              <a:t>Une poutre </a:t>
            </a:r>
            <a:r>
              <a:rPr lang="fr-FR" b="1" i="1" dirty="0"/>
              <a:t>droite </a:t>
            </a:r>
            <a:endParaRPr lang="fr-FR" dirty="0"/>
          </a:p>
        </p:txBody>
      </p:sp>
    </p:spTree>
    <p:extLst>
      <p:ext uri="{BB962C8B-B14F-4D97-AF65-F5344CB8AC3E}">
        <p14:creationId xmlns:p14="http://schemas.microsoft.com/office/powerpoint/2010/main" val="4957728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sz="quarter" idx="1"/>
          </p:nvPr>
        </p:nvSpPr>
        <p:spPr>
          <a:xfrm>
            <a:off x="457200" y="1600200"/>
            <a:ext cx="8075240" cy="4873752"/>
          </a:xfrm>
        </p:spPr>
        <p:txBody>
          <a:bodyPr/>
          <a:lstStyle/>
          <a:p>
            <a:pPr algn="just"/>
            <a:r>
              <a:rPr lang="fr-FR" dirty="0"/>
              <a:t>L’aire de la section (S) est appelée section droite ou </a:t>
            </a:r>
            <a:r>
              <a:rPr lang="fr-FR" dirty="0" smtClean="0"/>
              <a:t>section </a:t>
            </a:r>
            <a:r>
              <a:rPr lang="fr-FR" dirty="0"/>
              <a:t>normale de la </a:t>
            </a:r>
            <a:r>
              <a:rPr lang="fr-FR" dirty="0" smtClean="0"/>
              <a:t>poutre,</a:t>
            </a:r>
          </a:p>
          <a:p>
            <a:pPr marL="0" indent="0" algn="just">
              <a:buNone/>
            </a:pPr>
            <a:endParaRPr lang="fr-FR" dirty="0" smtClean="0"/>
          </a:p>
          <a:p>
            <a:pPr lvl="0" algn="just"/>
            <a:r>
              <a:rPr lang="fr-FR" dirty="0"/>
              <a:t>La courbe (C) est appelée fibre moyenne de la poutre, si la fibre moyenne est une droite, la poutre est dite droite</a:t>
            </a:r>
            <a:r>
              <a:rPr lang="fr-FR" dirty="0" smtClean="0"/>
              <a:t>.</a:t>
            </a:r>
          </a:p>
          <a:p>
            <a:pPr marL="0" lvl="0" indent="0" algn="just">
              <a:buNone/>
            </a:pPr>
            <a:endParaRPr lang="fr-FR" dirty="0"/>
          </a:p>
          <a:p>
            <a:pPr marL="0" indent="0" algn="just">
              <a:buNone/>
            </a:pPr>
            <a:endParaRPr lang="fr-FR" dirty="0"/>
          </a:p>
        </p:txBody>
      </p:sp>
      <p:sp>
        <p:nvSpPr>
          <p:cNvPr id="4" name="Rectangle 3"/>
          <p:cNvSpPr/>
          <p:nvPr/>
        </p:nvSpPr>
        <p:spPr>
          <a:xfrm>
            <a:off x="323528" y="620688"/>
            <a:ext cx="4572000" cy="1015663"/>
          </a:xfrm>
          <a:prstGeom prst="rect">
            <a:avLst/>
          </a:prstGeom>
        </p:spPr>
        <p:txBody>
          <a:bodyPr>
            <a:spAutoFit/>
          </a:bodyPr>
          <a:lstStyle/>
          <a:p>
            <a:r>
              <a:rPr lang="fr-FR" sz="3000" b="1" i="1" dirty="0"/>
              <a:t>les poutres :</a:t>
            </a:r>
            <a:br>
              <a:rPr lang="fr-FR" sz="3000" b="1" i="1" dirty="0"/>
            </a:br>
            <a:endParaRPr lang="fr-FR" sz="3000" dirty="0"/>
          </a:p>
        </p:txBody>
      </p:sp>
    </p:spTree>
    <p:extLst>
      <p:ext uri="{BB962C8B-B14F-4D97-AF65-F5344CB8AC3E}">
        <p14:creationId xmlns:p14="http://schemas.microsoft.com/office/powerpoint/2010/main" val="250998426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141</TotalTime>
  <Words>612</Words>
  <Application>Microsoft Office PowerPoint</Application>
  <PresentationFormat>Affichage à l'écran (4:3)</PresentationFormat>
  <Paragraphs>72</Paragraphs>
  <Slides>16</Slides>
  <Notes>0</Notes>
  <HiddenSlides>0</HiddenSlides>
  <MMClips>0</MMClips>
  <ScaleCrop>false</ScaleCrop>
  <HeadingPairs>
    <vt:vector size="4" baseType="variant">
      <vt:variant>
        <vt:lpstr>Thème</vt:lpstr>
      </vt:variant>
      <vt:variant>
        <vt:i4>1</vt:i4>
      </vt:variant>
      <vt:variant>
        <vt:lpstr>Titres des diapositives</vt:lpstr>
      </vt:variant>
      <vt:variant>
        <vt:i4>16</vt:i4>
      </vt:variant>
    </vt:vector>
  </HeadingPairs>
  <TitlesOfParts>
    <vt:vector size="17" baseType="lpstr">
      <vt:lpstr>Oriel</vt:lpstr>
      <vt:lpstr>Cours de résistance des matériaux   - RDM-</vt:lpstr>
      <vt:lpstr>Présentation PowerPoint</vt:lpstr>
      <vt:lpstr>Présentation PowerPoint</vt:lpstr>
      <vt:lpstr>Présentation PowerPoint</vt:lpstr>
      <vt:lpstr>Hypothèses générales : </vt:lpstr>
      <vt:lpstr>Hypothèses sur les poutres : </vt:lpstr>
      <vt:lpstr>les poutres : </vt:lpstr>
      <vt:lpstr>les poutres :</vt:lpstr>
      <vt:lpstr>Présentation PowerPoint</vt:lpstr>
      <vt:lpstr>Hypothèses sur les poutres </vt:lpstr>
      <vt:lpstr>Hypothèses sur les poutres </vt:lpstr>
      <vt:lpstr>Les efforts dans les poutres : </vt:lpstr>
      <vt:lpstr>Les efforts dans les poutres :  </vt:lpstr>
      <vt:lpstr>Les efforts dans les poutres :  </vt:lpstr>
      <vt:lpstr>Les charges </vt:lpstr>
      <vt:lpstr>Les charges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Cours de résistance des matériaux ‘’ RDM’’</dc:title>
  <dc:creator>NTC</dc:creator>
  <cp:lastModifiedBy>NTC</cp:lastModifiedBy>
  <cp:revision>31</cp:revision>
  <dcterms:created xsi:type="dcterms:W3CDTF">2020-11-27T13:21:10Z</dcterms:created>
  <dcterms:modified xsi:type="dcterms:W3CDTF">2020-12-02T15:15:26Z</dcterms:modified>
</cp:coreProperties>
</file>