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30C6E3B-0C90-40E2-941F-F3472EA3A8ED}"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400710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0C6E3B-0C90-40E2-941F-F3472EA3A8ED}"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8167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0C6E3B-0C90-40E2-941F-F3472EA3A8ED}"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344634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30C6E3B-0C90-40E2-941F-F3472EA3A8ED}"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313824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C6E3B-0C90-40E2-941F-F3472EA3A8ED}"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301523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30C6E3B-0C90-40E2-941F-F3472EA3A8ED}"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208712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30C6E3B-0C90-40E2-941F-F3472EA3A8ED}" type="datetimeFigureOut">
              <a:rPr lang="fr-FR" smtClean="0"/>
              <a:t>23/10/2021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364871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30C6E3B-0C90-40E2-941F-F3472EA3A8ED}" type="datetimeFigureOut">
              <a:rPr lang="fr-FR" smtClean="0"/>
              <a:t>23/10/2021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428469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6E3B-0C90-40E2-941F-F3472EA3A8ED}" type="datetimeFigureOut">
              <a:rPr lang="fr-FR" smtClean="0"/>
              <a:t>23/10/2021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127917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C6E3B-0C90-40E2-941F-F3472EA3A8ED}"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425350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C6E3B-0C90-40E2-941F-F3472EA3A8ED}"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68955BD-8C8D-49AC-A48D-25DE0210189A}" type="slidenum">
              <a:rPr lang="fr-FR" smtClean="0"/>
              <a:t>‹#›</a:t>
            </a:fld>
            <a:endParaRPr lang="fr-FR"/>
          </a:p>
        </p:txBody>
      </p:sp>
    </p:spTree>
    <p:extLst>
      <p:ext uri="{BB962C8B-B14F-4D97-AF65-F5344CB8AC3E}">
        <p14:creationId xmlns:p14="http://schemas.microsoft.com/office/powerpoint/2010/main" val="52064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6E3B-0C90-40E2-941F-F3472EA3A8ED}" type="datetimeFigureOut">
              <a:rPr lang="fr-FR" smtClean="0"/>
              <a:t>23/10/2021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955BD-8C8D-49AC-A48D-25DE0210189A}" type="slidenum">
              <a:rPr lang="fr-FR" smtClean="0"/>
              <a:t>‹#›</a:t>
            </a:fld>
            <a:endParaRPr lang="fr-FR"/>
          </a:p>
        </p:txBody>
      </p:sp>
    </p:spTree>
    <p:extLst>
      <p:ext uri="{BB962C8B-B14F-4D97-AF65-F5344CB8AC3E}">
        <p14:creationId xmlns:p14="http://schemas.microsoft.com/office/powerpoint/2010/main" val="24556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hyperlink" Target="https://www.mblintl.com/products/labeled-antibodies-mbli/" TargetMode="External"/><Relationship Id="rId2" Type="http://schemas.openxmlformats.org/officeDocument/2006/relationships/hyperlink" Target="https://www.thermofisher.com/dz/en/home/life-science/antibodies/antibody-labeling.html" TargetMode="External"/><Relationship Id="rId1" Type="http://schemas.openxmlformats.org/officeDocument/2006/relationships/slideLayout" Target="../slideLayouts/slideLayout2.xml"/><Relationship Id="rId6" Type="http://schemas.openxmlformats.org/officeDocument/2006/relationships/hyperlink" Target="https://www.thermofisher.com/content/dam/LifeTech/Images/integration/1602163_CrosslinkingHB_lores.pdf" TargetMode="External"/><Relationship Id="rId5" Type="http://schemas.openxmlformats.org/officeDocument/2006/relationships/hyperlink" Target="https://books.google.dz/books?id=ytCNCbCWx8oC&amp;pg=PA142&amp;dq=labelled+antigen&amp;hl=fr&amp;sa=X&amp;ved=0ahUKEwjYpJmIq43fAhV2UBUIHdWaDl4Q6AEILjAB" TargetMode="External"/><Relationship Id="rId4" Type="http://schemas.openxmlformats.org/officeDocument/2006/relationships/hyperlink" Target="http://www.edimark.fr/Front/frontpost/getfiles/18649.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Quelques exemples de marqueurs</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67721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4035" name="Picture 3"/>
          <p:cNvPicPr>
            <a:picLocks noChangeAspect="1" noChangeArrowheads="1"/>
          </p:cNvPicPr>
          <p:nvPr/>
        </p:nvPicPr>
        <p:blipFill>
          <a:blip r:embed="rId2" cstate="print"/>
          <a:srcRect/>
          <a:stretch>
            <a:fillRect/>
          </a:stretch>
        </p:blipFill>
        <p:spPr bwMode="auto">
          <a:xfrm>
            <a:off x="467544" y="116632"/>
            <a:ext cx="8362950" cy="2603500"/>
          </a:xfrm>
          <a:prstGeom prst="rect">
            <a:avLst/>
          </a:prstGeom>
          <a:noFill/>
          <a:ln w="9525">
            <a:noFill/>
            <a:miter lim="800000"/>
            <a:headEnd/>
            <a:tailEnd/>
          </a:ln>
        </p:spPr>
      </p:pic>
      <p:pic>
        <p:nvPicPr>
          <p:cNvPr id="44036" name="Picture 4"/>
          <p:cNvPicPr>
            <a:picLocks noChangeAspect="1" noChangeArrowheads="1"/>
          </p:cNvPicPr>
          <p:nvPr/>
        </p:nvPicPr>
        <p:blipFill>
          <a:blip r:embed="rId3" cstate="print"/>
          <a:srcRect/>
          <a:stretch>
            <a:fillRect/>
          </a:stretch>
        </p:blipFill>
        <p:spPr bwMode="auto">
          <a:xfrm>
            <a:off x="467544" y="2780928"/>
            <a:ext cx="8388350" cy="2400300"/>
          </a:xfrm>
          <a:prstGeom prst="rect">
            <a:avLst/>
          </a:prstGeom>
          <a:noFill/>
          <a:ln w="9525">
            <a:noFill/>
            <a:miter lim="800000"/>
            <a:headEnd/>
            <a:tailEnd/>
          </a:ln>
        </p:spPr>
      </p:pic>
    </p:spTree>
    <p:extLst>
      <p:ext uri="{BB962C8B-B14F-4D97-AF65-F5344CB8AC3E}">
        <p14:creationId xmlns:p14="http://schemas.microsoft.com/office/powerpoint/2010/main" val="265657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5058" name="Picture 2"/>
          <p:cNvPicPr>
            <a:picLocks noChangeAspect="1" noChangeArrowheads="1"/>
          </p:cNvPicPr>
          <p:nvPr/>
        </p:nvPicPr>
        <p:blipFill>
          <a:blip r:embed="rId2" cstate="print"/>
          <a:srcRect/>
          <a:stretch>
            <a:fillRect/>
          </a:stretch>
        </p:blipFill>
        <p:spPr bwMode="auto">
          <a:xfrm>
            <a:off x="395536" y="476672"/>
            <a:ext cx="7886700" cy="5895975"/>
          </a:xfrm>
          <a:prstGeom prst="rect">
            <a:avLst/>
          </a:prstGeom>
          <a:noFill/>
          <a:ln w="9525">
            <a:noFill/>
            <a:miter lim="800000"/>
            <a:headEnd/>
            <a:tailEnd/>
          </a:ln>
        </p:spPr>
      </p:pic>
    </p:spTree>
    <p:extLst>
      <p:ext uri="{BB962C8B-B14F-4D97-AF65-F5344CB8AC3E}">
        <p14:creationId xmlns:p14="http://schemas.microsoft.com/office/powerpoint/2010/main" val="270394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6082" name="Picture 2"/>
          <p:cNvPicPr>
            <a:picLocks noChangeAspect="1" noChangeArrowheads="1"/>
          </p:cNvPicPr>
          <p:nvPr/>
        </p:nvPicPr>
        <p:blipFill>
          <a:blip r:embed="rId2" cstate="print"/>
          <a:srcRect/>
          <a:stretch>
            <a:fillRect/>
          </a:stretch>
        </p:blipFill>
        <p:spPr bwMode="auto">
          <a:xfrm>
            <a:off x="1259632" y="332656"/>
            <a:ext cx="6315075" cy="6086475"/>
          </a:xfrm>
          <a:prstGeom prst="rect">
            <a:avLst/>
          </a:prstGeom>
          <a:noFill/>
          <a:ln w="9525">
            <a:noFill/>
            <a:miter lim="800000"/>
            <a:headEnd/>
            <a:tailEnd/>
          </a:ln>
        </p:spPr>
      </p:pic>
    </p:spTree>
    <p:extLst>
      <p:ext uri="{BB962C8B-B14F-4D97-AF65-F5344CB8AC3E}">
        <p14:creationId xmlns:p14="http://schemas.microsoft.com/office/powerpoint/2010/main" val="1525894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Amine-</a:t>
            </a:r>
            <a:r>
              <a:rPr lang="fr-FR" dirty="0" err="1" smtClean="0"/>
              <a:t>reactive</a:t>
            </a:r>
            <a:r>
              <a:rPr lang="fr-FR" dirty="0" smtClean="0"/>
              <a:t> </a:t>
            </a:r>
            <a:r>
              <a:rPr lang="fr-FR" dirty="0" err="1" smtClean="0"/>
              <a:t>chemical</a:t>
            </a:r>
            <a:r>
              <a:rPr lang="fr-FR" dirty="0" smtClean="0"/>
              <a:t> groups</a:t>
            </a:r>
            <a:endParaRPr lang="fr-FR" dirty="0"/>
          </a:p>
        </p:txBody>
      </p:sp>
      <p:sp>
        <p:nvSpPr>
          <p:cNvPr id="3" name="Espace réservé du contenu 2"/>
          <p:cNvSpPr>
            <a:spLocks noGrp="1"/>
          </p:cNvSpPr>
          <p:nvPr>
            <p:ph idx="1"/>
          </p:nvPr>
        </p:nvSpPr>
        <p:spPr/>
        <p:txBody>
          <a:bodyPr/>
          <a:lstStyle/>
          <a:p>
            <a:endParaRPr lang="fr-FR"/>
          </a:p>
        </p:txBody>
      </p:sp>
      <p:pic>
        <p:nvPicPr>
          <p:cNvPr id="48130" name="Picture 2"/>
          <p:cNvPicPr>
            <a:picLocks noChangeAspect="1" noChangeArrowheads="1"/>
          </p:cNvPicPr>
          <p:nvPr/>
        </p:nvPicPr>
        <p:blipFill>
          <a:blip r:embed="rId2" cstate="print"/>
          <a:srcRect/>
          <a:stretch>
            <a:fillRect/>
          </a:stretch>
        </p:blipFill>
        <p:spPr bwMode="auto">
          <a:xfrm>
            <a:off x="1043608" y="1844824"/>
            <a:ext cx="6543675" cy="4514850"/>
          </a:xfrm>
          <a:prstGeom prst="rect">
            <a:avLst/>
          </a:prstGeom>
          <a:noFill/>
          <a:ln w="9525">
            <a:noFill/>
            <a:miter lim="800000"/>
            <a:headEnd/>
            <a:tailEnd/>
          </a:ln>
        </p:spPr>
      </p:pic>
    </p:spTree>
    <p:extLst>
      <p:ext uri="{BB962C8B-B14F-4D97-AF65-F5344CB8AC3E}">
        <p14:creationId xmlns:p14="http://schemas.microsoft.com/office/powerpoint/2010/main" val="2710246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Amine-</a:t>
            </a:r>
            <a:r>
              <a:rPr lang="fr-FR" dirty="0" err="1" smtClean="0"/>
              <a:t>reactive</a:t>
            </a:r>
            <a:r>
              <a:rPr lang="fr-FR" dirty="0" smtClean="0"/>
              <a:t> </a:t>
            </a:r>
            <a:r>
              <a:rPr lang="fr-FR" dirty="0" err="1" smtClean="0"/>
              <a:t>chemical</a:t>
            </a:r>
            <a:r>
              <a:rPr lang="fr-FR" dirty="0" smtClean="0"/>
              <a:t> groups</a:t>
            </a:r>
            <a:endParaRPr lang="fr-FR" dirty="0"/>
          </a:p>
        </p:txBody>
      </p:sp>
      <p:sp>
        <p:nvSpPr>
          <p:cNvPr id="3" name="Espace réservé du contenu 2"/>
          <p:cNvSpPr>
            <a:spLocks noGrp="1"/>
          </p:cNvSpPr>
          <p:nvPr>
            <p:ph idx="1"/>
          </p:nvPr>
        </p:nvSpPr>
        <p:spPr/>
        <p:txBody>
          <a:bodyPr/>
          <a:lstStyle/>
          <a:p>
            <a:endParaRPr lang="fr-FR"/>
          </a:p>
        </p:txBody>
      </p:sp>
      <p:pic>
        <p:nvPicPr>
          <p:cNvPr id="47106" name="Picture 2"/>
          <p:cNvPicPr>
            <a:picLocks noChangeAspect="1" noChangeArrowheads="1"/>
          </p:cNvPicPr>
          <p:nvPr/>
        </p:nvPicPr>
        <p:blipFill>
          <a:blip r:embed="rId2" cstate="print"/>
          <a:srcRect/>
          <a:stretch>
            <a:fillRect/>
          </a:stretch>
        </p:blipFill>
        <p:spPr bwMode="auto">
          <a:xfrm>
            <a:off x="1187624" y="2636912"/>
            <a:ext cx="6353175" cy="2695575"/>
          </a:xfrm>
          <a:prstGeom prst="rect">
            <a:avLst/>
          </a:prstGeom>
          <a:noFill/>
          <a:ln w="9525">
            <a:noFill/>
            <a:miter lim="800000"/>
            <a:headEnd/>
            <a:tailEnd/>
          </a:ln>
        </p:spPr>
      </p:pic>
    </p:spTree>
    <p:extLst>
      <p:ext uri="{BB962C8B-B14F-4D97-AF65-F5344CB8AC3E}">
        <p14:creationId xmlns:p14="http://schemas.microsoft.com/office/powerpoint/2010/main" val="28178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Carboxylic</a:t>
            </a:r>
            <a:r>
              <a:rPr lang="fr-FR" dirty="0" smtClean="0"/>
              <a:t> </a:t>
            </a:r>
            <a:r>
              <a:rPr lang="fr-FR" dirty="0" err="1" smtClean="0"/>
              <a:t>acid</a:t>
            </a:r>
            <a:r>
              <a:rPr lang="fr-FR" dirty="0" smtClean="0"/>
              <a:t>-</a:t>
            </a:r>
            <a:r>
              <a:rPr lang="fr-FR" dirty="0" err="1" smtClean="0"/>
              <a:t>reactive</a:t>
            </a:r>
            <a:r>
              <a:rPr lang="fr-FR" dirty="0" smtClean="0"/>
              <a:t> </a:t>
            </a:r>
            <a:r>
              <a:rPr lang="fr-FR" dirty="0" err="1" smtClean="0"/>
              <a:t>chemical</a:t>
            </a:r>
            <a:r>
              <a:rPr lang="fr-FR" dirty="0" smtClean="0"/>
              <a:t> groups</a:t>
            </a:r>
            <a:endParaRPr lang="fr-FR" dirty="0"/>
          </a:p>
        </p:txBody>
      </p:sp>
      <p:sp>
        <p:nvSpPr>
          <p:cNvPr id="3" name="Espace réservé du contenu 2"/>
          <p:cNvSpPr>
            <a:spLocks noGrp="1"/>
          </p:cNvSpPr>
          <p:nvPr>
            <p:ph idx="1"/>
          </p:nvPr>
        </p:nvSpPr>
        <p:spPr/>
        <p:txBody>
          <a:bodyPr/>
          <a:lstStyle/>
          <a:p>
            <a:r>
              <a:rPr lang="fr-FR" dirty="0" err="1" smtClean="0"/>
              <a:t>Carboxylic</a:t>
            </a:r>
            <a:r>
              <a:rPr lang="fr-FR" dirty="0" smtClean="0"/>
              <a:t> </a:t>
            </a:r>
            <a:r>
              <a:rPr lang="fr-FR" dirty="0" err="1" smtClean="0"/>
              <a:t>acids</a:t>
            </a:r>
            <a:r>
              <a:rPr lang="fr-FR" dirty="0" smtClean="0"/>
              <a:t> (–COOH) </a:t>
            </a:r>
            <a:r>
              <a:rPr lang="fr-FR" dirty="0" err="1" smtClean="0"/>
              <a:t>exist</a:t>
            </a:r>
            <a:r>
              <a:rPr lang="fr-FR" dirty="0" smtClean="0"/>
              <a:t> </a:t>
            </a:r>
            <a:r>
              <a:rPr lang="fr-FR" dirty="0" err="1" smtClean="0"/>
              <a:t>at</a:t>
            </a:r>
            <a:r>
              <a:rPr lang="fr-FR" dirty="0" smtClean="0"/>
              <a:t> the C-terminus of </a:t>
            </a:r>
            <a:r>
              <a:rPr lang="fr-FR" dirty="0" err="1" smtClean="0"/>
              <a:t>each</a:t>
            </a:r>
            <a:r>
              <a:rPr lang="fr-FR" dirty="0" smtClean="0"/>
              <a:t> polypeptide </a:t>
            </a:r>
            <a:r>
              <a:rPr lang="fr-FR" dirty="0" err="1" smtClean="0"/>
              <a:t>chain</a:t>
            </a:r>
            <a:r>
              <a:rPr lang="fr-FR" dirty="0" smtClean="0"/>
              <a:t> and in the </a:t>
            </a:r>
            <a:r>
              <a:rPr lang="fr-FR" dirty="0" err="1" smtClean="0"/>
              <a:t>side</a:t>
            </a:r>
            <a:r>
              <a:rPr lang="fr-FR" dirty="0" smtClean="0"/>
              <a:t> </a:t>
            </a:r>
            <a:r>
              <a:rPr lang="fr-FR" dirty="0" err="1" smtClean="0"/>
              <a:t>chains</a:t>
            </a:r>
            <a:r>
              <a:rPr lang="fr-FR" dirty="0" smtClean="0"/>
              <a:t> of </a:t>
            </a:r>
            <a:r>
              <a:rPr lang="fr-FR" dirty="0" err="1" smtClean="0"/>
              <a:t>aspartic</a:t>
            </a:r>
            <a:r>
              <a:rPr lang="fr-FR" dirty="0" smtClean="0"/>
              <a:t> </a:t>
            </a:r>
            <a:r>
              <a:rPr lang="fr-FR" dirty="0" err="1" smtClean="0"/>
              <a:t>acid</a:t>
            </a:r>
            <a:r>
              <a:rPr lang="fr-FR" dirty="0" smtClean="0"/>
              <a:t> (</a:t>
            </a:r>
            <a:r>
              <a:rPr lang="fr-FR" dirty="0" err="1" smtClean="0"/>
              <a:t>Asp</a:t>
            </a:r>
            <a:r>
              <a:rPr lang="fr-FR" dirty="0" smtClean="0"/>
              <a:t>, D) and </a:t>
            </a:r>
            <a:r>
              <a:rPr lang="fr-FR" dirty="0" err="1" smtClean="0"/>
              <a:t>glutamic</a:t>
            </a:r>
            <a:r>
              <a:rPr lang="fr-FR" dirty="0" smtClean="0"/>
              <a:t> </a:t>
            </a:r>
            <a:r>
              <a:rPr lang="fr-FR" dirty="0" err="1" smtClean="0"/>
              <a:t>acid</a:t>
            </a:r>
            <a:r>
              <a:rPr lang="fr-FR" dirty="0" smtClean="0"/>
              <a:t> (Glu, E). </a:t>
            </a:r>
            <a:r>
              <a:rPr lang="fr-FR" dirty="0" err="1" smtClean="0"/>
              <a:t>Like</a:t>
            </a:r>
            <a:r>
              <a:rPr lang="fr-FR" dirty="0" smtClean="0"/>
              <a:t> </a:t>
            </a:r>
            <a:r>
              <a:rPr lang="fr-FR" dirty="0" err="1" smtClean="0"/>
              <a:t>primary</a:t>
            </a:r>
            <a:r>
              <a:rPr lang="fr-FR" dirty="0" smtClean="0"/>
              <a:t> amines, </a:t>
            </a:r>
            <a:r>
              <a:rPr lang="fr-FR" dirty="0" err="1" smtClean="0"/>
              <a:t>carboxyls</a:t>
            </a:r>
            <a:r>
              <a:rPr lang="fr-FR" dirty="0" smtClean="0"/>
              <a:t> are </a:t>
            </a:r>
            <a:r>
              <a:rPr lang="fr-FR" dirty="0" err="1" smtClean="0"/>
              <a:t>usually</a:t>
            </a:r>
            <a:r>
              <a:rPr lang="fr-FR" dirty="0" smtClean="0"/>
              <a:t> on the surface of </a:t>
            </a:r>
            <a:r>
              <a:rPr lang="fr-FR" dirty="0" err="1" smtClean="0"/>
              <a:t>protein</a:t>
            </a:r>
            <a:r>
              <a:rPr lang="fr-FR" dirty="0" smtClean="0"/>
              <a:t> structure. </a:t>
            </a:r>
            <a:r>
              <a:rPr lang="fr-FR" dirty="0" err="1" smtClean="0"/>
              <a:t>Carboxylic</a:t>
            </a:r>
            <a:r>
              <a:rPr lang="fr-FR" dirty="0" smtClean="0"/>
              <a:t> </a:t>
            </a:r>
            <a:r>
              <a:rPr lang="fr-FR" dirty="0" err="1" smtClean="0"/>
              <a:t>acids</a:t>
            </a:r>
            <a:r>
              <a:rPr lang="fr-FR" dirty="0" smtClean="0"/>
              <a:t> are </a:t>
            </a:r>
            <a:r>
              <a:rPr lang="fr-FR" dirty="0" err="1" smtClean="0"/>
              <a:t>reactive</a:t>
            </a:r>
            <a:r>
              <a:rPr lang="fr-FR" dirty="0" smtClean="0"/>
              <a:t> </a:t>
            </a:r>
            <a:r>
              <a:rPr lang="fr-FR" dirty="0" err="1" smtClean="0"/>
              <a:t>towards</a:t>
            </a:r>
            <a:r>
              <a:rPr lang="fr-FR" dirty="0" smtClean="0"/>
              <a:t> </a:t>
            </a:r>
            <a:r>
              <a:rPr lang="fr-FR" dirty="0" err="1" smtClean="0"/>
              <a:t>carboiimides</a:t>
            </a:r>
            <a:r>
              <a:rPr lang="fr-FR" dirty="0" smtClean="0"/>
              <a:t>.</a:t>
            </a:r>
          </a:p>
          <a:p>
            <a:endParaRPr lang="fr-FR" dirty="0"/>
          </a:p>
        </p:txBody>
      </p:sp>
    </p:spTree>
    <p:extLst>
      <p:ext uri="{BB962C8B-B14F-4D97-AF65-F5344CB8AC3E}">
        <p14:creationId xmlns:p14="http://schemas.microsoft.com/office/powerpoint/2010/main" val="193055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3730" name="Picture 2"/>
          <p:cNvPicPr>
            <a:picLocks noChangeAspect="1" noChangeArrowheads="1"/>
          </p:cNvPicPr>
          <p:nvPr/>
        </p:nvPicPr>
        <p:blipFill>
          <a:blip r:embed="rId2" cstate="print"/>
          <a:srcRect/>
          <a:stretch>
            <a:fillRect/>
          </a:stretch>
        </p:blipFill>
        <p:spPr bwMode="auto">
          <a:xfrm>
            <a:off x="1187624" y="1268760"/>
            <a:ext cx="6362700" cy="3790950"/>
          </a:xfrm>
          <a:prstGeom prst="rect">
            <a:avLst/>
          </a:prstGeom>
          <a:noFill/>
          <a:ln w="9525">
            <a:noFill/>
            <a:miter lim="800000"/>
            <a:headEnd/>
            <a:tailEnd/>
          </a:ln>
        </p:spPr>
      </p:pic>
    </p:spTree>
    <p:extLst>
      <p:ext uri="{BB962C8B-B14F-4D97-AF65-F5344CB8AC3E}">
        <p14:creationId xmlns:p14="http://schemas.microsoft.com/office/powerpoint/2010/main" val="221856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4754" name="Picture 2"/>
          <p:cNvPicPr>
            <a:picLocks noChangeAspect="1" noChangeArrowheads="1"/>
          </p:cNvPicPr>
          <p:nvPr/>
        </p:nvPicPr>
        <p:blipFill>
          <a:blip r:embed="rId2" cstate="print"/>
          <a:srcRect/>
          <a:stretch>
            <a:fillRect/>
          </a:stretch>
        </p:blipFill>
        <p:spPr bwMode="auto">
          <a:xfrm>
            <a:off x="1259632" y="1124744"/>
            <a:ext cx="6638925" cy="5248275"/>
          </a:xfrm>
          <a:prstGeom prst="rect">
            <a:avLst/>
          </a:prstGeom>
          <a:noFill/>
          <a:ln w="9525">
            <a:noFill/>
            <a:miter lim="800000"/>
            <a:headEnd/>
            <a:tailEnd/>
          </a:ln>
        </p:spPr>
      </p:pic>
    </p:spTree>
    <p:extLst>
      <p:ext uri="{BB962C8B-B14F-4D97-AF65-F5344CB8AC3E}">
        <p14:creationId xmlns:p14="http://schemas.microsoft.com/office/powerpoint/2010/main" val="1440687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Sulfhydryl</a:t>
            </a:r>
            <a:r>
              <a:rPr lang="fr-FR" dirty="0" smtClean="0"/>
              <a:t>-</a:t>
            </a:r>
            <a:r>
              <a:rPr lang="fr-FR" dirty="0" err="1" smtClean="0"/>
              <a:t>reactive</a:t>
            </a:r>
            <a:r>
              <a:rPr lang="fr-FR" dirty="0" smtClean="0"/>
              <a:t> </a:t>
            </a:r>
            <a:r>
              <a:rPr lang="fr-FR" dirty="0" err="1" smtClean="0"/>
              <a:t>chemical</a:t>
            </a:r>
            <a:r>
              <a:rPr lang="fr-FR" dirty="0" smtClean="0"/>
              <a:t> groups</a:t>
            </a:r>
            <a:endParaRPr lang="fr-FR" dirty="0"/>
          </a:p>
        </p:txBody>
      </p:sp>
      <p:sp>
        <p:nvSpPr>
          <p:cNvPr id="3" name="Espace réservé du contenu 2"/>
          <p:cNvSpPr>
            <a:spLocks noGrp="1"/>
          </p:cNvSpPr>
          <p:nvPr>
            <p:ph idx="1"/>
          </p:nvPr>
        </p:nvSpPr>
        <p:spPr/>
        <p:txBody>
          <a:bodyPr/>
          <a:lstStyle/>
          <a:p>
            <a:r>
              <a:rPr lang="en-US" dirty="0" err="1" smtClean="0"/>
              <a:t>Sulfhydryls</a:t>
            </a:r>
            <a:r>
              <a:rPr lang="en-US" dirty="0" smtClean="0"/>
              <a:t> (–SH) exist in the side chain of </a:t>
            </a:r>
            <a:r>
              <a:rPr lang="en-US" dirty="0" err="1" smtClean="0"/>
              <a:t>cysteine</a:t>
            </a:r>
            <a:r>
              <a:rPr lang="en-US" dirty="0" smtClean="0"/>
              <a:t> (</a:t>
            </a:r>
            <a:r>
              <a:rPr lang="en-US" dirty="0" err="1" smtClean="0"/>
              <a:t>Cys</a:t>
            </a:r>
            <a:r>
              <a:rPr lang="en-US" dirty="0" smtClean="0"/>
              <a:t>, C). Often, as part of a protein’s secondary or tertiary structure, </a:t>
            </a:r>
            <a:r>
              <a:rPr lang="en-US" dirty="0" err="1" smtClean="0"/>
              <a:t>cysteines</a:t>
            </a:r>
            <a:r>
              <a:rPr lang="en-US" dirty="0" smtClean="0"/>
              <a:t> are joined together between their side chains via disulfide bonds (–S–S–). These must be reduced to </a:t>
            </a:r>
            <a:r>
              <a:rPr lang="en-US" dirty="0" err="1" smtClean="0"/>
              <a:t>sulfhydryls</a:t>
            </a:r>
            <a:r>
              <a:rPr lang="en-US" dirty="0" smtClean="0"/>
              <a:t> to make them available for </a:t>
            </a:r>
            <a:r>
              <a:rPr lang="en-US" dirty="0" err="1" smtClean="0"/>
              <a:t>crosslinking</a:t>
            </a:r>
            <a:r>
              <a:rPr lang="en-US" dirty="0" smtClean="0"/>
              <a:t> by most types of reactive groups. </a:t>
            </a:r>
            <a:r>
              <a:rPr lang="en-US" dirty="0" err="1" smtClean="0"/>
              <a:t>Sulfhydryls</a:t>
            </a:r>
            <a:r>
              <a:rPr lang="en-US" dirty="0" smtClean="0"/>
              <a:t> are reactive towards </a:t>
            </a:r>
            <a:r>
              <a:rPr lang="en-US" dirty="0" err="1" smtClean="0"/>
              <a:t>maleimides</a:t>
            </a:r>
            <a:r>
              <a:rPr lang="en-US" dirty="0" smtClean="0"/>
              <a:t>, </a:t>
            </a:r>
            <a:r>
              <a:rPr lang="en-US" dirty="0" err="1" smtClean="0"/>
              <a:t>haloacetyls</a:t>
            </a:r>
            <a:r>
              <a:rPr lang="en-US" dirty="0" smtClean="0"/>
              <a:t> and </a:t>
            </a:r>
            <a:r>
              <a:rPr lang="en-US" dirty="0" err="1" smtClean="0"/>
              <a:t>pyridyl</a:t>
            </a:r>
            <a:r>
              <a:rPr lang="en-US" dirty="0" smtClean="0"/>
              <a:t> disulfides.</a:t>
            </a:r>
            <a:endParaRPr lang="fr-FR" dirty="0"/>
          </a:p>
        </p:txBody>
      </p:sp>
    </p:spTree>
    <p:extLst>
      <p:ext uri="{BB962C8B-B14F-4D97-AF65-F5344CB8AC3E}">
        <p14:creationId xmlns:p14="http://schemas.microsoft.com/office/powerpoint/2010/main" val="3280322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err="1" smtClean="0"/>
              <a:t>Maleimides</a:t>
            </a:r>
            <a:endParaRPr lang="fr-FR" dirty="0"/>
          </a:p>
        </p:txBody>
      </p:sp>
      <p:sp>
        <p:nvSpPr>
          <p:cNvPr id="3" name="Espace réservé du contenu 2"/>
          <p:cNvSpPr>
            <a:spLocks noGrp="1"/>
          </p:cNvSpPr>
          <p:nvPr>
            <p:ph idx="1"/>
          </p:nvPr>
        </p:nvSpPr>
        <p:spPr>
          <a:xfrm>
            <a:off x="457200" y="1600201"/>
            <a:ext cx="8229600" cy="2476872"/>
          </a:xfrm>
        </p:spPr>
        <p:txBody>
          <a:bodyPr>
            <a:normAutofit fontScale="70000" lnSpcReduction="20000"/>
          </a:bodyPr>
          <a:lstStyle/>
          <a:p>
            <a:r>
              <a:rPr lang="en-US" dirty="0" err="1" smtClean="0"/>
              <a:t>Maleimide</a:t>
            </a:r>
            <a:r>
              <a:rPr lang="en-US" dirty="0" smtClean="0"/>
              <a:t>-activated </a:t>
            </a:r>
            <a:r>
              <a:rPr lang="en-US" dirty="0" err="1" smtClean="0"/>
              <a:t>crosslinkers</a:t>
            </a:r>
            <a:r>
              <a:rPr lang="en-US" dirty="0" smtClean="0"/>
              <a:t> and labeling reagents react specifically with </a:t>
            </a:r>
            <a:r>
              <a:rPr lang="en-US" dirty="0" err="1" smtClean="0"/>
              <a:t>sulfhydryl</a:t>
            </a:r>
            <a:r>
              <a:rPr lang="en-US" dirty="0" smtClean="0"/>
              <a:t> groups (–SH) at near neutral conditions (pH 6.5-7.5) to form stable </a:t>
            </a:r>
            <a:r>
              <a:rPr lang="en-US" dirty="0" err="1" smtClean="0"/>
              <a:t>thioether</a:t>
            </a:r>
            <a:r>
              <a:rPr lang="en-US" dirty="0" smtClean="0"/>
              <a:t> linkages. Disulfide bonds in protein structures must be reduced to free </a:t>
            </a:r>
            <a:r>
              <a:rPr lang="en-US" dirty="0" err="1" smtClean="0"/>
              <a:t>thiols</a:t>
            </a:r>
            <a:r>
              <a:rPr lang="en-US" dirty="0" smtClean="0"/>
              <a:t> (</a:t>
            </a:r>
            <a:r>
              <a:rPr lang="en-US" dirty="0" err="1" smtClean="0"/>
              <a:t>sulfhydryls</a:t>
            </a:r>
            <a:r>
              <a:rPr lang="en-US" dirty="0" smtClean="0"/>
              <a:t>) to react with </a:t>
            </a:r>
            <a:r>
              <a:rPr lang="en-US" dirty="0" err="1" smtClean="0"/>
              <a:t>maleimide</a:t>
            </a:r>
            <a:r>
              <a:rPr lang="en-US" dirty="0" smtClean="0"/>
              <a:t> reagents. Extraneous </a:t>
            </a:r>
            <a:r>
              <a:rPr lang="en-US" dirty="0" err="1" smtClean="0"/>
              <a:t>thiols</a:t>
            </a:r>
            <a:r>
              <a:rPr lang="en-US" dirty="0" smtClean="0"/>
              <a:t> (e.g., from most reducing agents) must be excluded from </a:t>
            </a:r>
            <a:r>
              <a:rPr lang="en-US" dirty="0" err="1" smtClean="0"/>
              <a:t>maleimide</a:t>
            </a:r>
            <a:r>
              <a:rPr lang="en-US" dirty="0" smtClean="0"/>
              <a:t> reaction buffers because they will compete for coupling sites.</a:t>
            </a:r>
            <a:endParaRPr lang="fr-FR" dirty="0"/>
          </a:p>
        </p:txBody>
      </p:sp>
      <p:pic>
        <p:nvPicPr>
          <p:cNvPr id="49154" name="Picture 2"/>
          <p:cNvPicPr>
            <a:picLocks noChangeAspect="1" noChangeArrowheads="1"/>
          </p:cNvPicPr>
          <p:nvPr/>
        </p:nvPicPr>
        <p:blipFill>
          <a:blip r:embed="rId2" cstate="print"/>
          <a:srcRect/>
          <a:stretch>
            <a:fillRect/>
          </a:stretch>
        </p:blipFill>
        <p:spPr bwMode="auto">
          <a:xfrm>
            <a:off x="7308304" y="332656"/>
            <a:ext cx="1362075" cy="1295400"/>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1763688" y="3717032"/>
            <a:ext cx="6096000" cy="2990850"/>
          </a:xfrm>
          <a:prstGeom prst="rect">
            <a:avLst/>
          </a:prstGeom>
          <a:noFill/>
          <a:ln w="9525">
            <a:noFill/>
            <a:miter lim="800000"/>
            <a:headEnd/>
            <a:tailEnd/>
          </a:ln>
        </p:spPr>
      </p:pic>
    </p:spTree>
    <p:extLst>
      <p:ext uri="{BB962C8B-B14F-4D97-AF65-F5344CB8AC3E}">
        <p14:creationId xmlns:p14="http://schemas.microsoft.com/office/powerpoint/2010/main" val="323440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Marquage par la Biotine</a:t>
            </a:r>
            <a:endParaRPr lang="fr-FR" dirty="0"/>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2627784" y="1484784"/>
            <a:ext cx="4032448" cy="367240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259632" y="5229200"/>
            <a:ext cx="5943972" cy="1368152"/>
          </a:xfrm>
          <a:prstGeom prst="rect">
            <a:avLst/>
          </a:prstGeom>
          <a:noFill/>
          <a:ln w="9525">
            <a:noFill/>
            <a:miter lim="800000"/>
            <a:headEnd/>
            <a:tailEnd/>
          </a:ln>
        </p:spPr>
      </p:pic>
    </p:spTree>
    <p:extLst>
      <p:ext uri="{BB962C8B-B14F-4D97-AF65-F5344CB8AC3E}">
        <p14:creationId xmlns:p14="http://schemas.microsoft.com/office/powerpoint/2010/main" val="21253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dirty="0" smtClean="0"/>
              <a:t>Autres agents</a:t>
            </a:r>
            <a:endParaRPr lang="fr-FR" dirty="0"/>
          </a:p>
        </p:txBody>
      </p:sp>
      <p:sp>
        <p:nvSpPr>
          <p:cNvPr id="3" name="Espace réservé du contenu 2"/>
          <p:cNvSpPr>
            <a:spLocks noGrp="1"/>
          </p:cNvSpPr>
          <p:nvPr>
            <p:ph idx="1"/>
          </p:nvPr>
        </p:nvSpPr>
        <p:spPr/>
        <p:txBody>
          <a:bodyPr/>
          <a:lstStyle/>
          <a:p>
            <a:endParaRPr lang="fr-FR" dirty="0"/>
          </a:p>
        </p:txBody>
      </p:sp>
      <p:pic>
        <p:nvPicPr>
          <p:cNvPr id="50178" name="Picture 2"/>
          <p:cNvPicPr>
            <a:picLocks noChangeAspect="1" noChangeArrowheads="1"/>
          </p:cNvPicPr>
          <p:nvPr/>
        </p:nvPicPr>
        <p:blipFill>
          <a:blip r:embed="rId2" cstate="print"/>
          <a:srcRect/>
          <a:stretch>
            <a:fillRect/>
          </a:stretch>
        </p:blipFill>
        <p:spPr bwMode="auto">
          <a:xfrm>
            <a:off x="1331640" y="980728"/>
            <a:ext cx="6210300" cy="26955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1403648" y="3645024"/>
            <a:ext cx="6400800" cy="3095625"/>
          </a:xfrm>
          <a:prstGeom prst="rect">
            <a:avLst/>
          </a:prstGeom>
          <a:noFill/>
          <a:ln w="9525">
            <a:noFill/>
            <a:miter lim="800000"/>
            <a:headEnd/>
            <a:tailEnd/>
          </a:ln>
        </p:spPr>
      </p:pic>
    </p:spTree>
    <p:extLst>
      <p:ext uri="{BB962C8B-B14F-4D97-AF65-F5344CB8AC3E}">
        <p14:creationId xmlns:p14="http://schemas.microsoft.com/office/powerpoint/2010/main" val="1951193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Carbonyl</a:t>
            </a:r>
            <a:r>
              <a:rPr lang="fr-FR" dirty="0" smtClean="0"/>
              <a:t>-</a:t>
            </a:r>
            <a:r>
              <a:rPr lang="fr-FR" dirty="0" err="1" smtClean="0"/>
              <a:t>reactive</a:t>
            </a:r>
            <a:r>
              <a:rPr lang="fr-FR" dirty="0" smtClean="0"/>
              <a:t> </a:t>
            </a:r>
            <a:r>
              <a:rPr lang="fr-FR" dirty="0" err="1" smtClean="0"/>
              <a:t>chemical</a:t>
            </a:r>
            <a:r>
              <a:rPr lang="fr-FR" dirty="0" smtClean="0"/>
              <a:t> groups</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smtClean="0"/>
              <a:t>Carbonyl (–CHO) groups can be created in </a:t>
            </a:r>
            <a:r>
              <a:rPr lang="en-US" dirty="0" err="1" smtClean="0"/>
              <a:t>glycoproteins</a:t>
            </a:r>
            <a:r>
              <a:rPr lang="en-US" dirty="0" smtClean="0"/>
              <a:t> by oxidizing the polysaccharide post-translational modifications with sodium meta-</a:t>
            </a:r>
            <a:r>
              <a:rPr lang="en-US" dirty="0" err="1" smtClean="0"/>
              <a:t>periodate</a:t>
            </a:r>
            <a:r>
              <a:rPr lang="en-US" dirty="0" smtClean="0"/>
              <a:t>. </a:t>
            </a:r>
            <a:r>
              <a:rPr lang="en-US" dirty="0" err="1" smtClean="0"/>
              <a:t>Hydrazide</a:t>
            </a:r>
            <a:r>
              <a:rPr lang="en-US" dirty="0" smtClean="0"/>
              <a:t> and </a:t>
            </a:r>
            <a:r>
              <a:rPr lang="en-US" dirty="0" err="1" smtClean="0"/>
              <a:t>alkoxyamine</a:t>
            </a:r>
            <a:r>
              <a:rPr lang="en-US" dirty="0" smtClean="0"/>
              <a:t> reactive groups target </a:t>
            </a:r>
            <a:r>
              <a:rPr lang="en-US" dirty="0" err="1" smtClean="0"/>
              <a:t>aldehydes</a:t>
            </a:r>
            <a:r>
              <a:rPr lang="en-US" dirty="0" smtClean="0"/>
              <a:t>. These </a:t>
            </a:r>
            <a:r>
              <a:rPr lang="en-US" dirty="0" err="1" smtClean="0"/>
              <a:t>aldehydes</a:t>
            </a:r>
            <a:r>
              <a:rPr lang="en-US" dirty="0" smtClean="0"/>
              <a:t> also react with primary amines to form Schiff bases which can be further reduced to form a covalent bond (reductive </a:t>
            </a:r>
            <a:r>
              <a:rPr lang="en-US" dirty="0" err="1" smtClean="0"/>
              <a:t>amination</a:t>
            </a:r>
            <a:r>
              <a:rPr lang="en-US" dirty="0" smtClean="0"/>
              <a:t>). Carbohydrate modification is particularly useful for creating target sites for conjugation on polyclonal antibodies because the polysaccharides are located in the </a:t>
            </a:r>
            <a:r>
              <a:rPr lang="en-US" dirty="0" err="1" smtClean="0"/>
              <a:t>Fc</a:t>
            </a:r>
            <a:r>
              <a:rPr lang="en-US" dirty="0" smtClean="0"/>
              <a:t> region. This results in labeling or </a:t>
            </a:r>
            <a:r>
              <a:rPr lang="en-US" dirty="0" err="1" smtClean="0"/>
              <a:t>crosslinking</a:t>
            </a:r>
            <a:r>
              <a:rPr lang="en-US" dirty="0" smtClean="0"/>
              <a:t> sites located away from antigen binding sites, ensuring that antibody function will not be adversely affected by the conjugation procedure</a:t>
            </a:r>
            <a:endParaRPr lang="fr-FR" dirty="0"/>
          </a:p>
        </p:txBody>
      </p:sp>
    </p:spTree>
    <p:extLst>
      <p:ext uri="{BB962C8B-B14F-4D97-AF65-F5344CB8AC3E}">
        <p14:creationId xmlns:p14="http://schemas.microsoft.com/office/powerpoint/2010/main" val="137716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Carbonyls (</a:t>
            </a:r>
            <a:r>
              <a:rPr lang="en-US" dirty="0" err="1" smtClean="0"/>
              <a:t>aldehydes</a:t>
            </a:r>
            <a:r>
              <a:rPr lang="en-US" dirty="0" smtClean="0"/>
              <a:t>) as </a:t>
            </a:r>
            <a:r>
              <a:rPr lang="en-US" dirty="0" err="1" smtClean="0"/>
              <a:t>crosslinking</a:t>
            </a:r>
            <a:r>
              <a:rPr lang="en-US" dirty="0" smtClean="0"/>
              <a:t> targets</a:t>
            </a:r>
            <a:endParaRPr lang="fr-FR" dirty="0"/>
          </a:p>
        </p:txBody>
      </p:sp>
      <p:sp>
        <p:nvSpPr>
          <p:cNvPr id="3" name="Espace réservé du contenu 2"/>
          <p:cNvSpPr>
            <a:spLocks noGrp="1"/>
          </p:cNvSpPr>
          <p:nvPr>
            <p:ph idx="1"/>
          </p:nvPr>
        </p:nvSpPr>
        <p:spPr/>
        <p:txBody>
          <a:bodyPr/>
          <a:lstStyle/>
          <a:p>
            <a:endParaRPr lang="fr-FR"/>
          </a:p>
        </p:txBody>
      </p:sp>
      <p:pic>
        <p:nvPicPr>
          <p:cNvPr id="5121" name="Picture 1"/>
          <p:cNvPicPr>
            <a:picLocks noChangeAspect="1" noChangeArrowheads="1"/>
          </p:cNvPicPr>
          <p:nvPr/>
        </p:nvPicPr>
        <p:blipFill>
          <a:blip r:embed="rId2" cstate="print"/>
          <a:srcRect/>
          <a:stretch>
            <a:fillRect/>
          </a:stretch>
        </p:blipFill>
        <p:spPr bwMode="auto">
          <a:xfrm>
            <a:off x="838200" y="452438"/>
            <a:ext cx="7467600" cy="5953125"/>
          </a:xfrm>
          <a:prstGeom prst="rect">
            <a:avLst/>
          </a:prstGeom>
          <a:noFill/>
          <a:ln w="9525">
            <a:noFill/>
            <a:miter lim="800000"/>
            <a:headEnd/>
            <a:tailEnd/>
          </a:ln>
        </p:spPr>
      </p:pic>
    </p:spTree>
    <p:extLst>
      <p:ext uri="{BB962C8B-B14F-4D97-AF65-F5344CB8AC3E}">
        <p14:creationId xmlns:p14="http://schemas.microsoft.com/office/powerpoint/2010/main" val="2553192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Hydrazide </a:t>
            </a:r>
            <a:r>
              <a:rPr lang="fr-FR" dirty="0" err="1" smtClean="0"/>
              <a:t>reaction</a:t>
            </a:r>
            <a:r>
              <a:rPr lang="fr-FR" dirty="0" smtClean="0"/>
              <a:t> </a:t>
            </a:r>
            <a:r>
              <a:rPr lang="fr-FR" dirty="0" err="1" smtClean="0"/>
              <a:t>chemistry</a:t>
            </a:r>
            <a:r>
              <a:rPr lang="fr-FR"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75778" name="Picture 2"/>
          <p:cNvPicPr>
            <a:picLocks noChangeAspect="1" noChangeArrowheads="1"/>
          </p:cNvPicPr>
          <p:nvPr/>
        </p:nvPicPr>
        <p:blipFill>
          <a:blip r:embed="rId2" cstate="print"/>
          <a:srcRect/>
          <a:stretch>
            <a:fillRect/>
          </a:stretch>
        </p:blipFill>
        <p:spPr bwMode="auto">
          <a:xfrm>
            <a:off x="467544" y="2276872"/>
            <a:ext cx="7734300" cy="4124325"/>
          </a:xfrm>
          <a:prstGeom prst="rect">
            <a:avLst/>
          </a:prstGeom>
          <a:noFill/>
          <a:ln w="9525">
            <a:noFill/>
            <a:miter lim="800000"/>
            <a:headEnd/>
            <a:tailEnd/>
          </a:ln>
        </p:spPr>
      </p:pic>
    </p:spTree>
    <p:extLst>
      <p:ext uri="{BB962C8B-B14F-4D97-AF65-F5344CB8AC3E}">
        <p14:creationId xmlns:p14="http://schemas.microsoft.com/office/powerpoint/2010/main" val="405471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Alkoxyamine</a:t>
            </a:r>
            <a:r>
              <a:rPr lang="fr-FR" dirty="0" smtClean="0"/>
              <a:t> </a:t>
            </a:r>
            <a:r>
              <a:rPr lang="fr-FR" dirty="0" err="1" smtClean="0"/>
              <a:t>reaction</a:t>
            </a:r>
            <a:r>
              <a:rPr lang="fr-FR" dirty="0" smtClean="0"/>
              <a:t> </a:t>
            </a:r>
            <a:r>
              <a:rPr lang="fr-FR" dirty="0" err="1" smtClean="0"/>
              <a:t>chemistry</a:t>
            </a:r>
            <a:r>
              <a:rPr lang="fr-FR"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76802" name="Picture 2"/>
          <p:cNvPicPr>
            <a:picLocks noChangeAspect="1" noChangeArrowheads="1"/>
          </p:cNvPicPr>
          <p:nvPr/>
        </p:nvPicPr>
        <p:blipFill>
          <a:blip r:embed="rId2" cstate="print"/>
          <a:srcRect/>
          <a:stretch>
            <a:fillRect/>
          </a:stretch>
        </p:blipFill>
        <p:spPr bwMode="auto">
          <a:xfrm>
            <a:off x="1066800" y="1809750"/>
            <a:ext cx="7010400" cy="3238500"/>
          </a:xfrm>
          <a:prstGeom prst="rect">
            <a:avLst/>
          </a:prstGeom>
          <a:noFill/>
          <a:ln w="9525">
            <a:noFill/>
            <a:miter lim="800000"/>
            <a:headEnd/>
            <a:tailEnd/>
          </a:ln>
        </p:spPr>
      </p:pic>
    </p:spTree>
    <p:extLst>
      <p:ext uri="{BB962C8B-B14F-4D97-AF65-F5344CB8AC3E}">
        <p14:creationId xmlns:p14="http://schemas.microsoft.com/office/powerpoint/2010/main" val="131659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Biotinylation</a:t>
            </a:r>
            <a:r>
              <a:rPr lang="fr-FR" dirty="0" smtClean="0"/>
              <a:t> utilisant NHS ester </a:t>
            </a:r>
            <a:endParaRPr lang="fr-FR" dirty="0"/>
          </a:p>
        </p:txBody>
      </p:sp>
      <p:sp>
        <p:nvSpPr>
          <p:cNvPr id="3" name="Espace réservé du contenu 2"/>
          <p:cNvSpPr>
            <a:spLocks noGrp="1"/>
          </p:cNvSpPr>
          <p:nvPr>
            <p:ph idx="1"/>
          </p:nvPr>
        </p:nvSpPr>
        <p:spPr/>
        <p:txBody>
          <a:bodyPr/>
          <a:lstStyle/>
          <a:p>
            <a:endParaRPr lang="fr-FR"/>
          </a:p>
        </p:txBody>
      </p:sp>
      <p:pic>
        <p:nvPicPr>
          <p:cNvPr id="77826" name="Picture 2"/>
          <p:cNvPicPr>
            <a:picLocks noChangeAspect="1" noChangeArrowheads="1"/>
          </p:cNvPicPr>
          <p:nvPr/>
        </p:nvPicPr>
        <p:blipFill>
          <a:blip r:embed="rId2" cstate="print"/>
          <a:srcRect/>
          <a:stretch>
            <a:fillRect/>
          </a:stretch>
        </p:blipFill>
        <p:spPr bwMode="auto">
          <a:xfrm>
            <a:off x="323528" y="1988840"/>
            <a:ext cx="8426450" cy="3200400"/>
          </a:xfrm>
          <a:prstGeom prst="rect">
            <a:avLst/>
          </a:prstGeom>
          <a:noFill/>
          <a:ln w="9525">
            <a:noFill/>
            <a:miter lim="800000"/>
            <a:headEnd/>
            <a:tailEnd/>
          </a:ln>
        </p:spPr>
      </p:pic>
    </p:spTree>
    <p:extLst>
      <p:ext uri="{BB962C8B-B14F-4D97-AF65-F5344CB8AC3E}">
        <p14:creationId xmlns:p14="http://schemas.microsoft.com/office/powerpoint/2010/main" val="294197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8850" name="Picture 2"/>
          <p:cNvPicPr>
            <a:picLocks noChangeAspect="1" noChangeArrowheads="1"/>
          </p:cNvPicPr>
          <p:nvPr/>
        </p:nvPicPr>
        <p:blipFill>
          <a:blip r:embed="rId2" cstate="print"/>
          <a:srcRect/>
          <a:stretch>
            <a:fillRect/>
          </a:stretch>
        </p:blipFill>
        <p:spPr bwMode="auto">
          <a:xfrm>
            <a:off x="0" y="1743074"/>
            <a:ext cx="9144000" cy="4494238"/>
          </a:xfrm>
          <a:prstGeom prst="rect">
            <a:avLst/>
          </a:prstGeom>
          <a:noFill/>
          <a:ln w="9525">
            <a:noFill/>
            <a:miter lim="800000"/>
            <a:headEnd/>
            <a:tailEnd/>
          </a:ln>
        </p:spPr>
      </p:pic>
    </p:spTree>
    <p:extLst>
      <p:ext uri="{BB962C8B-B14F-4D97-AF65-F5344CB8AC3E}">
        <p14:creationId xmlns:p14="http://schemas.microsoft.com/office/powerpoint/2010/main" val="96790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9874" name="Picture 2"/>
          <p:cNvPicPr>
            <a:picLocks noChangeAspect="1" noChangeArrowheads="1"/>
          </p:cNvPicPr>
          <p:nvPr/>
        </p:nvPicPr>
        <p:blipFill>
          <a:blip r:embed="rId2" cstate="print"/>
          <a:srcRect/>
          <a:stretch>
            <a:fillRect/>
          </a:stretch>
        </p:blipFill>
        <p:spPr bwMode="auto">
          <a:xfrm>
            <a:off x="395536" y="404664"/>
            <a:ext cx="8424936" cy="5616623"/>
          </a:xfrm>
          <a:prstGeom prst="rect">
            <a:avLst/>
          </a:prstGeom>
          <a:noFill/>
          <a:ln w="9525">
            <a:noFill/>
            <a:miter lim="800000"/>
            <a:headEnd/>
            <a:tailEnd/>
          </a:ln>
        </p:spPr>
      </p:pic>
    </p:spTree>
    <p:extLst>
      <p:ext uri="{BB962C8B-B14F-4D97-AF65-F5344CB8AC3E}">
        <p14:creationId xmlns:p14="http://schemas.microsoft.com/office/powerpoint/2010/main" val="1022425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179512" y="260648"/>
            <a:ext cx="8208912" cy="6264695"/>
          </a:xfrm>
          <a:prstGeom prst="rect">
            <a:avLst/>
          </a:prstGeom>
          <a:noFill/>
          <a:ln w="9525">
            <a:noFill/>
            <a:miter lim="800000"/>
            <a:headEnd/>
            <a:tailEnd/>
          </a:ln>
        </p:spPr>
      </p:pic>
    </p:spTree>
    <p:extLst>
      <p:ext uri="{BB962C8B-B14F-4D97-AF65-F5344CB8AC3E}">
        <p14:creationId xmlns:p14="http://schemas.microsoft.com/office/powerpoint/2010/main" val="708188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395536" y="692697"/>
            <a:ext cx="8568952" cy="6165304"/>
          </a:xfrm>
          <a:prstGeom prst="rect">
            <a:avLst/>
          </a:prstGeom>
          <a:noFill/>
          <a:ln w="9525">
            <a:noFill/>
            <a:miter lim="800000"/>
            <a:headEnd/>
            <a:tailEnd/>
          </a:ln>
        </p:spPr>
      </p:pic>
    </p:spTree>
    <p:extLst>
      <p:ext uri="{BB962C8B-B14F-4D97-AF65-F5344CB8AC3E}">
        <p14:creationId xmlns:p14="http://schemas.microsoft.com/office/powerpoint/2010/main" val="399954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Marquage par des enzymes</a:t>
            </a:r>
            <a:endParaRPr lang="fr-FR" dirty="0"/>
          </a:p>
        </p:txBody>
      </p:sp>
      <p:pic>
        <p:nvPicPr>
          <p:cNvPr id="7170" name="Picture 2"/>
          <p:cNvPicPr>
            <a:picLocks noChangeAspect="1" noChangeArrowheads="1"/>
          </p:cNvPicPr>
          <p:nvPr/>
        </p:nvPicPr>
        <p:blipFill>
          <a:blip r:embed="rId2" cstate="print"/>
          <a:srcRect b="2453"/>
          <a:stretch>
            <a:fillRect/>
          </a:stretch>
        </p:blipFill>
        <p:spPr bwMode="auto">
          <a:xfrm>
            <a:off x="6180906" y="1268760"/>
            <a:ext cx="2495550" cy="93610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971600" y="1629700"/>
            <a:ext cx="1728192" cy="491349"/>
          </a:xfrm>
          <a:prstGeom prst="rect">
            <a:avLst/>
          </a:prstGeom>
          <a:noFill/>
          <a:ln w="9525">
            <a:noFill/>
            <a:miter lim="800000"/>
            <a:headEnd/>
            <a:tailEnd/>
          </a:ln>
        </p:spPr>
      </p:pic>
      <p:pic>
        <p:nvPicPr>
          <p:cNvPr id="7172" name="Picture 4"/>
          <p:cNvPicPr>
            <a:picLocks noGrp="1" noChangeAspect="1" noChangeArrowheads="1"/>
          </p:cNvPicPr>
          <p:nvPr>
            <p:ph idx="1"/>
          </p:nvPr>
        </p:nvPicPr>
        <p:blipFill>
          <a:blip r:embed="rId4" cstate="print"/>
          <a:srcRect/>
          <a:stretch>
            <a:fillRect/>
          </a:stretch>
        </p:blipFill>
        <p:spPr bwMode="auto">
          <a:xfrm>
            <a:off x="1187624" y="2204864"/>
            <a:ext cx="5184576" cy="118872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83568" y="3429000"/>
            <a:ext cx="2838450" cy="438150"/>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755576" y="4005064"/>
            <a:ext cx="6178550" cy="1296144"/>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467544" y="5372100"/>
            <a:ext cx="5953125" cy="1485900"/>
          </a:xfrm>
          <a:prstGeom prst="rect">
            <a:avLst/>
          </a:prstGeom>
          <a:noFill/>
          <a:ln w="9525">
            <a:noFill/>
            <a:miter lim="800000"/>
            <a:headEnd/>
            <a:tailEnd/>
          </a:ln>
        </p:spPr>
      </p:pic>
    </p:spTree>
    <p:extLst>
      <p:ext uri="{BB962C8B-B14F-4D97-AF65-F5344CB8AC3E}">
        <p14:creationId xmlns:p14="http://schemas.microsoft.com/office/powerpoint/2010/main" val="1499751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RÃ©sultat de recherche d'images pour &quot;protein tag labeling&quot;"/>
          <p:cNvPicPr>
            <a:picLocks noChangeAspect="1" noChangeArrowheads="1"/>
          </p:cNvPicPr>
          <p:nvPr/>
        </p:nvPicPr>
        <p:blipFill>
          <a:blip r:embed="rId2" cstate="print"/>
          <a:srcRect/>
          <a:stretch>
            <a:fillRect/>
          </a:stretch>
        </p:blipFill>
        <p:spPr bwMode="auto">
          <a:xfrm>
            <a:off x="1331640" y="620688"/>
            <a:ext cx="6336704" cy="5203304"/>
          </a:xfrm>
          <a:prstGeom prst="rect">
            <a:avLst/>
          </a:prstGeom>
          <a:noFill/>
        </p:spPr>
      </p:pic>
    </p:spTree>
    <p:extLst>
      <p:ext uri="{BB962C8B-B14F-4D97-AF65-F5344CB8AC3E}">
        <p14:creationId xmlns:p14="http://schemas.microsoft.com/office/powerpoint/2010/main" val="1218443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Snap</a:t>
            </a:r>
            <a:r>
              <a:rPr lang="fr-FR" dirty="0" smtClean="0"/>
              <a:t> tag and clip tag </a:t>
            </a:r>
            <a:r>
              <a:rPr lang="fr-FR" dirty="0" err="1" smtClean="0"/>
              <a:t>technology</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SNAP-tag est une étiquette de protéine auto-marquante disponible dans le commerce dans divers vecteurs d'expression. Le marqueur SNAP est un polypeptide de 182 résidus (19,4 </a:t>
            </a:r>
            <a:r>
              <a:rPr lang="fr-FR" dirty="0" err="1" smtClean="0"/>
              <a:t>kDa</a:t>
            </a:r>
            <a:r>
              <a:rPr lang="fr-FR" dirty="0" smtClean="0"/>
              <a:t>) qui peut être fusionné à toute protéine d'intérêt et en outre spécifiquement et marqué de manière covalente avec un ligand approprié, tel qu'un colorant fluorescent . Depuis son introduction, SNAP-tag a trouvé de nombreuses applications en biochimie et pour l'étude de la fonction et de la localisation de protéines et d' enzymes dans des cellules vivantes. Par rapport aux méthodes de marquage standard actuellement utilisées en microscopie à fluorescence, l'utilisation du marqueur SNAP présente des avantages significatifs.</a:t>
            </a:r>
            <a:endParaRPr lang="fr-FR" dirty="0"/>
          </a:p>
        </p:txBody>
      </p:sp>
    </p:spTree>
    <p:extLst>
      <p:ext uri="{BB962C8B-B14F-4D97-AF65-F5344CB8AC3E}">
        <p14:creationId xmlns:p14="http://schemas.microsoft.com/office/powerpoint/2010/main" val="1204277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Technologie SNAP-tag</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Les systèmes de marquage de protéines SNAP-tag et CLIP-tag permettent de lier à une protéine d’intérêt, de façon spécifique et covalente, n’importe quelle molécule ou presque. Cette méthode comporte deux étapes : clonage et expression de la protéine d’intérêt fusionnée avec un SNAP-tag</a:t>
            </a:r>
            <a:r>
              <a:rPr lang="fr-FR" baseline="30000" dirty="0" smtClean="0"/>
              <a:t>®</a:t>
            </a:r>
            <a:r>
              <a:rPr lang="fr-FR" dirty="0" smtClean="0"/>
              <a:t>, puis marquage de la protéine de fusion avec le substrat du SNAP-tag de votre choix. Le SNAP-tag est une petite protéine fondée sur l’O</a:t>
            </a:r>
            <a:r>
              <a:rPr lang="fr-FR" baseline="30000" dirty="0" smtClean="0"/>
              <a:t>6</a:t>
            </a:r>
            <a:r>
              <a:rPr lang="fr-FR" dirty="0" smtClean="0"/>
              <a:t>-</a:t>
            </a:r>
            <a:r>
              <a:rPr lang="fr-FR" dirty="0" err="1" smtClean="0"/>
              <a:t>alkylguanine</a:t>
            </a:r>
            <a:r>
              <a:rPr lang="fr-FR" dirty="0" smtClean="0"/>
              <a:t>-ADN-</a:t>
            </a:r>
            <a:r>
              <a:rPr lang="fr-FR" dirty="0" err="1" smtClean="0"/>
              <a:t>alkyltransférase</a:t>
            </a:r>
            <a:r>
              <a:rPr lang="fr-FR" dirty="0" smtClean="0"/>
              <a:t> (</a:t>
            </a:r>
            <a:r>
              <a:rPr lang="fr-FR" dirty="0" err="1" smtClean="0"/>
              <a:t>hAGT</a:t>
            </a:r>
            <a:r>
              <a:rPr lang="fr-FR" dirty="0" smtClean="0"/>
              <a:t>) humaine, une protéine de réparation de l’ADN.</a:t>
            </a:r>
          </a:p>
          <a:p>
            <a:r>
              <a:rPr lang="fr-FR" dirty="0" smtClean="0"/>
              <a:t>Les substrats du SNAP-tag sont des colorants, des </a:t>
            </a:r>
            <a:r>
              <a:rPr lang="fr-FR" dirty="0" err="1" smtClean="0"/>
              <a:t>fluorochromes</a:t>
            </a:r>
            <a:r>
              <a:rPr lang="fr-FR" dirty="0" smtClean="0"/>
              <a:t>, la biotine ou des billes couplés aux groupes partants de la guanine ou de la </a:t>
            </a:r>
            <a:r>
              <a:rPr lang="fr-FR" dirty="0" err="1" smtClean="0"/>
              <a:t>chloropyrimidine</a:t>
            </a:r>
            <a:r>
              <a:rPr lang="fr-FR" dirty="0" smtClean="0"/>
              <a:t> via un </a:t>
            </a:r>
            <a:r>
              <a:rPr lang="fr-FR" dirty="0" err="1" smtClean="0"/>
              <a:t>espaceur</a:t>
            </a:r>
            <a:r>
              <a:rPr lang="fr-FR" dirty="0" smtClean="0"/>
              <a:t> benzyle. Lors de la réaction de marquage, le groupe benzyle substitué du substrat se lie au SNAP-tag de manière covalente. Le CLIP-tag™ est une version modifiée du SNAP-tag conçue pour réagir avec la </a:t>
            </a:r>
            <a:r>
              <a:rPr lang="fr-FR" dirty="0" err="1" smtClean="0"/>
              <a:t>benzylcytosine</a:t>
            </a:r>
            <a:r>
              <a:rPr lang="fr-FR" dirty="0" smtClean="0"/>
              <a:t> plutôt que les dérivés de la </a:t>
            </a:r>
            <a:r>
              <a:rPr lang="fr-FR" dirty="0" err="1" smtClean="0"/>
              <a:t>benzylguanine</a:t>
            </a:r>
            <a:r>
              <a:rPr lang="fr-FR" dirty="0" smtClean="0"/>
              <a:t>. L’utilisation en parallèle du SNAP-tag et du CLIP-tag permet le marquage simultané, indépendant et complémentaire de deux protéines dans les mêmes cellules.</a:t>
            </a:r>
          </a:p>
          <a:p>
            <a:endParaRPr lang="fr-FR" dirty="0"/>
          </a:p>
        </p:txBody>
      </p:sp>
    </p:spTree>
    <p:extLst>
      <p:ext uri="{BB962C8B-B14F-4D97-AF65-F5344CB8AC3E}">
        <p14:creationId xmlns:p14="http://schemas.microsoft.com/office/powerpoint/2010/main" val="163157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0658" name="Picture 2" descr="https://www.neb-online.fr/wp-content/uploads/2015/04/NEB_Snaptag_bild1a.jpg"/>
          <p:cNvPicPr>
            <a:picLocks noChangeAspect="1" noChangeArrowheads="1"/>
          </p:cNvPicPr>
          <p:nvPr/>
        </p:nvPicPr>
        <p:blipFill>
          <a:blip r:embed="rId2" cstate="print"/>
          <a:srcRect/>
          <a:stretch>
            <a:fillRect/>
          </a:stretch>
        </p:blipFill>
        <p:spPr bwMode="auto">
          <a:xfrm>
            <a:off x="1907704" y="836712"/>
            <a:ext cx="4752528" cy="5400600"/>
          </a:xfrm>
          <a:prstGeom prst="rect">
            <a:avLst/>
          </a:prstGeom>
          <a:noFill/>
        </p:spPr>
      </p:pic>
    </p:spTree>
    <p:extLst>
      <p:ext uri="{BB962C8B-B14F-4D97-AF65-F5344CB8AC3E}">
        <p14:creationId xmlns:p14="http://schemas.microsoft.com/office/powerpoint/2010/main" val="224530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9634" name="Picture 2" descr="https://international.neb.com/-/media/nebus/page-images/newsized-brochure-images/feature-articles/fa_snaptag_figure1.jpg?la=en&amp;hash=86648B1FEF09445C4C81F1F734315119F35F85A6&amp;device=modal"/>
          <p:cNvPicPr>
            <a:picLocks noChangeAspect="1" noChangeArrowheads="1"/>
          </p:cNvPicPr>
          <p:nvPr/>
        </p:nvPicPr>
        <p:blipFill>
          <a:blip r:embed="rId2" cstate="print"/>
          <a:srcRect/>
          <a:stretch>
            <a:fillRect/>
          </a:stretch>
        </p:blipFill>
        <p:spPr bwMode="auto">
          <a:xfrm>
            <a:off x="395536" y="908720"/>
            <a:ext cx="8477250" cy="4824536"/>
          </a:xfrm>
          <a:prstGeom prst="rect">
            <a:avLst/>
          </a:prstGeom>
          <a:noFill/>
        </p:spPr>
      </p:pic>
    </p:spTree>
    <p:extLst>
      <p:ext uri="{BB962C8B-B14F-4D97-AF65-F5344CB8AC3E}">
        <p14:creationId xmlns:p14="http://schemas.microsoft.com/office/powerpoint/2010/main" val="2490245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8610" name="Picture 2" descr="https://international.neb.com/-/media/nebus/page-images/newsized-brochure-images/feature-articles/fa_snaptag_imaging.jpg?la=en&amp;hash=E3DCF5A9AA6A1431405E86474AD9A9C50CDB68C5&amp;device=modal"/>
          <p:cNvPicPr>
            <a:picLocks noChangeAspect="1" noChangeArrowheads="1"/>
          </p:cNvPicPr>
          <p:nvPr/>
        </p:nvPicPr>
        <p:blipFill>
          <a:blip r:embed="rId2" cstate="print"/>
          <a:srcRect/>
          <a:stretch>
            <a:fillRect/>
          </a:stretch>
        </p:blipFill>
        <p:spPr bwMode="auto">
          <a:xfrm>
            <a:off x="827584" y="692696"/>
            <a:ext cx="6795120" cy="5040560"/>
          </a:xfrm>
          <a:prstGeom prst="rect">
            <a:avLst/>
          </a:prstGeom>
          <a:noFill/>
        </p:spPr>
      </p:pic>
    </p:spTree>
    <p:extLst>
      <p:ext uri="{BB962C8B-B14F-4D97-AF65-F5344CB8AC3E}">
        <p14:creationId xmlns:p14="http://schemas.microsoft.com/office/powerpoint/2010/main" val="2228454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Comme d’habitude c’est le module des prix Nobel </a:t>
            </a:r>
            <a:endParaRPr lang="fr-FR" dirty="0">
              <a:solidFill>
                <a:srgbClr val="FF0000"/>
              </a:solidFill>
            </a:endParaRPr>
          </a:p>
        </p:txBody>
      </p:sp>
      <p:sp>
        <p:nvSpPr>
          <p:cNvPr id="3" name="Espace réservé du contenu 2"/>
          <p:cNvSpPr>
            <a:spLocks noGrp="1"/>
          </p:cNvSpPr>
          <p:nvPr>
            <p:ph idx="1"/>
          </p:nvPr>
        </p:nvSpPr>
        <p:spPr/>
        <p:txBody>
          <a:bodyPr/>
          <a:lstStyle/>
          <a:p>
            <a:endParaRPr lang="fr-FR"/>
          </a:p>
        </p:txBody>
      </p:sp>
      <p:pic>
        <p:nvPicPr>
          <p:cNvPr id="72706" name="Picture 2"/>
          <p:cNvPicPr>
            <a:picLocks noChangeAspect="1" noChangeArrowheads="1"/>
          </p:cNvPicPr>
          <p:nvPr/>
        </p:nvPicPr>
        <p:blipFill>
          <a:blip r:embed="rId2" cstate="print"/>
          <a:srcRect/>
          <a:stretch>
            <a:fillRect/>
          </a:stretch>
        </p:blipFill>
        <p:spPr bwMode="auto">
          <a:xfrm>
            <a:off x="0" y="1988840"/>
            <a:ext cx="8676456" cy="4464496"/>
          </a:xfrm>
          <a:prstGeom prst="rect">
            <a:avLst/>
          </a:prstGeom>
          <a:noFill/>
          <a:ln w="9525">
            <a:noFill/>
            <a:miter lim="800000"/>
            <a:headEnd/>
            <a:tailEnd/>
          </a:ln>
        </p:spPr>
      </p:pic>
    </p:spTree>
    <p:extLst>
      <p:ext uri="{BB962C8B-B14F-4D97-AF65-F5344CB8AC3E}">
        <p14:creationId xmlns:p14="http://schemas.microsoft.com/office/powerpoint/2010/main" val="1626630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Protéine fluorescente verte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Protéine fluorescente verte</a:t>
            </a:r>
          </a:p>
          <a:p>
            <a:r>
              <a:rPr lang="fr-FR" dirty="0" smtClean="0"/>
              <a:t>La protéine fluorescente verte (souvent abrégé GFP, de l'anglais « Green Fluorescent </a:t>
            </a:r>
            <a:r>
              <a:rPr lang="fr-FR" dirty="0" err="1" smtClean="0"/>
              <a:t>Protein</a:t>
            </a:r>
            <a:r>
              <a:rPr lang="fr-FR" dirty="0" smtClean="0"/>
              <a:t> ») est une protéine ayant la propriété d'émettre une fluorescence de couleur verte. Issue d'une méduse (</a:t>
            </a:r>
            <a:r>
              <a:rPr lang="fr-FR" dirty="0" err="1" smtClean="0"/>
              <a:t>Aequorea</a:t>
            </a:r>
            <a:r>
              <a:rPr lang="fr-FR" dirty="0" smtClean="0"/>
              <a:t> victoria), cette protéine est intrinsèquement fluorescente. Son gène peut être fusionné in-vitro au gène d'une protéine que l'on souhaite étudier. Le gène recombinant est ensuite réintroduit dans des cellules ou un embryon, qui va alors synthétiser la protéine de fusion, alors fluorescente. On pourra alors l'observer à l'aide d'un microscope à fluorescence, par exemple. Cette méthode permet d'étudier les protéines dans leur environnement naturel : la cellule vivante. La découverte et les applications de la GFP ont été couronnées par </a:t>
            </a:r>
            <a:r>
              <a:rPr lang="fr-FR" dirty="0" smtClean="0">
                <a:solidFill>
                  <a:srgbClr val="FF0000"/>
                </a:solidFill>
              </a:rPr>
              <a:t>le prix Nobel </a:t>
            </a:r>
            <a:r>
              <a:rPr lang="fr-FR" dirty="0" smtClean="0"/>
              <a:t>de chimie décerné à </a:t>
            </a:r>
            <a:r>
              <a:rPr lang="fr-FR" dirty="0" err="1" smtClean="0"/>
              <a:t>Osamu</a:t>
            </a:r>
            <a:r>
              <a:rPr lang="fr-FR" dirty="0" smtClean="0"/>
              <a:t> </a:t>
            </a:r>
            <a:r>
              <a:rPr lang="fr-FR" dirty="0" err="1" smtClean="0"/>
              <a:t>Shimomura</a:t>
            </a:r>
            <a:r>
              <a:rPr lang="fr-FR" dirty="0" smtClean="0"/>
              <a:t>, Martin </a:t>
            </a:r>
            <a:r>
              <a:rPr lang="fr-FR" dirty="0" err="1" smtClean="0"/>
              <a:t>Chalfie</a:t>
            </a:r>
            <a:r>
              <a:rPr lang="fr-FR" dirty="0" smtClean="0"/>
              <a:t> et Roger </a:t>
            </a:r>
            <a:r>
              <a:rPr lang="fr-FR" dirty="0" err="1" smtClean="0"/>
              <a:t>Tsien</a:t>
            </a:r>
            <a:r>
              <a:rPr lang="fr-FR" dirty="0" smtClean="0"/>
              <a:t> le 8 octobre 2008.</a:t>
            </a:r>
          </a:p>
          <a:p>
            <a:endParaRPr lang="fr-FR" dirty="0"/>
          </a:p>
        </p:txBody>
      </p:sp>
      <p:pic>
        <p:nvPicPr>
          <p:cNvPr id="4" name="Picture 2" descr="https://upload.wikimedia.org/wikipedia/commons/thumb/6/64/GFP_Fluorescent_Protein_Movie.gif/200px-GFP_Fluorescent_Protein_Movie.gif"/>
          <p:cNvPicPr>
            <a:picLocks noChangeAspect="1" noChangeArrowheads="1" noCrop="1"/>
          </p:cNvPicPr>
          <p:nvPr/>
        </p:nvPicPr>
        <p:blipFill>
          <a:blip r:embed="rId2" cstate="print"/>
          <a:srcRect/>
          <a:stretch>
            <a:fillRect/>
          </a:stretch>
        </p:blipFill>
        <p:spPr bwMode="auto">
          <a:xfrm>
            <a:off x="8244408" y="188640"/>
            <a:ext cx="775463" cy="988715"/>
          </a:xfrm>
          <a:prstGeom prst="rect">
            <a:avLst/>
          </a:prstGeom>
          <a:noFill/>
        </p:spPr>
      </p:pic>
    </p:spTree>
    <p:extLst>
      <p:ext uri="{BB962C8B-B14F-4D97-AF65-F5344CB8AC3E}">
        <p14:creationId xmlns:p14="http://schemas.microsoft.com/office/powerpoint/2010/main" val="3821770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4515" name="Picture 3"/>
          <p:cNvPicPr>
            <a:picLocks noChangeAspect="1" noChangeArrowheads="1"/>
          </p:cNvPicPr>
          <p:nvPr/>
        </p:nvPicPr>
        <p:blipFill>
          <a:blip r:embed="rId2" cstate="print"/>
          <a:srcRect/>
          <a:stretch>
            <a:fillRect/>
          </a:stretch>
        </p:blipFill>
        <p:spPr bwMode="auto">
          <a:xfrm>
            <a:off x="0" y="0"/>
            <a:ext cx="2867025" cy="3028950"/>
          </a:xfrm>
          <a:prstGeom prst="rect">
            <a:avLst/>
          </a:prstGeom>
          <a:noFill/>
          <a:ln w="9525">
            <a:noFill/>
            <a:miter lim="800000"/>
            <a:headEnd/>
            <a:tailEnd/>
          </a:ln>
        </p:spPr>
      </p:pic>
      <p:pic>
        <p:nvPicPr>
          <p:cNvPr id="64516" name="Picture 4"/>
          <p:cNvPicPr>
            <a:picLocks noChangeAspect="1" noChangeArrowheads="1"/>
          </p:cNvPicPr>
          <p:nvPr/>
        </p:nvPicPr>
        <p:blipFill>
          <a:blip r:embed="rId3" cstate="print"/>
          <a:srcRect/>
          <a:stretch>
            <a:fillRect/>
          </a:stretch>
        </p:blipFill>
        <p:spPr bwMode="auto">
          <a:xfrm>
            <a:off x="2699792" y="0"/>
            <a:ext cx="2682393" cy="3212976"/>
          </a:xfrm>
          <a:prstGeom prst="rect">
            <a:avLst/>
          </a:prstGeom>
          <a:noFill/>
          <a:ln w="9525">
            <a:noFill/>
            <a:miter lim="800000"/>
            <a:headEnd/>
            <a:tailEnd/>
          </a:ln>
        </p:spPr>
      </p:pic>
      <p:pic>
        <p:nvPicPr>
          <p:cNvPr id="64517" name="Picture 5"/>
          <p:cNvPicPr>
            <a:picLocks noChangeAspect="1" noChangeArrowheads="1"/>
          </p:cNvPicPr>
          <p:nvPr/>
        </p:nvPicPr>
        <p:blipFill>
          <a:blip r:embed="rId4" cstate="print"/>
          <a:srcRect/>
          <a:stretch>
            <a:fillRect/>
          </a:stretch>
        </p:blipFill>
        <p:spPr bwMode="auto">
          <a:xfrm>
            <a:off x="2411760" y="3024336"/>
            <a:ext cx="3301100" cy="3717032"/>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51520" y="3573016"/>
            <a:ext cx="2181884" cy="1996455"/>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6" cstate="print"/>
          <a:srcRect/>
          <a:stretch>
            <a:fillRect/>
          </a:stretch>
        </p:blipFill>
        <p:spPr bwMode="auto">
          <a:xfrm>
            <a:off x="5868144" y="404664"/>
            <a:ext cx="2917494" cy="5328592"/>
          </a:xfrm>
          <a:prstGeom prst="rect">
            <a:avLst/>
          </a:prstGeom>
          <a:noFill/>
          <a:ln w="9525">
            <a:noFill/>
            <a:miter lim="800000"/>
            <a:headEnd/>
            <a:tailEnd/>
          </a:ln>
        </p:spPr>
      </p:pic>
    </p:spTree>
    <p:extLst>
      <p:ext uri="{BB962C8B-B14F-4D97-AF65-F5344CB8AC3E}">
        <p14:creationId xmlns:p14="http://schemas.microsoft.com/office/powerpoint/2010/main" val="355512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 </a:t>
            </a:r>
            <a:endParaRPr lang="fr-FR" dirty="0"/>
          </a:p>
        </p:txBody>
      </p:sp>
      <p:sp>
        <p:nvSpPr>
          <p:cNvPr id="3" name="Espace réservé du contenu 2"/>
          <p:cNvSpPr>
            <a:spLocks noGrp="1"/>
          </p:cNvSpPr>
          <p:nvPr>
            <p:ph idx="1"/>
          </p:nvPr>
        </p:nvSpPr>
        <p:spPr/>
        <p:txBody>
          <a:bodyPr>
            <a:normAutofit/>
          </a:bodyPr>
          <a:lstStyle/>
          <a:p>
            <a:r>
              <a:rPr lang="fr-FR" sz="2000" dirty="0" smtClean="0">
                <a:hlinkClick r:id="rId2"/>
              </a:rPr>
              <a:t>https://www.thermofisher.com/dz/en/home/life-science/antibodies/antibody-labeling.html</a:t>
            </a:r>
            <a:endParaRPr lang="fr-FR" sz="2000" dirty="0" smtClean="0"/>
          </a:p>
          <a:p>
            <a:r>
              <a:rPr lang="fr-FR" sz="2000" dirty="0" smtClean="0">
                <a:hlinkClick r:id="rId3"/>
              </a:rPr>
              <a:t>https://www.mblintl.com/products/labeled-antibodies-mbli/</a:t>
            </a:r>
            <a:endParaRPr lang="fr-FR" sz="2000" dirty="0" smtClean="0"/>
          </a:p>
          <a:p>
            <a:r>
              <a:rPr lang="fr-FR" sz="1800" dirty="0" err="1" smtClean="0"/>
              <a:t>REVIEW:Antibody-drug</a:t>
            </a:r>
            <a:r>
              <a:rPr lang="fr-FR" sz="1800" dirty="0" smtClean="0"/>
              <a:t> </a:t>
            </a:r>
            <a:r>
              <a:rPr lang="fr-FR" sz="1800" dirty="0" err="1" smtClean="0"/>
              <a:t>conjugates</a:t>
            </a:r>
            <a:r>
              <a:rPr lang="fr-FR" sz="1800" dirty="0" smtClean="0"/>
              <a:t>: </a:t>
            </a:r>
            <a:r>
              <a:rPr lang="fr-FR" sz="1800" dirty="0" err="1" smtClean="0"/>
              <a:t>recent</a:t>
            </a:r>
            <a:r>
              <a:rPr lang="fr-FR" sz="1800" dirty="0" smtClean="0"/>
              <a:t> </a:t>
            </a:r>
            <a:r>
              <a:rPr lang="fr-FR" sz="1800" dirty="0" err="1" smtClean="0"/>
              <a:t>advances</a:t>
            </a:r>
            <a:r>
              <a:rPr lang="fr-FR" sz="1800" dirty="0" smtClean="0"/>
              <a:t> </a:t>
            </a:r>
            <a:r>
              <a:rPr lang="en-US" sz="1800" dirty="0" smtClean="0"/>
              <a:t>in conjugation and linker chemistries. </a:t>
            </a:r>
            <a:r>
              <a:rPr lang="fr-FR" sz="1800" dirty="0" err="1" smtClean="0"/>
              <a:t>Kyoji</a:t>
            </a:r>
            <a:r>
              <a:rPr lang="fr-FR" sz="1800" dirty="0" smtClean="0"/>
              <a:t> </a:t>
            </a:r>
            <a:r>
              <a:rPr lang="fr-FR" sz="1800" dirty="0" err="1" smtClean="0"/>
              <a:t>Tsuchikama</a:t>
            </a:r>
            <a:r>
              <a:rPr lang="fr-FR" sz="1800" dirty="0" smtClean="0"/>
              <a:t>&amp; , </a:t>
            </a:r>
            <a:r>
              <a:rPr lang="fr-FR" sz="1800" dirty="0" err="1" smtClean="0"/>
              <a:t>Zhiqiang</a:t>
            </a:r>
            <a:r>
              <a:rPr lang="fr-FR" sz="1800" dirty="0" smtClean="0"/>
              <a:t> An. </a:t>
            </a:r>
            <a:r>
              <a:rPr lang="fr-FR" sz="1800" dirty="0" err="1" smtClean="0"/>
              <a:t>Protein</a:t>
            </a:r>
            <a:r>
              <a:rPr lang="fr-FR" sz="1800" dirty="0" smtClean="0"/>
              <a:t> </a:t>
            </a:r>
            <a:r>
              <a:rPr lang="fr-FR" sz="1800" dirty="0" err="1" smtClean="0"/>
              <a:t>Cell</a:t>
            </a:r>
            <a:r>
              <a:rPr lang="fr-FR" sz="1800" dirty="0" smtClean="0"/>
              <a:t> 2018, 9(1):33–46.DOI 10.1007/s13238-016-0323-0.</a:t>
            </a:r>
          </a:p>
          <a:p>
            <a:r>
              <a:rPr lang="fr-FR" sz="1800" dirty="0" err="1" smtClean="0"/>
              <a:t>Antibody</a:t>
            </a:r>
            <a:r>
              <a:rPr lang="fr-FR" sz="1800" dirty="0" smtClean="0"/>
              <a:t> </a:t>
            </a:r>
            <a:r>
              <a:rPr lang="fr-FR" sz="1800" dirty="0" err="1" smtClean="0"/>
              <a:t>drug</a:t>
            </a:r>
            <a:r>
              <a:rPr lang="fr-FR" sz="1800" dirty="0" smtClean="0"/>
              <a:t> </a:t>
            </a:r>
            <a:r>
              <a:rPr lang="fr-FR" sz="1800" dirty="0" err="1" smtClean="0"/>
              <a:t>conjugates</a:t>
            </a:r>
            <a:r>
              <a:rPr lang="fr-FR" sz="1800" dirty="0" smtClean="0"/>
              <a:t> (ADC).</a:t>
            </a:r>
            <a:r>
              <a:rPr lang="en-US" sz="1800" dirty="0" smtClean="0"/>
              <a:t>Current status and mapping of ADC:s in clinical</a:t>
            </a:r>
          </a:p>
          <a:p>
            <a:r>
              <a:rPr lang="fr-FR" sz="1800" dirty="0" smtClean="0"/>
              <a:t>Programs. Samantha </a:t>
            </a:r>
            <a:r>
              <a:rPr lang="fr-FR" sz="1800" dirty="0" err="1" smtClean="0"/>
              <a:t>Congreve,Reham</a:t>
            </a:r>
            <a:r>
              <a:rPr lang="fr-FR" sz="1800" dirty="0" smtClean="0"/>
              <a:t> </a:t>
            </a:r>
            <a:r>
              <a:rPr lang="fr-FR" sz="1800" dirty="0" err="1" smtClean="0"/>
              <a:t>Elias,Gabriel</a:t>
            </a:r>
            <a:r>
              <a:rPr lang="fr-FR" sz="1800" dirty="0" smtClean="0"/>
              <a:t> </a:t>
            </a:r>
            <a:r>
              <a:rPr lang="fr-FR" sz="1800" dirty="0" err="1" smtClean="0"/>
              <a:t>Tidestav,Venus</a:t>
            </a:r>
            <a:r>
              <a:rPr lang="fr-FR" sz="1800" dirty="0" smtClean="0"/>
              <a:t> </a:t>
            </a:r>
            <a:r>
              <a:rPr lang="fr-FR" sz="1800" dirty="0" err="1" smtClean="0"/>
              <a:t>Zafranian</a:t>
            </a:r>
            <a:r>
              <a:rPr lang="fr-FR" sz="1800" dirty="0" smtClean="0"/>
              <a:t>.</a:t>
            </a:r>
          </a:p>
          <a:p>
            <a:r>
              <a:rPr lang="fr-FR" sz="1800" dirty="0" smtClean="0">
                <a:hlinkClick r:id="rId4"/>
              </a:rPr>
              <a:t>http://www.edimark.fr/Front/frontpost/getfiles/18649.pdf</a:t>
            </a:r>
            <a:endParaRPr lang="fr-FR" sz="1800" dirty="0" smtClean="0"/>
          </a:p>
          <a:p>
            <a:r>
              <a:rPr lang="fr-FR" sz="1800" dirty="0" smtClean="0">
                <a:hlinkClick r:id="rId5"/>
              </a:rPr>
              <a:t>https://books.google.dz/books?id=ytCNCbCWx8oC&amp;pg=PA142&amp;dq=labelled+antigen&amp;hl=fr&amp;sa=X&amp;ved=0ahUKEwjYpJmIq43fAhV2UBUIHdWaDl4Q6AEILjAB#v=onepage&amp;q=labelled%20antigen&amp;f=false</a:t>
            </a:r>
            <a:endParaRPr lang="fr-FR" sz="1800" dirty="0" smtClean="0"/>
          </a:p>
          <a:p>
            <a:r>
              <a:rPr lang="fr-FR" sz="1800" dirty="0" smtClean="0">
                <a:hlinkClick r:id="rId6"/>
              </a:rPr>
              <a:t>https://www.thermofisher.com/content/dam/LifeTech/Images/integration/1602163_CrosslinkingHB_lores.pdf</a:t>
            </a:r>
            <a:endParaRPr lang="fr-FR" sz="1800" dirty="0" smtClean="0"/>
          </a:p>
          <a:p>
            <a:endParaRPr lang="fr-FR" sz="1800" dirty="0" smtClean="0"/>
          </a:p>
          <a:p>
            <a:endParaRPr lang="fr-FR" sz="1800" dirty="0"/>
          </a:p>
        </p:txBody>
      </p:sp>
    </p:spTree>
    <p:extLst>
      <p:ext uri="{BB962C8B-B14F-4D97-AF65-F5344CB8AC3E}">
        <p14:creationId xmlns:p14="http://schemas.microsoft.com/office/powerpoint/2010/main" val="292166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Couplage des anticorps </a:t>
            </a:r>
            <a:r>
              <a:rPr lang="fr-FR" dirty="0" err="1" smtClean="0"/>
              <a:t>pr</a:t>
            </a:r>
            <a:r>
              <a:rPr lang="fr-FR" dirty="0" smtClean="0"/>
              <a:t> des </a:t>
            </a:r>
            <a:r>
              <a:rPr lang="fr-FR" dirty="0" err="1" smtClean="0"/>
              <a:t>proteines</a:t>
            </a:r>
            <a:endParaRPr lang="fr-FR" dirty="0"/>
          </a:p>
        </p:txBody>
      </p:sp>
      <p:sp>
        <p:nvSpPr>
          <p:cNvPr id="3" name="Espace réservé du contenu 2"/>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323528" y="1484784"/>
            <a:ext cx="7905750" cy="6762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39552" y="2348880"/>
            <a:ext cx="5895975" cy="2663949"/>
          </a:xfrm>
          <a:prstGeom prst="rect">
            <a:avLst/>
          </a:prstGeom>
          <a:noFill/>
          <a:ln w="9525">
            <a:noFill/>
            <a:miter lim="800000"/>
            <a:headEnd/>
            <a:tailEnd/>
          </a:ln>
        </p:spPr>
      </p:pic>
    </p:spTree>
    <p:extLst>
      <p:ext uri="{BB962C8B-B14F-4D97-AF65-F5344CB8AC3E}">
        <p14:creationId xmlns:p14="http://schemas.microsoft.com/office/powerpoint/2010/main" val="235921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Méthodes de détection</a:t>
            </a:r>
            <a:br>
              <a:rPr lang="fr-FR" b="1" dirty="0" smtClean="0"/>
            </a:br>
            <a:endParaRPr lang="fr-FR" dirty="0"/>
          </a:p>
        </p:txBody>
      </p:sp>
      <p:sp>
        <p:nvSpPr>
          <p:cNvPr id="3" name="Espace réservé du contenu 2"/>
          <p:cNvSpPr>
            <a:spLocks noGrp="1"/>
          </p:cNvSpPr>
          <p:nvPr>
            <p:ph idx="1"/>
          </p:nvPr>
        </p:nvSpPr>
        <p:spPr>
          <a:xfrm>
            <a:off x="467544" y="1052736"/>
            <a:ext cx="8229600" cy="4525963"/>
          </a:xfrm>
        </p:spPr>
        <p:txBody>
          <a:bodyPr>
            <a:normAutofit/>
          </a:bodyPr>
          <a:lstStyle/>
          <a:p>
            <a:pPr fontAlgn="base"/>
            <a:r>
              <a:rPr lang="fr-FR" sz="2000" b="1" dirty="0" smtClean="0"/>
              <a:t>Méthode </a:t>
            </a:r>
            <a:r>
              <a:rPr lang="fr-FR" sz="2000" b="1" dirty="0"/>
              <a:t>directe</a:t>
            </a:r>
          </a:p>
          <a:p>
            <a:pPr fontAlgn="base"/>
            <a:r>
              <a:rPr lang="fr-FR" sz="2000" dirty="0"/>
              <a:t>Les anticorps primaires sont pré-marqués avec un colorant fluorescent ou une enzyme. Le temps de traitement peut être réduit en utilisant des anticorps primaires marqués directement</a:t>
            </a:r>
            <a:r>
              <a:rPr lang="fr-FR" sz="2000" dirty="0" smtClean="0"/>
              <a:t>.</a:t>
            </a:r>
          </a:p>
          <a:p>
            <a:pPr fontAlgn="base"/>
            <a:r>
              <a:rPr lang="fr-FR" sz="2000" b="1" dirty="0"/>
              <a:t>Méthode indirecte</a:t>
            </a:r>
          </a:p>
          <a:p>
            <a:pPr fontAlgn="base"/>
            <a:r>
              <a:rPr lang="fr-FR" sz="2000" dirty="0"/>
              <a:t>Les anticorps primaires sont détectés à l'aide d'un anticorps secondaire marqué avec un </a:t>
            </a:r>
            <a:r>
              <a:rPr lang="fr-FR" sz="2000" dirty="0" err="1"/>
              <a:t>fluorophore</a:t>
            </a:r>
            <a:r>
              <a:rPr lang="fr-FR" sz="2000" dirty="0"/>
              <a:t> ou une enzyme.</a:t>
            </a:r>
          </a:p>
          <a:p>
            <a:pPr fontAlgn="base"/>
            <a:r>
              <a:rPr lang="fr-FR" sz="2000" b="1" dirty="0"/>
              <a:t>Méthode </a:t>
            </a:r>
            <a:r>
              <a:rPr lang="fr-FR" sz="2000" b="1" dirty="0" smtClean="0"/>
              <a:t>d'amplification de signal</a:t>
            </a:r>
            <a:endParaRPr lang="fr-FR" sz="2000" b="1" dirty="0"/>
          </a:p>
          <a:p>
            <a:pPr fontAlgn="base"/>
            <a:r>
              <a:rPr lang="fr-FR" sz="2000" dirty="0"/>
              <a:t>Les anticorps primaires sont pré-marqués à la biotine et détectés par l'</a:t>
            </a:r>
            <a:r>
              <a:rPr lang="fr-FR" sz="2000" dirty="0" err="1"/>
              <a:t>avidine</a:t>
            </a:r>
            <a:r>
              <a:rPr lang="fr-FR" sz="2000" dirty="0"/>
              <a:t> (complexe biotine-</a:t>
            </a:r>
            <a:r>
              <a:rPr lang="fr-FR" sz="2000" dirty="0" err="1"/>
              <a:t>avidine</a:t>
            </a:r>
            <a:r>
              <a:rPr lang="fr-FR" sz="2000" dirty="0"/>
              <a:t>) marquée.</a:t>
            </a:r>
          </a:p>
          <a:p>
            <a:pPr fontAlgn="base"/>
            <a:endParaRPr lang="fr-FR" sz="2000" dirty="0"/>
          </a:p>
          <a:p>
            <a:endParaRPr lang="fr-FR" sz="2000" dirty="0"/>
          </a:p>
        </p:txBody>
      </p:sp>
      <p:pic>
        <p:nvPicPr>
          <p:cNvPr id="13314" name="Picture 2"/>
          <p:cNvPicPr>
            <a:picLocks noChangeAspect="1" noChangeArrowheads="1"/>
          </p:cNvPicPr>
          <p:nvPr/>
        </p:nvPicPr>
        <p:blipFill>
          <a:blip r:embed="rId2" cstate="print"/>
          <a:srcRect b="10249"/>
          <a:stretch>
            <a:fillRect/>
          </a:stretch>
        </p:blipFill>
        <p:spPr bwMode="auto">
          <a:xfrm>
            <a:off x="649932" y="4509120"/>
            <a:ext cx="7810500" cy="2282527"/>
          </a:xfrm>
          <a:prstGeom prst="rect">
            <a:avLst/>
          </a:prstGeom>
          <a:noFill/>
          <a:ln w="9525">
            <a:noFill/>
            <a:miter lim="800000"/>
            <a:headEnd/>
            <a:tailEnd/>
          </a:ln>
        </p:spPr>
      </p:pic>
    </p:spTree>
    <p:extLst>
      <p:ext uri="{BB962C8B-B14F-4D97-AF65-F5344CB8AC3E}">
        <p14:creationId xmlns:p14="http://schemas.microsoft.com/office/powerpoint/2010/main" val="70778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3010" name="Picture 2"/>
          <p:cNvPicPr>
            <a:picLocks noChangeAspect="1" noChangeArrowheads="1"/>
          </p:cNvPicPr>
          <p:nvPr/>
        </p:nvPicPr>
        <p:blipFill>
          <a:blip r:embed="rId2" cstate="print"/>
          <a:srcRect/>
          <a:stretch>
            <a:fillRect/>
          </a:stretch>
        </p:blipFill>
        <p:spPr bwMode="auto">
          <a:xfrm>
            <a:off x="683568" y="260648"/>
            <a:ext cx="7200800" cy="281558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467544" y="3789040"/>
            <a:ext cx="7632848" cy="2664296"/>
          </a:xfrm>
          <a:prstGeom prst="rect">
            <a:avLst/>
          </a:prstGeom>
          <a:noFill/>
          <a:ln w="9525">
            <a:noFill/>
            <a:miter lim="800000"/>
            <a:headEnd/>
            <a:tailEnd/>
          </a:ln>
        </p:spPr>
      </p:pic>
    </p:spTree>
    <p:extLst>
      <p:ext uri="{BB962C8B-B14F-4D97-AF65-F5344CB8AC3E}">
        <p14:creationId xmlns:p14="http://schemas.microsoft.com/office/powerpoint/2010/main" val="359108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Marquage des antigènes</a:t>
            </a:r>
            <a:endParaRPr lang="fr-FR" dirty="0"/>
          </a:p>
        </p:txBody>
      </p:sp>
      <p:sp>
        <p:nvSpPr>
          <p:cNvPr id="5" name="Sous-titre 4"/>
          <p:cNvSpPr>
            <a:spLocks noGrp="1"/>
          </p:cNvSpPr>
          <p:nvPr>
            <p:ph type="subTitle" idx="1"/>
          </p:nvPr>
        </p:nvSpPr>
        <p:spPr/>
        <p:txBody>
          <a:bodyPr/>
          <a:lstStyle/>
          <a:p>
            <a:r>
              <a:rPr lang="fr-FR" dirty="0" smtClean="0">
                <a:solidFill>
                  <a:srgbClr val="FF0000"/>
                </a:solidFill>
              </a:rPr>
              <a:t>Techniques de marquage de protéines</a:t>
            </a:r>
          </a:p>
          <a:p>
            <a:endParaRPr lang="fr-FR" dirty="0">
              <a:solidFill>
                <a:srgbClr val="FF0000"/>
              </a:solidFill>
            </a:endParaRPr>
          </a:p>
        </p:txBody>
      </p:sp>
    </p:spTree>
    <p:extLst>
      <p:ext uri="{BB962C8B-B14F-4D97-AF65-F5344CB8AC3E}">
        <p14:creationId xmlns:p14="http://schemas.microsoft.com/office/powerpoint/2010/main" val="10084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La recherche biologique nécessite souvent l'utilisation de marqueurs moléculaires qui sont liés de manière covalente à une protéine d'intérêt pour faciliter la détection ou la purification de la protéine marquée et / ou de ses partenaires de liaison. Les stratégies de marquage aboutissent à la liaison covalente de différentes molécules, notamment la biotine, les enzymes rapporteurs, les </a:t>
            </a:r>
            <a:r>
              <a:rPr lang="fr-FR" dirty="0" err="1" smtClean="0"/>
              <a:t>fluorophores</a:t>
            </a:r>
            <a:r>
              <a:rPr lang="fr-FR" dirty="0" smtClean="0"/>
              <a:t> et les isotopes radioactifs, à la séquence cible de la protéine ou des nucléotides. Bien que plusieurs types d'étiquettes soient disponibles, leurs utilisations variées sont préférables pour des applications spécifiques. Par conséquent, le type d'étiquette et la stratégie d'étiquetage utilisée doivent être soigneusement examinés et adaptés à chaque application.</a:t>
            </a:r>
          </a:p>
        </p:txBody>
      </p:sp>
    </p:spTree>
    <p:extLst>
      <p:ext uri="{BB962C8B-B14F-4D97-AF65-F5344CB8AC3E}">
        <p14:creationId xmlns:p14="http://schemas.microsoft.com/office/powerpoint/2010/main" val="2658998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Biotine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Une large gamme de réactifs de </a:t>
            </a:r>
            <a:r>
              <a:rPr lang="fr-FR" dirty="0" err="1" smtClean="0"/>
              <a:t>biotinylation</a:t>
            </a:r>
            <a:r>
              <a:rPr lang="fr-FR" dirty="0" smtClean="0"/>
              <a:t> avec différents groupes réactifs sont disponibles dans le commerce. Les groupes réactifs courants et leurs cibles respectives sur les protéines comprennent:</a:t>
            </a:r>
          </a:p>
          <a:p>
            <a:r>
              <a:rPr lang="fr-FR" dirty="0" smtClean="0"/>
              <a:t>N-</a:t>
            </a:r>
            <a:r>
              <a:rPr lang="fr-FR" dirty="0" err="1" smtClean="0"/>
              <a:t>hydroxysuccinimide</a:t>
            </a:r>
            <a:r>
              <a:rPr lang="fr-FR" dirty="0" smtClean="0"/>
              <a:t> (NHS) et </a:t>
            </a:r>
            <a:r>
              <a:rPr lang="fr-FR" dirty="0" err="1" smtClean="0"/>
              <a:t>sulfo</a:t>
            </a:r>
            <a:r>
              <a:rPr lang="fr-FR" dirty="0" smtClean="0"/>
              <a:t>-NHS - amines primaires</a:t>
            </a:r>
          </a:p>
          <a:p>
            <a:r>
              <a:rPr lang="fr-FR" dirty="0" err="1" smtClean="0"/>
              <a:t>Maléimide</a:t>
            </a:r>
            <a:r>
              <a:rPr lang="fr-FR" dirty="0" smtClean="0"/>
              <a:t>, groupes </a:t>
            </a:r>
            <a:r>
              <a:rPr lang="fr-FR" dirty="0" err="1" smtClean="0"/>
              <a:t>iodoacétyle</a:t>
            </a:r>
            <a:r>
              <a:rPr lang="fr-FR" dirty="0" smtClean="0"/>
              <a:t> ou </a:t>
            </a:r>
            <a:r>
              <a:rPr lang="fr-FR" dirty="0" err="1" smtClean="0"/>
              <a:t>pyridyle</a:t>
            </a:r>
            <a:r>
              <a:rPr lang="fr-FR" dirty="0" smtClean="0"/>
              <a:t> disulfures-</a:t>
            </a:r>
            <a:r>
              <a:rPr lang="fr-FR" dirty="0" err="1" smtClean="0"/>
              <a:t>sulfhydryles</a:t>
            </a:r>
            <a:endParaRPr lang="fr-FR" dirty="0" smtClean="0"/>
          </a:p>
          <a:p>
            <a:r>
              <a:rPr lang="fr-FR" dirty="0" smtClean="0"/>
              <a:t>Amines primaires en combinaison avec EDC - carboxyle</a:t>
            </a:r>
          </a:p>
          <a:p>
            <a:r>
              <a:rPr lang="fr-FR" dirty="0" smtClean="0"/>
              <a:t>Hydrazines et </a:t>
            </a:r>
            <a:r>
              <a:rPr lang="fr-FR" dirty="0" err="1" smtClean="0"/>
              <a:t>alkoxyamines</a:t>
            </a:r>
            <a:r>
              <a:rPr lang="fr-FR" dirty="0" smtClean="0"/>
              <a:t> - glycoprotéines</a:t>
            </a:r>
            <a:endParaRPr lang="fr-FR" dirty="0"/>
          </a:p>
        </p:txBody>
      </p:sp>
    </p:spTree>
    <p:extLst>
      <p:ext uri="{BB962C8B-B14F-4D97-AF65-F5344CB8AC3E}">
        <p14:creationId xmlns:p14="http://schemas.microsoft.com/office/powerpoint/2010/main" val="2283102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567</Words>
  <Application>Microsoft Office PowerPoint</Application>
  <PresentationFormat>On-screen Show (4:3)</PresentationFormat>
  <Paragraphs>54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Quelques exemples de marqueurs</vt:lpstr>
      <vt:lpstr>Marquage par la Biotine</vt:lpstr>
      <vt:lpstr>Marquage par des enzymes</vt:lpstr>
      <vt:lpstr>Couplage des anticorps pr des proteines</vt:lpstr>
      <vt:lpstr>Méthodes de détection </vt:lpstr>
      <vt:lpstr>PowerPoint Presentation</vt:lpstr>
      <vt:lpstr>Marquage des antigènes</vt:lpstr>
      <vt:lpstr>Introduction </vt:lpstr>
      <vt:lpstr>Biotine </vt:lpstr>
      <vt:lpstr>PowerPoint Presentation</vt:lpstr>
      <vt:lpstr>PowerPoint Presentation</vt:lpstr>
      <vt:lpstr>PowerPoint Presentation</vt:lpstr>
      <vt:lpstr>Amine-reactive chemical groups</vt:lpstr>
      <vt:lpstr>Amine-reactive chemical groups</vt:lpstr>
      <vt:lpstr>Carboxylic acid-reactive chemical groups</vt:lpstr>
      <vt:lpstr>PowerPoint Presentation</vt:lpstr>
      <vt:lpstr>PowerPoint Presentation</vt:lpstr>
      <vt:lpstr>Sulfhydryl-reactive chemical groups</vt:lpstr>
      <vt:lpstr>• Maleimides</vt:lpstr>
      <vt:lpstr>Autres agents</vt:lpstr>
      <vt:lpstr>Carbonyl-reactive chemical groups</vt:lpstr>
      <vt:lpstr>• Carbonyls (aldehydes) as crosslinking targets</vt:lpstr>
      <vt:lpstr>Hydrazide reaction chemistry </vt:lpstr>
      <vt:lpstr>Alkoxyamine reaction chemistry </vt:lpstr>
      <vt:lpstr>Biotinylation utilisant NHS ester </vt:lpstr>
      <vt:lpstr>PowerPoint Presentation</vt:lpstr>
      <vt:lpstr>PowerPoint Presentation</vt:lpstr>
      <vt:lpstr>PowerPoint Presentation</vt:lpstr>
      <vt:lpstr>PowerPoint Presentation</vt:lpstr>
      <vt:lpstr>PowerPoint Presentation</vt:lpstr>
      <vt:lpstr>Snap tag and clip tag technology</vt:lpstr>
      <vt:lpstr>Technologie SNAP-tag</vt:lpstr>
      <vt:lpstr>PowerPoint Presentation</vt:lpstr>
      <vt:lpstr>PowerPoint Presentation</vt:lpstr>
      <vt:lpstr>PowerPoint Presentation</vt:lpstr>
      <vt:lpstr>Comme d’habitude c’est le module des prix Nobel </vt:lpstr>
      <vt:lpstr>Protéine fluorescente verte</vt:lpstr>
      <vt:lpstr>PowerPoint Presentation</vt:lpstr>
      <vt:lpstr>Références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exemples de marqueurs</dc:title>
  <dc:creator>r</dc:creator>
  <cp:lastModifiedBy>r</cp:lastModifiedBy>
  <cp:revision>1</cp:revision>
  <dcterms:created xsi:type="dcterms:W3CDTF">2021-10-23T16:29:32Z</dcterms:created>
  <dcterms:modified xsi:type="dcterms:W3CDTF">2021-10-23T16:31:01Z</dcterms:modified>
</cp:coreProperties>
</file>