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62" r:id="rId2"/>
    <p:sldId id="261" r:id="rId3"/>
    <p:sldId id="256" r:id="rId4"/>
    <p:sldId id="257" r:id="rId5"/>
    <p:sldId id="268" r:id="rId6"/>
    <p:sldId id="263" r:id="rId7"/>
    <p:sldId id="264" r:id="rId8"/>
    <p:sldId id="265" r:id="rId9"/>
    <p:sldId id="266" r:id="rId10"/>
    <p:sldId id="270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BA88-31BB-4C08-8905-9F8540A7F2EF}" type="datetimeFigureOut">
              <a:rPr lang="fr-FR" smtClean="0"/>
              <a:pPr/>
              <a:t>17/12/2023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7B78-8D56-4870-BBDE-CE9E95C272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57675" cy="3194050"/>
          </a:xfrm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6812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1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3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57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57675" cy="31940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58818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8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5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12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96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8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0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78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1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57675" cy="31940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48023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7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1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29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8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8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1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7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35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30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57675" cy="3194050"/>
          </a:xfrm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73777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5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9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65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00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10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84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627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85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57675" cy="3194050"/>
          </a:xfrm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89398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4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69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1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795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37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31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15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59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99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1688"/>
            <a:ext cx="4257675" cy="3194050"/>
          </a:xfrm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679657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56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00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799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37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41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610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7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68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06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66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49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74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880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64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64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16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79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968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215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95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533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77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4155-AF52-4641-9054-39EEB85C57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17/12/2023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7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Objectif </a:t>
            </a:r>
            <a:r>
              <a:rPr lang="fr-FR" sz="2400" b="1" dirty="0" smtClean="0"/>
              <a:t>:</a:t>
            </a:r>
            <a:br>
              <a:rPr lang="fr-FR" sz="2400" b="1" dirty="0" smtClean="0"/>
            </a:br>
            <a:r>
              <a:rPr lang="fr-FR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L'objectif de la matière est de permettre aux étudiants d'apprendre les notions fondamentales du langage évolué </a:t>
            </a:r>
            <a:r>
              <a:rPr lang="fr-FR" sz="2000" b="1" dirty="0" smtClean="0">
                <a:solidFill>
                  <a:schemeClr val="accent2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Python</a:t>
            </a:r>
            <a:r>
              <a:rPr lang="fr-FR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Ainsi que la maitrise des techniques de conception des programmes orientée</a:t>
            </a:r>
            <a:br>
              <a:rPr lang="fr-FR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objets. </a:t>
            </a:r>
            <a:r>
              <a:rPr lang="fr-FR" sz="20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fr-FR" sz="2000" dirty="0" smtClean="0">
                <a:latin typeface="Batang" pitchFamily="18" charset="-127"/>
                <a:ea typeface="Batang" pitchFamily="18" charset="-127"/>
              </a:rPr>
            </a:br>
            <a:endParaRPr lang="fr-FR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357187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Mode d’évaluation: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Contrôle continu : 40% ; Examen : 60% </a:t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5357826"/>
          <a:ext cx="8429684" cy="107157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8429684"/>
              </a:tblGrid>
              <a:tr h="1071570">
                <a:tc>
                  <a:txBody>
                    <a:bodyPr/>
                    <a:lstStyle/>
                    <a:p>
                      <a:pPr algn="l"/>
                      <a:r>
                        <a:rPr lang="fr-FR" sz="2000" b="1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Références  bibliographiques</a:t>
                      </a:r>
                      <a:r>
                        <a:rPr lang="fr-FR" sz="1800" dirty="0"/>
                        <a:t/>
                      </a:r>
                      <a:br>
                        <a:rPr lang="fr-FR" sz="1800" dirty="0"/>
                      </a:br>
                      <a:r>
                        <a:rPr lang="fr-FR" sz="1800" b="1" dirty="0">
                          <a:latin typeface="Arial" pitchFamily="34" charset="0"/>
                          <a:cs typeface="Arial" pitchFamily="34" charset="0"/>
                        </a:rPr>
                        <a:t>1. Begin to code </a:t>
                      </a:r>
                      <a:r>
                        <a:rPr lang="fr-FR" sz="1800" b="1" dirty="0" err="1">
                          <a:latin typeface="Arial" pitchFamily="34" charset="0"/>
                          <a:cs typeface="Arial" pitchFamily="34" charset="0"/>
                        </a:rPr>
                        <a:t>with</a:t>
                      </a:r>
                      <a:r>
                        <a:rPr lang="fr-FR" sz="1800" b="1" dirty="0">
                          <a:latin typeface="Arial" pitchFamily="34" charset="0"/>
                          <a:cs typeface="Arial" pitchFamily="34" charset="0"/>
                        </a:rPr>
                        <a:t> Python. Rob Miles, Microsoft </a:t>
                      </a:r>
                      <a:r>
                        <a:rPr lang="fr-FR" sz="1800" b="1" dirty="0" err="1">
                          <a:latin typeface="Arial" pitchFamily="34" charset="0"/>
                          <a:cs typeface="Arial" pitchFamily="34" charset="0"/>
                        </a:rPr>
                        <a:t>Press</a:t>
                      </a:r>
                      <a:r>
                        <a:rPr lang="fr-FR" sz="1800" b="1" dirty="0">
                          <a:latin typeface="Arial" pitchFamily="34" charset="0"/>
                          <a:cs typeface="Arial" pitchFamily="34" charset="0"/>
                        </a:rPr>
                        <a:t>, 2018</a:t>
                      </a:r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fr-FR" sz="1800" b="1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fr-FR" sz="18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fr-FR" sz="1800" b="1" dirty="0" smtClean="0"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fr-FR" sz="1800" b="1" dirty="0">
                          <a:latin typeface="Arial" pitchFamily="34" charset="0"/>
                          <a:cs typeface="Arial" pitchFamily="34" charset="0"/>
                        </a:rPr>
                        <a:t>Apprendre à programmer avec Python 3. Gérard </a:t>
                      </a:r>
                      <a:r>
                        <a:rPr lang="fr-FR" sz="1800" b="1" dirty="0" err="1">
                          <a:latin typeface="Arial" pitchFamily="34" charset="0"/>
                          <a:cs typeface="Arial" pitchFamily="34" charset="0"/>
                        </a:rPr>
                        <a:t>Swinnen</a:t>
                      </a:r>
                      <a:r>
                        <a:rPr lang="fr-FR" sz="1800" b="1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fr-FR" sz="1800" b="1" dirty="0" err="1">
                          <a:latin typeface="Arial" pitchFamily="34" charset="0"/>
                          <a:cs typeface="Arial" pitchFamily="34" charset="0"/>
                        </a:rPr>
                        <a:t>Eyrolles</a:t>
                      </a:r>
                      <a:r>
                        <a:rPr lang="fr-FR" sz="1800" dirty="0"/>
                        <a:t>.</a:t>
                      </a:r>
                      <a:endParaRPr lang="fr-FR" sz="32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492919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Enseignant : Dr. Mourad Brik                                 Email: Mourad.brik@Univ-Msila.dz</a:t>
            </a:r>
            <a:endParaRPr lang="fr-FR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5720" y="285728"/>
          <a:ext cx="8501122" cy="51816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850112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Matière </a:t>
                      </a:r>
                      <a:r>
                        <a:rPr lang="fr-FR" sz="2800" b="1" dirty="0" smtClean="0"/>
                        <a:t>:Langage </a:t>
                      </a:r>
                      <a:r>
                        <a:rPr lang="fr-FR" sz="2800" b="1" dirty="0"/>
                        <a:t>de </a:t>
                      </a:r>
                      <a:r>
                        <a:rPr lang="fr-FR" sz="2800" b="1" dirty="0" smtClean="0"/>
                        <a:t>programmation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480" y="2928934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Crédit : 3          </a:t>
            </a:r>
            <a:r>
              <a:rPr lang="fr-FR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Coef</a:t>
            </a:r>
            <a:r>
              <a:rPr lang="fr-FR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 2 </a:t>
            </a:r>
            <a:endParaRPr lang="fr-FR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la classe </a:t>
            </a:r>
            <a:r>
              <a:rPr lang="fr-FR" b="1" i="1" dirty="0" smtClean="0"/>
              <a:t>Point</a:t>
            </a:r>
            <a:endParaRPr lang="fr-FR" b="1" i="1" dirty="0"/>
          </a:p>
        </p:txBody>
      </p:sp>
      <p:sp>
        <p:nvSpPr>
          <p:cNvPr id="1026" name="AutoShape 2" descr="Classes et objets — Cours Pyth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2D_Cartesia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785926"/>
            <a:ext cx="3942548" cy="384727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2"/>
              <p:cNvSpPr txBox="1">
                <a:spLocks/>
              </p:cNvSpPr>
              <p:nvPr/>
            </p:nvSpPr>
            <p:spPr>
              <a:xfrm>
                <a:off x="791528" y="2125266"/>
                <a:ext cx="7886700" cy="1543205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100" dirty="0"/>
                  <a:t>en python programmer la fonction suivante: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1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1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sz="21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</m:e>
                            <m:e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−1)        </m:t>
                              </m:r>
                              <m:r>
                                <a:rPr lang="fr-FR" sz="2100" i="1">
                                  <a:latin typeface="Cambria Math" panose="02040503050406030204" pitchFamily="18" charset="0"/>
                                </a:rPr>
                                <m:t>𝑠𝑖𝑛𝑜𝑛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100" dirty="0"/>
              </a:p>
              <a:p>
                <a:endParaRPr lang="fr-FR" sz="2100" dirty="0"/>
              </a:p>
            </p:txBody>
          </p:sp>
        </mc:Choice>
        <mc:Fallback>
          <p:sp>
            <p:nvSpPr>
              <p:cNvPr id="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28" y="2125266"/>
                <a:ext cx="7886700" cy="1543205"/>
              </a:xfrm>
              <a:prstGeom prst="rect">
                <a:avLst/>
              </a:prstGeom>
              <a:blipFill rotWithShape="0">
                <a:blip r:embed="rId2"/>
                <a:stretch>
                  <a:fillRect l="-1082" t="-51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920115" y="3771900"/>
            <a:ext cx="2726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000" dirty="0">
                <a:latin typeface="Cambria" panose="02040503050406030204" pitchFamily="18" charset="0"/>
              </a:rPr>
              <a:t>Factoriel (n</a:t>
            </a:r>
            <a:r>
              <a:rPr lang="fr-FR" sz="3000" dirty="0">
                <a:latin typeface="Cambria" panose="02040503050406030204" pitchFamily="18" charset="0"/>
              </a:rPr>
              <a:t>)?</a:t>
            </a:r>
            <a:endParaRPr lang="fr-FR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fichiers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python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Pour </a:t>
            </a:r>
            <a:r>
              <a:rPr lang="fr-FR" b="1" dirty="0"/>
              <a:t>éditer un fichier </a:t>
            </a:r>
            <a:r>
              <a:rPr lang="fr-FR" dirty="0"/>
              <a:t>en </a:t>
            </a:r>
            <a:r>
              <a:rPr lang="fr-FR" b="1" dirty="0"/>
              <a:t>python </a:t>
            </a:r>
            <a:r>
              <a:rPr lang="fr-FR" dirty="0"/>
              <a:t>on utilise la fonction open .</a:t>
            </a:r>
          </a:p>
          <a:p>
            <a:r>
              <a:rPr lang="fr-FR" dirty="0"/>
              <a:t>Cette fonction prend en premier paramètre le chemin du fichier (relatif ou absolu) et en second paramètre le type d'ouverture</a:t>
            </a:r>
          </a:p>
          <a:p>
            <a:r>
              <a:rPr lang="fr-FR" dirty="0"/>
              <a:t>Chemin relatif / chemin absolu</a:t>
            </a:r>
          </a:p>
          <a:p>
            <a:r>
              <a:rPr lang="fr-FR" dirty="0"/>
              <a:t>Un </a:t>
            </a:r>
            <a:r>
              <a:rPr lang="fr-FR" b="1" dirty="0"/>
              <a:t>chemin relatif </a:t>
            </a:r>
            <a:r>
              <a:rPr lang="fr-FR" dirty="0"/>
              <a:t>en informatique est un chemin qui prend en compte l'emplacement de lecture.</a:t>
            </a:r>
          </a:p>
          <a:p>
            <a:r>
              <a:rPr lang="fr-FR" dirty="0"/>
              <a:t>Un </a:t>
            </a:r>
            <a:r>
              <a:rPr lang="fr-FR" b="1" dirty="0"/>
              <a:t>chemin absolu </a:t>
            </a:r>
            <a:r>
              <a:rPr lang="fr-FR" dirty="0"/>
              <a:t>est un chemin complet qui peut être lu quelque soit l'emplacement de lecture.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fonction open</a:t>
            </a:r>
          </a:p>
          <a:p>
            <a:r>
              <a:rPr lang="fr-FR" dirty="0"/>
              <a:t>Voici la syntaxe pour lire un fichier</a:t>
            </a:r>
          </a:p>
          <a:p>
            <a:pPr marL="0" indent="0">
              <a:buNone/>
            </a:pPr>
            <a:r>
              <a:rPr lang="en-NZ" dirty="0" smtClean="0"/>
              <a:t>            &gt;&gt;&gt; </a:t>
            </a:r>
            <a:r>
              <a:rPr lang="en-NZ" dirty="0" err="1"/>
              <a:t>fichier</a:t>
            </a:r>
            <a:r>
              <a:rPr lang="en-NZ" dirty="0"/>
              <a:t> = open("data.txt", "r")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     &gt;&gt;&gt; </a:t>
            </a:r>
            <a:r>
              <a:rPr lang="fr-FR" dirty="0" err="1"/>
              <a:t>print</a:t>
            </a:r>
            <a:r>
              <a:rPr lang="fr-FR" dirty="0"/>
              <a:t> fichier</a:t>
            </a:r>
          </a:p>
          <a:p>
            <a:pPr marL="0" indent="0">
              <a:buNone/>
            </a:pPr>
            <a:r>
              <a:rPr lang="fr-FR" dirty="0" smtClean="0"/>
              <a:t>                   &lt;</a:t>
            </a:r>
            <a:r>
              <a:rPr lang="fr-FR" dirty="0"/>
              <a:t>open file 'data.txt', mode 'r' at 0x7ff6cf3fe4b0&gt;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fichiers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python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1666" y="4719171"/>
            <a:ext cx="81536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remarque que le deuxième paramètre est renseigné par un </a:t>
            </a:r>
            <a:r>
              <a:rPr lang="fr-FR" sz="10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r 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ce paramètre indique une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ouverture de fichier 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 </a:t>
            </a:r>
            <a:r>
              <a:rPr lang="fr-FR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lecture 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13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92677"/>
            <a:ext cx="8198893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7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types d'ouverture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2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existe plusieurs modes d’ouverture </a:t>
            </a:r>
            <a:r>
              <a:rPr lang="fr-FR" sz="21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</a:pPr>
            <a:endParaRPr lang="fr-FR" sz="21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135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fr-FR" sz="13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 pour une ouverture en lecture (READ).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135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fr-FR" sz="13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 pour une ouverture en écriture (WRITE), à chaque ouverture le contenu du fichier est écrasé. Si le fichier n'existe pas python le crée.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135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13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 pour une ouverture en mode ajout à la fin du fichier (APPEND). Si le fichier n'existe pas python le crée.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135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fr-FR" sz="13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 pour une ouverture en mode binaire.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135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fr-FR" sz="13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 pour une ouverture en mode texte.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135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13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, crée un nouveau fichier et l'ouvre pour écriture</a:t>
            </a:r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791" y="1512343"/>
            <a:ext cx="7840639" cy="263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7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Fermeture d'un </a:t>
            </a:r>
            <a:r>
              <a:rPr lang="fr-FR" sz="27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fichier</a:t>
            </a:r>
          </a:p>
          <a:p>
            <a:pPr>
              <a:lnSpc>
                <a:spcPct val="107000"/>
              </a:lnSpc>
            </a:pPr>
            <a:endParaRPr lang="fr-FR" sz="27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fr-F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Comme tout élément ouvert, il faut le refermer une fois les instructions terminées. Pour cela on utilise la méthode</a:t>
            </a:r>
            <a:r>
              <a:rPr lang="fr-FR" sz="45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24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close() </a:t>
            </a:r>
            <a:r>
              <a:rPr lang="fr-FR" sz="3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27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&gt;&gt;&gt; </a:t>
            </a:r>
            <a:r>
              <a:rPr lang="fr-FR" sz="27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fichier.close</a:t>
            </a:r>
            <a:r>
              <a:rPr lang="fr-FR" sz="27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()</a:t>
            </a:r>
            <a:endParaRPr lang="fr-FR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198" y="1512343"/>
            <a:ext cx="8424080" cy="384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33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Lire le contenu d'un fichier</a:t>
            </a: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afficher tout le contenu d'un fichier, vous pouvez utiliser la méthode </a:t>
            </a:r>
            <a:r>
              <a:rPr lang="fr-FR" sz="2100" b="1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read</a:t>
            </a:r>
            <a:r>
              <a:rPr lang="fr-FR" sz="135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 l'objet-fichier.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NZ" sz="2100" dirty="0">
              <a:solidFill>
                <a:srgbClr val="333333"/>
              </a:solidFill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NZ" sz="2100" dirty="0">
              <a:solidFill>
                <a:srgbClr val="333333"/>
              </a:solidFill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NZ" sz="2100" dirty="0">
              <a:solidFill>
                <a:srgbClr val="333333"/>
              </a:solidFill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NZ" sz="21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# </a:t>
            </a:r>
            <a:r>
              <a:rPr lang="en-NZ" sz="21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coding: </a:t>
            </a:r>
            <a:r>
              <a:rPr lang="en-NZ" sz="21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utf-8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NZ" sz="21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fichier</a:t>
            </a:r>
            <a:r>
              <a:rPr lang="en-NZ" sz="21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open("data.txt", "r")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21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print</a:t>
            </a:r>
            <a:r>
              <a:rPr lang="fr-FR" sz="21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1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fichier.read</a:t>
            </a:r>
            <a:r>
              <a:rPr lang="fr-FR" sz="21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()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sz="2100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fichier.close</a:t>
            </a:r>
            <a:r>
              <a:rPr lang="fr-FR" sz="2100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()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782" y="1256448"/>
            <a:ext cx="7871346" cy="325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33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Ecrire dans un fichier</a:t>
            </a: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fr-FR" sz="27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Voici la syntaxe pour écrire dans un fichier:</a:t>
            </a:r>
            <a:endParaRPr lang="fr-FR" sz="2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NZ" dirty="0">
              <a:solidFill>
                <a:srgbClr val="333333"/>
              </a:solidFill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NZ" dirty="0">
              <a:solidFill>
                <a:srgbClr val="333333"/>
              </a:solidFill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NZ" dirty="0">
              <a:solidFill>
                <a:srgbClr val="333333"/>
              </a:solidFill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NZ" dirty="0">
              <a:solidFill>
                <a:srgbClr val="333333"/>
              </a:solidFill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en-NZ" sz="2400" b="1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fichier</a:t>
            </a:r>
            <a:r>
              <a:rPr lang="en-NZ" sz="240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400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 open("data.txt", "a")</a:t>
            </a:r>
            <a:endParaRPr lang="fr-FR" sz="27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b="1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fichier.write</a:t>
            </a:r>
            <a:r>
              <a:rPr lang="fr-FR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("Bonjour monde")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fr-FR" b="1" dirty="0" err="1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fichier.close</a:t>
            </a:r>
            <a:r>
              <a:rPr lang="fr-FR" b="1" dirty="0">
                <a:solidFill>
                  <a:srgbClr val="33333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()</a:t>
            </a:r>
            <a:endParaRPr lang="fr-FR" sz="21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mtClean="0"/>
              <a:t>La classe (2) : représentation graphique</a:t>
            </a:r>
          </a:p>
        </p:txBody>
      </p:sp>
      <p:sp>
        <p:nvSpPr>
          <p:cNvPr id="7170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ESEM Section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00927-6E0B-4C28-9F4A-AB39BA7FB261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828800" y="4267200"/>
            <a:ext cx="4600575" cy="641350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lg" len="med"/>
          </a:ln>
        </p:spPr>
        <p:txBody>
          <a:bodyPr anchor="ctr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800"/>
              <a:t>Une classe représentée avec la notation UML (Unified Modeling Language)</a:t>
            </a:r>
            <a:endParaRPr lang="fr-FR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5072066" y="1857364"/>
            <a:ext cx="774700" cy="304800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lg" len="med"/>
          </a:ln>
        </p:spPr>
        <p:txBody>
          <a:bodyPr anchor="ctr">
            <a:spAutoFit/>
          </a:bodyPr>
          <a:lstStyle/>
          <a:p>
            <a:pPr algn="ctr" defTabSz="762000"/>
            <a:r>
              <a:rPr lang="fr-FR" sz="1400" dirty="0"/>
              <a:t>Nom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500694" y="3357562"/>
            <a:ext cx="1371600" cy="304800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lg" len="med"/>
          </a:ln>
        </p:spPr>
        <p:txBody>
          <a:bodyPr anchor="ctr">
            <a:spAutoFit/>
          </a:bodyPr>
          <a:lstStyle/>
          <a:p>
            <a:pPr algn="ctr" defTabSz="762000"/>
            <a:r>
              <a:rPr lang="fr-FR" sz="1400" dirty="0"/>
              <a:t>Méthodes</a:t>
            </a:r>
            <a:endParaRPr lang="fr-FR" dirty="0"/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5214942" y="2500306"/>
            <a:ext cx="884238" cy="304800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lg" len="med"/>
          </a:ln>
        </p:spPr>
        <p:txBody>
          <a:bodyPr wrap="none" anchor="ctr">
            <a:spAutoFit/>
          </a:bodyPr>
          <a:lstStyle/>
          <a:p>
            <a:pPr algn="ctr" defTabSz="762000"/>
            <a:r>
              <a:rPr lang="fr-FR" sz="1400" dirty="0"/>
              <a:t>Champs</a:t>
            </a:r>
            <a:endParaRPr lang="fr-FR" dirty="0"/>
          </a:p>
        </p:txBody>
      </p:sp>
      <p:sp>
        <p:nvSpPr>
          <p:cNvPr id="7178" name="Line 8"/>
          <p:cNvSpPr>
            <a:spLocks noChangeShapeType="1"/>
          </p:cNvSpPr>
          <p:nvPr/>
        </p:nvSpPr>
        <p:spPr bwMode="auto">
          <a:xfrm flipH="1">
            <a:off x="4357686" y="2071678"/>
            <a:ext cx="685800" cy="0"/>
          </a:xfrm>
          <a:prstGeom prst="line">
            <a:avLst/>
          </a:prstGeom>
          <a:noFill/>
          <a:ln w="12700" cap="sq">
            <a:solidFill>
              <a:srgbClr val="333333"/>
            </a:solidFill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9" name="Line 9"/>
          <p:cNvSpPr>
            <a:spLocks noChangeShapeType="1"/>
          </p:cNvSpPr>
          <p:nvPr/>
        </p:nvSpPr>
        <p:spPr bwMode="auto">
          <a:xfrm flipH="1">
            <a:off x="4357686" y="2643182"/>
            <a:ext cx="838200" cy="0"/>
          </a:xfrm>
          <a:prstGeom prst="line">
            <a:avLst/>
          </a:prstGeom>
          <a:noFill/>
          <a:ln w="12700" cap="sq">
            <a:solidFill>
              <a:srgbClr val="333333"/>
            </a:solidFill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Line 10"/>
          <p:cNvSpPr>
            <a:spLocks noChangeShapeType="1"/>
          </p:cNvSpPr>
          <p:nvPr/>
        </p:nvSpPr>
        <p:spPr bwMode="auto">
          <a:xfrm flipH="1">
            <a:off x="4357686" y="3571876"/>
            <a:ext cx="1066800" cy="0"/>
          </a:xfrm>
          <a:prstGeom prst="line">
            <a:avLst/>
          </a:prstGeom>
          <a:noFill/>
          <a:ln w="12700" cap="sq">
            <a:solidFill>
              <a:srgbClr val="333333"/>
            </a:solidFill>
            <a:round/>
            <a:headEnd type="none" w="sm" len="sm"/>
            <a:tailEnd type="triangle" w="sm" len="med"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85918" y="1785926"/>
          <a:ext cx="2547934" cy="231563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47934"/>
              </a:tblGrid>
              <a:tr h="486832">
                <a:tc>
                  <a:txBody>
                    <a:bodyPr/>
                    <a:lstStyle/>
                    <a:p>
                      <a:r>
                        <a:rPr lang="fr-FR" dirty="0" smtClean="0"/>
                        <a:t>Point</a:t>
                      </a:r>
                      <a:endParaRPr lang="fr-FR" dirty="0"/>
                    </a:p>
                  </a:txBody>
                  <a:tcPr/>
                </a:tc>
              </a:tr>
              <a:tr h="486832">
                <a:tc>
                  <a:txBody>
                    <a:bodyPr/>
                    <a:lstStyle/>
                    <a:p>
                      <a:r>
                        <a:rPr lang="fr-FR" dirty="0" smtClean="0"/>
                        <a:t>X: double</a:t>
                      </a:r>
                    </a:p>
                    <a:p>
                      <a:r>
                        <a:rPr lang="fr-FR" dirty="0" smtClean="0"/>
                        <a:t>Y:double</a:t>
                      </a:r>
                    </a:p>
                  </a:txBody>
                  <a:tcPr/>
                </a:tc>
              </a:tr>
              <a:tr h="486832">
                <a:tc>
                  <a:txBody>
                    <a:bodyPr/>
                    <a:lstStyle/>
                    <a:p>
                      <a:r>
                        <a:rPr lang="fr-FR" dirty="0" smtClean="0"/>
                        <a:t>Translate(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</a:p>
                    <a:p>
                      <a:r>
                        <a:rPr lang="fr-FR" dirty="0" smtClean="0"/>
                        <a:t>Distance()</a:t>
                      </a:r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04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Syntaxe de définition d’une classe (java)</a:t>
            </a:r>
          </a:p>
        </p:txBody>
      </p:sp>
      <p:sp>
        <p:nvSpPr>
          <p:cNvPr id="819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ESEM Section</a:t>
            </a:r>
          </a:p>
        </p:txBody>
      </p:sp>
      <p:sp>
        <p:nvSpPr>
          <p:cNvPr id="819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363A6-77DA-48C4-9F00-75F6EB1F5F8C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8197" name="Rectangle 1028"/>
          <p:cNvSpPr>
            <a:spLocks noChangeArrowheads="1"/>
          </p:cNvSpPr>
          <p:nvPr/>
        </p:nvSpPr>
        <p:spPr bwMode="auto">
          <a:xfrm>
            <a:off x="762000" y="990600"/>
            <a:ext cx="8382000" cy="56530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2800" b="0" dirty="0">
                <a:latin typeface="Times New Roman" pitchFamily="18" charset="0"/>
              </a:rPr>
              <a:t>Exemple : Une classe définissant un point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Class Point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{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double x; // abscisse du point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double y; // ordonnée du point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// translate de point de (</a:t>
            </a:r>
            <a:r>
              <a:rPr lang="fr-FR" dirty="0" err="1">
                <a:latin typeface="Courier New" pitchFamily="49" charset="0"/>
              </a:rPr>
              <a:t>dx,dy</a:t>
            </a:r>
            <a:r>
              <a:rPr lang="fr-FR" dirty="0">
                <a:latin typeface="Courier New" pitchFamily="49" charset="0"/>
              </a:rPr>
              <a:t>)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</a:t>
            </a:r>
            <a:r>
              <a:rPr lang="fr-FR" dirty="0" err="1">
                <a:latin typeface="Courier New" pitchFamily="49" charset="0"/>
              </a:rPr>
              <a:t>void</a:t>
            </a:r>
            <a:r>
              <a:rPr lang="fr-FR" dirty="0">
                <a:latin typeface="Courier New" pitchFamily="49" charset="0"/>
              </a:rPr>
              <a:t> translate (double </a:t>
            </a:r>
            <a:r>
              <a:rPr lang="fr-FR" dirty="0" err="1">
                <a:latin typeface="Courier New" pitchFamily="49" charset="0"/>
              </a:rPr>
              <a:t>dx</a:t>
            </a:r>
            <a:r>
              <a:rPr lang="fr-FR" dirty="0">
                <a:latin typeface="Courier New" pitchFamily="49" charset="0"/>
              </a:rPr>
              <a:t>, double </a:t>
            </a:r>
            <a:r>
              <a:rPr lang="fr-FR" dirty="0" err="1">
                <a:latin typeface="Courier New" pitchFamily="49" charset="0"/>
              </a:rPr>
              <a:t>dy</a:t>
            </a:r>
            <a:r>
              <a:rPr lang="fr-FR" dirty="0">
                <a:latin typeface="Courier New" pitchFamily="49" charset="0"/>
              </a:rPr>
              <a:t>) {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	x = x+</a:t>
            </a:r>
            <a:r>
              <a:rPr lang="fr-FR" dirty="0" err="1">
                <a:latin typeface="Courier New" pitchFamily="49" charset="0"/>
              </a:rPr>
              <a:t>dx</a:t>
            </a:r>
            <a:r>
              <a:rPr lang="fr-FR" dirty="0">
                <a:latin typeface="Courier New" pitchFamily="49" charset="0"/>
              </a:rPr>
              <a:t>;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	y = y+</a:t>
            </a:r>
            <a:r>
              <a:rPr lang="fr-FR" dirty="0" err="1">
                <a:latin typeface="Courier New" pitchFamily="49" charset="0"/>
              </a:rPr>
              <a:t>dy</a:t>
            </a:r>
            <a:r>
              <a:rPr lang="fr-FR" dirty="0">
                <a:latin typeface="Courier New" pitchFamily="49" charset="0"/>
              </a:rPr>
              <a:t>;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}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// calcule la distance du point à l’origine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double distance() {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	return </a:t>
            </a:r>
            <a:r>
              <a:rPr lang="fr-FR" dirty="0" err="1">
                <a:latin typeface="Courier New" pitchFamily="49" charset="0"/>
              </a:rPr>
              <a:t>Math.sqrt</a:t>
            </a:r>
            <a:r>
              <a:rPr lang="fr-FR" dirty="0">
                <a:latin typeface="Courier New" pitchFamily="49" charset="0"/>
              </a:rPr>
              <a:t>(x*x+y*y);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	}</a:t>
            </a:r>
          </a:p>
          <a:p>
            <a:pPr defTabSz="762000">
              <a:spcBef>
                <a:spcPct val="50000"/>
              </a:spcBef>
            </a:pPr>
            <a:r>
              <a:rPr lang="fr-FR" dirty="0">
                <a:latin typeface="Courier New" pitchFamily="49" charset="0"/>
              </a:rPr>
              <a:t>}</a:t>
            </a:r>
          </a:p>
        </p:txBody>
      </p:sp>
      <p:sp>
        <p:nvSpPr>
          <p:cNvPr id="8198" name="Text Box 1029"/>
          <p:cNvSpPr txBox="1">
            <a:spLocks noChangeArrowheads="1"/>
          </p:cNvSpPr>
          <p:nvPr/>
        </p:nvSpPr>
        <p:spPr bwMode="auto">
          <a:xfrm>
            <a:off x="5638800" y="1447800"/>
            <a:ext cx="299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800" b="0">
                <a:latin typeface="Arial" charset="0"/>
              </a:rPr>
              <a:t>Nom de la Classe</a:t>
            </a:r>
            <a:endParaRPr lang="fr-FR" sz="3200" b="0">
              <a:latin typeface="Times New Roman" pitchFamily="18" charset="0"/>
            </a:endParaRPr>
          </a:p>
        </p:txBody>
      </p:sp>
      <p:sp>
        <p:nvSpPr>
          <p:cNvPr id="8199" name="Line 1030"/>
          <p:cNvSpPr>
            <a:spLocks noChangeShapeType="1"/>
          </p:cNvSpPr>
          <p:nvPr/>
        </p:nvSpPr>
        <p:spPr bwMode="auto">
          <a:xfrm flipH="1" flipV="1">
            <a:off x="24384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0" name="Text Box 1031"/>
          <p:cNvSpPr txBox="1">
            <a:spLocks noChangeArrowheads="1"/>
          </p:cNvSpPr>
          <p:nvPr/>
        </p:nvSpPr>
        <p:spPr bwMode="auto">
          <a:xfrm>
            <a:off x="7121525" y="2376488"/>
            <a:ext cx="148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800" b="0">
                <a:latin typeface="Arial" charset="0"/>
              </a:rPr>
              <a:t>Attributs</a:t>
            </a:r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3429000" y="3643313"/>
            <a:ext cx="4799013" cy="1309687"/>
            <a:chOff x="2016" y="2688"/>
            <a:chExt cx="3021" cy="912"/>
          </a:xfrm>
        </p:grpSpPr>
        <p:sp>
          <p:nvSpPr>
            <p:cNvPr id="8203" name="Text Box 1033"/>
            <p:cNvSpPr txBox="1">
              <a:spLocks noChangeArrowheads="1"/>
            </p:cNvSpPr>
            <p:nvPr/>
          </p:nvSpPr>
          <p:spPr bwMode="auto">
            <a:xfrm>
              <a:off x="3936" y="2889"/>
              <a:ext cx="110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fr-FR" sz="2800" b="0">
                  <a:latin typeface="Arial" charset="0"/>
                </a:rPr>
                <a:t>Méthodes</a:t>
              </a:r>
            </a:p>
          </p:txBody>
        </p:sp>
        <p:sp>
          <p:nvSpPr>
            <p:cNvPr id="8204" name="Line 1034"/>
            <p:cNvSpPr>
              <a:spLocks noChangeShapeType="1"/>
            </p:cNvSpPr>
            <p:nvPr/>
          </p:nvSpPr>
          <p:spPr bwMode="auto">
            <a:xfrm flipH="1" flipV="1">
              <a:off x="2016" y="268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5" name="Line 1035"/>
            <p:cNvSpPr>
              <a:spLocks noChangeShapeType="1"/>
            </p:cNvSpPr>
            <p:nvPr/>
          </p:nvSpPr>
          <p:spPr bwMode="auto">
            <a:xfrm flipH="1">
              <a:off x="2208" y="3072"/>
              <a:ext cx="16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8206" name="AutoShape 1036"/>
            <p:cNvCxnSpPr>
              <a:cxnSpLocks noChangeShapeType="1"/>
              <a:stCxn id="8205" idx="0"/>
              <a:endCxn id="8205" idx="1"/>
            </p:cNvCxnSpPr>
            <p:nvPr/>
          </p:nvCxnSpPr>
          <p:spPr bwMode="auto">
            <a:xfrm flipH="1">
              <a:off x="2208" y="3072"/>
              <a:ext cx="1632" cy="5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07" name="AutoShape 1037"/>
            <p:cNvCxnSpPr>
              <a:cxnSpLocks noChangeShapeType="1"/>
              <a:stCxn id="8205" idx="0"/>
              <a:endCxn id="8204" idx="1"/>
            </p:cNvCxnSpPr>
            <p:nvPr/>
          </p:nvCxnSpPr>
          <p:spPr bwMode="auto">
            <a:xfrm flipH="1" flipV="1">
              <a:off x="2016" y="2688"/>
              <a:ext cx="1824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8202" name="Line 1038"/>
          <p:cNvSpPr>
            <a:spLocks noChangeShapeType="1"/>
          </p:cNvSpPr>
          <p:nvPr/>
        </p:nvSpPr>
        <p:spPr bwMode="auto">
          <a:xfrm flipH="1">
            <a:off x="5410200" y="26336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langage PYTHON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9512" y="1556792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Le langage Python est un langage de programmation objet interprété. Il a été développé </a:t>
            </a:r>
            <a:r>
              <a:rPr lang="fr-FR" sz="3200" dirty="0" smtClean="0"/>
              <a:t>par Guido </a:t>
            </a:r>
            <a:r>
              <a:rPr lang="fr-FR" sz="3200" dirty="0"/>
              <a:t>Von </a:t>
            </a:r>
            <a:r>
              <a:rPr lang="fr-FR" sz="3200" dirty="0" err="1"/>
              <a:t>Rossum</a:t>
            </a:r>
            <a:r>
              <a:rPr lang="fr-FR" sz="3200" dirty="0"/>
              <a:t> en 1989 à l’Université d’Amsterdam.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4207005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/>
              <a:t>Un atout indéniable est sa disponibilité sur la grande majorité des </a:t>
            </a:r>
            <a:r>
              <a:rPr lang="fr-FR" sz="2400" b="1" dirty="0" smtClean="0"/>
              <a:t>plates-formes informatiques </a:t>
            </a:r>
            <a:r>
              <a:rPr lang="fr-FR" sz="2400" b="1" dirty="0"/>
              <a:t>courantes : Mac OS X, Unix, Windows </a:t>
            </a:r>
            <a:r>
              <a:rPr lang="fr-FR" sz="2400" b="1" dirty="0" smtClean="0"/>
              <a:t>,Linux</a:t>
            </a:r>
            <a:r>
              <a:rPr lang="fr-FR" sz="2400" b="1" dirty="0"/>
              <a:t>, Android, IOS</a:t>
            </a:r>
            <a:r>
              <a:rPr lang="fr-FR" sz="2400" b="1" dirty="0" smtClean="0"/>
              <a:t>….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/>
              <a:t>Syntaxe Facile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/>
              <a:t>Orienté objet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1" dirty="0" smtClean="0"/>
              <a:t>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09898" y="35010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Avantage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4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 langage PYTHON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38635" y="157003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Python est un langage open source. Libre et gratuit, il est supporté, développé et utilisé par une large communauté : 300 000 utilisateurs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201" y="2348880"/>
            <a:ext cx="8838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Avec le langage Python il est possible de faire </a:t>
            </a:r>
            <a:r>
              <a:rPr lang="fr-FR" sz="2800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   </a:t>
            </a:r>
            <a:r>
              <a:rPr lang="fr-FR" sz="2800" dirty="0"/>
              <a:t>du calcul scientifique </a:t>
            </a:r>
            <a:r>
              <a:rPr lang="fr-FR" sz="2800" b="1" dirty="0">
                <a:solidFill>
                  <a:schemeClr val="tx2"/>
                </a:solidFill>
              </a:rPr>
              <a:t>(librairie </a:t>
            </a:r>
            <a:r>
              <a:rPr lang="fr-FR" sz="2800" b="1" dirty="0" err="1">
                <a:solidFill>
                  <a:schemeClr val="tx2"/>
                </a:solidFill>
              </a:rPr>
              <a:t>NumPy</a:t>
            </a:r>
            <a:r>
              <a:rPr lang="fr-FR" sz="2800" b="1" dirty="0">
                <a:solidFill>
                  <a:schemeClr val="tx2"/>
                </a:solidFill>
              </a:rPr>
              <a:t>) </a:t>
            </a:r>
            <a:r>
              <a:rPr lang="fr-FR" sz="2800" dirty="0"/>
              <a:t>; 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  </a:t>
            </a:r>
            <a:r>
              <a:rPr lang="fr-FR" sz="2800" dirty="0"/>
              <a:t>des graphiques </a:t>
            </a:r>
            <a:r>
              <a:rPr lang="fr-FR" sz="2800" b="1" dirty="0">
                <a:solidFill>
                  <a:schemeClr val="tx2"/>
                </a:solidFill>
              </a:rPr>
              <a:t>(librairie </a:t>
            </a:r>
            <a:r>
              <a:rPr lang="fr-FR" sz="2800" b="1" dirty="0" err="1">
                <a:solidFill>
                  <a:schemeClr val="tx2"/>
                </a:solidFill>
              </a:rPr>
              <a:t>matplotlib</a:t>
            </a:r>
            <a:r>
              <a:rPr lang="fr-FR" sz="2800" b="1" dirty="0">
                <a:solidFill>
                  <a:schemeClr val="tx2"/>
                </a:solidFill>
              </a:rPr>
              <a:t>) </a:t>
            </a:r>
            <a:r>
              <a:rPr lang="fr-FR" sz="2800" dirty="0"/>
              <a:t>; </a:t>
            </a:r>
            <a:r>
              <a:rPr lang="fr-FR" sz="2800" dirty="0" smtClean="0"/>
              <a:t>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  </a:t>
            </a:r>
            <a:r>
              <a:rPr lang="fr-FR" sz="2800" dirty="0"/>
              <a:t>du traitement d'image </a:t>
            </a:r>
            <a:r>
              <a:rPr lang="fr-FR" sz="2800" b="1" dirty="0">
                <a:solidFill>
                  <a:schemeClr val="tx2"/>
                </a:solidFill>
              </a:rPr>
              <a:t>(librairie PIL) </a:t>
            </a:r>
            <a:r>
              <a:rPr lang="fr-FR" sz="2800" dirty="0"/>
              <a:t>; </a:t>
            </a:r>
            <a:endParaRPr lang="fr-FR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  </a:t>
            </a:r>
            <a:r>
              <a:rPr lang="fr-FR" sz="2800" dirty="0"/>
              <a:t>des applications avec interface graphique GUI </a:t>
            </a:r>
            <a:r>
              <a:rPr lang="fr-FR" sz="2800" b="1" dirty="0">
                <a:solidFill>
                  <a:schemeClr val="tx2"/>
                </a:solidFill>
              </a:rPr>
              <a:t>(librairies </a:t>
            </a:r>
            <a:r>
              <a:rPr lang="fr-FR" sz="2800" b="1" dirty="0" err="1">
                <a:solidFill>
                  <a:schemeClr val="tx2"/>
                </a:solidFill>
              </a:rPr>
              <a:t>Tkinter</a:t>
            </a:r>
            <a:r>
              <a:rPr lang="fr-FR" sz="2800" b="1" dirty="0">
                <a:solidFill>
                  <a:schemeClr val="tx2"/>
                </a:solidFill>
              </a:rPr>
              <a:t>, </a:t>
            </a:r>
            <a:r>
              <a:rPr lang="fr-FR" sz="2800" b="1" dirty="0" err="1">
                <a:solidFill>
                  <a:schemeClr val="tx2"/>
                </a:solidFill>
              </a:rPr>
              <a:t>PyQt</a:t>
            </a:r>
            <a:r>
              <a:rPr lang="fr-FR" sz="2800" b="1" dirty="0">
                <a:solidFill>
                  <a:schemeClr val="tx2"/>
                </a:solidFill>
              </a:rPr>
              <a:t>, </a:t>
            </a:r>
            <a:r>
              <a:rPr lang="fr-FR" sz="2800" b="1" dirty="0" err="1">
                <a:solidFill>
                  <a:schemeClr val="tx2"/>
                </a:solidFill>
              </a:rPr>
              <a:t>wxPython</a:t>
            </a:r>
            <a:r>
              <a:rPr lang="fr-FR" sz="2800" b="1" dirty="0">
                <a:solidFill>
                  <a:schemeClr val="tx2"/>
                </a:solidFill>
              </a:rPr>
              <a:t>, </a:t>
            </a:r>
            <a:r>
              <a:rPr lang="fr-FR" sz="2800" b="1" dirty="0" err="1">
                <a:solidFill>
                  <a:schemeClr val="tx2"/>
                </a:solidFill>
              </a:rPr>
              <a:t>PyGTK</a:t>
            </a:r>
            <a:r>
              <a:rPr lang="fr-FR" sz="2800" b="1" dirty="0">
                <a:solidFill>
                  <a:schemeClr val="tx2"/>
                </a:solidFill>
              </a:rPr>
              <a:t> ...)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  des </a:t>
            </a:r>
            <a:r>
              <a:rPr lang="fr-FR" sz="2800" dirty="0"/>
              <a:t>jeux vidéo en temps réel </a:t>
            </a:r>
            <a:r>
              <a:rPr lang="fr-FR" sz="2800" b="1" dirty="0">
                <a:solidFill>
                  <a:schemeClr val="tx2"/>
                </a:solidFill>
              </a:rPr>
              <a:t>(librairie </a:t>
            </a:r>
            <a:r>
              <a:rPr lang="fr-FR" sz="2800" b="1" dirty="0" err="1">
                <a:solidFill>
                  <a:schemeClr val="tx2"/>
                </a:solidFill>
              </a:rPr>
              <a:t>Pygame</a:t>
            </a:r>
            <a:r>
              <a:rPr lang="fr-FR" sz="2800" b="1" dirty="0">
                <a:solidFill>
                  <a:schemeClr val="tx2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/>
              <a:t>communiquer avec des ports série RS232, Bluetooth... </a:t>
            </a:r>
            <a:r>
              <a:rPr lang="fr-FR" sz="2800" b="1" dirty="0">
                <a:solidFill>
                  <a:schemeClr val="tx2"/>
                </a:solidFill>
              </a:rPr>
              <a:t>(librairie </a:t>
            </a:r>
            <a:r>
              <a:rPr lang="fr-FR" sz="2800" b="1" dirty="0" err="1">
                <a:solidFill>
                  <a:schemeClr val="tx2"/>
                </a:solidFill>
              </a:rPr>
              <a:t>PySerial</a:t>
            </a:r>
            <a:r>
              <a:rPr lang="fr-FR" sz="2800" b="1" dirty="0">
                <a:solidFill>
                  <a:schemeClr val="tx2"/>
                </a:solidFill>
              </a:rPr>
              <a:t>) 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6639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3 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000108"/>
            <a:ext cx="64484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29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5624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2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56242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500570"/>
            <a:ext cx="44185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4460" y="1785926"/>
            <a:ext cx="57597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94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4460" y="1785926"/>
            <a:ext cx="57597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3" y="4357694"/>
            <a:ext cx="49383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50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PYTHON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Principales caractéristiques du langage Python </a:t>
            </a:r>
          </a:p>
          <a:p>
            <a:pPr marL="804863">
              <a:buFont typeface="Wingdings" pitchFamily="2" charset="2"/>
              <a:buChar char="Ø"/>
            </a:pPr>
            <a:r>
              <a:rPr lang="fr-FR" sz="2000" b="1" dirty="0" smtClean="0"/>
              <a:t>Langage Open Source :</a:t>
            </a:r>
            <a:r>
              <a:rPr lang="fr-FR" sz="2000" dirty="0" smtClean="0"/>
              <a:t>     Importante communauté de développeurs </a:t>
            </a:r>
          </a:p>
          <a:p>
            <a:pPr marL="804863">
              <a:buNone/>
            </a:pPr>
            <a:r>
              <a:rPr lang="fr-FR" sz="2000" dirty="0" smtClean="0"/>
              <a:t>      Nombreux outils standard disponibles</a:t>
            </a:r>
          </a:p>
          <a:p>
            <a:pPr marL="804863">
              <a:buFont typeface="Wingdings" pitchFamily="2" charset="2"/>
              <a:buChar char="Ø"/>
            </a:pPr>
            <a:r>
              <a:rPr lang="fr-FR" sz="2000" b="1" dirty="0" smtClean="0"/>
              <a:t>Travail</a:t>
            </a:r>
            <a:r>
              <a:rPr lang="fr-FR" sz="2000" dirty="0" smtClean="0"/>
              <a:t> </a:t>
            </a:r>
            <a:r>
              <a:rPr lang="fr-FR" sz="2000" b="1" dirty="0" smtClean="0"/>
              <a:t>interactif</a:t>
            </a:r>
            <a:r>
              <a:rPr lang="fr-FR" sz="2000" dirty="0" smtClean="0"/>
              <a:t> :  Nombreux interpréteurs interactifs disponibles (notamment </a:t>
            </a:r>
            <a:r>
              <a:rPr lang="fr-FR" sz="2000" dirty="0" err="1" smtClean="0"/>
              <a:t>IPython</a:t>
            </a:r>
            <a:r>
              <a:rPr lang="fr-FR" sz="2000" dirty="0" smtClean="0"/>
              <a:t>) - Importantes documentations en ligne </a:t>
            </a:r>
          </a:p>
          <a:p>
            <a:pPr marL="804863">
              <a:buFont typeface="Wingdings" pitchFamily="2" charset="2"/>
              <a:buChar char="Ø"/>
            </a:pPr>
            <a:r>
              <a:rPr lang="fr-FR" sz="2000" b="1" dirty="0" smtClean="0"/>
              <a:t>Langage</a:t>
            </a:r>
            <a:r>
              <a:rPr lang="fr-FR" sz="2000" dirty="0" smtClean="0"/>
              <a:t> </a:t>
            </a:r>
            <a:r>
              <a:rPr lang="fr-FR" sz="2000" b="1" dirty="0" smtClean="0"/>
              <a:t>interprété</a:t>
            </a:r>
            <a:r>
              <a:rPr lang="fr-FR" sz="2000" dirty="0" smtClean="0"/>
              <a:t> </a:t>
            </a:r>
            <a:r>
              <a:rPr lang="fr-FR" sz="2000" b="1" dirty="0" smtClean="0"/>
              <a:t>rapide</a:t>
            </a:r>
            <a:r>
              <a:rPr lang="fr-FR" sz="2000" dirty="0" smtClean="0"/>
              <a:t>  : Interprétation du bytecode compilé </a:t>
            </a:r>
          </a:p>
          <a:p>
            <a:pPr marL="804863">
              <a:buNone/>
            </a:pPr>
            <a:r>
              <a:rPr lang="fr-FR" sz="2000" dirty="0" smtClean="0"/>
              <a:t>      De nombreux modules sont disponibles à partir de bibliothèques optimisées (souvent écrites en C ou C++) </a:t>
            </a:r>
          </a:p>
          <a:p>
            <a:pPr marL="804863">
              <a:buFont typeface="Wingdings" pitchFamily="2" charset="2"/>
              <a:buChar char="Ø"/>
            </a:pPr>
            <a:r>
              <a:rPr lang="fr-FR" sz="2000" b="1" dirty="0" smtClean="0"/>
              <a:t>Simplicité</a:t>
            </a:r>
            <a:r>
              <a:rPr lang="fr-FR" sz="2000" dirty="0" smtClean="0"/>
              <a:t> </a:t>
            </a:r>
            <a:r>
              <a:rPr lang="fr-FR" sz="2000" b="1" dirty="0" smtClean="0"/>
              <a:t>du</a:t>
            </a:r>
            <a:r>
              <a:rPr lang="fr-FR" sz="2000" dirty="0" smtClean="0"/>
              <a:t> </a:t>
            </a:r>
            <a:r>
              <a:rPr lang="fr-FR" sz="2000" b="1" dirty="0" smtClean="0"/>
              <a:t>langage</a:t>
            </a:r>
            <a:r>
              <a:rPr lang="fr-FR" sz="2000" dirty="0" smtClean="0"/>
              <a:t> :   Syntaxe claire et cohérente </a:t>
            </a:r>
          </a:p>
          <a:p>
            <a:pPr marL="804863">
              <a:buFont typeface="Wingdings" pitchFamily="2" charset="2"/>
              <a:buChar char="Ø"/>
            </a:pPr>
            <a:r>
              <a:rPr lang="fr-FR" sz="2000" b="1" dirty="0" smtClean="0"/>
              <a:t>Orientation</a:t>
            </a:r>
            <a:r>
              <a:rPr lang="fr-FR" sz="2000" dirty="0" smtClean="0"/>
              <a:t> </a:t>
            </a:r>
            <a:r>
              <a:rPr lang="fr-FR" sz="2000" b="1" dirty="0" smtClean="0"/>
              <a:t>objet</a:t>
            </a:r>
            <a:r>
              <a:rPr lang="fr-FR" sz="2000" dirty="0" smtClean="0"/>
              <a:t> : Modèle objet puissant mais pas obligatoire</a:t>
            </a:r>
          </a:p>
          <a:p>
            <a:pPr marL="804863">
              <a:buFont typeface="Wingdings" pitchFamily="2" charset="2"/>
              <a:buChar char="Ø"/>
            </a:pPr>
            <a:r>
              <a:rPr lang="fr-FR" sz="2000" b="1" dirty="0" smtClean="0"/>
              <a:t>Ouverture</a:t>
            </a:r>
            <a:r>
              <a:rPr lang="fr-FR" sz="2000" dirty="0" smtClean="0"/>
              <a:t> </a:t>
            </a:r>
            <a:r>
              <a:rPr lang="fr-FR" sz="2000" b="1" dirty="0" smtClean="0"/>
              <a:t>au</a:t>
            </a:r>
            <a:r>
              <a:rPr lang="fr-FR" sz="2000" dirty="0" smtClean="0"/>
              <a:t> </a:t>
            </a:r>
            <a:r>
              <a:rPr lang="fr-FR" sz="2000" b="1" dirty="0" smtClean="0"/>
              <a:t>monde</a:t>
            </a:r>
            <a:r>
              <a:rPr lang="fr-FR" sz="2000" dirty="0" smtClean="0"/>
              <a:t> : </a:t>
            </a:r>
            <a:r>
              <a:rPr lang="fr-FR" sz="2000" dirty="0" err="1" smtClean="0"/>
              <a:t>Interfaçable</a:t>
            </a:r>
            <a:r>
              <a:rPr lang="fr-FR" sz="2000" dirty="0" smtClean="0"/>
              <a:t> avec C/C++/FORTRAN</a:t>
            </a:r>
            <a:endParaRPr lang="fr-FR" sz="2000" b="1" dirty="0" smtClean="0"/>
          </a:p>
          <a:p>
            <a:pPr marL="804863">
              <a:buFont typeface="Wingdings" pitchFamily="2" charset="2"/>
              <a:buChar char="Ø"/>
            </a:pPr>
            <a:endParaRPr lang="fr-F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566741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3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566741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143380"/>
            <a:ext cx="4714908" cy="12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0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 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54719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42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54719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143380"/>
            <a:ext cx="4357718" cy="123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44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 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57551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52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57551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14818"/>
            <a:ext cx="4233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49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58972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65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58972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143380"/>
            <a:ext cx="508230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82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6686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5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5869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23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Introduction à la programmation</a:t>
            </a:r>
            <a:r>
              <a:rPr lang="fr-FR" dirty="0" smtClean="0"/>
              <a:t> 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Compilateur (</a:t>
            </a:r>
            <a:r>
              <a:rPr lang="fr-FR" b="1" dirty="0" err="1" smtClean="0"/>
              <a:t>Pascal,C</a:t>
            </a:r>
            <a:r>
              <a:rPr lang="fr-FR" b="1" dirty="0" smtClean="0"/>
              <a:t> ,C++,…)</a:t>
            </a:r>
          </a:p>
        </p:txBody>
      </p:sp>
      <p:pic>
        <p:nvPicPr>
          <p:cNvPr id="5122" name="Picture 2" descr="compilateur – bin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428868"/>
            <a:ext cx="4643470" cy="346678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57158" y="3000372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 </a:t>
            </a:r>
            <a:r>
              <a:rPr lang="fr-FR" sz="2400" b="1" dirty="0" smtClean="0"/>
              <a:t>compilateur</a:t>
            </a:r>
            <a:r>
              <a:rPr lang="fr-FR" sz="2400" dirty="0" smtClean="0"/>
              <a:t> est un programme qui transforme un code source écrit en Langage </a:t>
            </a:r>
            <a:r>
              <a:rPr lang="fr-FR" sz="2400" dirty="0" err="1" smtClean="0"/>
              <a:t>evolué</a:t>
            </a:r>
            <a:r>
              <a:rPr lang="fr-FR" sz="2400" dirty="0" smtClean="0"/>
              <a:t> (C++, …) en un code objet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1500174"/>
            <a:ext cx="772346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29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571612"/>
            <a:ext cx="752480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32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77435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27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76461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11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61167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46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61167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8"/>
            <a:ext cx="59942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35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>
                <a:solidFill>
                  <a:prstClr val="black"/>
                </a:solidFill>
              </a:rPr>
              <a:t>Diapo 3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928694" cy="3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81067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1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69"/>
            <a:ext cx="7786742" cy="565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65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5786478" cy="502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4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5929354" cy="522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9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Introduction à la programmation</a:t>
            </a:r>
            <a:r>
              <a:rPr lang="fr-FR" dirty="0" smtClean="0"/>
              <a:t> 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fr-FR" b="1" dirty="0" smtClean="0"/>
              <a:t>Interpréteur</a:t>
            </a:r>
          </a:p>
          <a:p>
            <a:endParaRPr lang="fr-FR" b="1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642910" y="2214554"/>
            <a:ext cx="4000528" cy="3571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Un langage interprété est un langage qui est lu ligne par ligne, par un interpréteur. L'interpréteur va passer à travers chaque ligne de votre code pour le traduire en langage machine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qph.cf2.quoracdn.net/main-qimg-396f41a5c1b2a51bcae5de43223940de-l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286280" cy="431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47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6643734" cy="489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96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56497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88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3"/>
            <a:ext cx="7715304" cy="471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0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7143800" cy="46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1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071546"/>
            <a:ext cx="81259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65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1 Affectation de variables et premières opérations</a:t>
            </a:r>
            <a:endParaRPr lang="en-US" sz="2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0295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80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2 La bibliothèque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928802"/>
            <a:ext cx="884953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714380" cy="2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17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2 La bibliothèque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286676" cy="54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714380" cy="2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4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2 La bibliothèque 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7572428" cy="552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714380" cy="2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43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5732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Introduction à la programmation</a:t>
            </a:r>
            <a:r>
              <a:rPr lang="fr-FR" sz="3600" dirty="0" smtClean="0"/>
              <a:t> </a:t>
            </a:r>
            <a:endParaRPr lang="fr-FR" sz="36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1214446"/>
          </a:xfrm>
        </p:spPr>
        <p:txBody>
          <a:bodyPr anchor="ctr">
            <a:normAutofit fontScale="92500" lnSpcReduction="2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Principe de la programmation orientée objets</a:t>
            </a:r>
          </a:p>
          <a:p>
            <a:pPr marL="0" indent="0" algn="l">
              <a:buNone/>
            </a:pPr>
            <a:r>
              <a:rPr lang="fr-FR" sz="2800" dirty="0" smtClean="0"/>
              <a:t>.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2214554"/>
            <a:ext cx="8286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 la </a:t>
            </a:r>
            <a:r>
              <a:rPr lang="fr-FR" sz="2800" b="1" dirty="0" smtClean="0"/>
              <a:t>programmation procédurale  (classique)</a:t>
            </a:r>
            <a:r>
              <a:rPr lang="fr-FR" sz="2800" dirty="0" smtClean="0"/>
              <a:t>  le programme est divisé en petites parties appelées </a:t>
            </a:r>
            <a:r>
              <a:rPr lang="fr-FR" sz="2800" b="1" dirty="0" smtClean="0"/>
              <a:t>procédures</a:t>
            </a:r>
            <a:r>
              <a:rPr lang="fr-FR" sz="2800" dirty="0" smtClean="0"/>
              <a:t> ou </a:t>
            </a:r>
            <a:r>
              <a:rPr lang="fr-FR" sz="2800" b="1" dirty="0" smtClean="0"/>
              <a:t>fonctions</a:t>
            </a:r>
            <a:r>
              <a:rPr lang="fr-FR" sz="2800" dirty="0" smtClean="0"/>
              <a:t>. Comme son nom l’indique, la </a:t>
            </a:r>
            <a:r>
              <a:rPr lang="fr-FR" sz="2800" b="1" dirty="0" smtClean="0"/>
              <a:t>programmation procédurale</a:t>
            </a:r>
            <a:r>
              <a:rPr lang="fr-FR" sz="2800" dirty="0" smtClean="0"/>
              <a:t> contient une procédure étape par étape à exécuter. Ici, les problèmes sont décomposés en petites parties et ensuite, pour résoudre chaque partie, une ou plusieurs fonctions sont utilisées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2 La bibliothèque 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5500726" cy="34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714380" cy="2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14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2 La bibliothèque 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0761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714380" cy="2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13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2 La bibliothèque 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5646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00042"/>
            <a:ext cx="714380" cy="2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87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6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428628" cy="3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1385888"/>
            <a:ext cx="881856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03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6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5643602" cy="193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04"/>
            <a:ext cx="428628" cy="3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66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6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5643602" cy="193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876"/>
            <a:ext cx="3429024" cy="27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04"/>
            <a:ext cx="428628" cy="3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77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6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1569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04"/>
            <a:ext cx="428628" cy="3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78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6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1569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357430"/>
            <a:ext cx="43624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04"/>
            <a:ext cx="428628" cy="3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0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6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1569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7429552" cy="26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04"/>
            <a:ext cx="428628" cy="3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9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6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1569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7429552" cy="26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496"/>
            <a:ext cx="4333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28604"/>
            <a:ext cx="428628" cy="3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24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04900"/>
          </a:xfrm>
        </p:spPr>
        <p:txBody>
          <a:bodyPr/>
          <a:lstStyle/>
          <a:p>
            <a:r>
              <a:rPr lang="fr-FR" b="1" dirty="0" smtClean="0"/>
              <a:t>Concept d’objet</a:t>
            </a:r>
          </a:p>
        </p:txBody>
      </p:sp>
      <p:sp>
        <p:nvSpPr>
          <p:cNvPr id="3077" name="Rectangle 2051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8305800" cy="518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Qu’est-ce qu’un objet 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 monde qui nous entoure est composé d'objets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Ces objets ont tous deux caractéristiques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état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comportement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Exemples d’objets du monde réel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chien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état : nom, couleur, race, poids....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comportement : </a:t>
            </a:r>
            <a:r>
              <a:rPr lang="fr-FR" dirty="0" err="1" smtClean="0"/>
              <a:t>manger,aboyer</a:t>
            </a:r>
            <a:r>
              <a:rPr lang="fr-FR" dirty="0" smtClean="0"/>
              <a:t>,renifler...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Bicyclette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état : nombre de vitesses, vitesse courante, couleur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comportement : tourner, accélérer, changer de vitesse </a:t>
            </a:r>
          </a:p>
        </p:txBody>
      </p:sp>
      <p:sp>
        <p:nvSpPr>
          <p:cNvPr id="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ESEM Section</a:t>
            </a:r>
          </a:p>
        </p:txBody>
      </p:sp>
      <p:sp>
        <p:nvSpPr>
          <p:cNvPr id="307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91F24-548C-426F-ADFB-68B124C0F243}" type="slidenum">
              <a:rPr lang="fr-FR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286675" cy="556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78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286676" cy="555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37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5743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00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5743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2571744"/>
            <a:ext cx="356743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14289"/>
            <a:ext cx="3143272" cy="639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64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730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00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730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71744"/>
            <a:ext cx="381861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57166"/>
            <a:ext cx="3143272" cy="60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87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75049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88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75049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406575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071546"/>
            <a:ext cx="3214710" cy="543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09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57091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74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57091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44799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928934"/>
            <a:ext cx="3224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4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04900"/>
          </a:xfrm>
        </p:spPr>
        <p:txBody>
          <a:bodyPr/>
          <a:lstStyle/>
          <a:p>
            <a:r>
              <a:rPr lang="fr-FR" b="1" dirty="0" smtClean="0"/>
              <a:t>L’approche objet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8153400" cy="46482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L’approche objet 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b="1" dirty="0" smtClean="0">
                <a:solidFill>
                  <a:srgbClr val="00016C"/>
                </a:solidFill>
              </a:rPr>
              <a:t>Programmation dirigé par les données</a:t>
            </a:r>
            <a:r>
              <a:rPr lang="fr-FR" sz="1800" dirty="0" smtClean="0"/>
              <a:t> et non par les traitements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les procédures existent toujours mais on se concentre d’abord sur les entités que l’on va manipuler avant de se concentrer sur la façon dont on va les manipuler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Notion d’encapsulation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dirty="0" smtClean="0"/>
              <a:t>les données et les procédures qui les manipulent (on parle de méthodes) sont regroupés dans une même entité (la classe).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Un objet informatique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maintient son état dans des variables (appelées </a:t>
            </a:r>
            <a:r>
              <a:rPr lang="fr-FR" sz="1800" b="1" i="1" dirty="0" smtClean="0"/>
              <a:t>champs</a:t>
            </a:r>
            <a:r>
              <a:rPr lang="fr-FR" sz="1800" dirty="0" smtClean="0"/>
              <a:t>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implémente son comportement à l'aide de méthodes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fr-FR" sz="1800" dirty="0" smtClean="0"/>
              <a:t>objet informatique = regroupement logiciel de variables et de méthodes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Cycle de vie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construction (en mémoire)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Utilisation (changements d’état par affectations, comportements par exécution de méthodes)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1800" dirty="0" smtClean="0"/>
              <a:t>destruction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800" dirty="0" smtClean="0"/>
          </a:p>
        </p:txBody>
      </p:sp>
      <p:sp>
        <p:nvSpPr>
          <p:cNvPr id="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ESEM Section</a:t>
            </a:r>
          </a:p>
        </p:txBody>
      </p:sp>
      <p:sp>
        <p:nvSpPr>
          <p:cNvPr id="409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1920-07F8-4CC0-8CC0-E47157B488CE}" type="slidenum">
              <a:rPr lang="fr-FR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58603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1857364"/>
            <a:ext cx="49432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01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758603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49777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3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7782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6"/>
            <a:ext cx="78236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5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7782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6"/>
            <a:ext cx="78236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143248"/>
            <a:ext cx="79088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62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7782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8705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5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7</a:t>
            </a:r>
            <a:endParaRPr lang="en-US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7782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8705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8763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28604"/>
            <a:ext cx="571504" cy="3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6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77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8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6357982" cy="57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04"/>
            <a:ext cx="1000132" cy="3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02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8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6858048" cy="57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04"/>
            <a:ext cx="1000132" cy="3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9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8</a:t>
            </a:r>
            <a:endParaRPr lang="en-US" sz="20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782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8629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04"/>
            <a:ext cx="1000132" cy="3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96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Concept de classe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229600" cy="4648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mtClean="0"/>
              <a:t>La « classification » d’un univers qu’on cherche à modéliser est sa distribution systématique en diverses catégories, d’après des critères précis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mtClean="0"/>
              <a:t>En informatique, la </a:t>
            </a:r>
            <a:r>
              <a:rPr lang="fr-FR" smtClean="0">
                <a:solidFill>
                  <a:srgbClr val="00016C"/>
                </a:solidFill>
              </a:rPr>
              <a:t>classe est un modèle</a:t>
            </a:r>
            <a:r>
              <a:rPr lang="fr-FR" smtClean="0"/>
              <a:t> décrivant les caractéristiques communes et le comportement d’un ensemble d’objets : la classe est un moule et l’objet est ce qui est moulé à partir de cette classe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mtClean="0"/>
              <a:t>Mais l'état de chaque objet est indépendant des autres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mtClean="0"/>
              <a:t>Les objets sont des représentations dynamiques (appelées instances) du modèle défini au travers de la classe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mtClean="0"/>
              <a:t>Une classe permet d’instancier plusieurs objets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mtClean="0"/>
              <a:t>Chaque objet est instance d’une seule classe</a:t>
            </a:r>
          </a:p>
        </p:txBody>
      </p:sp>
      <p:sp>
        <p:nvSpPr>
          <p:cNvPr id="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ESEM Section</a:t>
            </a:r>
          </a:p>
        </p:txBody>
      </p:sp>
      <p:sp>
        <p:nvSpPr>
          <p:cNvPr id="512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BE156-969E-449D-9ADC-22ED806AD723}" type="slidenum">
              <a:rPr lang="fr-FR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8</a:t>
            </a:r>
            <a:endParaRPr lang="en-US" sz="20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78298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8629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83343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28604"/>
            <a:ext cx="1000132" cy="3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21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77802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31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078913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9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42427" t="73237" r="12364"/>
          <a:stretch/>
        </p:blipFill>
        <p:spPr bwMode="auto">
          <a:xfrm>
            <a:off x="323528" y="404664"/>
            <a:ext cx="4104456" cy="154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707904" y="371703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y=1</a:t>
            </a:r>
          </a:p>
          <a:p>
            <a:r>
              <a:rPr lang="es-E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s-ES" sz="2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f(x):</a:t>
            </a:r>
          </a:p>
          <a:p>
            <a:r>
              <a:rPr lang="es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E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s-E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r>
              <a:rPr lang="es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x=2</a:t>
            </a:r>
          </a:p>
          <a:p>
            <a:r>
              <a:rPr lang="es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y=x+1</a:t>
            </a:r>
          </a:p>
          <a:p>
            <a:r>
              <a:rPr lang="es-E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s-E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s-ES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endParaRPr lang="en-GB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6904" y="27809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2060"/>
                </a:solidFill>
              </a:rPr>
              <a:t>Utiliser</a:t>
            </a:r>
            <a:r>
              <a:rPr lang="en-GB" sz="2800" b="1" dirty="0" smtClean="0">
                <a:solidFill>
                  <a:srgbClr val="002060"/>
                </a:solidFill>
              </a:rPr>
              <a:t> les variables </a:t>
            </a:r>
            <a:r>
              <a:rPr lang="fr-FR" sz="2800" b="1" dirty="0" smtClean="0">
                <a:solidFill>
                  <a:srgbClr val="002060"/>
                </a:solidFill>
              </a:rPr>
              <a:t>globales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486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5638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34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717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82089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28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8681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09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142984"/>
            <a:ext cx="798210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7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797043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43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classe (1) : définition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72400" cy="3886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00016C"/>
                </a:solidFill>
              </a:rPr>
              <a:t>Classe</a:t>
            </a:r>
            <a:r>
              <a:rPr lang="fr-FR" dirty="0" smtClean="0"/>
              <a:t> : description d’une famille d’objets ayant une même structure et un même comportement. Elle est caractérisée par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nom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composante statique : des </a:t>
            </a:r>
            <a:r>
              <a:rPr lang="fr-FR" b="1" dirty="0" smtClean="0">
                <a:solidFill>
                  <a:srgbClr val="00016C"/>
                </a:solidFill>
              </a:rPr>
              <a:t>champs</a:t>
            </a:r>
            <a:r>
              <a:rPr lang="fr-FR" dirty="0" smtClean="0"/>
              <a:t> (ou </a:t>
            </a:r>
            <a:r>
              <a:rPr lang="fr-FR" b="1" dirty="0" smtClean="0">
                <a:solidFill>
                  <a:srgbClr val="00016C"/>
                </a:solidFill>
              </a:rPr>
              <a:t>attributs</a:t>
            </a:r>
            <a:r>
              <a:rPr lang="fr-FR" dirty="0" smtClean="0"/>
              <a:t>) nommés ayant une valeur. Ils caractérisent l’état des objets pendant l’exécution du programme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composante dynamique : des </a:t>
            </a:r>
            <a:r>
              <a:rPr lang="fr-FR" b="1" dirty="0" smtClean="0">
                <a:solidFill>
                  <a:srgbClr val="00016C"/>
                </a:solidFill>
              </a:rPr>
              <a:t>méthodes</a:t>
            </a:r>
            <a:r>
              <a:rPr lang="fr-FR" dirty="0" smtClean="0"/>
              <a:t> représentant le comportement des objets de cette classe. Elles manipulent les champs des objets  et caractérisent les actions pouvant être effectuées par les objets.</a:t>
            </a:r>
          </a:p>
        </p:txBody>
      </p:sp>
      <p:sp>
        <p:nvSpPr>
          <p:cNvPr id="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ESEM Section</a:t>
            </a:r>
          </a:p>
        </p:txBody>
      </p:sp>
      <p:sp>
        <p:nvSpPr>
          <p:cNvPr id="614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D9F1-5A71-4D1F-A234-3E9640D4BADF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9712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07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9712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79461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46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fr-RE" sz="2000" b="1" dirty="0" smtClean="0"/>
              <a:t>Diapo 9 Fonctions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79712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79461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500570"/>
            <a:ext cx="42215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65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09651"/>
            <a:ext cx="6172200" cy="544103"/>
          </a:xfrm>
        </p:spPr>
        <p:txBody>
          <a:bodyPr>
            <a:normAutofit/>
          </a:bodyPr>
          <a:lstStyle/>
          <a:p>
            <a:pPr algn="l"/>
            <a:r>
              <a:rPr lang="fr-RE" sz="1500" b="1" dirty="0"/>
              <a:t>RAPPEL</a:t>
            </a:r>
            <a:endParaRPr lang="en-US" sz="1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944" y="1281702"/>
            <a:ext cx="6809185" cy="433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06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modules/fonctions  en python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26081"/>
            <a:ext cx="7469488" cy="25273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553444"/>
            <a:ext cx="7469488" cy="10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886700" cy="1543205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fr-FR" dirty="0" smtClean="0"/>
                  <a:t>Exemple : en python programmer la fonction suivante: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0    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=1 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𝑠𝑖𝑛𝑜𝑛</m:t>
                            </m:r>
                          </m:e>
                          <m:e/>
                        </m:eqArr>
                      </m:e>
                    </m:d>
                  </m:oMath>
                </a14:m>
                <a:endParaRPr lang="fr-FR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886700" cy="1543205"/>
              </a:xfrm>
              <a:blipFill rotWithShape="0">
                <a:blip r:embed="rId2"/>
                <a:stretch>
                  <a:fillRect l="-232" t="-31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3"/>
          <p:cNvSpPr txBox="1">
            <a:spLocks/>
          </p:cNvSpPr>
          <p:nvPr/>
        </p:nvSpPr>
        <p:spPr>
          <a:xfrm>
            <a:off x="742950" y="1245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/>
              <a:t>Les modules/fonctions  en python</a:t>
            </a:r>
            <a:endParaRPr lang="fr-FR" sz="3300" dirty="0"/>
          </a:p>
        </p:txBody>
      </p:sp>
      <p:sp>
        <p:nvSpPr>
          <p:cNvPr id="5" name="Rectangle 4"/>
          <p:cNvSpPr/>
          <p:nvPr/>
        </p:nvSpPr>
        <p:spPr>
          <a:xfrm>
            <a:off x="2796640" y="4020407"/>
            <a:ext cx="503216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1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fr-FR" sz="21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ef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f(x):</a:t>
            </a:r>
          </a:p>
          <a:p>
            <a:pPr lvl="1"/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if 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x  ==  1 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lvl="1"/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return 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fr-FR" sz="21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fr-FR" sz="21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else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lvl="1"/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fr-FR" sz="21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return ( 1 – x )</a:t>
            </a:r>
            <a:endParaRPr lang="fr-FR" sz="21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récursivité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fonction récursive est une fonction qui s’appelle elle-même. Ces appels sont les appels récursifs.</a:t>
            </a:r>
          </a:p>
          <a:p>
            <a:r>
              <a:rPr lang="fr-FR" dirty="0"/>
              <a:t>Les appels récursifs d’une fonction récursive sont stockés dans la pile d’exécution.</a:t>
            </a:r>
          </a:p>
          <a:p>
            <a:r>
              <a:rPr lang="fr-FR" dirty="0"/>
              <a:t>Une fonction récursive peut vite être gourmande en mémoire en saturant la pile d’exécution.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2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8650" y="1304211"/>
            <a:ext cx="7886700" cy="30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>
              <a:buNone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011C"/>
                </a:solidFill>
                <a:effectLst/>
                <a:latin typeface="+mn-lt"/>
              </a:rPr>
              <a:t>En Python, </a:t>
            </a:r>
            <a:r>
              <a:rPr lang="fr-FR" altLang="fr-FR" dirty="0">
                <a:solidFill>
                  <a:srgbClr val="1F011C"/>
                </a:solidFill>
                <a:latin typeface="+mn-lt"/>
              </a:rPr>
              <a:t>l’implémentation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011C"/>
                </a:solidFill>
                <a:effectLst/>
                <a:latin typeface="+mn-lt"/>
              </a:rPr>
              <a:t> d’une fonction récursive est semblable à celle des autres fonctions,  à ceci près qu’une fonction récursive doit </a:t>
            </a:r>
            <a:r>
              <a:rPr lang="fr-FR" altLang="fr-FR" dirty="0">
                <a:solidFill>
                  <a:srgbClr val="1F011C"/>
                </a:solidFill>
                <a:latin typeface="+mn-lt"/>
              </a:rPr>
              <a:t>impérativement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011C"/>
                </a:solidFill>
                <a:effectLst/>
                <a:latin typeface="+mn-lt"/>
              </a:rPr>
              <a:t> contenir un retour avec le mot clé 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1F011C"/>
                </a:solidFill>
                <a:effectLst/>
                <a:latin typeface="+mn-lt"/>
              </a:rPr>
              <a:t>return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011C"/>
                </a:solidFill>
                <a:effectLst/>
                <a:latin typeface="+mn-lt"/>
              </a:rPr>
              <a:t> pour faire les appels récursifs.</a:t>
            </a:r>
            <a:r>
              <a:rPr lang="fr-FR" altLang="fr-FR" sz="1350" dirty="0">
                <a:latin typeface="+mn-lt"/>
              </a:rPr>
              <a:t> </a:t>
            </a:r>
            <a:endParaRPr lang="fr-FR" altLang="fr-FR" sz="3000" dirty="0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fr-FR" dirty="0" smtClean="0"/>
              <a:t>La récursivité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3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fonction récursive </a:t>
            </a:r>
            <a:r>
              <a:rPr lang="fr-FR" i="1" dirty="0"/>
              <a:t>f</a:t>
            </a:r>
            <a:r>
              <a:rPr lang="fr-FR" dirty="0"/>
              <a:t> est une fonction dont le code contient un ou plusieurs appels à </a:t>
            </a:r>
            <a:r>
              <a:rPr lang="fr-FR" i="1" dirty="0"/>
              <a:t>f</a:t>
            </a:r>
            <a:r>
              <a:rPr lang="fr-FR" dirty="0"/>
              <a:t>. Ces appels sont appelés des </a:t>
            </a:r>
            <a:r>
              <a:rPr lang="fr-FR" b="1" dirty="0"/>
              <a:t>appels récursifs</a:t>
            </a:r>
            <a:r>
              <a:rPr lang="fr-FR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3416989"/>
            <a:ext cx="785241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FF0000"/>
                </a:solidFill>
              </a:rPr>
              <a:t>Méthode</a:t>
            </a:r>
            <a:r>
              <a:rPr lang="fr-FR" sz="2100" dirty="0"/>
              <a:t/>
            </a:r>
            <a:br>
              <a:rPr lang="fr-FR" sz="2100" dirty="0"/>
            </a:br>
            <a:r>
              <a:rPr lang="fr-FR" sz="2100" dirty="0"/>
              <a:t>Lorsque l’on écrit une fonction récursive en Python, on peut partager son code en deux parties</a:t>
            </a:r>
            <a:r>
              <a:rPr lang="fr-FR" sz="2100" dirty="0"/>
              <a:t>. Une </a:t>
            </a:r>
            <a:r>
              <a:rPr lang="fr-FR" sz="2100" dirty="0"/>
              <a:t>condition d’arrêt pour stopper les appels </a:t>
            </a:r>
            <a:r>
              <a:rPr lang="fr-FR" sz="2100" dirty="0"/>
              <a:t>récursifs et Les</a:t>
            </a:r>
            <a:r>
              <a:rPr lang="fr-FR" sz="1350" dirty="0">
                <a:solidFill>
                  <a:srgbClr val="1F011C"/>
                </a:solidFill>
                <a:latin typeface="Open Sans"/>
              </a:rPr>
              <a:t> </a:t>
            </a:r>
            <a:r>
              <a:rPr lang="fr-FR" sz="2100" dirty="0"/>
              <a:t>appels</a:t>
            </a:r>
            <a:r>
              <a:rPr lang="fr-FR" sz="1350" dirty="0">
                <a:solidFill>
                  <a:srgbClr val="1F011C"/>
                </a:solidFill>
                <a:latin typeface="Open Sans"/>
              </a:rPr>
              <a:t> </a:t>
            </a:r>
            <a:r>
              <a:rPr lang="fr-FR" sz="2100" dirty="0"/>
              <a:t>récursifs</a:t>
            </a:r>
            <a:r>
              <a:rPr lang="fr-FR" sz="1350" dirty="0">
                <a:solidFill>
                  <a:srgbClr val="1F011C"/>
                </a:solidFill>
                <a:latin typeface="Open Sans"/>
              </a:rPr>
              <a:t>.</a:t>
            </a:r>
            <a:endParaRPr lang="fr-FR" sz="1350" dirty="0">
              <a:solidFill>
                <a:srgbClr val="1F011C"/>
              </a:solidFill>
              <a:latin typeface="Open San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fr-FR" dirty="0" smtClean="0"/>
              <a:t>La récursivité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771525" y="1971675"/>
          <a:ext cx="7629525" cy="2417446"/>
        </p:xfrm>
        <a:graphic>
          <a:graphicData uri="http://schemas.openxmlformats.org/drawingml/2006/table">
            <a:tbl>
              <a:tblPr/>
              <a:tblGrid>
                <a:gridCol w="5143060"/>
                <a:gridCol w="2486465"/>
              </a:tblGrid>
              <a:tr h="40731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err="1">
                          <a:effectLst/>
                        </a:rPr>
                        <a:t>def</a:t>
                      </a:r>
                      <a:r>
                        <a:rPr lang="fr-FR" sz="1400" b="1" dirty="0">
                          <a:effectLst/>
                        </a:rPr>
                        <a:t> puissance(y, n):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On définit la fonction puissance.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31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  if n == 0: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Si n est égal à 0, alors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31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     </a:t>
                      </a:r>
                      <a:r>
                        <a:rPr lang="fr-FR" sz="1400" b="1" dirty="0" smtClean="0">
                          <a:effectLst/>
                        </a:rPr>
                        <a:t>   </a:t>
                      </a:r>
                      <a:r>
                        <a:rPr lang="fr-FR" sz="1400" b="1" dirty="0">
                          <a:effectLst/>
                        </a:rPr>
                        <a:t>return 1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on retourne 1 (car y</a:t>
                      </a:r>
                      <a:r>
                        <a:rPr lang="fr-FR" sz="1400" b="1" baseline="30000" dirty="0">
                          <a:effectLst/>
                        </a:rPr>
                        <a:t>0</a:t>
                      </a:r>
                      <a:r>
                        <a:rPr lang="fr-FR" sz="1400" b="1" dirty="0">
                          <a:effectLst/>
                        </a:rPr>
                        <a:t>=1).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316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  </a:t>
                      </a:r>
                      <a:r>
                        <a:rPr lang="fr-FR" sz="1400" b="1" dirty="0" err="1">
                          <a:effectLst/>
                        </a:rPr>
                        <a:t>else</a:t>
                      </a:r>
                      <a:r>
                        <a:rPr lang="fr-FR" sz="1400" b="1" dirty="0">
                          <a:effectLst/>
                        </a:rPr>
                        <a:t>: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Sinon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8182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    </a:t>
                      </a:r>
                      <a:r>
                        <a:rPr lang="fr-FR" sz="1400" b="1" dirty="0" smtClean="0">
                          <a:effectLst/>
                        </a:rPr>
                        <a:t> </a:t>
                      </a:r>
                      <a:r>
                        <a:rPr lang="fr-FR" sz="1400" b="1" dirty="0">
                          <a:effectLst/>
                        </a:rPr>
                        <a:t>  return y*puissance(y, n-1)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>
                          <a:effectLst/>
                        </a:rPr>
                        <a:t>on retourne :</a:t>
                      </a:r>
                      <a:br>
                        <a:rPr lang="fr-FR" sz="1400" b="1" dirty="0">
                          <a:effectLst/>
                        </a:rPr>
                      </a:br>
                      <a:r>
                        <a:rPr lang="fr-FR" sz="1400" b="1" dirty="0">
                          <a:effectLst/>
                        </a:rPr>
                        <a:t>y*puissance(y,n-1)</a:t>
                      </a:r>
                    </a:p>
                  </a:txBody>
                  <a:tcPr marL="7144" marR="7144" marT="7144" marB="71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7195" y="5156293"/>
            <a:ext cx="80981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>
                <a:latin typeface="Open Sans"/>
              </a:rPr>
              <a:t>Les deuxième et troisième lignes constituent la condition d’arrêt.</a:t>
            </a:r>
            <a:r>
              <a:rPr lang="fr-FR" sz="1350" dirty="0"/>
              <a:t/>
            </a:r>
            <a:br>
              <a:rPr lang="fr-FR" sz="1350" dirty="0"/>
            </a:br>
            <a:r>
              <a:rPr lang="fr-FR" sz="1350" dirty="0">
                <a:latin typeface="Open Sans"/>
              </a:rPr>
              <a:t>La dernière ligne organise les appels récursifs de la fonction puissance(y, n).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7028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1278</Words>
  <Application>Microsoft Office PowerPoint</Application>
  <PresentationFormat>Affichage à l'écran (4:3)</PresentationFormat>
  <Paragraphs>368</Paragraphs>
  <Slides>106</Slides>
  <Notes>83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106</vt:i4>
      </vt:variant>
    </vt:vector>
  </HeadingPairs>
  <TitlesOfParts>
    <vt:vector size="117" baseType="lpstr">
      <vt:lpstr>Batang</vt:lpstr>
      <vt:lpstr>Arial</vt:lpstr>
      <vt:lpstr>Calibri</vt:lpstr>
      <vt:lpstr>Cambria</vt:lpstr>
      <vt:lpstr>Cambria Math</vt:lpstr>
      <vt:lpstr>Courier New</vt:lpstr>
      <vt:lpstr>Monotype Sorts</vt:lpstr>
      <vt:lpstr>Open Sans</vt:lpstr>
      <vt:lpstr>Times New Roman</vt:lpstr>
      <vt:lpstr>Wingdings</vt:lpstr>
      <vt:lpstr>Thème Office</vt:lpstr>
      <vt:lpstr>Objectif : L'objectif de la matière est de permettre aux étudiants d'apprendre les notions fondamentales du langage évolué Python. Ainsi que la maitrise des techniques de conception des programmes orientée objets.  </vt:lpstr>
      <vt:lpstr>PYTHON</vt:lpstr>
      <vt:lpstr>Introduction à la programmation </vt:lpstr>
      <vt:lpstr>Introduction à la programmation </vt:lpstr>
      <vt:lpstr>Introduction à la programmation </vt:lpstr>
      <vt:lpstr>Concept d’objet</vt:lpstr>
      <vt:lpstr>L’approche objet</vt:lpstr>
      <vt:lpstr>Concept de classe</vt:lpstr>
      <vt:lpstr>La classe (1) : définition</vt:lpstr>
      <vt:lpstr>Exemple la classe Point</vt:lpstr>
      <vt:lpstr>La classe (2) : représentation graphique</vt:lpstr>
      <vt:lpstr>Syntaxe de définition d’une classe (java)</vt:lpstr>
      <vt:lpstr>Le langage PYTHON</vt:lpstr>
      <vt:lpstr>Présentation PowerPoint</vt:lpstr>
      <vt:lpstr>Diapo 3 </vt:lpstr>
      <vt:lpstr>Diapo 3</vt:lpstr>
      <vt:lpstr>Diapo 3</vt:lpstr>
      <vt:lpstr>Diapo 3</vt:lpstr>
      <vt:lpstr>Diapo 3</vt:lpstr>
      <vt:lpstr>Diapo 3</vt:lpstr>
      <vt:lpstr>Diapo 3 </vt:lpstr>
      <vt:lpstr>Diapo 3 </vt:lpstr>
      <vt:lpstr>Diapo 3</vt:lpstr>
      <vt:lpstr>Diapo 3 </vt:lpstr>
      <vt:lpstr>Diapo 3</vt:lpstr>
      <vt:lpstr>Diapo 3</vt:lpstr>
      <vt:lpstr>Diapo 3</vt:lpstr>
      <vt:lpstr>Diapo 3</vt:lpstr>
      <vt:lpstr>Diapo 3</vt:lpstr>
      <vt:lpstr>Diapo 3</vt:lpstr>
      <vt:lpstr>Diapo 3</vt:lpstr>
      <vt:lpstr>Diapo 3</vt:lpstr>
      <vt:lpstr>Diapo 3</vt:lpstr>
      <vt:lpstr>Diapo 3</vt:lpstr>
      <vt:lpstr>Diapo 3</vt:lpstr>
      <vt:lpstr>Diapo 3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1 Affectation de variables et premières opérations</vt:lpstr>
      <vt:lpstr>Diapo 2 La bibliothèque</vt:lpstr>
      <vt:lpstr>Diapo 2 La bibliothèque</vt:lpstr>
      <vt:lpstr>Diapo 2 La bibliothèque </vt:lpstr>
      <vt:lpstr>Diapo 2 La bibliothèque </vt:lpstr>
      <vt:lpstr>Diapo 2 La bibliothèque </vt:lpstr>
      <vt:lpstr>Diapo 2 La bibliothèque </vt:lpstr>
      <vt:lpstr>Diapo 6</vt:lpstr>
      <vt:lpstr>Diapo 6</vt:lpstr>
      <vt:lpstr>Diapo 6</vt:lpstr>
      <vt:lpstr>Diapo 6</vt:lpstr>
      <vt:lpstr>Diapo 6</vt:lpstr>
      <vt:lpstr>Diapo 6</vt:lpstr>
      <vt:lpstr>Diapo 6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Diapo 7</vt:lpstr>
      <vt:lpstr>Présentation PowerPoint</vt:lpstr>
      <vt:lpstr>Diapo 8</vt:lpstr>
      <vt:lpstr>Diapo 8</vt:lpstr>
      <vt:lpstr>Diapo 8</vt:lpstr>
      <vt:lpstr>Diapo 8</vt:lpstr>
      <vt:lpstr>Diapo 9 Fonctions</vt:lpstr>
      <vt:lpstr>Diapo 9 Fonctions</vt:lpstr>
      <vt:lpstr>Présentation PowerPoint</vt:lpstr>
      <vt:lpstr>Diapo 9 Fonctions</vt:lpstr>
      <vt:lpstr>Diapo 9 Fonctions</vt:lpstr>
      <vt:lpstr>Diapo 9 Fonctions</vt:lpstr>
      <vt:lpstr>Diapo 9 Fonctions</vt:lpstr>
      <vt:lpstr>Diapo 9 Fonctions</vt:lpstr>
      <vt:lpstr>Diapo 9 Fonctions</vt:lpstr>
      <vt:lpstr>Diapo 9 Fonctions</vt:lpstr>
      <vt:lpstr>Diapo 9 Fonctions</vt:lpstr>
      <vt:lpstr>Diapo 9 Fonctions</vt:lpstr>
      <vt:lpstr>RAPPEL</vt:lpstr>
      <vt:lpstr>Les modules/fonctions  en python</vt:lpstr>
      <vt:lpstr>Présentation PowerPoint</vt:lpstr>
      <vt:lpstr>La récursivité</vt:lpstr>
      <vt:lpstr>La récursivité</vt:lpstr>
      <vt:lpstr>La récursivité</vt:lpstr>
      <vt:lpstr>Exemple</vt:lpstr>
      <vt:lpstr>exercices</vt:lpstr>
      <vt:lpstr>Les fichiers en python</vt:lpstr>
      <vt:lpstr>Les fichiers en python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programmation </dc:title>
  <dc:creator>pp</dc:creator>
  <cp:lastModifiedBy>pp</cp:lastModifiedBy>
  <cp:revision>20</cp:revision>
  <dcterms:created xsi:type="dcterms:W3CDTF">2023-10-12T07:47:20Z</dcterms:created>
  <dcterms:modified xsi:type="dcterms:W3CDTF">2023-12-17T16:44:37Z</dcterms:modified>
</cp:coreProperties>
</file>