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19" r:id="rId2"/>
    <p:sldId id="320" r:id="rId3"/>
    <p:sldId id="257" r:id="rId4"/>
    <p:sldId id="258" r:id="rId5"/>
    <p:sldId id="315" r:id="rId6"/>
    <p:sldId id="260" r:id="rId7"/>
    <p:sldId id="261" r:id="rId8"/>
    <p:sldId id="262" r:id="rId9"/>
    <p:sldId id="263" r:id="rId10"/>
    <p:sldId id="316" r:id="rId11"/>
    <p:sldId id="264" r:id="rId12"/>
    <p:sldId id="265" r:id="rId13"/>
    <p:sldId id="317" r:id="rId14"/>
    <p:sldId id="266" r:id="rId15"/>
    <p:sldId id="267" r:id="rId16"/>
    <p:sldId id="268" r:id="rId17"/>
    <p:sldId id="269" r:id="rId18"/>
    <p:sldId id="270" r:id="rId19"/>
    <p:sldId id="271" r:id="rId20"/>
    <p:sldId id="272" r:id="rId21"/>
    <p:sldId id="273" r:id="rId22"/>
    <p:sldId id="32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sorterViewPr>
    <p:cViewPr>
      <p:scale>
        <a:sx n="100" d="100"/>
        <a:sy n="100" d="100"/>
      </p:scale>
      <p:origin x="0" y="3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CD7127D-5186-4705-82B4-5329B2FFB0F3}" type="datetimeFigureOut">
              <a:rPr lang="en-US" smtClean="0"/>
              <a:t>5/7/2024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869ECFE-A336-4A8D-A845-08CE88401EE3}"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CD7127D-5186-4705-82B4-5329B2FFB0F3}"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9ECFE-A336-4A8D-A845-08CE88401E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CD7127D-5186-4705-82B4-5329B2FFB0F3}"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9ECFE-A336-4A8D-A845-08CE88401E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CD7127D-5186-4705-82B4-5329B2FFB0F3}"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9ECFE-A336-4A8D-A845-08CE88401E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CD7127D-5186-4705-82B4-5329B2FFB0F3}"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9ECFE-A336-4A8D-A845-08CE88401EE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7CD7127D-5186-4705-82B4-5329B2FFB0F3}"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9ECFE-A336-4A8D-A845-08CE88401EE3}"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CD7127D-5186-4705-82B4-5329B2FFB0F3}" type="datetimeFigureOut">
              <a:rPr lang="en-US" smtClean="0"/>
              <a:t>5/7/2024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69ECFE-A336-4A8D-A845-08CE88401E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7CD7127D-5186-4705-82B4-5329B2FFB0F3}" type="datetimeFigureOut">
              <a:rPr lang="en-US" smtClean="0"/>
              <a:t>5/7/2024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69ECFE-A336-4A8D-A845-08CE88401E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7127D-5186-4705-82B4-5329B2FFB0F3}" type="datetimeFigureOut">
              <a:rPr lang="en-US" smtClean="0"/>
              <a:t>5/7/2024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69ECFE-A336-4A8D-A845-08CE88401E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CD7127D-5186-4705-82B4-5329B2FFB0F3}" type="datetimeFigureOut">
              <a:rPr lang="en-US" smtClean="0"/>
              <a:t>5/7/2024</a:t>
            </a:fld>
            <a:endParaRPr lang="en-US"/>
          </a:p>
        </p:txBody>
      </p:sp>
      <p:sp>
        <p:nvSpPr>
          <p:cNvPr id="7" name="Slide Number Placeholder 6"/>
          <p:cNvSpPr>
            <a:spLocks noGrp="1"/>
          </p:cNvSpPr>
          <p:nvPr>
            <p:ph type="sldNum" sz="quarter" idx="12"/>
          </p:nvPr>
        </p:nvSpPr>
        <p:spPr/>
        <p:txBody>
          <a:bodyPr/>
          <a:lstStyle/>
          <a:p>
            <a:fld id="{1869ECFE-A336-4A8D-A845-08CE88401EE3}"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CD7127D-5186-4705-82B4-5329B2FFB0F3}" type="datetimeFigureOut">
              <a:rPr lang="en-US" smtClean="0"/>
              <a:t>5/7/2024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869ECFE-A336-4A8D-A845-08CE88401E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CD7127D-5186-4705-82B4-5329B2FFB0F3}" type="datetimeFigureOut">
              <a:rPr lang="en-US" smtClean="0"/>
              <a:t>5/7/2024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869ECFE-A336-4A8D-A845-08CE88401E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p:cNvSpPr txBox="1"/>
          <p:nvPr/>
        </p:nvSpPr>
        <p:spPr>
          <a:xfrm>
            <a:off x="1495015" y="655310"/>
            <a:ext cx="6231642" cy="523220"/>
          </a:xfrm>
          <a:prstGeom prst="rect">
            <a:avLst/>
          </a:prstGeom>
          <a:noFill/>
        </p:spPr>
        <p:txBody>
          <a:bodyPr wrap="none" rtlCol="0">
            <a:spAutoFit/>
          </a:bodyPr>
          <a:lstStyle/>
          <a:p>
            <a:pPr algn="ctr"/>
            <a:r>
              <a:rPr lang="fr-FR" sz="2800" dirty="0" err="1" smtClean="0">
                <a:latin typeface="Times New Roman" panose="02020603050405020304" pitchFamily="18" charset="0"/>
                <a:cs typeface="Times New Roman" panose="02020603050405020304" pitchFamily="18" charset="0"/>
              </a:rPr>
              <a:t>People’s</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Democratic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Republic</a:t>
            </a:r>
            <a:r>
              <a:rPr lang="fr-FR" sz="2800" dirty="0" smtClean="0">
                <a:latin typeface="Times New Roman" panose="02020603050405020304" pitchFamily="18" charset="0"/>
                <a:cs typeface="Times New Roman" panose="02020603050405020304" pitchFamily="18" charset="0"/>
              </a:rPr>
              <a:t> of </a:t>
            </a:r>
            <a:r>
              <a:rPr lang="en-US" sz="2800" dirty="0" smtClean="0">
                <a:latin typeface="Times New Roman" panose="02020603050405020304" pitchFamily="18" charset="0"/>
                <a:cs typeface="Times New Roman" panose="02020603050405020304" pitchFamily="18" charset="0"/>
              </a:rPr>
              <a:t>Algeria</a:t>
            </a:r>
            <a:r>
              <a:rPr lang="fr-FR" sz="2800" dirty="0" smtClean="0">
                <a:latin typeface="Times New Roman" panose="02020603050405020304" pitchFamily="18" charset="0"/>
                <a:cs typeface="Times New Roman" panose="02020603050405020304" pitchFamily="18" charset="0"/>
              </a:rPr>
              <a:t> </a:t>
            </a:r>
            <a:endParaRPr lang="en-GB" sz="2800" dirty="0">
              <a:latin typeface="Times New Roman" panose="02020603050405020304" pitchFamily="18" charset="0"/>
              <a:cs typeface="Times New Roman" panose="02020603050405020304" pitchFamily="18" charset="0"/>
            </a:endParaRPr>
          </a:p>
        </p:txBody>
      </p:sp>
      <p:pic>
        <p:nvPicPr>
          <p:cNvPr id="3" name="Picture 2" descr="11209390_698395026956805_2087043736326159714_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9213" y="1193044"/>
            <a:ext cx="1246187"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09600" y="2133600"/>
            <a:ext cx="2756524" cy="461665"/>
          </a:xfrm>
          <a:prstGeom prst="rect">
            <a:avLst/>
          </a:prstGeom>
          <a:noFill/>
        </p:spPr>
        <p:txBody>
          <a:bodyPr wrap="none" rtlCol="0">
            <a:spAutoFit/>
          </a:bodyPr>
          <a:lstStyle/>
          <a:p>
            <a:r>
              <a:rPr lang="en-GB" sz="2400" dirty="0" smtClean="0">
                <a:latin typeface="Times New Roman" panose="02020603050405020304" pitchFamily="18" charset="0"/>
                <a:cs typeface="Times New Roman" panose="02020603050405020304" pitchFamily="18" charset="0"/>
              </a:rPr>
              <a:t>University of </a:t>
            </a:r>
            <a:r>
              <a:rPr lang="fr-FR" sz="2400" dirty="0">
                <a:latin typeface="Times New Roman" panose="02020603050405020304" pitchFamily="18" charset="0"/>
                <a:cs typeface="Times New Roman" panose="02020603050405020304" pitchFamily="18" charset="0"/>
              </a:rPr>
              <a:t>M</a:t>
            </a:r>
            <a:r>
              <a:rPr lang="fr-FR" sz="2400" dirty="0" smtClean="0">
                <a:latin typeface="Times New Roman" panose="02020603050405020304" pitchFamily="18" charset="0"/>
                <a:cs typeface="Times New Roman" panose="02020603050405020304" pitchFamily="18" charset="0"/>
              </a:rPr>
              <a:t>’</a:t>
            </a:r>
            <a:r>
              <a:rPr lang="fr-FR" sz="2400" dirty="0" err="1" smtClean="0">
                <a:latin typeface="Times New Roman" panose="02020603050405020304" pitchFamily="18" charset="0"/>
                <a:cs typeface="Times New Roman" panose="02020603050405020304" pitchFamily="18" charset="0"/>
              </a:rPr>
              <a:t>sila</a:t>
            </a:r>
            <a:r>
              <a:rPr lang="fr-FR" sz="2400" dirty="0" smtClean="0">
                <a:latin typeface="Times New Roman" panose="02020603050405020304" pitchFamily="18" charset="0"/>
                <a:cs typeface="Times New Roman" panose="02020603050405020304" pitchFamily="18" charset="0"/>
              </a:rPr>
              <a:t> </a:t>
            </a:r>
            <a:endParaRPr lang="en-GB"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488489" y="2133600"/>
            <a:ext cx="3121367" cy="830997"/>
          </a:xfrm>
          <a:prstGeom prst="rect">
            <a:avLst/>
          </a:prstGeom>
          <a:noFill/>
        </p:spPr>
        <p:txBody>
          <a:bodyPr wrap="none" rtlCol="0">
            <a:spAutoFit/>
          </a:bodyPr>
          <a:lstStyle/>
          <a:p>
            <a:r>
              <a:rPr lang="fr-FR" sz="2400" dirty="0" err="1" smtClean="0">
                <a:latin typeface="Times New Roman" panose="02020603050405020304" pitchFamily="18" charset="0"/>
                <a:cs typeface="Times New Roman" panose="02020603050405020304" pitchFamily="18" charset="0"/>
              </a:rPr>
              <a:t>Departement</a:t>
            </a:r>
            <a:r>
              <a:rPr lang="fr-FR" sz="2400" dirty="0" smtClean="0">
                <a:latin typeface="Times New Roman" panose="02020603050405020304" pitchFamily="18" charset="0"/>
                <a:cs typeface="Times New Roman" panose="02020603050405020304" pitchFamily="18" charset="0"/>
              </a:rPr>
              <a:t> of English</a:t>
            </a:r>
          </a:p>
          <a:p>
            <a:pPr algn="ctr"/>
            <a:r>
              <a:rPr lang="fr-FR" sz="2400" dirty="0" smtClean="0">
                <a:latin typeface="Times New Roman" panose="02020603050405020304" pitchFamily="18" charset="0"/>
                <a:cs typeface="Times New Roman" panose="02020603050405020304" pitchFamily="18" charset="0"/>
              </a:rPr>
              <a:t>M’</a:t>
            </a:r>
            <a:r>
              <a:rPr lang="fr-FR" sz="2400" dirty="0" err="1" smtClean="0">
                <a:latin typeface="Times New Roman" panose="02020603050405020304" pitchFamily="18" charset="0"/>
                <a:cs typeface="Times New Roman" panose="02020603050405020304" pitchFamily="18" charset="0"/>
              </a:rPr>
              <a:t>sila</a:t>
            </a:r>
            <a:r>
              <a:rPr lang="fr-FR" sz="2400" dirty="0" smtClean="0">
                <a:latin typeface="Times New Roman" panose="02020603050405020304" pitchFamily="18" charset="0"/>
                <a:cs typeface="Times New Roman" panose="02020603050405020304" pitchFamily="18" charset="0"/>
              </a:rPr>
              <a:t>  </a:t>
            </a:r>
            <a:endParaRPr lang="en-GB"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1867636" y="3276600"/>
            <a:ext cx="5486400" cy="1015663"/>
          </a:xfrm>
          <a:prstGeom prst="rect">
            <a:avLst/>
          </a:prstGeom>
        </p:spPr>
        <p:txBody>
          <a:bodyPr wrap="square">
            <a:spAutoFit/>
          </a:bodyPr>
          <a:lstStyle/>
          <a:p>
            <a:pPr algn="ctr"/>
            <a:endParaRPr lang="fr-FR" sz="2000" dirty="0" smtClean="0">
              <a:latin typeface="Times New Roman" panose="02020603050405020304" pitchFamily="18" charset="0"/>
              <a:cs typeface="Times New Roman" panose="02020603050405020304" pitchFamily="18" charset="0"/>
            </a:endParaRPr>
          </a:p>
          <a:p>
            <a:pPr algn="ctr"/>
            <a:r>
              <a:rPr lang="fr-FR" sz="2000" b="1" i="1" dirty="0" smtClean="0">
                <a:latin typeface="Times New Roman" panose="02020603050405020304" pitchFamily="18" charset="0"/>
                <a:cs typeface="Times New Roman" panose="02020603050405020304" pitchFamily="18" charset="0"/>
              </a:rPr>
              <a:t>QUOTING</a:t>
            </a:r>
            <a:r>
              <a:rPr lang="fr-FR" sz="2000" b="1" i="1" dirty="0" smtClean="0">
                <a:latin typeface="Times New Roman" panose="02020603050405020304" pitchFamily="18" charset="0"/>
                <a:cs typeface="Times New Roman" panose="02020603050405020304" pitchFamily="18" charset="0"/>
              </a:rPr>
              <a:t>, SUMMARISING, PARAPHRASING, AND THESIS STATMENT</a:t>
            </a:r>
          </a:p>
        </p:txBody>
      </p:sp>
    </p:spTree>
    <p:extLst>
      <p:ext uri="{BB962C8B-B14F-4D97-AF65-F5344CB8AC3E}">
        <p14:creationId xmlns:p14="http://schemas.microsoft.com/office/powerpoint/2010/main" val="3094928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2000"/>
                                        <p:tgtEl>
                                          <p:spTgt spid="3"/>
                                        </p:tgtEl>
                                      </p:cBhvr>
                                    </p:animEffect>
                                    <p:anim calcmode="lin" valueType="num">
                                      <p:cBhvr>
                                        <p:cTn id="26" dur="2000" fill="hold"/>
                                        <p:tgtEl>
                                          <p:spTgt spid="3"/>
                                        </p:tgtEl>
                                        <p:attrNameLst>
                                          <p:attrName>style.rotation</p:attrName>
                                        </p:attrNameLst>
                                      </p:cBhvr>
                                      <p:tavLst>
                                        <p:tav tm="0">
                                          <p:val>
                                            <p:fltVal val="720"/>
                                          </p:val>
                                        </p:tav>
                                        <p:tav tm="100000">
                                          <p:val>
                                            <p:fltVal val="0"/>
                                          </p:val>
                                        </p:tav>
                                      </p:tavLst>
                                    </p:anim>
                                    <p:anim calcmode="lin" valueType="num">
                                      <p:cBhvr>
                                        <p:cTn id="27" dur="2000" fill="hold"/>
                                        <p:tgtEl>
                                          <p:spTgt spid="3"/>
                                        </p:tgtEl>
                                        <p:attrNameLst>
                                          <p:attrName>ppt_h</p:attrName>
                                        </p:attrNameLst>
                                      </p:cBhvr>
                                      <p:tavLst>
                                        <p:tav tm="0">
                                          <p:val>
                                            <p:fltVal val="0"/>
                                          </p:val>
                                        </p:tav>
                                        <p:tav tm="100000">
                                          <p:val>
                                            <p:strVal val="#ppt_h"/>
                                          </p:val>
                                        </p:tav>
                                      </p:tavLst>
                                    </p:anim>
                                    <p:anim calcmode="lin" valueType="num">
                                      <p:cBhvr>
                                        <p:cTn id="28"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 calcmode="lin" valueType="num">
                                      <p:cBhvr>
                                        <p:cTn id="35" dur="500" fill="hold"/>
                                        <p:tgtEl>
                                          <p:spTgt spid="4"/>
                                        </p:tgtEl>
                                        <p:attrNameLst>
                                          <p:attrName>style.rotation</p:attrName>
                                        </p:attrNameLst>
                                      </p:cBhvr>
                                      <p:tavLst>
                                        <p:tav tm="0">
                                          <p:val>
                                            <p:fltVal val="360"/>
                                          </p:val>
                                        </p:tav>
                                        <p:tav tm="100000">
                                          <p:val>
                                            <p:fltVal val="0"/>
                                          </p:val>
                                        </p:tav>
                                      </p:tavLst>
                                    </p:anim>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38" presetClass="entr" presetSubtype="0" accel="50000" fill="hold" grpId="0" nodeType="clickEffect">
                                  <p:stCondLst>
                                    <p:cond delay="0"/>
                                  </p:stCondLst>
                                  <p:iterate type="lt">
                                    <p:tmPct val="50000"/>
                                  </p:iterate>
                                  <p:childTnLst>
                                    <p:set>
                                      <p:cBhvr>
                                        <p:cTn id="40" dur="1" fill="hold">
                                          <p:stCondLst>
                                            <p:cond delay="0"/>
                                          </p:stCondLst>
                                        </p:cTn>
                                        <p:tgtEl>
                                          <p:spTgt spid="5"/>
                                        </p:tgtEl>
                                        <p:attrNameLst>
                                          <p:attrName>style.visibility</p:attrName>
                                        </p:attrNameLst>
                                      </p:cBhvr>
                                      <p:to>
                                        <p:strVal val="visible"/>
                                      </p:to>
                                    </p:set>
                                    <p:set>
                                      <p:cBhvr>
                                        <p:cTn id="41" dur="455" fill="hold">
                                          <p:stCondLst>
                                            <p:cond delay="0"/>
                                          </p:stCondLst>
                                        </p:cTn>
                                        <p:tgtEl>
                                          <p:spTgt spid="5"/>
                                        </p:tgtEl>
                                        <p:attrNameLst>
                                          <p:attrName>style.rotation</p:attrName>
                                        </p:attrNameLst>
                                      </p:cBhvr>
                                      <p:to>
                                        <p:strVal val="-45.0"/>
                                      </p:to>
                                    </p:set>
                                    <p:anim calcmode="lin" valueType="num">
                                      <p:cBhvr>
                                        <p:cTn id="42"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43"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44"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45"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8" presetClass="entr" presetSubtype="0" accel="50000" fill="hold" grpId="0" nodeType="clickEffect">
                                  <p:stCondLst>
                                    <p:cond delay="0"/>
                                  </p:stCondLst>
                                  <p:iterate type="lt">
                                    <p:tmPct val="50000"/>
                                  </p:iterate>
                                  <p:childTnLst>
                                    <p:set>
                                      <p:cBhvr>
                                        <p:cTn id="49" dur="1" fill="hold">
                                          <p:stCondLst>
                                            <p:cond delay="0"/>
                                          </p:stCondLst>
                                        </p:cTn>
                                        <p:tgtEl>
                                          <p:spTgt spid="6"/>
                                        </p:tgtEl>
                                        <p:attrNameLst>
                                          <p:attrName>style.visibility</p:attrName>
                                        </p:attrNameLst>
                                      </p:cBhvr>
                                      <p:to>
                                        <p:strVal val="visible"/>
                                      </p:to>
                                    </p:set>
                                    <p:set>
                                      <p:cBhvr>
                                        <p:cTn id="50" dur="455" fill="hold">
                                          <p:stCondLst>
                                            <p:cond delay="0"/>
                                          </p:stCondLst>
                                        </p:cTn>
                                        <p:tgtEl>
                                          <p:spTgt spid="6"/>
                                        </p:tgtEl>
                                        <p:attrNameLst>
                                          <p:attrName>style.rotation</p:attrName>
                                        </p:attrNameLst>
                                      </p:cBhvr>
                                      <p:to>
                                        <p:strVal val="-45.0"/>
                                      </p:to>
                                    </p:set>
                                    <p:anim calcmode="lin" valueType="num">
                                      <p:cBhvr>
                                        <p:cTn id="51"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52"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53"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54"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29897" y="-4465"/>
            <a:ext cx="3599703" cy="461665"/>
          </a:xfrm>
          <a:prstGeom prst="rect">
            <a:avLst/>
          </a:prstGeom>
        </p:spPr>
        <p:txBody>
          <a:bodyPr wrap="none">
            <a:spAutoFit/>
          </a:bodyPr>
          <a:lstStyle/>
          <a:p>
            <a:r>
              <a:rPr lang="fr-FR" sz="2400" b="1" dirty="0">
                <a:latin typeface="Times New Roman" pitchFamily="18" charset="0"/>
                <a:cs typeface="Times New Roman" pitchFamily="18" charset="0"/>
              </a:rPr>
              <a:t>Structure and </a:t>
            </a:r>
            <a:r>
              <a:rPr lang="fr-FR" sz="2400" b="1" dirty="0" err="1" smtClean="0">
                <a:latin typeface="Times New Roman" pitchFamily="18" charset="0"/>
                <a:cs typeface="Times New Roman" pitchFamily="18" charset="0"/>
              </a:rPr>
              <a:t>Vocabulary</a:t>
            </a:r>
            <a:endParaRPr lang="en-US" sz="2400" dirty="0">
              <a:latin typeface="Times New Roman" pitchFamily="18" charset="0"/>
              <a:cs typeface="Times New Roman" pitchFamily="18" charset="0"/>
            </a:endParaRPr>
          </a:p>
        </p:txBody>
      </p:sp>
      <p:sp>
        <p:nvSpPr>
          <p:cNvPr id="3" name="Rectangle 2"/>
          <p:cNvSpPr/>
          <p:nvPr/>
        </p:nvSpPr>
        <p:spPr>
          <a:xfrm>
            <a:off x="457200" y="1295400"/>
            <a:ext cx="8229600" cy="707886"/>
          </a:xfrm>
          <a:prstGeom prst="rect">
            <a:avLst/>
          </a:prstGeom>
        </p:spPr>
        <p:txBody>
          <a:bodyPr wrap="square">
            <a:spAutoFit/>
          </a:bodyPr>
          <a:lstStyle/>
          <a:p>
            <a:r>
              <a:rPr lang="en-US" sz="2000" dirty="0">
                <a:latin typeface="Times New Roman" pitchFamily="18" charset="0"/>
                <a:cs typeface="Times New Roman" pitchFamily="18" charset="0"/>
              </a:rPr>
              <a:t>There are many verbs and phrases that can be used to introduce quotations in </a:t>
            </a:r>
            <a:r>
              <a:rPr lang="en-US" sz="2000" dirty="0" smtClean="0">
                <a:latin typeface="Times New Roman" pitchFamily="18" charset="0"/>
                <a:cs typeface="Times New Roman" pitchFamily="18" charset="0"/>
              </a:rPr>
              <a:t>writing:</a:t>
            </a:r>
            <a:endParaRPr lang="en-US" sz="2000" dirty="0">
              <a:latin typeface="Times New Roman" pitchFamily="18" charset="0"/>
              <a:cs typeface="Times New Roman" pitchFamily="18" charset="0"/>
            </a:endParaRPr>
          </a:p>
        </p:txBody>
      </p:sp>
      <p:sp>
        <p:nvSpPr>
          <p:cNvPr id="4" name="Rectangle 3"/>
          <p:cNvSpPr/>
          <p:nvPr/>
        </p:nvSpPr>
        <p:spPr>
          <a:xfrm>
            <a:off x="457200" y="2057400"/>
            <a:ext cx="8229600" cy="400110"/>
          </a:xfrm>
          <a:prstGeom prst="rect">
            <a:avLst/>
          </a:prstGeom>
        </p:spPr>
        <p:txBody>
          <a:bodyPr wrap="square">
            <a:spAutoFit/>
          </a:bodyPr>
          <a:lstStyle/>
          <a:p>
            <a:pPr marL="285750" indent="-285750">
              <a:buFont typeface="Wingdings" pitchFamily="2" charset="2"/>
              <a:buChar char="§"/>
            </a:pPr>
            <a:r>
              <a:rPr lang="en-US" sz="2000" dirty="0">
                <a:latin typeface="Times New Roman" pitchFamily="18" charset="0"/>
                <a:cs typeface="Times New Roman" pitchFamily="18" charset="0"/>
              </a:rPr>
              <a:t>As X observed/pointed out/suggested/noted/indicated “….”</a:t>
            </a:r>
          </a:p>
        </p:txBody>
      </p:sp>
      <p:sp>
        <p:nvSpPr>
          <p:cNvPr id="5" name="Rectangle 4"/>
          <p:cNvSpPr/>
          <p:nvPr/>
        </p:nvSpPr>
        <p:spPr>
          <a:xfrm>
            <a:off x="457200" y="5262027"/>
            <a:ext cx="8229600" cy="1138773"/>
          </a:xfrm>
          <a:prstGeom prst="rect">
            <a:avLst/>
          </a:prstGeom>
        </p:spPr>
        <p:txBody>
          <a:bodyPr wrap="square">
            <a:spAutoFit/>
          </a:bodyPr>
          <a:lstStyle/>
          <a:p>
            <a:pPr algn="just"/>
            <a:r>
              <a:rPr lang="en-US" sz="2800" b="1" dirty="0" smtClean="0">
                <a:latin typeface="Times New Roman" pitchFamily="18" charset="0"/>
                <a:cs typeface="Times New Roman" pitchFamily="18" charset="0"/>
              </a:rPr>
              <a:t>Note</a:t>
            </a:r>
            <a:r>
              <a:rPr lang="en-US" sz="2000" b="1" dirty="0">
                <a:latin typeface="Times New Roman" pitchFamily="18" charset="0"/>
                <a:cs typeface="Times New Roman" pitchFamily="18" charset="0"/>
              </a:rPr>
              <a:t>, however, that these verbs are not all interchangeable! . Before selecting a verb it is vital that you carefully read the source and clearly understand the author’s claim(s). </a:t>
            </a:r>
          </a:p>
        </p:txBody>
      </p:sp>
      <p:sp>
        <p:nvSpPr>
          <p:cNvPr id="6" name="Rectangle 5"/>
          <p:cNvSpPr/>
          <p:nvPr/>
        </p:nvSpPr>
        <p:spPr>
          <a:xfrm>
            <a:off x="475089" y="2438400"/>
            <a:ext cx="2794611" cy="400110"/>
          </a:xfrm>
          <a:prstGeom prst="rect">
            <a:avLst/>
          </a:prstGeom>
        </p:spPr>
        <p:txBody>
          <a:bodyPr wrap="non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 According to X, “….”</a:t>
            </a:r>
            <a:endParaRPr lang="en-US" sz="2000" dirty="0">
              <a:latin typeface="Times New Roman" pitchFamily="18" charset="0"/>
              <a:cs typeface="Times New Roman" pitchFamily="18" charset="0"/>
            </a:endParaRPr>
          </a:p>
        </p:txBody>
      </p:sp>
      <p:sp>
        <p:nvSpPr>
          <p:cNvPr id="7" name="Rectangle 6"/>
          <p:cNvSpPr/>
          <p:nvPr/>
        </p:nvSpPr>
        <p:spPr>
          <a:xfrm>
            <a:off x="457201" y="2819400"/>
            <a:ext cx="4351090" cy="400110"/>
          </a:xfrm>
          <a:prstGeom prst="rect">
            <a:avLst/>
          </a:prstGeom>
        </p:spPr>
        <p:txBody>
          <a:bodyPr wrap="squar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For example, X argued that “….”</a:t>
            </a:r>
            <a:endParaRPr lang="en-US" sz="2000" dirty="0">
              <a:latin typeface="Times New Roman" pitchFamily="18" charset="0"/>
              <a:cs typeface="Times New Roman" pitchFamily="18" charset="0"/>
            </a:endParaRPr>
          </a:p>
        </p:txBody>
      </p:sp>
      <p:sp>
        <p:nvSpPr>
          <p:cNvPr id="8" name="Rectangle 7"/>
          <p:cNvSpPr/>
          <p:nvPr/>
        </p:nvSpPr>
        <p:spPr>
          <a:xfrm>
            <a:off x="457200" y="3200400"/>
            <a:ext cx="2650084" cy="400110"/>
          </a:xfrm>
          <a:prstGeom prst="rect">
            <a:avLst/>
          </a:prstGeom>
        </p:spPr>
        <p:txBody>
          <a:bodyPr wrap="non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X suggests that “….”</a:t>
            </a:r>
            <a:endParaRPr lang="en-US" sz="2000" dirty="0">
              <a:latin typeface="Times New Roman" pitchFamily="18" charset="0"/>
              <a:cs typeface="Times New Roman" pitchFamily="18" charset="0"/>
            </a:endParaRPr>
          </a:p>
        </p:txBody>
      </p:sp>
      <p:sp>
        <p:nvSpPr>
          <p:cNvPr id="9" name="Rectangle 8"/>
          <p:cNvSpPr/>
          <p:nvPr/>
        </p:nvSpPr>
        <p:spPr>
          <a:xfrm>
            <a:off x="457200" y="3581400"/>
            <a:ext cx="5715000" cy="400110"/>
          </a:xfrm>
          <a:prstGeom prst="rect">
            <a:avLst/>
          </a:prstGeom>
        </p:spPr>
        <p:txBody>
          <a:bodyPr wrap="squar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The need for it is widely </a:t>
            </a:r>
            <a:r>
              <a:rPr lang="en-US" sz="2000" dirty="0" err="1" smtClean="0">
                <a:latin typeface="Times New Roman" pitchFamily="18" charset="0"/>
                <a:cs typeface="Times New Roman" pitchFamily="18" charset="0"/>
              </a:rPr>
              <a:t>recognised</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10" name="Rectangle 9"/>
          <p:cNvSpPr/>
          <p:nvPr/>
        </p:nvSpPr>
        <p:spPr>
          <a:xfrm>
            <a:off x="475088" y="3962400"/>
            <a:ext cx="5620911" cy="400110"/>
          </a:xfrm>
          <a:prstGeom prst="rect">
            <a:avLst/>
          </a:prstGeom>
        </p:spPr>
        <p:txBody>
          <a:bodyPr wrap="squar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Writing in 1979, X commented that “….” </a:t>
            </a:r>
            <a:endParaRPr lang="en-US" sz="2000" dirty="0">
              <a:latin typeface="Times New Roman" pitchFamily="18" charset="0"/>
              <a:cs typeface="Times New Roman" pitchFamily="18" charset="0"/>
            </a:endParaRPr>
          </a:p>
        </p:txBody>
      </p:sp>
      <p:sp>
        <p:nvSpPr>
          <p:cNvPr id="11" name="Rectangle 10"/>
          <p:cNvSpPr/>
          <p:nvPr/>
        </p:nvSpPr>
        <p:spPr>
          <a:xfrm>
            <a:off x="457200" y="4343400"/>
            <a:ext cx="2306785" cy="400110"/>
          </a:xfrm>
          <a:prstGeom prst="rect">
            <a:avLst/>
          </a:prstGeom>
        </p:spPr>
        <p:txBody>
          <a:bodyPr wrap="non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To quote X: “….”</a:t>
            </a:r>
            <a:endParaRPr lang="en-US" sz="2000" dirty="0">
              <a:latin typeface="Times New Roman" pitchFamily="18" charset="0"/>
              <a:cs typeface="Times New Roman" pitchFamily="18" charset="0"/>
            </a:endParaRPr>
          </a:p>
        </p:txBody>
      </p:sp>
      <p:sp>
        <p:nvSpPr>
          <p:cNvPr id="12" name="Rectangle 11"/>
          <p:cNvSpPr/>
          <p:nvPr/>
        </p:nvSpPr>
        <p:spPr>
          <a:xfrm>
            <a:off x="486198" y="4781490"/>
            <a:ext cx="4437433" cy="400110"/>
          </a:xfrm>
          <a:prstGeom prst="rect">
            <a:avLst/>
          </a:prstGeom>
        </p:spPr>
        <p:txBody>
          <a:bodyPr wrap="non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Recent research by X shows that “….”</a:t>
            </a:r>
            <a:endParaRPr lang="en-US" sz="2000" dirty="0">
              <a:latin typeface="Times New Roman" pitchFamily="18" charset="0"/>
              <a:cs typeface="Times New Roman" pitchFamily="18" charset="0"/>
            </a:endParaRPr>
          </a:p>
        </p:txBody>
      </p:sp>
      <p:sp>
        <p:nvSpPr>
          <p:cNvPr id="14" name="Rectangle 13"/>
          <p:cNvSpPr/>
          <p:nvPr/>
        </p:nvSpPr>
        <p:spPr>
          <a:xfrm>
            <a:off x="509037" y="838200"/>
            <a:ext cx="2157963" cy="487506"/>
          </a:xfrm>
          <a:prstGeom prst="rect">
            <a:avLst/>
          </a:prstGeom>
        </p:spPr>
        <p:txBody>
          <a:bodyPr wrap="none">
            <a:spAutoFit/>
          </a:bodyPr>
          <a:lstStyle/>
          <a:p>
            <a:pPr algn="just">
              <a:lnSpc>
                <a:spcPct val="107000"/>
              </a:lnSpc>
            </a:pPr>
            <a:r>
              <a:rPr lang="en-US" sz="2400" dirty="0" smtClean="0">
                <a:effectLst/>
                <a:latin typeface="Times New Roman" pitchFamily="18" charset="0"/>
                <a:cs typeface="Times New Roman" pitchFamily="18" charset="0"/>
              </a:rPr>
              <a:t>Reporting verbs</a:t>
            </a:r>
            <a:endParaRPr lang="en-US" sz="24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5020137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14"/>
                                        </p:tgtEl>
                                        <p:attrNameLst>
                                          <p:attrName>style.visibility</p:attrName>
                                        </p:attrNameLst>
                                      </p:cBhvr>
                                      <p:to>
                                        <p:strVal val="visible"/>
                                      </p:to>
                                    </p:set>
                                    <p:set>
                                      <p:cBhvr>
                                        <p:cTn id="25" dur="455" fill="hold">
                                          <p:stCondLst>
                                            <p:cond delay="0"/>
                                          </p:stCondLst>
                                        </p:cTn>
                                        <p:tgtEl>
                                          <p:spTgt spid="14"/>
                                        </p:tgtEl>
                                        <p:attrNameLst>
                                          <p:attrName>style.rotation</p:attrName>
                                        </p:attrNameLst>
                                      </p:cBhvr>
                                      <p:to>
                                        <p:strVal val="-45.0"/>
                                      </p:to>
                                    </p:set>
                                    <p:anim calcmode="lin" valueType="num">
                                      <p:cBhvr>
                                        <p:cTn id="26"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80">
                                          <p:stCondLst>
                                            <p:cond delay="0"/>
                                          </p:stCondLst>
                                        </p:cTn>
                                        <p:tgtEl>
                                          <p:spTgt spid="3"/>
                                        </p:tgtEl>
                                      </p:cBhvr>
                                    </p:animEffect>
                                    <p:anim calcmode="lin" valueType="num">
                                      <p:cBhvr>
                                        <p:cTn id="3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gtEl>
                                      </p:cBhvr>
                                      <p:to x="100000" y="60000"/>
                                    </p:animScale>
                                    <p:animScale>
                                      <p:cBhvr>
                                        <p:cTn id="41" dur="166" decel="50000">
                                          <p:stCondLst>
                                            <p:cond delay="676"/>
                                          </p:stCondLst>
                                        </p:cTn>
                                        <p:tgtEl>
                                          <p:spTgt spid="3"/>
                                        </p:tgtEl>
                                      </p:cBhvr>
                                      <p:to x="100000" y="100000"/>
                                    </p:animScale>
                                    <p:animScale>
                                      <p:cBhvr>
                                        <p:cTn id="42" dur="26">
                                          <p:stCondLst>
                                            <p:cond delay="1312"/>
                                          </p:stCondLst>
                                        </p:cTn>
                                        <p:tgtEl>
                                          <p:spTgt spid="3"/>
                                        </p:tgtEl>
                                      </p:cBhvr>
                                      <p:to x="100000" y="80000"/>
                                    </p:animScale>
                                    <p:animScale>
                                      <p:cBhvr>
                                        <p:cTn id="43" dur="166" decel="50000">
                                          <p:stCondLst>
                                            <p:cond delay="1338"/>
                                          </p:stCondLst>
                                        </p:cTn>
                                        <p:tgtEl>
                                          <p:spTgt spid="3"/>
                                        </p:tgtEl>
                                      </p:cBhvr>
                                      <p:to x="100000" y="100000"/>
                                    </p:animScale>
                                    <p:animScale>
                                      <p:cBhvr>
                                        <p:cTn id="44" dur="26">
                                          <p:stCondLst>
                                            <p:cond delay="1642"/>
                                          </p:stCondLst>
                                        </p:cTn>
                                        <p:tgtEl>
                                          <p:spTgt spid="3"/>
                                        </p:tgtEl>
                                      </p:cBhvr>
                                      <p:to x="100000" y="90000"/>
                                    </p:animScale>
                                    <p:animScale>
                                      <p:cBhvr>
                                        <p:cTn id="45" dur="166" decel="50000">
                                          <p:stCondLst>
                                            <p:cond delay="1668"/>
                                          </p:stCondLst>
                                        </p:cTn>
                                        <p:tgtEl>
                                          <p:spTgt spid="3"/>
                                        </p:tgtEl>
                                      </p:cBhvr>
                                      <p:to x="100000" y="100000"/>
                                    </p:animScale>
                                    <p:animScale>
                                      <p:cBhvr>
                                        <p:cTn id="46" dur="26">
                                          <p:stCondLst>
                                            <p:cond delay="1808"/>
                                          </p:stCondLst>
                                        </p:cTn>
                                        <p:tgtEl>
                                          <p:spTgt spid="3"/>
                                        </p:tgtEl>
                                      </p:cBhvr>
                                      <p:to x="100000" y="95000"/>
                                    </p:animScale>
                                    <p:animScale>
                                      <p:cBhvr>
                                        <p:cTn id="47" dur="166" decel="50000">
                                          <p:stCondLst>
                                            <p:cond delay="1834"/>
                                          </p:stCondLst>
                                        </p:cTn>
                                        <p:tgtEl>
                                          <p:spTgt spid="3"/>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580">
                                          <p:stCondLst>
                                            <p:cond delay="0"/>
                                          </p:stCondLst>
                                        </p:cTn>
                                        <p:tgtEl>
                                          <p:spTgt spid="4"/>
                                        </p:tgtEl>
                                      </p:cBhvr>
                                    </p:animEffect>
                                    <p:anim calcmode="lin" valueType="num">
                                      <p:cBhvr>
                                        <p:cTn id="5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58" dur="26">
                                          <p:stCondLst>
                                            <p:cond delay="650"/>
                                          </p:stCondLst>
                                        </p:cTn>
                                        <p:tgtEl>
                                          <p:spTgt spid="4"/>
                                        </p:tgtEl>
                                      </p:cBhvr>
                                      <p:to x="100000" y="60000"/>
                                    </p:animScale>
                                    <p:animScale>
                                      <p:cBhvr>
                                        <p:cTn id="59" dur="166" decel="50000">
                                          <p:stCondLst>
                                            <p:cond delay="676"/>
                                          </p:stCondLst>
                                        </p:cTn>
                                        <p:tgtEl>
                                          <p:spTgt spid="4"/>
                                        </p:tgtEl>
                                      </p:cBhvr>
                                      <p:to x="100000" y="100000"/>
                                    </p:animScale>
                                    <p:animScale>
                                      <p:cBhvr>
                                        <p:cTn id="60" dur="26">
                                          <p:stCondLst>
                                            <p:cond delay="1312"/>
                                          </p:stCondLst>
                                        </p:cTn>
                                        <p:tgtEl>
                                          <p:spTgt spid="4"/>
                                        </p:tgtEl>
                                      </p:cBhvr>
                                      <p:to x="100000" y="80000"/>
                                    </p:animScale>
                                    <p:animScale>
                                      <p:cBhvr>
                                        <p:cTn id="61" dur="166" decel="50000">
                                          <p:stCondLst>
                                            <p:cond delay="1338"/>
                                          </p:stCondLst>
                                        </p:cTn>
                                        <p:tgtEl>
                                          <p:spTgt spid="4"/>
                                        </p:tgtEl>
                                      </p:cBhvr>
                                      <p:to x="100000" y="100000"/>
                                    </p:animScale>
                                    <p:animScale>
                                      <p:cBhvr>
                                        <p:cTn id="62" dur="26">
                                          <p:stCondLst>
                                            <p:cond delay="1642"/>
                                          </p:stCondLst>
                                        </p:cTn>
                                        <p:tgtEl>
                                          <p:spTgt spid="4"/>
                                        </p:tgtEl>
                                      </p:cBhvr>
                                      <p:to x="100000" y="90000"/>
                                    </p:animScale>
                                    <p:animScale>
                                      <p:cBhvr>
                                        <p:cTn id="63" dur="166" decel="50000">
                                          <p:stCondLst>
                                            <p:cond delay="1668"/>
                                          </p:stCondLst>
                                        </p:cTn>
                                        <p:tgtEl>
                                          <p:spTgt spid="4"/>
                                        </p:tgtEl>
                                      </p:cBhvr>
                                      <p:to x="100000" y="100000"/>
                                    </p:animScale>
                                    <p:animScale>
                                      <p:cBhvr>
                                        <p:cTn id="64" dur="26">
                                          <p:stCondLst>
                                            <p:cond delay="1808"/>
                                          </p:stCondLst>
                                        </p:cTn>
                                        <p:tgtEl>
                                          <p:spTgt spid="4"/>
                                        </p:tgtEl>
                                      </p:cBhvr>
                                      <p:to x="100000" y="95000"/>
                                    </p:animScale>
                                    <p:animScale>
                                      <p:cBhvr>
                                        <p:cTn id="65" dur="166" decel="50000">
                                          <p:stCondLst>
                                            <p:cond delay="1834"/>
                                          </p:stCondLst>
                                        </p:cTn>
                                        <p:tgtEl>
                                          <p:spTgt spid="4"/>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wipe(down)">
                                      <p:cBhvr>
                                        <p:cTn id="70" dur="580">
                                          <p:stCondLst>
                                            <p:cond delay="0"/>
                                          </p:stCondLst>
                                        </p:cTn>
                                        <p:tgtEl>
                                          <p:spTgt spid="6"/>
                                        </p:tgtEl>
                                      </p:cBhvr>
                                    </p:animEffect>
                                    <p:anim calcmode="lin" valueType="num">
                                      <p:cBhvr>
                                        <p:cTn id="7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76" dur="26">
                                          <p:stCondLst>
                                            <p:cond delay="650"/>
                                          </p:stCondLst>
                                        </p:cTn>
                                        <p:tgtEl>
                                          <p:spTgt spid="6"/>
                                        </p:tgtEl>
                                      </p:cBhvr>
                                      <p:to x="100000" y="60000"/>
                                    </p:animScale>
                                    <p:animScale>
                                      <p:cBhvr>
                                        <p:cTn id="77" dur="166" decel="50000">
                                          <p:stCondLst>
                                            <p:cond delay="676"/>
                                          </p:stCondLst>
                                        </p:cTn>
                                        <p:tgtEl>
                                          <p:spTgt spid="6"/>
                                        </p:tgtEl>
                                      </p:cBhvr>
                                      <p:to x="100000" y="100000"/>
                                    </p:animScale>
                                    <p:animScale>
                                      <p:cBhvr>
                                        <p:cTn id="78" dur="26">
                                          <p:stCondLst>
                                            <p:cond delay="1312"/>
                                          </p:stCondLst>
                                        </p:cTn>
                                        <p:tgtEl>
                                          <p:spTgt spid="6"/>
                                        </p:tgtEl>
                                      </p:cBhvr>
                                      <p:to x="100000" y="80000"/>
                                    </p:animScale>
                                    <p:animScale>
                                      <p:cBhvr>
                                        <p:cTn id="79" dur="166" decel="50000">
                                          <p:stCondLst>
                                            <p:cond delay="1338"/>
                                          </p:stCondLst>
                                        </p:cTn>
                                        <p:tgtEl>
                                          <p:spTgt spid="6"/>
                                        </p:tgtEl>
                                      </p:cBhvr>
                                      <p:to x="100000" y="100000"/>
                                    </p:animScale>
                                    <p:animScale>
                                      <p:cBhvr>
                                        <p:cTn id="80" dur="26">
                                          <p:stCondLst>
                                            <p:cond delay="1642"/>
                                          </p:stCondLst>
                                        </p:cTn>
                                        <p:tgtEl>
                                          <p:spTgt spid="6"/>
                                        </p:tgtEl>
                                      </p:cBhvr>
                                      <p:to x="100000" y="90000"/>
                                    </p:animScale>
                                    <p:animScale>
                                      <p:cBhvr>
                                        <p:cTn id="81" dur="166" decel="50000">
                                          <p:stCondLst>
                                            <p:cond delay="1668"/>
                                          </p:stCondLst>
                                        </p:cTn>
                                        <p:tgtEl>
                                          <p:spTgt spid="6"/>
                                        </p:tgtEl>
                                      </p:cBhvr>
                                      <p:to x="100000" y="100000"/>
                                    </p:animScale>
                                    <p:animScale>
                                      <p:cBhvr>
                                        <p:cTn id="82" dur="26">
                                          <p:stCondLst>
                                            <p:cond delay="1808"/>
                                          </p:stCondLst>
                                        </p:cTn>
                                        <p:tgtEl>
                                          <p:spTgt spid="6"/>
                                        </p:tgtEl>
                                      </p:cBhvr>
                                      <p:to x="100000" y="95000"/>
                                    </p:animScale>
                                    <p:animScale>
                                      <p:cBhvr>
                                        <p:cTn id="83" dur="166" decel="50000">
                                          <p:stCondLst>
                                            <p:cond delay="1834"/>
                                          </p:stCondLst>
                                        </p:cTn>
                                        <p:tgtEl>
                                          <p:spTgt spid="6"/>
                                        </p:tgtEl>
                                      </p:cBhvr>
                                      <p:to x="100000" y="100000"/>
                                    </p:animScale>
                                  </p:childTnLst>
                                </p:cTn>
                              </p:par>
                            </p:childTnLst>
                          </p:cTn>
                        </p:par>
                      </p:childTnLst>
                    </p:cTn>
                  </p:par>
                  <p:par>
                    <p:cTn id="84" fill="hold">
                      <p:stCondLst>
                        <p:cond delay="indefinite"/>
                      </p:stCondLst>
                      <p:childTnLst>
                        <p:par>
                          <p:cTn id="85" fill="hold">
                            <p:stCondLst>
                              <p:cond delay="0"/>
                            </p:stCondLst>
                            <p:childTnLst>
                              <p:par>
                                <p:cTn id="86" presetID="26" presetClass="entr" presetSubtype="0"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wipe(down)">
                                      <p:cBhvr>
                                        <p:cTn id="88" dur="580">
                                          <p:stCondLst>
                                            <p:cond delay="0"/>
                                          </p:stCondLst>
                                        </p:cTn>
                                        <p:tgtEl>
                                          <p:spTgt spid="7"/>
                                        </p:tgtEl>
                                      </p:cBhvr>
                                    </p:animEffect>
                                    <p:anim calcmode="lin" valueType="num">
                                      <p:cBhvr>
                                        <p:cTn id="8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94" dur="26">
                                          <p:stCondLst>
                                            <p:cond delay="650"/>
                                          </p:stCondLst>
                                        </p:cTn>
                                        <p:tgtEl>
                                          <p:spTgt spid="7"/>
                                        </p:tgtEl>
                                      </p:cBhvr>
                                      <p:to x="100000" y="60000"/>
                                    </p:animScale>
                                    <p:animScale>
                                      <p:cBhvr>
                                        <p:cTn id="95" dur="166" decel="50000">
                                          <p:stCondLst>
                                            <p:cond delay="676"/>
                                          </p:stCondLst>
                                        </p:cTn>
                                        <p:tgtEl>
                                          <p:spTgt spid="7"/>
                                        </p:tgtEl>
                                      </p:cBhvr>
                                      <p:to x="100000" y="100000"/>
                                    </p:animScale>
                                    <p:animScale>
                                      <p:cBhvr>
                                        <p:cTn id="96" dur="26">
                                          <p:stCondLst>
                                            <p:cond delay="1312"/>
                                          </p:stCondLst>
                                        </p:cTn>
                                        <p:tgtEl>
                                          <p:spTgt spid="7"/>
                                        </p:tgtEl>
                                      </p:cBhvr>
                                      <p:to x="100000" y="80000"/>
                                    </p:animScale>
                                    <p:animScale>
                                      <p:cBhvr>
                                        <p:cTn id="97" dur="166" decel="50000">
                                          <p:stCondLst>
                                            <p:cond delay="1338"/>
                                          </p:stCondLst>
                                        </p:cTn>
                                        <p:tgtEl>
                                          <p:spTgt spid="7"/>
                                        </p:tgtEl>
                                      </p:cBhvr>
                                      <p:to x="100000" y="100000"/>
                                    </p:animScale>
                                    <p:animScale>
                                      <p:cBhvr>
                                        <p:cTn id="98" dur="26">
                                          <p:stCondLst>
                                            <p:cond delay="1642"/>
                                          </p:stCondLst>
                                        </p:cTn>
                                        <p:tgtEl>
                                          <p:spTgt spid="7"/>
                                        </p:tgtEl>
                                      </p:cBhvr>
                                      <p:to x="100000" y="90000"/>
                                    </p:animScale>
                                    <p:animScale>
                                      <p:cBhvr>
                                        <p:cTn id="99" dur="166" decel="50000">
                                          <p:stCondLst>
                                            <p:cond delay="1668"/>
                                          </p:stCondLst>
                                        </p:cTn>
                                        <p:tgtEl>
                                          <p:spTgt spid="7"/>
                                        </p:tgtEl>
                                      </p:cBhvr>
                                      <p:to x="100000" y="100000"/>
                                    </p:animScale>
                                    <p:animScale>
                                      <p:cBhvr>
                                        <p:cTn id="100" dur="26">
                                          <p:stCondLst>
                                            <p:cond delay="1808"/>
                                          </p:stCondLst>
                                        </p:cTn>
                                        <p:tgtEl>
                                          <p:spTgt spid="7"/>
                                        </p:tgtEl>
                                      </p:cBhvr>
                                      <p:to x="100000" y="95000"/>
                                    </p:animScale>
                                    <p:animScale>
                                      <p:cBhvr>
                                        <p:cTn id="101" dur="166" decel="50000">
                                          <p:stCondLst>
                                            <p:cond delay="1834"/>
                                          </p:stCondLst>
                                        </p:cTn>
                                        <p:tgtEl>
                                          <p:spTgt spid="7"/>
                                        </p:tgtEl>
                                      </p:cBhvr>
                                      <p:to x="100000" y="100000"/>
                                    </p:animScale>
                                  </p:childTnLst>
                                </p:cTn>
                              </p:par>
                            </p:childTnLst>
                          </p:cTn>
                        </p:par>
                      </p:childTnLst>
                    </p:cTn>
                  </p:par>
                  <p:par>
                    <p:cTn id="102" fill="hold">
                      <p:stCondLst>
                        <p:cond delay="indefinite"/>
                      </p:stCondLst>
                      <p:childTnLst>
                        <p:par>
                          <p:cTn id="103" fill="hold">
                            <p:stCondLst>
                              <p:cond delay="0"/>
                            </p:stCondLst>
                            <p:childTnLst>
                              <p:par>
                                <p:cTn id="104" presetID="26" presetClass="entr" presetSubtype="0" fill="hold" grpId="0" nodeType="clickEffect">
                                  <p:stCondLst>
                                    <p:cond delay="0"/>
                                  </p:stCondLst>
                                  <p:childTnLst>
                                    <p:set>
                                      <p:cBhvr>
                                        <p:cTn id="105" dur="1" fill="hold">
                                          <p:stCondLst>
                                            <p:cond delay="0"/>
                                          </p:stCondLst>
                                        </p:cTn>
                                        <p:tgtEl>
                                          <p:spTgt spid="8"/>
                                        </p:tgtEl>
                                        <p:attrNameLst>
                                          <p:attrName>style.visibility</p:attrName>
                                        </p:attrNameLst>
                                      </p:cBhvr>
                                      <p:to>
                                        <p:strVal val="visible"/>
                                      </p:to>
                                    </p:set>
                                    <p:animEffect transition="in" filter="wipe(down)">
                                      <p:cBhvr>
                                        <p:cTn id="106" dur="580">
                                          <p:stCondLst>
                                            <p:cond delay="0"/>
                                          </p:stCondLst>
                                        </p:cTn>
                                        <p:tgtEl>
                                          <p:spTgt spid="8"/>
                                        </p:tgtEl>
                                      </p:cBhvr>
                                    </p:animEffect>
                                    <p:anim calcmode="lin" valueType="num">
                                      <p:cBhvr>
                                        <p:cTn id="10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0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1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12" dur="26">
                                          <p:stCondLst>
                                            <p:cond delay="650"/>
                                          </p:stCondLst>
                                        </p:cTn>
                                        <p:tgtEl>
                                          <p:spTgt spid="8"/>
                                        </p:tgtEl>
                                      </p:cBhvr>
                                      <p:to x="100000" y="60000"/>
                                    </p:animScale>
                                    <p:animScale>
                                      <p:cBhvr>
                                        <p:cTn id="113" dur="166" decel="50000">
                                          <p:stCondLst>
                                            <p:cond delay="676"/>
                                          </p:stCondLst>
                                        </p:cTn>
                                        <p:tgtEl>
                                          <p:spTgt spid="8"/>
                                        </p:tgtEl>
                                      </p:cBhvr>
                                      <p:to x="100000" y="100000"/>
                                    </p:animScale>
                                    <p:animScale>
                                      <p:cBhvr>
                                        <p:cTn id="114" dur="26">
                                          <p:stCondLst>
                                            <p:cond delay="1312"/>
                                          </p:stCondLst>
                                        </p:cTn>
                                        <p:tgtEl>
                                          <p:spTgt spid="8"/>
                                        </p:tgtEl>
                                      </p:cBhvr>
                                      <p:to x="100000" y="80000"/>
                                    </p:animScale>
                                    <p:animScale>
                                      <p:cBhvr>
                                        <p:cTn id="115" dur="166" decel="50000">
                                          <p:stCondLst>
                                            <p:cond delay="1338"/>
                                          </p:stCondLst>
                                        </p:cTn>
                                        <p:tgtEl>
                                          <p:spTgt spid="8"/>
                                        </p:tgtEl>
                                      </p:cBhvr>
                                      <p:to x="100000" y="100000"/>
                                    </p:animScale>
                                    <p:animScale>
                                      <p:cBhvr>
                                        <p:cTn id="116" dur="26">
                                          <p:stCondLst>
                                            <p:cond delay="1642"/>
                                          </p:stCondLst>
                                        </p:cTn>
                                        <p:tgtEl>
                                          <p:spTgt spid="8"/>
                                        </p:tgtEl>
                                      </p:cBhvr>
                                      <p:to x="100000" y="90000"/>
                                    </p:animScale>
                                    <p:animScale>
                                      <p:cBhvr>
                                        <p:cTn id="117" dur="166" decel="50000">
                                          <p:stCondLst>
                                            <p:cond delay="1668"/>
                                          </p:stCondLst>
                                        </p:cTn>
                                        <p:tgtEl>
                                          <p:spTgt spid="8"/>
                                        </p:tgtEl>
                                      </p:cBhvr>
                                      <p:to x="100000" y="100000"/>
                                    </p:animScale>
                                    <p:animScale>
                                      <p:cBhvr>
                                        <p:cTn id="118" dur="26">
                                          <p:stCondLst>
                                            <p:cond delay="1808"/>
                                          </p:stCondLst>
                                        </p:cTn>
                                        <p:tgtEl>
                                          <p:spTgt spid="8"/>
                                        </p:tgtEl>
                                      </p:cBhvr>
                                      <p:to x="100000" y="95000"/>
                                    </p:animScale>
                                    <p:animScale>
                                      <p:cBhvr>
                                        <p:cTn id="119" dur="166" decel="50000">
                                          <p:stCondLst>
                                            <p:cond delay="1834"/>
                                          </p:stCondLst>
                                        </p:cTn>
                                        <p:tgtEl>
                                          <p:spTgt spid="8"/>
                                        </p:tgtEl>
                                      </p:cBhvr>
                                      <p:to x="100000" y="100000"/>
                                    </p:animScale>
                                  </p:childTnLst>
                                </p:cTn>
                              </p:par>
                            </p:childTnLst>
                          </p:cTn>
                        </p:par>
                      </p:childTnLst>
                    </p:cTn>
                  </p:par>
                  <p:par>
                    <p:cTn id="120" fill="hold">
                      <p:stCondLst>
                        <p:cond delay="indefinite"/>
                      </p:stCondLst>
                      <p:childTnLst>
                        <p:par>
                          <p:cTn id="121" fill="hold">
                            <p:stCondLst>
                              <p:cond delay="0"/>
                            </p:stCondLst>
                            <p:childTnLst>
                              <p:par>
                                <p:cTn id="122" presetID="26" presetClass="entr" presetSubtype="0" fill="hold" grpId="0" nodeType="clickEffect">
                                  <p:stCondLst>
                                    <p:cond delay="0"/>
                                  </p:stCondLst>
                                  <p:childTnLst>
                                    <p:set>
                                      <p:cBhvr>
                                        <p:cTn id="123" dur="1" fill="hold">
                                          <p:stCondLst>
                                            <p:cond delay="0"/>
                                          </p:stCondLst>
                                        </p:cTn>
                                        <p:tgtEl>
                                          <p:spTgt spid="9"/>
                                        </p:tgtEl>
                                        <p:attrNameLst>
                                          <p:attrName>style.visibility</p:attrName>
                                        </p:attrNameLst>
                                      </p:cBhvr>
                                      <p:to>
                                        <p:strVal val="visible"/>
                                      </p:to>
                                    </p:set>
                                    <p:animEffect transition="in" filter="wipe(down)">
                                      <p:cBhvr>
                                        <p:cTn id="124" dur="580">
                                          <p:stCondLst>
                                            <p:cond delay="0"/>
                                          </p:stCondLst>
                                        </p:cTn>
                                        <p:tgtEl>
                                          <p:spTgt spid="9"/>
                                        </p:tgtEl>
                                      </p:cBhvr>
                                    </p:animEffect>
                                    <p:anim calcmode="lin" valueType="num">
                                      <p:cBhvr>
                                        <p:cTn id="12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0" dur="26">
                                          <p:stCondLst>
                                            <p:cond delay="650"/>
                                          </p:stCondLst>
                                        </p:cTn>
                                        <p:tgtEl>
                                          <p:spTgt spid="9"/>
                                        </p:tgtEl>
                                      </p:cBhvr>
                                      <p:to x="100000" y="60000"/>
                                    </p:animScale>
                                    <p:animScale>
                                      <p:cBhvr>
                                        <p:cTn id="131" dur="166" decel="50000">
                                          <p:stCondLst>
                                            <p:cond delay="676"/>
                                          </p:stCondLst>
                                        </p:cTn>
                                        <p:tgtEl>
                                          <p:spTgt spid="9"/>
                                        </p:tgtEl>
                                      </p:cBhvr>
                                      <p:to x="100000" y="100000"/>
                                    </p:animScale>
                                    <p:animScale>
                                      <p:cBhvr>
                                        <p:cTn id="132" dur="26">
                                          <p:stCondLst>
                                            <p:cond delay="1312"/>
                                          </p:stCondLst>
                                        </p:cTn>
                                        <p:tgtEl>
                                          <p:spTgt spid="9"/>
                                        </p:tgtEl>
                                      </p:cBhvr>
                                      <p:to x="100000" y="80000"/>
                                    </p:animScale>
                                    <p:animScale>
                                      <p:cBhvr>
                                        <p:cTn id="133" dur="166" decel="50000">
                                          <p:stCondLst>
                                            <p:cond delay="1338"/>
                                          </p:stCondLst>
                                        </p:cTn>
                                        <p:tgtEl>
                                          <p:spTgt spid="9"/>
                                        </p:tgtEl>
                                      </p:cBhvr>
                                      <p:to x="100000" y="100000"/>
                                    </p:animScale>
                                    <p:animScale>
                                      <p:cBhvr>
                                        <p:cTn id="134" dur="26">
                                          <p:stCondLst>
                                            <p:cond delay="1642"/>
                                          </p:stCondLst>
                                        </p:cTn>
                                        <p:tgtEl>
                                          <p:spTgt spid="9"/>
                                        </p:tgtEl>
                                      </p:cBhvr>
                                      <p:to x="100000" y="90000"/>
                                    </p:animScale>
                                    <p:animScale>
                                      <p:cBhvr>
                                        <p:cTn id="135" dur="166" decel="50000">
                                          <p:stCondLst>
                                            <p:cond delay="1668"/>
                                          </p:stCondLst>
                                        </p:cTn>
                                        <p:tgtEl>
                                          <p:spTgt spid="9"/>
                                        </p:tgtEl>
                                      </p:cBhvr>
                                      <p:to x="100000" y="100000"/>
                                    </p:animScale>
                                    <p:animScale>
                                      <p:cBhvr>
                                        <p:cTn id="136" dur="26">
                                          <p:stCondLst>
                                            <p:cond delay="1808"/>
                                          </p:stCondLst>
                                        </p:cTn>
                                        <p:tgtEl>
                                          <p:spTgt spid="9"/>
                                        </p:tgtEl>
                                      </p:cBhvr>
                                      <p:to x="100000" y="95000"/>
                                    </p:animScale>
                                    <p:animScale>
                                      <p:cBhvr>
                                        <p:cTn id="137" dur="166" decel="50000">
                                          <p:stCondLst>
                                            <p:cond delay="1834"/>
                                          </p:stCondLst>
                                        </p:cTn>
                                        <p:tgtEl>
                                          <p:spTgt spid="9"/>
                                        </p:tgtEl>
                                      </p:cBhvr>
                                      <p:to x="100000" y="100000"/>
                                    </p:animScale>
                                  </p:childTnLst>
                                </p:cTn>
                              </p:par>
                            </p:childTnLst>
                          </p:cTn>
                        </p:par>
                      </p:childTnLst>
                    </p:cTn>
                  </p:par>
                  <p:par>
                    <p:cTn id="138" fill="hold">
                      <p:stCondLst>
                        <p:cond delay="indefinite"/>
                      </p:stCondLst>
                      <p:childTnLst>
                        <p:par>
                          <p:cTn id="139" fill="hold">
                            <p:stCondLst>
                              <p:cond delay="0"/>
                            </p:stCondLst>
                            <p:childTnLst>
                              <p:par>
                                <p:cTn id="140" presetID="26" presetClass="entr" presetSubtype="0" fill="hold" grpId="0" nodeType="clickEffect">
                                  <p:stCondLst>
                                    <p:cond delay="0"/>
                                  </p:stCondLst>
                                  <p:childTnLst>
                                    <p:set>
                                      <p:cBhvr>
                                        <p:cTn id="141" dur="1" fill="hold">
                                          <p:stCondLst>
                                            <p:cond delay="0"/>
                                          </p:stCondLst>
                                        </p:cTn>
                                        <p:tgtEl>
                                          <p:spTgt spid="10"/>
                                        </p:tgtEl>
                                        <p:attrNameLst>
                                          <p:attrName>style.visibility</p:attrName>
                                        </p:attrNameLst>
                                      </p:cBhvr>
                                      <p:to>
                                        <p:strVal val="visible"/>
                                      </p:to>
                                    </p:set>
                                    <p:animEffect transition="in" filter="wipe(down)">
                                      <p:cBhvr>
                                        <p:cTn id="142" dur="580">
                                          <p:stCondLst>
                                            <p:cond delay="0"/>
                                          </p:stCondLst>
                                        </p:cTn>
                                        <p:tgtEl>
                                          <p:spTgt spid="10"/>
                                        </p:tgtEl>
                                      </p:cBhvr>
                                    </p:animEffect>
                                    <p:anim calcmode="lin" valueType="num">
                                      <p:cBhvr>
                                        <p:cTn id="143"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4"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45"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46"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47"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48" dur="26">
                                          <p:stCondLst>
                                            <p:cond delay="650"/>
                                          </p:stCondLst>
                                        </p:cTn>
                                        <p:tgtEl>
                                          <p:spTgt spid="10"/>
                                        </p:tgtEl>
                                      </p:cBhvr>
                                      <p:to x="100000" y="60000"/>
                                    </p:animScale>
                                    <p:animScale>
                                      <p:cBhvr>
                                        <p:cTn id="149" dur="166" decel="50000">
                                          <p:stCondLst>
                                            <p:cond delay="676"/>
                                          </p:stCondLst>
                                        </p:cTn>
                                        <p:tgtEl>
                                          <p:spTgt spid="10"/>
                                        </p:tgtEl>
                                      </p:cBhvr>
                                      <p:to x="100000" y="100000"/>
                                    </p:animScale>
                                    <p:animScale>
                                      <p:cBhvr>
                                        <p:cTn id="150" dur="26">
                                          <p:stCondLst>
                                            <p:cond delay="1312"/>
                                          </p:stCondLst>
                                        </p:cTn>
                                        <p:tgtEl>
                                          <p:spTgt spid="10"/>
                                        </p:tgtEl>
                                      </p:cBhvr>
                                      <p:to x="100000" y="80000"/>
                                    </p:animScale>
                                    <p:animScale>
                                      <p:cBhvr>
                                        <p:cTn id="151" dur="166" decel="50000">
                                          <p:stCondLst>
                                            <p:cond delay="1338"/>
                                          </p:stCondLst>
                                        </p:cTn>
                                        <p:tgtEl>
                                          <p:spTgt spid="10"/>
                                        </p:tgtEl>
                                      </p:cBhvr>
                                      <p:to x="100000" y="100000"/>
                                    </p:animScale>
                                    <p:animScale>
                                      <p:cBhvr>
                                        <p:cTn id="152" dur="26">
                                          <p:stCondLst>
                                            <p:cond delay="1642"/>
                                          </p:stCondLst>
                                        </p:cTn>
                                        <p:tgtEl>
                                          <p:spTgt spid="10"/>
                                        </p:tgtEl>
                                      </p:cBhvr>
                                      <p:to x="100000" y="90000"/>
                                    </p:animScale>
                                    <p:animScale>
                                      <p:cBhvr>
                                        <p:cTn id="153" dur="166" decel="50000">
                                          <p:stCondLst>
                                            <p:cond delay="1668"/>
                                          </p:stCondLst>
                                        </p:cTn>
                                        <p:tgtEl>
                                          <p:spTgt spid="10"/>
                                        </p:tgtEl>
                                      </p:cBhvr>
                                      <p:to x="100000" y="100000"/>
                                    </p:animScale>
                                    <p:animScale>
                                      <p:cBhvr>
                                        <p:cTn id="154" dur="26">
                                          <p:stCondLst>
                                            <p:cond delay="1808"/>
                                          </p:stCondLst>
                                        </p:cTn>
                                        <p:tgtEl>
                                          <p:spTgt spid="10"/>
                                        </p:tgtEl>
                                      </p:cBhvr>
                                      <p:to x="100000" y="95000"/>
                                    </p:animScale>
                                    <p:animScale>
                                      <p:cBhvr>
                                        <p:cTn id="155" dur="166" decel="50000">
                                          <p:stCondLst>
                                            <p:cond delay="1834"/>
                                          </p:stCondLst>
                                        </p:cTn>
                                        <p:tgtEl>
                                          <p:spTgt spid="10"/>
                                        </p:tgtEl>
                                      </p:cBhvr>
                                      <p:to x="100000" y="100000"/>
                                    </p:animScale>
                                  </p:childTnLst>
                                </p:cTn>
                              </p:par>
                            </p:childTnLst>
                          </p:cTn>
                        </p:par>
                      </p:childTnLst>
                    </p:cTn>
                  </p:par>
                  <p:par>
                    <p:cTn id="156" fill="hold">
                      <p:stCondLst>
                        <p:cond delay="indefinite"/>
                      </p:stCondLst>
                      <p:childTnLst>
                        <p:par>
                          <p:cTn id="157" fill="hold">
                            <p:stCondLst>
                              <p:cond delay="0"/>
                            </p:stCondLst>
                            <p:childTnLst>
                              <p:par>
                                <p:cTn id="158" presetID="26" presetClass="entr" presetSubtype="0" fill="hold" grpId="0" nodeType="clickEffect">
                                  <p:stCondLst>
                                    <p:cond delay="0"/>
                                  </p:stCondLst>
                                  <p:childTnLst>
                                    <p:set>
                                      <p:cBhvr>
                                        <p:cTn id="159" dur="1" fill="hold">
                                          <p:stCondLst>
                                            <p:cond delay="0"/>
                                          </p:stCondLst>
                                        </p:cTn>
                                        <p:tgtEl>
                                          <p:spTgt spid="11"/>
                                        </p:tgtEl>
                                        <p:attrNameLst>
                                          <p:attrName>style.visibility</p:attrName>
                                        </p:attrNameLst>
                                      </p:cBhvr>
                                      <p:to>
                                        <p:strVal val="visible"/>
                                      </p:to>
                                    </p:set>
                                    <p:animEffect transition="in" filter="wipe(down)">
                                      <p:cBhvr>
                                        <p:cTn id="160" dur="580">
                                          <p:stCondLst>
                                            <p:cond delay="0"/>
                                          </p:stCondLst>
                                        </p:cTn>
                                        <p:tgtEl>
                                          <p:spTgt spid="11"/>
                                        </p:tgtEl>
                                      </p:cBhvr>
                                    </p:animEffect>
                                    <p:anim calcmode="lin" valueType="num">
                                      <p:cBhvr>
                                        <p:cTn id="16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6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6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6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6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66" dur="26">
                                          <p:stCondLst>
                                            <p:cond delay="650"/>
                                          </p:stCondLst>
                                        </p:cTn>
                                        <p:tgtEl>
                                          <p:spTgt spid="11"/>
                                        </p:tgtEl>
                                      </p:cBhvr>
                                      <p:to x="100000" y="60000"/>
                                    </p:animScale>
                                    <p:animScale>
                                      <p:cBhvr>
                                        <p:cTn id="167" dur="166" decel="50000">
                                          <p:stCondLst>
                                            <p:cond delay="676"/>
                                          </p:stCondLst>
                                        </p:cTn>
                                        <p:tgtEl>
                                          <p:spTgt spid="11"/>
                                        </p:tgtEl>
                                      </p:cBhvr>
                                      <p:to x="100000" y="100000"/>
                                    </p:animScale>
                                    <p:animScale>
                                      <p:cBhvr>
                                        <p:cTn id="168" dur="26">
                                          <p:stCondLst>
                                            <p:cond delay="1312"/>
                                          </p:stCondLst>
                                        </p:cTn>
                                        <p:tgtEl>
                                          <p:spTgt spid="11"/>
                                        </p:tgtEl>
                                      </p:cBhvr>
                                      <p:to x="100000" y="80000"/>
                                    </p:animScale>
                                    <p:animScale>
                                      <p:cBhvr>
                                        <p:cTn id="169" dur="166" decel="50000">
                                          <p:stCondLst>
                                            <p:cond delay="1338"/>
                                          </p:stCondLst>
                                        </p:cTn>
                                        <p:tgtEl>
                                          <p:spTgt spid="11"/>
                                        </p:tgtEl>
                                      </p:cBhvr>
                                      <p:to x="100000" y="100000"/>
                                    </p:animScale>
                                    <p:animScale>
                                      <p:cBhvr>
                                        <p:cTn id="170" dur="26">
                                          <p:stCondLst>
                                            <p:cond delay="1642"/>
                                          </p:stCondLst>
                                        </p:cTn>
                                        <p:tgtEl>
                                          <p:spTgt spid="11"/>
                                        </p:tgtEl>
                                      </p:cBhvr>
                                      <p:to x="100000" y="90000"/>
                                    </p:animScale>
                                    <p:animScale>
                                      <p:cBhvr>
                                        <p:cTn id="171" dur="166" decel="50000">
                                          <p:stCondLst>
                                            <p:cond delay="1668"/>
                                          </p:stCondLst>
                                        </p:cTn>
                                        <p:tgtEl>
                                          <p:spTgt spid="11"/>
                                        </p:tgtEl>
                                      </p:cBhvr>
                                      <p:to x="100000" y="100000"/>
                                    </p:animScale>
                                    <p:animScale>
                                      <p:cBhvr>
                                        <p:cTn id="172" dur="26">
                                          <p:stCondLst>
                                            <p:cond delay="1808"/>
                                          </p:stCondLst>
                                        </p:cTn>
                                        <p:tgtEl>
                                          <p:spTgt spid="11"/>
                                        </p:tgtEl>
                                      </p:cBhvr>
                                      <p:to x="100000" y="95000"/>
                                    </p:animScale>
                                    <p:animScale>
                                      <p:cBhvr>
                                        <p:cTn id="173" dur="166" decel="50000">
                                          <p:stCondLst>
                                            <p:cond delay="1834"/>
                                          </p:stCondLst>
                                        </p:cTn>
                                        <p:tgtEl>
                                          <p:spTgt spid="11"/>
                                        </p:tgtEl>
                                      </p:cBhvr>
                                      <p:to x="100000" y="100000"/>
                                    </p:animScale>
                                  </p:childTnLst>
                                </p:cTn>
                              </p:par>
                            </p:childTnLst>
                          </p:cTn>
                        </p:par>
                      </p:childTnLst>
                    </p:cTn>
                  </p:par>
                  <p:par>
                    <p:cTn id="174" fill="hold">
                      <p:stCondLst>
                        <p:cond delay="indefinite"/>
                      </p:stCondLst>
                      <p:childTnLst>
                        <p:par>
                          <p:cTn id="175" fill="hold">
                            <p:stCondLst>
                              <p:cond delay="0"/>
                            </p:stCondLst>
                            <p:childTnLst>
                              <p:par>
                                <p:cTn id="176" presetID="26" presetClass="entr" presetSubtype="0" fill="hold" grpId="0" nodeType="clickEffect">
                                  <p:stCondLst>
                                    <p:cond delay="0"/>
                                  </p:stCondLst>
                                  <p:childTnLst>
                                    <p:set>
                                      <p:cBhvr>
                                        <p:cTn id="177" dur="1" fill="hold">
                                          <p:stCondLst>
                                            <p:cond delay="0"/>
                                          </p:stCondLst>
                                        </p:cTn>
                                        <p:tgtEl>
                                          <p:spTgt spid="12"/>
                                        </p:tgtEl>
                                        <p:attrNameLst>
                                          <p:attrName>style.visibility</p:attrName>
                                        </p:attrNameLst>
                                      </p:cBhvr>
                                      <p:to>
                                        <p:strVal val="visible"/>
                                      </p:to>
                                    </p:set>
                                    <p:animEffect transition="in" filter="wipe(down)">
                                      <p:cBhvr>
                                        <p:cTn id="178" dur="580">
                                          <p:stCondLst>
                                            <p:cond delay="0"/>
                                          </p:stCondLst>
                                        </p:cTn>
                                        <p:tgtEl>
                                          <p:spTgt spid="12"/>
                                        </p:tgtEl>
                                      </p:cBhvr>
                                    </p:animEffect>
                                    <p:anim calcmode="lin" valueType="num">
                                      <p:cBhvr>
                                        <p:cTn id="17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8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8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8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8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84" dur="26">
                                          <p:stCondLst>
                                            <p:cond delay="650"/>
                                          </p:stCondLst>
                                        </p:cTn>
                                        <p:tgtEl>
                                          <p:spTgt spid="12"/>
                                        </p:tgtEl>
                                      </p:cBhvr>
                                      <p:to x="100000" y="60000"/>
                                    </p:animScale>
                                    <p:animScale>
                                      <p:cBhvr>
                                        <p:cTn id="185" dur="166" decel="50000">
                                          <p:stCondLst>
                                            <p:cond delay="676"/>
                                          </p:stCondLst>
                                        </p:cTn>
                                        <p:tgtEl>
                                          <p:spTgt spid="12"/>
                                        </p:tgtEl>
                                      </p:cBhvr>
                                      <p:to x="100000" y="100000"/>
                                    </p:animScale>
                                    <p:animScale>
                                      <p:cBhvr>
                                        <p:cTn id="186" dur="26">
                                          <p:stCondLst>
                                            <p:cond delay="1312"/>
                                          </p:stCondLst>
                                        </p:cTn>
                                        <p:tgtEl>
                                          <p:spTgt spid="12"/>
                                        </p:tgtEl>
                                      </p:cBhvr>
                                      <p:to x="100000" y="80000"/>
                                    </p:animScale>
                                    <p:animScale>
                                      <p:cBhvr>
                                        <p:cTn id="187" dur="166" decel="50000">
                                          <p:stCondLst>
                                            <p:cond delay="1338"/>
                                          </p:stCondLst>
                                        </p:cTn>
                                        <p:tgtEl>
                                          <p:spTgt spid="12"/>
                                        </p:tgtEl>
                                      </p:cBhvr>
                                      <p:to x="100000" y="100000"/>
                                    </p:animScale>
                                    <p:animScale>
                                      <p:cBhvr>
                                        <p:cTn id="188" dur="26">
                                          <p:stCondLst>
                                            <p:cond delay="1642"/>
                                          </p:stCondLst>
                                        </p:cTn>
                                        <p:tgtEl>
                                          <p:spTgt spid="12"/>
                                        </p:tgtEl>
                                      </p:cBhvr>
                                      <p:to x="100000" y="90000"/>
                                    </p:animScale>
                                    <p:animScale>
                                      <p:cBhvr>
                                        <p:cTn id="189" dur="166" decel="50000">
                                          <p:stCondLst>
                                            <p:cond delay="1668"/>
                                          </p:stCondLst>
                                        </p:cTn>
                                        <p:tgtEl>
                                          <p:spTgt spid="12"/>
                                        </p:tgtEl>
                                      </p:cBhvr>
                                      <p:to x="100000" y="100000"/>
                                    </p:animScale>
                                    <p:animScale>
                                      <p:cBhvr>
                                        <p:cTn id="190" dur="26">
                                          <p:stCondLst>
                                            <p:cond delay="1808"/>
                                          </p:stCondLst>
                                        </p:cTn>
                                        <p:tgtEl>
                                          <p:spTgt spid="12"/>
                                        </p:tgtEl>
                                      </p:cBhvr>
                                      <p:to x="100000" y="95000"/>
                                    </p:animScale>
                                    <p:animScale>
                                      <p:cBhvr>
                                        <p:cTn id="191" dur="166" decel="50000">
                                          <p:stCondLst>
                                            <p:cond delay="1834"/>
                                          </p:stCondLst>
                                        </p:cTn>
                                        <p:tgtEl>
                                          <p:spTgt spid="12"/>
                                        </p:tgtEl>
                                      </p:cBhvr>
                                      <p:to x="100000" y="100000"/>
                                    </p:animScale>
                                  </p:childTnLst>
                                </p:cTn>
                              </p:par>
                            </p:childTnLst>
                          </p:cTn>
                        </p:par>
                      </p:childTnLst>
                    </p:cTn>
                  </p:par>
                  <p:par>
                    <p:cTn id="192" fill="hold">
                      <p:stCondLst>
                        <p:cond delay="indefinite"/>
                      </p:stCondLst>
                      <p:childTnLst>
                        <p:par>
                          <p:cTn id="193" fill="hold">
                            <p:stCondLst>
                              <p:cond delay="0"/>
                            </p:stCondLst>
                            <p:childTnLst>
                              <p:par>
                                <p:cTn id="194" presetID="56" presetClass="entr" presetSubtype="0" fill="hold" grpId="0" nodeType="clickEffect">
                                  <p:stCondLst>
                                    <p:cond delay="0"/>
                                  </p:stCondLst>
                                  <p:iterate type="lt">
                                    <p:tmPct val="10000"/>
                                  </p:iterate>
                                  <p:childTnLst>
                                    <p:set>
                                      <p:cBhvr>
                                        <p:cTn id="195" dur="1" fill="hold">
                                          <p:stCondLst>
                                            <p:cond delay="0"/>
                                          </p:stCondLst>
                                        </p:cTn>
                                        <p:tgtEl>
                                          <p:spTgt spid="5"/>
                                        </p:tgtEl>
                                        <p:attrNameLst>
                                          <p:attrName>style.visibility</p:attrName>
                                        </p:attrNameLst>
                                      </p:cBhvr>
                                      <p:to>
                                        <p:strVal val="visible"/>
                                      </p:to>
                                    </p:set>
                                    <p:anim by="(-#ppt_w*2)" calcmode="lin" valueType="num">
                                      <p:cBhvr rctx="PPT">
                                        <p:cTn id="196" dur="500" autoRev="1" fill="hold">
                                          <p:stCondLst>
                                            <p:cond delay="0"/>
                                          </p:stCondLst>
                                        </p:cTn>
                                        <p:tgtEl>
                                          <p:spTgt spid="5"/>
                                        </p:tgtEl>
                                        <p:attrNameLst>
                                          <p:attrName>ppt_w</p:attrName>
                                        </p:attrNameLst>
                                      </p:cBhvr>
                                    </p:anim>
                                    <p:anim by="(#ppt_w*0.50)" calcmode="lin" valueType="num">
                                      <p:cBhvr>
                                        <p:cTn id="197" dur="500" decel="50000" autoRev="1" fill="hold">
                                          <p:stCondLst>
                                            <p:cond delay="0"/>
                                          </p:stCondLst>
                                        </p:cTn>
                                        <p:tgtEl>
                                          <p:spTgt spid="5"/>
                                        </p:tgtEl>
                                        <p:attrNameLst>
                                          <p:attrName>ppt_x</p:attrName>
                                        </p:attrNameLst>
                                      </p:cBhvr>
                                    </p:anim>
                                    <p:anim from="(-#ppt_h/2)" to="(#ppt_y)" calcmode="lin" valueType="num">
                                      <p:cBhvr>
                                        <p:cTn id="198" dur="1000" fill="hold">
                                          <p:stCondLst>
                                            <p:cond delay="0"/>
                                          </p:stCondLst>
                                        </p:cTn>
                                        <p:tgtEl>
                                          <p:spTgt spid="5"/>
                                        </p:tgtEl>
                                        <p:attrNameLst>
                                          <p:attrName>ppt_y</p:attrName>
                                        </p:attrNameLst>
                                      </p:cBhvr>
                                    </p:anim>
                                    <p:animRot by="21600000">
                                      <p:cBhvr>
                                        <p:cTn id="199"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4" y="870466"/>
            <a:ext cx="7772400" cy="461665"/>
          </a:xfrm>
          <a:prstGeom prst="rect">
            <a:avLst/>
          </a:prstGeom>
        </p:spPr>
        <p:txBody>
          <a:bodyPr wrap="square">
            <a:spAutoFit/>
          </a:bodyPr>
          <a:lstStyle/>
          <a:p>
            <a:pPr lvl="0"/>
            <a:r>
              <a:rPr lang="en-US" sz="2400" b="1" dirty="0" smtClean="0">
                <a:latin typeface="Times New Roman" pitchFamily="18" charset="0"/>
                <a:cs typeface="Times New Roman" pitchFamily="18" charset="0"/>
              </a:rPr>
              <a:t>The main uses of quotations in writing are as follows:</a:t>
            </a:r>
            <a:endParaRPr lang="en-US" sz="2400" dirty="0">
              <a:latin typeface="Times New Roman" pitchFamily="18" charset="0"/>
              <a:cs typeface="Times New Roman" pitchFamily="18" charset="0"/>
            </a:endParaRPr>
          </a:p>
        </p:txBody>
      </p:sp>
      <p:sp>
        <p:nvSpPr>
          <p:cNvPr id="5" name="Rectangle 4"/>
          <p:cNvSpPr/>
          <p:nvPr/>
        </p:nvSpPr>
        <p:spPr>
          <a:xfrm>
            <a:off x="457200" y="1332131"/>
            <a:ext cx="8186346" cy="707886"/>
          </a:xfrm>
          <a:prstGeom prst="rect">
            <a:avLst/>
          </a:prstGeom>
        </p:spPr>
        <p:txBody>
          <a:bodyPr wrap="squar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Support for an argument or point of view. Similar to what or As X has observed“….”</a:t>
            </a:r>
            <a:endParaRPr lang="en-US" sz="2000" dirty="0">
              <a:latin typeface="Times New Roman" pitchFamily="18" charset="0"/>
              <a:cs typeface="Times New Roman" pitchFamily="18" charset="0"/>
            </a:endParaRPr>
          </a:p>
        </p:txBody>
      </p:sp>
      <p:sp>
        <p:nvSpPr>
          <p:cNvPr id="6" name="Rectangle 5"/>
          <p:cNvSpPr/>
          <p:nvPr/>
        </p:nvSpPr>
        <p:spPr>
          <a:xfrm>
            <a:off x="457200" y="1981200"/>
            <a:ext cx="8147157" cy="400110"/>
          </a:xfrm>
          <a:prstGeom prst="rect">
            <a:avLst/>
          </a:prstGeom>
        </p:spPr>
        <p:txBody>
          <a:bodyPr wrap="squar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Exemplification of the point being made. Thus, for example, “….”</a:t>
            </a:r>
            <a:endParaRPr lang="en-US" sz="2000" dirty="0">
              <a:latin typeface="Times New Roman" pitchFamily="18" charset="0"/>
              <a:cs typeface="Times New Roman" pitchFamily="18" charset="0"/>
            </a:endParaRPr>
          </a:p>
        </p:txBody>
      </p:sp>
      <p:sp>
        <p:nvSpPr>
          <p:cNvPr id="7" name="Rectangle 6"/>
          <p:cNvSpPr/>
          <p:nvPr/>
        </p:nvSpPr>
        <p:spPr>
          <a:xfrm>
            <a:off x="457200" y="2362200"/>
            <a:ext cx="8138448" cy="400110"/>
          </a:xfrm>
          <a:prstGeom prst="rect">
            <a:avLst/>
          </a:prstGeom>
        </p:spPr>
        <p:txBody>
          <a:bodyPr wrap="squar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Introduction of a point or viewpoint etc. According to X,</a:t>
            </a:r>
            <a:endParaRPr lang="en-US" sz="2000" dirty="0">
              <a:latin typeface="Times New Roman" pitchFamily="18" charset="0"/>
              <a:cs typeface="Times New Roman" pitchFamily="18" charset="0"/>
            </a:endParaRPr>
          </a:p>
        </p:txBody>
      </p:sp>
      <p:sp>
        <p:nvSpPr>
          <p:cNvPr id="8" name="Rectangle 7"/>
          <p:cNvSpPr/>
          <p:nvPr/>
        </p:nvSpPr>
        <p:spPr>
          <a:xfrm>
            <a:off x="457200" y="2724090"/>
            <a:ext cx="8147158" cy="400110"/>
          </a:xfrm>
          <a:prstGeom prst="rect">
            <a:avLst/>
          </a:prstGeom>
        </p:spPr>
        <p:txBody>
          <a:bodyPr wrap="squar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Conclusion of a discussion, analysis, etc. Therefore X concludes: “….”</a:t>
            </a:r>
            <a:endParaRPr lang="en-US" sz="2000" dirty="0">
              <a:latin typeface="Times New Roman" pitchFamily="18" charset="0"/>
              <a:cs typeface="Times New Roman" pitchFamily="18" charset="0"/>
            </a:endParaRPr>
          </a:p>
        </p:txBody>
      </p:sp>
      <p:sp>
        <p:nvSpPr>
          <p:cNvPr id="9" name="Rectangle 8"/>
          <p:cNvSpPr/>
          <p:nvPr/>
        </p:nvSpPr>
        <p:spPr>
          <a:xfrm>
            <a:off x="457200" y="3105090"/>
            <a:ext cx="8123498" cy="400110"/>
          </a:xfrm>
          <a:prstGeom prst="rect">
            <a:avLst/>
          </a:prstGeom>
        </p:spPr>
        <p:txBody>
          <a:bodyPr wrap="square">
            <a:spAutoFit/>
          </a:bodyPr>
          <a:lstStyle/>
          <a:p>
            <a:pPr marL="285750" indent="-285750">
              <a:buFont typeface="Wingdings" pitchFamily="2" charset="2"/>
              <a:buChar char="§"/>
            </a:pPr>
            <a:r>
              <a:rPr lang="en-US" sz="2000" dirty="0" smtClean="0">
                <a:latin typeface="Times New Roman" pitchFamily="18" charset="0"/>
                <a:cs typeface="Times New Roman" pitchFamily="18" charset="0"/>
              </a:rPr>
              <a:t>Explanation of a point, item, etc. X explains it as follows: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3716500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80">
                                          <p:stCondLst>
                                            <p:cond delay="0"/>
                                          </p:stCondLst>
                                        </p:cTn>
                                        <p:tgtEl>
                                          <p:spTgt spid="6"/>
                                        </p:tgtEl>
                                      </p:cBhvr>
                                    </p:animEffect>
                                    <p:anim calcmode="lin" valueType="num">
                                      <p:cBhvr>
                                        <p:cTn id="3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8" dur="26">
                                          <p:stCondLst>
                                            <p:cond delay="650"/>
                                          </p:stCondLst>
                                        </p:cTn>
                                        <p:tgtEl>
                                          <p:spTgt spid="6"/>
                                        </p:tgtEl>
                                      </p:cBhvr>
                                      <p:to x="100000" y="60000"/>
                                    </p:animScale>
                                    <p:animScale>
                                      <p:cBhvr>
                                        <p:cTn id="39" dur="166" decel="50000">
                                          <p:stCondLst>
                                            <p:cond delay="676"/>
                                          </p:stCondLst>
                                        </p:cTn>
                                        <p:tgtEl>
                                          <p:spTgt spid="6"/>
                                        </p:tgtEl>
                                      </p:cBhvr>
                                      <p:to x="100000" y="100000"/>
                                    </p:animScale>
                                    <p:animScale>
                                      <p:cBhvr>
                                        <p:cTn id="40" dur="26">
                                          <p:stCondLst>
                                            <p:cond delay="1312"/>
                                          </p:stCondLst>
                                        </p:cTn>
                                        <p:tgtEl>
                                          <p:spTgt spid="6"/>
                                        </p:tgtEl>
                                      </p:cBhvr>
                                      <p:to x="100000" y="80000"/>
                                    </p:animScale>
                                    <p:animScale>
                                      <p:cBhvr>
                                        <p:cTn id="41" dur="166" decel="50000">
                                          <p:stCondLst>
                                            <p:cond delay="1338"/>
                                          </p:stCondLst>
                                        </p:cTn>
                                        <p:tgtEl>
                                          <p:spTgt spid="6"/>
                                        </p:tgtEl>
                                      </p:cBhvr>
                                      <p:to x="100000" y="100000"/>
                                    </p:animScale>
                                    <p:animScale>
                                      <p:cBhvr>
                                        <p:cTn id="42" dur="26">
                                          <p:stCondLst>
                                            <p:cond delay="1642"/>
                                          </p:stCondLst>
                                        </p:cTn>
                                        <p:tgtEl>
                                          <p:spTgt spid="6"/>
                                        </p:tgtEl>
                                      </p:cBhvr>
                                      <p:to x="100000" y="90000"/>
                                    </p:animScale>
                                    <p:animScale>
                                      <p:cBhvr>
                                        <p:cTn id="43" dur="166" decel="50000">
                                          <p:stCondLst>
                                            <p:cond delay="1668"/>
                                          </p:stCondLst>
                                        </p:cTn>
                                        <p:tgtEl>
                                          <p:spTgt spid="6"/>
                                        </p:tgtEl>
                                      </p:cBhvr>
                                      <p:to x="100000" y="100000"/>
                                    </p:animScale>
                                    <p:animScale>
                                      <p:cBhvr>
                                        <p:cTn id="44" dur="26">
                                          <p:stCondLst>
                                            <p:cond delay="1808"/>
                                          </p:stCondLst>
                                        </p:cTn>
                                        <p:tgtEl>
                                          <p:spTgt spid="6"/>
                                        </p:tgtEl>
                                      </p:cBhvr>
                                      <p:to x="100000" y="95000"/>
                                    </p:animScale>
                                    <p:animScale>
                                      <p:cBhvr>
                                        <p:cTn id="45" dur="166" decel="50000">
                                          <p:stCondLst>
                                            <p:cond delay="1834"/>
                                          </p:stCondLst>
                                        </p:cTn>
                                        <p:tgtEl>
                                          <p:spTgt spid="6"/>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down)">
                                      <p:cBhvr>
                                        <p:cTn id="50" dur="580">
                                          <p:stCondLst>
                                            <p:cond delay="0"/>
                                          </p:stCondLst>
                                        </p:cTn>
                                        <p:tgtEl>
                                          <p:spTgt spid="7"/>
                                        </p:tgtEl>
                                      </p:cBhvr>
                                    </p:animEffect>
                                    <p:anim calcmode="lin" valueType="num">
                                      <p:cBhvr>
                                        <p:cTn id="5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6" dur="26">
                                          <p:stCondLst>
                                            <p:cond delay="650"/>
                                          </p:stCondLst>
                                        </p:cTn>
                                        <p:tgtEl>
                                          <p:spTgt spid="7"/>
                                        </p:tgtEl>
                                      </p:cBhvr>
                                      <p:to x="100000" y="60000"/>
                                    </p:animScale>
                                    <p:animScale>
                                      <p:cBhvr>
                                        <p:cTn id="57" dur="166" decel="50000">
                                          <p:stCondLst>
                                            <p:cond delay="676"/>
                                          </p:stCondLst>
                                        </p:cTn>
                                        <p:tgtEl>
                                          <p:spTgt spid="7"/>
                                        </p:tgtEl>
                                      </p:cBhvr>
                                      <p:to x="100000" y="100000"/>
                                    </p:animScale>
                                    <p:animScale>
                                      <p:cBhvr>
                                        <p:cTn id="58" dur="26">
                                          <p:stCondLst>
                                            <p:cond delay="1312"/>
                                          </p:stCondLst>
                                        </p:cTn>
                                        <p:tgtEl>
                                          <p:spTgt spid="7"/>
                                        </p:tgtEl>
                                      </p:cBhvr>
                                      <p:to x="100000" y="80000"/>
                                    </p:animScale>
                                    <p:animScale>
                                      <p:cBhvr>
                                        <p:cTn id="59" dur="166" decel="50000">
                                          <p:stCondLst>
                                            <p:cond delay="1338"/>
                                          </p:stCondLst>
                                        </p:cTn>
                                        <p:tgtEl>
                                          <p:spTgt spid="7"/>
                                        </p:tgtEl>
                                      </p:cBhvr>
                                      <p:to x="100000" y="100000"/>
                                    </p:animScale>
                                    <p:animScale>
                                      <p:cBhvr>
                                        <p:cTn id="60" dur="26">
                                          <p:stCondLst>
                                            <p:cond delay="1642"/>
                                          </p:stCondLst>
                                        </p:cTn>
                                        <p:tgtEl>
                                          <p:spTgt spid="7"/>
                                        </p:tgtEl>
                                      </p:cBhvr>
                                      <p:to x="100000" y="90000"/>
                                    </p:animScale>
                                    <p:animScale>
                                      <p:cBhvr>
                                        <p:cTn id="61" dur="166" decel="50000">
                                          <p:stCondLst>
                                            <p:cond delay="1668"/>
                                          </p:stCondLst>
                                        </p:cTn>
                                        <p:tgtEl>
                                          <p:spTgt spid="7"/>
                                        </p:tgtEl>
                                      </p:cBhvr>
                                      <p:to x="100000" y="100000"/>
                                    </p:animScale>
                                    <p:animScale>
                                      <p:cBhvr>
                                        <p:cTn id="62" dur="26">
                                          <p:stCondLst>
                                            <p:cond delay="1808"/>
                                          </p:stCondLst>
                                        </p:cTn>
                                        <p:tgtEl>
                                          <p:spTgt spid="7"/>
                                        </p:tgtEl>
                                      </p:cBhvr>
                                      <p:to x="100000" y="95000"/>
                                    </p:animScale>
                                    <p:animScale>
                                      <p:cBhvr>
                                        <p:cTn id="63" dur="166" decel="50000">
                                          <p:stCondLst>
                                            <p:cond delay="1834"/>
                                          </p:stCondLst>
                                        </p:cTn>
                                        <p:tgtEl>
                                          <p:spTgt spid="7"/>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8"/>
                                        </p:tgtEl>
                                        <p:attrNameLst>
                                          <p:attrName>style.visibility</p:attrName>
                                        </p:attrNameLst>
                                      </p:cBhvr>
                                      <p:to>
                                        <p:strVal val="visible"/>
                                      </p:to>
                                    </p:set>
                                    <p:animEffect transition="in" filter="wipe(down)">
                                      <p:cBhvr>
                                        <p:cTn id="68" dur="580">
                                          <p:stCondLst>
                                            <p:cond delay="0"/>
                                          </p:stCondLst>
                                        </p:cTn>
                                        <p:tgtEl>
                                          <p:spTgt spid="8"/>
                                        </p:tgtEl>
                                      </p:cBhvr>
                                    </p:animEffect>
                                    <p:anim calcmode="lin" valueType="num">
                                      <p:cBhvr>
                                        <p:cTn id="6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4" dur="26">
                                          <p:stCondLst>
                                            <p:cond delay="650"/>
                                          </p:stCondLst>
                                        </p:cTn>
                                        <p:tgtEl>
                                          <p:spTgt spid="8"/>
                                        </p:tgtEl>
                                      </p:cBhvr>
                                      <p:to x="100000" y="60000"/>
                                    </p:animScale>
                                    <p:animScale>
                                      <p:cBhvr>
                                        <p:cTn id="75" dur="166" decel="50000">
                                          <p:stCondLst>
                                            <p:cond delay="676"/>
                                          </p:stCondLst>
                                        </p:cTn>
                                        <p:tgtEl>
                                          <p:spTgt spid="8"/>
                                        </p:tgtEl>
                                      </p:cBhvr>
                                      <p:to x="100000" y="100000"/>
                                    </p:animScale>
                                    <p:animScale>
                                      <p:cBhvr>
                                        <p:cTn id="76" dur="26">
                                          <p:stCondLst>
                                            <p:cond delay="1312"/>
                                          </p:stCondLst>
                                        </p:cTn>
                                        <p:tgtEl>
                                          <p:spTgt spid="8"/>
                                        </p:tgtEl>
                                      </p:cBhvr>
                                      <p:to x="100000" y="80000"/>
                                    </p:animScale>
                                    <p:animScale>
                                      <p:cBhvr>
                                        <p:cTn id="77" dur="166" decel="50000">
                                          <p:stCondLst>
                                            <p:cond delay="1338"/>
                                          </p:stCondLst>
                                        </p:cTn>
                                        <p:tgtEl>
                                          <p:spTgt spid="8"/>
                                        </p:tgtEl>
                                      </p:cBhvr>
                                      <p:to x="100000" y="100000"/>
                                    </p:animScale>
                                    <p:animScale>
                                      <p:cBhvr>
                                        <p:cTn id="78" dur="26">
                                          <p:stCondLst>
                                            <p:cond delay="1642"/>
                                          </p:stCondLst>
                                        </p:cTn>
                                        <p:tgtEl>
                                          <p:spTgt spid="8"/>
                                        </p:tgtEl>
                                      </p:cBhvr>
                                      <p:to x="100000" y="90000"/>
                                    </p:animScale>
                                    <p:animScale>
                                      <p:cBhvr>
                                        <p:cTn id="79" dur="166" decel="50000">
                                          <p:stCondLst>
                                            <p:cond delay="1668"/>
                                          </p:stCondLst>
                                        </p:cTn>
                                        <p:tgtEl>
                                          <p:spTgt spid="8"/>
                                        </p:tgtEl>
                                      </p:cBhvr>
                                      <p:to x="100000" y="100000"/>
                                    </p:animScale>
                                    <p:animScale>
                                      <p:cBhvr>
                                        <p:cTn id="80" dur="26">
                                          <p:stCondLst>
                                            <p:cond delay="1808"/>
                                          </p:stCondLst>
                                        </p:cTn>
                                        <p:tgtEl>
                                          <p:spTgt spid="8"/>
                                        </p:tgtEl>
                                      </p:cBhvr>
                                      <p:to x="100000" y="95000"/>
                                    </p:animScale>
                                    <p:animScale>
                                      <p:cBhvr>
                                        <p:cTn id="81" dur="166" decel="50000">
                                          <p:stCondLst>
                                            <p:cond delay="1834"/>
                                          </p:stCondLst>
                                        </p:cTn>
                                        <p:tgtEl>
                                          <p:spTgt spid="8"/>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down)">
                                      <p:cBhvr>
                                        <p:cTn id="86" dur="580">
                                          <p:stCondLst>
                                            <p:cond delay="0"/>
                                          </p:stCondLst>
                                        </p:cTn>
                                        <p:tgtEl>
                                          <p:spTgt spid="9"/>
                                        </p:tgtEl>
                                      </p:cBhvr>
                                    </p:animEffect>
                                    <p:anim calcmode="lin" valueType="num">
                                      <p:cBhvr>
                                        <p:cTn id="8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2" dur="26">
                                          <p:stCondLst>
                                            <p:cond delay="650"/>
                                          </p:stCondLst>
                                        </p:cTn>
                                        <p:tgtEl>
                                          <p:spTgt spid="9"/>
                                        </p:tgtEl>
                                      </p:cBhvr>
                                      <p:to x="100000" y="60000"/>
                                    </p:animScale>
                                    <p:animScale>
                                      <p:cBhvr>
                                        <p:cTn id="93" dur="166" decel="50000">
                                          <p:stCondLst>
                                            <p:cond delay="676"/>
                                          </p:stCondLst>
                                        </p:cTn>
                                        <p:tgtEl>
                                          <p:spTgt spid="9"/>
                                        </p:tgtEl>
                                      </p:cBhvr>
                                      <p:to x="100000" y="100000"/>
                                    </p:animScale>
                                    <p:animScale>
                                      <p:cBhvr>
                                        <p:cTn id="94" dur="26">
                                          <p:stCondLst>
                                            <p:cond delay="1312"/>
                                          </p:stCondLst>
                                        </p:cTn>
                                        <p:tgtEl>
                                          <p:spTgt spid="9"/>
                                        </p:tgtEl>
                                      </p:cBhvr>
                                      <p:to x="100000" y="80000"/>
                                    </p:animScale>
                                    <p:animScale>
                                      <p:cBhvr>
                                        <p:cTn id="95" dur="166" decel="50000">
                                          <p:stCondLst>
                                            <p:cond delay="1338"/>
                                          </p:stCondLst>
                                        </p:cTn>
                                        <p:tgtEl>
                                          <p:spTgt spid="9"/>
                                        </p:tgtEl>
                                      </p:cBhvr>
                                      <p:to x="100000" y="100000"/>
                                    </p:animScale>
                                    <p:animScale>
                                      <p:cBhvr>
                                        <p:cTn id="96" dur="26">
                                          <p:stCondLst>
                                            <p:cond delay="1642"/>
                                          </p:stCondLst>
                                        </p:cTn>
                                        <p:tgtEl>
                                          <p:spTgt spid="9"/>
                                        </p:tgtEl>
                                      </p:cBhvr>
                                      <p:to x="100000" y="90000"/>
                                    </p:animScale>
                                    <p:animScale>
                                      <p:cBhvr>
                                        <p:cTn id="97" dur="166" decel="50000">
                                          <p:stCondLst>
                                            <p:cond delay="1668"/>
                                          </p:stCondLst>
                                        </p:cTn>
                                        <p:tgtEl>
                                          <p:spTgt spid="9"/>
                                        </p:tgtEl>
                                      </p:cBhvr>
                                      <p:to x="100000" y="100000"/>
                                    </p:animScale>
                                    <p:animScale>
                                      <p:cBhvr>
                                        <p:cTn id="98" dur="26">
                                          <p:stCondLst>
                                            <p:cond delay="1808"/>
                                          </p:stCondLst>
                                        </p:cTn>
                                        <p:tgtEl>
                                          <p:spTgt spid="9"/>
                                        </p:tgtEl>
                                      </p:cBhvr>
                                      <p:to x="100000" y="95000"/>
                                    </p:animScale>
                                    <p:animScale>
                                      <p:cBhvr>
                                        <p:cTn id="99"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5946" y="0"/>
            <a:ext cx="2634054" cy="584775"/>
          </a:xfrm>
          <a:prstGeom prst="rect">
            <a:avLst/>
          </a:prstGeom>
        </p:spPr>
        <p:txBody>
          <a:bodyPr wrap="none">
            <a:spAutoFit/>
          </a:bodyPr>
          <a:lstStyle/>
          <a:p>
            <a:r>
              <a:rPr lang="en-US" sz="3200" b="1" dirty="0" err="1" smtClean="0">
                <a:latin typeface="Times New Roman" pitchFamily="18" charset="0"/>
                <a:cs typeface="Times New Roman" pitchFamily="18" charset="0"/>
              </a:rPr>
              <a:t>Summarising</a:t>
            </a:r>
            <a:r>
              <a:rPr lang="en-US" sz="3200" b="1"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 name="Rectangle 2"/>
          <p:cNvSpPr/>
          <p:nvPr/>
        </p:nvSpPr>
        <p:spPr>
          <a:xfrm>
            <a:off x="457200" y="1828800"/>
            <a:ext cx="8229600" cy="400110"/>
          </a:xfrm>
          <a:prstGeom prst="rect">
            <a:avLst/>
          </a:prstGeom>
        </p:spPr>
        <p:txBody>
          <a:bodyPr wrap="square">
            <a:spAutoFit/>
          </a:bodyPr>
          <a:lstStyle/>
          <a:p>
            <a:pPr marL="285750" indent="-285750">
              <a:buFont typeface="Wingdings" pitchFamily="2" charset="2"/>
              <a:buChar char="Ø"/>
              <a:defRPr/>
            </a:pPr>
            <a:r>
              <a:rPr lang="en-US" sz="2000" dirty="0" smtClean="0">
                <a:latin typeface="Times New Roman" pitchFamily="18" charset="0"/>
                <a:cs typeface="Times New Roman" pitchFamily="18" charset="0"/>
              </a:rPr>
              <a:t>Summarize </a:t>
            </a:r>
            <a:r>
              <a:rPr lang="en-US" sz="2000" dirty="0">
                <a:latin typeface="Times New Roman" pitchFamily="18" charset="0"/>
                <a:cs typeface="Times New Roman" pitchFamily="18" charset="0"/>
              </a:rPr>
              <a:t>a passage when you want to give a brief overview of a text. </a:t>
            </a:r>
          </a:p>
        </p:txBody>
      </p:sp>
      <p:sp>
        <p:nvSpPr>
          <p:cNvPr id="4" name="Rectangle 3"/>
          <p:cNvSpPr/>
          <p:nvPr/>
        </p:nvSpPr>
        <p:spPr>
          <a:xfrm>
            <a:off x="457200" y="892314"/>
            <a:ext cx="8229600" cy="707886"/>
          </a:xfrm>
          <a:prstGeom prst="rect">
            <a:avLst/>
          </a:prstGeom>
        </p:spPr>
        <p:txBody>
          <a:bodyPr wrap="square">
            <a:spAutoFit/>
          </a:bodyPr>
          <a:lstStyle/>
          <a:p>
            <a:pPr marL="285750" indent="-285750">
              <a:buFont typeface="Wingdings" pitchFamily="2" charset="2"/>
              <a:buChar char="Ø"/>
              <a:defRPr/>
            </a:pPr>
            <a:r>
              <a:rPr lang="en-US" sz="2000" dirty="0">
                <a:latin typeface="Times New Roman" pitchFamily="18" charset="0"/>
                <a:cs typeface="Times New Roman" pitchFamily="18" charset="0"/>
              </a:rPr>
              <a:t>A summary presents only the most important ideas of a passage, leaving out specific details. </a:t>
            </a:r>
          </a:p>
        </p:txBody>
      </p:sp>
      <p:sp>
        <p:nvSpPr>
          <p:cNvPr id="5" name="Rectangle 4"/>
          <p:cNvSpPr/>
          <p:nvPr/>
        </p:nvSpPr>
        <p:spPr>
          <a:xfrm>
            <a:off x="457200" y="2458759"/>
            <a:ext cx="5795176" cy="400110"/>
          </a:xfrm>
          <a:prstGeom prst="rect">
            <a:avLst/>
          </a:prstGeom>
        </p:spPr>
        <p:txBody>
          <a:bodyPr wrap="none">
            <a:spAutoFit/>
          </a:bodyPr>
          <a:lstStyle/>
          <a:p>
            <a:pPr marL="342900" indent="-342900">
              <a:buFont typeface="Wingdings" pitchFamily="2" charset="2"/>
              <a:buChar char="Ø"/>
            </a:pPr>
            <a:r>
              <a:rPr lang="id-ID" sz="2000" dirty="0" smtClean="0">
                <a:latin typeface="Times New Roman" pitchFamily="18" charset="0"/>
                <a:cs typeface="Times New Roman" pitchFamily="18" charset="0"/>
              </a:rPr>
              <a:t>How to make a good summary</a:t>
            </a:r>
            <a:r>
              <a:rPr lang="fr-FR"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Here are some </a:t>
            </a:r>
            <a:r>
              <a:rPr lang="en-US" sz="2000" dirty="0" smtClean="0">
                <a:latin typeface="Times New Roman" pitchFamily="18" charset="0"/>
                <a:cs typeface="Times New Roman" pitchFamily="18" charset="0"/>
              </a:rPr>
              <a:t>tips</a:t>
            </a:r>
            <a:r>
              <a:rPr lang="en-US" sz="2000" u="sng"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6" name="Rectangle 5"/>
          <p:cNvSpPr/>
          <p:nvPr/>
        </p:nvSpPr>
        <p:spPr>
          <a:xfrm>
            <a:off x="914400" y="2782669"/>
            <a:ext cx="7620000" cy="369332"/>
          </a:xfrm>
          <a:prstGeom prst="rect">
            <a:avLst/>
          </a:prstGeom>
        </p:spPr>
        <p:txBody>
          <a:bodyPr wrap="square">
            <a:spAutoFit/>
          </a:bodyPr>
          <a:lstStyle/>
          <a:p>
            <a:pPr marL="285750" indent="-285750">
              <a:buFont typeface="Wingdings" pitchFamily="2" charset="2"/>
              <a:buChar char="ü"/>
            </a:pPr>
            <a:r>
              <a:rPr lang="en-US" dirty="0">
                <a:latin typeface="Times New Roman" pitchFamily="18" charset="0"/>
                <a:cs typeface="Times New Roman" pitchFamily="18" charset="0"/>
              </a:rPr>
              <a:t>Read the original text carefully and check any new or difficult </a:t>
            </a:r>
            <a:r>
              <a:rPr lang="en-US" dirty="0" smtClean="0">
                <a:latin typeface="Times New Roman" pitchFamily="18" charset="0"/>
                <a:cs typeface="Times New Roman" pitchFamily="18" charset="0"/>
              </a:rPr>
              <a:t>vocabulary.</a:t>
            </a:r>
            <a:endParaRPr lang="en-US" dirty="0">
              <a:latin typeface="Times New Roman" pitchFamily="18" charset="0"/>
              <a:cs typeface="Times New Roman" pitchFamily="18" charset="0"/>
            </a:endParaRPr>
          </a:p>
        </p:txBody>
      </p:sp>
      <p:sp>
        <p:nvSpPr>
          <p:cNvPr id="7" name="Rectangle 6"/>
          <p:cNvSpPr/>
          <p:nvPr/>
        </p:nvSpPr>
        <p:spPr>
          <a:xfrm>
            <a:off x="914400" y="3087469"/>
            <a:ext cx="7239000" cy="369332"/>
          </a:xfrm>
          <a:prstGeom prst="rect">
            <a:avLst/>
          </a:prstGeom>
        </p:spPr>
        <p:txBody>
          <a:bodyPr wrap="square">
            <a:spAutoFit/>
          </a:bodyPr>
          <a:lstStyle/>
          <a:p>
            <a:pPr marL="285750" indent="-285750">
              <a:buFont typeface="Wingdings" pitchFamily="2" charset="2"/>
              <a:buChar char="ü"/>
            </a:pPr>
            <a:r>
              <a:rPr lang="en-US" dirty="0">
                <a:latin typeface="Times New Roman" pitchFamily="18" charset="0"/>
                <a:cs typeface="Times New Roman" pitchFamily="18" charset="0"/>
              </a:rPr>
              <a:t>Make notes of the key points, paraphrasing where </a:t>
            </a:r>
            <a:r>
              <a:rPr lang="en-US" dirty="0" smtClean="0">
                <a:latin typeface="Times New Roman" pitchFamily="18" charset="0"/>
                <a:cs typeface="Times New Roman" pitchFamily="18" charset="0"/>
              </a:rPr>
              <a:t>possible.</a:t>
            </a:r>
            <a:endParaRPr lang="en-US" dirty="0">
              <a:latin typeface="Times New Roman" pitchFamily="18" charset="0"/>
              <a:cs typeface="Times New Roman" pitchFamily="18" charset="0"/>
            </a:endParaRPr>
          </a:p>
        </p:txBody>
      </p:sp>
      <p:sp>
        <p:nvSpPr>
          <p:cNvPr id="8" name="Rectangle 7"/>
          <p:cNvSpPr/>
          <p:nvPr/>
        </p:nvSpPr>
        <p:spPr>
          <a:xfrm>
            <a:off x="914400" y="3392269"/>
            <a:ext cx="6019800" cy="369332"/>
          </a:xfrm>
          <a:prstGeom prst="rect">
            <a:avLst/>
          </a:prstGeom>
        </p:spPr>
        <p:txBody>
          <a:bodyPr wrap="square">
            <a:spAutoFit/>
          </a:bodyPr>
          <a:lstStyle/>
          <a:p>
            <a:pPr marL="285750" indent="-285750">
              <a:buFont typeface="Wingdings" pitchFamily="2" charset="2"/>
              <a:buChar char="ü"/>
            </a:pPr>
            <a:r>
              <a:rPr lang="en-US" dirty="0">
                <a:latin typeface="Times New Roman" pitchFamily="18" charset="0"/>
                <a:cs typeface="Times New Roman" pitchFamily="18" charset="0"/>
              </a:rPr>
              <a:t>Mark the key points by underlining or highlighting.</a:t>
            </a:r>
          </a:p>
        </p:txBody>
      </p:sp>
      <p:sp>
        <p:nvSpPr>
          <p:cNvPr id="9" name="Rectangle 8"/>
          <p:cNvSpPr/>
          <p:nvPr/>
        </p:nvSpPr>
        <p:spPr>
          <a:xfrm>
            <a:off x="914400" y="3697069"/>
            <a:ext cx="7239000" cy="369332"/>
          </a:xfrm>
          <a:prstGeom prst="rect">
            <a:avLst/>
          </a:prstGeom>
        </p:spPr>
        <p:txBody>
          <a:bodyPr wrap="square">
            <a:spAutoFit/>
          </a:bodyPr>
          <a:lstStyle/>
          <a:p>
            <a:pPr marL="285750" indent="-285750">
              <a:buFont typeface="Wingdings" pitchFamily="2" charset="2"/>
              <a:buChar char="ü"/>
            </a:pPr>
            <a:r>
              <a:rPr lang="en-US" dirty="0">
                <a:latin typeface="Times New Roman" pitchFamily="18" charset="0"/>
                <a:cs typeface="Times New Roman" pitchFamily="18" charset="0"/>
              </a:rPr>
              <a:t>Write the summary from your notes, re-</a:t>
            </a:r>
            <a:r>
              <a:rPr lang="en-US" dirty="0" err="1">
                <a:latin typeface="Times New Roman" pitchFamily="18" charset="0"/>
                <a:cs typeface="Times New Roman" pitchFamily="18" charset="0"/>
              </a:rPr>
              <a:t>organising</a:t>
            </a:r>
            <a:r>
              <a:rPr lang="en-US" dirty="0">
                <a:latin typeface="Times New Roman" pitchFamily="18" charset="0"/>
                <a:cs typeface="Times New Roman" pitchFamily="18" charset="0"/>
              </a:rPr>
              <a:t> the structure if needed.</a:t>
            </a:r>
          </a:p>
        </p:txBody>
      </p:sp>
      <p:sp>
        <p:nvSpPr>
          <p:cNvPr id="10" name="Rectangle 9"/>
          <p:cNvSpPr/>
          <p:nvPr/>
        </p:nvSpPr>
        <p:spPr>
          <a:xfrm>
            <a:off x="914400" y="4001869"/>
            <a:ext cx="7239000" cy="646331"/>
          </a:xfrm>
          <a:prstGeom prst="rect">
            <a:avLst/>
          </a:prstGeom>
        </p:spPr>
        <p:txBody>
          <a:bodyPr wrap="square">
            <a:spAutoFit/>
          </a:bodyPr>
          <a:lstStyle/>
          <a:p>
            <a:pPr marL="285750" indent="-285750">
              <a:buFont typeface="Wingdings" pitchFamily="2" charset="2"/>
              <a:buChar char="ü"/>
            </a:pPr>
            <a:r>
              <a:rPr lang="en-US" dirty="0">
                <a:latin typeface="Times New Roman" pitchFamily="18" charset="0"/>
                <a:cs typeface="Times New Roman" pitchFamily="18" charset="0"/>
              </a:rPr>
              <a:t>Check the summary to ensure it is accurate and nothing important has been changed or lost.</a:t>
            </a:r>
          </a:p>
        </p:txBody>
      </p:sp>
      <p:sp>
        <p:nvSpPr>
          <p:cNvPr id="11" name="Rectangle 10"/>
          <p:cNvSpPr/>
          <p:nvPr/>
        </p:nvSpPr>
        <p:spPr>
          <a:xfrm>
            <a:off x="457200" y="4648200"/>
            <a:ext cx="3991798" cy="400110"/>
          </a:xfrm>
          <a:prstGeom prst="rect">
            <a:avLst/>
          </a:prstGeom>
        </p:spPr>
        <p:txBody>
          <a:bodyPr wrap="none">
            <a:spAutoFit/>
          </a:bodyPr>
          <a:lstStyle/>
          <a:p>
            <a:pPr marL="285750" indent="-285750">
              <a:buFont typeface="Wingdings" pitchFamily="2" charset="2"/>
              <a:buChar char="Ø"/>
            </a:pPr>
            <a:r>
              <a:rPr lang="en-US" sz="2000" dirty="0" smtClean="0">
                <a:latin typeface="Times New Roman" pitchFamily="18" charset="0"/>
                <a:cs typeface="Times New Roman" pitchFamily="18" charset="0"/>
              </a:rPr>
              <a:t>Assess your summary  (check list)</a:t>
            </a:r>
            <a:endParaRPr lang="en-US" sz="2000" dirty="0">
              <a:latin typeface="Times New Roman" pitchFamily="18" charset="0"/>
              <a:cs typeface="Times New Roman" pitchFamily="18" charset="0"/>
            </a:endParaRPr>
          </a:p>
        </p:txBody>
      </p:sp>
      <p:sp>
        <p:nvSpPr>
          <p:cNvPr id="12" name="Rectangle 11"/>
          <p:cNvSpPr/>
          <p:nvPr/>
        </p:nvSpPr>
        <p:spPr>
          <a:xfrm>
            <a:off x="914400" y="6019800"/>
            <a:ext cx="6934056" cy="369332"/>
          </a:xfrm>
          <a:prstGeom prst="rect">
            <a:avLst/>
          </a:prstGeom>
        </p:spPr>
        <p:txBody>
          <a:bodyPr wrap="square">
            <a:spAutoFit/>
          </a:bodyPr>
          <a:lstStyle/>
          <a:p>
            <a:pPr marL="285750" lvl="0" indent="-285750">
              <a:buFont typeface="Wingdings" pitchFamily="2" charset="2"/>
              <a:buChar char="ü"/>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source/s of information is/are clearly referenced.</a:t>
            </a:r>
          </a:p>
        </p:txBody>
      </p:sp>
      <p:sp>
        <p:nvSpPr>
          <p:cNvPr id="13" name="Rectangle 12"/>
          <p:cNvSpPr/>
          <p:nvPr/>
        </p:nvSpPr>
        <p:spPr>
          <a:xfrm>
            <a:off x="935095" y="5029200"/>
            <a:ext cx="3121367" cy="369332"/>
          </a:xfrm>
          <a:prstGeom prst="rect">
            <a:avLst/>
          </a:prstGeom>
        </p:spPr>
        <p:txBody>
          <a:bodyPr wrap="none">
            <a:spAutoFit/>
          </a:bodyPr>
          <a:lstStyle/>
          <a:p>
            <a:pPr marL="285750" lvl="0" indent="-285750">
              <a:buFont typeface="Wingdings" pitchFamily="2" charset="2"/>
              <a:buChar char="ü"/>
            </a:pPr>
            <a:r>
              <a:rPr lang="en-US" dirty="0" smtClean="0">
                <a:latin typeface="Times New Roman" pitchFamily="18" charset="0"/>
                <a:cs typeface="Times New Roman" pitchFamily="18" charset="0"/>
              </a:rPr>
              <a:t>The MEANING is the same.</a:t>
            </a:r>
            <a:endParaRPr lang="en-US" dirty="0">
              <a:latin typeface="Times New Roman" pitchFamily="18" charset="0"/>
              <a:cs typeface="Times New Roman" pitchFamily="18" charset="0"/>
            </a:endParaRPr>
          </a:p>
        </p:txBody>
      </p:sp>
      <p:sp>
        <p:nvSpPr>
          <p:cNvPr id="14" name="Rectangle 13"/>
          <p:cNvSpPr/>
          <p:nvPr/>
        </p:nvSpPr>
        <p:spPr>
          <a:xfrm>
            <a:off x="914400" y="5334000"/>
            <a:ext cx="6955827" cy="369332"/>
          </a:xfrm>
          <a:prstGeom prst="rect">
            <a:avLst/>
          </a:prstGeom>
        </p:spPr>
        <p:txBody>
          <a:bodyPr wrap="square">
            <a:spAutoFit/>
          </a:bodyPr>
          <a:lstStyle/>
          <a:p>
            <a:pPr marL="285750" lvl="0" indent="-285750">
              <a:buFont typeface="Wingdings" pitchFamily="2" charset="2"/>
              <a:buChar char="ü"/>
            </a:pPr>
            <a:r>
              <a:rPr lang="en-US" dirty="0" smtClean="0">
                <a:latin typeface="Times New Roman" pitchFamily="18" charset="0"/>
                <a:cs typeface="Times New Roman" pitchFamily="18" charset="0"/>
              </a:rPr>
              <a:t>The summary keeps the degree of certainty of the writer.</a:t>
            </a:r>
            <a:endParaRPr lang="en-US" dirty="0">
              <a:latin typeface="Times New Roman" pitchFamily="18" charset="0"/>
              <a:cs typeface="Times New Roman" pitchFamily="18" charset="0"/>
            </a:endParaRPr>
          </a:p>
        </p:txBody>
      </p:sp>
      <p:sp>
        <p:nvSpPr>
          <p:cNvPr id="15" name="Rectangle 14"/>
          <p:cNvSpPr/>
          <p:nvPr/>
        </p:nvSpPr>
        <p:spPr>
          <a:xfrm>
            <a:off x="957942" y="5703332"/>
            <a:ext cx="6662058" cy="369332"/>
          </a:xfrm>
          <a:prstGeom prst="rect">
            <a:avLst/>
          </a:prstGeom>
        </p:spPr>
        <p:txBody>
          <a:bodyPr wrap="square">
            <a:spAutoFit/>
          </a:bodyPr>
          <a:lstStyle/>
          <a:p>
            <a:pPr marL="285750" lvl="0" indent="-285750">
              <a:buFont typeface="Wingdings" pitchFamily="2" charset="2"/>
              <a:buChar char="ü"/>
            </a:pPr>
            <a:r>
              <a:rPr lang="en-US" dirty="0" smtClean="0">
                <a:latin typeface="Times New Roman" pitchFamily="18" charset="0"/>
                <a:cs typeface="Times New Roman" pitchFamily="18" charset="0"/>
              </a:rPr>
              <a:t>This is a much shorter version of the original writing.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168601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4"/>
                                        </p:tgtEl>
                                        <p:attrNameLst>
                                          <p:attrName>ppt_y</p:attrName>
                                        </p:attrNameLst>
                                      </p:cBhvr>
                                      <p:tavLst>
                                        <p:tav tm="0">
                                          <p:val>
                                            <p:strVal val="#ppt_y"/>
                                          </p:val>
                                        </p:tav>
                                        <p:tav tm="100000">
                                          <p:val>
                                            <p:strVal val="#ppt_y"/>
                                          </p:val>
                                        </p:tav>
                                      </p:tavLst>
                                    </p:anim>
                                    <p:anim calcmode="lin" valueType="num">
                                      <p:cBhvr>
                                        <p:cTn id="2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gtEl>
                                        <p:attrNameLst>
                                          <p:attrName>style.visibility</p:attrName>
                                        </p:attrNameLst>
                                      </p:cBhvr>
                                      <p:to>
                                        <p:strVal val="visible"/>
                                      </p:to>
                                    </p:set>
                                    <p:anim calcmode="lin" valueType="num">
                                      <p:cBhvr>
                                        <p:cTn id="34"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gtEl>
                                        <p:attrNameLst>
                                          <p:attrName>ppt_y</p:attrName>
                                        </p:attrNameLst>
                                      </p:cBhvr>
                                      <p:tavLst>
                                        <p:tav tm="0">
                                          <p:val>
                                            <p:strVal val="#ppt_y"/>
                                          </p:val>
                                        </p:tav>
                                        <p:tav tm="100000">
                                          <p:val>
                                            <p:strVal val="#ppt_y"/>
                                          </p:val>
                                        </p:tav>
                                      </p:tavLst>
                                    </p:anim>
                                    <p:anim calcmode="lin" valueType="num">
                                      <p:cBhvr>
                                        <p:cTn id="36"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5"/>
                                        </p:tgtEl>
                                        <p:attrNameLst>
                                          <p:attrName>style.visibility</p:attrName>
                                        </p:attrNameLst>
                                      </p:cBhvr>
                                      <p:to>
                                        <p:strVal val="visible"/>
                                      </p:to>
                                    </p:set>
                                    <p:anim calcmode="lin" valueType="num">
                                      <p:cBhvr>
                                        <p:cTn id="4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5"/>
                                        </p:tgtEl>
                                        <p:attrNameLst>
                                          <p:attrName>ppt_y</p:attrName>
                                        </p:attrNameLst>
                                      </p:cBhvr>
                                      <p:tavLst>
                                        <p:tav tm="0">
                                          <p:val>
                                            <p:strVal val="#ppt_y"/>
                                          </p:val>
                                        </p:tav>
                                        <p:tav tm="100000">
                                          <p:val>
                                            <p:strVal val="#ppt_y"/>
                                          </p:val>
                                        </p:tav>
                                      </p:tavLst>
                                    </p:anim>
                                    <p:anim calcmode="lin" valueType="num">
                                      <p:cBhvr>
                                        <p:cTn id="4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down)">
                                      <p:cBhvr>
                                        <p:cTn id="52" dur="580">
                                          <p:stCondLst>
                                            <p:cond delay="0"/>
                                          </p:stCondLst>
                                        </p:cTn>
                                        <p:tgtEl>
                                          <p:spTgt spid="6"/>
                                        </p:tgtEl>
                                      </p:cBhvr>
                                    </p:animEffect>
                                    <p:anim calcmode="lin" valueType="num">
                                      <p:cBhvr>
                                        <p:cTn id="5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8" dur="26">
                                          <p:stCondLst>
                                            <p:cond delay="650"/>
                                          </p:stCondLst>
                                        </p:cTn>
                                        <p:tgtEl>
                                          <p:spTgt spid="6"/>
                                        </p:tgtEl>
                                      </p:cBhvr>
                                      <p:to x="100000" y="60000"/>
                                    </p:animScale>
                                    <p:animScale>
                                      <p:cBhvr>
                                        <p:cTn id="59" dur="166" decel="50000">
                                          <p:stCondLst>
                                            <p:cond delay="676"/>
                                          </p:stCondLst>
                                        </p:cTn>
                                        <p:tgtEl>
                                          <p:spTgt spid="6"/>
                                        </p:tgtEl>
                                      </p:cBhvr>
                                      <p:to x="100000" y="100000"/>
                                    </p:animScale>
                                    <p:animScale>
                                      <p:cBhvr>
                                        <p:cTn id="60" dur="26">
                                          <p:stCondLst>
                                            <p:cond delay="1312"/>
                                          </p:stCondLst>
                                        </p:cTn>
                                        <p:tgtEl>
                                          <p:spTgt spid="6"/>
                                        </p:tgtEl>
                                      </p:cBhvr>
                                      <p:to x="100000" y="80000"/>
                                    </p:animScale>
                                    <p:animScale>
                                      <p:cBhvr>
                                        <p:cTn id="61" dur="166" decel="50000">
                                          <p:stCondLst>
                                            <p:cond delay="1338"/>
                                          </p:stCondLst>
                                        </p:cTn>
                                        <p:tgtEl>
                                          <p:spTgt spid="6"/>
                                        </p:tgtEl>
                                      </p:cBhvr>
                                      <p:to x="100000" y="100000"/>
                                    </p:animScale>
                                    <p:animScale>
                                      <p:cBhvr>
                                        <p:cTn id="62" dur="26">
                                          <p:stCondLst>
                                            <p:cond delay="1642"/>
                                          </p:stCondLst>
                                        </p:cTn>
                                        <p:tgtEl>
                                          <p:spTgt spid="6"/>
                                        </p:tgtEl>
                                      </p:cBhvr>
                                      <p:to x="100000" y="90000"/>
                                    </p:animScale>
                                    <p:animScale>
                                      <p:cBhvr>
                                        <p:cTn id="63" dur="166" decel="50000">
                                          <p:stCondLst>
                                            <p:cond delay="1668"/>
                                          </p:stCondLst>
                                        </p:cTn>
                                        <p:tgtEl>
                                          <p:spTgt spid="6"/>
                                        </p:tgtEl>
                                      </p:cBhvr>
                                      <p:to x="100000" y="100000"/>
                                    </p:animScale>
                                    <p:animScale>
                                      <p:cBhvr>
                                        <p:cTn id="64" dur="26">
                                          <p:stCondLst>
                                            <p:cond delay="1808"/>
                                          </p:stCondLst>
                                        </p:cTn>
                                        <p:tgtEl>
                                          <p:spTgt spid="6"/>
                                        </p:tgtEl>
                                      </p:cBhvr>
                                      <p:to x="100000" y="95000"/>
                                    </p:animScale>
                                    <p:animScale>
                                      <p:cBhvr>
                                        <p:cTn id="65" dur="166" decel="50000">
                                          <p:stCondLst>
                                            <p:cond delay="1834"/>
                                          </p:stCondLst>
                                        </p:cTn>
                                        <p:tgtEl>
                                          <p:spTgt spid="6"/>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down)">
                                      <p:cBhvr>
                                        <p:cTn id="70" dur="580">
                                          <p:stCondLst>
                                            <p:cond delay="0"/>
                                          </p:stCondLst>
                                        </p:cTn>
                                        <p:tgtEl>
                                          <p:spTgt spid="7"/>
                                        </p:tgtEl>
                                      </p:cBhvr>
                                    </p:animEffect>
                                    <p:anim calcmode="lin" valueType="num">
                                      <p:cBhvr>
                                        <p:cTn id="7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76" dur="26">
                                          <p:stCondLst>
                                            <p:cond delay="650"/>
                                          </p:stCondLst>
                                        </p:cTn>
                                        <p:tgtEl>
                                          <p:spTgt spid="7"/>
                                        </p:tgtEl>
                                      </p:cBhvr>
                                      <p:to x="100000" y="60000"/>
                                    </p:animScale>
                                    <p:animScale>
                                      <p:cBhvr>
                                        <p:cTn id="77" dur="166" decel="50000">
                                          <p:stCondLst>
                                            <p:cond delay="676"/>
                                          </p:stCondLst>
                                        </p:cTn>
                                        <p:tgtEl>
                                          <p:spTgt spid="7"/>
                                        </p:tgtEl>
                                      </p:cBhvr>
                                      <p:to x="100000" y="100000"/>
                                    </p:animScale>
                                    <p:animScale>
                                      <p:cBhvr>
                                        <p:cTn id="78" dur="26">
                                          <p:stCondLst>
                                            <p:cond delay="1312"/>
                                          </p:stCondLst>
                                        </p:cTn>
                                        <p:tgtEl>
                                          <p:spTgt spid="7"/>
                                        </p:tgtEl>
                                      </p:cBhvr>
                                      <p:to x="100000" y="80000"/>
                                    </p:animScale>
                                    <p:animScale>
                                      <p:cBhvr>
                                        <p:cTn id="79" dur="166" decel="50000">
                                          <p:stCondLst>
                                            <p:cond delay="1338"/>
                                          </p:stCondLst>
                                        </p:cTn>
                                        <p:tgtEl>
                                          <p:spTgt spid="7"/>
                                        </p:tgtEl>
                                      </p:cBhvr>
                                      <p:to x="100000" y="100000"/>
                                    </p:animScale>
                                    <p:animScale>
                                      <p:cBhvr>
                                        <p:cTn id="80" dur="26">
                                          <p:stCondLst>
                                            <p:cond delay="1642"/>
                                          </p:stCondLst>
                                        </p:cTn>
                                        <p:tgtEl>
                                          <p:spTgt spid="7"/>
                                        </p:tgtEl>
                                      </p:cBhvr>
                                      <p:to x="100000" y="90000"/>
                                    </p:animScale>
                                    <p:animScale>
                                      <p:cBhvr>
                                        <p:cTn id="81" dur="166" decel="50000">
                                          <p:stCondLst>
                                            <p:cond delay="1668"/>
                                          </p:stCondLst>
                                        </p:cTn>
                                        <p:tgtEl>
                                          <p:spTgt spid="7"/>
                                        </p:tgtEl>
                                      </p:cBhvr>
                                      <p:to x="100000" y="100000"/>
                                    </p:animScale>
                                    <p:animScale>
                                      <p:cBhvr>
                                        <p:cTn id="82" dur="26">
                                          <p:stCondLst>
                                            <p:cond delay="1808"/>
                                          </p:stCondLst>
                                        </p:cTn>
                                        <p:tgtEl>
                                          <p:spTgt spid="7"/>
                                        </p:tgtEl>
                                      </p:cBhvr>
                                      <p:to x="100000" y="95000"/>
                                    </p:animScale>
                                    <p:animScale>
                                      <p:cBhvr>
                                        <p:cTn id="83" dur="166" decel="50000">
                                          <p:stCondLst>
                                            <p:cond delay="1834"/>
                                          </p:stCondLst>
                                        </p:cTn>
                                        <p:tgtEl>
                                          <p:spTgt spid="7"/>
                                        </p:tgtEl>
                                      </p:cBhvr>
                                      <p:to x="100000" y="100000"/>
                                    </p:animScale>
                                  </p:childTnLst>
                                </p:cTn>
                              </p:par>
                            </p:childTnLst>
                          </p:cTn>
                        </p:par>
                      </p:childTnLst>
                    </p:cTn>
                  </p:par>
                  <p:par>
                    <p:cTn id="84" fill="hold">
                      <p:stCondLst>
                        <p:cond delay="indefinite"/>
                      </p:stCondLst>
                      <p:childTnLst>
                        <p:par>
                          <p:cTn id="85" fill="hold">
                            <p:stCondLst>
                              <p:cond delay="0"/>
                            </p:stCondLst>
                            <p:childTnLst>
                              <p:par>
                                <p:cTn id="86" presetID="26" presetClass="entr" presetSubtype="0" fill="hold" grpId="0" nodeType="clickEffect">
                                  <p:stCondLst>
                                    <p:cond delay="0"/>
                                  </p:stCondLst>
                                  <p:childTnLst>
                                    <p:set>
                                      <p:cBhvr>
                                        <p:cTn id="87" dur="1" fill="hold">
                                          <p:stCondLst>
                                            <p:cond delay="0"/>
                                          </p:stCondLst>
                                        </p:cTn>
                                        <p:tgtEl>
                                          <p:spTgt spid="8"/>
                                        </p:tgtEl>
                                        <p:attrNameLst>
                                          <p:attrName>style.visibility</p:attrName>
                                        </p:attrNameLst>
                                      </p:cBhvr>
                                      <p:to>
                                        <p:strVal val="visible"/>
                                      </p:to>
                                    </p:set>
                                    <p:animEffect transition="in" filter="wipe(down)">
                                      <p:cBhvr>
                                        <p:cTn id="88" dur="580">
                                          <p:stCondLst>
                                            <p:cond delay="0"/>
                                          </p:stCondLst>
                                        </p:cTn>
                                        <p:tgtEl>
                                          <p:spTgt spid="8"/>
                                        </p:tgtEl>
                                      </p:cBhvr>
                                    </p:animEffect>
                                    <p:anim calcmode="lin" valueType="num">
                                      <p:cBhvr>
                                        <p:cTn id="8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94" dur="26">
                                          <p:stCondLst>
                                            <p:cond delay="650"/>
                                          </p:stCondLst>
                                        </p:cTn>
                                        <p:tgtEl>
                                          <p:spTgt spid="8"/>
                                        </p:tgtEl>
                                      </p:cBhvr>
                                      <p:to x="100000" y="60000"/>
                                    </p:animScale>
                                    <p:animScale>
                                      <p:cBhvr>
                                        <p:cTn id="95" dur="166" decel="50000">
                                          <p:stCondLst>
                                            <p:cond delay="676"/>
                                          </p:stCondLst>
                                        </p:cTn>
                                        <p:tgtEl>
                                          <p:spTgt spid="8"/>
                                        </p:tgtEl>
                                      </p:cBhvr>
                                      <p:to x="100000" y="100000"/>
                                    </p:animScale>
                                    <p:animScale>
                                      <p:cBhvr>
                                        <p:cTn id="96" dur="26">
                                          <p:stCondLst>
                                            <p:cond delay="1312"/>
                                          </p:stCondLst>
                                        </p:cTn>
                                        <p:tgtEl>
                                          <p:spTgt spid="8"/>
                                        </p:tgtEl>
                                      </p:cBhvr>
                                      <p:to x="100000" y="80000"/>
                                    </p:animScale>
                                    <p:animScale>
                                      <p:cBhvr>
                                        <p:cTn id="97" dur="166" decel="50000">
                                          <p:stCondLst>
                                            <p:cond delay="1338"/>
                                          </p:stCondLst>
                                        </p:cTn>
                                        <p:tgtEl>
                                          <p:spTgt spid="8"/>
                                        </p:tgtEl>
                                      </p:cBhvr>
                                      <p:to x="100000" y="100000"/>
                                    </p:animScale>
                                    <p:animScale>
                                      <p:cBhvr>
                                        <p:cTn id="98" dur="26">
                                          <p:stCondLst>
                                            <p:cond delay="1642"/>
                                          </p:stCondLst>
                                        </p:cTn>
                                        <p:tgtEl>
                                          <p:spTgt spid="8"/>
                                        </p:tgtEl>
                                      </p:cBhvr>
                                      <p:to x="100000" y="90000"/>
                                    </p:animScale>
                                    <p:animScale>
                                      <p:cBhvr>
                                        <p:cTn id="99" dur="166" decel="50000">
                                          <p:stCondLst>
                                            <p:cond delay="1668"/>
                                          </p:stCondLst>
                                        </p:cTn>
                                        <p:tgtEl>
                                          <p:spTgt spid="8"/>
                                        </p:tgtEl>
                                      </p:cBhvr>
                                      <p:to x="100000" y="100000"/>
                                    </p:animScale>
                                    <p:animScale>
                                      <p:cBhvr>
                                        <p:cTn id="100" dur="26">
                                          <p:stCondLst>
                                            <p:cond delay="1808"/>
                                          </p:stCondLst>
                                        </p:cTn>
                                        <p:tgtEl>
                                          <p:spTgt spid="8"/>
                                        </p:tgtEl>
                                      </p:cBhvr>
                                      <p:to x="100000" y="95000"/>
                                    </p:animScale>
                                    <p:animScale>
                                      <p:cBhvr>
                                        <p:cTn id="101" dur="166" decel="50000">
                                          <p:stCondLst>
                                            <p:cond delay="1834"/>
                                          </p:stCondLst>
                                        </p:cTn>
                                        <p:tgtEl>
                                          <p:spTgt spid="8"/>
                                        </p:tgtEl>
                                      </p:cBhvr>
                                      <p:to x="100000" y="100000"/>
                                    </p:animScale>
                                  </p:childTnLst>
                                </p:cTn>
                              </p:par>
                            </p:childTnLst>
                          </p:cTn>
                        </p:par>
                      </p:childTnLst>
                    </p:cTn>
                  </p:par>
                  <p:par>
                    <p:cTn id="102" fill="hold">
                      <p:stCondLst>
                        <p:cond delay="indefinite"/>
                      </p:stCondLst>
                      <p:childTnLst>
                        <p:par>
                          <p:cTn id="103" fill="hold">
                            <p:stCondLst>
                              <p:cond delay="0"/>
                            </p:stCondLst>
                            <p:childTnLst>
                              <p:par>
                                <p:cTn id="104" presetID="26" presetClass="entr" presetSubtype="0" fill="hold" grpId="0" nodeType="clickEffect">
                                  <p:stCondLst>
                                    <p:cond delay="0"/>
                                  </p:stCondLst>
                                  <p:childTnLst>
                                    <p:set>
                                      <p:cBhvr>
                                        <p:cTn id="105" dur="1" fill="hold">
                                          <p:stCondLst>
                                            <p:cond delay="0"/>
                                          </p:stCondLst>
                                        </p:cTn>
                                        <p:tgtEl>
                                          <p:spTgt spid="9"/>
                                        </p:tgtEl>
                                        <p:attrNameLst>
                                          <p:attrName>style.visibility</p:attrName>
                                        </p:attrNameLst>
                                      </p:cBhvr>
                                      <p:to>
                                        <p:strVal val="visible"/>
                                      </p:to>
                                    </p:set>
                                    <p:animEffect transition="in" filter="wipe(down)">
                                      <p:cBhvr>
                                        <p:cTn id="106" dur="580">
                                          <p:stCondLst>
                                            <p:cond delay="0"/>
                                          </p:stCondLst>
                                        </p:cTn>
                                        <p:tgtEl>
                                          <p:spTgt spid="9"/>
                                        </p:tgtEl>
                                      </p:cBhvr>
                                    </p:animEffect>
                                    <p:anim calcmode="lin" valueType="num">
                                      <p:cBhvr>
                                        <p:cTn id="10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0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1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12" dur="26">
                                          <p:stCondLst>
                                            <p:cond delay="650"/>
                                          </p:stCondLst>
                                        </p:cTn>
                                        <p:tgtEl>
                                          <p:spTgt spid="9"/>
                                        </p:tgtEl>
                                      </p:cBhvr>
                                      <p:to x="100000" y="60000"/>
                                    </p:animScale>
                                    <p:animScale>
                                      <p:cBhvr>
                                        <p:cTn id="113" dur="166" decel="50000">
                                          <p:stCondLst>
                                            <p:cond delay="676"/>
                                          </p:stCondLst>
                                        </p:cTn>
                                        <p:tgtEl>
                                          <p:spTgt spid="9"/>
                                        </p:tgtEl>
                                      </p:cBhvr>
                                      <p:to x="100000" y="100000"/>
                                    </p:animScale>
                                    <p:animScale>
                                      <p:cBhvr>
                                        <p:cTn id="114" dur="26">
                                          <p:stCondLst>
                                            <p:cond delay="1312"/>
                                          </p:stCondLst>
                                        </p:cTn>
                                        <p:tgtEl>
                                          <p:spTgt spid="9"/>
                                        </p:tgtEl>
                                      </p:cBhvr>
                                      <p:to x="100000" y="80000"/>
                                    </p:animScale>
                                    <p:animScale>
                                      <p:cBhvr>
                                        <p:cTn id="115" dur="166" decel="50000">
                                          <p:stCondLst>
                                            <p:cond delay="1338"/>
                                          </p:stCondLst>
                                        </p:cTn>
                                        <p:tgtEl>
                                          <p:spTgt spid="9"/>
                                        </p:tgtEl>
                                      </p:cBhvr>
                                      <p:to x="100000" y="100000"/>
                                    </p:animScale>
                                    <p:animScale>
                                      <p:cBhvr>
                                        <p:cTn id="116" dur="26">
                                          <p:stCondLst>
                                            <p:cond delay="1642"/>
                                          </p:stCondLst>
                                        </p:cTn>
                                        <p:tgtEl>
                                          <p:spTgt spid="9"/>
                                        </p:tgtEl>
                                      </p:cBhvr>
                                      <p:to x="100000" y="90000"/>
                                    </p:animScale>
                                    <p:animScale>
                                      <p:cBhvr>
                                        <p:cTn id="117" dur="166" decel="50000">
                                          <p:stCondLst>
                                            <p:cond delay="1668"/>
                                          </p:stCondLst>
                                        </p:cTn>
                                        <p:tgtEl>
                                          <p:spTgt spid="9"/>
                                        </p:tgtEl>
                                      </p:cBhvr>
                                      <p:to x="100000" y="100000"/>
                                    </p:animScale>
                                    <p:animScale>
                                      <p:cBhvr>
                                        <p:cTn id="118" dur="26">
                                          <p:stCondLst>
                                            <p:cond delay="1808"/>
                                          </p:stCondLst>
                                        </p:cTn>
                                        <p:tgtEl>
                                          <p:spTgt spid="9"/>
                                        </p:tgtEl>
                                      </p:cBhvr>
                                      <p:to x="100000" y="95000"/>
                                    </p:animScale>
                                    <p:animScale>
                                      <p:cBhvr>
                                        <p:cTn id="119" dur="166" decel="50000">
                                          <p:stCondLst>
                                            <p:cond delay="1834"/>
                                          </p:stCondLst>
                                        </p:cTn>
                                        <p:tgtEl>
                                          <p:spTgt spid="9"/>
                                        </p:tgtEl>
                                      </p:cBhvr>
                                      <p:to x="100000" y="100000"/>
                                    </p:animScale>
                                  </p:childTnLst>
                                </p:cTn>
                              </p:par>
                            </p:childTnLst>
                          </p:cTn>
                        </p:par>
                      </p:childTnLst>
                    </p:cTn>
                  </p:par>
                  <p:par>
                    <p:cTn id="120" fill="hold">
                      <p:stCondLst>
                        <p:cond delay="indefinite"/>
                      </p:stCondLst>
                      <p:childTnLst>
                        <p:par>
                          <p:cTn id="121" fill="hold">
                            <p:stCondLst>
                              <p:cond delay="0"/>
                            </p:stCondLst>
                            <p:childTnLst>
                              <p:par>
                                <p:cTn id="122" presetID="26" presetClass="entr" presetSubtype="0" fill="hold" grpId="0" nodeType="clickEffect">
                                  <p:stCondLst>
                                    <p:cond delay="0"/>
                                  </p:stCondLst>
                                  <p:childTnLst>
                                    <p:set>
                                      <p:cBhvr>
                                        <p:cTn id="123" dur="1" fill="hold">
                                          <p:stCondLst>
                                            <p:cond delay="0"/>
                                          </p:stCondLst>
                                        </p:cTn>
                                        <p:tgtEl>
                                          <p:spTgt spid="10"/>
                                        </p:tgtEl>
                                        <p:attrNameLst>
                                          <p:attrName>style.visibility</p:attrName>
                                        </p:attrNameLst>
                                      </p:cBhvr>
                                      <p:to>
                                        <p:strVal val="visible"/>
                                      </p:to>
                                    </p:set>
                                    <p:animEffect transition="in" filter="wipe(down)">
                                      <p:cBhvr>
                                        <p:cTn id="124" dur="580">
                                          <p:stCondLst>
                                            <p:cond delay="0"/>
                                          </p:stCondLst>
                                        </p:cTn>
                                        <p:tgtEl>
                                          <p:spTgt spid="10"/>
                                        </p:tgtEl>
                                      </p:cBhvr>
                                    </p:animEffect>
                                    <p:anim calcmode="lin" valueType="num">
                                      <p:cBhvr>
                                        <p:cTn id="125"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0" dur="26">
                                          <p:stCondLst>
                                            <p:cond delay="650"/>
                                          </p:stCondLst>
                                        </p:cTn>
                                        <p:tgtEl>
                                          <p:spTgt spid="10"/>
                                        </p:tgtEl>
                                      </p:cBhvr>
                                      <p:to x="100000" y="60000"/>
                                    </p:animScale>
                                    <p:animScale>
                                      <p:cBhvr>
                                        <p:cTn id="131" dur="166" decel="50000">
                                          <p:stCondLst>
                                            <p:cond delay="676"/>
                                          </p:stCondLst>
                                        </p:cTn>
                                        <p:tgtEl>
                                          <p:spTgt spid="10"/>
                                        </p:tgtEl>
                                      </p:cBhvr>
                                      <p:to x="100000" y="100000"/>
                                    </p:animScale>
                                    <p:animScale>
                                      <p:cBhvr>
                                        <p:cTn id="132" dur="26">
                                          <p:stCondLst>
                                            <p:cond delay="1312"/>
                                          </p:stCondLst>
                                        </p:cTn>
                                        <p:tgtEl>
                                          <p:spTgt spid="10"/>
                                        </p:tgtEl>
                                      </p:cBhvr>
                                      <p:to x="100000" y="80000"/>
                                    </p:animScale>
                                    <p:animScale>
                                      <p:cBhvr>
                                        <p:cTn id="133" dur="166" decel="50000">
                                          <p:stCondLst>
                                            <p:cond delay="1338"/>
                                          </p:stCondLst>
                                        </p:cTn>
                                        <p:tgtEl>
                                          <p:spTgt spid="10"/>
                                        </p:tgtEl>
                                      </p:cBhvr>
                                      <p:to x="100000" y="100000"/>
                                    </p:animScale>
                                    <p:animScale>
                                      <p:cBhvr>
                                        <p:cTn id="134" dur="26">
                                          <p:stCondLst>
                                            <p:cond delay="1642"/>
                                          </p:stCondLst>
                                        </p:cTn>
                                        <p:tgtEl>
                                          <p:spTgt spid="10"/>
                                        </p:tgtEl>
                                      </p:cBhvr>
                                      <p:to x="100000" y="90000"/>
                                    </p:animScale>
                                    <p:animScale>
                                      <p:cBhvr>
                                        <p:cTn id="135" dur="166" decel="50000">
                                          <p:stCondLst>
                                            <p:cond delay="1668"/>
                                          </p:stCondLst>
                                        </p:cTn>
                                        <p:tgtEl>
                                          <p:spTgt spid="10"/>
                                        </p:tgtEl>
                                      </p:cBhvr>
                                      <p:to x="100000" y="100000"/>
                                    </p:animScale>
                                    <p:animScale>
                                      <p:cBhvr>
                                        <p:cTn id="136" dur="26">
                                          <p:stCondLst>
                                            <p:cond delay="1808"/>
                                          </p:stCondLst>
                                        </p:cTn>
                                        <p:tgtEl>
                                          <p:spTgt spid="10"/>
                                        </p:tgtEl>
                                      </p:cBhvr>
                                      <p:to x="100000" y="95000"/>
                                    </p:animScale>
                                    <p:animScale>
                                      <p:cBhvr>
                                        <p:cTn id="137" dur="166" decel="50000">
                                          <p:stCondLst>
                                            <p:cond delay="1834"/>
                                          </p:stCondLst>
                                        </p:cTn>
                                        <p:tgtEl>
                                          <p:spTgt spid="10"/>
                                        </p:tgtEl>
                                      </p:cBhvr>
                                      <p:to x="100000" y="100000"/>
                                    </p:animScale>
                                  </p:childTnLst>
                                </p:cTn>
                              </p:par>
                            </p:childTnLst>
                          </p:cTn>
                        </p:par>
                      </p:childTnLst>
                    </p:cTn>
                  </p:par>
                  <p:par>
                    <p:cTn id="138" fill="hold">
                      <p:stCondLst>
                        <p:cond delay="indefinite"/>
                      </p:stCondLst>
                      <p:childTnLst>
                        <p:par>
                          <p:cTn id="139" fill="hold">
                            <p:stCondLst>
                              <p:cond delay="0"/>
                            </p:stCondLst>
                            <p:childTnLst>
                              <p:par>
                                <p:cTn id="140" presetID="41" presetClass="entr" presetSubtype="0" fill="hold" grpId="0" nodeType="clickEffect">
                                  <p:stCondLst>
                                    <p:cond delay="0"/>
                                  </p:stCondLst>
                                  <p:iterate type="lt">
                                    <p:tmPct val="10000"/>
                                  </p:iterate>
                                  <p:childTnLst>
                                    <p:set>
                                      <p:cBhvr>
                                        <p:cTn id="141" dur="1" fill="hold">
                                          <p:stCondLst>
                                            <p:cond delay="0"/>
                                          </p:stCondLst>
                                        </p:cTn>
                                        <p:tgtEl>
                                          <p:spTgt spid="11"/>
                                        </p:tgtEl>
                                        <p:attrNameLst>
                                          <p:attrName>style.visibility</p:attrName>
                                        </p:attrNameLst>
                                      </p:cBhvr>
                                      <p:to>
                                        <p:strVal val="visible"/>
                                      </p:to>
                                    </p:set>
                                    <p:anim calcmode="lin" valueType="num">
                                      <p:cBhvr>
                                        <p:cTn id="142"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3" dur="500" fill="hold"/>
                                        <p:tgtEl>
                                          <p:spTgt spid="11"/>
                                        </p:tgtEl>
                                        <p:attrNameLst>
                                          <p:attrName>ppt_y</p:attrName>
                                        </p:attrNameLst>
                                      </p:cBhvr>
                                      <p:tavLst>
                                        <p:tav tm="0">
                                          <p:val>
                                            <p:strVal val="#ppt_y"/>
                                          </p:val>
                                        </p:tav>
                                        <p:tav tm="100000">
                                          <p:val>
                                            <p:strVal val="#ppt_y"/>
                                          </p:val>
                                        </p:tav>
                                      </p:tavLst>
                                    </p:anim>
                                    <p:anim calcmode="lin" valueType="num">
                                      <p:cBhvr>
                                        <p:cTn id="144"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45"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46" dur="500" tmFilter="0,0; .5, 1; 1, 1"/>
                                        <p:tgtEl>
                                          <p:spTgt spid="11"/>
                                        </p:tgtEl>
                                      </p:cBhvr>
                                    </p:animEffect>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13"/>
                                        </p:tgtEl>
                                        <p:attrNameLst>
                                          <p:attrName>style.visibility</p:attrName>
                                        </p:attrNameLst>
                                      </p:cBhvr>
                                      <p:to>
                                        <p:strVal val="visible"/>
                                      </p:to>
                                    </p:set>
                                    <p:animEffect transition="in" filter="wipe(down)">
                                      <p:cBhvr>
                                        <p:cTn id="151" dur="580">
                                          <p:stCondLst>
                                            <p:cond delay="0"/>
                                          </p:stCondLst>
                                        </p:cTn>
                                        <p:tgtEl>
                                          <p:spTgt spid="13"/>
                                        </p:tgtEl>
                                      </p:cBhvr>
                                    </p:animEffect>
                                    <p:anim calcmode="lin" valueType="num">
                                      <p:cBhvr>
                                        <p:cTn id="1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57" dur="26">
                                          <p:stCondLst>
                                            <p:cond delay="650"/>
                                          </p:stCondLst>
                                        </p:cTn>
                                        <p:tgtEl>
                                          <p:spTgt spid="13"/>
                                        </p:tgtEl>
                                      </p:cBhvr>
                                      <p:to x="100000" y="60000"/>
                                    </p:animScale>
                                    <p:animScale>
                                      <p:cBhvr>
                                        <p:cTn id="158" dur="166" decel="50000">
                                          <p:stCondLst>
                                            <p:cond delay="676"/>
                                          </p:stCondLst>
                                        </p:cTn>
                                        <p:tgtEl>
                                          <p:spTgt spid="13"/>
                                        </p:tgtEl>
                                      </p:cBhvr>
                                      <p:to x="100000" y="100000"/>
                                    </p:animScale>
                                    <p:animScale>
                                      <p:cBhvr>
                                        <p:cTn id="159" dur="26">
                                          <p:stCondLst>
                                            <p:cond delay="1312"/>
                                          </p:stCondLst>
                                        </p:cTn>
                                        <p:tgtEl>
                                          <p:spTgt spid="13"/>
                                        </p:tgtEl>
                                      </p:cBhvr>
                                      <p:to x="100000" y="80000"/>
                                    </p:animScale>
                                    <p:animScale>
                                      <p:cBhvr>
                                        <p:cTn id="160" dur="166" decel="50000">
                                          <p:stCondLst>
                                            <p:cond delay="1338"/>
                                          </p:stCondLst>
                                        </p:cTn>
                                        <p:tgtEl>
                                          <p:spTgt spid="13"/>
                                        </p:tgtEl>
                                      </p:cBhvr>
                                      <p:to x="100000" y="100000"/>
                                    </p:animScale>
                                    <p:animScale>
                                      <p:cBhvr>
                                        <p:cTn id="161" dur="26">
                                          <p:stCondLst>
                                            <p:cond delay="1642"/>
                                          </p:stCondLst>
                                        </p:cTn>
                                        <p:tgtEl>
                                          <p:spTgt spid="13"/>
                                        </p:tgtEl>
                                      </p:cBhvr>
                                      <p:to x="100000" y="90000"/>
                                    </p:animScale>
                                    <p:animScale>
                                      <p:cBhvr>
                                        <p:cTn id="162" dur="166" decel="50000">
                                          <p:stCondLst>
                                            <p:cond delay="1668"/>
                                          </p:stCondLst>
                                        </p:cTn>
                                        <p:tgtEl>
                                          <p:spTgt spid="13"/>
                                        </p:tgtEl>
                                      </p:cBhvr>
                                      <p:to x="100000" y="100000"/>
                                    </p:animScale>
                                    <p:animScale>
                                      <p:cBhvr>
                                        <p:cTn id="163" dur="26">
                                          <p:stCondLst>
                                            <p:cond delay="1808"/>
                                          </p:stCondLst>
                                        </p:cTn>
                                        <p:tgtEl>
                                          <p:spTgt spid="13"/>
                                        </p:tgtEl>
                                      </p:cBhvr>
                                      <p:to x="100000" y="95000"/>
                                    </p:animScale>
                                    <p:animScale>
                                      <p:cBhvr>
                                        <p:cTn id="164" dur="166" decel="50000">
                                          <p:stCondLst>
                                            <p:cond delay="1834"/>
                                          </p:stCondLst>
                                        </p:cTn>
                                        <p:tgtEl>
                                          <p:spTgt spid="13"/>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14"/>
                                        </p:tgtEl>
                                        <p:attrNameLst>
                                          <p:attrName>style.visibility</p:attrName>
                                        </p:attrNameLst>
                                      </p:cBhvr>
                                      <p:to>
                                        <p:strVal val="visible"/>
                                      </p:to>
                                    </p:set>
                                    <p:animEffect transition="in" filter="wipe(down)">
                                      <p:cBhvr>
                                        <p:cTn id="169" dur="580">
                                          <p:stCondLst>
                                            <p:cond delay="0"/>
                                          </p:stCondLst>
                                        </p:cTn>
                                        <p:tgtEl>
                                          <p:spTgt spid="14"/>
                                        </p:tgtEl>
                                      </p:cBhvr>
                                    </p:animEffect>
                                    <p:anim calcmode="lin" valueType="num">
                                      <p:cBhvr>
                                        <p:cTn id="17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75" dur="26">
                                          <p:stCondLst>
                                            <p:cond delay="650"/>
                                          </p:stCondLst>
                                        </p:cTn>
                                        <p:tgtEl>
                                          <p:spTgt spid="14"/>
                                        </p:tgtEl>
                                      </p:cBhvr>
                                      <p:to x="100000" y="60000"/>
                                    </p:animScale>
                                    <p:animScale>
                                      <p:cBhvr>
                                        <p:cTn id="176" dur="166" decel="50000">
                                          <p:stCondLst>
                                            <p:cond delay="676"/>
                                          </p:stCondLst>
                                        </p:cTn>
                                        <p:tgtEl>
                                          <p:spTgt spid="14"/>
                                        </p:tgtEl>
                                      </p:cBhvr>
                                      <p:to x="100000" y="100000"/>
                                    </p:animScale>
                                    <p:animScale>
                                      <p:cBhvr>
                                        <p:cTn id="177" dur="26">
                                          <p:stCondLst>
                                            <p:cond delay="1312"/>
                                          </p:stCondLst>
                                        </p:cTn>
                                        <p:tgtEl>
                                          <p:spTgt spid="14"/>
                                        </p:tgtEl>
                                      </p:cBhvr>
                                      <p:to x="100000" y="80000"/>
                                    </p:animScale>
                                    <p:animScale>
                                      <p:cBhvr>
                                        <p:cTn id="178" dur="166" decel="50000">
                                          <p:stCondLst>
                                            <p:cond delay="1338"/>
                                          </p:stCondLst>
                                        </p:cTn>
                                        <p:tgtEl>
                                          <p:spTgt spid="14"/>
                                        </p:tgtEl>
                                      </p:cBhvr>
                                      <p:to x="100000" y="100000"/>
                                    </p:animScale>
                                    <p:animScale>
                                      <p:cBhvr>
                                        <p:cTn id="179" dur="26">
                                          <p:stCondLst>
                                            <p:cond delay="1642"/>
                                          </p:stCondLst>
                                        </p:cTn>
                                        <p:tgtEl>
                                          <p:spTgt spid="14"/>
                                        </p:tgtEl>
                                      </p:cBhvr>
                                      <p:to x="100000" y="90000"/>
                                    </p:animScale>
                                    <p:animScale>
                                      <p:cBhvr>
                                        <p:cTn id="180" dur="166" decel="50000">
                                          <p:stCondLst>
                                            <p:cond delay="1668"/>
                                          </p:stCondLst>
                                        </p:cTn>
                                        <p:tgtEl>
                                          <p:spTgt spid="14"/>
                                        </p:tgtEl>
                                      </p:cBhvr>
                                      <p:to x="100000" y="100000"/>
                                    </p:animScale>
                                    <p:animScale>
                                      <p:cBhvr>
                                        <p:cTn id="181" dur="26">
                                          <p:stCondLst>
                                            <p:cond delay="1808"/>
                                          </p:stCondLst>
                                        </p:cTn>
                                        <p:tgtEl>
                                          <p:spTgt spid="14"/>
                                        </p:tgtEl>
                                      </p:cBhvr>
                                      <p:to x="100000" y="95000"/>
                                    </p:animScale>
                                    <p:animScale>
                                      <p:cBhvr>
                                        <p:cTn id="182" dur="166" decel="50000">
                                          <p:stCondLst>
                                            <p:cond delay="1834"/>
                                          </p:stCondLst>
                                        </p:cTn>
                                        <p:tgtEl>
                                          <p:spTgt spid="14"/>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15"/>
                                        </p:tgtEl>
                                        <p:attrNameLst>
                                          <p:attrName>style.visibility</p:attrName>
                                        </p:attrNameLst>
                                      </p:cBhvr>
                                      <p:to>
                                        <p:strVal val="visible"/>
                                      </p:to>
                                    </p:set>
                                    <p:animEffect transition="in" filter="wipe(down)">
                                      <p:cBhvr>
                                        <p:cTn id="187" dur="580">
                                          <p:stCondLst>
                                            <p:cond delay="0"/>
                                          </p:stCondLst>
                                        </p:cTn>
                                        <p:tgtEl>
                                          <p:spTgt spid="15"/>
                                        </p:tgtEl>
                                      </p:cBhvr>
                                    </p:animEffect>
                                    <p:anim calcmode="lin" valueType="num">
                                      <p:cBhvr>
                                        <p:cTn id="18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93" dur="26">
                                          <p:stCondLst>
                                            <p:cond delay="650"/>
                                          </p:stCondLst>
                                        </p:cTn>
                                        <p:tgtEl>
                                          <p:spTgt spid="15"/>
                                        </p:tgtEl>
                                      </p:cBhvr>
                                      <p:to x="100000" y="60000"/>
                                    </p:animScale>
                                    <p:animScale>
                                      <p:cBhvr>
                                        <p:cTn id="194" dur="166" decel="50000">
                                          <p:stCondLst>
                                            <p:cond delay="676"/>
                                          </p:stCondLst>
                                        </p:cTn>
                                        <p:tgtEl>
                                          <p:spTgt spid="15"/>
                                        </p:tgtEl>
                                      </p:cBhvr>
                                      <p:to x="100000" y="100000"/>
                                    </p:animScale>
                                    <p:animScale>
                                      <p:cBhvr>
                                        <p:cTn id="195" dur="26">
                                          <p:stCondLst>
                                            <p:cond delay="1312"/>
                                          </p:stCondLst>
                                        </p:cTn>
                                        <p:tgtEl>
                                          <p:spTgt spid="15"/>
                                        </p:tgtEl>
                                      </p:cBhvr>
                                      <p:to x="100000" y="80000"/>
                                    </p:animScale>
                                    <p:animScale>
                                      <p:cBhvr>
                                        <p:cTn id="196" dur="166" decel="50000">
                                          <p:stCondLst>
                                            <p:cond delay="1338"/>
                                          </p:stCondLst>
                                        </p:cTn>
                                        <p:tgtEl>
                                          <p:spTgt spid="15"/>
                                        </p:tgtEl>
                                      </p:cBhvr>
                                      <p:to x="100000" y="100000"/>
                                    </p:animScale>
                                    <p:animScale>
                                      <p:cBhvr>
                                        <p:cTn id="197" dur="26">
                                          <p:stCondLst>
                                            <p:cond delay="1642"/>
                                          </p:stCondLst>
                                        </p:cTn>
                                        <p:tgtEl>
                                          <p:spTgt spid="15"/>
                                        </p:tgtEl>
                                      </p:cBhvr>
                                      <p:to x="100000" y="90000"/>
                                    </p:animScale>
                                    <p:animScale>
                                      <p:cBhvr>
                                        <p:cTn id="198" dur="166" decel="50000">
                                          <p:stCondLst>
                                            <p:cond delay="1668"/>
                                          </p:stCondLst>
                                        </p:cTn>
                                        <p:tgtEl>
                                          <p:spTgt spid="15"/>
                                        </p:tgtEl>
                                      </p:cBhvr>
                                      <p:to x="100000" y="100000"/>
                                    </p:animScale>
                                    <p:animScale>
                                      <p:cBhvr>
                                        <p:cTn id="199" dur="26">
                                          <p:stCondLst>
                                            <p:cond delay="1808"/>
                                          </p:stCondLst>
                                        </p:cTn>
                                        <p:tgtEl>
                                          <p:spTgt spid="15"/>
                                        </p:tgtEl>
                                      </p:cBhvr>
                                      <p:to x="100000" y="95000"/>
                                    </p:animScale>
                                    <p:animScale>
                                      <p:cBhvr>
                                        <p:cTn id="200" dur="166" decel="50000">
                                          <p:stCondLst>
                                            <p:cond delay="1834"/>
                                          </p:stCondLst>
                                        </p:cTn>
                                        <p:tgtEl>
                                          <p:spTgt spid="15"/>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12"/>
                                        </p:tgtEl>
                                        <p:attrNameLst>
                                          <p:attrName>style.visibility</p:attrName>
                                        </p:attrNameLst>
                                      </p:cBhvr>
                                      <p:to>
                                        <p:strVal val="visible"/>
                                      </p:to>
                                    </p:set>
                                    <p:animEffect transition="in" filter="wipe(down)">
                                      <p:cBhvr>
                                        <p:cTn id="205" dur="580">
                                          <p:stCondLst>
                                            <p:cond delay="0"/>
                                          </p:stCondLst>
                                        </p:cTn>
                                        <p:tgtEl>
                                          <p:spTgt spid="12"/>
                                        </p:tgtEl>
                                      </p:cBhvr>
                                    </p:animEffect>
                                    <p:anim calcmode="lin" valueType="num">
                                      <p:cBhvr>
                                        <p:cTn id="20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11" dur="26">
                                          <p:stCondLst>
                                            <p:cond delay="650"/>
                                          </p:stCondLst>
                                        </p:cTn>
                                        <p:tgtEl>
                                          <p:spTgt spid="12"/>
                                        </p:tgtEl>
                                      </p:cBhvr>
                                      <p:to x="100000" y="60000"/>
                                    </p:animScale>
                                    <p:animScale>
                                      <p:cBhvr>
                                        <p:cTn id="212" dur="166" decel="50000">
                                          <p:stCondLst>
                                            <p:cond delay="676"/>
                                          </p:stCondLst>
                                        </p:cTn>
                                        <p:tgtEl>
                                          <p:spTgt spid="12"/>
                                        </p:tgtEl>
                                      </p:cBhvr>
                                      <p:to x="100000" y="100000"/>
                                    </p:animScale>
                                    <p:animScale>
                                      <p:cBhvr>
                                        <p:cTn id="213" dur="26">
                                          <p:stCondLst>
                                            <p:cond delay="1312"/>
                                          </p:stCondLst>
                                        </p:cTn>
                                        <p:tgtEl>
                                          <p:spTgt spid="12"/>
                                        </p:tgtEl>
                                      </p:cBhvr>
                                      <p:to x="100000" y="80000"/>
                                    </p:animScale>
                                    <p:animScale>
                                      <p:cBhvr>
                                        <p:cTn id="214" dur="166" decel="50000">
                                          <p:stCondLst>
                                            <p:cond delay="1338"/>
                                          </p:stCondLst>
                                        </p:cTn>
                                        <p:tgtEl>
                                          <p:spTgt spid="12"/>
                                        </p:tgtEl>
                                      </p:cBhvr>
                                      <p:to x="100000" y="100000"/>
                                    </p:animScale>
                                    <p:animScale>
                                      <p:cBhvr>
                                        <p:cTn id="215" dur="26">
                                          <p:stCondLst>
                                            <p:cond delay="1642"/>
                                          </p:stCondLst>
                                        </p:cTn>
                                        <p:tgtEl>
                                          <p:spTgt spid="12"/>
                                        </p:tgtEl>
                                      </p:cBhvr>
                                      <p:to x="100000" y="90000"/>
                                    </p:animScale>
                                    <p:animScale>
                                      <p:cBhvr>
                                        <p:cTn id="216" dur="166" decel="50000">
                                          <p:stCondLst>
                                            <p:cond delay="1668"/>
                                          </p:stCondLst>
                                        </p:cTn>
                                        <p:tgtEl>
                                          <p:spTgt spid="12"/>
                                        </p:tgtEl>
                                      </p:cBhvr>
                                      <p:to x="100000" y="100000"/>
                                    </p:animScale>
                                    <p:animScale>
                                      <p:cBhvr>
                                        <p:cTn id="217" dur="26">
                                          <p:stCondLst>
                                            <p:cond delay="1808"/>
                                          </p:stCondLst>
                                        </p:cTn>
                                        <p:tgtEl>
                                          <p:spTgt spid="12"/>
                                        </p:tgtEl>
                                      </p:cBhvr>
                                      <p:to x="100000" y="95000"/>
                                    </p:animScale>
                                    <p:animScale>
                                      <p:cBhvr>
                                        <p:cTn id="218"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044253117"/>
              </p:ext>
            </p:extLst>
          </p:nvPr>
        </p:nvGraphicFramePr>
        <p:xfrm>
          <a:off x="533400" y="762000"/>
          <a:ext cx="8077200" cy="5698204"/>
        </p:xfrm>
        <a:graphic>
          <a:graphicData uri="http://schemas.openxmlformats.org/drawingml/2006/table">
            <a:tbl>
              <a:tblPr firstRow="1" firstCol="1" bandRow="1">
                <a:tableStyleId>{5C22544A-7EE6-4342-B048-85BDC9FD1C3A}</a:tableStyleId>
              </a:tblPr>
              <a:tblGrid>
                <a:gridCol w="3916544"/>
                <a:gridCol w="4160656"/>
              </a:tblGrid>
              <a:tr h="708755">
                <a:tc>
                  <a:txBody>
                    <a:bodyPr/>
                    <a:lstStyle/>
                    <a:p>
                      <a:pPr marL="0" marR="0" algn="l">
                        <a:lnSpc>
                          <a:spcPct val="107000"/>
                        </a:lnSpc>
                        <a:spcBef>
                          <a:spcPts val="0"/>
                        </a:spcBef>
                        <a:spcAft>
                          <a:spcPts val="800"/>
                        </a:spcAft>
                      </a:pPr>
                      <a:r>
                        <a:rPr lang="en-US" sz="1800" dirty="0">
                          <a:effectLst/>
                          <a:latin typeface="Times New Roman" pitchFamily="18" charset="0"/>
                          <a:cs typeface="Times New Roman" pitchFamily="18" charset="0"/>
                        </a:rPr>
                        <a:t>	</a:t>
                      </a:r>
                    </a:p>
                    <a:p>
                      <a:pPr marL="0" marR="0" algn="l">
                        <a:lnSpc>
                          <a:spcPct val="107000"/>
                        </a:lnSpc>
                        <a:spcBef>
                          <a:spcPts val="0"/>
                        </a:spcBef>
                        <a:spcAft>
                          <a:spcPts val="800"/>
                        </a:spcAft>
                      </a:pPr>
                      <a:r>
                        <a:rPr lang="en-US" sz="1800" dirty="0">
                          <a:effectLst/>
                          <a:latin typeface="Times New Roman" pitchFamily="18" charset="0"/>
                          <a:cs typeface="Times New Roman" pitchFamily="18" charset="0"/>
                        </a:rPr>
                        <a:t>Original text</a:t>
                      </a:r>
                      <a:endParaRPr lang="en-US" sz="18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07000"/>
                        </a:lnSpc>
                        <a:spcBef>
                          <a:spcPts val="0"/>
                        </a:spcBef>
                        <a:spcAft>
                          <a:spcPts val="800"/>
                        </a:spcAft>
                      </a:pPr>
                      <a:r>
                        <a:rPr lang="en-US" sz="1800">
                          <a:effectLst/>
                          <a:latin typeface="Times New Roman" pitchFamily="18" charset="0"/>
                          <a:cs typeface="Times New Roman" pitchFamily="18" charset="0"/>
                        </a:rPr>
                        <a:t> </a:t>
                      </a:r>
                    </a:p>
                    <a:p>
                      <a:pPr marL="0" marR="0" algn="ctr">
                        <a:lnSpc>
                          <a:spcPct val="107000"/>
                        </a:lnSpc>
                        <a:spcBef>
                          <a:spcPts val="0"/>
                        </a:spcBef>
                        <a:spcAft>
                          <a:spcPts val="800"/>
                        </a:spcAft>
                      </a:pPr>
                      <a:r>
                        <a:rPr lang="en-US" sz="1800">
                          <a:effectLst/>
                          <a:latin typeface="Times New Roman" pitchFamily="18" charset="0"/>
                          <a:cs typeface="Times New Roman" pitchFamily="18" charset="0"/>
                        </a:rPr>
                        <a:t>Summary</a:t>
                      </a:r>
                      <a:endParaRPr lang="en-US" sz="1800">
                        <a:effectLst/>
                        <a:latin typeface="Times New Roman" pitchFamily="18" charset="0"/>
                        <a:ea typeface="Calibri"/>
                        <a:cs typeface="Times New Roman" pitchFamily="18" charset="0"/>
                      </a:endParaRPr>
                    </a:p>
                  </a:txBody>
                  <a:tcPr marL="68580" marR="68580" marT="0" marB="0"/>
                </a:tc>
              </a:tr>
              <a:tr h="4845331">
                <a:tc>
                  <a:txBody>
                    <a:bodyPr/>
                    <a:lstStyle/>
                    <a:p>
                      <a:pPr marL="0" marR="0" algn="l">
                        <a:lnSpc>
                          <a:spcPct val="107000"/>
                        </a:lnSpc>
                        <a:spcBef>
                          <a:spcPts val="0"/>
                        </a:spcBef>
                        <a:spcAft>
                          <a:spcPts val="800"/>
                        </a:spcAft>
                      </a:pPr>
                      <a:r>
                        <a:rPr lang="en-US" sz="1800">
                          <a:effectLst/>
                          <a:latin typeface="Times New Roman" pitchFamily="18" charset="0"/>
                          <a:cs typeface="Times New Roman" pitchFamily="18" charset="0"/>
                        </a:rPr>
                        <a:t>“For most people, writing is an extremely difficult task if they are trying to grapple in their language with new ideas and new ways of looking at them. Sitting down to write can be an agonising experience, which doesn't necessarily get easier with the passage of time and the accumulation of experience. For this reason you need to reflect upon and analyse your own reactions to the task of writing. That is to say, the task will become more manageable if you learn how to cope with your own particular ways avoiding putting off the moment when you must put pen to paper” (Taylor 1989, p. 3).</a:t>
                      </a:r>
                      <a:endParaRPr lang="en-US" sz="1800">
                        <a:effectLst/>
                        <a:latin typeface="Times New Roman" pitchFamily="18" charset="0"/>
                        <a:ea typeface="Calibri"/>
                        <a:cs typeface="Times New Roman" pitchFamily="18" charset="0"/>
                      </a:endParaRPr>
                    </a:p>
                  </a:txBody>
                  <a:tcPr marL="68580" marR="68580" marT="0" marB="0"/>
                </a:tc>
                <a:tc>
                  <a:txBody>
                    <a:bodyPr/>
                    <a:lstStyle/>
                    <a:p>
                      <a:pPr marL="0" marR="0" algn="l">
                        <a:lnSpc>
                          <a:spcPct val="107000"/>
                        </a:lnSpc>
                        <a:spcBef>
                          <a:spcPts val="0"/>
                        </a:spcBef>
                        <a:spcAft>
                          <a:spcPts val="800"/>
                        </a:spcAft>
                      </a:pPr>
                      <a:r>
                        <a:rPr lang="en-US" sz="1800" dirty="0">
                          <a:effectLst/>
                          <a:latin typeface="Times New Roman" pitchFamily="18" charset="0"/>
                          <a:cs typeface="Times New Roman" pitchFamily="18" charset="0"/>
                        </a:rPr>
                        <a:t>Inexperienced and even skilled writers can feel a great deal of anguish when faced with writing tasks; however, this response can be managed by </a:t>
                      </a:r>
                      <a:r>
                        <a:rPr lang="en-US" sz="1800" dirty="0" err="1">
                          <a:effectLst/>
                          <a:latin typeface="Times New Roman" pitchFamily="18" charset="0"/>
                          <a:cs typeface="Times New Roman" pitchFamily="18" charset="0"/>
                        </a:rPr>
                        <a:t>recognising</a:t>
                      </a:r>
                      <a:r>
                        <a:rPr lang="en-US" sz="1800" dirty="0">
                          <a:effectLst/>
                          <a:latin typeface="Times New Roman" pitchFamily="18" charset="0"/>
                          <a:cs typeface="Times New Roman" pitchFamily="18" charset="0"/>
                        </a:rPr>
                        <a:t> and coping with personal avoidance strategies (Taylor, 1989, p. 3).</a:t>
                      </a:r>
                      <a:endParaRPr lang="en-US" sz="18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32768891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9200" y="24825"/>
            <a:ext cx="2680542" cy="584775"/>
          </a:xfrm>
          <a:prstGeom prst="rect">
            <a:avLst/>
          </a:prstGeom>
        </p:spPr>
        <p:txBody>
          <a:bodyPr wrap="none">
            <a:spAutoFit/>
          </a:bodyPr>
          <a:lstStyle/>
          <a:p>
            <a:r>
              <a:rPr lang="en-US" sz="3200" b="1" dirty="0">
                <a:latin typeface="Times New Roman" pitchFamily="18" charset="0"/>
                <a:cs typeface="Times New Roman" pitchFamily="18" charset="0"/>
              </a:rPr>
              <a:t>Paraphrasing </a:t>
            </a:r>
            <a:endParaRPr lang="en-US" sz="3200" dirty="0">
              <a:latin typeface="Times New Roman" pitchFamily="18" charset="0"/>
              <a:cs typeface="Times New Roman" pitchFamily="18" charset="0"/>
            </a:endParaRPr>
          </a:p>
        </p:txBody>
      </p:sp>
      <p:sp>
        <p:nvSpPr>
          <p:cNvPr id="3" name="Rectangle 2"/>
          <p:cNvSpPr/>
          <p:nvPr/>
        </p:nvSpPr>
        <p:spPr>
          <a:xfrm>
            <a:off x="381000" y="1752600"/>
            <a:ext cx="6400800" cy="353943"/>
          </a:xfrm>
          <a:prstGeom prst="rect">
            <a:avLst/>
          </a:prstGeom>
        </p:spPr>
        <p:txBody>
          <a:bodyPr wrap="square">
            <a:spAutoFit/>
          </a:bodyPr>
          <a:lstStyle/>
          <a:p>
            <a:pPr>
              <a:buFont typeface="Wingdings" pitchFamily="2" charset="2"/>
              <a:buChar char="n"/>
            </a:pPr>
            <a:r>
              <a:rPr lang="en-US" sz="1700" dirty="0" smtClean="0">
                <a:latin typeface="Times New Roman" pitchFamily="18" charset="0"/>
                <a:cs typeface="Times New Roman" pitchFamily="18" charset="0"/>
              </a:rPr>
              <a:t>A more detailed restatement than a summary</a:t>
            </a:r>
            <a:r>
              <a:rPr lang="en-US" sz="1700" dirty="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p:txBody>
      </p:sp>
      <p:sp>
        <p:nvSpPr>
          <p:cNvPr id="4" name="Rectangle 3"/>
          <p:cNvSpPr/>
          <p:nvPr/>
        </p:nvSpPr>
        <p:spPr>
          <a:xfrm>
            <a:off x="381000" y="1143000"/>
            <a:ext cx="8207829" cy="353943"/>
          </a:xfrm>
          <a:prstGeom prst="rect">
            <a:avLst/>
          </a:prstGeom>
        </p:spPr>
        <p:txBody>
          <a:bodyPr wrap="square">
            <a:spAutoFit/>
          </a:bodyPr>
          <a:lstStyle/>
          <a:p>
            <a:pPr>
              <a:buFont typeface="Wingdings" pitchFamily="2" charset="2"/>
              <a:buChar char="n"/>
            </a:pPr>
            <a:r>
              <a:rPr lang="en-US" sz="1700" dirty="0" smtClean="0">
                <a:latin typeface="Times New Roman" pitchFamily="18" charset="0"/>
                <a:cs typeface="Times New Roman" pitchFamily="18" charset="0"/>
              </a:rPr>
              <a:t>Your version of someone else’s ideas presented in a new form. </a:t>
            </a:r>
          </a:p>
        </p:txBody>
      </p:sp>
      <p:sp>
        <p:nvSpPr>
          <p:cNvPr id="5" name="Rectangle 4"/>
          <p:cNvSpPr/>
          <p:nvPr/>
        </p:nvSpPr>
        <p:spPr>
          <a:xfrm>
            <a:off x="394063" y="1447800"/>
            <a:ext cx="8270966" cy="353943"/>
          </a:xfrm>
          <a:prstGeom prst="rect">
            <a:avLst/>
          </a:prstGeom>
        </p:spPr>
        <p:txBody>
          <a:bodyPr wrap="square">
            <a:spAutoFit/>
          </a:bodyPr>
          <a:lstStyle/>
          <a:p>
            <a:pPr>
              <a:buFont typeface="Wingdings" pitchFamily="2" charset="2"/>
              <a:buChar char="n"/>
            </a:pPr>
            <a:r>
              <a:rPr lang="en-US" sz="1700" dirty="0" smtClean="0">
                <a:latin typeface="Times New Roman" pitchFamily="18" charset="0"/>
                <a:cs typeface="Times New Roman" pitchFamily="18" charset="0"/>
              </a:rPr>
              <a:t>A legitimate way to borrow from a source, as long as you document the source. </a:t>
            </a:r>
          </a:p>
        </p:txBody>
      </p:sp>
      <p:sp>
        <p:nvSpPr>
          <p:cNvPr id="7" name="Rectangle 6"/>
          <p:cNvSpPr/>
          <p:nvPr/>
        </p:nvSpPr>
        <p:spPr>
          <a:xfrm>
            <a:off x="457200" y="609600"/>
            <a:ext cx="8207829" cy="615553"/>
          </a:xfrm>
          <a:prstGeom prst="rect">
            <a:avLst/>
          </a:prstGeom>
        </p:spPr>
        <p:txBody>
          <a:bodyPr wrap="square">
            <a:spAutoFit/>
          </a:bodyPr>
          <a:lstStyle/>
          <a:p>
            <a:pPr marL="342900" indent="-342900" algn="just">
              <a:buFont typeface="Wingdings" pitchFamily="2" charset="2"/>
              <a:buChar char="q"/>
            </a:pPr>
            <a:r>
              <a:rPr lang="en-US" sz="1700" dirty="0" smtClean="0">
                <a:latin typeface="Times New Roman" pitchFamily="18" charset="0"/>
                <a:cs typeface="Times New Roman" pitchFamily="18" charset="0"/>
              </a:rPr>
              <a:t>Is put into your own words, changing words or phrasing but preserving and maintaining the passage’s original meaning and intent.</a:t>
            </a:r>
            <a:endParaRPr lang="en-US" sz="1700" dirty="0">
              <a:latin typeface="Times New Roman" pitchFamily="18" charset="0"/>
              <a:cs typeface="Times New Roman" pitchFamily="18" charset="0"/>
            </a:endParaRPr>
          </a:p>
        </p:txBody>
      </p:sp>
      <p:sp>
        <p:nvSpPr>
          <p:cNvPr id="8" name="Rectangle 7"/>
          <p:cNvSpPr/>
          <p:nvPr/>
        </p:nvSpPr>
        <p:spPr>
          <a:xfrm>
            <a:off x="859969" y="2362200"/>
            <a:ext cx="8207831" cy="372281"/>
          </a:xfrm>
          <a:prstGeom prst="rect">
            <a:avLst/>
          </a:prstGeom>
        </p:spPr>
        <p:txBody>
          <a:bodyPr wrap="square">
            <a:spAutoFit/>
          </a:bodyPr>
          <a:lstStyle/>
          <a:p>
            <a:pPr marL="342900" lvl="0" indent="-342900" algn="just">
              <a:lnSpc>
                <a:spcPct val="107000"/>
              </a:lnSpc>
              <a:buFont typeface="Wingdings" pitchFamily="2" charset="2"/>
              <a:buChar char="v"/>
              <a:tabLst>
                <a:tab pos="165735" algn="l"/>
              </a:tabLst>
            </a:pPr>
            <a:r>
              <a:rPr lang="en-US" sz="1700" dirty="0">
                <a:latin typeface="Times New Roman" pitchFamily="18" charset="0"/>
                <a:cs typeface="Times New Roman" pitchFamily="18" charset="0"/>
              </a:rPr>
              <a:t>By changing the vocabulary (verbs/nouns) </a:t>
            </a:r>
            <a:endParaRPr lang="en-US" sz="1700" dirty="0">
              <a:latin typeface="Times New Roman" pitchFamily="18" charset="0"/>
              <a:ea typeface="Calibri"/>
              <a:cs typeface="Times New Roman" pitchFamily="18" charset="0"/>
            </a:endParaRPr>
          </a:p>
        </p:txBody>
      </p:sp>
      <p:sp>
        <p:nvSpPr>
          <p:cNvPr id="9" name="Rectangle 8"/>
          <p:cNvSpPr/>
          <p:nvPr/>
        </p:nvSpPr>
        <p:spPr>
          <a:xfrm>
            <a:off x="468085" y="5715000"/>
            <a:ext cx="8196944" cy="877163"/>
          </a:xfrm>
          <a:prstGeom prst="rect">
            <a:avLst/>
          </a:prstGeom>
        </p:spPr>
        <p:txBody>
          <a:bodyPr wrap="square">
            <a:spAutoFit/>
          </a:bodyPr>
          <a:lstStyle/>
          <a:p>
            <a:pPr marL="342900" indent="-342900">
              <a:buFont typeface="Wingdings" pitchFamily="2" charset="2"/>
              <a:buChar char="v"/>
            </a:pPr>
            <a:r>
              <a:rPr lang="en-US" sz="1700" dirty="0">
                <a:latin typeface="Times New Roman" pitchFamily="18" charset="0"/>
                <a:cs typeface="Times New Roman" pitchFamily="18" charset="0"/>
              </a:rPr>
              <a:t>By </a:t>
            </a:r>
            <a:r>
              <a:rPr lang="en-US" sz="1700" dirty="0" smtClean="0">
                <a:latin typeface="Times New Roman" pitchFamily="18" charset="0"/>
                <a:cs typeface="Times New Roman" pitchFamily="18" charset="0"/>
              </a:rPr>
              <a:t>synthesis </a:t>
            </a:r>
            <a:r>
              <a:rPr lang="en-US" sz="1700" dirty="0">
                <a:latin typeface="Times New Roman" pitchFamily="18" charset="0"/>
                <a:cs typeface="Times New Roman" pitchFamily="18" charset="0"/>
              </a:rPr>
              <a:t>You may need to combine two or more viewpoints or pieces of information from other writers in your paraphrase and summary. Often one reference will support another, but there may be opposing views as well</a:t>
            </a:r>
            <a:r>
              <a:rPr lang="en-US" sz="1700" dirty="0" smtClean="0">
                <a:latin typeface="Times New Roman" pitchFamily="18" charset="0"/>
                <a:cs typeface="Times New Roman" pitchFamily="18" charset="0"/>
              </a:rPr>
              <a:t>.</a:t>
            </a:r>
            <a:endParaRPr lang="en-US" sz="1700" dirty="0">
              <a:latin typeface="Times New Roman" pitchFamily="18" charset="0"/>
              <a:ea typeface="Calibri"/>
              <a:cs typeface="Times New Roman" pitchFamily="18" charset="0"/>
            </a:endParaRPr>
          </a:p>
        </p:txBody>
      </p:sp>
      <p:sp>
        <p:nvSpPr>
          <p:cNvPr id="10" name="Rectangle 9"/>
          <p:cNvSpPr/>
          <p:nvPr/>
        </p:nvSpPr>
        <p:spPr>
          <a:xfrm>
            <a:off x="838200" y="3200400"/>
            <a:ext cx="7826829" cy="615553"/>
          </a:xfrm>
          <a:prstGeom prst="rect">
            <a:avLst/>
          </a:prstGeom>
        </p:spPr>
        <p:txBody>
          <a:bodyPr wrap="square">
            <a:spAutoFit/>
          </a:bodyPr>
          <a:lstStyle/>
          <a:p>
            <a:pPr marL="342900" indent="-342900">
              <a:buFont typeface="Wingdings" pitchFamily="2" charset="2"/>
              <a:buChar char="v"/>
            </a:pPr>
            <a:r>
              <a:rPr lang="en-US" sz="1700" dirty="0">
                <a:latin typeface="Times New Roman" pitchFamily="18" charset="0"/>
                <a:cs typeface="Times New Roman" pitchFamily="18" charset="0"/>
              </a:rPr>
              <a:t>By changing the verb form (e.g. from active to passive: this can change the focus or emphasis)</a:t>
            </a:r>
          </a:p>
        </p:txBody>
      </p:sp>
      <p:sp>
        <p:nvSpPr>
          <p:cNvPr id="11" name="Rectangle 10"/>
          <p:cNvSpPr/>
          <p:nvPr/>
        </p:nvSpPr>
        <p:spPr>
          <a:xfrm>
            <a:off x="783771" y="4343400"/>
            <a:ext cx="8207829" cy="353943"/>
          </a:xfrm>
          <a:prstGeom prst="rect">
            <a:avLst/>
          </a:prstGeom>
        </p:spPr>
        <p:txBody>
          <a:bodyPr wrap="square">
            <a:spAutoFit/>
          </a:bodyPr>
          <a:lstStyle/>
          <a:p>
            <a:pPr marL="342900" indent="-342900">
              <a:buFont typeface="Wingdings" pitchFamily="2" charset="2"/>
              <a:buChar char="v"/>
            </a:pPr>
            <a:r>
              <a:rPr lang="en-US" sz="1700" dirty="0">
                <a:latin typeface="Times New Roman" pitchFamily="18" charset="0"/>
                <a:cs typeface="Times New Roman" pitchFamily="18" charset="0"/>
              </a:rPr>
              <a:t>By changing the word class (e.g. from verb to noun phrase )</a:t>
            </a:r>
          </a:p>
        </p:txBody>
      </p:sp>
      <p:sp>
        <p:nvSpPr>
          <p:cNvPr id="14" name="Rectangle 13"/>
          <p:cNvSpPr/>
          <p:nvPr/>
        </p:nvSpPr>
        <p:spPr>
          <a:xfrm>
            <a:off x="457199" y="2057400"/>
            <a:ext cx="8207829" cy="353366"/>
          </a:xfrm>
          <a:prstGeom prst="rect">
            <a:avLst/>
          </a:prstGeom>
        </p:spPr>
        <p:txBody>
          <a:bodyPr wrap="square">
            <a:spAutoFit/>
          </a:bodyPr>
          <a:lstStyle/>
          <a:p>
            <a:pPr marL="285750" indent="-285750" algn="just">
              <a:lnSpc>
                <a:spcPct val="107000"/>
              </a:lnSpc>
              <a:buFont typeface="Wingdings" pitchFamily="2" charset="2"/>
              <a:buChar char="q"/>
            </a:pPr>
            <a:r>
              <a:rPr lang="en-US" sz="1700" dirty="0">
                <a:latin typeface="Times New Roman" pitchFamily="18" charset="0"/>
                <a:cs typeface="Times New Roman" pitchFamily="18" charset="0"/>
              </a:rPr>
              <a:t>Paraphrasing : you can easily paraphrase: </a:t>
            </a:r>
            <a:endParaRPr lang="en-US" sz="1700" dirty="0">
              <a:latin typeface="Times New Roman" pitchFamily="18" charset="0"/>
              <a:ea typeface="Calibri"/>
              <a:cs typeface="Times New Roman" pitchFamily="18" charset="0"/>
            </a:endParaRPr>
          </a:p>
        </p:txBody>
      </p:sp>
      <p:sp>
        <p:nvSpPr>
          <p:cNvPr id="16" name="Rectangle 15"/>
          <p:cNvSpPr/>
          <p:nvPr/>
        </p:nvSpPr>
        <p:spPr>
          <a:xfrm>
            <a:off x="457200" y="2667000"/>
            <a:ext cx="8207829" cy="652230"/>
          </a:xfrm>
          <a:prstGeom prst="rect">
            <a:avLst/>
          </a:prstGeom>
        </p:spPr>
        <p:txBody>
          <a:bodyPr wrap="square">
            <a:spAutoFit/>
          </a:bodyPr>
          <a:lstStyle/>
          <a:p>
            <a:pPr algn="just">
              <a:lnSpc>
                <a:spcPct val="107000"/>
              </a:lnSpc>
            </a:pPr>
            <a:r>
              <a:rPr lang="en-US" sz="1700" dirty="0">
                <a:latin typeface="Times New Roman" pitchFamily="18" charset="0"/>
                <a:cs typeface="Times New Roman" pitchFamily="18" charset="0"/>
              </a:rPr>
              <a:t>e.g. She examined the difficulties that . . .</a:t>
            </a:r>
          </a:p>
          <a:p>
            <a:pPr algn="just">
              <a:lnSpc>
                <a:spcPct val="107000"/>
              </a:lnSpc>
            </a:pPr>
            <a:r>
              <a:rPr lang="en-US" sz="1700" dirty="0">
                <a:latin typeface="Times New Roman" pitchFamily="18" charset="0"/>
                <a:cs typeface="Times New Roman" pitchFamily="18" charset="0"/>
              </a:rPr>
              <a:t>= She investigated the problems that . . .</a:t>
            </a:r>
            <a:endParaRPr lang="en-US" sz="1700" dirty="0">
              <a:latin typeface="Times New Roman" pitchFamily="18" charset="0"/>
              <a:ea typeface="Calibri"/>
              <a:cs typeface="Times New Roman" pitchFamily="18" charset="0"/>
            </a:endParaRPr>
          </a:p>
        </p:txBody>
      </p:sp>
      <p:sp>
        <p:nvSpPr>
          <p:cNvPr id="20" name="Rectangle 2"/>
          <p:cNvSpPr>
            <a:spLocks noChangeArrowheads="1"/>
          </p:cNvSpPr>
          <p:nvPr/>
        </p:nvSpPr>
        <p:spPr bwMode="auto">
          <a:xfrm>
            <a:off x="468084" y="3749189"/>
            <a:ext cx="819694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700" dirty="0">
                <a:latin typeface="Times New Roman" pitchFamily="18" charset="0"/>
                <a:cs typeface="Times New Roman" pitchFamily="18" charset="0"/>
              </a:rPr>
              <a:t>e.g. Johns (1987) </a:t>
            </a:r>
            <a:r>
              <a:rPr lang="en-US" sz="1700" dirty="0" err="1">
                <a:latin typeface="Times New Roman" pitchFamily="18" charset="0"/>
                <a:cs typeface="Times New Roman" pitchFamily="18" charset="0"/>
              </a:rPr>
              <a:t>analysed</a:t>
            </a:r>
            <a:r>
              <a:rPr lang="en-US" sz="1700" dirty="0">
                <a:latin typeface="Times New Roman" pitchFamily="18" charset="0"/>
                <a:cs typeface="Times New Roman" pitchFamily="18" charset="0"/>
              </a:rPr>
              <a:t> the students' difficulties and . . .</a:t>
            </a:r>
            <a:endParaRPr lang="en-US" sz="1700" dirty="0">
              <a:latin typeface="Times New Roman" pitchFamily="18" charset="0"/>
              <a:ea typeface="Calibri"/>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students' difficulties were </a:t>
            </a:r>
            <a:r>
              <a:rPr kumimoji="0" lang="en-US" sz="17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analysed</a:t>
            </a:r>
            <a:r>
              <a:rPr kumimoji="0" lang="en-US" sz="1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by Johns</a:t>
            </a:r>
            <a:r>
              <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(1987 and . </a:t>
            </a:r>
            <a:r>
              <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22" name="Rectangle 21"/>
          <p:cNvSpPr/>
          <p:nvPr/>
        </p:nvSpPr>
        <p:spPr>
          <a:xfrm>
            <a:off x="457199" y="4572000"/>
            <a:ext cx="8196945" cy="1212127"/>
          </a:xfrm>
          <a:prstGeom prst="rect">
            <a:avLst/>
          </a:prstGeom>
        </p:spPr>
        <p:txBody>
          <a:bodyPr wrap="square">
            <a:spAutoFit/>
          </a:bodyPr>
          <a:lstStyle/>
          <a:p>
            <a:pPr algn="just">
              <a:lnSpc>
                <a:spcPct val="107000"/>
              </a:lnSpc>
            </a:pPr>
            <a:r>
              <a:rPr lang="en-US" sz="1700" dirty="0">
                <a:latin typeface="Times New Roman" pitchFamily="18" charset="0"/>
                <a:cs typeface="Times New Roman" pitchFamily="18" charset="0"/>
              </a:rPr>
              <a:t>e.g. The reports were completed in April to ensure that students had time to revise before their examination. . .</a:t>
            </a:r>
          </a:p>
          <a:p>
            <a:pPr algn="just">
              <a:lnSpc>
                <a:spcPct val="107000"/>
              </a:lnSpc>
            </a:pPr>
            <a:r>
              <a:rPr lang="en-US" sz="1700" dirty="0">
                <a:latin typeface="Times New Roman" pitchFamily="18" charset="0"/>
                <a:cs typeface="Times New Roman" pitchFamily="18" charset="0"/>
              </a:rPr>
              <a:t>= The completion of the reports in April guaranteed enough time for students for the revision before examination. </a:t>
            </a:r>
            <a:endParaRPr lang="en-US" sz="17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3643755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1000"/>
                                        <p:tgtEl>
                                          <p:spTgt spid="3"/>
                                        </p:tgtEl>
                                      </p:cBhvr>
                                    </p:animEffect>
                                    <p:anim calcmode="lin" valueType="num">
                                      <p:cBhvr>
                                        <p:cTn id="47" dur="1000" fill="hold"/>
                                        <p:tgtEl>
                                          <p:spTgt spid="3"/>
                                        </p:tgtEl>
                                        <p:attrNameLst>
                                          <p:attrName>ppt_x</p:attrName>
                                        </p:attrNameLst>
                                      </p:cBhvr>
                                      <p:tavLst>
                                        <p:tav tm="0">
                                          <p:val>
                                            <p:strVal val="#ppt_x"/>
                                          </p:val>
                                        </p:tav>
                                        <p:tav tm="100000">
                                          <p:val>
                                            <p:strVal val="#ppt_x"/>
                                          </p:val>
                                        </p:tav>
                                      </p:tavLst>
                                    </p:anim>
                                    <p:anim calcmode="lin" valueType="num">
                                      <p:cBhvr>
                                        <p:cTn id="4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3"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
                                        <p:tgtEl>
                                          <p:spTgt spid="14"/>
                                        </p:tgtEl>
                                      </p:cBhvr>
                                    </p:animEffect>
                                    <p:anim calcmode="lin" valueType="num">
                                      <p:cBhvr>
                                        <p:cTn id="54" dur="400" fill="hold"/>
                                        <p:tgtEl>
                                          <p:spTgt spid="14"/>
                                        </p:tgtEl>
                                        <p:attrNameLst>
                                          <p:attrName>ppt_x</p:attrName>
                                        </p:attrNameLst>
                                      </p:cBhvr>
                                      <p:tavLst>
                                        <p:tav tm="0">
                                          <p:val>
                                            <p:strVal val="#ppt_x"/>
                                          </p:val>
                                        </p:tav>
                                        <p:tav tm="100000">
                                          <p:val>
                                            <p:strVal val="#ppt_x"/>
                                          </p:val>
                                        </p:tav>
                                      </p:tavLst>
                                    </p:anim>
                                    <p:anim calcmode="lin" valueType="num">
                                      <p:cBhvr>
                                        <p:cTn id="55" dur="400" fill="hold"/>
                                        <p:tgtEl>
                                          <p:spTgt spid="14"/>
                                        </p:tgtEl>
                                        <p:attrNameLst>
                                          <p:attrName>ppt_y</p:attrName>
                                        </p:attrNameLst>
                                      </p:cBhvr>
                                      <p:tavLst>
                                        <p:tav tm="0">
                                          <p:val>
                                            <p:strVal val="#ppt_y+0.31"/>
                                          </p:val>
                                        </p:tav>
                                        <p:tav tm="100000">
                                          <p:val>
                                            <p:strVal val="#ppt_y+0.31"/>
                                          </p:val>
                                        </p:tav>
                                      </p:tavLst>
                                    </p:anim>
                                    <p:anim calcmode="lin" valueType="num">
                                      <p:cBhvr>
                                        <p:cTn id="56"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7"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6" presetClass="entr" presetSubtype="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down)">
                                      <p:cBhvr>
                                        <p:cTn id="62" dur="580">
                                          <p:stCondLst>
                                            <p:cond delay="0"/>
                                          </p:stCondLst>
                                        </p:cTn>
                                        <p:tgtEl>
                                          <p:spTgt spid="8"/>
                                        </p:tgtEl>
                                      </p:cBhvr>
                                    </p:animEffect>
                                    <p:anim calcmode="lin" valueType="num">
                                      <p:cBhvr>
                                        <p:cTn id="6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8" dur="26">
                                          <p:stCondLst>
                                            <p:cond delay="650"/>
                                          </p:stCondLst>
                                        </p:cTn>
                                        <p:tgtEl>
                                          <p:spTgt spid="8"/>
                                        </p:tgtEl>
                                      </p:cBhvr>
                                      <p:to x="100000" y="60000"/>
                                    </p:animScale>
                                    <p:animScale>
                                      <p:cBhvr>
                                        <p:cTn id="69" dur="166" decel="50000">
                                          <p:stCondLst>
                                            <p:cond delay="676"/>
                                          </p:stCondLst>
                                        </p:cTn>
                                        <p:tgtEl>
                                          <p:spTgt spid="8"/>
                                        </p:tgtEl>
                                      </p:cBhvr>
                                      <p:to x="100000" y="100000"/>
                                    </p:animScale>
                                    <p:animScale>
                                      <p:cBhvr>
                                        <p:cTn id="70" dur="26">
                                          <p:stCondLst>
                                            <p:cond delay="1312"/>
                                          </p:stCondLst>
                                        </p:cTn>
                                        <p:tgtEl>
                                          <p:spTgt spid="8"/>
                                        </p:tgtEl>
                                      </p:cBhvr>
                                      <p:to x="100000" y="80000"/>
                                    </p:animScale>
                                    <p:animScale>
                                      <p:cBhvr>
                                        <p:cTn id="71" dur="166" decel="50000">
                                          <p:stCondLst>
                                            <p:cond delay="1338"/>
                                          </p:stCondLst>
                                        </p:cTn>
                                        <p:tgtEl>
                                          <p:spTgt spid="8"/>
                                        </p:tgtEl>
                                      </p:cBhvr>
                                      <p:to x="100000" y="100000"/>
                                    </p:animScale>
                                    <p:animScale>
                                      <p:cBhvr>
                                        <p:cTn id="72" dur="26">
                                          <p:stCondLst>
                                            <p:cond delay="1642"/>
                                          </p:stCondLst>
                                        </p:cTn>
                                        <p:tgtEl>
                                          <p:spTgt spid="8"/>
                                        </p:tgtEl>
                                      </p:cBhvr>
                                      <p:to x="100000" y="90000"/>
                                    </p:animScale>
                                    <p:animScale>
                                      <p:cBhvr>
                                        <p:cTn id="73" dur="166" decel="50000">
                                          <p:stCondLst>
                                            <p:cond delay="1668"/>
                                          </p:stCondLst>
                                        </p:cTn>
                                        <p:tgtEl>
                                          <p:spTgt spid="8"/>
                                        </p:tgtEl>
                                      </p:cBhvr>
                                      <p:to x="100000" y="100000"/>
                                    </p:animScale>
                                    <p:animScale>
                                      <p:cBhvr>
                                        <p:cTn id="74" dur="26">
                                          <p:stCondLst>
                                            <p:cond delay="1808"/>
                                          </p:stCondLst>
                                        </p:cTn>
                                        <p:tgtEl>
                                          <p:spTgt spid="8"/>
                                        </p:tgtEl>
                                      </p:cBhvr>
                                      <p:to x="100000" y="95000"/>
                                    </p:animScale>
                                    <p:animScale>
                                      <p:cBhvr>
                                        <p:cTn id="75" dur="166" decel="50000">
                                          <p:stCondLst>
                                            <p:cond delay="1834"/>
                                          </p:stCondLst>
                                        </p:cTn>
                                        <p:tgtEl>
                                          <p:spTgt spid="8"/>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15" presetClass="entr" presetSubtype="0" fill="hold" grpId="0" nodeType="clickEffect">
                                  <p:stCondLst>
                                    <p:cond delay="0"/>
                                  </p:stCondLst>
                                  <p:childTnLst>
                                    <p:set>
                                      <p:cBhvr>
                                        <p:cTn id="79" dur="1" fill="hold">
                                          <p:stCondLst>
                                            <p:cond delay="0"/>
                                          </p:stCondLst>
                                        </p:cTn>
                                        <p:tgtEl>
                                          <p:spTgt spid="16"/>
                                        </p:tgtEl>
                                        <p:attrNameLst>
                                          <p:attrName>style.visibility</p:attrName>
                                        </p:attrNameLst>
                                      </p:cBhvr>
                                      <p:to>
                                        <p:strVal val="visible"/>
                                      </p:to>
                                    </p:set>
                                    <p:anim calcmode="lin" valueType="num">
                                      <p:cBhvr>
                                        <p:cTn id="80" dur="1000" fill="hold"/>
                                        <p:tgtEl>
                                          <p:spTgt spid="16"/>
                                        </p:tgtEl>
                                        <p:attrNameLst>
                                          <p:attrName>ppt_w</p:attrName>
                                        </p:attrNameLst>
                                      </p:cBhvr>
                                      <p:tavLst>
                                        <p:tav tm="0">
                                          <p:val>
                                            <p:fltVal val="0"/>
                                          </p:val>
                                        </p:tav>
                                        <p:tav tm="100000">
                                          <p:val>
                                            <p:strVal val="#ppt_w"/>
                                          </p:val>
                                        </p:tav>
                                      </p:tavLst>
                                    </p:anim>
                                    <p:anim calcmode="lin" valueType="num">
                                      <p:cBhvr>
                                        <p:cTn id="81" dur="1000" fill="hold"/>
                                        <p:tgtEl>
                                          <p:spTgt spid="16"/>
                                        </p:tgtEl>
                                        <p:attrNameLst>
                                          <p:attrName>ppt_h</p:attrName>
                                        </p:attrNameLst>
                                      </p:cBhvr>
                                      <p:tavLst>
                                        <p:tav tm="0">
                                          <p:val>
                                            <p:fltVal val="0"/>
                                          </p:val>
                                        </p:tav>
                                        <p:tav tm="100000">
                                          <p:val>
                                            <p:strVal val="#ppt_h"/>
                                          </p:val>
                                        </p:tav>
                                      </p:tavLst>
                                    </p:anim>
                                    <p:anim calcmode="lin" valueType="num">
                                      <p:cBhvr>
                                        <p:cTn id="82"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83"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4" fill="hold">
                      <p:stCondLst>
                        <p:cond delay="indefinite"/>
                      </p:stCondLst>
                      <p:childTnLst>
                        <p:par>
                          <p:cTn id="85" fill="hold">
                            <p:stCondLst>
                              <p:cond delay="0"/>
                            </p:stCondLst>
                            <p:childTnLst>
                              <p:par>
                                <p:cTn id="86" presetID="26" presetClass="entr" presetSubtype="0"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wipe(down)">
                                      <p:cBhvr>
                                        <p:cTn id="88" dur="580">
                                          <p:stCondLst>
                                            <p:cond delay="0"/>
                                          </p:stCondLst>
                                        </p:cTn>
                                        <p:tgtEl>
                                          <p:spTgt spid="10"/>
                                        </p:tgtEl>
                                      </p:cBhvr>
                                    </p:animEffect>
                                    <p:anim calcmode="lin" valueType="num">
                                      <p:cBhvr>
                                        <p:cTn id="89"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94" dur="26">
                                          <p:stCondLst>
                                            <p:cond delay="650"/>
                                          </p:stCondLst>
                                        </p:cTn>
                                        <p:tgtEl>
                                          <p:spTgt spid="10"/>
                                        </p:tgtEl>
                                      </p:cBhvr>
                                      <p:to x="100000" y="60000"/>
                                    </p:animScale>
                                    <p:animScale>
                                      <p:cBhvr>
                                        <p:cTn id="95" dur="166" decel="50000">
                                          <p:stCondLst>
                                            <p:cond delay="676"/>
                                          </p:stCondLst>
                                        </p:cTn>
                                        <p:tgtEl>
                                          <p:spTgt spid="10"/>
                                        </p:tgtEl>
                                      </p:cBhvr>
                                      <p:to x="100000" y="100000"/>
                                    </p:animScale>
                                    <p:animScale>
                                      <p:cBhvr>
                                        <p:cTn id="96" dur="26">
                                          <p:stCondLst>
                                            <p:cond delay="1312"/>
                                          </p:stCondLst>
                                        </p:cTn>
                                        <p:tgtEl>
                                          <p:spTgt spid="10"/>
                                        </p:tgtEl>
                                      </p:cBhvr>
                                      <p:to x="100000" y="80000"/>
                                    </p:animScale>
                                    <p:animScale>
                                      <p:cBhvr>
                                        <p:cTn id="97" dur="166" decel="50000">
                                          <p:stCondLst>
                                            <p:cond delay="1338"/>
                                          </p:stCondLst>
                                        </p:cTn>
                                        <p:tgtEl>
                                          <p:spTgt spid="10"/>
                                        </p:tgtEl>
                                      </p:cBhvr>
                                      <p:to x="100000" y="100000"/>
                                    </p:animScale>
                                    <p:animScale>
                                      <p:cBhvr>
                                        <p:cTn id="98" dur="26">
                                          <p:stCondLst>
                                            <p:cond delay="1642"/>
                                          </p:stCondLst>
                                        </p:cTn>
                                        <p:tgtEl>
                                          <p:spTgt spid="10"/>
                                        </p:tgtEl>
                                      </p:cBhvr>
                                      <p:to x="100000" y="90000"/>
                                    </p:animScale>
                                    <p:animScale>
                                      <p:cBhvr>
                                        <p:cTn id="99" dur="166" decel="50000">
                                          <p:stCondLst>
                                            <p:cond delay="1668"/>
                                          </p:stCondLst>
                                        </p:cTn>
                                        <p:tgtEl>
                                          <p:spTgt spid="10"/>
                                        </p:tgtEl>
                                      </p:cBhvr>
                                      <p:to x="100000" y="100000"/>
                                    </p:animScale>
                                    <p:animScale>
                                      <p:cBhvr>
                                        <p:cTn id="100" dur="26">
                                          <p:stCondLst>
                                            <p:cond delay="1808"/>
                                          </p:stCondLst>
                                        </p:cTn>
                                        <p:tgtEl>
                                          <p:spTgt spid="10"/>
                                        </p:tgtEl>
                                      </p:cBhvr>
                                      <p:to x="100000" y="95000"/>
                                    </p:animScale>
                                    <p:animScale>
                                      <p:cBhvr>
                                        <p:cTn id="101" dur="166" decel="50000">
                                          <p:stCondLst>
                                            <p:cond delay="1834"/>
                                          </p:stCondLst>
                                        </p:cTn>
                                        <p:tgtEl>
                                          <p:spTgt spid="10"/>
                                        </p:tgtEl>
                                      </p:cBhvr>
                                      <p:to x="100000" y="100000"/>
                                    </p:animScale>
                                  </p:childTnLst>
                                </p:cTn>
                              </p:par>
                            </p:childTnLst>
                          </p:cTn>
                        </p:par>
                      </p:childTnLst>
                    </p:cTn>
                  </p:par>
                  <p:par>
                    <p:cTn id="102" fill="hold">
                      <p:stCondLst>
                        <p:cond delay="indefinite"/>
                      </p:stCondLst>
                      <p:childTnLst>
                        <p:par>
                          <p:cTn id="103" fill="hold">
                            <p:stCondLst>
                              <p:cond delay="0"/>
                            </p:stCondLst>
                            <p:childTnLst>
                              <p:par>
                                <p:cTn id="104" presetID="15" presetClass="entr" presetSubtype="0" fill="hold" grpId="0" nodeType="clickEffect">
                                  <p:stCondLst>
                                    <p:cond delay="0"/>
                                  </p:stCondLst>
                                  <p:childTnLst>
                                    <p:set>
                                      <p:cBhvr>
                                        <p:cTn id="105" dur="1" fill="hold">
                                          <p:stCondLst>
                                            <p:cond delay="0"/>
                                          </p:stCondLst>
                                        </p:cTn>
                                        <p:tgtEl>
                                          <p:spTgt spid="20"/>
                                        </p:tgtEl>
                                        <p:attrNameLst>
                                          <p:attrName>style.visibility</p:attrName>
                                        </p:attrNameLst>
                                      </p:cBhvr>
                                      <p:to>
                                        <p:strVal val="visible"/>
                                      </p:to>
                                    </p:set>
                                    <p:anim calcmode="lin" valueType="num">
                                      <p:cBhvr>
                                        <p:cTn id="106" dur="1000" fill="hold"/>
                                        <p:tgtEl>
                                          <p:spTgt spid="20"/>
                                        </p:tgtEl>
                                        <p:attrNameLst>
                                          <p:attrName>ppt_w</p:attrName>
                                        </p:attrNameLst>
                                      </p:cBhvr>
                                      <p:tavLst>
                                        <p:tav tm="0">
                                          <p:val>
                                            <p:fltVal val="0"/>
                                          </p:val>
                                        </p:tav>
                                        <p:tav tm="100000">
                                          <p:val>
                                            <p:strVal val="#ppt_w"/>
                                          </p:val>
                                        </p:tav>
                                      </p:tavLst>
                                    </p:anim>
                                    <p:anim calcmode="lin" valueType="num">
                                      <p:cBhvr>
                                        <p:cTn id="107" dur="1000" fill="hold"/>
                                        <p:tgtEl>
                                          <p:spTgt spid="20"/>
                                        </p:tgtEl>
                                        <p:attrNameLst>
                                          <p:attrName>ppt_h</p:attrName>
                                        </p:attrNameLst>
                                      </p:cBhvr>
                                      <p:tavLst>
                                        <p:tav tm="0">
                                          <p:val>
                                            <p:fltVal val="0"/>
                                          </p:val>
                                        </p:tav>
                                        <p:tav tm="100000">
                                          <p:val>
                                            <p:strVal val="#ppt_h"/>
                                          </p:val>
                                        </p:tav>
                                      </p:tavLst>
                                    </p:anim>
                                    <p:anim calcmode="lin" valueType="num">
                                      <p:cBhvr>
                                        <p:cTn id="108"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109"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0" fill="hold">
                      <p:stCondLst>
                        <p:cond delay="indefinite"/>
                      </p:stCondLst>
                      <p:childTnLst>
                        <p:par>
                          <p:cTn id="111" fill="hold">
                            <p:stCondLst>
                              <p:cond delay="0"/>
                            </p:stCondLst>
                            <p:childTnLst>
                              <p:par>
                                <p:cTn id="112" presetID="26" presetClass="entr" presetSubtype="0" fill="hold" grpId="0" nodeType="clickEffect">
                                  <p:stCondLst>
                                    <p:cond delay="0"/>
                                  </p:stCondLst>
                                  <p:childTnLst>
                                    <p:set>
                                      <p:cBhvr>
                                        <p:cTn id="113" dur="1" fill="hold">
                                          <p:stCondLst>
                                            <p:cond delay="0"/>
                                          </p:stCondLst>
                                        </p:cTn>
                                        <p:tgtEl>
                                          <p:spTgt spid="11"/>
                                        </p:tgtEl>
                                        <p:attrNameLst>
                                          <p:attrName>style.visibility</p:attrName>
                                        </p:attrNameLst>
                                      </p:cBhvr>
                                      <p:to>
                                        <p:strVal val="visible"/>
                                      </p:to>
                                    </p:set>
                                    <p:animEffect transition="in" filter="wipe(down)">
                                      <p:cBhvr>
                                        <p:cTn id="114" dur="580">
                                          <p:stCondLst>
                                            <p:cond delay="0"/>
                                          </p:stCondLst>
                                        </p:cTn>
                                        <p:tgtEl>
                                          <p:spTgt spid="11"/>
                                        </p:tgtEl>
                                      </p:cBhvr>
                                    </p:animEffect>
                                    <p:anim calcmode="lin" valueType="num">
                                      <p:cBhvr>
                                        <p:cTn id="11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1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1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1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0" dur="26">
                                          <p:stCondLst>
                                            <p:cond delay="650"/>
                                          </p:stCondLst>
                                        </p:cTn>
                                        <p:tgtEl>
                                          <p:spTgt spid="11"/>
                                        </p:tgtEl>
                                      </p:cBhvr>
                                      <p:to x="100000" y="60000"/>
                                    </p:animScale>
                                    <p:animScale>
                                      <p:cBhvr>
                                        <p:cTn id="121" dur="166" decel="50000">
                                          <p:stCondLst>
                                            <p:cond delay="676"/>
                                          </p:stCondLst>
                                        </p:cTn>
                                        <p:tgtEl>
                                          <p:spTgt spid="11"/>
                                        </p:tgtEl>
                                      </p:cBhvr>
                                      <p:to x="100000" y="100000"/>
                                    </p:animScale>
                                    <p:animScale>
                                      <p:cBhvr>
                                        <p:cTn id="122" dur="26">
                                          <p:stCondLst>
                                            <p:cond delay="1312"/>
                                          </p:stCondLst>
                                        </p:cTn>
                                        <p:tgtEl>
                                          <p:spTgt spid="11"/>
                                        </p:tgtEl>
                                      </p:cBhvr>
                                      <p:to x="100000" y="80000"/>
                                    </p:animScale>
                                    <p:animScale>
                                      <p:cBhvr>
                                        <p:cTn id="123" dur="166" decel="50000">
                                          <p:stCondLst>
                                            <p:cond delay="1338"/>
                                          </p:stCondLst>
                                        </p:cTn>
                                        <p:tgtEl>
                                          <p:spTgt spid="11"/>
                                        </p:tgtEl>
                                      </p:cBhvr>
                                      <p:to x="100000" y="100000"/>
                                    </p:animScale>
                                    <p:animScale>
                                      <p:cBhvr>
                                        <p:cTn id="124" dur="26">
                                          <p:stCondLst>
                                            <p:cond delay="1642"/>
                                          </p:stCondLst>
                                        </p:cTn>
                                        <p:tgtEl>
                                          <p:spTgt spid="11"/>
                                        </p:tgtEl>
                                      </p:cBhvr>
                                      <p:to x="100000" y="90000"/>
                                    </p:animScale>
                                    <p:animScale>
                                      <p:cBhvr>
                                        <p:cTn id="125" dur="166" decel="50000">
                                          <p:stCondLst>
                                            <p:cond delay="1668"/>
                                          </p:stCondLst>
                                        </p:cTn>
                                        <p:tgtEl>
                                          <p:spTgt spid="11"/>
                                        </p:tgtEl>
                                      </p:cBhvr>
                                      <p:to x="100000" y="100000"/>
                                    </p:animScale>
                                    <p:animScale>
                                      <p:cBhvr>
                                        <p:cTn id="126" dur="26">
                                          <p:stCondLst>
                                            <p:cond delay="1808"/>
                                          </p:stCondLst>
                                        </p:cTn>
                                        <p:tgtEl>
                                          <p:spTgt spid="11"/>
                                        </p:tgtEl>
                                      </p:cBhvr>
                                      <p:to x="100000" y="95000"/>
                                    </p:animScale>
                                    <p:animScale>
                                      <p:cBhvr>
                                        <p:cTn id="127" dur="166" decel="50000">
                                          <p:stCondLst>
                                            <p:cond delay="1834"/>
                                          </p:stCondLst>
                                        </p:cTn>
                                        <p:tgtEl>
                                          <p:spTgt spid="11"/>
                                        </p:tgtEl>
                                      </p:cBhvr>
                                      <p:to x="100000" y="100000"/>
                                    </p:animScale>
                                  </p:childTnLst>
                                </p:cTn>
                              </p:par>
                            </p:childTnLst>
                          </p:cTn>
                        </p:par>
                      </p:childTnLst>
                    </p:cTn>
                  </p:par>
                  <p:par>
                    <p:cTn id="128" fill="hold">
                      <p:stCondLst>
                        <p:cond delay="indefinite"/>
                      </p:stCondLst>
                      <p:childTnLst>
                        <p:par>
                          <p:cTn id="129" fill="hold">
                            <p:stCondLst>
                              <p:cond delay="0"/>
                            </p:stCondLst>
                            <p:childTnLst>
                              <p:par>
                                <p:cTn id="130" presetID="15" presetClass="entr" presetSubtype="0" fill="hold" grpId="0" nodeType="clickEffect">
                                  <p:stCondLst>
                                    <p:cond delay="0"/>
                                  </p:stCondLst>
                                  <p:childTnLst>
                                    <p:set>
                                      <p:cBhvr>
                                        <p:cTn id="131" dur="1" fill="hold">
                                          <p:stCondLst>
                                            <p:cond delay="0"/>
                                          </p:stCondLst>
                                        </p:cTn>
                                        <p:tgtEl>
                                          <p:spTgt spid="22"/>
                                        </p:tgtEl>
                                        <p:attrNameLst>
                                          <p:attrName>style.visibility</p:attrName>
                                        </p:attrNameLst>
                                      </p:cBhvr>
                                      <p:to>
                                        <p:strVal val="visible"/>
                                      </p:to>
                                    </p:set>
                                    <p:anim calcmode="lin" valueType="num">
                                      <p:cBhvr>
                                        <p:cTn id="132" dur="1000" fill="hold"/>
                                        <p:tgtEl>
                                          <p:spTgt spid="22"/>
                                        </p:tgtEl>
                                        <p:attrNameLst>
                                          <p:attrName>ppt_w</p:attrName>
                                        </p:attrNameLst>
                                      </p:cBhvr>
                                      <p:tavLst>
                                        <p:tav tm="0">
                                          <p:val>
                                            <p:fltVal val="0"/>
                                          </p:val>
                                        </p:tav>
                                        <p:tav tm="100000">
                                          <p:val>
                                            <p:strVal val="#ppt_w"/>
                                          </p:val>
                                        </p:tav>
                                      </p:tavLst>
                                    </p:anim>
                                    <p:anim calcmode="lin" valueType="num">
                                      <p:cBhvr>
                                        <p:cTn id="133" dur="1000" fill="hold"/>
                                        <p:tgtEl>
                                          <p:spTgt spid="22"/>
                                        </p:tgtEl>
                                        <p:attrNameLst>
                                          <p:attrName>ppt_h</p:attrName>
                                        </p:attrNameLst>
                                      </p:cBhvr>
                                      <p:tavLst>
                                        <p:tav tm="0">
                                          <p:val>
                                            <p:fltVal val="0"/>
                                          </p:val>
                                        </p:tav>
                                        <p:tav tm="100000">
                                          <p:val>
                                            <p:strVal val="#ppt_h"/>
                                          </p:val>
                                        </p:tav>
                                      </p:tavLst>
                                    </p:anim>
                                    <p:anim calcmode="lin" valueType="num">
                                      <p:cBhvr>
                                        <p:cTn id="134"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135"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6" fill="hold">
                      <p:stCondLst>
                        <p:cond delay="indefinite"/>
                      </p:stCondLst>
                      <p:childTnLst>
                        <p:par>
                          <p:cTn id="137" fill="hold">
                            <p:stCondLst>
                              <p:cond delay="0"/>
                            </p:stCondLst>
                            <p:childTnLst>
                              <p:par>
                                <p:cTn id="138" presetID="26" presetClass="entr" presetSubtype="0" fill="hold" grpId="0" nodeType="clickEffect">
                                  <p:stCondLst>
                                    <p:cond delay="0"/>
                                  </p:stCondLst>
                                  <p:childTnLst>
                                    <p:set>
                                      <p:cBhvr>
                                        <p:cTn id="139" dur="1" fill="hold">
                                          <p:stCondLst>
                                            <p:cond delay="0"/>
                                          </p:stCondLst>
                                        </p:cTn>
                                        <p:tgtEl>
                                          <p:spTgt spid="9"/>
                                        </p:tgtEl>
                                        <p:attrNameLst>
                                          <p:attrName>style.visibility</p:attrName>
                                        </p:attrNameLst>
                                      </p:cBhvr>
                                      <p:to>
                                        <p:strVal val="visible"/>
                                      </p:to>
                                    </p:set>
                                    <p:animEffect transition="in" filter="wipe(down)">
                                      <p:cBhvr>
                                        <p:cTn id="140" dur="580">
                                          <p:stCondLst>
                                            <p:cond delay="0"/>
                                          </p:stCondLst>
                                        </p:cTn>
                                        <p:tgtEl>
                                          <p:spTgt spid="9"/>
                                        </p:tgtEl>
                                      </p:cBhvr>
                                    </p:animEffect>
                                    <p:anim calcmode="lin" valueType="num">
                                      <p:cBhvr>
                                        <p:cTn id="14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4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4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4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4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46" dur="26">
                                          <p:stCondLst>
                                            <p:cond delay="650"/>
                                          </p:stCondLst>
                                        </p:cTn>
                                        <p:tgtEl>
                                          <p:spTgt spid="9"/>
                                        </p:tgtEl>
                                      </p:cBhvr>
                                      <p:to x="100000" y="60000"/>
                                    </p:animScale>
                                    <p:animScale>
                                      <p:cBhvr>
                                        <p:cTn id="147" dur="166" decel="50000">
                                          <p:stCondLst>
                                            <p:cond delay="676"/>
                                          </p:stCondLst>
                                        </p:cTn>
                                        <p:tgtEl>
                                          <p:spTgt spid="9"/>
                                        </p:tgtEl>
                                      </p:cBhvr>
                                      <p:to x="100000" y="100000"/>
                                    </p:animScale>
                                    <p:animScale>
                                      <p:cBhvr>
                                        <p:cTn id="148" dur="26">
                                          <p:stCondLst>
                                            <p:cond delay="1312"/>
                                          </p:stCondLst>
                                        </p:cTn>
                                        <p:tgtEl>
                                          <p:spTgt spid="9"/>
                                        </p:tgtEl>
                                      </p:cBhvr>
                                      <p:to x="100000" y="80000"/>
                                    </p:animScale>
                                    <p:animScale>
                                      <p:cBhvr>
                                        <p:cTn id="149" dur="166" decel="50000">
                                          <p:stCondLst>
                                            <p:cond delay="1338"/>
                                          </p:stCondLst>
                                        </p:cTn>
                                        <p:tgtEl>
                                          <p:spTgt spid="9"/>
                                        </p:tgtEl>
                                      </p:cBhvr>
                                      <p:to x="100000" y="100000"/>
                                    </p:animScale>
                                    <p:animScale>
                                      <p:cBhvr>
                                        <p:cTn id="150" dur="26">
                                          <p:stCondLst>
                                            <p:cond delay="1642"/>
                                          </p:stCondLst>
                                        </p:cTn>
                                        <p:tgtEl>
                                          <p:spTgt spid="9"/>
                                        </p:tgtEl>
                                      </p:cBhvr>
                                      <p:to x="100000" y="90000"/>
                                    </p:animScale>
                                    <p:animScale>
                                      <p:cBhvr>
                                        <p:cTn id="151" dur="166" decel="50000">
                                          <p:stCondLst>
                                            <p:cond delay="1668"/>
                                          </p:stCondLst>
                                        </p:cTn>
                                        <p:tgtEl>
                                          <p:spTgt spid="9"/>
                                        </p:tgtEl>
                                      </p:cBhvr>
                                      <p:to x="100000" y="100000"/>
                                    </p:animScale>
                                    <p:animScale>
                                      <p:cBhvr>
                                        <p:cTn id="152" dur="26">
                                          <p:stCondLst>
                                            <p:cond delay="1808"/>
                                          </p:stCondLst>
                                        </p:cTn>
                                        <p:tgtEl>
                                          <p:spTgt spid="9"/>
                                        </p:tgtEl>
                                      </p:cBhvr>
                                      <p:to x="100000" y="95000"/>
                                    </p:animScale>
                                    <p:animScale>
                                      <p:cBhvr>
                                        <p:cTn id="153"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P spid="9" grpId="0"/>
      <p:bldP spid="10" grpId="0"/>
      <p:bldP spid="11" grpId="0"/>
      <p:bldP spid="14" grpId="0"/>
      <p:bldP spid="16" grpId="0"/>
      <p:bldP spid="20"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685800"/>
            <a:ext cx="8207829" cy="646331"/>
          </a:xfrm>
          <a:prstGeom prst="rect">
            <a:avLst/>
          </a:prstGeom>
        </p:spPr>
        <p:txBody>
          <a:bodyPr wrap="square">
            <a:spAutoFit/>
          </a:bodyPr>
          <a:lstStyle/>
          <a:p>
            <a:r>
              <a:rPr lang="en-US" dirty="0">
                <a:latin typeface="Times New Roman" pitchFamily="18" charset="0"/>
                <a:cs typeface="Times New Roman" pitchFamily="18" charset="0"/>
              </a:rPr>
              <a:t>Two direct quotations are given below relating to the same topic. Paraphrase and combine them in a brief report (not using direct quotations).</a:t>
            </a:r>
          </a:p>
        </p:txBody>
      </p:sp>
      <p:sp>
        <p:nvSpPr>
          <p:cNvPr id="3" name="Rectangle 2"/>
          <p:cNvSpPr/>
          <p:nvPr/>
        </p:nvSpPr>
        <p:spPr>
          <a:xfrm>
            <a:off x="424542" y="1447800"/>
            <a:ext cx="8207829" cy="646331"/>
          </a:xfrm>
          <a:prstGeom prst="rect">
            <a:avLst/>
          </a:prstGeom>
        </p:spPr>
        <p:txBody>
          <a:bodyPr wrap="square">
            <a:spAutoFit/>
          </a:bodyPr>
          <a:lstStyle/>
          <a:p>
            <a:r>
              <a:rPr lang="en-US" dirty="0">
                <a:latin typeface="Times New Roman" pitchFamily="18" charset="0"/>
                <a:cs typeface="Times New Roman" pitchFamily="18" charset="0"/>
              </a:rPr>
              <a:t>“Terseness of note taking . . . rather than mere quantity seems to be an essential ingredient of effective... note taking.” (</a:t>
            </a:r>
            <a:r>
              <a:rPr lang="en-US" dirty="0" err="1">
                <a:latin typeface="Times New Roman" pitchFamily="18" charset="0"/>
                <a:cs typeface="Times New Roman" pitchFamily="18" charset="0"/>
              </a:rPr>
              <a:t>Dunkel</a:t>
            </a:r>
            <a:r>
              <a:rPr lang="en-US" dirty="0">
                <a:latin typeface="Times New Roman" pitchFamily="18" charset="0"/>
                <a:cs typeface="Times New Roman" pitchFamily="18" charset="0"/>
              </a:rPr>
              <a:t>, 1988)</a:t>
            </a:r>
          </a:p>
        </p:txBody>
      </p:sp>
      <p:sp>
        <p:nvSpPr>
          <p:cNvPr id="4" name="Rectangle 3"/>
          <p:cNvSpPr/>
          <p:nvPr/>
        </p:nvSpPr>
        <p:spPr>
          <a:xfrm>
            <a:off x="457198" y="2228671"/>
            <a:ext cx="8207829" cy="646331"/>
          </a:xfrm>
          <a:prstGeom prst="rect">
            <a:avLst/>
          </a:prstGeom>
        </p:spPr>
        <p:txBody>
          <a:bodyPr wrap="square">
            <a:spAutoFit/>
          </a:bodyPr>
          <a:lstStyle/>
          <a:p>
            <a:r>
              <a:rPr lang="en-US" dirty="0">
                <a:latin typeface="Times New Roman" pitchFamily="18" charset="0"/>
                <a:cs typeface="Times New Roman" pitchFamily="18" charset="0"/>
              </a:rPr>
              <a:t> “Several other researchers have found similar positive relationships between "terseness" of notes and test performance…” (</a:t>
            </a:r>
            <a:r>
              <a:rPr lang="en-US" dirty="0" err="1">
                <a:latin typeface="Times New Roman" pitchFamily="18" charset="0"/>
                <a:cs typeface="Times New Roman" pitchFamily="18" charset="0"/>
              </a:rPr>
              <a:t>Chaudron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Loschky</a:t>
            </a:r>
            <a:r>
              <a:rPr lang="en-US" dirty="0">
                <a:latin typeface="Times New Roman" pitchFamily="18" charset="0"/>
                <a:cs typeface="Times New Roman" pitchFamily="18" charset="0"/>
              </a:rPr>
              <a:t> and Cook, 1994)</a:t>
            </a:r>
          </a:p>
        </p:txBody>
      </p:sp>
      <p:sp>
        <p:nvSpPr>
          <p:cNvPr id="5" name="Rectangle 4"/>
          <p:cNvSpPr/>
          <p:nvPr/>
        </p:nvSpPr>
        <p:spPr>
          <a:xfrm>
            <a:off x="990600" y="4876800"/>
            <a:ext cx="5486400" cy="369332"/>
          </a:xfrm>
          <a:prstGeom prst="rect">
            <a:avLst/>
          </a:prstGeom>
        </p:spPr>
        <p:txBody>
          <a:bodyPr wrap="square">
            <a:spAutoFit/>
          </a:bodyPr>
          <a:lstStyle/>
          <a:p>
            <a:pPr marL="285750" indent="-285750">
              <a:buFont typeface="Wingdings" pitchFamily="2" charset="2"/>
              <a:buChar char="v"/>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sentences have been significantly </a:t>
            </a:r>
            <a:r>
              <a:rPr lang="en-US" dirty="0" smtClean="0">
                <a:latin typeface="Times New Roman" pitchFamily="18" charset="0"/>
                <a:cs typeface="Times New Roman" pitchFamily="18" charset="0"/>
              </a:rPr>
              <a:t>restructured.</a:t>
            </a:r>
            <a:endParaRPr lang="en-US" dirty="0">
              <a:latin typeface="Times New Roman" pitchFamily="18" charset="0"/>
              <a:cs typeface="Times New Roman" pitchFamily="18" charset="0"/>
            </a:endParaRPr>
          </a:p>
        </p:txBody>
      </p:sp>
      <p:sp>
        <p:nvSpPr>
          <p:cNvPr id="6" name="Rectangle 5"/>
          <p:cNvSpPr/>
          <p:nvPr/>
        </p:nvSpPr>
        <p:spPr>
          <a:xfrm>
            <a:off x="465908" y="3394557"/>
            <a:ext cx="4511171" cy="369332"/>
          </a:xfrm>
          <a:prstGeom prst="rect">
            <a:avLst/>
          </a:prstGeom>
        </p:spPr>
        <p:txBody>
          <a:bodyPr wrap="none">
            <a:spAutoFit/>
          </a:bodyPr>
          <a:lstStyle/>
          <a:p>
            <a:r>
              <a:rPr lang="en-US" b="1" dirty="0">
                <a:latin typeface="Times New Roman" pitchFamily="18" charset="0"/>
                <a:cs typeface="Times New Roman" pitchFamily="18" charset="0"/>
              </a:rPr>
              <a:t>ASSESS YOUR PARAPHRASE  (check list)</a:t>
            </a:r>
            <a:endParaRPr lang="en-US" dirty="0">
              <a:latin typeface="Times New Roman" pitchFamily="18" charset="0"/>
              <a:cs typeface="Times New Roman" pitchFamily="18" charset="0"/>
            </a:endParaRPr>
          </a:p>
        </p:txBody>
      </p:sp>
      <p:sp>
        <p:nvSpPr>
          <p:cNvPr id="7" name="Rectangle 6"/>
          <p:cNvSpPr/>
          <p:nvPr/>
        </p:nvSpPr>
        <p:spPr>
          <a:xfrm>
            <a:off x="990600" y="3886200"/>
            <a:ext cx="3063659" cy="369332"/>
          </a:xfrm>
          <a:prstGeom prst="rect">
            <a:avLst/>
          </a:prstGeom>
        </p:spPr>
        <p:txBody>
          <a:bodyPr wrap="none">
            <a:spAutoFit/>
          </a:bodyPr>
          <a:lstStyle/>
          <a:p>
            <a:pPr marL="285750" lvl="0" indent="-285750">
              <a:buFont typeface="Wingdings" pitchFamily="2" charset="2"/>
              <a:buChar char="v"/>
            </a:pPr>
            <a:r>
              <a:rPr lang="en-US" dirty="0">
                <a:latin typeface="Times New Roman" pitchFamily="18" charset="0"/>
                <a:cs typeface="Times New Roman" pitchFamily="18" charset="0"/>
              </a:rPr>
              <a:t>The MEANING is the same</a:t>
            </a:r>
          </a:p>
        </p:txBody>
      </p:sp>
      <p:sp>
        <p:nvSpPr>
          <p:cNvPr id="8" name="Rectangle 7"/>
          <p:cNvSpPr/>
          <p:nvPr/>
        </p:nvSpPr>
        <p:spPr>
          <a:xfrm>
            <a:off x="990600" y="4343400"/>
            <a:ext cx="4572000" cy="369332"/>
          </a:xfrm>
          <a:prstGeom prst="rect">
            <a:avLst/>
          </a:prstGeom>
        </p:spPr>
        <p:txBody>
          <a:bodyPr>
            <a:spAutoFit/>
          </a:bodyPr>
          <a:lstStyle/>
          <a:p>
            <a:pPr marL="285750" lvl="0" indent="-285750">
              <a:buFont typeface="Wingdings" pitchFamily="2" charset="2"/>
              <a:buChar char="v"/>
            </a:pPr>
            <a:r>
              <a:rPr lang="en-US" dirty="0">
                <a:latin typeface="Times New Roman" pitchFamily="18" charset="0"/>
                <a:cs typeface="Times New Roman" pitchFamily="18" charset="0"/>
              </a:rPr>
              <a:t>Most of the words have been changed.</a:t>
            </a:r>
          </a:p>
        </p:txBody>
      </p:sp>
    </p:spTree>
    <p:extLst>
      <p:ext uri="{BB962C8B-B14F-4D97-AF65-F5344CB8AC3E}">
        <p14:creationId xmlns:p14="http://schemas.microsoft.com/office/powerpoint/2010/main" val="344279521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heel(1)">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2000"/>
                                        <p:tgtEl>
                                          <p:spTgt spid="6"/>
                                        </p:tgtEl>
                                      </p:cBhvr>
                                    </p:animEffect>
                                    <p:anim calcmode="lin" valueType="num">
                                      <p:cBhvr>
                                        <p:cTn id="38" dur="2000" fill="hold"/>
                                        <p:tgtEl>
                                          <p:spTgt spid="6"/>
                                        </p:tgtEl>
                                        <p:attrNameLst>
                                          <p:attrName>ppt_w</p:attrName>
                                        </p:attrNameLst>
                                      </p:cBhvr>
                                      <p:tavLst>
                                        <p:tav tm="0" fmla="#ppt_w*sin(2.5*pi*$)">
                                          <p:val>
                                            <p:fltVal val="0"/>
                                          </p:val>
                                        </p:tav>
                                        <p:tav tm="100000">
                                          <p:val>
                                            <p:fltVal val="1"/>
                                          </p:val>
                                        </p:tav>
                                      </p:tavLst>
                                    </p:anim>
                                    <p:anim calcmode="lin" valueType="num">
                                      <p:cBhvr>
                                        <p:cTn id="3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80">
                                          <p:stCondLst>
                                            <p:cond delay="0"/>
                                          </p:stCondLst>
                                        </p:cTn>
                                        <p:tgtEl>
                                          <p:spTgt spid="7"/>
                                        </p:tgtEl>
                                      </p:cBhvr>
                                    </p:animEffect>
                                    <p:anim calcmode="lin" valueType="num">
                                      <p:cBhvr>
                                        <p:cTn id="4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0" dur="26">
                                          <p:stCondLst>
                                            <p:cond delay="650"/>
                                          </p:stCondLst>
                                        </p:cTn>
                                        <p:tgtEl>
                                          <p:spTgt spid="7"/>
                                        </p:tgtEl>
                                      </p:cBhvr>
                                      <p:to x="100000" y="60000"/>
                                    </p:animScale>
                                    <p:animScale>
                                      <p:cBhvr>
                                        <p:cTn id="51" dur="166" decel="50000">
                                          <p:stCondLst>
                                            <p:cond delay="676"/>
                                          </p:stCondLst>
                                        </p:cTn>
                                        <p:tgtEl>
                                          <p:spTgt spid="7"/>
                                        </p:tgtEl>
                                      </p:cBhvr>
                                      <p:to x="100000" y="100000"/>
                                    </p:animScale>
                                    <p:animScale>
                                      <p:cBhvr>
                                        <p:cTn id="52" dur="26">
                                          <p:stCondLst>
                                            <p:cond delay="1312"/>
                                          </p:stCondLst>
                                        </p:cTn>
                                        <p:tgtEl>
                                          <p:spTgt spid="7"/>
                                        </p:tgtEl>
                                      </p:cBhvr>
                                      <p:to x="100000" y="80000"/>
                                    </p:animScale>
                                    <p:animScale>
                                      <p:cBhvr>
                                        <p:cTn id="53" dur="166" decel="50000">
                                          <p:stCondLst>
                                            <p:cond delay="1338"/>
                                          </p:stCondLst>
                                        </p:cTn>
                                        <p:tgtEl>
                                          <p:spTgt spid="7"/>
                                        </p:tgtEl>
                                      </p:cBhvr>
                                      <p:to x="100000" y="100000"/>
                                    </p:animScale>
                                    <p:animScale>
                                      <p:cBhvr>
                                        <p:cTn id="54" dur="26">
                                          <p:stCondLst>
                                            <p:cond delay="1642"/>
                                          </p:stCondLst>
                                        </p:cTn>
                                        <p:tgtEl>
                                          <p:spTgt spid="7"/>
                                        </p:tgtEl>
                                      </p:cBhvr>
                                      <p:to x="100000" y="90000"/>
                                    </p:animScale>
                                    <p:animScale>
                                      <p:cBhvr>
                                        <p:cTn id="55" dur="166" decel="50000">
                                          <p:stCondLst>
                                            <p:cond delay="1668"/>
                                          </p:stCondLst>
                                        </p:cTn>
                                        <p:tgtEl>
                                          <p:spTgt spid="7"/>
                                        </p:tgtEl>
                                      </p:cBhvr>
                                      <p:to x="100000" y="100000"/>
                                    </p:animScale>
                                    <p:animScale>
                                      <p:cBhvr>
                                        <p:cTn id="56" dur="26">
                                          <p:stCondLst>
                                            <p:cond delay="1808"/>
                                          </p:stCondLst>
                                        </p:cTn>
                                        <p:tgtEl>
                                          <p:spTgt spid="7"/>
                                        </p:tgtEl>
                                      </p:cBhvr>
                                      <p:to x="100000" y="95000"/>
                                    </p:animScale>
                                    <p:animScale>
                                      <p:cBhvr>
                                        <p:cTn id="57" dur="166" decel="50000">
                                          <p:stCondLst>
                                            <p:cond delay="1834"/>
                                          </p:stCondLst>
                                        </p:cTn>
                                        <p:tgtEl>
                                          <p:spTgt spid="7"/>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26" presetClass="entr" presetSubtype="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down)">
                                      <p:cBhvr>
                                        <p:cTn id="62" dur="580">
                                          <p:stCondLst>
                                            <p:cond delay="0"/>
                                          </p:stCondLst>
                                        </p:cTn>
                                        <p:tgtEl>
                                          <p:spTgt spid="8"/>
                                        </p:tgtEl>
                                      </p:cBhvr>
                                    </p:animEffect>
                                    <p:anim calcmode="lin" valueType="num">
                                      <p:cBhvr>
                                        <p:cTn id="6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8" dur="26">
                                          <p:stCondLst>
                                            <p:cond delay="650"/>
                                          </p:stCondLst>
                                        </p:cTn>
                                        <p:tgtEl>
                                          <p:spTgt spid="8"/>
                                        </p:tgtEl>
                                      </p:cBhvr>
                                      <p:to x="100000" y="60000"/>
                                    </p:animScale>
                                    <p:animScale>
                                      <p:cBhvr>
                                        <p:cTn id="69" dur="166" decel="50000">
                                          <p:stCondLst>
                                            <p:cond delay="676"/>
                                          </p:stCondLst>
                                        </p:cTn>
                                        <p:tgtEl>
                                          <p:spTgt spid="8"/>
                                        </p:tgtEl>
                                      </p:cBhvr>
                                      <p:to x="100000" y="100000"/>
                                    </p:animScale>
                                    <p:animScale>
                                      <p:cBhvr>
                                        <p:cTn id="70" dur="26">
                                          <p:stCondLst>
                                            <p:cond delay="1312"/>
                                          </p:stCondLst>
                                        </p:cTn>
                                        <p:tgtEl>
                                          <p:spTgt spid="8"/>
                                        </p:tgtEl>
                                      </p:cBhvr>
                                      <p:to x="100000" y="80000"/>
                                    </p:animScale>
                                    <p:animScale>
                                      <p:cBhvr>
                                        <p:cTn id="71" dur="166" decel="50000">
                                          <p:stCondLst>
                                            <p:cond delay="1338"/>
                                          </p:stCondLst>
                                        </p:cTn>
                                        <p:tgtEl>
                                          <p:spTgt spid="8"/>
                                        </p:tgtEl>
                                      </p:cBhvr>
                                      <p:to x="100000" y="100000"/>
                                    </p:animScale>
                                    <p:animScale>
                                      <p:cBhvr>
                                        <p:cTn id="72" dur="26">
                                          <p:stCondLst>
                                            <p:cond delay="1642"/>
                                          </p:stCondLst>
                                        </p:cTn>
                                        <p:tgtEl>
                                          <p:spTgt spid="8"/>
                                        </p:tgtEl>
                                      </p:cBhvr>
                                      <p:to x="100000" y="90000"/>
                                    </p:animScale>
                                    <p:animScale>
                                      <p:cBhvr>
                                        <p:cTn id="73" dur="166" decel="50000">
                                          <p:stCondLst>
                                            <p:cond delay="1668"/>
                                          </p:stCondLst>
                                        </p:cTn>
                                        <p:tgtEl>
                                          <p:spTgt spid="8"/>
                                        </p:tgtEl>
                                      </p:cBhvr>
                                      <p:to x="100000" y="100000"/>
                                    </p:animScale>
                                    <p:animScale>
                                      <p:cBhvr>
                                        <p:cTn id="74" dur="26">
                                          <p:stCondLst>
                                            <p:cond delay="1808"/>
                                          </p:stCondLst>
                                        </p:cTn>
                                        <p:tgtEl>
                                          <p:spTgt spid="8"/>
                                        </p:tgtEl>
                                      </p:cBhvr>
                                      <p:to x="100000" y="95000"/>
                                    </p:animScale>
                                    <p:animScale>
                                      <p:cBhvr>
                                        <p:cTn id="75" dur="166" decel="50000">
                                          <p:stCondLst>
                                            <p:cond delay="1834"/>
                                          </p:stCondLst>
                                        </p:cTn>
                                        <p:tgtEl>
                                          <p:spTgt spid="8"/>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26" presetClass="entr" presetSubtype="0" fill="hold" grpId="0" nodeType="clickEffect">
                                  <p:stCondLst>
                                    <p:cond delay="0"/>
                                  </p:stCondLst>
                                  <p:childTnLst>
                                    <p:set>
                                      <p:cBhvr>
                                        <p:cTn id="79" dur="1" fill="hold">
                                          <p:stCondLst>
                                            <p:cond delay="0"/>
                                          </p:stCondLst>
                                        </p:cTn>
                                        <p:tgtEl>
                                          <p:spTgt spid="5"/>
                                        </p:tgtEl>
                                        <p:attrNameLst>
                                          <p:attrName>style.visibility</p:attrName>
                                        </p:attrNameLst>
                                      </p:cBhvr>
                                      <p:to>
                                        <p:strVal val="visible"/>
                                      </p:to>
                                    </p:set>
                                    <p:animEffect transition="in" filter="wipe(down)">
                                      <p:cBhvr>
                                        <p:cTn id="80" dur="580">
                                          <p:stCondLst>
                                            <p:cond delay="0"/>
                                          </p:stCondLst>
                                        </p:cTn>
                                        <p:tgtEl>
                                          <p:spTgt spid="5"/>
                                        </p:tgtEl>
                                      </p:cBhvr>
                                    </p:animEffect>
                                    <p:anim calcmode="lin" valueType="num">
                                      <p:cBhvr>
                                        <p:cTn id="8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6" dur="26">
                                          <p:stCondLst>
                                            <p:cond delay="650"/>
                                          </p:stCondLst>
                                        </p:cTn>
                                        <p:tgtEl>
                                          <p:spTgt spid="5"/>
                                        </p:tgtEl>
                                      </p:cBhvr>
                                      <p:to x="100000" y="60000"/>
                                    </p:animScale>
                                    <p:animScale>
                                      <p:cBhvr>
                                        <p:cTn id="87" dur="166" decel="50000">
                                          <p:stCondLst>
                                            <p:cond delay="676"/>
                                          </p:stCondLst>
                                        </p:cTn>
                                        <p:tgtEl>
                                          <p:spTgt spid="5"/>
                                        </p:tgtEl>
                                      </p:cBhvr>
                                      <p:to x="100000" y="100000"/>
                                    </p:animScale>
                                    <p:animScale>
                                      <p:cBhvr>
                                        <p:cTn id="88" dur="26">
                                          <p:stCondLst>
                                            <p:cond delay="1312"/>
                                          </p:stCondLst>
                                        </p:cTn>
                                        <p:tgtEl>
                                          <p:spTgt spid="5"/>
                                        </p:tgtEl>
                                      </p:cBhvr>
                                      <p:to x="100000" y="80000"/>
                                    </p:animScale>
                                    <p:animScale>
                                      <p:cBhvr>
                                        <p:cTn id="89" dur="166" decel="50000">
                                          <p:stCondLst>
                                            <p:cond delay="1338"/>
                                          </p:stCondLst>
                                        </p:cTn>
                                        <p:tgtEl>
                                          <p:spTgt spid="5"/>
                                        </p:tgtEl>
                                      </p:cBhvr>
                                      <p:to x="100000" y="100000"/>
                                    </p:animScale>
                                    <p:animScale>
                                      <p:cBhvr>
                                        <p:cTn id="90" dur="26">
                                          <p:stCondLst>
                                            <p:cond delay="1642"/>
                                          </p:stCondLst>
                                        </p:cTn>
                                        <p:tgtEl>
                                          <p:spTgt spid="5"/>
                                        </p:tgtEl>
                                      </p:cBhvr>
                                      <p:to x="100000" y="90000"/>
                                    </p:animScale>
                                    <p:animScale>
                                      <p:cBhvr>
                                        <p:cTn id="91" dur="166" decel="50000">
                                          <p:stCondLst>
                                            <p:cond delay="1668"/>
                                          </p:stCondLst>
                                        </p:cTn>
                                        <p:tgtEl>
                                          <p:spTgt spid="5"/>
                                        </p:tgtEl>
                                      </p:cBhvr>
                                      <p:to x="100000" y="100000"/>
                                    </p:animScale>
                                    <p:animScale>
                                      <p:cBhvr>
                                        <p:cTn id="92" dur="26">
                                          <p:stCondLst>
                                            <p:cond delay="1808"/>
                                          </p:stCondLst>
                                        </p:cTn>
                                        <p:tgtEl>
                                          <p:spTgt spid="5"/>
                                        </p:tgtEl>
                                      </p:cBhvr>
                                      <p:to x="100000" y="95000"/>
                                    </p:animScale>
                                    <p:animScale>
                                      <p:cBhvr>
                                        <p:cTn id="93"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229600" cy="707886"/>
          </a:xfrm>
          <a:prstGeom prst="rect">
            <a:avLst/>
          </a:prstGeom>
        </p:spPr>
        <p:txBody>
          <a:bodyPr wrap="square">
            <a:spAutoFit/>
          </a:bodyPr>
          <a:lstStyle/>
          <a:p>
            <a:r>
              <a:rPr lang="en-US" sz="2000" dirty="0">
                <a:latin typeface="Times New Roman" pitchFamily="18" charset="0"/>
                <a:cs typeface="Times New Roman" pitchFamily="18" charset="0"/>
              </a:rPr>
              <a:t>The appropriate summary is much shorter than the original but still keeps the main idea.</a:t>
            </a:r>
          </a:p>
        </p:txBody>
      </p:sp>
      <p:graphicFrame>
        <p:nvGraphicFramePr>
          <p:cNvPr id="3" name="Tableau 2"/>
          <p:cNvGraphicFramePr>
            <a:graphicFrameLocks noGrp="1"/>
          </p:cNvGraphicFramePr>
          <p:nvPr>
            <p:extLst>
              <p:ext uri="{D42A27DB-BD31-4B8C-83A1-F6EECF244321}">
                <p14:modId xmlns:p14="http://schemas.microsoft.com/office/powerpoint/2010/main" val="3814013174"/>
              </p:ext>
            </p:extLst>
          </p:nvPr>
        </p:nvGraphicFramePr>
        <p:xfrm>
          <a:off x="447403" y="1905000"/>
          <a:ext cx="8249194" cy="4191000"/>
        </p:xfrm>
        <a:graphic>
          <a:graphicData uri="http://schemas.openxmlformats.org/drawingml/2006/table">
            <a:tbl>
              <a:tblPr firstRow="1" firstCol="1" bandRow="1">
                <a:tableStyleId>{5C22544A-7EE6-4342-B048-85BDC9FD1C3A}</a:tableStyleId>
              </a:tblPr>
              <a:tblGrid>
                <a:gridCol w="3999944"/>
                <a:gridCol w="4249250"/>
              </a:tblGrid>
              <a:tr h="446564">
                <a:tc>
                  <a:txBody>
                    <a:bodyPr/>
                    <a:lstStyle/>
                    <a:p>
                      <a:pPr marL="0" marR="0" algn="l">
                        <a:lnSpc>
                          <a:spcPct val="107000"/>
                        </a:lnSpc>
                        <a:spcBef>
                          <a:spcPts val="0"/>
                        </a:spcBef>
                        <a:spcAft>
                          <a:spcPts val="800"/>
                        </a:spcAft>
                      </a:pPr>
                      <a:r>
                        <a:rPr lang="en-US" sz="2000" dirty="0">
                          <a:effectLst/>
                          <a:latin typeface="Times New Roman" pitchFamily="18" charset="0"/>
                          <a:cs typeface="Times New Roman" pitchFamily="18" charset="0"/>
                        </a:rPr>
                        <a:t>Original text</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7000"/>
                        </a:lnSpc>
                        <a:spcBef>
                          <a:spcPts val="0"/>
                        </a:spcBef>
                        <a:spcAft>
                          <a:spcPts val="800"/>
                        </a:spcAft>
                      </a:pPr>
                      <a:r>
                        <a:rPr lang="en-US" sz="2000">
                          <a:effectLst/>
                          <a:latin typeface="Times New Roman" pitchFamily="18" charset="0"/>
                          <a:cs typeface="Times New Roman" pitchFamily="18" charset="0"/>
                        </a:rPr>
                        <a:t>Paraphrase</a:t>
                      </a:r>
                      <a:endParaRPr lang="en-US" sz="2000">
                        <a:effectLst/>
                        <a:latin typeface="Times New Roman" pitchFamily="18" charset="0"/>
                        <a:ea typeface="Calibri"/>
                        <a:cs typeface="Times New Roman" pitchFamily="18" charset="0"/>
                      </a:endParaRPr>
                    </a:p>
                  </a:txBody>
                  <a:tcPr marL="68580" marR="68580" marT="0" marB="0"/>
                </a:tc>
              </a:tr>
              <a:tr h="3744436">
                <a:tc>
                  <a:txBody>
                    <a:bodyPr/>
                    <a:lstStyle/>
                    <a:p>
                      <a:pPr marL="0" marR="0" algn="l">
                        <a:lnSpc>
                          <a:spcPct val="107000"/>
                        </a:lnSpc>
                        <a:spcBef>
                          <a:spcPts val="0"/>
                        </a:spcBef>
                        <a:spcAft>
                          <a:spcPts val="800"/>
                        </a:spcAft>
                      </a:pPr>
                      <a:r>
                        <a:rPr lang="en-US" sz="2000" dirty="0">
                          <a:effectLst/>
                          <a:latin typeface="Times New Roman" pitchFamily="18" charset="0"/>
                          <a:cs typeface="Times New Roman" pitchFamily="18" charset="0"/>
                        </a:rPr>
                        <a:t>Traditionally, in oral and written discourses, the masculine pronoun 'he' was used as a pronoun to refer to a person whose gender was unknown or irrelevant to the context. Recently, this usage has come under criticism for supporting gender-based stereotypes and is increasingly considered inappropriate (Smith, 2010, p. 24).</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7000"/>
                        </a:lnSpc>
                        <a:spcBef>
                          <a:spcPts val="0"/>
                        </a:spcBef>
                        <a:spcAft>
                          <a:spcPts val="800"/>
                        </a:spcAft>
                      </a:pPr>
                      <a:r>
                        <a:rPr lang="en-US" sz="2000" dirty="0">
                          <a:effectLst/>
                          <a:latin typeface="Times New Roman" pitchFamily="18" charset="0"/>
                          <a:cs typeface="Times New Roman" pitchFamily="18" charset="0"/>
                        </a:rPr>
                        <a:t>If the gender of a person was not known or was unimportant to the meaning of oral or written texts, it was customary to use the masculine form of 'he' when a pronoun was required; however, there has been growing concern about this practice in modern usage because it appears to privilege stereotypes based on gender (Smith, 2010, p. 24).</a:t>
                      </a:r>
                      <a:endParaRPr lang="en-US" sz="20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311629895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8200" y="0"/>
            <a:ext cx="3510128" cy="461665"/>
          </a:xfrm>
          <a:prstGeom prst="rect">
            <a:avLst/>
          </a:prstGeom>
        </p:spPr>
        <p:txBody>
          <a:bodyPr wrap="none">
            <a:spAutoFit/>
          </a:bodyPr>
          <a:lstStyle/>
          <a:p>
            <a:r>
              <a:rPr lang="en-US" sz="2400" b="1" dirty="0">
                <a:latin typeface="Times New Roman" pitchFamily="18" charset="0"/>
                <a:cs typeface="Times New Roman" pitchFamily="18" charset="0"/>
              </a:rPr>
              <a:t>THESIS STATEMENTS </a:t>
            </a:r>
            <a:endParaRPr lang="en-US" sz="2400" dirty="0">
              <a:latin typeface="Times New Roman" pitchFamily="18" charset="0"/>
              <a:cs typeface="Times New Roman" pitchFamily="18" charset="0"/>
            </a:endParaRPr>
          </a:p>
        </p:txBody>
      </p:sp>
      <p:sp>
        <p:nvSpPr>
          <p:cNvPr id="3" name="Rectangle 2"/>
          <p:cNvSpPr/>
          <p:nvPr/>
        </p:nvSpPr>
        <p:spPr>
          <a:xfrm>
            <a:off x="426720" y="838200"/>
            <a:ext cx="8229600" cy="1754326"/>
          </a:xfrm>
          <a:prstGeom prst="rect">
            <a:avLst/>
          </a:prstGeom>
        </p:spPr>
        <p:txBody>
          <a:bodyPr wrap="square">
            <a:spAutoFit/>
          </a:bodyPr>
          <a:lstStyle/>
          <a:p>
            <a:pPr algn="just"/>
            <a:r>
              <a:rPr lang="en-US" dirty="0">
                <a:latin typeface="Times New Roman" pitchFamily="18" charset="0"/>
                <a:cs typeface="Times New Roman" pitchFamily="18" charset="0"/>
              </a:rPr>
              <a:t>The thesis statement tells your reader what to expect: it is a restricted, precisely worded declarative sentence that states the purpose of your essay -- the point you are trying to make. Without a carefully conceived thesis, an essay has no chance of success. The thesis statement is the most important sentence in your paper. If someone asked you, “What does your paper say?” your answer would be your thesis statement. </a:t>
            </a:r>
            <a:r>
              <a:rPr lang="fr-FR" dirty="0" err="1">
                <a:latin typeface="Times New Roman" pitchFamily="18" charset="0"/>
                <a:cs typeface="Times New Roman" pitchFamily="18" charset="0"/>
              </a:rPr>
              <a:t>Everything</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you</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write</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will</a:t>
            </a:r>
            <a:r>
              <a:rPr lang="fr-FR" dirty="0">
                <a:latin typeface="Times New Roman" pitchFamily="18" charset="0"/>
                <a:cs typeface="Times New Roman" pitchFamily="18" charset="0"/>
              </a:rPr>
              <a:t> support </a:t>
            </a:r>
            <a:r>
              <a:rPr lang="fr-FR" dirty="0" err="1">
                <a:latin typeface="Times New Roman" pitchFamily="18" charset="0"/>
                <a:cs typeface="Times New Roman" pitchFamily="18" charset="0"/>
              </a:rPr>
              <a:t>this</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statement</a:t>
            </a:r>
            <a:r>
              <a:rPr lang="fr-FR"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Rectangle 3"/>
          <p:cNvSpPr/>
          <p:nvPr/>
        </p:nvSpPr>
        <p:spPr>
          <a:xfrm>
            <a:off x="426720" y="2590800"/>
            <a:ext cx="8229600" cy="369332"/>
          </a:xfrm>
          <a:prstGeom prst="rect">
            <a:avLst/>
          </a:prstGeom>
        </p:spPr>
        <p:txBody>
          <a:bodyPr wrap="square">
            <a:spAutoFit/>
          </a:bodyPr>
          <a:lstStyle/>
          <a:p>
            <a:r>
              <a:rPr lang="en-US" dirty="0">
                <a:latin typeface="Times New Roman" pitchFamily="18" charset="0"/>
                <a:cs typeface="Times New Roman" pitchFamily="18" charset="0"/>
              </a:rPr>
              <a:t>A good thesis statement usually includes</a:t>
            </a:r>
          </a:p>
        </p:txBody>
      </p:sp>
      <p:sp>
        <p:nvSpPr>
          <p:cNvPr id="5" name="Rectangle 4"/>
          <p:cNvSpPr/>
          <p:nvPr/>
        </p:nvSpPr>
        <p:spPr>
          <a:xfrm>
            <a:off x="441960" y="2960132"/>
            <a:ext cx="8229600" cy="369332"/>
          </a:xfrm>
          <a:prstGeom prst="rect">
            <a:avLst/>
          </a:prstGeom>
        </p:spPr>
        <p:txBody>
          <a:bodyPr wrap="square">
            <a:spAutoFit/>
          </a:bodyPr>
          <a:lstStyle/>
          <a:p>
            <a:pPr marL="285750" lvl="0" indent="-285750" algn="just">
              <a:buFont typeface="Wingdings" pitchFamily="2" charset="2"/>
              <a:buChar char="Ø"/>
            </a:pPr>
            <a:r>
              <a:rPr lang="en-US" dirty="0">
                <a:latin typeface="Times New Roman" pitchFamily="18" charset="0"/>
                <a:cs typeface="Times New Roman" pitchFamily="18" charset="0"/>
              </a:rPr>
              <a:t>Main idea of the paper. ONE idea. The entire paper is based on this statement.</a:t>
            </a:r>
          </a:p>
        </p:txBody>
      </p:sp>
      <p:sp>
        <p:nvSpPr>
          <p:cNvPr id="6" name="Rectangle 5"/>
          <p:cNvSpPr/>
          <p:nvPr/>
        </p:nvSpPr>
        <p:spPr>
          <a:xfrm>
            <a:off x="441960" y="3352800"/>
            <a:ext cx="8229600" cy="646331"/>
          </a:xfrm>
          <a:prstGeom prst="rect">
            <a:avLst/>
          </a:prstGeom>
        </p:spPr>
        <p:txBody>
          <a:bodyPr wrap="square">
            <a:spAutoFit/>
          </a:bodyPr>
          <a:lstStyle/>
          <a:p>
            <a:pPr marL="285750" lvl="0" indent="-285750" algn="just">
              <a:buFont typeface="Wingdings" pitchFamily="2" charset="2"/>
              <a:buChar char="Ø"/>
            </a:pPr>
            <a:r>
              <a:rPr lang="en-US" dirty="0">
                <a:latin typeface="Times New Roman" pitchFamily="18" charset="0"/>
                <a:cs typeface="Times New Roman" pitchFamily="18" charset="0"/>
              </a:rPr>
              <a:t>Your opinion or point of view. The thesis statement is not a fact nor a question, but your view of the topic and what you want to say about it. </a:t>
            </a:r>
          </a:p>
        </p:txBody>
      </p:sp>
      <p:sp>
        <p:nvSpPr>
          <p:cNvPr id="7" name="Rectangle 6"/>
          <p:cNvSpPr/>
          <p:nvPr/>
        </p:nvSpPr>
        <p:spPr>
          <a:xfrm>
            <a:off x="441960" y="4029670"/>
            <a:ext cx="8229600" cy="923330"/>
          </a:xfrm>
          <a:prstGeom prst="rect">
            <a:avLst/>
          </a:prstGeom>
        </p:spPr>
        <p:txBody>
          <a:bodyPr wrap="square">
            <a:spAutoFit/>
          </a:bodyPr>
          <a:lstStyle/>
          <a:p>
            <a:pPr marL="285750" lvl="0" indent="-285750" algn="just">
              <a:buFont typeface="Wingdings" pitchFamily="2" charset="2"/>
              <a:buChar char="Ø"/>
            </a:pPr>
            <a:r>
              <a:rPr lang="en-US" dirty="0">
                <a:latin typeface="Times New Roman" pitchFamily="18" charset="0"/>
                <a:cs typeface="Times New Roman" pitchFamily="18" charset="0"/>
              </a:rPr>
              <a:t>Purpose of the paper. From the thesis, it should be clear what the paper will do. </a:t>
            </a:r>
            <a:r>
              <a:rPr lang="en-US" dirty="0" smtClean="0">
                <a:latin typeface="Times New Roman" pitchFamily="18" charset="0"/>
                <a:cs typeface="Times New Roman" pitchFamily="18" charset="0"/>
              </a:rPr>
              <a:t> Answer </a:t>
            </a:r>
            <a:r>
              <a:rPr lang="en-US" dirty="0">
                <a:latin typeface="Times New Roman" pitchFamily="18" charset="0"/>
                <a:cs typeface="Times New Roman" pitchFamily="18" charset="0"/>
              </a:rPr>
              <a:t>to the research question. Ask yourself the question and then answer it with your thesis. Is it truly an answer? (if not, change the question or the answer!) </a:t>
            </a:r>
          </a:p>
        </p:txBody>
      </p:sp>
      <p:sp>
        <p:nvSpPr>
          <p:cNvPr id="8" name="Rectangle 7"/>
          <p:cNvSpPr/>
          <p:nvPr/>
        </p:nvSpPr>
        <p:spPr>
          <a:xfrm>
            <a:off x="444136" y="5029200"/>
            <a:ext cx="8227423" cy="646331"/>
          </a:xfrm>
          <a:prstGeom prst="rect">
            <a:avLst/>
          </a:prstGeom>
        </p:spPr>
        <p:txBody>
          <a:bodyPr wrap="square">
            <a:spAutoFit/>
          </a:bodyPr>
          <a:lstStyle/>
          <a:p>
            <a:pPr marL="285750" indent="-285750" algn="just">
              <a:buFont typeface="Wingdings" pitchFamily="2" charset="2"/>
              <a:buChar char="Ø"/>
            </a:pPr>
            <a:r>
              <a:rPr lang="en-US" dirty="0">
                <a:latin typeface="Times New Roman" pitchFamily="18" charset="0"/>
                <a:cs typeface="Times New Roman" pitchFamily="18" charset="0"/>
              </a:rPr>
              <a:t>An element of surprise. This means that the thesis is interesting, engaging, and perhaps not so expected</a:t>
            </a:r>
          </a:p>
        </p:txBody>
      </p:sp>
      <p:sp>
        <p:nvSpPr>
          <p:cNvPr id="9" name="Rectangle 8"/>
          <p:cNvSpPr/>
          <p:nvPr/>
        </p:nvSpPr>
        <p:spPr>
          <a:xfrm>
            <a:off x="426720" y="5715000"/>
            <a:ext cx="8227424" cy="369332"/>
          </a:xfrm>
          <a:prstGeom prst="rect">
            <a:avLst/>
          </a:prstGeom>
        </p:spPr>
        <p:txBody>
          <a:bodyPr wrap="square">
            <a:spAutoFit/>
          </a:bodyPr>
          <a:lstStyle/>
          <a:p>
            <a:pPr marL="285750" lvl="0" indent="-285750" algn="just">
              <a:buFont typeface="Wingdings" pitchFamily="2" charset="2"/>
              <a:buChar char="Ø"/>
            </a:pPr>
            <a:r>
              <a:rPr lang="en-US" dirty="0">
                <a:latin typeface="Times New Roman" pitchFamily="18" charset="0"/>
                <a:cs typeface="Times New Roman" pitchFamily="18" charset="0"/>
              </a:rPr>
              <a:t>Clarity. It should be understandable after one reading and have no mistakes.</a:t>
            </a:r>
          </a:p>
        </p:txBody>
      </p:sp>
    </p:spTree>
    <p:extLst>
      <p:ext uri="{BB962C8B-B14F-4D97-AF65-F5344CB8AC3E}">
        <p14:creationId xmlns:p14="http://schemas.microsoft.com/office/powerpoint/2010/main" val="77372581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9" presetClass="entr" presetSubtype="1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0" fill="hold"/>
                                        <p:tgtEl>
                                          <p:spTgt spid="3"/>
                                        </p:tgtEl>
                                        <p:attrNameLst>
                                          <p:attrName>ppt_w</p:attrName>
                                        </p:attrNameLst>
                                      </p:cBhvr>
                                      <p:tavLst>
                                        <p:tav tm="0" fmla="#ppt_w*sin(2.5*pi*$)">
                                          <p:val>
                                            <p:fltVal val="0"/>
                                          </p:val>
                                        </p:tav>
                                        <p:tav tm="100000">
                                          <p:val>
                                            <p:fltVal val="1"/>
                                          </p:val>
                                        </p:tav>
                                      </p:tavLst>
                                    </p:anim>
                                    <p:anim calcmode="lin" valueType="num">
                                      <p:cBhvr>
                                        <p:cTn id="17" dur="5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80">
                                          <p:stCondLst>
                                            <p:cond delay="0"/>
                                          </p:stCondLst>
                                        </p:cTn>
                                        <p:tgtEl>
                                          <p:spTgt spid="4"/>
                                        </p:tgtEl>
                                      </p:cBhvr>
                                    </p:animEffect>
                                    <p:anim calcmode="lin" valueType="num">
                                      <p:cBhvr>
                                        <p:cTn id="2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8" dur="26">
                                          <p:stCondLst>
                                            <p:cond delay="650"/>
                                          </p:stCondLst>
                                        </p:cTn>
                                        <p:tgtEl>
                                          <p:spTgt spid="4"/>
                                        </p:tgtEl>
                                      </p:cBhvr>
                                      <p:to x="100000" y="60000"/>
                                    </p:animScale>
                                    <p:animScale>
                                      <p:cBhvr>
                                        <p:cTn id="29" dur="166" decel="50000">
                                          <p:stCondLst>
                                            <p:cond delay="676"/>
                                          </p:stCondLst>
                                        </p:cTn>
                                        <p:tgtEl>
                                          <p:spTgt spid="4"/>
                                        </p:tgtEl>
                                      </p:cBhvr>
                                      <p:to x="100000" y="100000"/>
                                    </p:animScale>
                                    <p:animScale>
                                      <p:cBhvr>
                                        <p:cTn id="30" dur="26">
                                          <p:stCondLst>
                                            <p:cond delay="1312"/>
                                          </p:stCondLst>
                                        </p:cTn>
                                        <p:tgtEl>
                                          <p:spTgt spid="4"/>
                                        </p:tgtEl>
                                      </p:cBhvr>
                                      <p:to x="100000" y="80000"/>
                                    </p:animScale>
                                    <p:animScale>
                                      <p:cBhvr>
                                        <p:cTn id="31" dur="166" decel="50000">
                                          <p:stCondLst>
                                            <p:cond delay="1338"/>
                                          </p:stCondLst>
                                        </p:cTn>
                                        <p:tgtEl>
                                          <p:spTgt spid="4"/>
                                        </p:tgtEl>
                                      </p:cBhvr>
                                      <p:to x="100000" y="100000"/>
                                    </p:animScale>
                                    <p:animScale>
                                      <p:cBhvr>
                                        <p:cTn id="32" dur="26">
                                          <p:stCondLst>
                                            <p:cond delay="1642"/>
                                          </p:stCondLst>
                                        </p:cTn>
                                        <p:tgtEl>
                                          <p:spTgt spid="4"/>
                                        </p:tgtEl>
                                      </p:cBhvr>
                                      <p:to x="100000" y="90000"/>
                                    </p:animScale>
                                    <p:animScale>
                                      <p:cBhvr>
                                        <p:cTn id="33" dur="166" decel="50000">
                                          <p:stCondLst>
                                            <p:cond delay="1668"/>
                                          </p:stCondLst>
                                        </p:cTn>
                                        <p:tgtEl>
                                          <p:spTgt spid="4"/>
                                        </p:tgtEl>
                                      </p:cBhvr>
                                      <p:to x="100000" y="100000"/>
                                    </p:animScale>
                                    <p:animScale>
                                      <p:cBhvr>
                                        <p:cTn id="34" dur="26">
                                          <p:stCondLst>
                                            <p:cond delay="1808"/>
                                          </p:stCondLst>
                                        </p:cTn>
                                        <p:tgtEl>
                                          <p:spTgt spid="4"/>
                                        </p:tgtEl>
                                      </p:cBhvr>
                                      <p:to x="100000" y="95000"/>
                                    </p:animScale>
                                    <p:animScale>
                                      <p:cBhvr>
                                        <p:cTn id="35" dur="166" decel="50000">
                                          <p:stCondLst>
                                            <p:cond delay="1834"/>
                                          </p:stCondLst>
                                        </p:cTn>
                                        <p:tgtEl>
                                          <p:spTgt spid="4"/>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0"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800" decel="100000"/>
                                        <p:tgtEl>
                                          <p:spTgt spid="5"/>
                                        </p:tgtEl>
                                      </p:cBhvr>
                                    </p:animEffect>
                                    <p:anim calcmode="lin" valueType="num">
                                      <p:cBhvr>
                                        <p:cTn id="41" dur="800" decel="100000" fill="hold"/>
                                        <p:tgtEl>
                                          <p:spTgt spid="5"/>
                                        </p:tgtEl>
                                        <p:attrNameLst>
                                          <p:attrName>style.rotation</p:attrName>
                                        </p:attrNameLst>
                                      </p:cBhvr>
                                      <p:tavLst>
                                        <p:tav tm="0">
                                          <p:val>
                                            <p:fltVal val="-90"/>
                                          </p:val>
                                        </p:tav>
                                        <p:tav tm="100000">
                                          <p:val>
                                            <p:fltVal val="0"/>
                                          </p:val>
                                        </p:tav>
                                      </p:tavLst>
                                    </p:anim>
                                    <p:anim calcmode="lin" valueType="num">
                                      <p:cBhvr>
                                        <p:cTn id="42" dur="800" decel="100000" fill="hold"/>
                                        <p:tgtEl>
                                          <p:spTgt spid="5"/>
                                        </p:tgtEl>
                                        <p:attrNameLst>
                                          <p:attrName>ppt_x</p:attrName>
                                        </p:attrNameLst>
                                      </p:cBhvr>
                                      <p:tavLst>
                                        <p:tav tm="0">
                                          <p:val>
                                            <p:strVal val="#ppt_x+0.4"/>
                                          </p:val>
                                        </p:tav>
                                        <p:tav tm="100000">
                                          <p:val>
                                            <p:strVal val="#ppt_x-0.05"/>
                                          </p:val>
                                        </p:tav>
                                      </p:tavLst>
                                    </p:anim>
                                    <p:anim calcmode="lin" valueType="num">
                                      <p:cBhvr>
                                        <p:cTn id="43" dur="800" decel="100000" fill="hold"/>
                                        <p:tgtEl>
                                          <p:spTgt spid="5"/>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1000" fill="hold"/>
                                        <p:tgtEl>
                                          <p:spTgt spid="6"/>
                                        </p:tgtEl>
                                        <p:attrNameLst>
                                          <p:attrName>ppt_w</p:attrName>
                                        </p:attrNameLst>
                                      </p:cBhvr>
                                      <p:tavLst>
                                        <p:tav tm="0">
                                          <p:val>
                                            <p:fltVal val="0"/>
                                          </p:val>
                                        </p:tav>
                                        <p:tav tm="100000">
                                          <p:val>
                                            <p:strVal val="#ppt_w"/>
                                          </p:val>
                                        </p:tav>
                                      </p:tavLst>
                                    </p:anim>
                                    <p:anim calcmode="lin" valueType="num">
                                      <p:cBhvr>
                                        <p:cTn id="51" dur="1000" fill="hold"/>
                                        <p:tgtEl>
                                          <p:spTgt spid="6"/>
                                        </p:tgtEl>
                                        <p:attrNameLst>
                                          <p:attrName>ppt_h</p:attrName>
                                        </p:attrNameLst>
                                      </p:cBhvr>
                                      <p:tavLst>
                                        <p:tav tm="0">
                                          <p:val>
                                            <p:fltVal val="0"/>
                                          </p:val>
                                        </p:tav>
                                        <p:tav tm="100000">
                                          <p:val>
                                            <p:strVal val="#ppt_h"/>
                                          </p:val>
                                        </p:tav>
                                      </p:tavLst>
                                    </p:anim>
                                    <p:anim calcmode="lin" valueType="num">
                                      <p:cBhvr>
                                        <p:cTn id="52" dur="1000" fill="hold"/>
                                        <p:tgtEl>
                                          <p:spTgt spid="6"/>
                                        </p:tgtEl>
                                        <p:attrNameLst>
                                          <p:attrName>style.rotation</p:attrName>
                                        </p:attrNameLst>
                                      </p:cBhvr>
                                      <p:tavLst>
                                        <p:tav tm="0">
                                          <p:val>
                                            <p:fltVal val="90"/>
                                          </p:val>
                                        </p:tav>
                                        <p:tav tm="100000">
                                          <p:val>
                                            <p:fltVal val="0"/>
                                          </p:val>
                                        </p:tav>
                                      </p:tavLst>
                                    </p:anim>
                                    <p:animEffect transition="in" filter="fade">
                                      <p:cBhvr>
                                        <p:cTn id="53" dur="10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15" presetClass="entr" presetSubtype="0"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p:cTn id="58" dur="1000" fill="hold"/>
                                        <p:tgtEl>
                                          <p:spTgt spid="7"/>
                                        </p:tgtEl>
                                        <p:attrNameLst>
                                          <p:attrName>ppt_w</p:attrName>
                                        </p:attrNameLst>
                                      </p:cBhvr>
                                      <p:tavLst>
                                        <p:tav tm="0">
                                          <p:val>
                                            <p:fltVal val="0"/>
                                          </p:val>
                                        </p:tav>
                                        <p:tav tm="100000">
                                          <p:val>
                                            <p:strVal val="#ppt_w"/>
                                          </p:val>
                                        </p:tav>
                                      </p:tavLst>
                                    </p:anim>
                                    <p:anim calcmode="lin" valueType="num">
                                      <p:cBhvr>
                                        <p:cTn id="59" dur="1000" fill="hold"/>
                                        <p:tgtEl>
                                          <p:spTgt spid="7"/>
                                        </p:tgtEl>
                                        <p:attrNameLst>
                                          <p:attrName>ppt_h</p:attrName>
                                        </p:attrNameLst>
                                      </p:cBhvr>
                                      <p:tavLst>
                                        <p:tav tm="0">
                                          <p:val>
                                            <p:fltVal val="0"/>
                                          </p:val>
                                        </p:tav>
                                        <p:tav tm="100000">
                                          <p:val>
                                            <p:strVal val="#ppt_h"/>
                                          </p:val>
                                        </p:tav>
                                      </p:tavLst>
                                    </p:anim>
                                    <p:anim calcmode="lin" valueType="num">
                                      <p:cBhvr>
                                        <p:cTn id="60"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2" fill="hold">
                      <p:stCondLst>
                        <p:cond delay="indefinite"/>
                      </p:stCondLst>
                      <p:childTnLst>
                        <p:par>
                          <p:cTn id="63" fill="hold">
                            <p:stCondLst>
                              <p:cond delay="0"/>
                            </p:stCondLst>
                            <p:childTnLst>
                              <p:par>
                                <p:cTn id="64" presetID="23" presetClass="entr" presetSubtype="16" fill="hold" grpId="0" nodeType="clickEffect">
                                  <p:stCondLst>
                                    <p:cond delay="0"/>
                                  </p:stCondLst>
                                  <p:childTnLst>
                                    <p:set>
                                      <p:cBhvr>
                                        <p:cTn id="65" dur="1" fill="hold">
                                          <p:stCondLst>
                                            <p:cond delay="0"/>
                                          </p:stCondLst>
                                        </p:cTn>
                                        <p:tgtEl>
                                          <p:spTgt spid="8"/>
                                        </p:tgtEl>
                                        <p:attrNameLst>
                                          <p:attrName>style.visibility</p:attrName>
                                        </p:attrNameLst>
                                      </p:cBhvr>
                                      <p:to>
                                        <p:strVal val="visible"/>
                                      </p:to>
                                    </p:set>
                                    <p:anim calcmode="lin" valueType="num">
                                      <p:cBhvr>
                                        <p:cTn id="66" dur="500" fill="hold"/>
                                        <p:tgtEl>
                                          <p:spTgt spid="8"/>
                                        </p:tgtEl>
                                        <p:attrNameLst>
                                          <p:attrName>ppt_w</p:attrName>
                                        </p:attrNameLst>
                                      </p:cBhvr>
                                      <p:tavLst>
                                        <p:tav tm="0">
                                          <p:val>
                                            <p:fltVal val="0"/>
                                          </p:val>
                                        </p:tav>
                                        <p:tav tm="100000">
                                          <p:val>
                                            <p:strVal val="#ppt_w"/>
                                          </p:val>
                                        </p:tav>
                                      </p:tavLst>
                                    </p:anim>
                                    <p:anim calcmode="lin" valueType="num">
                                      <p:cBhvr>
                                        <p:cTn id="67"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25" presetClass="entr" presetSubtype="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75" dur="1000" fill="hold"/>
                                        <p:tgtEl>
                                          <p:spTgt spid="9"/>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154" y="0"/>
            <a:ext cx="3594446" cy="400110"/>
          </a:xfrm>
          <a:prstGeom prst="rect">
            <a:avLst/>
          </a:prstGeom>
        </p:spPr>
        <p:txBody>
          <a:bodyPr wrap="none">
            <a:spAutoFit/>
          </a:bodyPr>
          <a:lstStyle/>
          <a:p>
            <a:r>
              <a:rPr lang="en-US" sz="2000" b="1" dirty="0">
                <a:latin typeface="Times New Roman" pitchFamily="18" charset="0"/>
                <a:cs typeface="Times New Roman" pitchFamily="18" charset="0"/>
              </a:rPr>
              <a:t>Elements of a Thesis Statement</a:t>
            </a:r>
            <a:endParaRPr lang="en-US" sz="2000" dirty="0">
              <a:latin typeface="Times New Roman" pitchFamily="18" charset="0"/>
              <a:cs typeface="Times New Roman" pitchFamily="18" charset="0"/>
            </a:endParaRPr>
          </a:p>
        </p:txBody>
      </p:sp>
      <p:sp>
        <p:nvSpPr>
          <p:cNvPr id="3" name="Rectangle 2"/>
          <p:cNvSpPr/>
          <p:nvPr/>
        </p:nvSpPr>
        <p:spPr>
          <a:xfrm>
            <a:off x="457200" y="990600"/>
            <a:ext cx="8229600" cy="4708981"/>
          </a:xfrm>
          <a:prstGeom prst="rect">
            <a:avLst/>
          </a:prstGeom>
        </p:spPr>
        <p:txBody>
          <a:bodyPr wrap="square">
            <a:spAutoFit/>
          </a:bodyPr>
          <a:lstStyle/>
          <a:p>
            <a:pPr algn="just"/>
            <a:r>
              <a:rPr lang="en-US" sz="2000" dirty="0">
                <a:latin typeface="Times New Roman" pitchFamily="18" charset="0"/>
                <a:cs typeface="Times New Roman" pitchFamily="18" charset="0"/>
              </a:rPr>
              <a:t>For every essay you write, you must focus on a central idea. This idea stems from a topic you have chosen or been assigned or from a question your teacher has asked. It is not enough merely to discuss a general topic or simply answer a question with a yes or no. You have to form a specific opinion, and then articulate that into a controlling idea—the main idea upon which you build your thesis.</a:t>
            </a:r>
          </a:p>
          <a:p>
            <a:pPr algn="just"/>
            <a:r>
              <a:rPr lang="en-US" sz="2000" dirty="0">
                <a:latin typeface="Times New Roman" pitchFamily="18" charset="0"/>
                <a:cs typeface="Times New Roman" pitchFamily="18" charset="0"/>
              </a:rPr>
              <a:t>Remember that a thesis is not the topic itself, but rather your interpretation of the question or subject. For whatever topic your professor gives you, you must ask yourself, “What do I want to say about it?” Asking and then answering this question is vital to forming a thesis that is precise, forceful and confident.</a:t>
            </a:r>
          </a:p>
          <a:p>
            <a:pPr algn="just"/>
            <a:r>
              <a:rPr lang="en-US" sz="2000" dirty="0">
                <a:latin typeface="Times New Roman" pitchFamily="18" charset="0"/>
                <a:cs typeface="Times New Roman" pitchFamily="18" charset="0"/>
              </a:rPr>
              <a:t>A thesis is one sentence long and appears toward the end of your introduction. It is specific and focuses on one to three points of a single idea—points that are able to be demonstrated in the body. It forecasts the content of the essay and suggests how you will organize your information. Remember that a thesis statement does not summarize an issue but rather dissects it.</a:t>
            </a:r>
          </a:p>
        </p:txBody>
      </p:sp>
    </p:spTree>
    <p:extLst>
      <p:ext uri="{BB962C8B-B14F-4D97-AF65-F5344CB8AC3E}">
        <p14:creationId xmlns:p14="http://schemas.microsoft.com/office/powerpoint/2010/main" val="82721202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gtEl>
                                        <p:attrNameLst>
                                          <p:attrName>ppt_y</p:attrName>
                                        </p:attrNameLst>
                                      </p:cBhvr>
                                      <p:tavLst>
                                        <p:tav tm="0">
                                          <p:val>
                                            <p:strVal val="#ppt_y"/>
                                          </p:val>
                                        </p:tav>
                                        <p:tav tm="100000">
                                          <p:val>
                                            <p:strVal val="#ppt_y"/>
                                          </p:val>
                                        </p:tav>
                                      </p:tavLst>
                                    </p:anim>
                                    <p:anim calcmode="lin" valueType="num">
                                      <p:cBhvr>
                                        <p:cTn id="16"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229600" cy="1754326"/>
          </a:xfrm>
          <a:prstGeom prst="rect">
            <a:avLst/>
          </a:prstGeom>
        </p:spPr>
        <p:txBody>
          <a:bodyPr wrap="square">
            <a:spAutoFit/>
          </a:bodyPr>
          <a:lstStyle/>
          <a:p>
            <a:pPr marL="285750" indent="-285750" algn="just">
              <a:buFont typeface="Wingdings" pitchFamily="2" charset="2"/>
              <a:buChar char="Ø"/>
            </a:pPr>
            <a:r>
              <a:rPr lang="en-US" b="1" dirty="0">
                <a:latin typeface="Times New Roman" pitchFamily="18" charset="0"/>
                <a:cs typeface="Times New Roman" pitchFamily="18" charset="0"/>
              </a:rPr>
              <a:t>Specificity.</a:t>
            </a:r>
            <a:r>
              <a:rPr lang="en-US" dirty="0">
                <a:latin typeface="Times New Roman" pitchFamily="18" charset="0"/>
                <a:cs typeface="Times New Roman" pitchFamily="18" charset="0"/>
              </a:rPr>
              <a:t> A thesis statement must concentrate on a specific area of a general topic. As you may recall, the creation of a thesis statement begins when you choose a broad subject and then narrow down its parts until you pinpoint a specific aspect of that topic. For example, health care is a broad topic, but a proper thesis statement would focus on a specific area of that topic, such as options for individuals without health care coverage.</a:t>
            </a:r>
          </a:p>
        </p:txBody>
      </p:sp>
      <p:sp>
        <p:nvSpPr>
          <p:cNvPr id="3" name="Rectangle 2"/>
          <p:cNvSpPr/>
          <p:nvPr/>
        </p:nvSpPr>
        <p:spPr>
          <a:xfrm>
            <a:off x="465909" y="2362200"/>
            <a:ext cx="8229600" cy="2031325"/>
          </a:xfrm>
          <a:prstGeom prst="rect">
            <a:avLst/>
          </a:prstGeom>
        </p:spPr>
        <p:txBody>
          <a:bodyPr wrap="square">
            <a:spAutoFit/>
          </a:bodyPr>
          <a:lstStyle/>
          <a:p>
            <a:pPr marL="285750" indent="-285750" algn="just">
              <a:buFont typeface="Wingdings" pitchFamily="2" charset="2"/>
              <a:buChar char="Ø"/>
            </a:pPr>
            <a:r>
              <a:rPr lang="en-US" b="1" dirty="0">
                <a:latin typeface="Times New Roman" pitchFamily="18" charset="0"/>
                <a:cs typeface="Times New Roman" pitchFamily="18" charset="0"/>
              </a:rPr>
              <a:t>Precision.</a:t>
            </a:r>
            <a:r>
              <a:rPr lang="en-US" dirty="0">
                <a:latin typeface="Times New Roman" pitchFamily="18" charset="0"/>
                <a:cs typeface="Times New Roman" pitchFamily="18" charset="0"/>
              </a:rPr>
              <a:t> A strong thesis statement must be precise enough to allow for a coherent argument and to remain focused on the topic. If the specific topic is options for individuals without health care coverage, then your precise thesis statement must make an exact claim about it, such as that limited options exist for those who are uninsured by their employers. You must further pinpoint what you are going to discuss regarding these limited effects, such as whom they affect and what the cause is.</a:t>
            </a:r>
          </a:p>
        </p:txBody>
      </p:sp>
      <p:sp>
        <p:nvSpPr>
          <p:cNvPr id="4" name="Rectangle 3"/>
          <p:cNvSpPr/>
          <p:nvPr/>
        </p:nvSpPr>
        <p:spPr>
          <a:xfrm>
            <a:off x="465909" y="4191000"/>
            <a:ext cx="8229600" cy="923330"/>
          </a:xfrm>
          <a:prstGeom prst="rect">
            <a:avLst/>
          </a:prstGeom>
        </p:spPr>
        <p:txBody>
          <a:bodyPr wrap="square">
            <a:spAutoFit/>
          </a:bodyPr>
          <a:lstStyle/>
          <a:p>
            <a:pPr marL="285750" indent="-285750" algn="just">
              <a:buFont typeface="Wingdings" pitchFamily="2" charset="2"/>
              <a:buChar char="Ø"/>
            </a:pPr>
            <a:r>
              <a:rPr lang="en-US" b="1" dirty="0">
                <a:latin typeface="Times New Roman" pitchFamily="18" charset="0"/>
                <a:cs typeface="Times New Roman" pitchFamily="18" charset="0"/>
              </a:rPr>
              <a:t>Ability to be argued.</a:t>
            </a:r>
            <a:r>
              <a:rPr lang="en-US" dirty="0">
                <a:latin typeface="Times New Roman" pitchFamily="18" charset="0"/>
                <a:cs typeface="Times New Roman" pitchFamily="18" charset="0"/>
              </a:rPr>
              <a:t> A thesis statement must present a relevant and specific argument. A factual statement often is not considered arguable. Be sure your thesis statement contains a point of view that can be supported with evidence.</a:t>
            </a:r>
          </a:p>
        </p:txBody>
      </p:sp>
      <p:sp>
        <p:nvSpPr>
          <p:cNvPr id="5" name="Rectangle 4"/>
          <p:cNvSpPr/>
          <p:nvPr/>
        </p:nvSpPr>
        <p:spPr>
          <a:xfrm>
            <a:off x="476794" y="5200471"/>
            <a:ext cx="8220891" cy="1200329"/>
          </a:xfrm>
          <a:prstGeom prst="rect">
            <a:avLst/>
          </a:prstGeom>
        </p:spPr>
        <p:txBody>
          <a:bodyPr wrap="square">
            <a:spAutoFit/>
          </a:bodyPr>
          <a:lstStyle/>
          <a:p>
            <a:pPr marL="285750" indent="-285750" algn="just">
              <a:buFont typeface="Wingdings" pitchFamily="2" charset="2"/>
              <a:buChar char="Ø"/>
            </a:pPr>
            <a:r>
              <a:rPr lang="en-US" b="1" dirty="0">
                <a:latin typeface="Times New Roman" pitchFamily="18" charset="0"/>
                <a:cs typeface="Times New Roman" pitchFamily="18" charset="0"/>
              </a:rPr>
              <a:t>Ability to be demonstrated.</a:t>
            </a:r>
            <a:r>
              <a:rPr lang="en-US" dirty="0">
                <a:latin typeface="Times New Roman" pitchFamily="18" charset="0"/>
                <a:cs typeface="Times New Roman" pitchFamily="18" charset="0"/>
              </a:rPr>
              <a:t> For any claim you make in your thesis, you must be able to provide reasons and examples for your opinion. You can rely on personal observations in order to do this, or you can consult outside sources to demonstrate that what you assert is valid. A worthy argument is backed by examples and details.</a:t>
            </a:r>
          </a:p>
        </p:txBody>
      </p:sp>
      <p:sp>
        <p:nvSpPr>
          <p:cNvPr id="6" name="Rectangle 5"/>
          <p:cNvSpPr/>
          <p:nvPr/>
        </p:nvSpPr>
        <p:spPr>
          <a:xfrm>
            <a:off x="4696210" y="76200"/>
            <a:ext cx="3380990" cy="430887"/>
          </a:xfrm>
          <a:prstGeom prst="rect">
            <a:avLst/>
          </a:prstGeom>
        </p:spPr>
        <p:txBody>
          <a:bodyPr wrap="none">
            <a:spAutoFit/>
          </a:bodyPr>
          <a:lstStyle/>
          <a:p>
            <a:r>
              <a:rPr lang="en-US" sz="2200" b="1" dirty="0">
                <a:latin typeface="Times New Roman" pitchFamily="18" charset="0"/>
                <a:cs typeface="Times New Roman" pitchFamily="18" charset="0"/>
              </a:rPr>
              <a:t>A Strong Thesis Statement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463052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 calcmode="lin" valueType="num">
                                      <p:cBhvr>
                                        <p:cTn id="27" dur="500" fill="hold"/>
                                        <p:tgtEl>
                                          <p:spTgt spid="2"/>
                                        </p:tgtEl>
                                        <p:attrNameLst>
                                          <p:attrName>style.rotation</p:attrName>
                                        </p:attrNameLst>
                                      </p:cBhvr>
                                      <p:tavLst>
                                        <p:tav tm="0">
                                          <p:val>
                                            <p:fltVal val="360"/>
                                          </p:val>
                                        </p:tav>
                                        <p:tav tm="100000">
                                          <p:val>
                                            <p:fltVal val="0"/>
                                          </p:val>
                                        </p:tav>
                                      </p:tavLst>
                                    </p:anim>
                                    <p:animEffect transition="in" filter="fade">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500" fill="hold"/>
                                        <p:tgtEl>
                                          <p:spTgt spid="3"/>
                                        </p:tgtEl>
                                        <p:attrNameLst>
                                          <p:attrName>ppt_w</p:attrName>
                                        </p:attrNameLst>
                                      </p:cBhvr>
                                      <p:tavLst>
                                        <p:tav tm="0">
                                          <p:val>
                                            <p:fltVal val="0"/>
                                          </p:val>
                                        </p:tav>
                                        <p:tav tm="100000">
                                          <p:val>
                                            <p:strVal val="#ppt_w"/>
                                          </p:val>
                                        </p:tav>
                                      </p:tavLst>
                                    </p:anim>
                                    <p:anim calcmode="lin" valueType="num">
                                      <p:cBhvr>
                                        <p:cTn id="34" dur="500" fill="hold"/>
                                        <p:tgtEl>
                                          <p:spTgt spid="3"/>
                                        </p:tgtEl>
                                        <p:attrNameLst>
                                          <p:attrName>ppt_h</p:attrName>
                                        </p:attrNameLst>
                                      </p:cBhvr>
                                      <p:tavLst>
                                        <p:tav tm="0">
                                          <p:val>
                                            <p:fltVal val="0"/>
                                          </p:val>
                                        </p:tav>
                                        <p:tav tm="100000">
                                          <p:val>
                                            <p:strVal val="#ppt_h"/>
                                          </p:val>
                                        </p:tav>
                                      </p:tavLst>
                                    </p:anim>
                                    <p:animEffect transition="in" filter="fade">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down)">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800" decel="100000"/>
                                        <p:tgtEl>
                                          <p:spTgt spid="5"/>
                                        </p:tgtEl>
                                      </p:cBhvr>
                                    </p:animEffect>
                                    <p:anim calcmode="lin" valueType="num">
                                      <p:cBhvr>
                                        <p:cTn id="46" dur="800" decel="100000" fill="hold"/>
                                        <p:tgtEl>
                                          <p:spTgt spid="5"/>
                                        </p:tgtEl>
                                        <p:attrNameLst>
                                          <p:attrName>style.rotation</p:attrName>
                                        </p:attrNameLst>
                                      </p:cBhvr>
                                      <p:tavLst>
                                        <p:tav tm="0">
                                          <p:val>
                                            <p:fltVal val="-90"/>
                                          </p:val>
                                        </p:tav>
                                        <p:tav tm="100000">
                                          <p:val>
                                            <p:fltVal val="0"/>
                                          </p:val>
                                        </p:tav>
                                      </p:tavLst>
                                    </p:anim>
                                    <p:anim calcmode="lin" valueType="num">
                                      <p:cBhvr>
                                        <p:cTn id="47" dur="800" decel="100000" fill="hold"/>
                                        <p:tgtEl>
                                          <p:spTgt spid="5"/>
                                        </p:tgtEl>
                                        <p:attrNameLst>
                                          <p:attrName>ppt_x</p:attrName>
                                        </p:attrNameLst>
                                      </p:cBhvr>
                                      <p:tavLst>
                                        <p:tav tm="0">
                                          <p:val>
                                            <p:strVal val="#ppt_x+0.4"/>
                                          </p:val>
                                        </p:tav>
                                        <p:tav tm="100000">
                                          <p:val>
                                            <p:strVal val="#ppt_x-0.05"/>
                                          </p:val>
                                        </p:tav>
                                      </p:tavLst>
                                    </p:anim>
                                    <p:anim calcmode="lin" valueType="num">
                                      <p:cBhvr>
                                        <p:cTn id="48" dur="800" decel="100000" fill="hold"/>
                                        <p:tgtEl>
                                          <p:spTgt spid="5"/>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1449436" cy="400110"/>
          </a:xfrm>
          <a:prstGeom prst="rect">
            <a:avLst/>
          </a:prstGeom>
        </p:spPr>
        <p:txBody>
          <a:bodyPr wrap="none">
            <a:spAutoFit/>
          </a:bodyPr>
          <a:lstStyle/>
          <a:p>
            <a:r>
              <a:rPr lang="fr-FR" sz="2000" dirty="0">
                <a:latin typeface="Times New Roman" pitchFamily="18" charset="0"/>
                <a:ea typeface="Calibri"/>
                <a:cs typeface="Times New Roman" pitchFamily="18" charset="0"/>
              </a:rPr>
              <a:t>Introduction</a:t>
            </a:r>
            <a:endParaRPr lang="en-US" sz="2000" dirty="0"/>
          </a:p>
        </p:txBody>
      </p:sp>
      <p:sp>
        <p:nvSpPr>
          <p:cNvPr id="4" name="Rectangle 3"/>
          <p:cNvSpPr/>
          <p:nvPr/>
        </p:nvSpPr>
        <p:spPr>
          <a:xfrm>
            <a:off x="457200" y="1519535"/>
            <a:ext cx="2244525" cy="400110"/>
          </a:xfrm>
          <a:prstGeom prst="rect">
            <a:avLst/>
          </a:prstGeom>
        </p:spPr>
        <p:txBody>
          <a:bodyPr wrap="none">
            <a:spAutoFit/>
          </a:bodyPr>
          <a:lstStyle/>
          <a:p>
            <a:r>
              <a:rPr lang="en-US" sz="2000" dirty="0">
                <a:latin typeface="Times New Roman" pitchFamily="18" charset="0"/>
                <a:cs typeface="Times New Roman" pitchFamily="18" charset="0"/>
              </a:rPr>
              <a:t>What is Plagiarism?</a:t>
            </a:r>
          </a:p>
        </p:txBody>
      </p:sp>
      <p:sp>
        <p:nvSpPr>
          <p:cNvPr id="5" name="Rectangle 4"/>
          <p:cNvSpPr/>
          <p:nvPr/>
        </p:nvSpPr>
        <p:spPr>
          <a:xfrm>
            <a:off x="457200" y="1976735"/>
            <a:ext cx="2496646" cy="400110"/>
          </a:xfrm>
          <a:prstGeom prst="rect">
            <a:avLst/>
          </a:prstGeom>
        </p:spPr>
        <p:txBody>
          <a:bodyPr wrap="none">
            <a:spAutoFit/>
          </a:bodyPr>
          <a:lstStyle/>
          <a:p>
            <a:r>
              <a:rPr lang="en-US" sz="2000" dirty="0">
                <a:latin typeface="Times New Roman" pitchFamily="18" charset="0"/>
                <a:cs typeface="Times New Roman" pitchFamily="18" charset="0"/>
              </a:rPr>
              <a:t>What’s the difference?</a:t>
            </a:r>
          </a:p>
        </p:txBody>
      </p:sp>
      <p:sp>
        <p:nvSpPr>
          <p:cNvPr id="6" name="Rectangle 5"/>
          <p:cNvSpPr/>
          <p:nvPr/>
        </p:nvSpPr>
        <p:spPr>
          <a:xfrm>
            <a:off x="457200" y="2433935"/>
            <a:ext cx="2674130" cy="400110"/>
          </a:xfrm>
          <a:prstGeom prst="rect">
            <a:avLst/>
          </a:prstGeom>
        </p:spPr>
        <p:txBody>
          <a:bodyPr wrap="none">
            <a:spAutoFit/>
          </a:bodyPr>
          <a:lstStyle/>
          <a:p>
            <a:r>
              <a:rPr lang="en-US" sz="2000" dirty="0">
                <a:latin typeface="Times New Roman" pitchFamily="18" charset="0"/>
                <a:cs typeface="Times New Roman" pitchFamily="18" charset="0"/>
              </a:rPr>
              <a:t>Why should I use them?</a:t>
            </a:r>
          </a:p>
        </p:txBody>
      </p:sp>
      <p:sp>
        <p:nvSpPr>
          <p:cNvPr id="7" name="Rectangle 6"/>
          <p:cNvSpPr/>
          <p:nvPr/>
        </p:nvSpPr>
        <p:spPr>
          <a:xfrm>
            <a:off x="457200" y="2891135"/>
            <a:ext cx="1024639" cy="400110"/>
          </a:xfrm>
          <a:prstGeom prst="rect">
            <a:avLst/>
          </a:prstGeom>
        </p:spPr>
        <p:txBody>
          <a:bodyPr wrap="none">
            <a:spAutoFit/>
          </a:bodyPr>
          <a:lstStyle/>
          <a:p>
            <a:r>
              <a:rPr lang="en-US" sz="2000" dirty="0">
                <a:latin typeface="Times New Roman" pitchFamily="18" charset="0"/>
                <a:cs typeface="Times New Roman" pitchFamily="18" charset="0"/>
              </a:rPr>
              <a:t>Quoting</a:t>
            </a:r>
            <a:endParaRPr lang="en-US" sz="2000" dirty="0"/>
          </a:p>
        </p:txBody>
      </p:sp>
      <p:sp>
        <p:nvSpPr>
          <p:cNvPr id="8" name="Rectangle 7"/>
          <p:cNvSpPr/>
          <p:nvPr/>
        </p:nvSpPr>
        <p:spPr>
          <a:xfrm>
            <a:off x="758706" y="3257490"/>
            <a:ext cx="2690160" cy="400110"/>
          </a:xfrm>
          <a:prstGeom prst="rect">
            <a:avLst/>
          </a:prstGeom>
        </p:spPr>
        <p:txBody>
          <a:bodyPr wrap="none">
            <a:spAutoFit/>
          </a:bodyPr>
          <a:lstStyle/>
          <a:p>
            <a:r>
              <a:rPr lang="en-US" sz="2000" dirty="0">
                <a:latin typeface="Times New Roman" pitchFamily="18" charset="0"/>
                <a:cs typeface="Times New Roman" pitchFamily="18" charset="0"/>
              </a:rPr>
              <a:t>Why you need to quote?</a:t>
            </a:r>
          </a:p>
        </p:txBody>
      </p:sp>
      <p:sp>
        <p:nvSpPr>
          <p:cNvPr id="9" name="Rectangle 8"/>
          <p:cNvSpPr/>
          <p:nvPr/>
        </p:nvSpPr>
        <p:spPr>
          <a:xfrm>
            <a:off x="753409" y="3638490"/>
            <a:ext cx="2779094" cy="400110"/>
          </a:xfrm>
          <a:prstGeom prst="rect">
            <a:avLst/>
          </a:prstGeom>
        </p:spPr>
        <p:txBody>
          <a:bodyPr wrap="none">
            <a:spAutoFit/>
          </a:bodyPr>
          <a:lstStyle/>
          <a:p>
            <a:r>
              <a:rPr lang="fr-FR" sz="2000" dirty="0">
                <a:latin typeface="Times New Roman" pitchFamily="18" charset="0"/>
                <a:cs typeface="Times New Roman" pitchFamily="18" charset="0"/>
              </a:rPr>
              <a:t>Structure and </a:t>
            </a:r>
            <a:r>
              <a:rPr lang="fr-FR" sz="2000" dirty="0" err="1">
                <a:latin typeface="Times New Roman" pitchFamily="18" charset="0"/>
                <a:cs typeface="Times New Roman" pitchFamily="18" charset="0"/>
              </a:rPr>
              <a:t>Vocabulary</a:t>
            </a:r>
            <a:endParaRPr lang="en-US" sz="2000" dirty="0">
              <a:latin typeface="Times New Roman" pitchFamily="18" charset="0"/>
              <a:cs typeface="Times New Roman" pitchFamily="18" charset="0"/>
            </a:endParaRPr>
          </a:p>
        </p:txBody>
      </p:sp>
      <p:sp>
        <p:nvSpPr>
          <p:cNvPr id="10" name="Rectangle 9"/>
          <p:cNvSpPr/>
          <p:nvPr/>
        </p:nvSpPr>
        <p:spPr>
          <a:xfrm>
            <a:off x="457200" y="4419600"/>
            <a:ext cx="1585690" cy="400110"/>
          </a:xfrm>
          <a:prstGeom prst="rect">
            <a:avLst/>
          </a:prstGeom>
        </p:spPr>
        <p:txBody>
          <a:bodyPr wrap="none">
            <a:spAutoFit/>
          </a:bodyPr>
          <a:lstStyle/>
          <a:p>
            <a:r>
              <a:rPr lang="en-US" sz="2000" dirty="0">
                <a:latin typeface="Times New Roman" pitchFamily="18" charset="0"/>
                <a:cs typeface="Times New Roman" pitchFamily="18" charset="0"/>
              </a:rPr>
              <a:t>Paraphrasing </a:t>
            </a:r>
            <a:endParaRPr lang="en-US" sz="2000" dirty="0"/>
          </a:p>
        </p:txBody>
      </p:sp>
      <p:sp>
        <p:nvSpPr>
          <p:cNvPr id="11" name="Rectangle 10"/>
          <p:cNvSpPr/>
          <p:nvPr/>
        </p:nvSpPr>
        <p:spPr>
          <a:xfrm>
            <a:off x="457200" y="3962400"/>
            <a:ext cx="1612942" cy="400110"/>
          </a:xfrm>
          <a:prstGeom prst="rect">
            <a:avLst/>
          </a:prstGeom>
        </p:spPr>
        <p:txBody>
          <a:bodyPr wrap="none">
            <a:spAutoFit/>
          </a:bodyPr>
          <a:lstStyle/>
          <a:p>
            <a:r>
              <a:rPr lang="en-US" sz="2000" dirty="0" err="1">
                <a:latin typeface="Times New Roman" pitchFamily="18" charset="0"/>
                <a:cs typeface="Times New Roman" pitchFamily="18" charset="0"/>
              </a:rPr>
              <a:t>Summarising</a:t>
            </a:r>
            <a:r>
              <a:rPr lang="en-US" sz="2000" dirty="0">
                <a:latin typeface="Times New Roman" pitchFamily="18" charset="0"/>
                <a:cs typeface="Times New Roman" pitchFamily="18" charset="0"/>
              </a:rPr>
              <a:t> </a:t>
            </a:r>
          </a:p>
        </p:txBody>
      </p:sp>
      <p:sp>
        <p:nvSpPr>
          <p:cNvPr id="12" name="Rectangle 11"/>
          <p:cNvSpPr/>
          <p:nvPr/>
        </p:nvSpPr>
        <p:spPr>
          <a:xfrm>
            <a:off x="446291" y="4876800"/>
            <a:ext cx="2103461" cy="400110"/>
          </a:xfrm>
          <a:prstGeom prst="rect">
            <a:avLst/>
          </a:prstGeom>
        </p:spPr>
        <p:txBody>
          <a:bodyPr wrap="none">
            <a:spAutoFit/>
          </a:bodyPr>
          <a:lstStyle/>
          <a:p>
            <a:r>
              <a:rPr lang="en-US" sz="2000" dirty="0" smtClean="0">
                <a:latin typeface="Times New Roman" pitchFamily="18" charset="0"/>
                <a:cs typeface="Times New Roman" pitchFamily="18" charset="0"/>
              </a:rPr>
              <a:t>Thesis Statements </a:t>
            </a:r>
            <a:endParaRPr lang="en-US" sz="2000" dirty="0">
              <a:latin typeface="Times New Roman" pitchFamily="18" charset="0"/>
              <a:cs typeface="Times New Roman" pitchFamily="18" charset="0"/>
            </a:endParaRPr>
          </a:p>
        </p:txBody>
      </p:sp>
      <p:sp>
        <p:nvSpPr>
          <p:cNvPr id="13" name="Rectangle 12"/>
          <p:cNvSpPr/>
          <p:nvPr/>
        </p:nvSpPr>
        <p:spPr>
          <a:xfrm>
            <a:off x="796246" y="5791200"/>
            <a:ext cx="4673523" cy="400110"/>
          </a:xfrm>
          <a:prstGeom prst="rect">
            <a:avLst/>
          </a:prstGeom>
        </p:spPr>
        <p:txBody>
          <a:bodyPr wrap="none">
            <a:spAutoFit/>
          </a:bodyPr>
          <a:lstStyle/>
          <a:p>
            <a:r>
              <a:rPr lang="en-US" sz="2000" dirty="0">
                <a:latin typeface="Times New Roman" pitchFamily="18" charset="0"/>
                <a:cs typeface="Times New Roman" pitchFamily="18" charset="0"/>
              </a:rPr>
              <a:t>Examples of Appropriate Thesis Statements</a:t>
            </a:r>
          </a:p>
        </p:txBody>
      </p:sp>
      <p:sp>
        <p:nvSpPr>
          <p:cNvPr id="14" name="Rectangle 13"/>
          <p:cNvSpPr/>
          <p:nvPr/>
        </p:nvSpPr>
        <p:spPr>
          <a:xfrm>
            <a:off x="796246" y="6096000"/>
            <a:ext cx="1095172" cy="400110"/>
          </a:xfrm>
          <a:prstGeom prst="rect">
            <a:avLst/>
          </a:prstGeom>
        </p:spPr>
        <p:txBody>
          <a:bodyPr wrap="none">
            <a:spAutoFit/>
          </a:bodyPr>
          <a:lstStyle/>
          <a:p>
            <a:r>
              <a:rPr lang="en-ZA" sz="2000" dirty="0">
                <a:latin typeface="Times New Roman" pitchFamily="18" charset="0"/>
                <a:cs typeface="Times New Roman" pitchFamily="18" charset="0"/>
              </a:rPr>
              <a:t>Example</a:t>
            </a:r>
            <a:endParaRPr lang="en-US" sz="2000" dirty="0"/>
          </a:p>
        </p:txBody>
      </p:sp>
      <p:sp>
        <p:nvSpPr>
          <p:cNvPr id="15" name="Rectangle 14"/>
          <p:cNvSpPr/>
          <p:nvPr/>
        </p:nvSpPr>
        <p:spPr>
          <a:xfrm>
            <a:off x="779813" y="5486400"/>
            <a:ext cx="2918235" cy="400110"/>
          </a:xfrm>
          <a:prstGeom prst="rect">
            <a:avLst/>
          </a:prstGeom>
        </p:spPr>
        <p:txBody>
          <a:bodyPr wrap="none">
            <a:spAutoFit/>
          </a:bodyPr>
          <a:lstStyle/>
          <a:p>
            <a:r>
              <a:rPr lang="en-US" sz="2000" dirty="0">
                <a:latin typeface="Times New Roman" pitchFamily="18" charset="0"/>
                <a:cs typeface="Times New Roman" pitchFamily="18" charset="0"/>
              </a:rPr>
              <a:t>A Strong Thesis Statement</a:t>
            </a:r>
          </a:p>
        </p:txBody>
      </p:sp>
      <p:sp>
        <p:nvSpPr>
          <p:cNvPr id="16" name="Rectangle 15"/>
          <p:cNvSpPr/>
          <p:nvPr/>
        </p:nvSpPr>
        <p:spPr>
          <a:xfrm>
            <a:off x="794648" y="5181600"/>
            <a:ext cx="3406895" cy="400110"/>
          </a:xfrm>
          <a:prstGeom prst="rect">
            <a:avLst/>
          </a:prstGeom>
        </p:spPr>
        <p:txBody>
          <a:bodyPr wrap="none">
            <a:spAutoFit/>
          </a:bodyPr>
          <a:lstStyle/>
          <a:p>
            <a:r>
              <a:rPr lang="en-US" sz="2000" dirty="0">
                <a:latin typeface="Times New Roman" pitchFamily="18" charset="0"/>
                <a:cs typeface="Times New Roman" pitchFamily="18" charset="0"/>
              </a:rPr>
              <a:t>Elements of a Thesis Statement</a:t>
            </a:r>
          </a:p>
        </p:txBody>
      </p:sp>
      <p:sp>
        <p:nvSpPr>
          <p:cNvPr id="17" name="Rectangle 16"/>
          <p:cNvSpPr/>
          <p:nvPr/>
        </p:nvSpPr>
        <p:spPr>
          <a:xfrm>
            <a:off x="381000" y="1026146"/>
            <a:ext cx="4724400" cy="421654"/>
          </a:xfrm>
          <a:prstGeom prst="rect">
            <a:avLst/>
          </a:prstGeom>
        </p:spPr>
        <p:txBody>
          <a:bodyPr wrap="square">
            <a:spAutoFit/>
          </a:bodyPr>
          <a:lstStyle/>
          <a:p>
            <a:pPr algn="ctr">
              <a:lnSpc>
                <a:spcPct val="107000"/>
              </a:lnSpc>
            </a:pPr>
            <a:r>
              <a:rPr lang="en-US" sz="2000" dirty="0">
                <a:latin typeface="Times New Roman" pitchFamily="18" charset="0"/>
                <a:cs typeface="Times New Roman" pitchFamily="18" charset="0"/>
              </a:rPr>
              <a:t>How can these skills improve your writing?</a:t>
            </a:r>
            <a:endParaRPr lang="en-US" sz="2000" dirty="0">
              <a:latin typeface="Times New Roman" pitchFamily="18" charset="0"/>
              <a:ea typeface="Calibri"/>
              <a:cs typeface="Times New Roman" pitchFamily="18" charset="0"/>
            </a:endParaRPr>
          </a:p>
        </p:txBody>
      </p:sp>
      <p:sp>
        <p:nvSpPr>
          <p:cNvPr id="19" name="ZoneTexte 18"/>
          <p:cNvSpPr txBox="1"/>
          <p:nvPr/>
        </p:nvSpPr>
        <p:spPr>
          <a:xfrm>
            <a:off x="4953000" y="-30833"/>
            <a:ext cx="2514600" cy="646331"/>
          </a:xfrm>
          <a:prstGeom prst="rect">
            <a:avLst/>
          </a:prstGeom>
          <a:noFill/>
        </p:spPr>
        <p:txBody>
          <a:bodyPr wrap="square" rtlCol="0">
            <a:spAutoFit/>
          </a:bodyPr>
          <a:lstStyle/>
          <a:p>
            <a:r>
              <a:rPr lang="fr-FR" sz="3600" dirty="0" smtClean="0">
                <a:latin typeface="Times New Roman" pitchFamily="18" charset="0"/>
                <a:cs typeface="Times New Roman" pitchFamily="18" charset="0"/>
              </a:rPr>
              <a:t>The Plan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8387416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80">
                                          <p:stCondLst>
                                            <p:cond delay="0"/>
                                          </p:stCondLst>
                                        </p:cTn>
                                        <p:tgtEl>
                                          <p:spTgt spid="2"/>
                                        </p:tgtEl>
                                      </p:cBhvr>
                                    </p:animEffect>
                                    <p:anim calcmode="lin" valueType="num">
                                      <p:cBhvr>
                                        <p:cTn id="1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gtEl>
                                      </p:cBhvr>
                                      <p:to x="100000" y="60000"/>
                                    </p:animScale>
                                    <p:animScale>
                                      <p:cBhvr>
                                        <p:cTn id="20" dur="166" decel="50000">
                                          <p:stCondLst>
                                            <p:cond delay="676"/>
                                          </p:stCondLst>
                                        </p:cTn>
                                        <p:tgtEl>
                                          <p:spTgt spid="2"/>
                                        </p:tgtEl>
                                      </p:cBhvr>
                                      <p:to x="100000" y="100000"/>
                                    </p:animScale>
                                    <p:animScale>
                                      <p:cBhvr>
                                        <p:cTn id="21" dur="26">
                                          <p:stCondLst>
                                            <p:cond delay="1312"/>
                                          </p:stCondLst>
                                        </p:cTn>
                                        <p:tgtEl>
                                          <p:spTgt spid="2"/>
                                        </p:tgtEl>
                                      </p:cBhvr>
                                      <p:to x="100000" y="80000"/>
                                    </p:animScale>
                                    <p:animScale>
                                      <p:cBhvr>
                                        <p:cTn id="22" dur="166" decel="50000">
                                          <p:stCondLst>
                                            <p:cond delay="1338"/>
                                          </p:stCondLst>
                                        </p:cTn>
                                        <p:tgtEl>
                                          <p:spTgt spid="2"/>
                                        </p:tgtEl>
                                      </p:cBhvr>
                                      <p:to x="100000" y="100000"/>
                                    </p:animScale>
                                    <p:animScale>
                                      <p:cBhvr>
                                        <p:cTn id="23" dur="26">
                                          <p:stCondLst>
                                            <p:cond delay="1642"/>
                                          </p:stCondLst>
                                        </p:cTn>
                                        <p:tgtEl>
                                          <p:spTgt spid="2"/>
                                        </p:tgtEl>
                                      </p:cBhvr>
                                      <p:to x="100000" y="90000"/>
                                    </p:animScale>
                                    <p:animScale>
                                      <p:cBhvr>
                                        <p:cTn id="24" dur="166" decel="50000">
                                          <p:stCondLst>
                                            <p:cond delay="1668"/>
                                          </p:stCondLst>
                                        </p:cTn>
                                        <p:tgtEl>
                                          <p:spTgt spid="2"/>
                                        </p:tgtEl>
                                      </p:cBhvr>
                                      <p:to x="100000" y="100000"/>
                                    </p:animScale>
                                    <p:animScale>
                                      <p:cBhvr>
                                        <p:cTn id="25" dur="26">
                                          <p:stCondLst>
                                            <p:cond delay="1808"/>
                                          </p:stCondLst>
                                        </p:cTn>
                                        <p:tgtEl>
                                          <p:spTgt spid="2"/>
                                        </p:tgtEl>
                                      </p:cBhvr>
                                      <p:to x="100000" y="95000"/>
                                    </p:animScale>
                                    <p:animScale>
                                      <p:cBhvr>
                                        <p:cTn id="26" dur="166" decel="50000">
                                          <p:stCondLst>
                                            <p:cond delay="1834"/>
                                          </p:stCondLst>
                                        </p:cTn>
                                        <p:tgtEl>
                                          <p:spTgt spid="2"/>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580">
                                          <p:stCondLst>
                                            <p:cond delay="0"/>
                                          </p:stCondLst>
                                        </p:cTn>
                                        <p:tgtEl>
                                          <p:spTgt spid="17"/>
                                        </p:tgtEl>
                                      </p:cBhvr>
                                    </p:animEffect>
                                    <p:anim calcmode="lin" valueType="num">
                                      <p:cBhvr>
                                        <p:cTn id="3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37" dur="26">
                                          <p:stCondLst>
                                            <p:cond delay="650"/>
                                          </p:stCondLst>
                                        </p:cTn>
                                        <p:tgtEl>
                                          <p:spTgt spid="17"/>
                                        </p:tgtEl>
                                      </p:cBhvr>
                                      <p:to x="100000" y="60000"/>
                                    </p:animScale>
                                    <p:animScale>
                                      <p:cBhvr>
                                        <p:cTn id="38" dur="166" decel="50000">
                                          <p:stCondLst>
                                            <p:cond delay="676"/>
                                          </p:stCondLst>
                                        </p:cTn>
                                        <p:tgtEl>
                                          <p:spTgt spid="17"/>
                                        </p:tgtEl>
                                      </p:cBhvr>
                                      <p:to x="100000" y="100000"/>
                                    </p:animScale>
                                    <p:animScale>
                                      <p:cBhvr>
                                        <p:cTn id="39" dur="26">
                                          <p:stCondLst>
                                            <p:cond delay="1312"/>
                                          </p:stCondLst>
                                        </p:cTn>
                                        <p:tgtEl>
                                          <p:spTgt spid="17"/>
                                        </p:tgtEl>
                                      </p:cBhvr>
                                      <p:to x="100000" y="80000"/>
                                    </p:animScale>
                                    <p:animScale>
                                      <p:cBhvr>
                                        <p:cTn id="40" dur="166" decel="50000">
                                          <p:stCondLst>
                                            <p:cond delay="1338"/>
                                          </p:stCondLst>
                                        </p:cTn>
                                        <p:tgtEl>
                                          <p:spTgt spid="17"/>
                                        </p:tgtEl>
                                      </p:cBhvr>
                                      <p:to x="100000" y="100000"/>
                                    </p:animScale>
                                    <p:animScale>
                                      <p:cBhvr>
                                        <p:cTn id="41" dur="26">
                                          <p:stCondLst>
                                            <p:cond delay="1642"/>
                                          </p:stCondLst>
                                        </p:cTn>
                                        <p:tgtEl>
                                          <p:spTgt spid="17"/>
                                        </p:tgtEl>
                                      </p:cBhvr>
                                      <p:to x="100000" y="90000"/>
                                    </p:animScale>
                                    <p:animScale>
                                      <p:cBhvr>
                                        <p:cTn id="42" dur="166" decel="50000">
                                          <p:stCondLst>
                                            <p:cond delay="1668"/>
                                          </p:stCondLst>
                                        </p:cTn>
                                        <p:tgtEl>
                                          <p:spTgt spid="17"/>
                                        </p:tgtEl>
                                      </p:cBhvr>
                                      <p:to x="100000" y="100000"/>
                                    </p:animScale>
                                    <p:animScale>
                                      <p:cBhvr>
                                        <p:cTn id="43" dur="26">
                                          <p:stCondLst>
                                            <p:cond delay="1808"/>
                                          </p:stCondLst>
                                        </p:cTn>
                                        <p:tgtEl>
                                          <p:spTgt spid="17"/>
                                        </p:tgtEl>
                                      </p:cBhvr>
                                      <p:to x="100000" y="95000"/>
                                    </p:animScale>
                                    <p:animScale>
                                      <p:cBhvr>
                                        <p:cTn id="44" dur="166" decel="50000">
                                          <p:stCondLst>
                                            <p:cond delay="1834"/>
                                          </p:stCondLst>
                                        </p:cTn>
                                        <p:tgtEl>
                                          <p:spTgt spid="17"/>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down)">
                                      <p:cBhvr>
                                        <p:cTn id="49" dur="580">
                                          <p:stCondLst>
                                            <p:cond delay="0"/>
                                          </p:stCondLst>
                                        </p:cTn>
                                        <p:tgtEl>
                                          <p:spTgt spid="4"/>
                                        </p:tgtEl>
                                      </p:cBhvr>
                                    </p:animEffect>
                                    <p:anim calcmode="lin" valueType="num">
                                      <p:cBhvr>
                                        <p:cTn id="5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55" dur="26">
                                          <p:stCondLst>
                                            <p:cond delay="650"/>
                                          </p:stCondLst>
                                        </p:cTn>
                                        <p:tgtEl>
                                          <p:spTgt spid="4"/>
                                        </p:tgtEl>
                                      </p:cBhvr>
                                      <p:to x="100000" y="60000"/>
                                    </p:animScale>
                                    <p:animScale>
                                      <p:cBhvr>
                                        <p:cTn id="56" dur="166" decel="50000">
                                          <p:stCondLst>
                                            <p:cond delay="676"/>
                                          </p:stCondLst>
                                        </p:cTn>
                                        <p:tgtEl>
                                          <p:spTgt spid="4"/>
                                        </p:tgtEl>
                                      </p:cBhvr>
                                      <p:to x="100000" y="100000"/>
                                    </p:animScale>
                                    <p:animScale>
                                      <p:cBhvr>
                                        <p:cTn id="57" dur="26">
                                          <p:stCondLst>
                                            <p:cond delay="1312"/>
                                          </p:stCondLst>
                                        </p:cTn>
                                        <p:tgtEl>
                                          <p:spTgt spid="4"/>
                                        </p:tgtEl>
                                      </p:cBhvr>
                                      <p:to x="100000" y="80000"/>
                                    </p:animScale>
                                    <p:animScale>
                                      <p:cBhvr>
                                        <p:cTn id="58" dur="166" decel="50000">
                                          <p:stCondLst>
                                            <p:cond delay="1338"/>
                                          </p:stCondLst>
                                        </p:cTn>
                                        <p:tgtEl>
                                          <p:spTgt spid="4"/>
                                        </p:tgtEl>
                                      </p:cBhvr>
                                      <p:to x="100000" y="100000"/>
                                    </p:animScale>
                                    <p:animScale>
                                      <p:cBhvr>
                                        <p:cTn id="59" dur="26">
                                          <p:stCondLst>
                                            <p:cond delay="1642"/>
                                          </p:stCondLst>
                                        </p:cTn>
                                        <p:tgtEl>
                                          <p:spTgt spid="4"/>
                                        </p:tgtEl>
                                      </p:cBhvr>
                                      <p:to x="100000" y="90000"/>
                                    </p:animScale>
                                    <p:animScale>
                                      <p:cBhvr>
                                        <p:cTn id="60" dur="166" decel="50000">
                                          <p:stCondLst>
                                            <p:cond delay="1668"/>
                                          </p:stCondLst>
                                        </p:cTn>
                                        <p:tgtEl>
                                          <p:spTgt spid="4"/>
                                        </p:tgtEl>
                                      </p:cBhvr>
                                      <p:to x="100000" y="100000"/>
                                    </p:animScale>
                                    <p:animScale>
                                      <p:cBhvr>
                                        <p:cTn id="61" dur="26">
                                          <p:stCondLst>
                                            <p:cond delay="1808"/>
                                          </p:stCondLst>
                                        </p:cTn>
                                        <p:tgtEl>
                                          <p:spTgt spid="4"/>
                                        </p:tgtEl>
                                      </p:cBhvr>
                                      <p:to x="100000" y="95000"/>
                                    </p:animScale>
                                    <p:animScale>
                                      <p:cBhvr>
                                        <p:cTn id="62" dur="166" decel="50000">
                                          <p:stCondLst>
                                            <p:cond delay="1834"/>
                                          </p:stCondLst>
                                        </p:cTn>
                                        <p:tgtEl>
                                          <p:spTgt spid="4"/>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wipe(down)">
                                      <p:cBhvr>
                                        <p:cTn id="67" dur="580">
                                          <p:stCondLst>
                                            <p:cond delay="0"/>
                                          </p:stCondLst>
                                        </p:cTn>
                                        <p:tgtEl>
                                          <p:spTgt spid="5"/>
                                        </p:tgtEl>
                                      </p:cBhvr>
                                    </p:animEffect>
                                    <p:anim calcmode="lin" valueType="num">
                                      <p:cBhvr>
                                        <p:cTn id="6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73" dur="26">
                                          <p:stCondLst>
                                            <p:cond delay="650"/>
                                          </p:stCondLst>
                                        </p:cTn>
                                        <p:tgtEl>
                                          <p:spTgt spid="5"/>
                                        </p:tgtEl>
                                      </p:cBhvr>
                                      <p:to x="100000" y="60000"/>
                                    </p:animScale>
                                    <p:animScale>
                                      <p:cBhvr>
                                        <p:cTn id="74" dur="166" decel="50000">
                                          <p:stCondLst>
                                            <p:cond delay="676"/>
                                          </p:stCondLst>
                                        </p:cTn>
                                        <p:tgtEl>
                                          <p:spTgt spid="5"/>
                                        </p:tgtEl>
                                      </p:cBhvr>
                                      <p:to x="100000" y="100000"/>
                                    </p:animScale>
                                    <p:animScale>
                                      <p:cBhvr>
                                        <p:cTn id="75" dur="26">
                                          <p:stCondLst>
                                            <p:cond delay="1312"/>
                                          </p:stCondLst>
                                        </p:cTn>
                                        <p:tgtEl>
                                          <p:spTgt spid="5"/>
                                        </p:tgtEl>
                                      </p:cBhvr>
                                      <p:to x="100000" y="80000"/>
                                    </p:animScale>
                                    <p:animScale>
                                      <p:cBhvr>
                                        <p:cTn id="76" dur="166" decel="50000">
                                          <p:stCondLst>
                                            <p:cond delay="1338"/>
                                          </p:stCondLst>
                                        </p:cTn>
                                        <p:tgtEl>
                                          <p:spTgt spid="5"/>
                                        </p:tgtEl>
                                      </p:cBhvr>
                                      <p:to x="100000" y="100000"/>
                                    </p:animScale>
                                    <p:animScale>
                                      <p:cBhvr>
                                        <p:cTn id="77" dur="26">
                                          <p:stCondLst>
                                            <p:cond delay="1642"/>
                                          </p:stCondLst>
                                        </p:cTn>
                                        <p:tgtEl>
                                          <p:spTgt spid="5"/>
                                        </p:tgtEl>
                                      </p:cBhvr>
                                      <p:to x="100000" y="90000"/>
                                    </p:animScale>
                                    <p:animScale>
                                      <p:cBhvr>
                                        <p:cTn id="78" dur="166" decel="50000">
                                          <p:stCondLst>
                                            <p:cond delay="1668"/>
                                          </p:stCondLst>
                                        </p:cTn>
                                        <p:tgtEl>
                                          <p:spTgt spid="5"/>
                                        </p:tgtEl>
                                      </p:cBhvr>
                                      <p:to x="100000" y="100000"/>
                                    </p:animScale>
                                    <p:animScale>
                                      <p:cBhvr>
                                        <p:cTn id="79" dur="26">
                                          <p:stCondLst>
                                            <p:cond delay="1808"/>
                                          </p:stCondLst>
                                        </p:cTn>
                                        <p:tgtEl>
                                          <p:spTgt spid="5"/>
                                        </p:tgtEl>
                                      </p:cBhvr>
                                      <p:to x="100000" y="95000"/>
                                    </p:animScale>
                                    <p:animScale>
                                      <p:cBhvr>
                                        <p:cTn id="80" dur="166" decel="50000">
                                          <p:stCondLst>
                                            <p:cond delay="1834"/>
                                          </p:stCondLst>
                                        </p:cTn>
                                        <p:tgtEl>
                                          <p:spTgt spid="5"/>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animEffect transition="in" filter="wipe(down)">
                                      <p:cBhvr>
                                        <p:cTn id="85" dur="580">
                                          <p:stCondLst>
                                            <p:cond delay="0"/>
                                          </p:stCondLst>
                                        </p:cTn>
                                        <p:tgtEl>
                                          <p:spTgt spid="6"/>
                                        </p:tgtEl>
                                      </p:cBhvr>
                                    </p:animEffect>
                                    <p:anim calcmode="lin" valueType="num">
                                      <p:cBhvr>
                                        <p:cTn id="8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91" dur="26">
                                          <p:stCondLst>
                                            <p:cond delay="650"/>
                                          </p:stCondLst>
                                        </p:cTn>
                                        <p:tgtEl>
                                          <p:spTgt spid="6"/>
                                        </p:tgtEl>
                                      </p:cBhvr>
                                      <p:to x="100000" y="60000"/>
                                    </p:animScale>
                                    <p:animScale>
                                      <p:cBhvr>
                                        <p:cTn id="92" dur="166" decel="50000">
                                          <p:stCondLst>
                                            <p:cond delay="676"/>
                                          </p:stCondLst>
                                        </p:cTn>
                                        <p:tgtEl>
                                          <p:spTgt spid="6"/>
                                        </p:tgtEl>
                                      </p:cBhvr>
                                      <p:to x="100000" y="100000"/>
                                    </p:animScale>
                                    <p:animScale>
                                      <p:cBhvr>
                                        <p:cTn id="93" dur="26">
                                          <p:stCondLst>
                                            <p:cond delay="1312"/>
                                          </p:stCondLst>
                                        </p:cTn>
                                        <p:tgtEl>
                                          <p:spTgt spid="6"/>
                                        </p:tgtEl>
                                      </p:cBhvr>
                                      <p:to x="100000" y="80000"/>
                                    </p:animScale>
                                    <p:animScale>
                                      <p:cBhvr>
                                        <p:cTn id="94" dur="166" decel="50000">
                                          <p:stCondLst>
                                            <p:cond delay="1338"/>
                                          </p:stCondLst>
                                        </p:cTn>
                                        <p:tgtEl>
                                          <p:spTgt spid="6"/>
                                        </p:tgtEl>
                                      </p:cBhvr>
                                      <p:to x="100000" y="100000"/>
                                    </p:animScale>
                                    <p:animScale>
                                      <p:cBhvr>
                                        <p:cTn id="95" dur="26">
                                          <p:stCondLst>
                                            <p:cond delay="1642"/>
                                          </p:stCondLst>
                                        </p:cTn>
                                        <p:tgtEl>
                                          <p:spTgt spid="6"/>
                                        </p:tgtEl>
                                      </p:cBhvr>
                                      <p:to x="100000" y="90000"/>
                                    </p:animScale>
                                    <p:animScale>
                                      <p:cBhvr>
                                        <p:cTn id="96" dur="166" decel="50000">
                                          <p:stCondLst>
                                            <p:cond delay="1668"/>
                                          </p:stCondLst>
                                        </p:cTn>
                                        <p:tgtEl>
                                          <p:spTgt spid="6"/>
                                        </p:tgtEl>
                                      </p:cBhvr>
                                      <p:to x="100000" y="100000"/>
                                    </p:animScale>
                                    <p:animScale>
                                      <p:cBhvr>
                                        <p:cTn id="97" dur="26">
                                          <p:stCondLst>
                                            <p:cond delay="1808"/>
                                          </p:stCondLst>
                                        </p:cTn>
                                        <p:tgtEl>
                                          <p:spTgt spid="6"/>
                                        </p:tgtEl>
                                      </p:cBhvr>
                                      <p:to x="100000" y="95000"/>
                                    </p:animScale>
                                    <p:animScale>
                                      <p:cBhvr>
                                        <p:cTn id="98" dur="166" decel="50000">
                                          <p:stCondLst>
                                            <p:cond delay="1834"/>
                                          </p:stCondLst>
                                        </p:cTn>
                                        <p:tgtEl>
                                          <p:spTgt spid="6"/>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grpId="0" nodeType="click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wipe(down)">
                                      <p:cBhvr>
                                        <p:cTn id="103" dur="580">
                                          <p:stCondLst>
                                            <p:cond delay="0"/>
                                          </p:stCondLst>
                                        </p:cTn>
                                        <p:tgtEl>
                                          <p:spTgt spid="7"/>
                                        </p:tgtEl>
                                      </p:cBhvr>
                                    </p:animEffect>
                                    <p:anim calcmode="lin" valueType="num">
                                      <p:cBhvr>
                                        <p:cTn id="10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09" dur="26">
                                          <p:stCondLst>
                                            <p:cond delay="650"/>
                                          </p:stCondLst>
                                        </p:cTn>
                                        <p:tgtEl>
                                          <p:spTgt spid="7"/>
                                        </p:tgtEl>
                                      </p:cBhvr>
                                      <p:to x="100000" y="60000"/>
                                    </p:animScale>
                                    <p:animScale>
                                      <p:cBhvr>
                                        <p:cTn id="110" dur="166" decel="50000">
                                          <p:stCondLst>
                                            <p:cond delay="676"/>
                                          </p:stCondLst>
                                        </p:cTn>
                                        <p:tgtEl>
                                          <p:spTgt spid="7"/>
                                        </p:tgtEl>
                                      </p:cBhvr>
                                      <p:to x="100000" y="100000"/>
                                    </p:animScale>
                                    <p:animScale>
                                      <p:cBhvr>
                                        <p:cTn id="111" dur="26">
                                          <p:stCondLst>
                                            <p:cond delay="1312"/>
                                          </p:stCondLst>
                                        </p:cTn>
                                        <p:tgtEl>
                                          <p:spTgt spid="7"/>
                                        </p:tgtEl>
                                      </p:cBhvr>
                                      <p:to x="100000" y="80000"/>
                                    </p:animScale>
                                    <p:animScale>
                                      <p:cBhvr>
                                        <p:cTn id="112" dur="166" decel="50000">
                                          <p:stCondLst>
                                            <p:cond delay="1338"/>
                                          </p:stCondLst>
                                        </p:cTn>
                                        <p:tgtEl>
                                          <p:spTgt spid="7"/>
                                        </p:tgtEl>
                                      </p:cBhvr>
                                      <p:to x="100000" y="100000"/>
                                    </p:animScale>
                                    <p:animScale>
                                      <p:cBhvr>
                                        <p:cTn id="113" dur="26">
                                          <p:stCondLst>
                                            <p:cond delay="1642"/>
                                          </p:stCondLst>
                                        </p:cTn>
                                        <p:tgtEl>
                                          <p:spTgt spid="7"/>
                                        </p:tgtEl>
                                      </p:cBhvr>
                                      <p:to x="100000" y="90000"/>
                                    </p:animScale>
                                    <p:animScale>
                                      <p:cBhvr>
                                        <p:cTn id="114" dur="166" decel="50000">
                                          <p:stCondLst>
                                            <p:cond delay="1668"/>
                                          </p:stCondLst>
                                        </p:cTn>
                                        <p:tgtEl>
                                          <p:spTgt spid="7"/>
                                        </p:tgtEl>
                                      </p:cBhvr>
                                      <p:to x="100000" y="100000"/>
                                    </p:animScale>
                                    <p:animScale>
                                      <p:cBhvr>
                                        <p:cTn id="115" dur="26">
                                          <p:stCondLst>
                                            <p:cond delay="1808"/>
                                          </p:stCondLst>
                                        </p:cTn>
                                        <p:tgtEl>
                                          <p:spTgt spid="7"/>
                                        </p:tgtEl>
                                      </p:cBhvr>
                                      <p:to x="100000" y="95000"/>
                                    </p:animScale>
                                    <p:animScale>
                                      <p:cBhvr>
                                        <p:cTn id="116" dur="166" decel="50000">
                                          <p:stCondLst>
                                            <p:cond delay="1834"/>
                                          </p:stCondLst>
                                        </p:cTn>
                                        <p:tgtEl>
                                          <p:spTgt spid="7"/>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26" presetClass="entr" presetSubtype="0" fill="hold" grpId="0" nodeType="clickEffect">
                                  <p:stCondLst>
                                    <p:cond delay="0"/>
                                  </p:stCondLst>
                                  <p:childTnLst>
                                    <p:set>
                                      <p:cBhvr>
                                        <p:cTn id="120" dur="1" fill="hold">
                                          <p:stCondLst>
                                            <p:cond delay="0"/>
                                          </p:stCondLst>
                                        </p:cTn>
                                        <p:tgtEl>
                                          <p:spTgt spid="8"/>
                                        </p:tgtEl>
                                        <p:attrNameLst>
                                          <p:attrName>style.visibility</p:attrName>
                                        </p:attrNameLst>
                                      </p:cBhvr>
                                      <p:to>
                                        <p:strVal val="visible"/>
                                      </p:to>
                                    </p:set>
                                    <p:animEffect transition="in" filter="wipe(down)">
                                      <p:cBhvr>
                                        <p:cTn id="121" dur="580">
                                          <p:stCondLst>
                                            <p:cond delay="0"/>
                                          </p:stCondLst>
                                        </p:cTn>
                                        <p:tgtEl>
                                          <p:spTgt spid="8"/>
                                        </p:tgtEl>
                                      </p:cBhvr>
                                    </p:animEffect>
                                    <p:anim calcmode="lin" valueType="num">
                                      <p:cBhvr>
                                        <p:cTn id="12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27" dur="26">
                                          <p:stCondLst>
                                            <p:cond delay="650"/>
                                          </p:stCondLst>
                                        </p:cTn>
                                        <p:tgtEl>
                                          <p:spTgt spid="8"/>
                                        </p:tgtEl>
                                      </p:cBhvr>
                                      <p:to x="100000" y="60000"/>
                                    </p:animScale>
                                    <p:animScale>
                                      <p:cBhvr>
                                        <p:cTn id="128" dur="166" decel="50000">
                                          <p:stCondLst>
                                            <p:cond delay="676"/>
                                          </p:stCondLst>
                                        </p:cTn>
                                        <p:tgtEl>
                                          <p:spTgt spid="8"/>
                                        </p:tgtEl>
                                      </p:cBhvr>
                                      <p:to x="100000" y="100000"/>
                                    </p:animScale>
                                    <p:animScale>
                                      <p:cBhvr>
                                        <p:cTn id="129" dur="26">
                                          <p:stCondLst>
                                            <p:cond delay="1312"/>
                                          </p:stCondLst>
                                        </p:cTn>
                                        <p:tgtEl>
                                          <p:spTgt spid="8"/>
                                        </p:tgtEl>
                                      </p:cBhvr>
                                      <p:to x="100000" y="80000"/>
                                    </p:animScale>
                                    <p:animScale>
                                      <p:cBhvr>
                                        <p:cTn id="130" dur="166" decel="50000">
                                          <p:stCondLst>
                                            <p:cond delay="1338"/>
                                          </p:stCondLst>
                                        </p:cTn>
                                        <p:tgtEl>
                                          <p:spTgt spid="8"/>
                                        </p:tgtEl>
                                      </p:cBhvr>
                                      <p:to x="100000" y="100000"/>
                                    </p:animScale>
                                    <p:animScale>
                                      <p:cBhvr>
                                        <p:cTn id="131" dur="26">
                                          <p:stCondLst>
                                            <p:cond delay="1642"/>
                                          </p:stCondLst>
                                        </p:cTn>
                                        <p:tgtEl>
                                          <p:spTgt spid="8"/>
                                        </p:tgtEl>
                                      </p:cBhvr>
                                      <p:to x="100000" y="90000"/>
                                    </p:animScale>
                                    <p:animScale>
                                      <p:cBhvr>
                                        <p:cTn id="132" dur="166" decel="50000">
                                          <p:stCondLst>
                                            <p:cond delay="1668"/>
                                          </p:stCondLst>
                                        </p:cTn>
                                        <p:tgtEl>
                                          <p:spTgt spid="8"/>
                                        </p:tgtEl>
                                      </p:cBhvr>
                                      <p:to x="100000" y="100000"/>
                                    </p:animScale>
                                    <p:animScale>
                                      <p:cBhvr>
                                        <p:cTn id="133" dur="26">
                                          <p:stCondLst>
                                            <p:cond delay="1808"/>
                                          </p:stCondLst>
                                        </p:cTn>
                                        <p:tgtEl>
                                          <p:spTgt spid="8"/>
                                        </p:tgtEl>
                                      </p:cBhvr>
                                      <p:to x="100000" y="95000"/>
                                    </p:animScale>
                                    <p:animScale>
                                      <p:cBhvr>
                                        <p:cTn id="134" dur="166" decel="50000">
                                          <p:stCondLst>
                                            <p:cond delay="1834"/>
                                          </p:stCondLst>
                                        </p:cTn>
                                        <p:tgtEl>
                                          <p:spTgt spid="8"/>
                                        </p:tgtEl>
                                      </p:cBhvr>
                                      <p:to x="100000" y="100000"/>
                                    </p:animScale>
                                  </p:childTnLst>
                                </p:cTn>
                              </p:par>
                            </p:childTnLst>
                          </p:cTn>
                        </p:par>
                      </p:childTnLst>
                    </p:cTn>
                  </p:par>
                  <p:par>
                    <p:cTn id="135" fill="hold">
                      <p:stCondLst>
                        <p:cond delay="indefinite"/>
                      </p:stCondLst>
                      <p:childTnLst>
                        <p:par>
                          <p:cTn id="136" fill="hold">
                            <p:stCondLst>
                              <p:cond delay="0"/>
                            </p:stCondLst>
                            <p:childTnLst>
                              <p:par>
                                <p:cTn id="137" presetID="26" presetClass="entr" presetSubtype="0" fill="hold" grpId="0" nodeType="clickEffect">
                                  <p:stCondLst>
                                    <p:cond delay="0"/>
                                  </p:stCondLst>
                                  <p:childTnLst>
                                    <p:set>
                                      <p:cBhvr>
                                        <p:cTn id="138" dur="1" fill="hold">
                                          <p:stCondLst>
                                            <p:cond delay="0"/>
                                          </p:stCondLst>
                                        </p:cTn>
                                        <p:tgtEl>
                                          <p:spTgt spid="9"/>
                                        </p:tgtEl>
                                        <p:attrNameLst>
                                          <p:attrName>style.visibility</p:attrName>
                                        </p:attrNameLst>
                                      </p:cBhvr>
                                      <p:to>
                                        <p:strVal val="visible"/>
                                      </p:to>
                                    </p:set>
                                    <p:animEffect transition="in" filter="wipe(down)">
                                      <p:cBhvr>
                                        <p:cTn id="139" dur="580">
                                          <p:stCondLst>
                                            <p:cond delay="0"/>
                                          </p:stCondLst>
                                        </p:cTn>
                                        <p:tgtEl>
                                          <p:spTgt spid="9"/>
                                        </p:tgtEl>
                                      </p:cBhvr>
                                    </p:animEffect>
                                    <p:anim calcmode="lin" valueType="num">
                                      <p:cBhvr>
                                        <p:cTn id="14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4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4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4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4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45" dur="26">
                                          <p:stCondLst>
                                            <p:cond delay="650"/>
                                          </p:stCondLst>
                                        </p:cTn>
                                        <p:tgtEl>
                                          <p:spTgt spid="9"/>
                                        </p:tgtEl>
                                      </p:cBhvr>
                                      <p:to x="100000" y="60000"/>
                                    </p:animScale>
                                    <p:animScale>
                                      <p:cBhvr>
                                        <p:cTn id="146" dur="166" decel="50000">
                                          <p:stCondLst>
                                            <p:cond delay="676"/>
                                          </p:stCondLst>
                                        </p:cTn>
                                        <p:tgtEl>
                                          <p:spTgt spid="9"/>
                                        </p:tgtEl>
                                      </p:cBhvr>
                                      <p:to x="100000" y="100000"/>
                                    </p:animScale>
                                    <p:animScale>
                                      <p:cBhvr>
                                        <p:cTn id="147" dur="26">
                                          <p:stCondLst>
                                            <p:cond delay="1312"/>
                                          </p:stCondLst>
                                        </p:cTn>
                                        <p:tgtEl>
                                          <p:spTgt spid="9"/>
                                        </p:tgtEl>
                                      </p:cBhvr>
                                      <p:to x="100000" y="80000"/>
                                    </p:animScale>
                                    <p:animScale>
                                      <p:cBhvr>
                                        <p:cTn id="148" dur="166" decel="50000">
                                          <p:stCondLst>
                                            <p:cond delay="1338"/>
                                          </p:stCondLst>
                                        </p:cTn>
                                        <p:tgtEl>
                                          <p:spTgt spid="9"/>
                                        </p:tgtEl>
                                      </p:cBhvr>
                                      <p:to x="100000" y="100000"/>
                                    </p:animScale>
                                    <p:animScale>
                                      <p:cBhvr>
                                        <p:cTn id="149" dur="26">
                                          <p:stCondLst>
                                            <p:cond delay="1642"/>
                                          </p:stCondLst>
                                        </p:cTn>
                                        <p:tgtEl>
                                          <p:spTgt spid="9"/>
                                        </p:tgtEl>
                                      </p:cBhvr>
                                      <p:to x="100000" y="90000"/>
                                    </p:animScale>
                                    <p:animScale>
                                      <p:cBhvr>
                                        <p:cTn id="150" dur="166" decel="50000">
                                          <p:stCondLst>
                                            <p:cond delay="1668"/>
                                          </p:stCondLst>
                                        </p:cTn>
                                        <p:tgtEl>
                                          <p:spTgt spid="9"/>
                                        </p:tgtEl>
                                      </p:cBhvr>
                                      <p:to x="100000" y="100000"/>
                                    </p:animScale>
                                    <p:animScale>
                                      <p:cBhvr>
                                        <p:cTn id="151" dur="26">
                                          <p:stCondLst>
                                            <p:cond delay="1808"/>
                                          </p:stCondLst>
                                        </p:cTn>
                                        <p:tgtEl>
                                          <p:spTgt spid="9"/>
                                        </p:tgtEl>
                                      </p:cBhvr>
                                      <p:to x="100000" y="95000"/>
                                    </p:animScale>
                                    <p:animScale>
                                      <p:cBhvr>
                                        <p:cTn id="152" dur="166" decel="50000">
                                          <p:stCondLst>
                                            <p:cond delay="1834"/>
                                          </p:stCondLst>
                                        </p:cTn>
                                        <p:tgtEl>
                                          <p:spTgt spid="9"/>
                                        </p:tgtEl>
                                      </p:cBhvr>
                                      <p:to x="100000" y="100000"/>
                                    </p:animScale>
                                  </p:childTnLst>
                                </p:cTn>
                              </p:par>
                            </p:childTnLst>
                          </p:cTn>
                        </p:par>
                      </p:childTnLst>
                    </p:cTn>
                  </p:par>
                  <p:par>
                    <p:cTn id="153" fill="hold">
                      <p:stCondLst>
                        <p:cond delay="indefinite"/>
                      </p:stCondLst>
                      <p:childTnLst>
                        <p:par>
                          <p:cTn id="154" fill="hold">
                            <p:stCondLst>
                              <p:cond delay="0"/>
                            </p:stCondLst>
                            <p:childTnLst>
                              <p:par>
                                <p:cTn id="155" presetID="26" presetClass="entr" presetSubtype="0" fill="hold" grpId="0" nodeType="clickEffect">
                                  <p:stCondLst>
                                    <p:cond delay="0"/>
                                  </p:stCondLst>
                                  <p:childTnLst>
                                    <p:set>
                                      <p:cBhvr>
                                        <p:cTn id="156" dur="1" fill="hold">
                                          <p:stCondLst>
                                            <p:cond delay="0"/>
                                          </p:stCondLst>
                                        </p:cTn>
                                        <p:tgtEl>
                                          <p:spTgt spid="11"/>
                                        </p:tgtEl>
                                        <p:attrNameLst>
                                          <p:attrName>style.visibility</p:attrName>
                                        </p:attrNameLst>
                                      </p:cBhvr>
                                      <p:to>
                                        <p:strVal val="visible"/>
                                      </p:to>
                                    </p:set>
                                    <p:animEffect transition="in" filter="wipe(down)">
                                      <p:cBhvr>
                                        <p:cTn id="157" dur="580">
                                          <p:stCondLst>
                                            <p:cond delay="0"/>
                                          </p:stCondLst>
                                        </p:cTn>
                                        <p:tgtEl>
                                          <p:spTgt spid="11"/>
                                        </p:tgtEl>
                                      </p:cBhvr>
                                    </p:animEffect>
                                    <p:anim calcmode="lin" valueType="num">
                                      <p:cBhvr>
                                        <p:cTn id="15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63" dur="26">
                                          <p:stCondLst>
                                            <p:cond delay="650"/>
                                          </p:stCondLst>
                                        </p:cTn>
                                        <p:tgtEl>
                                          <p:spTgt spid="11"/>
                                        </p:tgtEl>
                                      </p:cBhvr>
                                      <p:to x="100000" y="60000"/>
                                    </p:animScale>
                                    <p:animScale>
                                      <p:cBhvr>
                                        <p:cTn id="164" dur="166" decel="50000">
                                          <p:stCondLst>
                                            <p:cond delay="676"/>
                                          </p:stCondLst>
                                        </p:cTn>
                                        <p:tgtEl>
                                          <p:spTgt spid="11"/>
                                        </p:tgtEl>
                                      </p:cBhvr>
                                      <p:to x="100000" y="100000"/>
                                    </p:animScale>
                                    <p:animScale>
                                      <p:cBhvr>
                                        <p:cTn id="165" dur="26">
                                          <p:stCondLst>
                                            <p:cond delay="1312"/>
                                          </p:stCondLst>
                                        </p:cTn>
                                        <p:tgtEl>
                                          <p:spTgt spid="11"/>
                                        </p:tgtEl>
                                      </p:cBhvr>
                                      <p:to x="100000" y="80000"/>
                                    </p:animScale>
                                    <p:animScale>
                                      <p:cBhvr>
                                        <p:cTn id="166" dur="166" decel="50000">
                                          <p:stCondLst>
                                            <p:cond delay="1338"/>
                                          </p:stCondLst>
                                        </p:cTn>
                                        <p:tgtEl>
                                          <p:spTgt spid="11"/>
                                        </p:tgtEl>
                                      </p:cBhvr>
                                      <p:to x="100000" y="100000"/>
                                    </p:animScale>
                                    <p:animScale>
                                      <p:cBhvr>
                                        <p:cTn id="167" dur="26">
                                          <p:stCondLst>
                                            <p:cond delay="1642"/>
                                          </p:stCondLst>
                                        </p:cTn>
                                        <p:tgtEl>
                                          <p:spTgt spid="11"/>
                                        </p:tgtEl>
                                      </p:cBhvr>
                                      <p:to x="100000" y="90000"/>
                                    </p:animScale>
                                    <p:animScale>
                                      <p:cBhvr>
                                        <p:cTn id="168" dur="166" decel="50000">
                                          <p:stCondLst>
                                            <p:cond delay="1668"/>
                                          </p:stCondLst>
                                        </p:cTn>
                                        <p:tgtEl>
                                          <p:spTgt spid="11"/>
                                        </p:tgtEl>
                                      </p:cBhvr>
                                      <p:to x="100000" y="100000"/>
                                    </p:animScale>
                                    <p:animScale>
                                      <p:cBhvr>
                                        <p:cTn id="169" dur="26">
                                          <p:stCondLst>
                                            <p:cond delay="1808"/>
                                          </p:stCondLst>
                                        </p:cTn>
                                        <p:tgtEl>
                                          <p:spTgt spid="11"/>
                                        </p:tgtEl>
                                      </p:cBhvr>
                                      <p:to x="100000" y="95000"/>
                                    </p:animScale>
                                    <p:animScale>
                                      <p:cBhvr>
                                        <p:cTn id="170" dur="166" decel="50000">
                                          <p:stCondLst>
                                            <p:cond delay="1834"/>
                                          </p:stCondLst>
                                        </p:cTn>
                                        <p:tgtEl>
                                          <p:spTgt spid="11"/>
                                        </p:tgtEl>
                                      </p:cBhvr>
                                      <p:to x="100000" y="100000"/>
                                    </p:animScale>
                                  </p:childTnLst>
                                </p:cTn>
                              </p:par>
                            </p:childTnLst>
                          </p:cTn>
                        </p:par>
                      </p:childTnLst>
                    </p:cTn>
                  </p:par>
                  <p:par>
                    <p:cTn id="171" fill="hold">
                      <p:stCondLst>
                        <p:cond delay="indefinite"/>
                      </p:stCondLst>
                      <p:childTnLst>
                        <p:par>
                          <p:cTn id="172" fill="hold">
                            <p:stCondLst>
                              <p:cond delay="0"/>
                            </p:stCondLst>
                            <p:childTnLst>
                              <p:par>
                                <p:cTn id="173" presetID="26" presetClass="entr" presetSubtype="0" fill="hold" grpId="0" nodeType="clickEffect">
                                  <p:stCondLst>
                                    <p:cond delay="0"/>
                                  </p:stCondLst>
                                  <p:childTnLst>
                                    <p:set>
                                      <p:cBhvr>
                                        <p:cTn id="174" dur="1" fill="hold">
                                          <p:stCondLst>
                                            <p:cond delay="0"/>
                                          </p:stCondLst>
                                        </p:cTn>
                                        <p:tgtEl>
                                          <p:spTgt spid="10"/>
                                        </p:tgtEl>
                                        <p:attrNameLst>
                                          <p:attrName>style.visibility</p:attrName>
                                        </p:attrNameLst>
                                      </p:cBhvr>
                                      <p:to>
                                        <p:strVal val="visible"/>
                                      </p:to>
                                    </p:set>
                                    <p:animEffect transition="in" filter="wipe(down)">
                                      <p:cBhvr>
                                        <p:cTn id="175" dur="580">
                                          <p:stCondLst>
                                            <p:cond delay="0"/>
                                          </p:stCondLst>
                                        </p:cTn>
                                        <p:tgtEl>
                                          <p:spTgt spid="10"/>
                                        </p:tgtEl>
                                      </p:cBhvr>
                                    </p:animEffect>
                                    <p:anim calcmode="lin" valueType="num">
                                      <p:cBhvr>
                                        <p:cTn id="17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7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7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7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8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81" dur="26">
                                          <p:stCondLst>
                                            <p:cond delay="650"/>
                                          </p:stCondLst>
                                        </p:cTn>
                                        <p:tgtEl>
                                          <p:spTgt spid="10"/>
                                        </p:tgtEl>
                                      </p:cBhvr>
                                      <p:to x="100000" y="60000"/>
                                    </p:animScale>
                                    <p:animScale>
                                      <p:cBhvr>
                                        <p:cTn id="182" dur="166" decel="50000">
                                          <p:stCondLst>
                                            <p:cond delay="676"/>
                                          </p:stCondLst>
                                        </p:cTn>
                                        <p:tgtEl>
                                          <p:spTgt spid="10"/>
                                        </p:tgtEl>
                                      </p:cBhvr>
                                      <p:to x="100000" y="100000"/>
                                    </p:animScale>
                                    <p:animScale>
                                      <p:cBhvr>
                                        <p:cTn id="183" dur="26">
                                          <p:stCondLst>
                                            <p:cond delay="1312"/>
                                          </p:stCondLst>
                                        </p:cTn>
                                        <p:tgtEl>
                                          <p:spTgt spid="10"/>
                                        </p:tgtEl>
                                      </p:cBhvr>
                                      <p:to x="100000" y="80000"/>
                                    </p:animScale>
                                    <p:animScale>
                                      <p:cBhvr>
                                        <p:cTn id="184" dur="166" decel="50000">
                                          <p:stCondLst>
                                            <p:cond delay="1338"/>
                                          </p:stCondLst>
                                        </p:cTn>
                                        <p:tgtEl>
                                          <p:spTgt spid="10"/>
                                        </p:tgtEl>
                                      </p:cBhvr>
                                      <p:to x="100000" y="100000"/>
                                    </p:animScale>
                                    <p:animScale>
                                      <p:cBhvr>
                                        <p:cTn id="185" dur="26">
                                          <p:stCondLst>
                                            <p:cond delay="1642"/>
                                          </p:stCondLst>
                                        </p:cTn>
                                        <p:tgtEl>
                                          <p:spTgt spid="10"/>
                                        </p:tgtEl>
                                      </p:cBhvr>
                                      <p:to x="100000" y="90000"/>
                                    </p:animScale>
                                    <p:animScale>
                                      <p:cBhvr>
                                        <p:cTn id="186" dur="166" decel="50000">
                                          <p:stCondLst>
                                            <p:cond delay="1668"/>
                                          </p:stCondLst>
                                        </p:cTn>
                                        <p:tgtEl>
                                          <p:spTgt spid="10"/>
                                        </p:tgtEl>
                                      </p:cBhvr>
                                      <p:to x="100000" y="100000"/>
                                    </p:animScale>
                                    <p:animScale>
                                      <p:cBhvr>
                                        <p:cTn id="187" dur="26">
                                          <p:stCondLst>
                                            <p:cond delay="1808"/>
                                          </p:stCondLst>
                                        </p:cTn>
                                        <p:tgtEl>
                                          <p:spTgt spid="10"/>
                                        </p:tgtEl>
                                      </p:cBhvr>
                                      <p:to x="100000" y="95000"/>
                                    </p:animScale>
                                    <p:animScale>
                                      <p:cBhvr>
                                        <p:cTn id="188" dur="166" decel="50000">
                                          <p:stCondLst>
                                            <p:cond delay="1834"/>
                                          </p:stCondLst>
                                        </p:cTn>
                                        <p:tgtEl>
                                          <p:spTgt spid="10"/>
                                        </p:tgtEl>
                                      </p:cBhvr>
                                      <p:to x="100000" y="100000"/>
                                    </p:animScale>
                                  </p:childTnLst>
                                </p:cTn>
                              </p:par>
                            </p:childTnLst>
                          </p:cTn>
                        </p:par>
                      </p:childTnLst>
                    </p:cTn>
                  </p:par>
                  <p:par>
                    <p:cTn id="189" fill="hold">
                      <p:stCondLst>
                        <p:cond delay="indefinite"/>
                      </p:stCondLst>
                      <p:childTnLst>
                        <p:par>
                          <p:cTn id="190" fill="hold">
                            <p:stCondLst>
                              <p:cond delay="0"/>
                            </p:stCondLst>
                            <p:childTnLst>
                              <p:par>
                                <p:cTn id="191" presetID="26" presetClass="entr" presetSubtype="0" fill="hold" grpId="0" nodeType="clickEffect">
                                  <p:stCondLst>
                                    <p:cond delay="0"/>
                                  </p:stCondLst>
                                  <p:childTnLst>
                                    <p:set>
                                      <p:cBhvr>
                                        <p:cTn id="192" dur="1" fill="hold">
                                          <p:stCondLst>
                                            <p:cond delay="0"/>
                                          </p:stCondLst>
                                        </p:cTn>
                                        <p:tgtEl>
                                          <p:spTgt spid="12"/>
                                        </p:tgtEl>
                                        <p:attrNameLst>
                                          <p:attrName>style.visibility</p:attrName>
                                        </p:attrNameLst>
                                      </p:cBhvr>
                                      <p:to>
                                        <p:strVal val="visible"/>
                                      </p:to>
                                    </p:set>
                                    <p:animEffect transition="in" filter="wipe(down)">
                                      <p:cBhvr>
                                        <p:cTn id="193" dur="580">
                                          <p:stCondLst>
                                            <p:cond delay="0"/>
                                          </p:stCondLst>
                                        </p:cTn>
                                        <p:tgtEl>
                                          <p:spTgt spid="12"/>
                                        </p:tgtEl>
                                      </p:cBhvr>
                                    </p:animEffect>
                                    <p:anim calcmode="lin" valueType="num">
                                      <p:cBhvr>
                                        <p:cTn id="19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9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9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9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9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99" dur="26">
                                          <p:stCondLst>
                                            <p:cond delay="650"/>
                                          </p:stCondLst>
                                        </p:cTn>
                                        <p:tgtEl>
                                          <p:spTgt spid="12"/>
                                        </p:tgtEl>
                                      </p:cBhvr>
                                      <p:to x="100000" y="60000"/>
                                    </p:animScale>
                                    <p:animScale>
                                      <p:cBhvr>
                                        <p:cTn id="200" dur="166" decel="50000">
                                          <p:stCondLst>
                                            <p:cond delay="676"/>
                                          </p:stCondLst>
                                        </p:cTn>
                                        <p:tgtEl>
                                          <p:spTgt spid="12"/>
                                        </p:tgtEl>
                                      </p:cBhvr>
                                      <p:to x="100000" y="100000"/>
                                    </p:animScale>
                                    <p:animScale>
                                      <p:cBhvr>
                                        <p:cTn id="201" dur="26">
                                          <p:stCondLst>
                                            <p:cond delay="1312"/>
                                          </p:stCondLst>
                                        </p:cTn>
                                        <p:tgtEl>
                                          <p:spTgt spid="12"/>
                                        </p:tgtEl>
                                      </p:cBhvr>
                                      <p:to x="100000" y="80000"/>
                                    </p:animScale>
                                    <p:animScale>
                                      <p:cBhvr>
                                        <p:cTn id="202" dur="166" decel="50000">
                                          <p:stCondLst>
                                            <p:cond delay="1338"/>
                                          </p:stCondLst>
                                        </p:cTn>
                                        <p:tgtEl>
                                          <p:spTgt spid="12"/>
                                        </p:tgtEl>
                                      </p:cBhvr>
                                      <p:to x="100000" y="100000"/>
                                    </p:animScale>
                                    <p:animScale>
                                      <p:cBhvr>
                                        <p:cTn id="203" dur="26">
                                          <p:stCondLst>
                                            <p:cond delay="1642"/>
                                          </p:stCondLst>
                                        </p:cTn>
                                        <p:tgtEl>
                                          <p:spTgt spid="12"/>
                                        </p:tgtEl>
                                      </p:cBhvr>
                                      <p:to x="100000" y="90000"/>
                                    </p:animScale>
                                    <p:animScale>
                                      <p:cBhvr>
                                        <p:cTn id="204" dur="166" decel="50000">
                                          <p:stCondLst>
                                            <p:cond delay="1668"/>
                                          </p:stCondLst>
                                        </p:cTn>
                                        <p:tgtEl>
                                          <p:spTgt spid="12"/>
                                        </p:tgtEl>
                                      </p:cBhvr>
                                      <p:to x="100000" y="100000"/>
                                    </p:animScale>
                                    <p:animScale>
                                      <p:cBhvr>
                                        <p:cTn id="205" dur="26">
                                          <p:stCondLst>
                                            <p:cond delay="1808"/>
                                          </p:stCondLst>
                                        </p:cTn>
                                        <p:tgtEl>
                                          <p:spTgt spid="12"/>
                                        </p:tgtEl>
                                      </p:cBhvr>
                                      <p:to x="100000" y="95000"/>
                                    </p:animScale>
                                    <p:animScale>
                                      <p:cBhvr>
                                        <p:cTn id="206" dur="166" decel="50000">
                                          <p:stCondLst>
                                            <p:cond delay="1834"/>
                                          </p:stCondLst>
                                        </p:cTn>
                                        <p:tgtEl>
                                          <p:spTgt spid="12"/>
                                        </p:tgtEl>
                                      </p:cBhvr>
                                      <p:to x="100000" y="100000"/>
                                    </p:animScale>
                                  </p:childTnLst>
                                </p:cTn>
                              </p:par>
                            </p:childTnLst>
                          </p:cTn>
                        </p:par>
                      </p:childTnLst>
                    </p:cTn>
                  </p:par>
                  <p:par>
                    <p:cTn id="207" fill="hold">
                      <p:stCondLst>
                        <p:cond delay="indefinite"/>
                      </p:stCondLst>
                      <p:childTnLst>
                        <p:par>
                          <p:cTn id="208" fill="hold">
                            <p:stCondLst>
                              <p:cond delay="0"/>
                            </p:stCondLst>
                            <p:childTnLst>
                              <p:par>
                                <p:cTn id="209" presetID="26" presetClass="entr" presetSubtype="0" fill="hold" grpId="0" nodeType="clickEffect">
                                  <p:stCondLst>
                                    <p:cond delay="0"/>
                                  </p:stCondLst>
                                  <p:childTnLst>
                                    <p:set>
                                      <p:cBhvr>
                                        <p:cTn id="210" dur="1" fill="hold">
                                          <p:stCondLst>
                                            <p:cond delay="0"/>
                                          </p:stCondLst>
                                        </p:cTn>
                                        <p:tgtEl>
                                          <p:spTgt spid="16"/>
                                        </p:tgtEl>
                                        <p:attrNameLst>
                                          <p:attrName>style.visibility</p:attrName>
                                        </p:attrNameLst>
                                      </p:cBhvr>
                                      <p:to>
                                        <p:strVal val="visible"/>
                                      </p:to>
                                    </p:set>
                                    <p:animEffect transition="in" filter="wipe(down)">
                                      <p:cBhvr>
                                        <p:cTn id="211" dur="580">
                                          <p:stCondLst>
                                            <p:cond delay="0"/>
                                          </p:stCondLst>
                                        </p:cTn>
                                        <p:tgtEl>
                                          <p:spTgt spid="16"/>
                                        </p:tgtEl>
                                      </p:cBhvr>
                                    </p:animEffect>
                                    <p:anim calcmode="lin" valueType="num">
                                      <p:cBhvr>
                                        <p:cTn id="21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1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1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21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21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217" dur="26">
                                          <p:stCondLst>
                                            <p:cond delay="650"/>
                                          </p:stCondLst>
                                        </p:cTn>
                                        <p:tgtEl>
                                          <p:spTgt spid="16"/>
                                        </p:tgtEl>
                                      </p:cBhvr>
                                      <p:to x="100000" y="60000"/>
                                    </p:animScale>
                                    <p:animScale>
                                      <p:cBhvr>
                                        <p:cTn id="218" dur="166" decel="50000">
                                          <p:stCondLst>
                                            <p:cond delay="676"/>
                                          </p:stCondLst>
                                        </p:cTn>
                                        <p:tgtEl>
                                          <p:spTgt spid="16"/>
                                        </p:tgtEl>
                                      </p:cBhvr>
                                      <p:to x="100000" y="100000"/>
                                    </p:animScale>
                                    <p:animScale>
                                      <p:cBhvr>
                                        <p:cTn id="219" dur="26">
                                          <p:stCondLst>
                                            <p:cond delay="1312"/>
                                          </p:stCondLst>
                                        </p:cTn>
                                        <p:tgtEl>
                                          <p:spTgt spid="16"/>
                                        </p:tgtEl>
                                      </p:cBhvr>
                                      <p:to x="100000" y="80000"/>
                                    </p:animScale>
                                    <p:animScale>
                                      <p:cBhvr>
                                        <p:cTn id="220" dur="166" decel="50000">
                                          <p:stCondLst>
                                            <p:cond delay="1338"/>
                                          </p:stCondLst>
                                        </p:cTn>
                                        <p:tgtEl>
                                          <p:spTgt spid="16"/>
                                        </p:tgtEl>
                                      </p:cBhvr>
                                      <p:to x="100000" y="100000"/>
                                    </p:animScale>
                                    <p:animScale>
                                      <p:cBhvr>
                                        <p:cTn id="221" dur="26">
                                          <p:stCondLst>
                                            <p:cond delay="1642"/>
                                          </p:stCondLst>
                                        </p:cTn>
                                        <p:tgtEl>
                                          <p:spTgt spid="16"/>
                                        </p:tgtEl>
                                      </p:cBhvr>
                                      <p:to x="100000" y="90000"/>
                                    </p:animScale>
                                    <p:animScale>
                                      <p:cBhvr>
                                        <p:cTn id="222" dur="166" decel="50000">
                                          <p:stCondLst>
                                            <p:cond delay="1668"/>
                                          </p:stCondLst>
                                        </p:cTn>
                                        <p:tgtEl>
                                          <p:spTgt spid="16"/>
                                        </p:tgtEl>
                                      </p:cBhvr>
                                      <p:to x="100000" y="100000"/>
                                    </p:animScale>
                                    <p:animScale>
                                      <p:cBhvr>
                                        <p:cTn id="223" dur="26">
                                          <p:stCondLst>
                                            <p:cond delay="1808"/>
                                          </p:stCondLst>
                                        </p:cTn>
                                        <p:tgtEl>
                                          <p:spTgt spid="16"/>
                                        </p:tgtEl>
                                      </p:cBhvr>
                                      <p:to x="100000" y="95000"/>
                                    </p:animScale>
                                    <p:animScale>
                                      <p:cBhvr>
                                        <p:cTn id="224" dur="166" decel="50000">
                                          <p:stCondLst>
                                            <p:cond delay="1834"/>
                                          </p:stCondLst>
                                        </p:cTn>
                                        <p:tgtEl>
                                          <p:spTgt spid="16"/>
                                        </p:tgtEl>
                                      </p:cBhvr>
                                      <p:to x="100000" y="100000"/>
                                    </p:animScale>
                                  </p:childTnLst>
                                </p:cTn>
                              </p:par>
                            </p:childTnLst>
                          </p:cTn>
                        </p:par>
                      </p:childTnLst>
                    </p:cTn>
                  </p:par>
                  <p:par>
                    <p:cTn id="225" fill="hold">
                      <p:stCondLst>
                        <p:cond delay="indefinite"/>
                      </p:stCondLst>
                      <p:childTnLst>
                        <p:par>
                          <p:cTn id="226" fill="hold">
                            <p:stCondLst>
                              <p:cond delay="0"/>
                            </p:stCondLst>
                            <p:childTnLst>
                              <p:par>
                                <p:cTn id="227" presetID="26" presetClass="entr" presetSubtype="0" fill="hold" grpId="0" nodeType="clickEffect">
                                  <p:stCondLst>
                                    <p:cond delay="0"/>
                                  </p:stCondLst>
                                  <p:childTnLst>
                                    <p:set>
                                      <p:cBhvr>
                                        <p:cTn id="228" dur="1" fill="hold">
                                          <p:stCondLst>
                                            <p:cond delay="0"/>
                                          </p:stCondLst>
                                        </p:cTn>
                                        <p:tgtEl>
                                          <p:spTgt spid="15"/>
                                        </p:tgtEl>
                                        <p:attrNameLst>
                                          <p:attrName>style.visibility</p:attrName>
                                        </p:attrNameLst>
                                      </p:cBhvr>
                                      <p:to>
                                        <p:strVal val="visible"/>
                                      </p:to>
                                    </p:set>
                                    <p:animEffect transition="in" filter="wipe(down)">
                                      <p:cBhvr>
                                        <p:cTn id="229" dur="580">
                                          <p:stCondLst>
                                            <p:cond delay="0"/>
                                          </p:stCondLst>
                                        </p:cTn>
                                        <p:tgtEl>
                                          <p:spTgt spid="15"/>
                                        </p:tgtEl>
                                      </p:cBhvr>
                                    </p:animEffect>
                                    <p:anim calcmode="lin" valueType="num">
                                      <p:cBhvr>
                                        <p:cTn id="23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3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3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3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3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35" dur="26">
                                          <p:stCondLst>
                                            <p:cond delay="650"/>
                                          </p:stCondLst>
                                        </p:cTn>
                                        <p:tgtEl>
                                          <p:spTgt spid="15"/>
                                        </p:tgtEl>
                                      </p:cBhvr>
                                      <p:to x="100000" y="60000"/>
                                    </p:animScale>
                                    <p:animScale>
                                      <p:cBhvr>
                                        <p:cTn id="236" dur="166" decel="50000">
                                          <p:stCondLst>
                                            <p:cond delay="676"/>
                                          </p:stCondLst>
                                        </p:cTn>
                                        <p:tgtEl>
                                          <p:spTgt spid="15"/>
                                        </p:tgtEl>
                                      </p:cBhvr>
                                      <p:to x="100000" y="100000"/>
                                    </p:animScale>
                                    <p:animScale>
                                      <p:cBhvr>
                                        <p:cTn id="237" dur="26">
                                          <p:stCondLst>
                                            <p:cond delay="1312"/>
                                          </p:stCondLst>
                                        </p:cTn>
                                        <p:tgtEl>
                                          <p:spTgt spid="15"/>
                                        </p:tgtEl>
                                      </p:cBhvr>
                                      <p:to x="100000" y="80000"/>
                                    </p:animScale>
                                    <p:animScale>
                                      <p:cBhvr>
                                        <p:cTn id="238" dur="166" decel="50000">
                                          <p:stCondLst>
                                            <p:cond delay="1338"/>
                                          </p:stCondLst>
                                        </p:cTn>
                                        <p:tgtEl>
                                          <p:spTgt spid="15"/>
                                        </p:tgtEl>
                                      </p:cBhvr>
                                      <p:to x="100000" y="100000"/>
                                    </p:animScale>
                                    <p:animScale>
                                      <p:cBhvr>
                                        <p:cTn id="239" dur="26">
                                          <p:stCondLst>
                                            <p:cond delay="1642"/>
                                          </p:stCondLst>
                                        </p:cTn>
                                        <p:tgtEl>
                                          <p:spTgt spid="15"/>
                                        </p:tgtEl>
                                      </p:cBhvr>
                                      <p:to x="100000" y="90000"/>
                                    </p:animScale>
                                    <p:animScale>
                                      <p:cBhvr>
                                        <p:cTn id="240" dur="166" decel="50000">
                                          <p:stCondLst>
                                            <p:cond delay="1668"/>
                                          </p:stCondLst>
                                        </p:cTn>
                                        <p:tgtEl>
                                          <p:spTgt spid="15"/>
                                        </p:tgtEl>
                                      </p:cBhvr>
                                      <p:to x="100000" y="100000"/>
                                    </p:animScale>
                                    <p:animScale>
                                      <p:cBhvr>
                                        <p:cTn id="241" dur="26">
                                          <p:stCondLst>
                                            <p:cond delay="1808"/>
                                          </p:stCondLst>
                                        </p:cTn>
                                        <p:tgtEl>
                                          <p:spTgt spid="15"/>
                                        </p:tgtEl>
                                      </p:cBhvr>
                                      <p:to x="100000" y="95000"/>
                                    </p:animScale>
                                    <p:animScale>
                                      <p:cBhvr>
                                        <p:cTn id="242" dur="166" decel="50000">
                                          <p:stCondLst>
                                            <p:cond delay="1834"/>
                                          </p:stCondLst>
                                        </p:cTn>
                                        <p:tgtEl>
                                          <p:spTgt spid="15"/>
                                        </p:tgtEl>
                                      </p:cBhvr>
                                      <p:to x="100000" y="100000"/>
                                    </p:animScale>
                                  </p:childTnLst>
                                </p:cTn>
                              </p:par>
                            </p:childTnLst>
                          </p:cTn>
                        </p:par>
                      </p:childTnLst>
                    </p:cTn>
                  </p:par>
                  <p:par>
                    <p:cTn id="243" fill="hold">
                      <p:stCondLst>
                        <p:cond delay="indefinite"/>
                      </p:stCondLst>
                      <p:childTnLst>
                        <p:par>
                          <p:cTn id="244" fill="hold">
                            <p:stCondLst>
                              <p:cond delay="0"/>
                            </p:stCondLst>
                            <p:childTnLst>
                              <p:par>
                                <p:cTn id="245" presetID="26" presetClass="entr" presetSubtype="0" fill="hold" grpId="0" nodeType="clickEffect">
                                  <p:stCondLst>
                                    <p:cond delay="0"/>
                                  </p:stCondLst>
                                  <p:childTnLst>
                                    <p:set>
                                      <p:cBhvr>
                                        <p:cTn id="246" dur="1" fill="hold">
                                          <p:stCondLst>
                                            <p:cond delay="0"/>
                                          </p:stCondLst>
                                        </p:cTn>
                                        <p:tgtEl>
                                          <p:spTgt spid="13"/>
                                        </p:tgtEl>
                                        <p:attrNameLst>
                                          <p:attrName>style.visibility</p:attrName>
                                        </p:attrNameLst>
                                      </p:cBhvr>
                                      <p:to>
                                        <p:strVal val="visible"/>
                                      </p:to>
                                    </p:set>
                                    <p:animEffect transition="in" filter="wipe(down)">
                                      <p:cBhvr>
                                        <p:cTn id="247" dur="580">
                                          <p:stCondLst>
                                            <p:cond delay="0"/>
                                          </p:stCondLst>
                                        </p:cTn>
                                        <p:tgtEl>
                                          <p:spTgt spid="13"/>
                                        </p:tgtEl>
                                      </p:cBhvr>
                                    </p:animEffect>
                                    <p:anim calcmode="lin" valueType="num">
                                      <p:cBhvr>
                                        <p:cTn id="24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53" dur="26">
                                          <p:stCondLst>
                                            <p:cond delay="650"/>
                                          </p:stCondLst>
                                        </p:cTn>
                                        <p:tgtEl>
                                          <p:spTgt spid="13"/>
                                        </p:tgtEl>
                                      </p:cBhvr>
                                      <p:to x="100000" y="60000"/>
                                    </p:animScale>
                                    <p:animScale>
                                      <p:cBhvr>
                                        <p:cTn id="254" dur="166" decel="50000">
                                          <p:stCondLst>
                                            <p:cond delay="676"/>
                                          </p:stCondLst>
                                        </p:cTn>
                                        <p:tgtEl>
                                          <p:spTgt spid="13"/>
                                        </p:tgtEl>
                                      </p:cBhvr>
                                      <p:to x="100000" y="100000"/>
                                    </p:animScale>
                                    <p:animScale>
                                      <p:cBhvr>
                                        <p:cTn id="255" dur="26">
                                          <p:stCondLst>
                                            <p:cond delay="1312"/>
                                          </p:stCondLst>
                                        </p:cTn>
                                        <p:tgtEl>
                                          <p:spTgt spid="13"/>
                                        </p:tgtEl>
                                      </p:cBhvr>
                                      <p:to x="100000" y="80000"/>
                                    </p:animScale>
                                    <p:animScale>
                                      <p:cBhvr>
                                        <p:cTn id="256" dur="166" decel="50000">
                                          <p:stCondLst>
                                            <p:cond delay="1338"/>
                                          </p:stCondLst>
                                        </p:cTn>
                                        <p:tgtEl>
                                          <p:spTgt spid="13"/>
                                        </p:tgtEl>
                                      </p:cBhvr>
                                      <p:to x="100000" y="100000"/>
                                    </p:animScale>
                                    <p:animScale>
                                      <p:cBhvr>
                                        <p:cTn id="257" dur="26">
                                          <p:stCondLst>
                                            <p:cond delay="1642"/>
                                          </p:stCondLst>
                                        </p:cTn>
                                        <p:tgtEl>
                                          <p:spTgt spid="13"/>
                                        </p:tgtEl>
                                      </p:cBhvr>
                                      <p:to x="100000" y="90000"/>
                                    </p:animScale>
                                    <p:animScale>
                                      <p:cBhvr>
                                        <p:cTn id="258" dur="166" decel="50000">
                                          <p:stCondLst>
                                            <p:cond delay="1668"/>
                                          </p:stCondLst>
                                        </p:cTn>
                                        <p:tgtEl>
                                          <p:spTgt spid="13"/>
                                        </p:tgtEl>
                                      </p:cBhvr>
                                      <p:to x="100000" y="100000"/>
                                    </p:animScale>
                                    <p:animScale>
                                      <p:cBhvr>
                                        <p:cTn id="259" dur="26">
                                          <p:stCondLst>
                                            <p:cond delay="1808"/>
                                          </p:stCondLst>
                                        </p:cTn>
                                        <p:tgtEl>
                                          <p:spTgt spid="13"/>
                                        </p:tgtEl>
                                      </p:cBhvr>
                                      <p:to x="100000" y="95000"/>
                                    </p:animScale>
                                    <p:animScale>
                                      <p:cBhvr>
                                        <p:cTn id="260" dur="166" decel="50000">
                                          <p:stCondLst>
                                            <p:cond delay="1834"/>
                                          </p:stCondLst>
                                        </p:cTn>
                                        <p:tgtEl>
                                          <p:spTgt spid="13"/>
                                        </p:tgtEl>
                                      </p:cBhvr>
                                      <p:to x="100000" y="100000"/>
                                    </p:animScale>
                                  </p:childTnLst>
                                </p:cTn>
                              </p:par>
                            </p:childTnLst>
                          </p:cTn>
                        </p:par>
                      </p:childTnLst>
                    </p:cTn>
                  </p:par>
                  <p:par>
                    <p:cTn id="261" fill="hold">
                      <p:stCondLst>
                        <p:cond delay="indefinite"/>
                      </p:stCondLst>
                      <p:childTnLst>
                        <p:par>
                          <p:cTn id="262" fill="hold">
                            <p:stCondLst>
                              <p:cond delay="0"/>
                            </p:stCondLst>
                            <p:childTnLst>
                              <p:par>
                                <p:cTn id="263" presetID="26" presetClass="entr" presetSubtype="0" fill="hold" grpId="0" nodeType="clickEffect">
                                  <p:stCondLst>
                                    <p:cond delay="0"/>
                                  </p:stCondLst>
                                  <p:childTnLst>
                                    <p:set>
                                      <p:cBhvr>
                                        <p:cTn id="264" dur="1" fill="hold">
                                          <p:stCondLst>
                                            <p:cond delay="0"/>
                                          </p:stCondLst>
                                        </p:cTn>
                                        <p:tgtEl>
                                          <p:spTgt spid="14"/>
                                        </p:tgtEl>
                                        <p:attrNameLst>
                                          <p:attrName>style.visibility</p:attrName>
                                        </p:attrNameLst>
                                      </p:cBhvr>
                                      <p:to>
                                        <p:strVal val="visible"/>
                                      </p:to>
                                    </p:set>
                                    <p:animEffect transition="in" filter="wipe(down)">
                                      <p:cBhvr>
                                        <p:cTn id="265" dur="580">
                                          <p:stCondLst>
                                            <p:cond delay="0"/>
                                          </p:stCondLst>
                                        </p:cTn>
                                        <p:tgtEl>
                                          <p:spTgt spid="14"/>
                                        </p:tgtEl>
                                      </p:cBhvr>
                                    </p:animEffect>
                                    <p:anim calcmode="lin" valueType="num">
                                      <p:cBhvr>
                                        <p:cTn id="26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6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6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6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27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271" dur="26">
                                          <p:stCondLst>
                                            <p:cond delay="650"/>
                                          </p:stCondLst>
                                        </p:cTn>
                                        <p:tgtEl>
                                          <p:spTgt spid="14"/>
                                        </p:tgtEl>
                                      </p:cBhvr>
                                      <p:to x="100000" y="60000"/>
                                    </p:animScale>
                                    <p:animScale>
                                      <p:cBhvr>
                                        <p:cTn id="272" dur="166" decel="50000">
                                          <p:stCondLst>
                                            <p:cond delay="676"/>
                                          </p:stCondLst>
                                        </p:cTn>
                                        <p:tgtEl>
                                          <p:spTgt spid="14"/>
                                        </p:tgtEl>
                                      </p:cBhvr>
                                      <p:to x="100000" y="100000"/>
                                    </p:animScale>
                                    <p:animScale>
                                      <p:cBhvr>
                                        <p:cTn id="273" dur="26">
                                          <p:stCondLst>
                                            <p:cond delay="1312"/>
                                          </p:stCondLst>
                                        </p:cTn>
                                        <p:tgtEl>
                                          <p:spTgt spid="14"/>
                                        </p:tgtEl>
                                      </p:cBhvr>
                                      <p:to x="100000" y="80000"/>
                                    </p:animScale>
                                    <p:animScale>
                                      <p:cBhvr>
                                        <p:cTn id="274" dur="166" decel="50000">
                                          <p:stCondLst>
                                            <p:cond delay="1338"/>
                                          </p:stCondLst>
                                        </p:cTn>
                                        <p:tgtEl>
                                          <p:spTgt spid="14"/>
                                        </p:tgtEl>
                                      </p:cBhvr>
                                      <p:to x="100000" y="100000"/>
                                    </p:animScale>
                                    <p:animScale>
                                      <p:cBhvr>
                                        <p:cTn id="275" dur="26">
                                          <p:stCondLst>
                                            <p:cond delay="1642"/>
                                          </p:stCondLst>
                                        </p:cTn>
                                        <p:tgtEl>
                                          <p:spTgt spid="14"/>
                                        </p:tgtEl>
                                      </p:cBhvr>
                                      <p:to x="100000" y="90000"/>
                                    </p:animScale>
                                    <p:animScale>
                                      <p:cBhvr>
                                        <p:cTn id="276" dur="166" decel="50000">
                                          <p:stCondLst>
                                            <p:cond delay="1668"/>
                                          </p:stCondLst>
                                        </p:cTn>
                                        <p:tgtEl>
                                          <p:spTgt spid="14"/>
                                        </p:tgtEl>
                                      </p:cBhvr>
                                      <p:to x="100000" y="100000"/>
                                    </p:animScale>
                                    <p:animScale>
                                      <p:cBhvr>
                                        <p:cTn id="277" dur="26">
                                          <p:stCondLst>
                                            <p:cond delay="1808"/>
                                          </p:stCondLst>
                                        </p:cTn>
                                        <p:tgtEl>
                                          <p:spTgt spid="14"/>
                                        </p:tgtEl>
                                      </p:cBhvr>
                                      <p:to x="100000" y="95000"/>
                                    </p:animScale>
                                    <p:animScale>
                                      <p:cBhvr>
                                        <p:cTn id="278"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229600" cy="923330"/>
          </a:xfrm>
          <a:prstGeom prst="rect">
            <a:avLst/>
          </a:prstGeom>
        </p:spPr>
        <p:txBody>
          <a:bodyPr wrap="square">
            <a:spAutoFit/>
          </a:bodyPr>
          <a:lstStyle/>
          <a:p>
            <a:pPr marL="285750" indent="-285750" algn="just">
              <a:buFont typeface="Wingdings" pitchFamily="2" charset="2"/>
              <a:buChar char="Ø"/>
            </a:pPr>
            <a:r>
              <a:rPr lang="en-US" b="1" dirty="0">
                <a:latin typeface="Times New Roman" pitchFamily="18" charset="0"/>
                <a:cs typeface="Times New Roman" pitchFamily="18" charset="0"/>
              </a:rPr>
              <a:t>Forcefulness.</a:t>
            </a:r>
            <a:r>
              <a:rPr lang="en-US" dirty="0">
                <a:latin typeface="Times New Roman" pitchFamily="18" charset="0"/>
                <a:cs typeface="Times New Roman" pitchFamily="18" charset="0"/>
              </a:rPr>
              <a:t> A thesis statement that is forceful shows readers that you are, in fact, making an argument. The tone is assertive and takes a stance that others might oppose.</a:t>
            </a:r>
          </a:p>
        </p:txBody>
      </p:sp>
      <p:sp>
        <p:nvSpPr>
          <p:cNvPr id="3" name="Rectangle 2"/>
          <p:cNvSpPr/>
          <p:nvPr/>
        </p:nvSpPr>
        <p:spPr>
          <a:xfrm>
            <a:off x="457200" y="1778675"/>
            <a:ext cx="8229600" cy="1754326"/>
          </a:xfrm>
          <a:prstGeom prst="rect">
            <a:avLst/>
          </a:prstGeom>
        </p:spPr>
        <p:txBody>
          <a:bodyPr wrap="square">
            <a:spAutoFit/>
          </a:bodyPr>
          <a:lstStyle/>
          <a:p>
            <a:pPr marL="285750" indent="-285750" algn="just">
              <a:buFont typeface="Wingdings" pitchFamily="2" charset="2"/>
              <a:buChar char="Ø"/>
            </a:pPr>
            <a:r>
              <a:rPr lang="en-US" b="1" dirty="0">
                <a:latin typeface="Times New Roman" pitchFamily="18" charset="0"/>
                <a:cs typeface="Times New Roman" pitchFamily="18" charset="0"/>
              </a:rPr>
              <a:t>Confidence.</a:t>
            </a:r>
            <a:r>
              <a:rPr lang="en-US" dirty="0">
                <a:latin typeface="Times New Roman" pitchFamily="18" charset="0"/>
                <a:cs typeface="Times New Roman" pitchFamily="18" charset="0"/>
              </a:rPr>
              <a:t> In addition to using force in your thesis statement, you must also use confidence in your claim. Phrases such as </a:t>
            </a:r>
            <a:r>
              <a:rPr lang="en-US" i="1" dirty="0">
                <a:latin typeface="Times New Roman" pitchFamily="18" charset="0"/>
                <a:cs typeface="Times New Roman" pitchFamily="18" charset="0"/>
              </a:rPr>
              <a:t>I feel</a:t>
            </a:r>
            <a:r>
              <a:rPr lang="en-US" dirty="0">
                <a:latin typeface="Times New Roman" pitchFamily="18" charset="0"/>
                <a:cs typeface="Times New Roman" pitchFamily="18" charset="0"/>
              </a:rPr>
              <a:t> or </a:t>
            </a:r>
            <a:r>
              <a:rPr lang="en-US" i="1" dirty="0">
                <a:latin typeface="Times New Roman" pitchFamily="18" charset="0"/>
                <a:cs typeface="Times New Roman" pitchFamily="18" charset="0"/>
              </a:rPr>
              <a:t>I believe</a:t>
            </a:r>
            <a:r>
              <a:rPr lang="en-US" dirty="0">
                <a:latin typeface="Times New Roman" pitchFamily="18" charset="0"/>
                <a:cs typeface="Times New Roman" pitchFamily="18" charset="0"/>
              </a:rPr>
              <a:t> actually weaken the readers’ sense of your confidence because these phrases imply that you are the only person who feels the way you do. In other words, your stance has insufficient backing. Taking an authoritative stance on the matter persuades your readers to have faith in your argument and open their minds to what you have to say.</a:t>
            </a:r>
          </a:p>
        </p:txBody>
      </p:sp>
    </p:spTree>
    <p:extLst>
      <p:ext uri="{BB962C8B-B14F-4D97-AF65-F5344CB8AC3E}">
        <p14:creationId xmlns:p14="http://schemas.microsoft.com/office/powerpoint/2010/main" val="382171156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2000"/>
                                        <p:tgtEl>
                                          <p:spTgt spid="3"/>
                                        </p:tgtEl>
                                      </p:cBhvr>
                                    </p:animEffect>
                                    <p:anim calcmode="lin" valueType="num">
                                      <p:cBhvr>
                                        <p:cTn id="26" dur="2000" fill="hold"/>
                                        <p:tgtEl>
                                          <p:spTgt spid="3"/>
                                        </p:tgtEl>
                                        <p:attrNameLst>
                                          <p:attrName>style.rotation</p:attrName>
                                        </p:attrNameLst>
                                      </p:cBhvr>
                                      <p:tavLst>
                                        <p:tav tm="0">
                                          <p:val>
                                            <p:fltVal val="720"/>
                                          </p:val>
                                        </p:tav>
                                        <p:tav tm="100000">
                                          <p:val>
                                            <p:fltVal val="0"/>
                                          </p:val>
                                        </p:tav>
                                      </p:tavLst>
                                    </p:anim>
                                    <p:anim calcmode="lin" valueType="num">
                                      <p:cBhvr>
                                        <p:cTn id="27" dur="2000" fill="hold"/>
                                        <p:tgtEl>
                                          <p:spTgt spid="3"/>
                                        </p:tgtEl>
                                        <p:attrNameLst>
                                          <p:attrName>ppt_h</p:attrName>
                                        </p:attrNameLst>
                                      </p:cBhvr>
                                      <p:tavLst>
                                        <p:tav tm="0">
                                          <p:val>
                                            <p:fltVal val="0"/>
                                          </p:val>
                                        </p:tav>
                                        <p:tav tm="100000">
                                          <p:val>
                                            <p:strVal val="#ppt_h"/>
                                          </p:val>
                                        </p:tav>
                                      </p:tavLst>
                                    </p:anim>
                                    <p:anim calcmode="lin" valueType="num">
                                      <p:cBhvr>
                                        <p:cTn id="28"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54583" y="-76200"/>
            <a:ext cx="3675017" cy="707886"/>
          </a:xfrm>
          <a:prstGeom prst="rect">
            <a:avLst/>
          </a:prstGeom>
        </p:spPr>
        <p:txBody>
          <a:bodyPr wrap="square">
            <a:spAutoFit/>
          </a:bodyPr>
          <a:lstStyle/>
          <a:p>
            <a:r>
              <a:rPr lang="en-US" sz="2000" b="1" dirty="0">
                <a:latin typeface="Times New Roman" pitchFamily="18" charset="0"/>
                <a:cs typeface="Times New Roman" pitchFamily="18" charset="0"/>
              </a:rPr>
              <a:t>Examples of Appropriate Thesis Statements</a:t>
            </a:r>
            <a:endParaRPr lang="en-US" sz="2000" dirty="0">
              <a:latin typeface="Times New Roman" pitchFamily="18" charset="0"/>
              <a:cs typeface="Times New Roman" pitchFamily="18" charset="0"/>
            </a:endParaRPr>
          </a:p>
        </p:txBody>
      </p:sp>
      <p:sp>
        <p:nvSpPr>
          <p:cNvPr id="3" name="Rectangle 2"/>
          <p:cNvSpPr/>
          <p:nvPr/>
        </p:nvSpPr>
        <p:spPr>
          <a:xfrm>
            <a:off x="456109" y="5906869"/>
            <a:ext cx="8229600" cy="646331"/>
          </a:xfrm>
          <a:prstGeom prst="rect">
            <a:avLst/>
          </a:prstGeom>
        </p:spPr>
        <p:txBody>
          <a:bodyPr wrap="square">
            <a:spAutoFit/>
          </a:bodyPr>
          <a:lstStyle/>
          <a:p>
            <a:pPr marL="285750" lvl="0" indent="-285750">
              <a:buFont typeface="Wingdings" pitchFamily="2" charset="2"/>
              <a:buChar char="Ø"/>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today’s crumbling job market, a high school diploma is not significant enough education to land a stable, lucrative job.</a:t>
            </a:r>
          </a:p>
        </p:txBody>
      </p:sp>
      <p:sp>
        <p:nvSpPr>
          <p:cNvPr id="4" name="Rectangle 3"/>
          <p:cNvSpPr/>
          <p:nvPr/>
        </p:nvSpPr>
        <p:spPr>
          <a:xfrm>
            <a:off x="468085" y="1743670"/>
            <a:ext cx="8205651" cy="923330"/>
          </a:xfrm>
          <a:prstGeom prst="rect">
            <a:avLst/>
          </a:prstGeom>
        </p:spPr>
        <p:txBody>
          <a:bodyPr wrap="square">
            <a:spAutoFit/>
          </a:bodyPr>
          <a:lstStyle/>
          <a:p>
            <a:pPr marL="285750" lvl="0" indent="-285750">
              <a:buFont typeface="Wingdings" pitchFamily="2" charset="2"/>
              <a:buChar char="Ø"/>
            </a:pPr>
            <a:r>
              <a:rPr lang="en-US" dirty="0">
                <a:latin typeface="Times New Roman" pitchFamily="18" charset="0"/>
                <a:cs typeface="Times New Roman" pitchFamily="18" charset="0"/>
              </a:rPr>
              <a:t>The societal and personal struggles of Troy </a:t>
            </a:r>
            <a:r>
              <a:rPr lang="en-US" dirty="0" err="1">
                <a:latin typeface="Times New Roman" pitchFamily="18" charset="0"/>
                <a:cs typeface="Times New Roman" pitchFamily="18" charset="0"/>
              </a:rPr>
              <a:t>Maxon</a:t>
            </a:r>
            <a:r>
              <a:rPr lang="en-US" dirty="0">
                <a:latin typeface="Times New Roman" pitchFamily="18" charset="0"/>
                <a:cs typeface="Times New Roman" pitchFamily="18" charset="0"/>
              </a:rPr>
              <a:t> in the play </a:t>
            </a:r>
            <a:r>
              <a:rPr lang="en-US" i="1" dirty="0">
                <a:latin typeface="Times New Roman" pitchFamily="18" charset="0"/>
                <a:cs typeface="Times New Roman" pitchFamily="18" charset="0"/>
              </a:rPr>
              <a:t>Fences</a:t>
            </a:r>
            <a:r>
              <a:rPr lang="en-US" dirty="0">
                <a:latin typeface="Times New Roman" pitchFamily="18" charset="0"/>
                <a:cs typeface="Times New Roman" pitchFamily="18" charset="0"/>
              </a:rPr>
              <a:t> symbolize the challenge of black males who lived through segregation and integration in the United States.</a:t>
            </a:r>
          </a:p>
        </p:txBody>
      </p:sp>
      <p:sp>
        <p:nvSpPr>
          <p:cNvPr id="5" name="Rectangle 4"/>
          <p:cNvSpPr/>
          <p:nvPr/>
        </p:nvSpPr>
        <p:spPr>
          <a:xfrm>
            <a:off x="468084" y="2554069"/>
            <a:ext cx="8229601" cy="646331"/>
          </a:xfrm>
          <a:prstGeom prst="rect">
            <a:avLst/>
          </a:prstGeom>
        </p:spPr>
        <p:txBody>
          <a:bodyPr wrap="square">
            <a:spAutoFit/>
          </a:bodyPr>
          <a:lstStyle/>
          <a:p>
            <a:pPr marL="285750" lvl="0" indent="-285750">
              <a:buFont typeface="Wingdings" pitchFamily="2" charset="2"/>
              <a:buChar char="Ø"/>
            </a:pPr>
            <a:r>
              <a:rPr lang="en-US" dirty="0">
                <a:latin typeface="Times New Roman" pitchFamily="18" charset="0"/>
                <a:cs typeface="Times New Roman" pitchFamily="18" charset="0"/>
              </a:rPr>
              <a:t>Closing all American borders for a period of five years is one solution that will tackle illegal immigration.</a:t>
            </a:r>
          </a:p>
        </p:txBody>
      </p:sp>
      <p:sp>
        <p:nvSpPr>
          <p:cNvPr id="6" name="Rectangle 5"/>
          <p:cNvSpPr/>
          <p:nvPr/>
        </p:nvSpPr>
        <p:spPr>
          <a:xfrm>
            <a:off x="468085" y="3163669"/>
            <a:ext cx="8229600" cy="646331"/>
          </a:xfrm>
          <a:prstGeom prst="rect">
            <a:avLst/>
          </a:prstGeom>
        </p:spPr>
        <p:txBody>
          <a:bodyPr wrap="square">
            <a:spAutoFit/>
          </a:bodyPr>
          <a:lstStyle/>
          <a:p>
            <a:pPr marL="285750" lvl="0" indent="-285750">
              <a:buFont typeface="Wingdings" pitchFamily="2" charset="2"/>
              <a:buChar char="Ø"/>
            </a:pPr>
            <a:r>
              <a:rPr lang="en-US" dirty="0">
                <a:latin typeface="Times New Roman" pitchFamily="18" charset="0"/>
                <a:cs typeface="Times New Roman" pitchFamily="18" charset="0"/>
              </a:rPr>
              <a:t>Shakespeare’s use of dramatic irony in </a:t>
            </a:r>
            <a:r>
              <a:rPr lang="en-US" i="1" dirty="0">
                <a:latin typeface="Times New Roman" pitchFamily="18" charset="0"/>
                <a:cs typeface="Times New Roman" pitchFamily="18" charset="0"/>
              </a:rPr>
              <a:t>Romeo and Juliet</a:t>
            </a:r>
            <a:r>
              <a:rPr lang="en-US" dirty="0">
                <a:latin typeface="Times New Roman" pitchFamily="18" charset="0"/>
                <a:cs typeface="Times New Roman" pitchFamily="18" charset="0"/>
              </a:rPr>
              <a:t> spoils the outcome for the audience and weakens the plot.</a:t>
            </a:r>
          </a:p>
        </p:txBody>
      </p:sp>
      <p:sp>
        <p:nvSpPr>
          <p:cNvPr id="7" name="Rectangle 6"/>
          <p:cNvSpPr/>
          <p:nvPr/>
        </p:nvSpPr>
        <p:spPr>
          <a:xfrm>
            <a:off x="468085" y="3801070"/>
            <a:ext cx="8205651" cy="923330"/>
          </a:xfrm>
          <a:prstGeom prst="rect">
            <a:avLst/>
          </a:prstGeom>
        </p:spPr>
        <p:txBody>
          <a:bodyPr wrap="square">
            <a:spAutoFit/>
          </a:bodyPr>
          <a:lstStyle/>
          <a:p>
            <a:pPr marL="285750" lvl="0" indent="-285750">
              <a:buFont typeface="Wingdings" pitchFamily="2" charset="2"/>
              <a:buChar char="Ø"/>
            </a:pPr>
            <a:r>
              <a:rPr lang="en-US" dirty="0">
                <a:latin typeface="Times New Roman" pitchFamily="18" charset="0"/>
                <a:cs typeface="Times New Roman" pitchFamily="18" charset="0"/>
              </a:rPr>
              <a:t>J. D. Salinger’s character in </a:t>
            </a:r>
            <a:r>
              <a:rPr lang="en-US" i="1" dirty="0">
                <a:latin typeface="Times New Roman" pitchFamily="18" charset="0"/>
                <a:cs typeface="Times New Roman" pitchFamily="18" charset="0"/>
              </a:rPr>
              <a:t>Catcher in the Rye</a:t>
            </a:r>
            <a:r>
              <a:rPr lang="en-US" dirty="0">
                <a:latin typeface="Times New Roman" pitchFamily="18" charset="0"/>
                <a:cs typeface="Times New Roman" pitchFamily="18" charset="0"/>
              </a:rPr>
              <a:t>, Holden Caulfield, is a confused rebel who voices his disgust with phonies, yet in an effort to protect himself, he acts like a phony on many occasions.</a:t>
            </a:r>
          </a:p>
        </p:txBody>
      </p:sp>
      <p:sp>
        <p:nvSpPr>
          <p:cNvPr id="8" name="Rectangle 7"/>
          <p:cNvSpPr/>
          <p:nvPr/>
        </p:nvSpPr>
        <p:spPr>
          <a:xfrm>
            <a:off x="468084" y="4687669"/>
            <a:ext cx="8205651" cy="646331"/>
          </a:xfrm>
          <a:prstGeom prst="rect">
            <a:avLst/>
          </a:prstGeom>
        </p:spPr>
        <p:txBody>
          <a:bodyPr wrap="square">
            <a:spAutoFit/>
          </a:bodyPr>
          <a:lstStyle/>
          <a:p>
            <a:pPr marL="285750" lvl="0" indent="-285750">
              <a:buFont typeface="Wingdings" pitchFamily="2" charset="2"/>
              <a:buChar char="Ø"/>
            </a:pPr>
            <a:r>
              <a:rPr lang="en-US" dirty="0">
                <a:latin typeface="Times New Roman" pitchFamily="18" charset="0"/>
                <a:cs typeface="Times New Roman" pitchFamily="18" charset="0"/>
              </a:rPr>
              <a:t>Compared to an absolute divorce, no-fault divorce is less expensive, promotes fairer settlements, and reflects a more realistic view of the causes for marital breakdown.</a:t>
            </a:r>
          </a:p>
        </p:txBody>
      </p:sp>
      <p:sp>
        <p:nvSpPr>
          <p:cNvPr id="9" name="Rectangle 8"/>
          <p:cNvSpPr/>
          <p:nvPr/>
        </p:nvSpPr>
        <p:spPr>
          <a:xfrm>
            <a:off x="468085" y="5297269"/>
            <a:ext cx="8229600" cy="646331"/>
          </a:xfrm>
          <a:prstGeom prst="rect">
            <a:avLst/>
          </a:prstGeom>
        </p:spPr>
        <p:txBody>
          <a:bodyPr wrap="square">
            <a:spAutoFit/>
          </a:bodyPr>
          <a:lstStyle/>
          <a:p>
            <a:pPr marL="285750" lvl="0" indent="-285750">
              <a:buFont typeface="Wingdings" pitchFamily="2" charset="2"/>
              <a:buChar char="Ø"/>
            </a:pPr>
            <a:r>
              <a:rPr lang="en-US" dirty="0">
                <a:latin typeface="Times New Roman" pitchFamily="18" charset="0"/>
                <a:cs typeface="Times New Roman" pitchFamily="18" charset="0"/>
              </a:rPr>
              <a:t>Exposing children from an early age to the dangers of drug abuse is a sure method of preventing future drug addicts.</a:t>
            </a:r>
          </a:p>
        </p:txBody>
      </p:sp>
      <p:sp>
        <p:nvSpPr>
          <p:cNvPr id="10" name="Rectangle 9"/>
          <p:cNvSpPr/>
          <p:nvPr/>
        </p:nvSpPr>
        <p:spPr>
          <a:xfrm>
            <a:off x="425629" y="633752"/>
            <a:ext cx="8272056" cy="369332"/>
          </a:xfrm>
          <a:prstGeom prst="rect">
            <a:avLst/>
          </a:prstGeom>
        </p:spPr>
        <p:txBody>
          <a:bodyPr wrap="square">
            <a:spAutoFit/>
          </a:bodyPr>
          <a:lstStyle/>
          <a:p>
            <a:r>
              <a:rPr lang="en-US" dirty="0">
                <a:latin typeface="Times New Roman" pitchFamily="18" charset="0"/>
                <a:cs typeface="Times New Roman" pitchFamily="18" charset="0"/>
              </a:rPr>
              <a:t>Each of the following thesis statements meets several of the following requirements:</a:t>
            </a:r>
          </a:p>
        </p:txBody>
      </p:sp>
      <p:sp>
        <p:nvSpPr>
          <p:cNvPr id="11" name="Rectangle 10"/>
          <p:cNvSpPr/>
          <p:nvPr/>
        </p:nvSpPr>
        <p:spPr>
          <a:xfrm>
            <a:off x="468085" y="999793"/>
            <a:ext cx="8205650" cy="646331"/>
          </a:xfrm>
          <a:prstGeom prst="rect">
            <a:avLst/>
          </a:prstGeom>
        </p:spPr>
        <p:txBody>
          <a:bodyPr wrap="square">
            <a:spAutoFit/>
          </a:bodyPr>
          <a:lstStyle/>
          <a:p>
            <a:pPr lvl="0"/>
            <a:r>
              <a:rPr lang="en-US" dirty="0" smtClean="0">
                <a:latin typeface="Times New Roman" pitchFamily="18" charset="0"/>
                <a:cs typeface="Times New Roman" pitchFamily="18" charset="0"/>
              </a:rPr>
              <a:t>Specificity, Precision, Ability</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to </a:t>
            </a:r>
            <a:r>
              <a:rPr lang="en-US" dirty="0" smtClean="0">
                <a:latin typeface="Times New Roman" pitchFamily="18" charset="0"/>
                <a:cs typeface="Times New Roman" pitchFamily="18" charset="0"/>
              </a:rPr>
              <a:t>be</a:t>
            </a:r>
            <a:r>
              <a:rPr lang="fr-F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argued, Ability</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to </a:t>
            </a:r>
            <a:r>
              <a:rPr lang="en-US" dirty="0" smtClean="0">
                <a:latin typeface="Times New Roman" pitchFamily="18" charset="0"/>
                <a:cs typeface="Times New Roman" pitchFamily="18" charset="0"/>
              </a:rPr>
              <a:t>be</a:t>
            </a:r>
            <a:r>
              <a:rPr lang="fr-F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demonstrated, Forcefulness and </a:t>
            </a:r>
            <a:r>
              <a:rPr lang="fr-FR" dirty="0" smtClean="0">
                <a:latin typeface="Times New Roman" pitchFamily="18" charset="0"/>
                <a:cs typeface="Times New Roman" pitchFamily="18" charset="0"/>
              </a:rPr>
              <a:t>Confidence.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7568609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80">
                                          <p:stCondLst>
                                            <p:cond delay="0"/>
                                          </p:stCondLst>
                                        </p:cTn>
                                        <p:tgtEl>
                                          <p:spTgt spid="10"/>
                                        </p:tgtEl>
                                      </p:cBhvr>
                                    </p:animEffect>
                                    <p:anim calcmode="lin" valueType="num">
                                      <p:cBhvr>
                                        <p:cTn id="1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9" dur="26">
                                          <p:stCondLst>
                                            <p:cond delay="650"/>
                                          </p:stCondLst>
                                        </p:cTn>
                                        <p:tgtEl>
                                          <p:spTgt spid="10"/>
                                        </p:tgtEl>
                                      </p:cBhvr>
                                      <p:to x="100000" y="60000"/>
                                    </p:animScale>
                                    <p:animScale>
                                      <p:cBhvr>
                                        <p:cTn id="20" dur="166" decel="50000">
                                          <p:stCondLst>
                                            <p:cond delay="676"/>
                                          </p:stCondLst>
                                        </p:cTn>
                                        <p:tgtEl>
                                          <p:spTgt spid="10"/>
                                        </p:tgtEl>
                                      </p:cBhvr>
                                      <p:to x="100000" y="100000"/>
                                    </p:animScale>
                                    <p:animScale>
                                      <p:cBhvr>
                                        <p:cTn id="21" dur="26">
                                          <p:stCondLst>
                                            <p:cond delay="1312"/>
                                          </p:stCondLst>
                                        </p:cTn>
                                        <p:tgtEl>
                                          <p:spTgt spid="10"/>
                                        </p:tgtEl>
                                      </p:cBhvr>
                                      <p:to x="100000" y="80000"/>
                                    </p:animScale>
                                    <p:animScale>
                                      <p:cBhvr>
                                        <p:cTn id="22" dur="166" decel="50000">
                                          <p:stCondLst>
                                            <p:cond delay="1338"/>
                                          </p:stCondLst>
                                        </p:cTn>
                                        <p:tgtEl>
                                          <p:spTgt spid="10"/>
                                        </p:tgtEl>
                                      </p:cBhvr>
                                      <p:to x="100000" y="100000"/>
                                    </p:animScale>
                                    <p:animScale>
                                      <p:cBhvr>
                                        <p:cTn id="23" dur="26">
                                          <p:stCondLst>
                                            <p:cond delay="1642"/>
                                          </p:stCondLst>
                                        </p:cTn>
                                        <p:tgtEl>
                                          <p:spTgt spid="10"/>
                                        </p:tgtEl>
                                      </p:cBhvr>
                                      <p:to x="100000" y="90000"/>
                                    </p:animScale>
                                    <p:animScale>
                                      <p:cBhvr>
                                        <p:cTn id="24" dur="166" decel="50000">
                                          <p:stCondLst>
                                            <p:cond delay="1668"/>
                                          </p:stCondLst>
                                        </p:cTn>
                                        <p:tgtEl>
                                          <p:spTgt spid="10"/>
                                        </p:tgtEl>
                                      </p:cBhvr>
                                      <p:to x="100000" y="100000"/>
                                    </p:animScale>
                                    <p:animScale>
                                      <p:cBhvr>
                                        <p:cTn id="25" dur="26">
                                          <p:stCondLst>
                                            <p:cond delay="1808"/>
                                          </p:stCondLst>
                                        </p:cTn>
                                        <p:tgtEl>
                                          <p:spTgt spid="10"/>
                                        </p:tgtEl>
                                      </p:cBhvr>
                                      <p:to x="100000" y="95000"/>
                                    </p:animScale>
                                    <p:animScale>
                                      <p:cBhvr>
                                        <p:cTn id="26" dur="166" decel="50000">
                                          <p:stCondLst>
                                            <p:cond delay="1834"/>
                                          </p:stCondLst>
                                        </p:cTn>
                                        <p:tgtEl>
                                          <p:spTgt spid="10"/>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80">
                                          <p:stCondLst>
                                            <p:cond delay="0"/>
                                          </p:stCondLst>
                                        </p:cTn>
                                        <p:tgtEl>
                                          <p:spTgt spid="11"/>
                                        </p:tgtEl>
                                      </p:cBhvr>
                                    </p:animEffect>
                                    <p:anim calcmode="lin" valueType="num">
                                      <p:cBhvr>
                                        <p:cTn id="3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7" dur="26">
                                          <p:stCondLst>
                                            <p:cond delay="650"/>
                                          </p:stCondLst>
                                        </p:cTn>
                                        <p:tgtEl>
                                          <p:spTgt spid="11"/>
                                        </p:tgtEl>
                                      </p:cBhvr>
                                      <p:to x="100000" y="60000"/>
                                    </p:animScale>
                                    <p:animScale>
                                      <p:cBhvr>
                                        <p:cTn id="38" dur="166" decel="50000">
                                          <p:stCondLst>
                                            <p:cond delay="676"/>
                                          </p:stCondLst>
                                        </p:cTn>
                                        <p:tgtEl>
                                          <p:spTgt spid="11"/>
                                        </p:tgtEl>
                                      </p:cBhvr>
                                      <p:to x="100000" y="100000"/>
                                    </p:animScale>
                                    <p:animScale>
                                      <p:cBhvr>
                                        <p:cTn id="39" dur="26">
                                          <p:stCondLst>
                                            <p:cond delay="1312"/>
                                          </p:stCondLst>
                                        </p:cTn>
                                        <p:tgtEl>
                                          <p:spTgt spid="11"/>
                                        </p:tgtEl>
                                      </p:cBhvr>
                                      <p:to x="100000" y="80000"/>
                                    </p:animScale>
                                    <p:animScale>
                                      <p:cBhvr>
                                        <p:cTn id="40" dur="166" decel="50000">
                                          <p:stCondLst>
                                            <p:cond delay="1338"/>
                                          </p:stCondLst>
                                        </p:cTn>
                                        <p:tgtEl>
                                          <p:spTgt spid="11"/>
                                        </p:tgtEl>
                                      </p:cBhvr>
                                      <p:to x="100000" y="100000"/>
                                    </p:animScale>
                                    <p:animScale>
                                      <p:cBhvr>
                                        <p:cTn id="41" dur="26">
                                          <p:stCondLst>
                                            <p:cond delay="1642"/>
                                          </p:stCondLst>
                                        </p:cTn>
                                        <p:tgtEl>
                                          <p:spTgt spid="11"/>
                                        </p:tgtEl>
                                      </p:cBhvr>
                                      <p:to x="100000" y="90000"/>
                                    </p:animScale>
                                    <p:animScale>
                                      <p:cBhvr>
                                        <p:cTn id="42" dur="166" decel="50000">
                                          <p:stCondLst>
                                            <p:cond delay="1668"/>
                                          </p:stCondLst>
                                        </p:cTn>
                                        <p:tgtEl>
                                          <p:spTgt spid="11"/>
                                        </p:tgtEl>
                                      </p:cBhvr>
                                      <p:to x="100000" y="100000"/>
                                    </p:animScale>
                                    <p:animScale>
                                      <p:cBhvr>
                                        <p:cTn id="43" dur="26">
                                          <p:stCondLst>
                                            <p:cond delay="1808"/>
                                          </p:stCondLst>
                                        </p:cTn>
                                        <p:tgtEl>
                                          <p:spTgt spid="11"/>
                                        </p:tgtEl>
                                      </p:cBhvr>
                                      <p:to x="100000" y="95000"/>
                                    </p:animScale>
                                    <p:animScale>
                                      <p:cBhvr>
                                        <p:cTn id="44" dur="166" decel="50000">
                                          <p:stCondLst>
                                            <p:cond delay="1834"/>
                                          </p:stCondLst>
                                        </p:cTn>
                                        <p:tgtEl>
                                          <p:spTgt spid="11"/>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900" decel="100000" fill="hold"/>
                                        <p:tgtEl>
                                          <p:spTgt spid="4"/>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900" decel="100000" fill="hold"/>
                                        <p:tgtEl>
                                          <p:spTgt spid="5"/>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7" presetClass="entr" presetSubtype="0"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1000"/>
                                        <p:tgtEl>
                                          <p:spTgt spid="6"/>
                                        </p:tgtEl>
                                      </p:cBhvr>
                                    </p:animEffect>
                                    <p:anim calcmode="lin" valueType="num">
                                      <p:cBhvr>
                                        <p:cTn id="66" dur="1000" fill="hold"/>
                                        <p:tgtEl>
                                          <p:spTgt spid="6"/>
                                        </p:tgtEl>
                                        <p:attrNameLst>
                                          <p:attrName>ppt_x</p:attrName>
                                        </p:attrNameLst>
                                      </p:cBhvr>
                                      <p:tavLst>
                                        <p:tav tm="0">
                                          <p:val>
                                            <p:strVal val="#ppt_x"/>
                                          </p:val>
                                        </p:tav>
                                        <p:tav tm="100000">
                                          <p:val>
                                            <p:strVal val="#ppt_x"/>
                                          </p:val>
                                        </p:tav>
                                      </p:tavLst>
                                    </p:anim>
                                    <p:anim calcmode="lin" valueType="num">
                                      <p:cBhvr>
                                        <p:cTn id="67" dur="900" decel="100000" fill="hold"/>
                                        <p:tgtEl>
                                          <p:spTgt spid="6"/>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37" presetClass="entr" presetSubtype="0" fill="hold" grpId="0" nodeType="click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fade">
                                      <p:cBhvr>
                                        <p:cTn id="73" dur="1000"/>
                                        <p:tgtEl>
                                          <p:spTgt spid="7"/>
                                        </p:tgtEl>
                                      </p:cBhvr>
                                    </p:animEffect>
                                    <p:anim calcmode="lin" valueType="num">
                                      <p:cBhvr>
                                        <p:cTn id="74" dur="1000" fill="hold"/>
                                        <p:tgtEl>
                                          <p:spTgt spid="7"/>
                                        </p:tgtEl>
                                        <p:attrNameLst>
                                          <p:attrName>ppt_x</p:attrName>
                                        </p:attrNameLst>
                                      </p:cBhvr>
                                      <p:tavLst>
                                        <p:tav tm="0">
                                          <p:val>
                                            <p:strVal val="#ppt_x"/>
                                          </p:val>
                                        </p:tav>
                                        <p:tav tm="100000">
                                          <p:val>
                                            <p:strVal val="#ppt_x"/>
                                          </p:val>
                                        </p:tav>
                                      </p:tavLst>
                                    </p:anim>
                                    <p:anim calcmode="lin" valueType="num">
                                      <p:cBhvr>
                                        <p:cTn id="75" dur="900" decel="100000" fill="hold"/>
                                        <p:tgtEl>
                                          <p:spTgt spid="7"/>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37" presetClass="entr" presetSubtype="0" fill="hold" grpId="0" nodeType="click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fade">
                                      <p:cBhvr>
                                        <p:cTn id="81" dur="1000"/>
                                        <p:tgtEl>
                                          <p:spTgt spid="8"/>
                                        </p:tgtEl>
                                      </p:cBhvr>
                                    </p:animEffect>
                                    <p:anim calcmode="lin" valueType="num">
                                      <p:cBhvr>
                                        <p:cTn id="82" dur="1000" fill="hold"/>
                                        <p:tgtEl>
                                          <p:spTgt spid="8"/>
                                        </p:tgtEl>
                                        <p:attrNameLst>
                                          <p:attrName>ppt_x</p:attrName>
                                        </p:attrNameLst>
                                      </p:cBhvr>
                                      <p:tavLst>
                                        <p:tav tm="0">
                                          <p:val>
                                            <p:strVal val="#ppt_x"/>
                                          </p:val>
                                        </p:tav>
                                        <p:tav tm="100000">
                                          <p:val>
                                            <p:strVal val="#ppt_x"/>
                                          </p:val>
                                        </p:tav>
                                      </p:tavLst>
                                    </p:anim>
                                    <p:anim calcmode="lin" valueType="num">
                                      <p:cBhvr>
                                        <p:cTn id="83" dur="900" decel="100000" fill="hold"/>
                                        <p:tgtEl>
                                          <p:spTgt spid="8"/>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37" presetClass="entr" presetSubtype="0" fill="hold" grpId="0" nodeType="clickEffect">
                                  <p:stCondLst>
                                    <p:cond delay="0"/>
                                  </p:stCondLst>
                                  <p:childTnLst>
                                    <p:set>
                                      <p:cBhvr>
                                        <p:cTn id="88" dur="1" fill="hold">
                                          <p:stCondLst>
                                            <p:cond delay="0"/>
                                          </p:stCondLst>
                                        </p:cTn>
                                        <p:tgtEl>
                                          <p:spTgt spid="9"/>
                                        </p:tgtEl>
                                        <p:attrNameLst>
                                          <p:attrName>style.visibility</p:attrName>
                                        </p:attrNameLst>
                                      </p:cBhvr>
                                      <p:to>
                                        <p:strVal val="visible"/>
                                      </p:to>
                                    </p:set>
                                    <p:animEffect transition="in" filter="fade">
                                      <p:cBhvr>
                                        <p:cTn id="89" dur="1000"/>
                                        <p:tgtEl>
                                          <p:spTgt spid="9"/>
                                        </p:tgtEl>
                                      </p:cBhvr>
                                    </p:animEffect>
                                    <p:anim calcmode="lin" valueType="num">
                                      <p:cBhvr>
                                        <p:cTn id="90" dur="1000" fill="hold"/>
                                        <p:tgtEl>
                                          <p:spTgt spid="9"/>
                                        </p:tgtEl>
                                        <p:attrNameLst>
                                          <p:attrName>ppt_x</p:attrName>
                                        </p:attrNameLst>
                                      </p:cBhvr>
                                      <p:tavLst>
                                        <p:tav tm="0">
                                          <p:val>
                                            <p:strVal val="#ppt_x"/>
                                          </p:val>
                                        </p:tav>
                                        <p:tav tm="100000">
                                          <p:val>
                                            <p:strVal val="#ppt_x"/>
                                          </p:val>
                                        </p:tav>
                                      </p:tavLst>
                                    </p:anim>
                                    <p:anim calcmode="lin" valueType="num">
                                      <p:cBhvr>
                                        <p:cTn id="91" dur="900" decel="100000" fill="hold"/>
                                        <p:tgtEl>
                                          <p:spTgt spid="9"/>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37" presetClass="entr" presetSubtype="0" fill="hold" grpId="0" nodeType="clickEffect">
                                  <p:stCondLst>
                                    <p:cond delay="0"/>
                                  </p:stCondLst>
                                  <p:childTnLst>
                                    <p:set>
                                      <p:cBhvr>
                                        <p:cTn id="96" dur="1" fill="hold">
                                          <p:stCondLst>
                                            <p:cond delay="0"/>
                                          </p:stCondLst>
                                        </p:cTn>
                                        <p:tgtEl>
                                          <p:spTgt spid="3"/>
                                        </p:tgtEl>
                                        <p:attrNameLst>
                                          <p:attrName>style.visibility</p:attrName>
                                        </p:attrNameLst>
                                      </p:cBhvr>
                                      <p:to>
                                        <p:strVal val="visible"/>
                                      </p:to>
                                    </p:set>
                                    <p:animEffect transition="in" filter="fade">
                                      <p:cBhvr>
                                        <p:cTn id="97" dur="1000"/>
                                        <p:tgtEl>
                                          <p:spTgt spid="3"/>
                                        </p:tgtEl>
                                      </p:cBhvr>
                                    </p:animEffect>
                                    <p:anim calcmode="lin" valueType="num">
                                      <p:cBhvr>
                                        <p:cTn id="98" dur="1000" fill="hold"/>
                                        <p:tgtEl>
                                          <p:spTgt spid="3"/>
                                        </p:tgtEl>
                                        <p:attrNameLst>
                                          <p:attrName>ppt_x</p:attrName>
                                        </p:attrNameLst>
                                      </p:cBhvr>
                                      <p:tavLst>
                                        <p:tav tm="0">
                                          <p:val>
                                            <p:strVal val="#ppt_x"/>
                                          </p:val>
                                        </p:tav>
                                        <p:tav tm="100000">
                                          <p:val>
                                            <p:strVal val="#ppt_x"/>
                                          </p:val>
                                        </p:tav>
                                      </p:tavLst>
                                    </p:anim>
                                    <p:anim calcmode="lin" valueType="num">
                                      <p:cBhvr>
                                        <p:cTn id="99" dur="900" decel="100000" fill="hold"/>
                                        <p:tgtEl>
                                          <p:spTgt spid="3"/>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7"/>
          <p:cNvSpPr txBox="1"/>
          <p:nvPr/>
        </p:nvSpPr>
        <p:spPr>
          <a:xfrm>
            <a:off x="1464129" y="763250"/>
            <a:ext cx="6308271" cy="2308324"/>
          </a:xfrm>
          <a:prstGeom prst="rect">
            <a:avLst/>
          </a:prstGeom>
          <a:noFill/>
        </p:spPr>
        <p:txBody>
          <a:bodyPr wrap="square" rtlCol="0">
            <a:spAutoFit/>
          </a:bodyPr>
          <a:lstStyle/>
          <a:p>
            <a:pPr algn="ctr"/>
            <a:r>
              <a:rPr lang="en-GB" sz="7200" b="1" i="1" dirty="0" smtClean="0">
                <a:latin typeface="Blackadder ITC" pitchFamily="82" charset="0"/>
                <a:cs typeface="Times New Roman" panose="02020603050405020304" pitchFamily="18" charset="0"/>
              </a:rPr>
              <a:t>Thanks for your attention</a:t>
            </a:r>
            <a:endParaRPr lang="en-GB" sz="7200" b="1" i="1" dirty="0">
              <a:latin typeface="Blackadder ITC" pitchFamily="82" charset="0"/>
              <a:cs typeface="Times New Roman" panose="02020603050405020304" pitchFamily="18" charset="0"/>
            </a:endParaRPr>
          </a:p>
        </p:txBody>
      </p:sp>
      <p:pic>
        <p:nvPicPr>
          <p:cNvPr id="3"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0" y="3749757"/>
            <a:ext cx="2162672" cy="2152519"/>
          </a:xfrm>
          <a:prstGeom prst="rect">
            <a:avLst/>
          </a:prstGeom>
        </p:spPr>
      </p:pic>
    </p:spTree>
    <p:extLst>
      <p:ext uri="{BB962C8B-B14F-4D97-AF65-F5344CB8AC3E}">
        <p14:creationId xmlns:p14="http://schemas.microsoft.com/office/powerpoint/2010/main" val="2843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80">
                                          <p:stCondLst>
                                            <p:cond delay="0"/>
                                          </p:stCondLst>
                                        </p:cTn>
                                        <p:tgtEl>
                                          <p:spTgt spid="3"/>
                                        </p:tgtEl>
                                      </p:cBhvr>
                                    </p:animEffect>
                                    <p:anim calcmode="lin" valueType="num">
                                      <p:cBhvr>
                                        <p:cTn id="1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gtEl>
                                      </p:cBhvr>
                                      <p:to x="100000" y="60000"/>
                                    </p:animScale>
                                    <p:animScale>
                                      <p:cBhvr>
                                        <p:cTn id="23" dur="166" decel="50000">
                                          <p:stCondLst>
                                            <p:cond delay="676"/>
                                          </p:stCondLst>
                                        </p:cTn>
                                        <p:tgtEl>
                                          <p:spTgt spid="3"/>
                                        </p:tgtEl>
                                      </p:cBhvr>
                                      <p:to x="100000" y="100000"/>
                                    </p:animScale>
                                    <p:animScale>
                                      <p:cBhvr>
                                        <p:cTn id="24" dur="26">
                                          <p:stCondLst>
                                            <p:cond delay="1312"/>
                                          </p:stCondLst>
                                        </p:cTn>
                                        <p:tgtEl>
                                          <p:spTgt spid="3"/>
                                        </p:tgtEl>
                                      </p:cBhvr>
                                      <p:to x="100000" y="80000"/>
                                    </p:animScale>
                                    <p:animScale>
                                      <p:cBhvr>
                                        <p:cTn id="25" dur="166" decel="50000">
                                          <p:stCondLst>
                                            <p:cond delay="1338"/>
                                          </p:stCondLst>
                                        </p:cTn>
                                        <p:tgtEl>
                                          <p:spTgt spid="3"/>
                                        </p:tgtEl>
                                      </p:cBhvr>
                                      <p:to x="100000" y="100000"/>
                                    </p:animScale>
                                    <p:animScale>
                                      <p:cBhvr>
                                        <p:cTn id="26" dur="26">
                                          <p:stCondLst>
                                            <p:cond delay="1642"/>
                                          </p:stCondLst>
                                        </p:cTn>
                                        <p:tgtEl>
                                          <p:spTgt spid="3"/>
                                        </p:tgtEl>
                                      </p:cBhvr>
                                      <p:to x="100000" y="90000"/>
                                    </p:animScale>
                                    <p:animScale>
                                      <p:cBhvr>
                                        <p:cTn id="27" dur="166" decel="50000">
                                          <p:stCondLst>
                                            <p:cond delay="1668"/>
                                          </p:stCondLst>
                                        </p:cTn>
                                        <p:tgtEl>
                                          <p:spTgt spid="3"/>
                                        </p:tgtEl>
                                      </p:cBhvr>
                                      <p:to x="100000" y="100000"/>
                                    </p:animScale>
                                    <p:animScale>
                                      <p:cBhvr>
                                        <p:cTn id="28" dur="26">
                                          <p:stCondLst>
                                            <p:cond delay="1808"/>
                                          </p:stCondLst>
                                        </p:cTn>
                                        <p:tgtEl>
                                          <p:spTgt spid="3"/>
                                        </p:tgtEl>
                                      </p:cBhvr>
                                      <p:to x="100000" y="95000"/>
                                    </p:animScale>
                                    <p:animScale>
                                      <p:cBhvr>
                                        <p:cTn id="29" dur="166" decel="50000">
                                          <p:stCondLst>
                                            <p:cond delay="1834"/>
                                          </p:stCondLst>
                                        </p:cTn>
                                        <p:tgtEl>
                                          <p:spTgt spid="3"/>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1" presetClass="path" presetSubtype="0" accel="50000" decel="50000" fill="hold" nodeType="clickEffect">
                                  <p:stCondLst>
                                    <p:cond delay="0"/>
                                  </p:stCondLst>
                                  <p:childTnLst>
                                    <p:animMotion origin="layout" path="M 0.02309 -0.18148 C 0.24375 -0.18148 0.42343 -0.0875 0.42343 0.02871 C 0.42343 0.14445 0.24375 0.23889 0.02309 0.23889 C -0.1974 0.23889 -0.37657 0.14445 -0.37657 0.02871 C -0.37657 -0.0875 -0.1974 -0.18148 0.02309 -0.18148 Z " pathEditMode="relative" rAng="0" ptsTypes="fffff">
                                      <p:cBhvr>
                                        <p:cTn id="33" dur="2000" fill="hold"/>
                                        <p:tgtEl>
                                          <p:spTgt spid="3"/>
                                        </p:tgtEl>
                                        <p:attrNameLst>
                                          <p:attrName>ppt_x</p:attrName>
                                          <p:attrName>ppt_y</p:attrName>
                                        </p:attrNameLst>
                                      </p:cBhvr>
                                      <p:rCtr x="35" y="2101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8229600" cy="5088381"/>
          </a:xfrm>
          <a:prstGeom prst="rect">
            <a:avLst/>
          </a:prstGeom>
        </p:spPr>
        <p:txBody>
          <a:bodyPr wrap="square">
            <a:spAutoFit/>
          </a:bodyPr>
          <a:lstStyle/>
          <a:p>
            <a:pPr algn="just">
              <a:lnSpc>
                <a:spcPct val="107000"/>
              </a:lnSpc>
              <a:spcAft>
                <a:spcPts val="800"/>
              </a:spcAft>
            </a:pPr>
            <a:r>
              <a:rPr lang="en-US" sz="2800" dirty="0" smtClean="0">
                <a:effectLst/>
                <a:latin typeface="Times New Roman" pitchFamily="18" charset="0"/>
                <a:cs typeface="Times New Roman" pitchFamily="18" charset="0"/>
              </a:rPr>
              <a:t>Much of the work you produce at university will involve the important ideas, writings and discoveries of experts in your field of study. The work of other writers can provide you with information, evidence and ideas, but must be incorporated into your work carefully. Quoting, paraphrasing, </a:t>
            </a:r>
            <a:r>
              <a:rPr lang="en-US" sz="2800" dirty="0" err="1" smtClean="0">
                <a:effectLst/>
                <a:latin typeface="Times New Roman" pitchFamily="18" charset="0"/>
                <a:cs typeface="Times New Roman" pitchFamily="18" charset="0"/>
              </a:rPr>
              <a:t>summarising</a:t>
            </a:r>
            <a:r>
              <a:rPr lang="en-US" sz="2800" dirty="0" smtClean="0">
                <a:effectLst/>
                <a:latin typeface="Times New Roman" pitchFamily="18" charset="0"/>
                <a:cs typeface="Times New Roman" pitchFamily="18" charset="0"/>
              </a:rPr>
              <a:t>, and thesis statement are different ways of including the works of others in your assignments. Each of these methods, combined with the correct use of a referencing system, will help you to avoid the risk of plagiarism.</a:t>
            </a:r>
          </a:p>
          <a:p>
            <a:pPr indent="360045" algn="just">
              <a:lnSpc>
                <a:spcPct val="107000"/>
              </a:lnSpc>
              <a:spcAft>
                <a:spcPts val="800"/>
              </a:spcAft>
            </a:pPr>
            <a:endParaRPr lang="en-US" dirty="0">
              <a:effectLst/>
              <a:latin typeface="Calibri"/>
              <a:ea typeface="Calibri"/>
              <a:cs typeface="Arial"/>
            </a:endParaRPr>
          </a:p>
        </p:txBody>
      </p:sp>
      <p:sp>
        <p:nvSpPr>
          <p:cNvPr id="4" name="Rectangle 3"/>
          <p:cNvSpPr/>
          <p:nvPr/>
        </p:nvSpPr>
        <p:spPr>
          <a:xfrm>
            <a:off x="4876800" y="-76200"/>
            <a:ext cx="2743200" cy="707886"/>
          </a:xfrm>
          <a:prstGeom prst="rect">
            <a:avLst/>
          </a:prstGeom>
        </p:spPr>
        <p:txBody>
          <a:bodyPr wrap="square">
            <a:spAutoFit/>
          </a:bodyPr>
          <a:lstStyle/>
          <a:p>
            <a:r>
              <a:rPr lang="fr-FR" sz="4000" dirty="0" smtClean="0">
                <a:latin typeface="Times New Roman" pitchFamily="18" charset="0"/>
                <a:ea typeface="Calibri"/>
                <a:cs typeface="Times New Roman" pitchFamily="18" charset="0"/>
              </a:rPr>
              <a:t>Introduction</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55031927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2000"/>
                                        <p:tgtEl>
                                          <p:spTgt spid="2"/>
                                        </p:tgtEl>
                                      </p:cBhvr>
                                    </p:animEffect>
                                    <p:anim calcmode="lin" valueType="num">
                                      <p:cBhvr>
                                        <p:cTn id="26" dur="2000" fill="hold"/>
                                        <p:tgtEl>
                                          <p:spTgt spid="2"/>
                                        </p:tgtEl>
                                        <p:attrNameLst>
                                          <p:attrName>ppt_w</p:attrName>
                                        </p:attrNameLst>
                                      </p:cBhvr>
                                      <p:tavLst>
                                        <p:tav tm="0" fmla="#ppt_w*sin(2.5*pi*$)">
                                          <p:val>
                                            <p:fltVal val="0"/>
                                          </p:val>
                                        </p:tav>
                                        <p:tav tm="100000">
                                          <p:val>
                                            <p:fltVal val="1"/>
                                          </p:val>
                                        </p:tav>
                                      </p:tavLst>
                                    </p:anim>
                                    <p:anim calcmode="lin" valueType="num">
                                      <p:cBhvr>
                                        <p:cTn id="27"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èche vers le bas 3"/>
          <p:cNvSpPr/>
          <p:nvPr/>
        </p:nvSpPr>
        <p:spPr>
          <a:xfrm>
            <a:off x="6934200" y="1066800"/>
            <a:ext cx="457200" cy="838200"/>
          </a:xfrm>
          <a:prstGeom prst="downArrow">
            <a:avLst/>
          </a:prstGeom>
          <a:solidFill>
            <a:schemeClr val="accent4">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5" name="Flèche vers le bas 4"/>
          <p:cNvSpPr/>
          <p:nvPr/>
        </p:nvSpPr>
        <p:spPr>
          <a:xfrm>
            <a:off x="1828800" y="1066800"/>
            <a:ext cx="457200" cy="838200"/>
          </a:xfrm>
          <a:prstGeom prst="downArrow">
            <a:avLst/>
          </a:prstGeom>
          <a:solidFill>
            <a:schemeClr val="tx2">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6" name="Flèche vers le bas 5"/>
          <p:cNvSpPr/>
          <p:nvPr/>
        </p:nvSpPr>
        <p:spPr>
          <a:xfrm>
            <a:off x="4343400" y="1066800"/>
            <a:ext cx="457200" cy="838200"/>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 name="Ellipse 6"/>
          <p:cNvSpPr/>
          <p:nvPr/>
        </p:nvSpPr>
        <p:spPr>
          <a:xfrm>
            <a:off x="6400800" y="1905000"/>
            <a:ext cx="1524000" cy="762000"/>
          </a:xfrm>
          <a:prstGeom prst="ellipse">
            <a:avLst/>
          </a:prstGeom>
          <a:solidFill>
            <a:schemeClr val="bg2">
              <a:lumMod val="40000"/>
              <a:lumOff val="6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a:solidFill>
                  <a:schemeClr val="tx1"/>
                </a:solidFill>
                <a:latin typeface="Times New Roman" pitchFamily="18" charset="0"/>
                <a:cs typeface="Times New Roman" pitchFamily="18" charset="0"/>
              </a:rPr>
              <a:t>Support</a:t>
            </a:r>
            <a:endParaRPr lang="en-US" dirty="0">
              <a:solidFill>
                <a:schemeClr val="tx1"/>
              </a:solidFill>
              <a:latin typeface="Times New Roman" pitchFamily="18" charset="0"/>
              <a:cs typeface="Times New Roman" pitchFamily="18" charset="0"/>
            </a:endParaRPr>
          </a:p>
        </p:txBody>
      </p:sp>
      <p:sp>
        <p:nvSpPr>
          <p:cNvPr id="8" name="Ellipse 7"/>
          <p:cNvSpPr/>
          <p:nvPr/>
        </p:nvSpPr>
        <p:spPr>
          <a:xfrm>
            <a:off x="3733800" y="1905000"/>
            <a:ext cx="1676400" cy="762000"/>
          </a:xfrm>
          <a:prstGeom prst="ellipse">
            <a:avLst/>
          </a:prstGeom>
          <a:solidFill>
            <a:schemeClr val="accent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b="1" dirty="0">
                <a:solidFill>
                  <a:schemeClr val="tx1"/>
                </a:solidFill>
                <a:latin typeface="Times New Roman" pitchFamily="18" charset="0"/>
                <a:cs typeface="Times New Roman" pitchFamily="18" charset="0"/>
              </a:rPr>
              <a:t>Authority</a:t>
            </a:r>
            <a:endParaRPr lang="en-US" dirty="0">
              <a:solidFill>
                <a:schemeClr val="tx1"/>
              </a:solidFill>
              <a:latin typeface="Times New Roman" pitchFamily="18" charset="0"/>
              <a:cs typeface="Times New Roman" pitchFamily="18" charset="0"/>
            </a:endParaRPr>
          </a:p>
        </p:txBody>
      </p:sp>
      <p:sp>
        <p:nvSpPr>
          <p:cNvPr id="9" name="Ellipse 8"/>
          <p:cNvSpPr/>
          <p:nvPr/>
        </p:nvSpPr>
        <p:spPr>
          <a:xfrm>
            <a:off x="1371600" y="1905000"/>
            <a:ext cx="1371600" cy="762000"/>
          </a:xfrm>
          <a:prstGeom prst="ellipse">
            <a:avLst/>
          </a:prstGeom>
          <a:solidFill>
            <a:schemeClr val="tx2"/>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a:solidFill>
                  <a:schemeClr val="tx1"/>
                </a:solidFill>
                <a:latin typeface="Times New Roman" pitchFamily="18" charset="0"/>
                <a:cs typeface="Times New Roman" pitchFamily="18" charset="0"/>
              </a:rPr>
              <a:t>Clarity</a:t>
            </a:r>
            <a:endParaRPr lang="en-US" dirty="0">
              <a:solidFill>
                <a:schemeClr val="tx1"/>
              </a:solidFill>
              <a:latin typeface="Times New Roman" pitchFamily="18" charset="0"/>
              <a:cs typeface="Times New Roman" pitchFamily="18" charset="0"/>
            </a:endParaRPr>
          </a:p>
        </p:txBody>
      </p:sp>
      <p:sp>
        <p:nvSpPr>
          <p:cNvPr id="12" name="Flèche vers le bas 11"/>
          <p:cNvSpPr/>
          <p:nvPr/>
        </p:nvSpPr>
        <p:spPr>
          <a:xfrm>
            <a:off x="1801368" y="2667000"/>
            <a:ext cx="484632" cy="552286"/>
          </a:xfrm>
          <a:prstGeom prst="downArrow">
            <a:avLst/>
          </a:prstGeom>
          <a:solidFill>
            <a:srgbClr val="7030A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solidFill>
                <a:schemeClr val="bg1"/>
              </a:solidFill>
            </a:endParaRPr>
          </a:p>
        </p:txBody>
      </p:sp>
      <p:sp>
        <p:nvSpPr>
          <p:cNvPr id="13" name="Flèche vers le bas 12"/>
          <p:cNvSpPr/>
          <p:nvPr/>
        </p:nvSpPr>
        <p:spPr>
          <a:xfrm>
            <a:off x="6906768" y="2667000"/>
            <a:ext cx="484632" cy="552286"/>
          </a:xfrm>
          <a:prstGeom prst="downArrow">
            <a:avLst/>
          </a:prstGeom>
          <a:solidFill>
            <a:schemeClr val="tx2">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solidFill>
                <a:schemeClr val="bg1"/>
              </a:solidFill>
            </a:endParaRPr>
          </a:p>
        </p:txBody>
      </p:sp>
      <p:sp>
        <p:nvSpPr>
          <p:cNvPr id="14" name="Flèche vers le bas 13"/>
          <p:cNvSpPr/>
          <p:nvPr/>
        </p:nvSpPr>
        <p:spPr>
          <a:xfrm>
            <a:off x="4343400" y="2667000"/>
            <a:ext cx="484632" cy="552286"/>
          </a:xfrm>
          <a:prstGeom prst="downArrow">
            <a:avLst/>
          </a:prstGeom>
          <a:solidFill>
            <a:schemeClr val="bg2">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solidFill>
                <a:schemeClr val="bg1"/>
              </a:solidFill>
            </a:endParaRPr>
          </a:p>
        </p:txBody>
      </p:sp>
      <p:sp>
        <p:nvSpPr>
          <p:cNvPr id="15" name="Rectangle à coins arrondis 14"/>
          <p:cNvSpPr/>
          <p:nvPr/>
        </p:nvSpPr>
        <p:spPr>
          <a:xfrm>
            <a:off x="1066800" y="3200400"/>
            <a:ext cx="1981200" cy="2209800"/>
          </a:xfrm>
          <a:prstGeom prst="roundRect">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lvl="0" algn="ctr">
              <a:lnSpc>
                <a:spcPct val="107000"/>
              </a:lnSpc>
            </a:pPr>
            <a:r>
              <a:rPr lang="en-US" dirty="0" smtClean="0">
                <a:solidFill>
                  <a:schemeClr val="bg1"/>
                </a:solidFill>
                <a:effectLst/>
                <a:latin typeface="Times New Roman" pitchFamily="18" charset="0"/>
                <a:cs typeface="Times New Roman" pitchFamily="18" charset="0"/>
              </a:rPr>
              <a:t>Experts in the field may often be able to say things in a more specific, precise way than you.</a:t>
            </a:r>
            <a:endParaRPr lang="en-US" dirty="0">
              <a:solidFill>
                <a:schemeClr val="bg1"/>
              </a:solidFill>
              <a:effectLst/>
              <a:latin typeface="Times New Roman" pitchFamily="18" charset="0"/>
              <a:ea typeface="Calibri"/>
              <a:cs typeface="Times New Roman" pitchFamily="18" charset="0"/>
            </a:endParaRPr>
          </a:p>
        </p:txBody>
      </p:sp>
      <p:sp>
        <p:nvSpPr>
          <p:cNvPr id="17" name="Rectangle à coins arrondis 16"/>
          <p:cNvSpPr/>
          <p:nvPr/>
        </p:nvSpPr>
        <p:spPr>
          <a:xfrm>
            <a:off x="3352800" y="3200400"/>
            <a:ext cx="2514600" cy="3124200"/>
          </a:xfrm>
          <a:prstGeom prst="roundRect">
            <a:avLst/>
          </a:prstGeom>
          <a:solidFill>
            <a:srgbClr val="7030A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schemeClr val="bg1"/>
                </a:solidFill>
                <a:latin typeface="Times New Roman" pitchFamily="18" charset="0"/>
                <a:cs typeface="Times New Roman" pitchFamily="18" charset="0"/>
              </a:rPr>
              <a:t>A good essay will build on the work of experts in the field. Also, you need to demonstrate that you have a good overall understanding of the topic, and that you are considering the issues from all angles.</a:t>
            </a:r>
            <a:endParaRPr lang="en-US" dirty="0">
              <a:solidFill>
                <a:schemeClr val="bg1"/>
              </a:solidFill>
              <a:latin typeface="Times New Roman" pitchFamily="18" charset="0"/>
              <a:cs typeface="Times New Roman" pitchFamily="18" charset="0"/>
            </a:endParaRPr>
          </a:p>
        </p:txBody>
      </p:sp>
      <p:sp>
        <p:nvSpPr>
          <p:cNvPr id="18" name="Rectangle à coins arrondis 17"/>
          <p:cNvSpPr/>
          <p:nvPr/>
        </p:nvSpPr>
        <p:spPr>
          <a:xfrm>
            <a:off x="6096000" y="3219286"/>
            <a:ext cx="2209800" cy="3181514"/>
          </a:xfrm>
          <a:prstGeom prst="roundRect">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schemeClr val="bg1"/>
                </a:solidFill>
                <a:latin typeface="Times New Roman" pitchFamily="18" charset="0"/>
                <a:cs typeface="Times New Roman" pitchFamily="18" charset="0"/>
              </a:rPr>
              <a:t>A good balance of theory and evidence is required in academic writing. Published works can add relevant support to your own thoughts and reflections about a particular subject.</a:t>
            </a:r>
            <a:endParaRPr lang="en-US" dirty="0">
              <a:solidFill>
                <a:schemeClr val="bg1"/>
              </a:solidFill>
              <a:latin typeface="Times New Roman" pitchFamily="18" charset="0"/>
              <a:cs typeface="Times New Roman" pitchFamily="18" charset="0"/>
            </a:endParaRPr>
          </a:p>
        </p:txBody>
      </p:sp>
      <p:sp>
        <p:nvSpPr>
          <p:cNvPr id="19" name="Rectangle 18"/>
          <p:cNvSpPr/>
          <p:nvPr/>
        </p:nvSpPr>
        <p:spPr>
          <a:xfrm>
            <a:off x="1752600" y="457200"/>
            <a:ext cx="5715000" cy="533400"/>
          </a:xfrm>
          <a:prstGeom prst="rect">
            <a:avLst/>
          </a:prstGeom>
          <a:solidFill>
            <a:schemeClr val="accent6">
              <a:lumMod val="60000"/>
              <a:lumOff val="40000"/>
            </a:schemeClr>
          </a:solidFill>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lnSpc>
                <a:spcPct val="107000"/>
              </a:lnSpc>
            </a:pPr>
            <a:r>
              <a:rPr lang="en-US" sz="2400" dirty="0" smtClean="0">
                <a:solidFill>
                  <a:schemeClr val="tx1"/>
                </a:solidFill>
                <a:effectLst/>
                <a:latin typeface="Times New Roman" pitchFamily="18" charset="0"/>
                <a:cs typeface="Times New Roman" pitchFamily="18" charset="0"/>
              </a:rPr>
              <a:t>How can these skills improve your writing?</a:t>
            </a:r>
            <a:endParaRPr lang="en-US" sz="2400" dirty="0">
              <a:solidFill>
                <a:schemeClr val="tx1"/>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4137794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2000"/>
                                        <p:tgtEl>
                                          <p:spTgt spid="9"/>
                                        </p:tgtEl>
                                      </p:cBhvr>
                                    </p:animEffect>
                                    <p:anim calcmode="lin" valueType="num">
                                      <p:cBhvr>
                                        <p:cTn id="31" dur="2000" fill="hold"/>
                                        <p:tgtEl>
                                          <p:spTgt spid="9"/>
                                        </p:tgtEl>
                                        <p:attrNameLst>
                                          <p:attrName>ppt_w</p:attrName>
                                        </p:attrNameLst>
                                      </p:cBhvr>
                                      <p:tavLst>
                                        <p:tav tm="0" fmla="#ppt_w*sin(2.5*pi*$)">
                                          <p:val>
                                            <p:fltVal val="0"/>
                                          </p:val>
                                        </p:tav>
                                        <p:tav tm="100000">
                                          <p:val>
                                            <p:fltVal val="1"/>
                                          </p:val>
                                        </p:tav>
                                      </p:tavLst>
                                    </p:anim>
                                    <p:anim calcmode="lin" valueType="num">
                                      <p:cBhvr>
                                        <p:cTn id="32"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80">
                                          <p:stCondLst>
                                            <p:cond delay="0"/>
                                          </p:stCondLst>
                                        </p:cTn>
                                        <p:tgtEl>
                                          <p:spTgt spid="12"/>
                                        </p:tgtEl>
                                      </p:cBhvr>
                                    </p:animEffect>
                                    <p:anim calcmode="lin" valueType="num">
                                      <p:cBhvr>
                                        <p:cTn id="3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3" dur="26">
                                          <p:stCondLst>
                                            <p:cond delay="650"/>
                                          </p:stCondLst>
                                        </p:cTn>
                                        <p:tgtEl>
                                          <p:spTgt spid="12"/>
                                        </p:tgtEl>
                                      </p:cBhvr>
                                      <p:to x="100000" y="60000"/>
                                    </p:animScale>
                                    <p:animScale>
                                      <p:cBhvr>
                                        <p:cTn id="44" dur="166" decel="50000">
                                          <p:stCondLst>
                                            <p:cond delay="676"/>
                                          </p:stCondLst>
                                        </p:cTn>
                                        <p:tgtEl>
                                          <p:spTgt spid="12"/>
                                        </p:tgtEl>
                                      </p:cBhvr>
                                      <p:to x="100000" y="100000"/>
                                    </p:animScale>
                                    <p:animScale>
                                      <p:cBhvr>
                                        <p:cTn id="45" dur="26">
                                          <p:stCondLst>
                                            <p:cond delay="1312"/>
                                          </p:stCondLst>
                                        </p:cTn>
                                        <p:tgtEl>
                                          <p:spTgt spid="12"/>
                                        </p:tgtEl>
                                      </p:cBhvr>
                                      <p:to x="100000" y="80000"/>
                                    </p:animScale>
                                    <p:animScale>
                                      <p:cBhvr>
                                        <p:cTn id="46" dur="166" decel="50000">
                                          <p:stCondLst>
                                            <p:cond delay="1338"/>
                                          </p:stCondLst>
                                        </p:cTn>
                                        <p:tgtEl>
                                          <p:spTgt spid="12"/>
                                        </p:tgtEl>
                                      </p:cBhvr>
                                      <p:to x="100000" y="100000"/>
                                    </p:animScale>
                                    <p:animScale>
                                      <p:cBhvr>
                                        <p:cTn id="47" dur="26">
                                          <p:stCondLst>
                                            <p:cond delay="1642"/>
                                          </p:stCondLst>
                                        </p:cTn>
                                        <p:tgtEl>
                                          <p:spTgt spid="12"/>
                                        </p:tgtEl>
                                      </p:cBhvr>
                                      <p:to x="100000" y="90000"/>
                                    </p:animScale>
                                    <p:animScale>
                                      <p:cBhvr>
                                        <p:cTn id="48" dur="166" decel="50000">
                                          <p:stCondLst>
                                            <p:cond delay="1668"/>
                                          </p:stCondLst>
                                        </p:cTn>
                                        <p:tgtEl>
                                          <p:spTgt spid="12"/>
                                        </p:tgtEl>
                                      </p:cBhvr>
                                      <p:to x="100000" y="100000"/>
                                    </p:animScale>
                                    <p:animScale>
                                      <p:cBhvr>
                                        <p:cTn id="49" dur="26">
                                          <p:stCondLst>
                                            <p:cond delay="1808"/>
                                          </p:stCondLst>
                                        </p:cTn>
                                        <p:tgtEl>
                                          <p:spTgt spid="12"/>
                                        </p:tgtEl>
                                      </p:cBhvr>
                                      <p:to x="100000" y="95000"/>
                                    </p:animScale>
                                    <p:animScale>
                                      <p:cBhvr>
                                        <p:cTn id="50" dur="166" decel="50000">
                                          <p:stCondLst>
                                            <p:cond delay="1834"/>
                                          </p:stCondLst>
                                        </p:cTn>
                                        <p:tgtEl>
                                          <p:spTgt spid="12"/>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2000"/>
                                        <p:tgtEl>
                                          <p:spTgt spid="15"/>
                                        </p:tgtEl>
                                      </p:cBhvr>
                                    </p:animEffect>
                                    <p:anim calcmode="lin" valueType="num">
                                      <p:cBhvr>
                                        <p:cTn id="56" dur="2000" fill="hold"/>
                                        <p:tgtEl>
                                          <p:spTgt spid="15"/>
                                        </p:tgtEl>
                                        <p:attrNameLst>
                                          <p:attrName>ppt_w</p:attrName>
                                        </p:attrNameLst>
                                      </p:cBhvr>
                                      <p:tavLst>
                                        <p:tav tm="0" fmla="#ppt_w*sin(2.5*pi*$)">
                                          <p:val>
                                            <p:fltVal val="0"/>
                                          </p:val>
                                        </p:tav>
                                        <p:tav tm="100000">
                                          <p:val>
                                            <p:fltVal val="1"/>
                                          </p:val>
                                        </p:tav>
                                      </p:tavLst>
                                    </p:anim>
                                    <p:anim calcmode="lin" valueType="num">
                                      <p:cBhvr>
                                        <p:cTn id="57" dur="20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26" presetClass="entr" presetSubtype="0"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down)">
                                      <p:cBhvr>
                                        <p:cTn id="62" dur="580">
                                          <p:stCondLst>
                                            <p:cond delay="0"/>
                                          </p:stCondLst>
                                        </p:cTn>
                                        <p:tgtEl>
                                          <p:spTgt spid="6"/>
                                        </p:tgtEl>
                                      </p:cBhvr>
                                    </p:animEffect>
                                    <p:anim calcmode="lin" valueType="num">
                                      <p:cBhvr>
                                        <p:cTn id="6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8" dur="26">
                                          <p:stCondLst>
                                            <p:cond delay="650"/>
                                          </p:stCondLst>
                                        </p:cTn>
                                        <p:tgtEl>
                                          <p:spTgt spid="6"/>
                                        </p:tgtEl>
                                      </p:cBhvr>
                                      <p:to x="100000" y="60000"/>
                                    </p:animScale>
                                    <p:animScale>
                                      <p:cBhvr>
                                        <p:cTn id="69" dur="166" decel="50000">
                                          <p:stCondLst>
                                            <p:cond delay="676"/>
                                          </p:stCondLst>
                                        </p:cTn>
                                        <p:tgtEl>
                                          <p:spTgt spid="6"/>
                                        </p:tgtEl>
                                      </p:cBhvr>
                                      <p:to x="100000" y="100000"/>
                                    </p:animScale>
                                    <p:animScale>
                                      <p:cBhvr>
                                        <p:cTn id="70" dur="26">
                                          <p:stCondLst>
                                            <p:cond delay="1312"/>
                                          </p:stCondLst>
                                        </p:cTn>
                                        <p:tgtEl>
                                          <p:spTgt spid="6"/>
                                        </p:tgtEl>
                                      </p:cBhvr>
                                      <p:to x="100000" y="80000"/>
                                    </p:animScale>
                                    <p:animScale>
                                      <p:cBhvr>
                                        <p:cTn id="71" dur="166" decel="50000">
                                          <p:stCondLst>
                                            <p:cond delay="1338"/>
                                          </p:stCondLst>
                                        </p:cTn>
                                        <p:tgtEl>
                                          <p:spTgt spid="6"/>
                                        </p:tgtEl>
                                      </p:cBhvr>
                                      <p:to x="100000" y="100000"/>
                                    </p:animScale>
                                    <p:animScale>
                                      <p:cBhvr>
                                        <p:cTn id="72" dur="26">
                                          <p:stCondLst>
                                            <p:cond delay="1642"/>
                                          </p:stCondLst>
                                        </p:cTn>
                                        <p:tgtEl>
                                          <p:spTgt spid="6"/>
                                        </p:tgtEl>
                                      </p:cBhvr>
                                      <p:to x="100000" y="90000"/>
                                    </p:animScale>
                                    <p:animScale>
                                      <p:cBhvr>
                                        <p:cTn id="73" dur="166" decel="50000">
                                          <p:stCondLst>
                                            <p:cond delay="1668"/>
                                          </p:stCondLst>
                                        </p:cTn>
                                        <p:tgtEl>
                                          <p:spTgt spid="6"/>
                                        </p:tgtEl>
                                      </p:cBhvr>
                                      <p:to x="100000" y="100000"/>
                                    </p:animScale>
                                    <p:animScale>
                                      <p:cBhvr>
                                        <p:cTn id="74" dur="26">
                                          <p:stCondLst>
                                            <p:cond delay="1808"/>
                                          </p:stCondLst>
                                        </p:cTn>
                                        <p:tgtEl>
                                          <p:spTgt spid="6"/>
                                        </p:tgtEl>
                                      </p:cBhvr>
                                      <p:to x="100000" y="95000"/>
                                    </p:animScale>
                                    <p:animScale>
                                      <p:cBhvr>
                                        <p:cTn id="75" dur="166" decel="50000">
                                          <p:stCondLst>
                                            <p:cond delay="1834"/>
                                          </p:stCondLst>
                                        </p:cTn>
                                        <p:tgtEl>
                                          <p:spTgt spid="6"/>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45" presetClass="entr" presetSubtype="0" fill="hold" grpId="0" nodeType="click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fade">
                                      <p:cBhvr>
                                        <p:cTn id="80" dur="2000"/>
                                        <p:tgtEl>
                                          <p:spTgt spid="8"/>
                                        </p:tgtEl>
                                      </p:cBhvr>
                                    </p:animEffect>
                                    <p:anim calcmode="lin" valueType="num">
                                      <p:cBhvr>
                                        <p:cTn id="81" dur="2000" fill="hold"/>
                                        <p:tgtEl>
                                          <p:spTgt spid="8"/>
                                        </p:tgtEl>
                                        <p:attrNameLst>
                                          <p:attrName>ppt_w</p:attrName>
                                        </p:attrNameLst>
                                      </p:cBhvr>
                                      <p:tavLst>
                                        <p:tav tm="0" fmla="#ppt_w*sin(2.5*pi*$)">
                                          <p:val>
                                            <p:fltVal val="0"/>
                                          </p:val>
                                        </p:tav>
                                        <p:tav tm="100000">
                                          <p:val>
                                            <p:fltVal val="1"/>
                                          </p:val>
                                        </p:tav>
                                      </p:tavLst>
                                    </p:anim>
                                    <p:anim calcmode="lin" valueType="num">
                                      <p:cBhvr>
                                        <p:cTn id="82"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down)">
                                      <p:cBhvr>
                                        <p:cTn id="87" dur="580">
                                          <p:stCondLst>
                                            <p:cond delay="0"/>
                                          </p:stCondLst>
                                        </p:cTn>
                                        <p:tgtEl>
                                          <p:spTgt spid="14"/>
                                        </p:tgtEl>
                                      </p:cBhvr>
                                    </p:animEffect>
                                    <p:anim calcmode="lin" valueType="num">
                                      <p:cBhvr>
                                        <p:cTn id="8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93" dur="26">
                                          <p:stCondLst>
                                            <p:cond delay="650"/>
                                          </p:stCondLst>
                                        </p:cTn>
                                        <p:tgtEl>
                                          <p:spTgt spid="14"/>
                                        </p:tgtEl>
                                      </p:cBhvr>
                                      <p:to x="100000" y="60000"/>
                                    </p:animScale>
                                    <p:animScale>
                                      <p:cBhvr>
                                        <p:cTn id="94" dur="166" decel="50000">
                                          <p:stCondLst>
                                            <p:cond delay="676"/>
                                          </p:stCondLst>
                                        </p:cTn>
                                        <p:tgtEl>
                                          <p:spTgt spid="14"/>
                                        </p:tgtEl>
                                      </p:cBhvr>
                                      <p:to x="100000" y="100000"/>
                                    </p:animScale>
                                    <p:animScale>
                                      <p:cBhvr>
                                        <p:cTn id="95" dur="26">
                                          <p:stCondLst>
                                            <p:cond delay="1312"/>
                                          </p:stCondLst>
                                        </p:cTn>
                                        <p:tgtEl>
                                          <p:spTgt spid="14"/>
                                        </p:tgtEl>
                                      </p:cBhvr>
                                      <p:to x="100000" y="80000"/>
                                    </p:animScale>
                                    <p:animScale>
                                      <p:cBhvr>
                                        <p:cTn id="96" dur="166" decel="50000">
                                          <p:stCondLst>
                                            <p:cond delay="1338"/>
                                          </p:stCondLst>
                                        </p:cTn>
                                        <p:tgtEl>
                                          <p:spTgt spid="14"/>
                                        </p:tgtEl>
                                      </p:cBhvr>
                                      <p:to x="100000" y="100000"/>
                                    </p:animScale>
                                    <p:animScale>
                                      <p:cBhvr>
                                        <p:cTn id="97" dur="26">
                                          <p:stCondLst>
                                            <p:cond delay="1642"/>
                                          </p:stCondLst>
                                        </p:cTn>
                                        <p:tgtEl>
                                          <p:spTgt spid="14"/>
                                        </p:tgtEl>
                                      </p:cBhvr>
                                      <p:to x="100000" y="90000"/>
                                    </p:animScale>
                                    <p:animScale>
                                      <p:cBhvr>
                                        <p:cTn id="98" dur="166" decel="50000">
                                          <p:stCondLst>
                                            <p:cond delay="1668"/>
                                          </p:stCondLst>
                                        </p:cTn>
                                        <p:tgtEl>
                                          <p:spTgt spid="14"/>
                                        </p:tgtEl>
                                      </p:cBhvr>
                                      <p:to x="100000" y="100000"/>
                                    </p:animScale>
                                    <p:animScale>
                                      <p:cBhvr>
                                        <p:cTn id="99" dur="26">
                                          <p:stCondLst>
                                            <p:cond delay="1808"/>
                                          </p:stCondLst>
                                        </p:cTn>
                                        <p:tgtEl>
                                          <p:spTgt spid="14"/>
                                        </p:tgtEl>
                                      </p:cBhvr>
                                      <p:to x="100000" y="95000"/>
                                    </p:animScale>
                                    <p:animScale>
                                      <p:cBhvr>
                                        <p:cTn id="100" dur="166" decel="50000">
                                          <p:stCondLst>
                                            <p:cond delay="1834"/>
                                          </p:stCondLst>
                                        </p:cTn>
                                        <p:tgtEl>
                                          <p:spTgt spid="14"/>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45" presetClass="entr" presetSubtype="0" fill="hold" grpId="0" nodeType="clickEffect">
                                  <p:stCondLst>
                                    <p:cond delay="0"/>
                                  </p:stCondLst>
                                  <p:childTnLst>
                                    <p:set>
                                      <p:cBhvr>
                                        <p:cTn id="104" dur="1" fill="hold">
                                          <p:stCondLst>
                                            <p:cond delay="0"/>
                                          </p:stCondLst>
                                        </p:cTn>
                                        <p:tgtEl>
                                          <p:spTgt spid="17"/>
                                        </p:tgtEl>
                                        <p:attrNameLst>
                                          <p:attrName>style.visibility</p:attrName>
                                        </p:attrNameLst>
                                      </p:cBhvr>
                                      <p:to>
                                        <p:strVal val="visible"/>
                                      </p:to>
                                    </p:set>
                                    <p:animEffect transition="in" filter="fade">
                                      <p:cBhvr>
                                        <p:cTn id="105" dur="2000"/>
                                        <p:tgtEl>
                                          <p:spTgt spid="17"/>
                                        </p:tgtEl>
                                      </p:cBhvr>
                                    </p:animEffect>
                                    <p:anim calcmode="lin" valueType="num">
                                      <p:cBhvr>
                                        <p:cTn id="106" dur="2000" fill="hold"/>
                                        <p:tgtEl>
                                          <p:spTgt spid="17"/>
                                        </p:tgtEl>
                                        <p:attrNameLst>
                                          <p:attrName>ppt_w</p:attrName>
                                        </p:attrNameLst>
                                      </p:cBhvr>
                                      <p:tavLst>
                                        <p:tav tm="0" fmla="#ppt_w*sin(2.5*pi*$)">
                                          <p:val>
                                            <p:fltVal val="0"/>
                                          </p:val>
                                        </p:tav>
                                        <p:tav tm="100000">
                                          <p:val>
                                            <p:fltVal val="1"/>
                                          </p:val>
                                        </p:tav>
                                      </p:tavLst>
                                    </p:anim>
                                    <p:anim calcmode="lin" valueType="num">
                                      <p:cBhvr>
                                        <p:cTn id="107"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08" fill="hold">
                      <p:stCondLst>
                        <p:cond delay="indefinite"/>
                      </p:stCondLst>
                      <p:childTnLst>
                        <p:par>
                          <p:cTn id="109" fill="hold">
                            <p:stCondLst>
                              <p:cond delay="0"/>
                            </p:stCondLst>
                            <p:childTnLst>
                              <p:par>
                                <p:cTn id="110" presetID="26" presetClass="entr" presetSubtype="0" fill="hold" grpId="0" nodeType="clickEffect">
                                  <p:stCondLst>
                                    <p:cond delay="0"/>
                                  </p:stCondLst>
                                  <p:childTnLst>
                                    <p:set>
                                      <p:cBhvr>
                                        <p:cTn id="111" dur="1" fill="hold">
                                          <p:stCondLst>
                                            <p:cond delay="0"/>
                                          </p:stCondLst>
                                        </p:cTn>
                                        <p:tgtEl>
                                          <p:spTgt spid="4"/>
                                        </p:tgtEl>
                                        <p:attrNameLst>
                                          <p:attrName>style.visibility</p:attrName>
                                        </p:attrNameLst>
                                      </p:cBhvr>
                                      <p:to>
                                        <p:strVal val="visible"/>
                                      </p:to>
                                    </p:set>
                                    <p:animEffect transition="in" filter="wipe(down)">
                                      <p:cBhvr>
                                        <p:cTn id="112" dur="580">
                                          <p:stCondLst>
                                            <p:cond delay="0"/>
                                          </p:stCondLst>
                                        </p:cTn>
                                        <p:tgtEl>
                                          <p:spTgt spid="4"/>
                                        </p:tgtEl>
                                      </p:cBhvr>
                                    </p:animEffect>
                                    <p:anim calcmode="lin" valueType="num">
                                      <p:cBhvr>
                                        <p:cTn id="1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18" dur="26">
                                          <p:stCondLst>
                                            <p:cond delay="650"/>
                                          </p:stCondLst>
                                        </p:cTn>
                                        <p:tgtEl>
                                          <p:spTgt spid="4"/>
                                        </p:tgtEl>
                                      </p:cBhvr>
                                      <p:to x="100000" y="60000"/>
                                    </p:animScale>
                                    <p:animScale>
                                      <p:cBhvr>
                                        <p:cTn id="119" dur="166" decel="50000">
                                          <p:stCondLst>
                                            <p:cond delay="676"/>
                                          </p:stCondLst>
                                        </p:cTn>
                                        <p:tgtEl>
                                          <p:spTgt spid="4"/>
                                        </p:tgtEl>
                                      </p:cBhvr>
                                      <p:to x="100000" y="100000"/>
                                    </p:animScale>
                                    <p:animScale>
                                      <p:cBhvr>
                                        <p:cTn id="120" dur="26">
                                          <p:stCondLst>
                                            <p:cond delay="1312"/>
                                          </p:stCondLst>
                                        </p:cTn>
                                        <p:tgtEl>
                                          <p:spTgt spid="4"/>
                                        </p:tgtEl>
                                      </p:cBhvr>
                                      <p:to x="100000" y="80000"/>
                                    </p:animScale>
                                    <p:animScale>
                                      <p:cBhvr>
                                        <p:cTn id="121" dur="166" decel="50000">
                                          <p:stCondLst>
                                            <p:cond delay="1338"/>
                                          </p:stCondLst>
                                        </p:cTn>
                                        <p:tgtEl>
                                          <p:spTgt spid="4"/>
                                        </p:tgtEl>
                                      </p:cBhvr>
                                      <p:to x="100000" y="100000"/>
                                    </p:animScale>
                                    <p:animScale>
                                      <p:cBhvr>
                                        <p:cTn id="122" dur="26">
                                          <p:stCondLst>
                                            <p:cond delay="1642"/>
                                          </p:stCondLst>
                                        </p:cTn>
                                        <p:tgtEl>
                                          <p:spTgt spid="4"/>
                                        </p:tgtEl>
                                      </p:cBhvr>
                                      <p:to x="100000" y="90000"/>
                                    </p:animScale>
                                    <p:animScale>
                                      <p:cBhvr>
                                        <p:cTn id="123" dur="166" decel="50000">
                                          <p:stCondLst>
                                            <p:cond delay="1668"/>
                                          </p:stCondLst>
                                        </p:cTn>
                                        <p:tgtEl>
                                          <p:spTgt spid="4"/>
                                        </p:tgtEl>
                                      </p:cBhvr>
                                      <p:to x="100000" y="100000"/>
                                    </p:animScale>
                                    <p:animScale>
                                      <p:cBhvr>
                                        <p:cTn id="124" dur="26">
                                          <p:stCondLst>
                                            <p:cond delay="1808"/>
                                          </p:stCondLst>
                                        </p:cTn>
                                        <p:tgtEl>
                                          <p:spTgt spid="4"/>
                                        </p:tgtEl>
                                      </p:cBhvr>
                                      <p:to x="100000" y="95000"/>
                                    </p:animScale>
                                    <p:animScale>
                                      <p:cBhvr>
                                        <p:cTn id="125" dur="166" decel="50000">
                                          <p:stCondLst>
                                            <p:cond delay="1834"/>
                                          </p:stCondLst>
                                        </p:cTn>
                                        <p:tgtEl>
                                          <p:spTgt spid="4"/>
                                        </p:tgtEl>
                                      </p:cBhvr>
                                      <p:to x="100000" y="100000"/>
                                    </p:animScale>
                                  </p:childTnLst>
                                </p:cTn>
                              </p:par>
                            </p:childTnLst>
                          </p:cTn>
                        </p:par>
                      </p:childTnLst>
                    </p:cTn>
                  </p:par>
                  <p:par>
                    <p:cTn id="126" fill="hold">
                      <p:stCondLst>
                        <p:cond delay="indefinite"/>
                      </p:stCondLst>
                      <p:childTnLst>
                        <p:par>
                          <p:cTn id="127" fill="hold">
                            <p:stCondLst>
                              <p:cond delay="0"/>
                            </p:stCondLst>
                            <p:childTnLst>
                              <p:par>
                                <p:cTn id="128" presetID="45" presetClass="entr" presetSubtype="0" fill="hold" grpId="0" nodeType="clickEffect">
                                  <p:stCondLst>
                                    <p:cond delay="0"/>
                                  </p:stCondLst>
                                  <p:childTnLst>
                                    <p:set>
                                      <p:cBhvr>
                                        <p:cTn id="129" dur="1" fill="hold">
                                          <p:stCondLst>
                                            <p:cond delay="0"/>
                                          </p:stCondLst>
                                        </p:cTn>
                                        <p:tgtEl>
                                          <p:spTgt spid="7"/>
                                        </p:tgtEl>
                                        <p:attrNameLst>
                                          <p:attrName>style.visibility</p:attrName>
                                        </p:attrNameLst>
                                      </p:cBhvr>
                                      <p:to>
                                        <p:strVal val="visible"/>
                                      </p:to>
                                    </p:set>
                                    <p:animEffect transition="in" filter="fade">
                                      <p:cBhvr>
                                        <p:cTn id="130" dur="2000"/>
                                        <p:tgtEl>
                                          <p:spTgt spid="7"/>
                                        </p:tgtEl>
                                      </p:cBhvr>
                                    </p:animEffect>
                                    <p:anim calcmode="lin" valueType="num">
                                      <p:cBhvr>
                                        <p:cTn id="131" dur="2000" fill="hold"/>
                                        <p:tgtEl>
                                          <p:spTgt spid="7"/>
                                        </p:tgtEl>
                                        <p:attrNameLst>
                                          <p:attrName>ppt_w</p:attrName>
                                        </p:attrNameLst>
                                      </p:cBhvr>
                                      <p:tavLst>
                                        <p:tav tm="0" fmla="#ppt_w*sin(2.5*pi*$)">
                                          <p:val>
                                            <p:fltVal val="0"/>
                                          </p:val>
                                        </p:tav>
                                        <p:tav tm="100000">
                                          <p:val>
                                            <p:fltVal val="1"/>
                                          </p:val>
                                        </p:tav>
                                      </p:tavLst>
                                    </p:anim>
                                    <p:anim calcmode="lin" valueType="num">
                                      <p:cBhvr>
                                        <p:cTn id="132"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33" fill="hold">
                      <p:stCondLst>
                        <p:cond delay="indefinite"/>
                      </p:stCondLst>
                      <p:childTnLst>
                        <p:par>
                          <p:cTn id="134" fill="hold">
                            <p:stCondLst>
                              <p:cond delay="0"/>
                            </p:stCondLst>
                            <p:childTnLst>
                              <p:par>
                                <p:cTn id="135" presetID="26" presetClass="entr" presetSubtype="0" fill="hold" grpId="0" nodeType="clickEffect">
                                  <p:stCondLst>
                                    <p:cond delay="0"/>
                                  </p:stCondLst>
                                  <p:childTnLst>
                                    <p:set>
                                      <p:cBhvr>
                                        <p:cTn id="136" dur="1" fill="hold">
                                          <p:stCondLst>
                                            <p:cond delay="0"/>
                                          </p:stCondLst>
                                        </p:cTn>
                                        <p:tgtEl>
                                          <p:spTgt spid="13"/>
                                        </p:tgtEl>
                                        <p:attrNameLst>
                                          <p:attrName>style.visibility</p:attrName>
                                        </p:attrNameLst>
                                      </p:cBhvr>
                                      <p:to>
                                        <p:strVal val="visible"/>
                                      </p:to>
                                    </p:set>
                                    <p:animEffect transition="in" filter="wipe(down)">
                                      <p:cBhvr>
                                        <p:cTn id="137" dur="580">
                                          <p:stCondLst>
                                            <p:cond delay="0"/>
                                          </p:stCondLst>
                                        </p:cTn>
                                        <p:tgtEl>
                                          <p:spTgt spid="13"/>
                                        </p:tgtEl>
                                      </p:cBhvr>
                                    </p:animEffect>
                                    <p:anim calcmode="lin" valueType="num">
                                      <p:cBhvr>
                                        <p:cTn id="13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43" dur="26">
                                          <p:stCondLst>
                                            <p:cond delay="650"/>
                                          </p:stCondLst>
                                        </p:cTn>
                                        <p:tgtEl>
                                          <p:spTgt spid="13"/>
                                        </p:tgtEl>
                                      </p:cBhvr>
                                      <p:to x="100000" y="60000"/>
                                    </p:animScale>
                                    <p:animScale>
                                      <p:cBhvr>
                                        <p:cTn id="144" dur="166" decel="50000">
                                          <p:stCondLst>
                                            <p:cond delay="676"/>
                                          </p:stCondLst>
                                        </p:cTn>
                                        <p:tgtEl>
                                          <p:spTgt spid="13"/>
                                        </p:tgtEl>
                                      </p:cBhvr>
                                      <p:to x="100000" y="100000"/>
                                    </p:animScale>
                                    <p:animScale>
                                      <p:cBhvr>
                                        <p:cTn id="145" dur="26">
                                          <p:stCondLst>
                                            <p:cond delay="1312"/>
                                          </p:stCondLst>
                                        </p:cTn>
                                        <p:tgtEl>
                                          <p:spTgt spid="13"/>
                                        </p:tgtEl>
                                      </p:cBhvr>
                                      <p:to x="100000" y="80000"/>
                                    </p:animScale>
                                    <p:animScale>
                                      <p:cBhvr>
                                        <p:cTn id="146" dur="166" decel="50000">
                                          <p:stCondLst>
                                            <p:cond delay="1338"/>
                                          </p:stCondLst>
                                        </p:cTn>
                                        <p:tgtEl>
                                          <p:spTgt spid="13"/>
                                        </p:tgtEl>
                                      </p:cBhvr>
                                      <p:to x="100000" y="100000"/>
                                    </p:animScale>
                                    <p:animScale>
                                      <p:cBhvr>
                                        <p:cTn id="147" dur="26">
                                          <p:stCondLst>
                                            <p:cond delay="1642"/>
                                          </p:stCondLst>
                                        </p:cTn>
                                        <p:tgtEl>
                                          <p:spTgt spid="13"/>
                                        </p:tgtEl>
                                      </p:cBhvr>
                                      <p:to x="100000" y="90000"/>
                                    </p:animScale>
                                    <p:animScale>
                                      <p:cBhvr>
                                        <p:cTn id="148" dur="166" decel="50000">
                                          <p:stCondLst>
                                            <p:cond delay="1668"/>
                                          </p:stCondLst>
                                        </p:cTn>
                                        <p:tgtEl>
                                          <p:spTgt spid="13"/>
                                        </p:tgtEl>
                                      </p:cBhvr>
                                      <p:to x="100000" y="100000"/>
                                    </p:animScale>
                                    <p:animScale>
                                      <p:cBhvr>
                                        <p:cTn id="149" dur="26">
                                          <p:stCondLst>
                                            <p:cond delay="1808"/>
                                          </p:stCondLst>
                                        </p:cTn>
                                        <p:tgtEl>
                                          <p:spTgt spid="13"/>
                                        </p:tgtEl>
                                      </p:cBhvr>
                                      <p:to x="100000" y="95000"/>
                                    </p:animScale>
                                    <p:animScale>
                                      <p:cBhvr>
                                        <p:cTn id="150" dur="166" decel="50000">
                                          <p:stCondLst>
                                            <p:cond delay="1834"/>
                                          </p:stCondLst>
                                        </p:cTn>
                                        <p:tgtEl>
                                          <p:spTgt spid="13"/>
                                        </p:tgtEl>
                                      </p:cBhvr>
                                      <p:to x="100000" y="100000"/>
                                    </p:animScale>
                                  </p:childTnLst>
                                </p:cTn>
                              </p:par>
                            </p:childTnLst>
                          </p:cTn>
                        </p:par>
                      </p:childTnLst>
                    </p:cTn>
                  </p:par>
                  <p:par>
                    <p:cTn id="151" fill="hold">
                      <p:stCondLst>
                        <p:cond delay="indefinite"/>
                      </p:stCondLst>
                      <p:childTnLst>
                        <p:par>
                          <p:cTn id="152" fill="hold">
                            <p:stCondLst>
                              <p:cond delay="0"/>
                            </p:stCondLst>
                            <p:childTnLst>
                              <p:par>
                                <p:cTn id="153" presetID="45" presetClass="entr" presetSubtype="0" fill="hold" grpId="0" nodeType="clickEffect">
                                  <p:stCondLst>
                                    <p:cond delay="0"/>
                                  </p:stCondLst>
                                  <p:childTnLst>
                                    <p:set>
                                      <p:cBhvr>
                                        <p:cTn id="154" dur="1" fill="hold">
                                          <p:stCondLst>
                                            <p:cond delay="0"/>
                                          </p:stCondLst>
                                        </p:cTn>
                                        <p:tgtEl>
                                          <p:spTgt spid="18"/>
                                        </p:tgtEl>
                                        <p:attrNameLst>
                                          <p:attrName>style.visibility</p:attrName>
                                        </p:attrNameLst>
                                      </p:cBhvr>
                                      <p:to>
                                        <p:strVal val="visible"/>
                                      </p:to>
                                    </p:set>
                                    <p:animEffect transition="in" filter="fade">
                                      <p:cBhvr>
                                        <p:cTn id="155" dur="2000"/>
                                        <p:tgtEl>
                                          <p:spTgt spid="18"/>
                                        </p:tgtEl>
                                      </p:cBhvr>
                                    </p:animEffect>
                                    <p:anim calcmode="lin" valueType="num">
                                      <p:cBhvr>
                                        <p:cTn id="156" dur="2000" fill="hold"/>
                                        <p:tgtEl>
                                          <p:spTgt spid="18"/>
                                        </p:tgtEl>
                                        <p:attrNameLst>
                                          <p:attrName>ppt_w</p:attrName>
                                        </p:attrNameLst>
                                      </p:cBhvr>
                                      <p:tavLst>
                                        <p:tav tm="0" fmla="#ppt_w*sin(2.5*pi*$)">
                                          <p:val>
                                            <p:fltVal val="0"/>
                                          </p:val>
                                        </p:tav>
                                        <p:tav tm="100000">
                                          <p:val>
                                            <p:fltVal val="1"/>
                                          </p:val>
                                        </p:tav>
                                      </p:tavLst>
                                    </p:anim>
                                    <p:anim calcmode="lin" valueType="num">
                                      <p:cBhvr>
                                        <p:cTn id="157" dur="2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2" grpId="0" animBg="1"/>
      <p:bldP spid="13" grpId="0" animBg="1"/>
      <p:bldP spid="14" grpId="0" animBg="1"/>
      <p:bldP spid="15" grpId="0" animBg="1"/>
      <p:bldP spid="17" grpId="0" animBg="1"/>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62000"/>
            <a:ext cx="7772400" cy="1384995"/>
          </a:xfrm>
          <a:prstGeom prst="rect">
            <a:avLst/>
          </a:prstGeom>
        </p:spPr>
        <p:txBody>
          <a:bodyPr wrap="square">
            <a:spAutoFit/>
          </a:bodyPr>
          <a:lstStyle/>
          <a:p>
            <a:pPr algn="just"/>
            <a:r>
              <a:rPr lang="en-US" sz="2800" dirty="0" smtClean="0">
                <a:latin typeface="Times New Roman" pitchFamily="18" charset="0"/>
                <a:cs typeface="Times New Roman" pitchFamily="18" charset="0"/>
              </a:rPr>
              <a:t>“…Taking and passing off as one’s own someone else’s work or ideas (from Latin </a:t>
            </a:r>
            <a:r>
              <a:rPr lang="en-US" sz="2800" b="1" i="1" dirty="0" err="1" smtClean="0">
                <a:latin typeface="Times New Roman" pitchFamily="18" charset="0"/>
                <a:cs typeface="Times New Roman" pitchFamily="18" charset="0"/>
              </a:rPr>
              <a:t>plagiārius</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kidnapper, literary thief).”  Macmillan Dictionary</a:t>
            </a:r>
          </a:p>
        </p:txBody>
      </p:sp>
      <p:sp>
        <p:nvSpPr>
          <p:cNvPr id="5" name="Rectangle 4"/>
          <p:cNvSpPr/>
          <p:nvPr/>
        </p:nvSpPr>
        <p:spPr>
          <a:xfrm>
            <a:off x="4648200" y="24825"/>
            <a:ext cx="3558988" cy="584775"/>
          </a:xfrm>
          <a:prstGeom prst="rect">
            <a:avLst/>
          </a:prstGeom>
        </p:spPr>
        <p:txBody>
          <a:bodyPr wrap="none">
            <a:spAutoFit/>
          </a:bodyPr>
          <a:lstStyle/>
          <a:p>
            <a:r>
              <a:rPr lang="en-US" sz="3200" dirty="0" smtClean="0">
                <a:latin typeface="Times New Roman" pitchFamily="18" charset="0"/>
                <a:cs typeface="Times New Roman" pitchFamily="18" charset="0"/>
              </a:rPr>
              <a:t>What is Plagiarism?</a:t>
            </a:r>
            <a:endParaRPr lang="en-US" sz="3200" dirty="0">
              <a:latin typeface="Times New Roman" pitchFamily="18" charset="0"/>
              <a:cs typeface="Times New Roman" pitchFamily="18" charset="0"/>
            </a:endParaRPr>
          </a:p>
        </p:txBody>
      </p:sp>
      <p:sp>
        <p:nvSpPr>
          <p:cNvPr id="6" name="ZoneTexte 5"/>
          <p:cNvSpPr txBox="1"/>
          <p:nvPr/>
        </p:nvSpPr>
        <p:spPr>
          <a:xfrm>
            <a:off x="533400" y="2286000"/>
            <a:ext cx="4155305" cy="584775"/>
          </a:xfrm>
          <a:prstGeom prst="rect">
            <a:avLst/>
          </a:prstGeom>
          <a:noFill/>
        </p:spPr>
        <p:txBody>
          <a:bodyPr wrap="none" rtlCol="0">
            <a:spAutoFit/>
          </a:bodyPr>
          <a:lstStyle/>
          <a:p>
            <a:pPr algn="just"/>
            <a:r>
              <a:rPr lang="fr-FR" sz="3200" dirty="0" err="1" smtClean="0">
                <a:latin typeface="Times New Roman" pitchFamily="18" charset="0"/>
                <a:cs typeface="Times New Roman" pitchFamily="18" charset="0"/>
              </a:rPr>
              <a:t>Avoiding</a:t>
            </a:r>
            <a:r>
              <a:rPr lang="fr-FR" sz="3200" dirty="0" smtClean="0">
                <a:latin typeface="Times New Roman" pitchFamily="18" charset="0"/>
                <a:cs typeface="Times New Roman" pitchFamily="18" charset="0"/>
              </a:rPr>
              <a:t>  </a:t>
            </a:r>
            <a:r>
              <a:rPr lang="fr-FR" sz="3200" dirty="0" err="1" smtClean="0">
                <a:latin typeface="Times New Roman" pitchFamily="18" charset="0"/>
                <a:cs typeface="Times New Roman" pitchFamily="18" charset="0"/>
              </a:rPr>
              <a:t>plagiarism</a:t>
            </a:r>
            <a:r>
              <a:rPr lang="fr-FR" sz="3200" dirty="0" smtClean="0">
                <a:latin typeface="Times New Roman" pitchFamily="18" charset="0"/>
                <a:cs typeface="Times New Roman" pitchFamily="18" charset="0"/>
              </a:rPr>
              <a:t> by</a:t>
            </a:r>
            <a:endParaRPr lang="en-US" sz="3200" dirty="0">
              <a:latin typeface="Times New Roman" pitchFamily="18" charset="0"/>
              <a:cs typeface="Times New Roman" pitchFamily="18" charset="0"/>
            </a:endParaRPr>
          </a:p>
        </p:txBody>
      </p:sp>
      <p:sp>
        <p:nvSpPr>
          <p:cNvPr id="7" name="Rectangle 6"/>
          <p:cNvSpPr/>
          <p:nvPr/>
        </p:nvSpPr>
        <p:spPr>
          <a:xfrm>
            <a:off x="457200" y="3048000"/>
            <a:ext cx="8070669" cy="1384995"/>
          </a:xfrm>
          <a:prstGeom prst="rect">
            <a:avLst/>
          </a:prstGeom>
        </p:spPr>
        <p:txBody>
          <a:bodyPr wrap="square">
            <a:spAutoFit/>
          </a:bodyPr>
          <a:lstStyle/>
          <a:p>
            <a:pPr marL="342900" indent="-342900" algn="just">
              <a:buFont typeface="Wingdings" pitchFamily="2" charset="2"/>
              <a:buChar char="v"/>
            </a:pPr>
            <a:r>
              <a:rPr lang="en-US" sz="2800" dirty="0" err="1" smtClean="0">
                <a:solidFill>
                  <a:srgbClr val="FF0000"/>
                </a:solidFill>
                <a:latin typeface="Times New Roman" pitchFamily="18" charset="0"/>
                <a:cs typeface="Times New Roman" pitchFamily="18" charset="0"/>
              </a:rPr>
              <a:t>Summarising</a:t>
            </a:r>
            <a:r>
              <a:rPr lang="en-US" sz="2800" dirty="0" smtClean="0">
                <a:solidFill>
                  <a:srgbClr val="FF0000"/>
                </a:solidFill>
                <a:latin typeface="Times New Roman" pitchFamily="18" charset="0"/>
                <a:cs typeface="Times New Roman" pitchFamily="18" charset="0"/>
              </a:rPr>
              <a:t> or Paraphrasing </a:t>
            </a:r>
          </a:p>
          <a:p>
            <a:pPr marL="514350" indent="-514350" algn="just"/>
            <a:r>
              <a:rPr lang="en-US" sz="2800" dirty="0" smtClean="0">
                <a:latin typeface="Times New Roman" pitchFamily="18" charset="0"/>
                <a:cs typeface="Times New Roman" pitchFamily="18" charset="0"/>
              </a:rPr>
              <a:t>Put the information completely in your own words, with a citation.</a:t>
            </a:r>
          </a:p>
        </p:txBody>
      </p:sp>
      <p:sp>
        <p:nvSpPr>
          <p:cNvPr id="8" name="Rectangle 7"/>
          <p:cNvSpPr/>
          <p:nvPr/>
        </p:nvSpPr>
        <p:spPr>
          <a:xfrm>
            <a:off x="457200" y="4634805"/>
            <a:ext cx="8153398" cy="1384995"/>
          </a:xfrm>
          <a:prstGeom prst="rect">
            <a:avLst/>
          </a:prstGeom>
        </p:spPr>
        <p:txBody>
          <a:bodyPr wrap="square">
            <a:spAutoFit/>
          </a:bodyPr>
          <a:lstStyle/>
          <a:p>
            <a:pPr marL="514350" indent="-514350" algn="just">
              <a:buFont typeface="Wingdings" pitchFamily="2" charset="2"/>
              <a:buChar char="v"/>
            </a:pPr>
            <a:r>
              <a:rPr lang="en-US" sz="2800" b="1" dirty="0" smtClean="0">
                <a:solidFill>
                  <a:srgbClr val="7030A0"/>
                </a:solidFill>
                <a:latin typeface="Times New Roman" pitchFamily="18" charset="0"/>
                <a:cs typeface="Times New Roman" pitchFamily="18" charset="0"/>
              </a:rPr>
              <a:t>Use Quotations</a:t>
            </a:r>
            <a:endParaRPr lang="en-US" sz="2800" dirty="0" smtClean="0">
              <a:latin typeface="Times New Roman" pitchFamily="18" charset="0"/>
              <a:cs typeface="Times New Roman" pitchFamily="18" charset="0"/>
            </a:endParaRPr>
          </a:p>
          <a:p>
            <a:pPr marL="514350" indent="-514350" algn="just"/>
            <a:r>
              <a:rPr lang="en-US" sz="2800" dirty="0" smtClean="0">
                <a:latin typeface="Times New Roman" pitchFamily="18" charset="0"/>
                <a:cs typeface="Times New Roman" pitchFamily="18" charset="0"/>
              </a:rPr>
              <a:t>Use the authors words, with “quotation marks around them” and a citation.</a:t>
            </a:r>
          </a:p>
        </p:txBody>
      </p:sp>
    </p:spTree>
    <p:extLst>
      <p:ext uri="{BB962C8B-B14F-4D97-AF65-F5344CB8AC3E}">
        <p14:creationId xmlns:p14="http://schemas.microsoft.com/office/powerpoint/2010/main" val="113755442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by="(-#ppt_w*2)" calcmode="lin" valueType="num">
                                      <p:cBhvr rctx="PPT">
                                        <p:cTn id="15" dur="500" autoRev="1" fill="hold">
                                          <p:stCondLst>
                                            <p:cond delay="0"/>
                                          </p:stCondLst>
                                        </p:cTn>
                                        <p:tgtEl>
                                          <p:spTgt spid="4"/>
                                        </p:tgtEl>
                                        <p:attrNameLst>
                                          <p:attrName>ppt_w</p:attrName>
                                        </p:attrNameLst>
                                      </p:cBhvr>
                                    </p:anim>
                                    <p:anim by="(#ppt_w*0.50)" calcmode="lin" valueType="num">
                                      <p:cBhvr>
                                        <p:cTn id="16" dur="500" decel="50000" autoRev="1" fill="hold">
                                          <p:stCondLst>
                                            <p:cond delay="0"/>
                                          </p:stCondLst>
                                        </p:cTn>
                                        <p:tgtEl>
                                          <p:spTgt spid="4"/>
                                        </p:tgtEl>
                                        <p:attrNameLst>
                                          <p:attrName>ppt_x</p:attrName>
                                        </p:attrNameLst>
                                      </p:cBhvr>
                                    </p:anim>
                                    <p:anim from="(-#ppt_h/2)" to="(#ppt_y)" calcmode="lin" valueType="num">
                                      <p:cBhvr>
                                        <p:cTn id="17" dur="1000" fill="hold">
                                          <p:stCondLst>
                                            <p:cond delay="0"/>
                                          </p:stCondLst>
                                        </p:cTn>
                                        <p:tgtEl>
                                          <p:spTgt spid="4"/>
                                        </p:tgtEl>
                                        <p:attrNameLst>
                                          <p:attrName>ppt_y</p:attrName>
                                        </p:attrNameLst>
                                      </p:cBhvr>
                                    </p:anim>
                                    <p:animRot by="21600000">
                                      <p:cBhvr>
                                        <p:cTn id="18" dur="1000" fill="hold">
                                          <p:stCondLst>
                                            <p:cond delay="0"/>
                                          </p:stCondLst>
                                        </p:cTn>
                                        <p:tgtEl>
                                          <p:spTgt spid="4"/>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3"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
                                        <p:tgtEl>
                                          <p:spTgt spid="7"/>
                                        </p:tgtEl>
                                      </p:cBhvr>
                                    </p:animEffect>
                                    <p:anim calcmode="lin" valueType="num">
                                      <p:cBhvr>
                                        <p:cTn id="42" dur="400" fill="hold"/>
                                        <p:tgtEl>
                                          <p:spTgt spid="7"/>
                                        </p:tgtEl>
                                        <p:attrNameLst>
                                          <p:attrName>ppt_x</p:attrName>
                                        </p:attrNameLst>
                                      </p:cBhvr>
                                      <p:tavLst>
                                        <p:tav tm="0">
                                          <p:val>
                                            <p:strVal val="#ppt_x"/>
                                          </p:val>
                                        </p:tav>
                                        <p:tav tm="100000">
                                          <p:val>
                                            <p:strVal val="#ppt_x"/>
                                          </p:val>
                                        </p:tav>
                                      </p:tavLst>
                                    </p:anim>
                                    <p:anim calcmode="lin" valueType="num">
                                      <p:cBhvr>
                                        <p:cTn id="43" dur="400" fill="hold"/>
                                        <p:tgtEl>
                                          <p:spTgt spid="7"/>
                                        </p:tgtEl>
                                        <p:attrNameLst>
                                          <p:attrName>ppt_y</p:attrName>
                                        </p:attrNameLst>
                                      </p:cBhvr>
                                      <p:tavLst>
                                        <p:tav tm="0">
                                          <p:val>
                                            <p:strVal val="#ppt_y+0.31"/>
                                          </p:val>
                                        </p:tav>
                                        <p:tav tm="100000">
                                          <p:val>
                                            <p:strVal val="#ppt_y+0.31"/>
                                          </p:val>
                                        </p:tav>
                                      </p:tavLst>
                                    </p:anim>
                                    <p:anim calcmode="lin" valueType="num">
                                      <p:cBhvr>
                                        <p:cTn id="44"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5"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3"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100"/>
                                        <p:tgtEl>
                                          <p:spTgt spid="8"/>
                                        </p:tgtEl>
                                      </p:cBhvr>
                                    </p:animEffect>
                                    <p:anim calcmode="lin" valueType="num">
                                      <p:cBhvr>
                                        <p:cTn id="51" dur="400" fill="hold"/>
                                        <p:tgtEl>
                                          <p:spTgt spid="8"/>
                                        </p:tgtEl>
                                        <p:attrNameLst>
                                          <p:attrName>ppt_x</p:attrName>
                                        </p:attrNameLst>
                                      </p:cBhvr>
                                      <p:tavLst>
                                        <p:tav tm="0">
                                          <p:val>
                                            <p:strVal val="#ppt_x"/>
                                          </p:val>
                                        </p:tav>
                                        <p:tav tm="100000">
                                          <p:val>
                                            <p:strVal val="#ppt_x"/>
                                          </p:val>
                                        </p:tav>
                                      </p:tavLst>
                                    </p:anim>
                                    <p:anim calcmode="lin" valueType="num">
                                      <p:cBhvr>
                                        <p:cTn id="52" dur="400" fill="hold"/>
                                        <p:tgtEl>
                                          <p:spTgt spid="8"/>
                                        </p:tgtEl>
                                        <p:attrNameLst>
                                          <p:attrName>ppt_y</p:attrName>
                                        </p:attrNameLst>
                                      </p:cBhvr>
                                      <p:tavLst>
                                        <p:tav tm="0">
                                          <p:val>
                                            <p:strVal val="#ppt_y+0.31"/>
                                          </p:val>
                                        </p:tav>
                                        <p:tav tm="100000">
                                          <p:val>
                                            <p:strVal val="#ppt_y+0.31"/>
                                          </p:val>
                                        </p:tav>
                                      </p:tavLst>
                                    </p:anim>
                                    <p:anim calcmode="lin" valueType="num">
                                      <p:cBhvr>
                                        <p:cTn id="53"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4"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3801" y="10180"/>
            <a:ext cx="3894399" cy="584775"/>
          </a:xfrm>
          <a:prstGeom prst="rect">
            <a:avLst/>
          </a:prstGeom>
        </p:spPr>
        <p:txBody>
          <a:bodyPr wrap="none">
            <a:spAutoFit/>
          </a:bodyPr>
          <a:lstStyle/>
          <a:p>
            <a:r>
              <a:rPr lang="en-US" sz="3100" dirty="0" smtClean="0">
                <a:latin typeface="Times New Roman" pitchFamily="18" charset="0"/>
                <a:cs typeface="Times New Roman" pitchFamily="18" charset="0"/>
              </a:rPr>
              <a:t>What’s the difference?</a:t>
            </a:r>
            <a:endParaRPr lang="en-US" sz="3100" dirty="0">
              <a:latin typeface="Times New Roman" pitchFamily="18" charset="0"/>
              <a:cs typeface="Times New Roman" pitchFamily="18" charset="0"/>
            </a:endParaRPr>
          </a:p>
        </p:txBody>
      </p:sp>
      <p:sp>
        <p:nvSpPr>
          <p:cNvPr id="3" name="Rectangle 2"/>
          <p:cNvSpPr/>
          <p:nvPr/>
        </p:nvSpPr>
        <p:spPr>
          <a:xfrm>
            <a:off x="381000" y="1066800"/>
            <a:ext cx="8153400" cy="978729"/>
          </a:xfrm>
          <a:prstGeom prst="rect">
            <a:avLst/>
          </a:prstGeom>
        </p:spPr>
        <p:txBody>
          <a:bodyPr wrap="square">
            <a:spAutoFit/>
          </a:bodyPr>
          <a:lstStyle/>
          <a:p>
            <a:pPr marL="342900" indent="-342900" algn="just">
              <a:lnSpc>
                <a:spcPct val="80000"/>
              </a:lnSpc>
              <a:buFont typeface="Wingdings" pitchFamily="2" charset="2"/>
              <a:buChar char="v"/>
              <a:defRPr/>
            </a:pPr>
            <a:r>
              <a:rPr lang="en-US" sz="2400" b="1" dirty="0">
                <a:latin typeface="Times New Roman" pitchFamily="18" charset="0"/>
                <a:cs typeface="Times New Roman" pitchFamily="18" charset="0"/>
              </a:rPr>
              <a:t>Quotations</a:t>
            </a:r>
            <a:r>
              <a:rPr lang="en-US" sz="2400" dirty="0">
                <a:latin typeface="Times New Roman" pitchFamily="18" charset="0"/>
                <a:cs typeface="Times New Roman" pitchFamily="18" charset="0"/>
              </a:rPr>
              <a:t> must be identical to the original. They must match the source document word for word and must be attributed to the original author. </a:t>
            </a:r>
          </a:p>
        </p:txBody>
      </p:sp>
      <p:sp>
        <p:nvSpPr>
          <p:cNvPr id="4" name="Rectangle 3"/>
          <p:cNvSpPr/>
          <p:nvPr/>
        </p:nvSpPr>
        <p:spPr>
          <a:xfrm>
            <a:off x="381000" y="2821936"/>
            <a:ext cx="8151223" cy="683264"/>
          </a:xfrm>
          <a:prstGeom prst="rect">
            <a:avLst/>
          </a:prstGeom>
        </p:spPr>
        <p:txBody>
          <a:bodyPr wrap="square">
            <a:spAutoFit/>
          </a:bodyPr>
          <a:lstStyle/>
          <a:p>
            <a:pPr marL="342900" indent="-342900" algn="just">
              <a:lnSpc>
                <a:spcPct val="80000"/>
              </a:lnSpc>
              <a:buFont typeface="Wingdings" pitchFamily="2" charset="2"/>
              <a:buChar char="v"/>
              <a:defRPr/>
            </a:pPr>
            <a:r>
              <a:rPr lang="en-US" sz="2400" b="1" dirty="0">
                <a:latin typeface="Times New Roman" pitchFamily="18" charset="0"/>
                <a:cs typeface="Times New Roman" pitchFamily="18" charset="0"/>
              </a:rPr>
              <a:t>Paraphrasing</a:t>
            </a:r>
            <a:r>
              <a:rPr lang="en-US" sz="2400" dirty="0">
                <a:latin typeface="Times New Roman" pitchFamily="18" charset="0"/>
                <a:cs typeface="Times New Roman" pitchFamily="18" charset="0"/>
              </a:rPr>
              <a:t> involves putting a passage from source material into your own words. </a:t>
            </a:r>
          </a:p>
        </p:txBody>
      </p:sp>
      <p:sp>
        <p:nvSpPr>
          <p:cNvPr id="5" name="Rectangle 4"/>
          <p:cNvSpPr/>
          <p:nvPr/>
        </p:nvSpPr>
        <p:spPr>
          <a:xfrm>
            <a:off x="457200" y="4574536"/>
            <a:ext cx="8229600" cy="683264"/>
          </a:xfrm>
          <a:prstGeom prst="rect">
            <a:avLst/>
          </a:prstGeom>
        </p:spPr>
        <p:txBody>
          <a:bodyPr wrap="square">
            <a:spAutoFit/>
          </a:bodyPr>
          <a:lstStyle/>
          <a:p>
            <a:pPr marL="342900" indent="-342900" algn="just">
              <a:lnSpc>
                <a:spcPct val="80000"/>
              </a:lnSpc>
              <a:buFont typeface="Wingdings" pitchFamily="2" charset="2"/>
              <a:buChar char="v"/>
              <a:defRPr/>
            </a:pPr>
            <a:r>
              <a:rPr lang="en-US" sz="2400" b="1" dirty="0">
                <a:latin typeface="Times New Roman" pitchFamily="18" charset="0"/>
                <a:cs typeface="Times New Roman" pitchFamily="18" charset="0"/>
              </a:rPr>
              <a:t>Summarizing</a:t>
            </a:r>
            <a:r>
              <a:rPr lang="en-US" sz="2400" dirty="0">
                <a:latin typeface="Times New Roman" pitchFamily="18" charset="0"/>
                <a:cs typeface="Times New Roman" pitchFamily="18" charset="0"/>
              </a:rPr>
              <a:t> involves putting the main idea(s) into your own words, including only the main point(s). </a:t>
            </a:r>
          </a:p>
        </p:txBody>
      </p:sp>
    </p:spTree>
    <p:extLst>
      <p:ext uri="{BB962C8B-B14F-4D97-AF65-F5344CB8AC3E}">
        <p14:creationId xmlns:p14="http://schemas.microsoft.com/office/powerpoint/2010/main" val="150636296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ipe(down)">
                                      <p:cBhvr>
                                        <p:cTn id="61" dur="580">
                                          <p:stCondLst>
                                            <p:cond delay="0"/>
                                          </p:stCondLst>
                                        </p:cTn>
                                        <p:tgtEl>
                                          <p:spTgt spid="5"/>
                                        </p:tgtEl>
                                      </p:cBhvr>
                                    </p:animEffect>
                                    <p:anim calcmode="lin" valueType="num">
                                      <p:cBhvr>
                                        <p:cTn id="6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gtEl>
                                      </p:cBhvr>
                                      <p:to x="100000" y="60000"/>
                                    </p:animScale>
                                    <p:animScale>
                                      <p:cBhvr>
                                        <p:cTn id="68" dur="166" decel="50000">
                                          <p:stCondLst>
                                            <p:cond delay="676"/>
                                          </p:stCondLst>
                                        </p:cTn>
                                        <p:tgtEl>
                                          <p:spTgt spid="5"/>
                                        </p:tgtEl>
                                      </p:cBhvr>
                                      <p:to x="100000" y="100000"/>
                                    </p:animScale>
                                    <p:animScale>
                                      <p:cBhvr>
                                        <p:cTn id="69" dur="26">
                                          <p:stCondLst>
                                            <p:cond delay="1312"/>
                                          </p:stCondLst>
                                        </p:cTn>
                                        <p:tgtEl>
                                          <p:spTgt spid="5"/>
                                        </p:tgtEl>
                                      </p:cBhvr>
                                      <p:to x="100000" y="80000"/>
                                    </p:animScale>
                                    <p:animScale>
                                      <p:cBhvr>
                                        <p:cTn id="70" dur="166" decel="50000">
                                          <p:stCondLst>
                                            <p:cond delay="1338"/>
                                          </p:stCondLst>
                                        </p:cTn>
                                        <p:tgtEl>
                                          <p:spTgt spid="5"/>
                                        </p:tgtEl>
                                      </p:cBhvr>
                                      <p:to x="100000" y="100000"/>
                                    </p:animScale>
                                    <p:animScale>
                                      <p:cBhvr>
                                        <p:cTn id="71" dur="26">
                                          <p:stCondLst>
                                            <p:cond delay="1642"/>
                                          </p:stCondLst>
                                        </p:cTn>
                                        <p:tgtEl>
                                          <p:spTgt spid="5"/>
                                        </p:tgtEl>
                                      </p:cBhvr>
                                      <p:to x="100000" y="90000"/>
                                    </p:animScale>
                                    <p:animScale>
                                      <p:cBhvr>
                                        <p:cTn id="72" dur="166" decel="50000">
                                          <p:stCondLst>
                                            <p:cond delay="1668"/>
                                          </p:stCondLst>
                                        </p:cTn>
                                        <p:tgtEl>
                                          <p:spTgt spid="5"/>
                                        </p:tgtEl>
                                      </p:cBhvr>
                                      <p:to x="100000" y="100000"/>
                                    </p:animScale>
                                    <p:animScale>
                                      <p:cBhvr>
                                        <p:cTn id="73" dur="26">
                                          <p:stCondLst>
                                            <p:cond delay="1808"/>
                                          </p:stCondLst>
                                        </p:cTn>
                                        <p:tgtEl>
                                          <p:spTgt spid="5"/>
                                        </p:tgtEl>
                                      </p:cBhvr>
                                      <p:to x="100000" y="95000"/>
                                    </p:animScale>
                                    <p:animScale>
                                      <p:cBhvr>
                                        <p:cTn id="7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8200" y="4745"/>
            <a:ext cx="3671198" cy="523220"/>
          </a:xfrm>
          <a:prstGeom prst="rect">
            <a:avLst/>
          </a:prstGeom>
        </p:spPr>
        <p:txBody>
          <a:bodyPr wrap="none">
            <a:spAutoFit/>
          </a:bodyPr>
          <a:lstStyle/>
          <a:p>
            <a:r>
              <a:rPr lang="en-US" sz="2800" dirty="0" smtClean="0">
                <a:latin typeface="Times New Roman" pitchFamily="18" charset="0"/>
                <a:cs typeface="Times New Roman" pitchFamily="18" charset="0"/>
              </a:rPr>
              <a:t>Why should I use them?</a:t>
            </a:r>
            <a:endParaRPr lang="en-US" sz="2800" dirty="0">
              <a:latin typeface="Times New Roman" pitchFamily="18" charset="0"/>
              <a:cs typeface="Times New Roman" pitchFamily="18" charset="0"/>
            </a:endParaRPr>
          </a:p>
        </p:txBody>
      </p:sp>
      <p:sp>
        <p:nvSpPr>
          <p:cNvPr id="3" name="Rectangle 2"/>
          <p:cNvSpPr/>
          <p:nvPr/>
        </p:nvSpPr>
        <p:spPr>
          <a:xfrm>
            <a:off x="381000" y="1480268"/>
            <a:ext cx="8077200" cy="424732"/>
          </a:xfrm>
          <a:prstGeom prst="rect">
            <a:avLst/>
          </a:prstGeom>
        </p:spPr>
        <p:txBody>
          <a:bodyPr wrap="square">
            <a:spAutoFit/>
          </a:bodyPr>
          <a:lstStyle/>
          <a:p>
            <a:pPr marL="342900" indent="-342900">
              <a:lnSpc>
                <a:spcPct val="90000"/>
              </a:lnSpc>
              <a:buFont typeface="Wingdings" pitchFamily="2" charset="2"/>
              <a:buChar char="v"/>
              <a:defRPr/>
            </a:pPr>
            <a:r>
              <a:rPr lang="en-US" sz="2400" dirty="0" smtClean="0">
                <a:latin typeface="Times New Roman" pitchFamily="18" charset="0"/>
                <a:cs typeface="Times New Roman" pitchFamily="18" charset="0"/>
              </a:rPr>
              <a:t>provide support for claims or add credibility to your writing </a:t>
            </a:r>
            <a:endParaRPr lang="en-US" sz="2400" dirty="0">
              <a:latin typeface="Times New Roman" pitchFamily="18" charset="0"/>
              <a:cs typeface="Times New Roman" pitchFamily="18" charset="0"/>
            </a:endParaRPr>
          </a:p>
        </p:txBody>
      </p:sp>
      <p:sp>
        <p:nvSpPr>
          <p:cNvPr id="4" name="Rectangle 3"/>
          <p:cNvSpPr/>
          <p:nvPr/>
        </p:nvSpPr>
        <p:spPr>
          <a:xfrm>
            <a:off x="381000" y="2089868"/>
            <a:ext cx="7848600" cy="424732"/>
          </a:xfrm>
          <a:prstGeom prst="rect">
            <a:avLst/>
          </a:prstGeom>
        </p:spPr>
        <p:txBody>
          <a:bodyPr wrap="square">
            <a:spAutoFit/>
          </a:bodyPr>
          <a:lstStyle/>
          <a:p>
            <a:pPr marL="342900" indent="-342900">
              <a:lnSpc>
                <a:spcPct val="90000"/>
              </a:lnSpc>
              <a:buFont typeface="Wingdings" pitchFamily="2" charset="2"/>
              <a:buChar char="v"/>
              <a:defRPr/>
            </a:pPr>
            <a:r>
              <a:rPr lang="en-US" sz="2400" dirty="0">
                <a:latin typeface="Times New Roman" pitchFamily="18" charset="0"/>
                <a:cs typeface="Times New Roman" pitchFamily="18" charset="0"/>
              </a:rPr>
              <a:t>refer to work that leads up to the work you are now doing </a:t>
            </a:r>
          </a:p>
        </p:txBody>
      </p:sp>
      <p:sp>
        <p:nvSpPr>
          <p:cNvPr id="5" name="Rectangle 4"/>
          <p:cNvSpPr/>
          <p:nvPr/>
        </p:nvSpPr>
        <p:spPr>
          <a:xfrm>
            <a:off x="381000" y="5257800"/>
            <a:ext cx="7467600" cy="424732"/>
          </a:xfrm>
          <a:prstGeom prst="rect">
            <a:avLst/>
          </a:prstGeom>
        </p:spPr>
        <p:txBody>
          <a:bodyPr wrap="square">
            <a:spAutoFit/>
          </a:bodyPr>
          <a:lstStyle/>
          <a:p>
            <a:pPr marL="342900" indent="-342900">
              <a:lnSpc>
                <a:spcPct val="90000"/>
              </a:lnSpc>
              <a:buFont typeface="Wingdings" pitchFamily="2" charset="2"/>
              <a:buChar char="v"/>
              <a:defRPr/>
            </a:pPr>
            <a:r>
              <a:rPr lang="en-US" sz="2400" dirty="0" smtClean="0">
                <a:latin typeface="Times New Roman" pitchFamily="18" charset="0"/>
                <a:cs typeface="Times New Roman" pitchFamily="18" charset="0"/>
              </a:rPr>
              <a:t>expand </a:t>
            </a:r>
            <a:r>
              <a:rPr lang="en-US" sz="2400" dirty="0">
                <a:latin typeface="Times New Roman" pitchFamily="18" charset="0"/>
                <a:cs typeface="Times New Roman" pitchFamily="18" charset="0"/>
              </a:rPr>
              <a:t>the breadth or depth of your writing </a:t>
            </a:r>
          </a:p>
        </p:txBody>
      </p:sp>
      <p:sp>
        <p:nvSpPr>
          <p:cNvPr id="6" name="Rectangle 5"/>
          <p:cNvSpPr/>
          <p:nvPr/>
        </p:nvSpPr>
        <p:spPr>
          <a:xfrm>
            <a:off x="381000" y="2699468"/>
            <a:ext cx="7944394" cy="424732"/>
          </a:xfrm>
          <a:prstGeom prst="rect">
            <a:avLst/>
          </a:prstGeom>
        </p:spPr>
        <p:txBody>
          <a:bodyPr wrap="square">
            <a:spAutoFit/>
          </a:bodyPr>
          <a:lstStyle/>
          <a:p>
            <a:pPr marL="342900" indent="-342900">
              <a:lnSpc>
                <a:spcPct val="90000"/>
              </a:lnSpc>
              <a:buFont typeface="Wingdings" pitchFamily="2" charset="2"/>
              <a:buChar char="v"/>
              <a:defRPr/>
            </a:pPr>
            <a:r>
              <a:rPr lang="en-US" sz="2400" dirty="0">
                <a:latin typeface="Times New Roman" pitchFamily="18" charset="0"/>
                <a:cs typeface="Times New Roman" pitchFamily="18" charset="0"/>
              </a:rPr>
              <a:t>give examples of several points of view on a subject </a:t>
            </a:r>
          </a:p>
        </p:txBody>
      </p:sp>
      <p:sp>
        <p:nvSpPr>
          <p:cNvPr id="8" name="Rectangle 7"/>
          <p:cNvSpPr/>
          <p:nvPr/>
        </p:nvSpPr>
        <p:spPr>
          <a:xfrm>
            <a:off x="381000" y="3309068"/>
            <a:ext cx="7924800" cy="757130"/>
          </a:xfrm>
          <a:prstGeom prst="rect">
            <a:avLst/>
          </a:prstGeom>
        </p:spPr>
        <p:txBody>
          <a:bodyPr wrap="square">
            <a:spAutoFit/>
          </a:bodyPr>
          <a:lstStyle/>
          <a:p>
            <a:pPr marL="342900" indent="-342900">
              <a:lnSpc>
                <a:spcPct val="90000"/>
              </a:lnSpc>
              <a:buFont typeface="Wingdings" pitchFamily="2" charset="2"/>
              <a:buChar char="v"/>
              <a:defRPr/>
            </a:pPr>
            <a:r>
              <a:rPr lang="en-US" sz="2400" dirty="0">
                <a:latin typeface="Times New Roman" pitchFamily="18" charset="0"/>
                <a:cs typeface="Times New Roman" pitchFamily="18" charset="0"/>
              </a:rPr>
              <a:t>highlight a particularly striking phrase, sentence, or passage by quoting the original </a:t>
            </a:r>
          </a:p>
        </p:txBody>
      </p:sp>
      <p:sp>
        <p:nvSpPr>
          <p:cNvPr id="9" name="Rectangle 8"/>
          <p:cNvSpPr/>
          <p:nvPr/>
        </p:nvSpPr>
        <p:spPr>
          <a:xfrm>
            <a:off x="381000" y="4267200"/>
            <a:ext cx="7924800" cy="757130"/>
          </a:xfrm>
          <a:prstGeom prst="rect">
            <a:avLst/>
          </a:prstGeom>
        </p:spPr>
        <p:txBody>
          <a:bodyPr wrap="square">
            <a:spAutoFit/>
          </a:bodyPr>
          <a:lstStyle/>
          <a:p>
            <a:pPr marL="342900" indent="-342900">
              <a:lnSpc>
                <a:spcPct val="90000"/>
              </a:lnSpc>
              <a:buFont typeface="Wingdings" pitchFamily="2" charset="2"/>
              <a:buChar char="v"/>
              <a:defRPr/>
            </a:pPr>
            <a:r>
              <a:rPr lang="en-US" sz="2400" dirty="0">
                <a:latin typeface="Times New Roman" pitchFamily="18" charset="0"/>
                <a:cs typeface="Times New Roman" pitchFamily="18" charset="0"/>
              </a:rPr>
              <a:t>distance yourself from the original by quoting it in order to cue readers that the words are not your own </a:t>
            </a:r>
          </a:p>
        </p:txBody>
      </p:sp>
    </p:spTree>
    <p:extLst>
      <p:ext uri="{BB962C8B-B14F-4D97-AF65-F5344CB8AC3E}">
        <p14:creationId xmlns:p14="http://schemas.microsoft.com/office/powerpoint/2010/main" val="292253551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ppt_w</p:attrName>
                                        </p:attrNameLst>
                                      </p:cBhvr>
                                      <p:tavLst>
                                        <p:tav tm="0">
                                          <p:val>
                                            <p:fltVal val="0"/>
                                          </p:val>
                                        </p:tav>
                                        <p:tav tm="100000">
                                          <p:val>
                                            <p:strVal val="#ppt_w"/>
                                          </p:val>
                                        </p:tav>
                                      </p:tavLst>
                                    </p:anim>
                                    <p:anim calcmode="lin" valueType="num">
                                      <p:cBhvr>
                                        <p:cTn id="31" dur="1000" fill="hold"/>
                                        <p:tgtEl>
                                          <p:spTgt spid="6"/>
                                        </p:tgtEl>
                                        <p:attrNameLst>
                                          <p:attrName>ppt_h</p:attrName>
                                        </p:attrNameLst>
                                      </p:cBhvr>
                                      <p:tavLst>
                                        <p:tav tm="0">
                                          <p:val>
                                            <p:fltVal val="0"/>
                                          </p:val>
                                        </p:tav>
                                        <p:tav tm="100000">
                                          <p:val>
                                            <p:strVal val="#ppt_h"/>
                                          </p:val>
                                        </p:tav>
                                      </p:tavLst>
                                    </p:anim>
                                    <p:anim calcmode="lin" valueType="num">
                                      <p:cBhvr>
                                        <p:cTn id="32"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1000" fill="hold"/>
                                        <p:tgtEl>
                                          <p:spTgt spid="8"/>
                                        </p:tgtEl>
                                        <p:attrNameLst>
                                          <p:attrName>ppt_w</p:attrName>
                                        </p:attrNameLst>
                                      </p:cBhvr>
                                      <p:tavLst>
                                        <p:tav tm="0">
                                          <p:val>
                                            <p:fltVal val="0"/>
                                          </p:val>
                                        </p:tav>
                                        <p:tav tm="100000">
                                          <p:val>
                                            <p:strVal val="#ppt_w"/>
                                          </p:val>
                                        </p:tav>
                                      </p:tavLst>
                                    </p:anim>
                                    <p:anim calcmode="lin" valueType="num">
                                      <p:cBhvr>
                                        <p:cTn id="39" dur="1000" fill="hold"/>
                                        <p:tgtEl>
                                          <p:spTgt spid="8"/>
                                        </p:tgtEl>
                                        <p:attrNameLst>
                                          <p:attrName>ppt_h</p:attrName>
                                        </p:attrNameLst>
                                      </p:cBhvr>
                                      <p:tavLst>
                                        <p:tav tm="0">
                                          <p:val>
                                            <p:fltVal val="0"/>
                                          </p:val>
                                        </p:tav>
                                        <p:tav tm="100000">
                                          <p:val>
                                            <p:strVal val="#ppt_h"/>
                                          </p:val>
                                        </p:tav>
                                      </p:tavLst>
                                    </p:anim>
                                    <p:anim calcmode="lin" valueType="num">
                                      <p:cBhvr>
                                        <p:cTn id="40"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p:stCondLst>
                        <p:cond delay="indefinite"/>
                      </p:stCondLst>
                      <p:childTnLst>
                        <p:par>
                          <p:cTn id="43" fill="hold">
                            <p:stCondLst>
                              <p:cond delay="0"/>
                            </p:stCondLst>
                            <p:childTnLst>
                              <p:par>
                                <p:cTn id="44" presetID="15"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ppt_w</p:attrName>
                                        </p:attrNameLst>
                                      </p:cBhvr>
                                      <p:tavLst>
                                        <p:tav tm="0">
                                          <p:val>
                                            <p:fltVal val="0"/>
                                          </p:val>
                                        </p:tav>
                                        <p:tav tm="100000">
                                          <p:val>
                                            <p:strVal val="#ppt_w"/>
                                          </p:val>
                                        </p:tav>
                                      </p:tavLst>
                                    </p:anim>
                                    <p:anim calcmode="lin" valueType="num">
                                      <p:cBhvr>
                                        <p:cTn id="47" dur="1000" fill="hold"/>
                                        <p:tgtEl>
                                          <p:spTgt spid="9"/>
                                        </p:tgtEl>
                                        <p:attrNameLst>
                                          <p:attrName>ppt_h</p:attrName>
                                        </p:attrNameLst>
                                      </p:cBhvr>
                                      <p:tavLst>
                                        <p:tav tm="0">
                                          <p:val>
                                            <p:fltVal val="0"/>
                                          </p:val>
                                        </p:tav>
                                        <p:tav tm="100000">
                                          <p:val>
                                            <p:strVal val="#ppt_h"/>
                                          </p:val>
                                        </p:tav>
                                      </p:tavLst>
                                    </p:anim>
                                    <p:anim calcmode="lin" valueType="num">
                                      <p:cBhvr>
                                        <p:cTn id="48"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p:stCondLst>
                        <p:cond delay="indefinite"/>
                      </p:stCondLst>
                      <p:childTnLst>
                        <p:par>
                          <p:cTn id="51" fill="hold">
                            <p:stCondLst>
                              <p:cond delay="0"/>
                            </p:stCondLst>
                            <p:childTnLst>
                              <p:par>
                                <p:cTn id="52" presetID="15" presetClass="entr" presetSubtype="0"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anim calcmode="lin" valueType="num">
                                      <p:cBhvr>
                                        <p:cTn id="54" dur="1000" fill="hold"/>
                                        <p:tgtEl>
                                          <p:spTgt spid="5"/>
                                        </p:tgtEl>
                                        <p:attrNameLst>
                                          <p:attrName>ppt_w</p:attrName>
                                        </p:attrNameLst>
                                      </p:cBhvr>
                                      <p:tavLst>
                                        <p:tav tm="0">
                                          <p:val>
                                            <p:fltVal val="0"/>
                                          </p:val>
                                        </p:tav>
                                        <p:tav tm="100000">
                                          <p:val>
                                            <p:strVal val="#ppt_w"/>
                                          </p:val>
                                        </p:tav>
                                      </p:tavLst>
                                    </p:anim>
                                    <p:anim calcmode="lin" valueType="num">
                                      <p:cBhvr>
                                        <p:cTn id="55" dur="1000" fill="hold"/>
                                        <p:tgtEl>
                                          <p:spTgt spid="5"/>
                                        </p:tgtEl>
                                        <p:attrNameLst>
                                          <p:attrName>ppt_h</p:attrName>
                                        </p:attrNameLst>
                                      </p:cBhvr>
                                      <p:tavLst>
                                        <p:tav tm="0">
                                          <p:val>
                                            <p:fltVal val="0"/>
                                          </p:val>
                                        </p:tav>
                                        <p:tav tm="100000">
                                          <p:val>
                                            <p:strVal val="#ppt_h"/>
                                          </p:val>
                                        </p:tav>
                                      </p:tavLst>
                                    </p:anim>
                                    <p:anim calcmode="lin" valueType="num">
                                      <p:cBhvr>
                                        <p:cTn id="56"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1046" y="0"/>
            <a:ext cx="1619354" cy="584775"/>
          </a:xfrm>
          <a:prstGeom prst="rect">
            <a:avLst/>
          </a:prstGeom>
        </p:spPr>
        <p:txBody>
          <a:bodyPr wrap="none">
            <a:spAutoFit/>
          </a:bodyPr>
          <a:lstStyle/>
          <a:p>
            <a:r>
              <a:rPr lang="en-US" sz="3200" b="1" dirty="0">
                <a:latin typeface="Times New Roman" pitchFamily="18" charset="0"/>
                <a:cs typeface="Times New Roman" pitchFamily="18" charset="0"/>
              </a:rPr>
              <a:t>Quoting</a:t>
            </a:r>
            <a:endParaRPr lang="en-US" sz="3200" dirty="0">
              <a:latin typeface="Times New Roman" pitchFamily="18" charset="0"/>
              <a:cs typeface="Times New Roman" pitchFamily="18" charset="0"/>
            </a:endParaRPr>
          </a:p>
        </p:txBody>
      </p:sp>
      <p:sp>
        <p:nvSpPr>
          <p:cNvPr id="3" name="Rectangle 2"/>
          <p:cNvSpPr/>
          <p:nvPr/>
        </p:nvSpPr>
        <p:spPr>
          <a:xfrm>
            <a:off x="439783" y="838200"/>
            <a:ext cx="7924800" cy="338554"/>
          </a:xfrm>
          <a:prstGeom prst="rect">
            <a:avLst/>
          </a:prstGeom>
        </p:spPr>
        <p:txBody>
          <a:bodyPr wrap="square">
            <a:spAutoFit/>
          </a:bodyPr>
          <a:lstStyle/>
          <a:p>
            <a:pPr>
              <a:lnSpc>
                <a:spcPct val="80000"/>
              </a:lnSpc>
            </a:pPr>
            <a:r>
              <a:rPr lang="en-US" sz="2000" dirty="0" smtClean="0">
                <a:latin typeface="Times New Roman" pitchFamily="18" charset="0"/>
                <a:cs typeface="Times New Roman" pitchFamily="18" charset="0"/>
              </a:rPr>
              <a:t>Copying a source word-by-word, without alteration. </a:t>
            </a:r>
          </a:p>
        </p:txBody>
      </p:sp>
      <p:sp>
        <p:nvSpPr>
          <p:cNvPr id="4" name="Rectangle 3"/>
          <p:cNvSpPr/>
          <p:nvPr/>
        </p:nvSpPr>
        <p:spPr>
          <a:xfrm>
            <a:off x="439783" y="1219200"/>
            <a:ext cx="8247017" cy="1015663"/>
          </a:xfrm>
          <a:prstGeom prst="rect">
            <a:avLst/>
          </a:prstGeom>
        </p:spPr>
        <p:txBody>
          <a:bodyPr wrap="square">
            <a:spAutoFit/>
          </a:bodyPr>
          <a:lstStyle/>
          <a:p>
            <a:pPr algn="just"/>
            <a:r>
              <a:rPr lang="en-US" sz="2000" dirty="0">
                <a:latin typeface="Times New Roman" pitchFamily="18" charset="0"/>
                <a:cs typeface="Times New Roman" pitchFamily="18" charset="0"/>
              </a:rPr>
              <a:t>Quoted  word-for-word,  set  in  quote  marks,  including  an  author-date  citation </a:t>
            </a:r>
            <a:r>
              <a:rPr lang="en-US" sz="2000" dirty="0" smtClean="0">
                <a:latin typeface="Times New Roman" pitchFamily="18" charset="0"/>
                <a:cs typeface="Times New Roman" pitchFamily="18" charset="0"/>
              </a:rPr>
              <a:t>(source  </a:t>
            </a:r>
            <a:r>
              <a:rPr lang="en-US" sz="2000" dirty="0">
                <a:latin typeface="Times New Roman" pitchFamily="18" charset="0"/>
                <a:cs typeface="Times New Roman" pitchFamily="18" charset="0"/>
              </a:rPr>
              <a:t>and  publication  date)  with  a  page  reference,  </a:t>
            </a:r>
            <a:r>
              <a:rPr lang="en-US" sz="2000" dirty="0" err="1">
                <a:latin typeface="Times New Roman" pitchFamily="18" charset="0"/>
                <a:cs typeface="Times New Roman" pitchFamily="18" charset="0"/>
              </a:rPr>
              <a:t>ie</a:t>
            </a:r>
            <a:r>
              <a:rPr lang="en-US" sz="2000" dirty="0">
                <a:latin typeface="Times New Roman" pitchFamily="18" charset="0"/>
                <a:cs typeface="Times New Roman" pitchFamily="18" charset="0"/>
              </a:rPr>
              <a:t>  (Rosales  1998:  </a:t>
            </a:r>
            <a:r>
              <a:rPr lang="en-US" sz="2000" dirty="0" smtClean="0">
                <a:latin typeface="Times New Roman" pitchFamily="18" charset="0"/>
                <a:cs typeface="Times New Roman" pitchFamily="18" charset="0"/>
              </a:rPr>
              <a:t>201)</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with a full reference to the source added to the References list </a:t>
            </a:r>
          </a:p>
        </p:txBody>
      </p:sp>
      <p:sp>
        <p:nvSpPr>
          <p:cNvPr id="6" name="Rectangle 5"/>
          <p:cNvSpPr/>
          <p:nvPr/>
        </p:nvSpPr>
        <p:spPr>
          <a:xfrm>
            <a:off x="457200" y="3389055"/>
            <a:ext cx="8247017" cy="2554545"/>
          </a:xfrm>
          <a:prstGeom prst="rect">
            <a:avLst/>
          </a:prstGeom>
        </p:spPr>
        <p:txBody>
          <a:bodyPr wrap="square">
            <a:spAutoFit/>
          </a:bodyPr>
          <a:lstStyle/>
          <a:p>
            <a:pPr algn="just"/>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stated by Nickerson (1999: 737): </a:t>
            </a:r>
          </a:p>
          <a:p>
            <a:pPr algn="just"/>
            <a:r>
              <a:rPr lang="en-US" sz="2000" dirty="0">
                <a:latin typeface="Times New Roman" pitchFamily="18" charset="0"/>
                <a:cs typeface="Times New Roman" pitchFamily="18" charset="0"/>
              </a:rPr>
              <a:t>“In  order  to  communicate  effectively  with  other  people,  one  </a:t>
            </a:r>
            <a:r>
              <a:rPr lang="en-US" sz="2000" dirty="0" smtClean="0">
                <a:latin typeface="Times New Roman" pitchFamily="18" charset="0"/>
                <a:cs typeface="Times New Roman" pitchFamily="18" charset="0"/>
              </a:rPr>
              <a:t>must have  </a:t>
            </a:r>
            <a:r>
              <a:rPr lang="en-US" sz="2000" dirty="0">
                <a:latin typeface="Times New Roman" pitchFamily="18" charset="0"/>
                <a:cs typeface="Times New Roman" pitchFamily="18" charset="0"/>
              </a:rPr>
              <a:t>a </a:t>
            </a:r>
            <a:r>
              <a:rPr lang="en-US" sz="2000" dirty="0" smtClean="0">
                <a:latin typeface="Times New Roman" pitchFamily="18" charset="0"/>
                <a:cs typeface="Times New Roman" pitchFamily="18" charset="0"/>
              </a:rPr>
              <a:t>reasonably </a:t>
            </a:r>
            <a:r>
              <a:rPr lang="en-US" sz="2000" dirty="0">
                <a:latin typeface="Times New Roman" pitchFamily="18" charset="0"/>
                <a:cs typeface="Times New Roman" pitchFamily="18" charset="0"/>
              </a:rPr>
              <a:t>accurate  idea of what they do and do not know that  is pertinent to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communication. Treating people as though they have knowledge that they </a:t>
            </a:r>
            <a:r>
              <a:rPr lang="en-US" sz="2000" dirty="0" smtClean="0">
                <a:latin typeface="Times New Roman" pitchFamily="18" charset="0"/>
                <a:cs typeface="Times New Roman" pitchFamily="18" charset="0"/>
              </a:rPr>
              <a:t>do </a:t>
            </a:r>
            <a:r>
              <a:rPr lang="en-US" sz="2000" dirty="0">
                <a:latin typeface="Times New Roman" pitchFamily="18" charset="0"/>
                <a:cs typeface="Times New Roman" pitchFamily="18" charset="0"/>
              </a:rPr>
              <a:t>not have can  result  </a:t>
            </a:r>
            <a:r>
              <a:rPr lang="en-US" sz="2000" dirty="0" smtClean="0">
                <a:latin typeface="Times New Roman" pitchFamily="18" charset="0"/>
                <a:cs typeface="Times New Roman" pitchFamily="18" charset="0"/>
              </a:rPr>
              <a:t>in miscommunication </a:t>
            </a:r>
            <a:r>
              <a:rPr lang="en-US" sz="2000" dirty="0">
                <a:latin typeface="Times New Roman" pitchFamily="18" charset="0"/>
                <a:cs typeface="Times New Roman" pitchFamily="18" charset="0"/>
              </a:rPr>
              <a:t>and perhaps embarrassment. On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other  hand,  a  fundamental  rule  of  conversation,  at  least  according  to  a </a:t>
            </a:r>
            <a:r>
              <a:rPr lang="en-US" sz="2000" dirty="0" err="1" smtClean="0">
                <a:latin typeface="Times New Roman" pitchFamily="18" charset="0"/>
                <a:cs typeface="Times New Roman" pitchFamily="18" charset="0"/>
              </a:rPr>
              <a:t>Gricean</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view,  is that one generally does not convey to others information that </a:t>
            </a:r>
            <a:r>
              <a:rPr lang="en-US" sz="2000" dirty="0" smtClean="0">
                <a:latin typeface="Times New Roman" pitchFamily="18" charset="0"/>
                <a:cs typeface="Times New Roman" pitchFamily="18" charset="0"/>
              </a:rPr>
              <a:t>one </a:t>
            </a:r>
            <a:r>
              <a:rPr lang="en-US" sz="2000" dirty="0">
                <a:latin typeface="Times New Roman" pitchFamily="18" charset="0"/>
                <a:cs typeface="Times New Roman" pitchFamily="18" charset="0"/>
              </a:rPr>
              <a:t>can assume they already have.”</a:t>
            </a:r>
          </a:p>
        </p:txBody>
      </p:sp>
      <p:sp>
        <p:nvSpPr>
          <p:cNvPr id="10" name="Rectangle 9"/>
          <p:cNvSpPr/>
          <p:nvPr/>
        </p:nvSpPr>
        <p:spPr>
          <a:xfrm>
            <a:off x="457200" y="2590800"/>
            <a:ext cx="4836580" cy="523220"/>
          </a:xfrm>
          <a:prstGeom prst="rect">
            <a:avLst/>
          </a:prstGeom>
        </p:spPr>
        <p:txBody>
          <a:bodyPr wrap="none">
            <a:spAutoFit/>
          </a:bodyPr>
          <a:lstStyle/>
          <a:p>
            <a:pPr algn="just"/>
            <a:r>
              <a:rPr lang="en-US" sz="2800" dirty="0">
                <a:latin typeface="Times New Roman" pitchFamily="18" charset="0"/>
                <a:cs typeface="Times New Roman" pitchFamily="18" charset="0"/>
              </a:rPr>
              <a:t>Correct quoting of this passage: </a:t>
            </a:r>
          </a:p>
        </p:txBody>
      </p:sp>
    </p:spTree>
    <p:extLst>
      <p:ext uri="{BB962C8B-B14F-4D97-AF65-F5344CB8AC3E}">
        <p14:creationId xmlns:p14="http://schemas.microsoft.com/office/powerpoint/2010/main" val="12853725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2000"/>
                                        <p:tgtEl>
                                          <p:spTgt spid="3"/>
                                        </p:tgtEl>
                                      </p:cBhvr>
                                    </p:animEffect>
                                    <p:anim calcmode="lin" valueType="num">
                                      <p:cBhvr>
                                        <p:cTn id="26" dur="2000" fill="hold"/>
                                        <p:tgtEl>
                                          <p:spTgt spid="3"/>
                                        </p:tgtEl>
                                        <p:attrNameLst>
                                          <p:attrName>ppt_w</p:attrName>
                                        </p:attrNameLst>
                                      </p:cBhvr>
                                      <p:tavLst>
                                        <p:tav tm="0" fmla="#ppt_w*sin(2.5*pi*$)">
                                          <p:val>
                                            <p:fltVal val="0"/>
                                          </p:val>
                                        </p:tav>
                                        <p:tav tm="100000">
                                          <p:val>
                                            <p:fltVal val="1"/>
                                          </p:val>
                                        </p:tav>
                                      </p:tavLst>
                                    </p:anim>
                                    <p:anim calcmode="lin" valueType="num">
                                      <p:cBhvr>
                                        <p:cTn id="27"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0"/>
            <a:ext cx="3570208" cy="507831"/>
          </a:xfrm>
          <a:prstGeom prst="rect">
            <a:avLst/>
          </a:prstGeom>
        </p:spPr>
        <p:txBody>
          <a:bodyPr wrap="none">
            <a:spAutoFit/>
          </a:bodyPr>
          <a:lstStyle/>
          <a:p>
            <a:r>
              <a:rPr lang="en-US" sz="2700" dirty="0" smtClean="0">
                <a:latin typeface="Times New Roman" pitchFamily="18" charset="0"/>
                <a:cs typeface="Times New Roman" pitchFamily="18" charset="0"/>
              </a:rPr>
              <a:t>Why you </a:t>
            </a:r>
            <a:r>
              <a:rPr lang="en-US" sz="2700" dirty="0">
                <a:latin typeface="Times New Roman" pitchFamily="18" charset="0"/>
                <a:cs typeface="Times New Roman" pitchFamily="18" charset="0"/>
              </a:rPr>
              <a:t>need to </a:t>
            </a:r>
            <a:r>
              <a:rPr lang="en-US" sz="2700" dirty="0" smtClean="0">
                <a:latin typeface="Times New Roman" pitchFamily="18" charset="0"/>
                <a:cs typeface="Times New Roman" pitchFamily="18" charset="0"/>
              </a:rPr>
              <a:t>quote?</a:t>
            </a:r>
            <a:endParaRPr lang="en-US" sz="2700" dirty="0">
              <a:latin typeface="Times New Roman" pitchFamily="18" charset="0"/>
              <a:cs typeface="Times New Roman" pitchFamily="18" charset="0"/>
            </a:endParaRPr>
          </a:p>
        </p:txBody>
      </p:sp>
      <p:sp>
        <p:nvSpPr>
          <p:cNvPr id="5" name="Rectangle 4"/>
          <p:cNvSpPr/>
          <p:nvPr/>
        </p:nvSpPr>
        <p:spPr>
          <a:xfrm>
            <a:off x="457200" y="685800"/>
            <a:ext cx="6400800" cy="400110"/>
          </a:xfrm>
          <a:prstGeom prst="rect">
            <a:avLst/>
          </a:prstGeom>
        </p:spPr>
        <p:txBody>
          <a:bodyPr wrap="square">
            <a:spAutoFit/>
          </a:bodyPr>
          <a:lstStyle/>
          <a:p>
            <a:pPr marL="285750" indent="-285750">
              <a:buFont typeface="Wingdings" pitchFamily="2" charset="2"/>
              <a:buChar char="v"/>
            </a:pPr>
            <a:r>
              <a:rPr lang="en-US" sz="2000" dirty="0" smtClean="0">
                <a:effectLst/>
                <a:latin typeface="Times New Roman" pitchFamily="18" charset="0"/>
                <a:cs typeface="Times New Roman" pitchFamily="18" charset="0"/>
              </a:rPr>
              <a:t>to show that an authority supports your point. </a:t>
            </a:r>
            <a:endParaRPr lang="en-US" sz="2000" dirty="0">
              <a:latin typeface="Times New Roman" pitchFamily="18" charset="0"/>
              <a:cs typeface="Times New Roman" pitchFamily="18" charset="0"/>
            </a:endParaRPr>
          </a:p>
        </p:txBody>
      </p:sp>
      <p:sp>
        <p:nvSpPr>
          <p:cNvPr id="6" name="Rectangle 5"/>
          <p:cNvSpPr/>
          <p:nvPr/>
        </p:nvSpPr>
        <p:spPr>
          <a:xfrm>
            <a:off x="457200" y="1143000"/>
            <a:ext cx="8001000" cy="421654"/>
          </a:xfrm>
          <a:prstGeom prst="rect">
            <a:avLst/>
          </a:prstGeom>
        </p:spPr>
        <p:txBody>
          <a:bodyPr wrap="square">
            <a:spAutoFit/>
          </a:bodyPr>
          <a:lstStyle/>
          <a:p>
            <a:pPr marL="285750" indent="-285750" algn="just">
              <a:lnSpc>
                <a:spcPct val="107000"/>
              </a:lnSpc>
              <a:spcAft>
                <a:spcPts val="800"/>
              </a:spcAft>
              <a:buFont typeface="Wingdings" pitchFamily="2" charset="2"/>
              <a:buChar char="v"/>
            </a:pPr>
            <a:r>
              <a:rPr lang="en-US" sz="2000" dirty="0" smtClean="0">
                <a:effectLst/>
                <a:latin typeface="Times New Roman" pitchFamily="18" charset="0"/>
                <a:cs typeface="Times New Roman" pitchFamily="18" charset="0"/>
              </a:rPr>
              <a:t>to present a position or argument to critique or comment on.</a:t>
            </a:r>
          </a:p>
        </p:txBody>
      </p:sp>
      <p:sp>
        <p:nvSpPr>
          <p:cNvPr id="7" name="Rectangle 6"/>
          <p:cNvSpPr/>
          <p:nvPr/>
        </p:nvSpPr>
        <p:spPr>
          <a:xfrm>
            <a:off x="457200" y="1600200"/>
            <a:ext cx="8229599" cy="750975"/>
          </a:xfrm>
          <a:prstGeom prst="rect">
            <a:avLst/>
          </a:prstGeom>
        </p:spPr>
        <p:txBody>
          <a:bodyPr wrap="square">
            <a:spAutoFit/>
          </a:bodyPr>
          <a:lstStyle/>
          <a:p>
            <a:pPr marL="285750" indent="-285750" algn="just">
              <a:lnSpc>
                <a:spcPct val="107000"/>
              </a:lnSpc>
              <a:spcAft>
                <a:spcPts val="800"/>
              </a:spcAft>
              <a:buFont typeface="Wingdings" pitchFamily="2" charset="2"/>
              <a:buChar char="v"/>
            </a:pPr>
            <a:r>
              <a:rPr lang="en-US" sz="2000" dirty="0" smtClean="0">
                <a:effectLst/>
                <a:latin typeface="Times New Roman" pitchFamily="18" charset="0"/>
                <a:cs typeface="Times New Roman" pitchFamily="18" charset="0"/>
              </a:rPr>
              <a:t>to present a particularly well-stated passage whose meaning would be lost if paraphrased or </a:t>
            </a:r>
            <a:r>
              <a:rPr lang="en-US" sz="2000" dirty="0" err="1" smtClean="0">
                <a:effectLst/>
                <a:latin typeface="Times New Roman" pitchFamily="18" charset="0"/>
                <a:cs typeface="Times New Roman" pitchFamily="18" charset="0"/>
              </a:rPr>
              <a:t>summarised</a:t>
            </a:r>
            <a:r>
              <a:rPr lang="en-US" sz="2000" dirty="0" smtClean="0">
                <a:effectLst/>
                <a:latin typeface="Times New Roman" pitchFamily="18" charset="0"/>
                <a:cs typeface="Times New Roman" pitchFamily="18" charset="0"/>
              </a:rPr>
              <a:t>. </a:t>
            </a:r>
          </a:p>
        </p:txBody>
      </p:sp>
      <p:sp>
        <p:nvSpPr>
          <p:cNvPr id="8" name="Rectangle 7"/>
          <p:cNvSpPr/>
          <p:nvPr/>
        </p:nvSpPr>
        <p:spPr>
          <a:xfrm>
            <a:off x="457200" y="2447577"/>
            <a:ext cx="8229599" cy="1080296"/>
          </a:xfrm>
          <a:prstGeom prst="rect">
            <a:avLst/>
          </a:prstGeom>
        </p:spPr>
        <p:txBody>
          <a:bodyPr wrap="square">
            <a:spAutoFit/>
          </a:bodyPr>
          <a:lstStyle/>
          <a:p>
            <a:pPr marL="285750" indent="-285750" algn="just">
              <a:lnSpc>
                <a:spcPct val="107000"/>
              </a:lnSpc>
              <a:spcAft>
                <a:spcPts val="800"/>
              </a:spcAft>
              <a:buFont typeface="Wingdings" pitchFamily="2" charset="2"/>
              <a:buChar char="v"/>
            </a:pPr>
            <a:r>
              <a:rPr lang="en-US" sz="2000" dirty="0" smtClean="0">
                <a:effectLst/>
                <a:latin typeface="Times New Roman" pitchFamily="18" charset="0"/>
                <a:cs typeface="Times New Roman" pitchFamily="18" charset="0"/>
              </a:rPr>
              <a:t>Quotes need to fit in with the point you are making. Reporting verbs indicate to your reader how you feel about the person’s idea and should be selected carefully.</a:t>
            </a:r>
            <a:endParaRPr lang="en-US" sz="2000" dirty="0">
              <a:effectLst/>
              <a:latin typeface="Times New Roman" pitchFamily="18" charset="0"/>
              <a:ea typeface="Calibri"/>
              <a:cs typeface="Times New Roman" pitchFamily="18" charset="0"/>
            </a:endParaRPr>
          </a:p>
        </p:txBody>
      </p:sp>
      <p:sp>
        <p:nvSpPr>
          <p:cNvPr id="9" name="Rectangle 8"/>
          <p:cNvSpPr/>
          <p:nvPr/>
        </p:nvSpPr>
        <p:spPr>
          <a:xfrm>
            <a:off x="474617" y="3530735"/>
            <a:ext cx="8229598" cy="1938992"/>
          </a:xfrm>
          <a:prstGeom prst="rect">
            <a:avLst/>
          </a:prstGeom>
        </p:spPr>
        <p:txBody>
          <a:bodyPr wrap="square">
            <a:spAutoFit/>
          </a:bodyPr>
          <a:lstStyle/>
          <a:p>
            <a:pPr marL="285750" indent="-285750" algn="just">
              <a:buFont typeface="Wingdings" pitchFamily="2" charset="2"/>
              <a:buChar char="v"/>
            </a:pPr>
            <a:r>
              <a:rPr lang="en-US" sz="2000" dirty="0">
                <a:latin typeface="Times New Roman" pitchFamily="18" charset="0"/>
                <a:cs typeface="Times New Roman" pitchFamily="18" charset="0"/>
              </a:rPr>
              <a:t>Quotations should not be overused: your own writing is more important to your teacher or supervisor. However, when you do include quotations they should be acknowledged with the correct reference conventions and listed at the end of your writing. </a:t>
            </a:r>
            <a:r>
              <a:rPr lang="en-US" sz="2000" dirty="0" err="1">
                <a:latin typeface="Times New Roman" pitchFamily="18" charset="0"/>
                <a:cs typeface="Times New Roman" pitchFamily="18" charset="0"/>
              </a:rPr>
              <a:t>Becareful</a:t>
            </a:r>
            <a:r>
              <a:rPr lang="en-US" sz="2000" dirty="0">
                <a:latin typeface="Times New Roman" pitchFamily="18" charset="0"/>
                <a:cs typeface="Times New Roman" pitchFamily="18" charset="0"/>
              </a:rPr>
              <a:t> also of the size of quotations.</a:t>
            </a:r>
          </a:p>
          <a:p>
            <a:pPr marL="742950" lvl="1" indent="-285750" algn="just">
              <a:buFont typeface="Wingdings" pitchFamily="2" charset="2"/>
              <a:buChar char="ü"/>
            </a:pPr>
            <a:r>
              <a:rPr lang="en-US" sz="2000" dirty="0">
                <a:latin typeface="Times New Roman" pitchFamily="18" charset="0"/>
                <a:cs typeface="Times New Roman" pitchFamily="18" charset="0"/>
              </a:rPr>
              <a:t>This is about the same length as the original </a:t>
            </a:r>
            <a:r>
              <a:rPr lang="en-US" sz="2000" dirty="0" smtClean="0">
                <a:latin typeface="Times New Roman" pitchFamily="18" charset="0"/>
                <a:cs typeface="Times New Roman" pitchFamily="18" charset="0"/>
              </a:rPr>
              <a:t>writing.</a:t>
            </a:r>
            <a:endParaRPr lang="en-US" sz="2000" dirty="0">
              <a:latin typeface="Times New Roman" pitchFamily="18" charset="0"/>
              <a:cs typeface="Times New Roman" pitchFamily="18" charset="0"/>
            </a:endParaRPr>
          </a:p>
          <a:p>
            <a:pPr marL="742950" lvl="1" indent="-285750" algn="just">
              <a:buFont typeface="Wingdings" pitchFamily="2" charset="2"/>
              <a:buChar char="ü"/>
            </a:pPr>
            <a:r>
              <a:rPr lang="en-US" sz="2000" dirty="0">
                <a:latin typeface="Times New Roman" pitchFamily="18" charset="0"/>
                <a:cs typeface="Times New Roman" pitchFamily="18" charset="0"/>
              </a:rPr>
              <a:t>The information is correctly referenced</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0" name="Rectangle 9"/>
          <p:cNvSpPr/>
          <p:nvPr/>
        </p:nvSpPr>
        <p:spPr>
          <a:xfrm>
            <a:off x="492033" y="5461337"/>
            <a:ext cx="8212182" cy="1015663"/>
          </a:xfrm>
          <a:prstGeom prst="rect">
            <a:avLst/>
          </a:prstGeom>
        </p:spPr>
        <p:txBody>
          <a:bodyPr wrap="square">
            <a:spAutoFit/>
          </a:bodyPr>
          <a:lstStyle/>
          <a:p>
            <a:pPr marL="285750" indent="-285750" algn="just">
              <a:buFont typeface="Wingdings" pitchFamily="2" charset="2"/>
              <a:buChar char="v"/>
            </a:pPr>
            <a:r>
              <a:rPr lang="en-US" sz="2000" dirty="0" smtClean="0">
                <a:latin typeface="Times New Roman" pitchFamily="18" charset="0"/>
                <a:cs typeface="Times New Roman" pitchFamily="18" charset="0"/>
              </a:rPr>
              <a:t>When you feel that the author’s words are very powerful and that you cannot paraphrase them without changing their meaning or impact to the readers.</a:t>
            </a:r>
          </a:p>
        </p:txBody>
      </p:sp>
    </p:spTree>
    <p:extLst>
      <p:ext uri="{BB962C8B-B14F-4D97-AF65-F5344CB8AC3E}">
        <p14:creationId xmlns:p14="http://schemas.microsoft.com/office/powerpoint/2010/main" val="313169868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900" decel="100000" fill="hold"/>
                                        <p:tgtEl>
                                          <p:spTgt spid="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900" decel="100000" fill="hold"/>
                                        <p:tgtEl>
                                          <p:spTgt spid="6"/>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900" decel="100000" fill="hold"/>
                                        <p:tgtEl>
                                          <p:spTgt spid="7"/>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900" decel="100000" fill="hold"/>
                                        <p:tgtEl>
                                          <p:spTgt spid="8"/>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fade">
                                      <p:cBhvr>
                                        <p:cTn id="57" dur="1000"/>
                                        <p:tgtEl>
                                          <p:spTgt spid="9"/>
                                        </p:tgtEl>
                                      </p:cBhvr>
                                    </p:animEffect>
                                    <p:anim calcmode="lin" valueType="num">
                                      <p:cBhvr>
                                        <p:cTn id="58" dur="1000" fill="hold"/>
                                        <p:tgtEl>
                                          <p:spTgt spid="9"/>
                                        </p:tgtEl>
                                        <p:attrNameLst>
                                          <p:attrName>ppt_x</p:attrName>
                                        </p:attrNameLst>
                                      </p:cBhvr>
                                      <p:tavLst>
                                        <p:tav tm="0">
                                          <p:val>
                                            <p:strVal val="#ppt_x"/>
                                          </p:val>
                                        </p:tav>
                                        <p:tav tm="100000">
                                          <p:val>
                                            <p:strVal val="#ppt_x"/>
                                          </p:val>
                                        </p:tav>
                                      </p:tavLst>
                                    </p:anim>
                                    <p:anim calcmode="lin" valueType="num">
                                      <p:cBhvr>
                                        <p:cTn id="59" dur="900" decel="100000" fill="hold"/>
                                        <p:tgtEl>
                                          <p:spTgt spid="9"/>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7"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900" decel="100000" fill="hold"/>
                                        <p:tgtEl>
                                          <p:spTgt spid="10"/>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Personnalisé 1">
      <a:dk1>
        <a:srgbClr val="000000"/>
      </a:dk1>
      <a:lt1>
        <a:sysClr val="window" lastClr="FFFFFF"/>
      </a:lt1>
      <a:dk2>
        <a:srgbClr val="FF0000"/>
      </a:dk2>
      <a:lt2>
        <a:srgbClr val="A9EA25"/>
      </a:lt2>
      <a:accent1>
        <a:srgbClr val="FFC000"/>
      </a:accent1>
      <a:accent2>
        <a:srgbClr val="FFFF00"/>
      </a:accent2>
      <a:accent3>
        <a:srgbClr val="00B0F0"/>
      </a:accent3>
      <a:accent4>
        <a:srgbClr val="FFCB92"/>
      </a:accent4>
      <a:accent5>
        <a:srgbClr val="7030A0"/>
      </a:accent5>
      <a:accent6>
        <a:srgbClr val="00B050"/>
      </a:accent6>
      <a:hlink>
        <a:srgbClr val="0070C0"/>
      </a:hlink>
      <a:folHlink>
        <a:srgbClr val="BF0DA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2">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431</TotalTime>
  <Words>2296</Words>
  <Application>Microsoft Office PowerPoint</Application>
  <PresentationFormat>On-screen Show (4:3)</PresentationFormat>
  <Paragraphs>160</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Blackadder ITC</vt:lpstr>
      <vt:lpstr>Calibri</vt:lpstr>
      <vt:lpstr>Century Gothic</vt:lpstr>
      <vt:lpstr>Times New Roman</vt:lpstr>
      <vt:lpstr>Wingdings</vt:lpstr>
      <vt:lpstr>Wingdings 2</vt: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elgringo elguapo</dc:creator>
  <cp:lastModifiedBy>Lahmar Info</cp:lastModifiedBy>
  <cp:revision>53</cp:revision>
  <dcterms:created xsi:type="dcterms:W3CDTF">2018-10-19T11:57:49Z</dcterms:created>
  <dcterms:modified xsi:type="dcterms:W3CDTF">2024-05-07T15:30:37Z</dcterms:modified>
</cp:coreProperties>
</file>