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448" autoAdjust="0"/>
  </p:normalViewPr>
  <p:slideViewPr>
    <p:cSldViewPr>
      <p:cViewPr varScale="1">
        <p:scale>
          <a:sx n="59" d="100"/>
          <a:sy n="59" d="100"/>
        </p:scale>
        <p:origin x="-1980" y="-90"/>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3C02E-D022-4452-8896-590756599080}" type="datetimeFigureOut">
              <a:rPr lang="fr-FR" smtClean="0"/>
              <a:pPr/>
              <a:t>03/01/2021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E2533E-CBF0-4161-9037-F2801774126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3E2533E-CBF0-4161-9037-F28017741261}"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EE40715-BDC8-48FC-B4C2-0FBD3C033B7C}" type="datetime1">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60BE4D-88D3-476F-AE47-88D190EE0469}" type="datetime1">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4329F0-18BC-4D44-B6EA-6E9391DDD634}" type="datetime1">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441EEE-6744-4729-9F3F-B90249C2CA47}" type="datetime1">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D770A1D-EB8D-47AA-A81F-E791459FE05E}" type="datetime1">
              <a:rPr lang="fr-FR" smtClean="0"/>
              <a:pPr/>
              <a:t>03/01/2021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726609-684C-4833-A049-6CCB57C6E783}" type="datetime1">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8BB6873-2C21-4545-9648-FA1F135480B7}" type="datetime1">
              <a:rPr lang="fr-FR" smtClean="0"/>
              <a:pPr/>
              <a:t>03/01/2021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07B01EF-C554-49FB-A1A8-DDD9EFB94960}" type="datetime1">
              <a:rPr lang="fr-FR" smtClean="0"/>
              <a:pPr/>
              <a:t>03/01/2021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008940-19CB-41FE-93BC-33864936654E}" type="datetime1">
              <a:rPr lang="fr-FR" smtClean="0"/>
              <a:pPr/>
              <a:t>03/01/2021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A25864-F7A1-43C2-AF5E-1EDDA9BA2737}" type="datetime1">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3751DC2-4BCC-47AF-B236-33ACD9052D5F}" type="datetime1">
              <a:rPr lang="fr-FR" smtClean="0"/>
              <a:pPr/>
              <a:t>03/01/2021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EE3E8-D1B4-461C-A696-0BB2B57D104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A72A3-1EF9-427A-A471-F1851EDFFF13}" type="datetime1">
              <a:rPr lang="fr-FR" smtClean="0"/>
              <a:pPr/>
              <a:t>03/01/2021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EE3E8-D1B4-461C-A696-0BB2B57D104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fr.wikipedia.org/wiki/Analyse_qualitative_(chimi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fr.wikipedia.org/wiki/Analyse_quantitative_(chimi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fr.wikipedia.org/wiki/M%C3%A9thode_de_Kjeldahl" TargetMode="External"/><Relationship Id="rId3" Type="http://schemas.openxmlformats.org/officeDocument/2006/relationships/hyperlink" Target="https://fr.wikipedia.org/wiki/Analyseur_CHN" TargetMode="External"/><Relationship Id="rId7" Type="http://schemas.openxmlformats.org/officeDocument/2006/relationships/hyperlink" Target="https://fr.wikipedia.org/wiki/Phosphore" TargetMode="External"/><Relationship Id="rId2" Type="http://schemas.openxmlformats.org/officeDocument/2006/relationships/hyperlink" Target="https://fr.wikipedia.org/wiki/Analyse_par_combustion" TargetMode="External"/><Relationship Id="rId1" Type="http://schemas.openxmlformats.org/officeDocument/2006/relationships/slideLayout" Target="../slideLayouts/slideLayout2.xml"/><Relationship Id="rId6" Type="http://schemas.openxmlformats.org/officeDocument/2006/relationships/hyperlink" Target="https://fr.wikipedia.org/wiki/Soufre" TargetMode="External"/><Relationship Id="rId5" Type="http://schemas.openxmlformats.org/officeDocument/2006/relationships/hyperlink" Target="https://fr.wikipedia.org/wiki/Halog%C3%A8ne" TargetMode="External"/><Relationship Id="rId10" Type="http://schemas.openxmlformats.org/officeDocument/2006/relationships/hyperlink" Target="https://fr.wikipedia.org/wiki/Spectroscopie_atomique" TargetMode="External"/><Relationship Id="rId4" Type="http://schemas.openxmlformats.org/officeDocument/2006/relationships/hyperlink" Target="https://fr.wikipedia.org/w/index.php?title=Oxydation_de_Sch%C3%B6niger&amp;action=edit&amp;redlink=1" TargetMode="External"/><Relationship Id="rId9" Type="http://schemas.openxmlformats.org/officeDocument/2006/relationships/hyperlink" Target="https://fr.wikipedia.org/wiki/Azot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420888"/>
            <a:ext cx="8892480" cy="2520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Analyse organique, thermodynamique et mécanique générale</a:t>
            </a:r>
          </a:p>
        </p:txBody>
      </p:sp>
      <p:sp>
        <p:nvSpPr>
          <p:cNvPr id="5" name="Espace réservé du numéro de diapositive 4"/>
          <p:cNvSpPr>
            <a:spLocks noGrp="1"/>
          </p:cNvSpPr>
          <p:nvPr>
            <p:ph type="sldNum" sz="quarter" idx="12"/>
          </p:nvPr>
        </p:nvSpPr>
        <p:spPr/>
        <p:txBody>
          <a:bodyPr/>
          <a:lstStyle/>
          <a:p>
            <a:fld id="{28BEE3E8-D1B4-461C-A696-0BB2B57D1045}" type="slidenum">
              <a:rPr lang="fr-FR" smtClean="0"/>
              <a:pPr/>
              <a:t>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620688"/>
            <a:ext cx="3810659" cy="584775"/>
          </a:xfrm>
          <a:prstGeom prst="rect">
            <a:avLst/>
          </a:prstGeom>
        </p:spPr>
        <p:txBody>
          <a:bodyPr wrap="none">
            <a:spAutoFit/>
          </a:bodyPr>
          <a:lstStyle/>
          <a:p>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Rendement théorique </a:t>
            </a:r>
            <a:endParaRPr lang="fr-FR" sz="3200" dirty="0"/>
          </a:p>
        </p:txBody>
      </p:sp>
      <p:pic>
        <p:nvPicPr>
          <p:cNvPr id="6"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75656" y="1268760"/>
            <a:ext cx="1224136" cy="720080"/>
          </a:xfrm>
          <a:prstGeom prst="rect">
            <a:avLst/>
          </a:prstGeom>
          <a:noFill/>
        </p:spPr>
      </p:pic>
      <p:sp>
        <p:nvSpPr>
          <p:cNvPr id="7" name="Rectangle 6"/>
          <p:cNvSpPr/>
          <p:nvPr/>
        </p:nvSpPr>
        <p:spPr>
          <a:xfrm>
            <a:off x="0" y="1988840"/>
            <a:ext cx="3389069" cy="584775"/>
          </a:xfrm>
          <a:prstGeom prst="rect">
            <a:avLst/>
          </a:prstGeom>
        </p:spPr>
        <p:txBody>
          <a:bodyPr wrap="none">
            <a:spAutoFit/>
          </a:bodyPr>
          <a:lstStyle/>
          <a:p>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Rendement indiqué</a:t>
            </a:r>
            <a:endParaRPr lang="fr-FR" sz="3200" dirty="0"/>
          </a:p>
        </p:txBody>
      </p:sp>
      <p:pic>
        <p:nvPicPr>
          <p:cNvPr id="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91680" y="2636912"/>
            <a:ext cx="1296144" cy="659507"/>
          </a:xfrm>
          <a:prstGeom prst="rect">
            <a:avLst/>
          </a:prstGeom>
          <a:noFill/>
        </p:spPr>
      </p:pic>
      <p:sp>
        <p:nvSpPr>
          <p:cNvPr id="9" name="Rectangle 8"/>
          <p:cNvSpPr/>
          <p:nvPr/>
        </p:nvSpPr>
        <p:spPr>
          <a:xfrm>
            <a:off x="-36512" y="3212976"/>
            <a:ext cx="3297698" cy="584775"/>
          </a:xfrm>
          <a:prstGeom prst="rect">
            <a:avLst/>
          </a:prstGeom>
        </p:spPr>
        <p:txBody>
          <a:bodyPr wrap="none">
            <a:spAutoFit/>
          </a:bodyPr>
          <a:lstStyle/>
          <a:p>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Rendement interne</a:t>
            </a:r>
            <a:endParaRPr lang="fr-FR" sz="3200" dirty="0"/>
          </a:p>
        </p:txBody>
      </p:sp>
      <p:sp>
        <p:nvSpPr>
          <p:cNvPr id="10" name="Rectangle 9"/>
          <p:cNvSpPr/>
          <p:nvPr/>
        </p:nvSpPr>
        <p:spPr>
          <a:xfrm>
            <a:off x="-36512" y="4365104"/>
            <a:ext cx="3937296" cy="584775"/>
          </a:xfrm>
          <a:prstGeom prst="rect">
            <a:avLst/>
          </a:prstGeom>
        </p:spPr>
        <p:txBody>
          <a:bodyPr wrap="none">
            <a:spAutoFit/>
          </a:bodyPr>
          <a:lstStyle/>
          <a:p>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Rendement mécanique</a:t>
            </a:r>
            <a:endParaRPr lang="fr-FR" sz="3200" dirty="0"/>
          </a:p>
        </p:txBody>
      </p:sp>
      <p:sp>
        <p:nvSpPr>
          <p:cNvPr id="11" name="Rectangle 10"/>
          <p:cNvSpPr/>
          <p:nvPr/>
        </p:nvSpPr>
        <p:spPr>
          <a:xfrm>
            <a:off x="8156" y="5517232"/>
            <a:ext cx="3183885" cy="584775"/>
          </a:xfrm>
          <a:prstGeom prst="rect">
            <a:avLst/>
          </a:prstGeom>
        </p:spPr>
        <p:txBody>
          <a:bodyPr wrap="none">
            <a:spAutoFit/>
          </a:bodyPr>
          <a:lstStyle/>
          <a:p>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Rendement global</a:t>
            </a:r>
            <a:endParaRPr lang="fr-FR" sz="3200" dirty="0"/>
          </a:p>
        </p:txBody>
      </p:sp>
      <p:pic>
        <p:nvPicPr>
          <p:cNvPr id="12"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835696" y="3717032"/>
            <a:ext cx="1224136" cy="792088"/>
          </a:xfrm>
          <a:prstGeom prst="rect">
            <a:avLst/>
          </a:prstGeom>
          <a:noFill/>
        </p:spPr>
      </p:pic>
      <p:pic>
        <p:nvPicPr>
          <p:cNvPr id="13"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907704" y="4797152"/>
            <a:ext cx="1872208" cy="864096"/>
          </a:xfrm>
          <a:prstGeom prst="rect">
            <a:avLst/>
          </a:prstGeom>
          <a:noFill/>
        </p:spPr>
      </p:pic>
      <p:pic>
        <p:nvPicPr>
          <p:cNvPr id="14" name="Picture 12"/>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835696" y="6081861"/>
            <a:ext cx="1728192" cy="803523"/>
          </a:xfrm>
          <a:prstGeom prst="rect">
            <a:avLst/>
          </a:prstGeom>
          <a:noFill/>
        </p:spPr>
      </p:pic>
      <p:sp>
        <p:nvSpPr>
          <p:cNvPr id="16" name="Espace réservé du numéro de diapositive 15"/>
          <p:cNvSpPr>
            <a:spLocks noGrp="1"/>
          </p:cNvSpPr>
          <p:nvPr>
            <p:ph type="sldNum" sz="quarter" idx="12"/>
          </p:nvPr>
        </p:nvSpPr>
        <p:spPr/>
        <p:txBody>
          <a:bodyPr/>
          <a:lstStyle/>
          <a:p>
            <a:fld id="{28BEE3E8-D1B4-461C-A696-0BB2B57D1045}" type="slidenum">
              <a:rPr lang="fr-FR" smtClean="0"/>
              <a:pPr/>
              <a:t>10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checkerboard(across)">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checkerboard(across)">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heckerboard(across)">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checkerboard(across)">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checkerboard(across)">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596806"/>
            <a:ext cx="3683829" cy="584775"/>
          </a:xfrm>
          <a:prstGeom prst="rect">
            <a:avLst/>
          </a:prstGeom>
        </p:spPr>
        <p:txBody>
          <a:bodyPr wrap="none">
            <a:spAutoFit/>
          </a:bodyPr>
          <a:lstStyle/>
          <a:p>
            <a:r>
              <a:rPr lang="fr-FR" sz="3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4. Analyse chimique</a:t>
            </a:r>
            <a:endParaRPr lang="fr-FR" sz="3200" dirty="0"/>
          </a:p>
        </p:txBody>
      </p:sp>
      <p:sp>
        <p:nvSpPr>
          <p:cNvPr id="5" name="Rectangle 4"/>
          <p:cNvSpPr/>
          <p:nvPr/>
        </p:nvSpPr>
        <p:spPr>
          <a:xfrm>
            <a:off x="107504" y="4284385"/>
            <a:ext cx="2656496" cy="584775"/>
          </a:xfrm>
          <a:prstGeom prst="rect">
            <a:avLst/>
          </a:prstGeom>
        </p:spPr>
        <p:txBody>
          <a:bodyPr wrap="none">
            <a:spAutoFit/>
          </a:bodyPr>
          <a:lstStyle/>
          <a:p>
            <a:r>
              <a:rPr lang="fr-FR" sz="3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4.1. Définition</a:t>
            </a:r>
            <a:endParaRPr lang="fr-FR" sz="3200" dirty="0"/>
          </a:p>
        </p:txBody>
      </p:sp>
      <p:sp>
        <p:nvSpPr>
          <p:cNvPr id="6" name="Rectangle 5"/>
          <p:cNvSpPr/>
          <p:nvPr/>
        </p:nvSpPr>
        <p:spPr>
          <a:xfrm>
            <a:off x="0" y="980728"/>
            <a:ext cx="9144000" cy="1938992"/>
          </a:xfrm>
          <a:prstGeom prst="rect">
            <a:avLst/>
          </a:prstGeom>
        </p:spPr>
        <p:txBody>
          <a:bodyPr wrap="square">
            <a:spAutoFit/>
          </a:bodyPr>
          <a:lstStyle/>
          <a:p>
            <a:pPr algn="just"/>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Le moteur à combustion interne rejette dans l’air d'importantes quantités de dioxyde de carbone, de la vapeur d’eau, d'oxydes d'azote, de CO, de HC et de suie de faible à l'échappement.</a:t>
            </a:r>
            <a:endParaRPr lang="fr-FR" sz="3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28BEE3E8-D1B4-461C-A696-0BB2B57D1045}" type="slidenum">
              <a:rPr lang="fr-FR" smtClean="0"/>
              <a:pPr/>
              <a:t>11</a:t>
            </a:fld>
            <a:endParaRPr lang="fr-FR"/>
          </a:p>
        </p:txBody>
      </p:sp>
      <p:sp>
        <p:nvSpPr>
          <p:cNvPr id="10" name="Rectangle 9"/>
          <p:cNvSpPr/>
          <p:nvPr/>
        </p:nvSpPr>
        <p:spPr>
          <a:xfrm>
            <a:off x="35496" y="2845385"/>
            <a:ext cx="9144000" cy="1477328"/>
          </a:xfrm>
          <a:prstGeom prst="rect">
            <a:avLst/>
          </a:prstGeom>
        </p:spPr>
        <p:txBody>
          <a:bodyPr wrap="square">
            <a:spAutoFit/>
          </a:bodyPr>
          <a:lstStyle/>
          <a:p>
            <a:pPr algn="just"/>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Pour déterminer la nature et la composition chimique des émissions d’un MCI dans l’atmosphère on procède à l’analyse organique</a:t>
            </a:r>
            <a:endParaRPr lang="fr-FR" sz="3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121" name="Rectangle 1"/>
          <p:cNvSpPr>
            <a:spLocks noChangeArrowheads="1"/>
          </p:cNvSpPr>
          <p:nvPr/>
        </p:nvSpPr>
        <p:spPr bwMode="auto">
          <a:xfrm>
            <a:off x="-36512" y="4859575"/>
            <a:ext cx="918051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42900" algn="just" fontAlgn="base">
              <a:spcBef>
                <a:spcPct val="0"/>
              </a:spcBef>
              <a:spcAft>
                <a:spcPct val="0"/>
              </a:spcAft>
            </a:pPr>
            <a:r>
              <a:rPr kumimoji="0" lang="fr-FR" sz="3000" b="0" i="0" u="none" strike="noStrike" cap="none" normalizeH="0" baseline="0" dirty="0" smtClean="0">
                <a:ln>
                  <a:noFill/>
                </a:ln>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L'analyse organique regroupe les différentes méthodes chimiques qui visent à identifier la </a:t>
            </a:r>
            <a:r>
              <a:rPr lang="fr-FR" sz="3000" dirty="0" smtClean="0">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composition et la structure chimique des substances. Elle </a:t>
            </a:r>
            <a:r>
              <a:rPr kumimoji="0" lang="fr-FR" sz="3000" b="0" i="0" u="none" strike="noStrike" cap="none" normalizeH="0" baseline="0" dirty="0" smtClean="0">
                <a:ln>
                  <a:noFill/>
                </a:ln>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peut être </a:t>
            </a:r>
            <a:r>
              <a:rPr kumimoji="0" lang="fr-FR" sz="3000" b="1" i="0" u="none" strike="noStrike" cap="none" normalizeH="0" baseline="0" dirty="0" smtClean="0">
                <a:ln>
                  <a:noFill/>
                </a:ln>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élémentaire</a:t>
            </a:r>
            <a:r>
              <a:rPr kumimoji="0" lang="fr-FR" sz="3000" b="0" i="0" u="none" strike="noStrike" cap="none" normalizeH="0" baseline="0" dirty="0" smtClean="0">
                <a:ln>
                  <a:noFill/>
                </a:ln>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ou</a:t>
            </a:r>
            <a:r>
              <a:rPr kumimoji="0" lang="fr-FR" sz="3000" b="1" i="0" u="none" strike="noStrike" cap="none" normalizeH="0" baseline="0" dirty="0" smtClean="0">
                <a:ln>
                  <a:noFill/>
                </a:ln>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fonctionnelle</a:t>
            </a:r>
            <a:r>
              <a:rPr kumimoji="0" lang="fr-FR" sz="3000" b="0" i="0" u="none" strike="noStrike" cap="none" normalizeH="0" baseline="0" dirty="0" smtClean="0">
                <a:ln>
                  <a:noFill/>
                </a:ln>
                <a:solidFill>
                  <a:srgbClr val="202122"/>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a:t>
            </a:r>
            <a:endParaRPr kumimoji="0" lang="fr-FR" sz="30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20688"/>
            <a:ext cx="9144000" cy="7478970"/>
          </a:xfrm>
          <a:prstGeom prst="rect">
            <a:avLst/>
          </a:prstGeom>
        </p:spPr>
        <p:txBody>
          <a:bodyPr wrap="square">
            <a:spAutoFit/>
          </a:bodyPr>
          <a:lstStyle/>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L'analyse élémentaire caractérise la composition en éléments chimiques des molécules organiques. Elle peut être :</a:t>
            </a: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Analyse qualitative (chimie)"/>
              </a:rPr>
              <a:t>qualitative</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 vise à identifier les principaux composants d’une substances (Fig. 3).</a:t>
            </a: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a:t>
            </a: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a:t>
            </a: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Fig. 3</a:t>
            </a: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a:t>
            </a: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à coins arrondis 5"/>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Espace réservé du numéro de diapositive 7"/>
          <p:cNvSpPr>
            <a:spLocks noGrp="1"/>
          </p:cNvSpPr>
          <p:nvPr>
            <p:ph type="sldNum" sz="quarter" idx="12"/>
          </p:nvPr>
        </p:nvSpPr>
        <p:spPr/>
        <p:txBody>
          <a:bodyPr/>
          <a:lstStyle/>
          <a:p>
            <a:fld id="{28BEE3E8-D1B4-461C-A696-0BB2B57D1045}" type="slidenum">
              <a:rPr lang="fr-FR" smtClean="0"/>
              <a:pPr/>
              <a:t>12</a:t>
            </a:fld>
            <a:endParaRPr lang="fr-FR"/>
          </a:p>
        </p:txBody>
      </p:sp>
      <p:pic>
        <p:nvPicPr>
          <p:cNvPr id="4097" name="Picture 1"/>
          <p:cNvPicPr>
            <a:picLocks noChangeAspect="1" noChangeArrowheads="1"/>
          </p:cNvPicPr>
          <p:nvPr/>
        </p:nvPicPr>
        <p:blipFill>
          <a:blip r:embed="rId3" cstate="print"/>
          <a:srcRect/>
          <a:stretch>
            <a:fillRect/>
          </a:stretch>
        </p:blipFill>
        <p:spPr bwMode="auto">
          <a:xfrm>
            <a:off x="3995936" y="2708920"/>
            <a:ext cx="2952328" cy="28083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28BEE3E8-D1B4-461C-A696-0BB2B57D1045}" type="slidenum">
              <a:rPr lang="fr-FR" smtClean="0"/>
              <a:pPr/>
              <a:t>13</a:t>
            </a:fld>
            <a:endParaRPr lang="fr-FR"/>
          </a:p>
        </p:txBody>
      </p:sp>
      <p:sp>
        <p:nvSpPr>
          <p:cNvPr id="6" name="Rectangle 5"/>
          <p:cNvSpPr/>
          <p:nvPr/>
        </p:nvSpPr>
        <p:spPr>
          <a:xfrm>
            <a:off x="179512" y="965041"/>
            <a:ext cx="8964488" cy="1477328"/>
          </a:xfrm>
          <a:prstGeom prst="rect">
            <a:avLst/>
          </a:prstGeom>
        </p:spPr>
        <p:txBody>
          <a:bodyPr wrap="square">
            <a:spAutoFit/>
          </a:bodyPr>
          <a:lstStyle/>
          <a:p>
            <a:pPr algn="just"/>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Analyse quantitative (chimie)"/>
              </a:rPr>
              <a:t>quantitative</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 détermine de la quantité des principaux atomes des molécules d’une substance afin de connaitre leur structure chimique (Fig. 4). </a:t>
            </a:r>
            <a:endParaRPr lang="fr-FR" sz="3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3" name="Picture 1"/>
          <p:cNvPicPr>
            <a:picLocks noChangeAspect="1" noChangeArrowheads="1"/>
          </p:cNvPicPr>
          <p:nvPr/>
        </p:nvPicPr>
        <p:blipFill>
          <a:blip r:embed="rId3" cstate="print"/>
          <a:srcRect/>
          <a:stretch>
            <a:fillRect/>
          </a:stretch>
        </p:blipFill>
        <p:spPr bwMode="auto">
          <a:xfrm>
            <a:off x="2339753" y="2708920"/>
            <a:ext cx="3256186" cy="3024336"/>
          </a:xfrm>
          <a:prstGeom prst="rect">
            <a:avLst/>
          </a:prstGeom>
          <a:noFill/>
          <a:ln w="9525">
            <a:noFill/>
            <a:miter lim="800000"/>
            <a:headEnd/>
            <a:tailEnd/>
          </a:ln>
        </p:spPr>
      </p:pic>
      <p:sp>
        <p:nvSpPr>
          <p:cNvPr id="7" name="Rectangle 6"/>
          <p:cNvSpPr/>
          <p:nvPr/>
        </p:nvSpPr>
        <p:spPr>
          <a:xfrm>
            <a:off x="3635896" y="5733256"/>
            <a:ext cx="1080120" cy="523220"/>
          </a:xfrm>
          <a:prstGeom prst="rect">
            <a:avLst/>
          </a:prstGeom>
        </p:spPr>
        <p:txBody>
          <a:bodyPr wrap="squar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Fig. 4</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28BEE3E8-D1B4-461C-A696-0BB2B57D1045}" type="slidenum">
              <a:rPr lang="fr-FR" smtClean="0"/>
              <a:pPr/>
              <a:t>14</a:t>
            </a:fld>
            <a:endParaRPr lang="fr-FR"/>
          </a:p>
        </p:txBody>
      </p:sp>
      <p:sp>
        <p:nvSpPr>
          <p:cNvPr id="6" name="Rectangle 5"/>
          <p:cNvSpPr/>
          <p:nvPr/>
        </p:nvSpPr>
        <p:spPr>
          <a:xfrm>
            <a:off x="0" y="620688"/>
            <a:ext cx="9144000" cy="4247317"/>
          </a:xfrm>
          <a:prstGeom prst="rect">
            <a:avLst/>
          </a:prstGeom>
        </p:spPr>
        <p:txBody>
          <a:bodyPr wrap="square">
            <a:spAutoFit/>
          </a:bodyPr>
          <a:lstStyle/>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L'analyse élémentaire quantitative se divise en :</a:t>
            </a: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Les méthodes chimiques :</a:t>
            </a:r>
          </a:p>
          <a:p>
            <a:pPr lvl="2">
              <a:buFont typeface="Wingdings" pitchFamily="2" charset="2"/>
              <a:buChar char="Ø"/>
            </a:pP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attaque acide puis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Analyse par combustion"/>
              </a:rPr>
              <a:t>analyse par combustion</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avec un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3" tooltip="Analyseur CHN"/>
              </a:rPr>
              <a:t>analyseur élémentaire</a:t>
            </a:r>
            <a:endParaRPr lang="fr-FR" sz="30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2">
              <a:buFont typeface="Wingdings" pitchFamily="2" charset="2"/>
              <a:buChar char="Ø"/>
            </a:pP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l’</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4" tooltip="Oxydation de Schöniger (page inexistante)"/>
              </a:rPr>
              <a:t>oxydation de </a:t>
            </a:r>
            <a:r>
              <a:rPr lang="fr-FR" sz="3000" dirty="0" err="1" smtClean="0">
                <a:effectLst>
                  <a:outerShdw blurRad="38100" dist="38100" dir="2700000" algn="tl">
                    <a:srgbClr val="000000">
                      <a:alpha val="43137"/>
                    </a:srgbClr>
                  </a:outerShdw>
                </a:effectLst>
                <a:latin typeface="Times New Roman" pitchFamily="18" charset="0"/>
                <a:cs typeface="Times New Roman" pitchFamily="18" charset="0"/>
                <a:hlinkClick r:id="rId4" tooltip="Oxydation de Schöniger (page inexistante)"/>
              </a:rPr>
              <a:t>Schöniger</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 dosage des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5" tooltip="Halogène"/>
              </a:rPr>
              <a:t>halogènes</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du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6" tooltip="Soufre"/>
              </a:rPr>
              <a:t>soufre</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et du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7" tooltip="Phosphore"/>
              </a:rPr>
              <a:t>phosphore</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a:t>
            </a:r>
          </a:p>
          <a:p>
            <a:pPr lvl="2">
              <a:buFont typeface="Wingdings" pitchFamily="2" charset="2"/>
              <a:buChar char="Ø"/>
            </a:pP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la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8" tooltip="Méthode de Kjeldahl"/>
              </a:rPr>
              <a:t>méthode de </a:t>
            </a:r>
            <a:r>
              <a:rPr lang="fr-FR" sz="3000" dirty="0" err="1" smtClean="0">
                <a:effectLst>
                  <a:outerShdw blurRad="38100" dist="38100" dir="2700000" algn="tl">
                    <a:srgbClr val="000000">
                      <a:alpha val="43137"/>
                    </a:srgbClr>
                  </a:outerShdw>
                </a:effectLst>
                <a:latin typeface="Times New Roman" pitchFamily="18" charset="0"/>
                <a:cs typeface="Times New Roman" pitchFamily="18" charset="0"/>
                <a:hlinkClick r:id="rId8" tooltip="Méthode de Kjeldahl"/>
              </a:rPr>
              <a:t>Kjeldahl</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 dosage de l’</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9" tooltip="Azote"/>
              </a:rPr>
              <a:t>azote</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a:t>
            </a:r>
          </a:p>
          <a:p>
            <a:pPr marL="0" lvl="2"/>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Les méthodes physiques :</a:t>
            </a:r>
          </a:p>
          <a:p>
            <a:pPr lvl="2"/>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la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hlinkClick r:id="rId10" tooltip="Spectroscopie atomique"/>
              </a:rPr>
              <a:t>spectrométrie atomique</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fr-FR" sz="3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28BEE3E8-D1B4-461C-A696-0BB2B57D1045}" type="slidenum">
              <a:rPr lang="fr-FR" smtClean="0"/>
              <a:pPr/>
              <a:t>15</a:t>
            </a:fld>
            <a:endParaRPr lang="fr-FR"/>
          </a:p>
        </p:txBody>
      </p:sp>
      <p:sp>
        <p:nvSpPr>
          <p:cNvPr id="6" name="Rectangle 5"/>
          <p:cNvSpPr/>
          <p:nvPr/>
        </p:nvSpPr>
        <p:spPr>
          <a:xfrm>
            <a:off x="-20470" y="620688"/>
            <a:ext cx="1617751" cy="553998"/>
          </a:xfrm>
          <a:prstGeom prst="rect">
            <a:avLst/>
          </a:prstGeom>
        </p:spPr>
        <p:txBody>
          <a:bodyPr wrap="none">
            <a:spAutoFit/>
          </a:bodyPr>
          <a:lstStyle/>
          <a:p>
            <a:r>
              <a:rPr lang="fr-FR" sz="3000" b="1" dirty="0" smtClean="0">
                <a:effectLst>
                  <a:outerShdw blurRad="38100" dist="38100" dir="2700000" algn="tl">
                    <a:srgbClr val="000000">
                      <a:alpha val="43137"/>
                    </a:srgbClr>
                  </a:outerShdw>
                </a:effectLst>
                <a:latin typeface="Times New Roman" pitchFamily="18" charset="0"/>
                <a:cs typeface="Times New Roman" pitchFamily="18" charset="0"/>
              </a:rPr>
              <a:t>Exemple</a:t>
            </a:r>
            <a:endParaRPr lang="fr-FR" sz="3000" b="1" dirty="0"/>
          </a:p>
        </p:txBody>
      </p:sp>
      <p:sp>
        <p:nvSpPr>
          <p:cNvPr id="7" name="Rectangle 6"/>
          <p:cNvSpPr/>
          <p:nvPr/>
        </p:nvSpPr>
        <p:spPr>
          <a:xfrm>
            <a:off x="-108519" y="1052736"/>
            <a:ext cx="9252520" cy="2923877"/>
          </a:xfrm>
          <a:prstGeom prst="rect">
            <a:avLst/>
          </a:prstGeom>
        </p:spPr>
        <p:txBody>
          <a:bodyPr wrap="square">
            <a:spAutoFit/>
          </a:bodyPr>
          <a:lstStyle/>
          <a:p>
            <a:pPr algn="just"/>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La combustion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de1.14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g d’un carburant </a:t>
            </a:r>
            <a:r>
              <a:rPr lang="fr-FR" sz="3000" dirty="0" err="1" smtClean="0">
                <a:effectLst>
                  <a:outerShdw blurRad="38100" dist="38100" dir="2700000" algn="tl">
                    <a:srgbClr val="000000">
                      <a:alpha val="43137"/>
                    </a:srgbClr>
                  </a:outerShdw>
                </a:effectLst>
                <a:latin typeface="Times New Roman" pitchFamily="18" charset="0"/>
                <a:cs typeface="Times New Roman" pitchFamily="18" charset="0"/>
              </a:rPr>
              <a:t>C</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x</a:t>
            </a:r>
            <a:r>
              <a:rPr lang="fr-FR" sz="3000" dirty="0" err="1" smtClean="0">
                <a:effectLst>
                  <a:outerShdw blurRad="38100" dist="38100" dir="2700000" algn="tl">
                    <a:srgbClr val="000000">
                      <a:alpha val="43137"/>
                    </a:srgbClr>
                  </a:outerShdw>
                </a:effectLst>
                <a:latin typeface="Times New Roman" pitchFamily="18" charset="0"/>
                <a:cs typeface="Times New Roman" pitchFamily="18" charset="0"/>
              </a:rPr>
              <a:t>H</a:t>
            </a:r>
            <a:r>
              <a:rPr lang="fr-FR" dirty="0" err="1" smtClean="0">
                <a:effectLst>
                  <a:outerShdw blurRad="38100" dist="38100" dir="2700000" algn="tl">
                    <a:srgbClr val="000000">
                      <a:alpha val="43137"/>
                    </a:srgbClr>
                  </a:outerShdw>
                </a:effectLst>
                <a:latin typeface="Times New Roman" pitchFamily="18" charset="0"/>
                <a:cs typeface="Times New Roman" pitchFamily="18" charset="0"/>
              </a:rPr>
              <a:t>y</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donne 3.52 g de CO</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2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et 1.62 g de la vapeur d’eau, la densité </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du </a:t>
            </a:r>
            <a:r>
              <a:rPr lang="fr-FR" sz="3000" dirty="0" err="1" smtClean="0">
                <a:effectLst>
                  <a:outerShdw blurRad="38100" dist="38100" dir="2700000" algn="tl">
                    <a:srgbClr val="000000">
                      <a:alpha val="43137"/>
                    </a:srgbClr>
                  </a:outerShdw>
                </a:effectLst>
                <a:latin typeface="Times New Roman" pitchFamily="18" charset="0"/>
                <a:cs typeface="Times New Roman" pitchFamily="18" charset="0"/>
              </a:rPr>
              <a:t>C</a:t>
            </a:r>
            <a:r>
              <a:rPr lang="fr-FR" sz="2000" dirty="0" err="1" smtClean="0">
                <a:effectLst>
                  <a:outerShdw blurRad="38100" dist="38100" dir="2700000" algn="tl">
                    <a:srgbClr val="000000">
                      <a:alpha val="43137"/>
                    </a:srgbClr>
                  </a:outerShdw>
                </a:effectLst>
                <a:latin typeface="Times New Roman" pitchFamily="18" charset="0"/>
                <a:cs typeface="Times New Roman" pitchFamily="18" charset="0"/>
              </a:rPr>
              <a:t>x</a:t>
            </a:r>
            <a:r>
              <a:rPr lang="fr-FR" sz="3000" dirty="0" err="1" smtClean="0">
                <a:effectLst>
                  <a:outerShdw blurRad="38100" dist="38100" dir="2700000" algn="tl">
                    <a:srgbClr val="000000">
                      <a:alpha val="43137"/>
                    </a:srgbClr>
                  </a:outerShdw>
                </a:effectLst>
                <a:latin typeface="Times New Roman" pitchFamily="18" charset="0"/>
                <a:cs typeface="Times New Roman" pitchFamily="18" charset="0"/>
              </a:rPr>
              <a:t>H</a:t>
            </a:r>
            <a:r>
              <a:rPr lang="fr-FR" sz="2000" dirty="0" err="1" smtClean="0">
                <a:effectLst>
                  <a:outerShdw blurRad="38100" dist="38100" dir="2700000" algn="tl">
                    <a:srgbClr val="000000">
                      <a:alpha val="43137"/>
                    </a:srgbClr>
                  </a:outerShdw>
                </a:effectLst>
                <a:latin typeface="Times New Roman" pitchFamily="18" charset="0"/>
                <a:cs typeface="Times New Roman" pitchFamily="18" charset="0"/>
              </a:rPr>
              <a:t>y</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par rapport à l’air est d=3.91</a:t>
            </a:r>
          </a:p>
          <a:p>
            <a:pPr algn="just"/>
            <a:r>
              <a:rPr lang="fr-FR" sz="3200" b="1" dirty="0" smtClean="0">
                <a:effectLst>
                  <a:outerShdw blurRad="38100" dist="38100" dir="2700000" algn="tl">
                    <a:srgbClr val="000000">
                      <a:alpha val="43137"/>
                    </a:srgbClr>
                  </a:outerShdw>
                </a:effectLst>
                <a:latin typeface="Times New Roman" pitchFamily="18" charset="0"/>
                <a:cs typeface="Times New Roman" pitchFamily="18" charset="0"/>
              </a:rPr>
              <a:t>Solution</a:t>
            </a:r>
            <a:endParaRPr lang="fr-FR" sz="3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just">
              <a:buFontTx/>
              <a:buChar char="-"/>
            </a:pPr>
            <a:r>
              <a:rPr lang="fr-FR" sz="3000" dirty="0" smtClean="0">
                <a:latin typeface="Times New Roman" pitchFamily="18" charset="0"/>
                <a:cs typeface="Times New Roman" pitchFamily="18" charset="0"/>
              </a:rPr>
              <a:t>Ecrire l’équation de la </a:t>
            </a:r>
            <a:r>
              <a:rPr lang="fr-FR" sz="3000" dirty="0" smtClean="0">
                <a:latin typeface="Times New Roman" pitchFamily="18" charset="0"/>
                <a:cs typeface="Times New Roman" pitchFamily="18" charset="0"/>
              </a:rPr>
              <a:t>combustion.</a:t>
            </a:r>
            <a:endParaRPr lang="fr-FR" sz="3000" dirty="0" smtClean="0">
              <a:latin typeface="Times New Roman" pitchFamily="18" charset="0"/>
              <a:cs typeface="Times New Roman" pitchFamily="18" charset="0"/>
            </a:endParaRPr>
          </a:p>
          <a:p>
            <a:pPr algn="just">
              <a:buFontTx/>
              <a:buChar char="-"/>
            </a:pPr>
            <a:r>
              <a:rPr lang="fr-FR" sz="3000" dirty="0" smtClean="0">
                <a:latin typeface="Times New Roman" pitchFamily="18" charset="0"/>
                <a:cs typeface="Times New Roman" pitchFamily="18" charset="0"/>
              </a:rPr>
              <a:t>Déterminer la composition chimique du </a:t>
            </a:r>
            <a:r>
              <a:rPr lang="fr-FR" sz="3000" dirty="0" smtClean="0">
                <a:latin typeface="Times New Roman" pitchFamily="18" charset="0"/>
                <a:cs typeface="Times New Roman" pitchFamily="18" charset="0"/>
              </a:rPr>
              <a:t>carburant.</a:t>
            </a:r>
            <a:endParaRPr lang="fr-FR" sz="3000" dirty="0">
              <a:latin typeface="Times New Roman" pitchFamily="18" charset="0"/>
              <a:cs typeface="Times New Roman" pitchFamily="18" charset="0"/>
            </a:endParaRPr>
          </a:p>
        </p:txBody>
      </p:sp>
      <p:sp>
        <p:nvSpPr>
          <p:cNvPr id="8" name="Rectangle 7"/>
          <p:cNvSpPr/>
          <p:nvPr/>
        </p:nvSpPr>
        <p:spPr>
          <a:xfrm>
            <a:off x="-36512" y="3861048"/>
            <a:ext cx="7100542" cy="1015663"/>
          </a:xfrm>
          <a:prstGeom prst="rect">
            <a:avLst/>
          </a:prstGeom>
        </p:spPr>
        <p:txBody>
          <a:bodyPr wrap="square">
            <a:spAutoFit/>
          </a:bodyPr>
          <a:lstStyle/>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2C</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x</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H</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y</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 (2x+y/2) O</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=&gt;2 xCO</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 + yH</a:t>
            </a:r>
            <a:r>
              <a:rPr lang="fr-FR" sz="16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O</a:t>
            </a:r>
          </a:p>
          <a:p>
            <a:r>
              <a:rPr lang="fr-FR" sz="3000" dirty="0" smtClean="0">
                <a:effectLst>
                  <a:outerShdw blurRad="38100" dist="38100" dir="2700000" algn="tl">
                    <a:srgbClr val="000000">
                      <a:alpha val="43137"/>
                    </a:srgbClr>
                  </a:outerShdw>
                </a:effectLst>
                <a:latin typeface="Times New Roman" pitchFamily="18" charset="0"/>
                <a:cs typeface="Times New Roman" pitchFamily="18" charset="0"/>
              </a:rPr>
              <a:t>M= 29d=114 g=24x+2y</a:t>
            </a:r>
            <a:endParaRPr lang="fr-FR" sz="3000"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899829" tIns="899829" rIns="899829" bIns="899829" numCol="1" anchor="ctr" anchorCtr="0" compatLnSpc="1">
            <a:prstTxWarp prst="textNoShape">
              <a:avLst/>
            </a:prstTxWarp>
            <a:spAutoFit/>
          </a:bodyPr>
          <a:lstStyle/>
          <a:p>
            <a:endParaRPr lang="fr-F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9512" y="5013176"/>
            <a:ext cx="3816424" cy="936104"/>
          </a:xfrm>
          <a:prstGeom prst="rect">
            <a:avLst/>
          </a:prstGeom>
          <a:noFill/>
        </p:spPr>
      </p:pic>
      <p:sp>
        <p:nvSpPr>
          <p:cNvPr id="1027" name="Rectangle 3"/>
          <p:cNvSpPr>
            <a:spLocks noChangeArrowheads="1"/>
          </p:cNvSpPr>
          <p:nvPr/>
        </p:nvSpPr>
        <p:spPr bwMode="auto">
          <a:xfrm>
            <a:off x="0" y="762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0" y="5733256"/>
            <a:ext cx="1980029" cy="584775"/>
          </a:xfrm>
          <a:prstGeom prst="rect">
            <a:avLst/>
          </a:prstGeom>
        </p:spPr>
        <p:txBody>
          <a:bodyPr wrap="none">
            <a:spAutoFit/>
          </a:bodyPr>
          <a:lstStyle/>
          <a:p>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x=8,  y=18</a:t>
            </a:r>
            <a:endParaRPr lang="fr-FR" sz="3200" dirty="0"/>
          </a:p>
        </p:txBody>
      </p:sp>
      <p:sp>
        <p:nvSpPr>
          <p:cNvPr id="11" name="Rectangle 10"/>
          <p:cNvSpPr/>
          <p:nvPr/>
        </p:nvSpPr>
        <p:spPr>
          <a:xfrm>
            <a:off x="19454" y="6156593"/>
            <a:ext cx="7697941" cy="584775"/>
          </a:xfrm>
          <a:prstGeom prst="rect">
            <a:avLst/>
          </a:prstGeom>
        </p:spPr>
        <p:txBody>
          <a:bodyPr wrap="none">
            <a:spAutoFit/>
          </a:bodyPr>
          <a:lstStyle/>
          <a:p>
            <a:r>
              <a:rPr lang="fr-FR" sz="3200" dirty="0" smtClean="0">
                <a:latin typeface="Times New Roman" pitchFamily="18" charset="0"/>
                <a:cs typeface="Times New Roman" pitchFamily="18" charset="0"/>
              </a:rPr>
              <a:t>la composition </a:t>
            </a:r>
            <a:r>
              <a:rPr lang="fr-FR" sz="3200" dirty="0" smtClean="0">
                <a:latin typeface="Times New Roman" pitchFamily="18" charset="0"/>
                <a:cs typeface="Times New Roman" pitchFamily="18" charset="0"/>
              </a:rPr>
              <a:t>chimique du carburant </a:t>
            </a: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C</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8</a:t>
            </a: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H</a:t>
            </a:r>
            <a:r>
              <a:rPr lang="fr-FR" sz="2000" dirty="0" smtClean="0">
                <a:effectLst>
                  <a:outerShdw blurRad="38100" dist="38100" dir="2700000" algn="tl">
                    <a:srgbClr val="000000">
                      <a:alpha val="43137"/>
                    </a:srgbClr>
                  </a:outerShdw>
                </a:effectLst>
                <a:latin typeface="Times New Roman" pitchFamily="18" charset="0"/>
                <a:cs typeface="Times New Roman" pitchFamily="18" charset="0"/>
              </a:rPr>
              <a:t>18</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72008" y="-2738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25" name="Rectangle 1"/>
          <p:cNvSpPr>
            <a:spLocks noChangeArrowheads="1"/>
          </p:cNvSpPr>
          <p:nvPr/>
        </p:nvSpPr>
        <p:spPr bwMode="auto">
          <a:xfrm>
            <a:off x="-36512" y="634037"/>
            <a:ext cx="9180512"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2075" marR="0" lvl="1" algn="justLow" defTabSz="914400" rtl="0" eaLnBrk="1" fontAlgn="base" latinLnBrk="0" hangingPunct="1">
              <a:lnSpc>
                <a:spcPct val="100000"/>
              </a:lnSpc>
              <a:spcBef>
                <a:spcPct val="0"/>
              </a:spcBef>
              <a:spcAft>
                <a:spcPct val="0"/>
              </a:spcAft>
              <a:buClrTx/>
              <a:buSzTx/>
              <a:tabLst/>
            </a:pPr>
            <a:r>
              <a:rPr kumimoji="0" lang="fr-FR" sz="3200" b="1" i="0" u="none" strike="noStrike" cap="none" normalizeH="0" baseline="0" dirty="0" smtClean="0">
                <a:ln>
                  <a:noFill/>
                </a:ln>
                <a:solidFill>
                  <a:schemeClr val="accent1">
                    <a:lumMod val="75000"/>
                  </a:schemeClr>
                </a:solidFill>
                <a:effectLst>
                  <a:outerShdw blurRad="38100" dist="38100" dir="2700000" algn="tl">
                    <a:srgbClr val="000000">
                      <a:alpha val="43137"/>
                    </a:srgbClr>
                  </a:outerShdw>
                </a:effectLst>
                <a:ea typeface="Calibri" pitchFamily="34" charset="0"/>
                <a:cs typeface="Times New Roman" pitchFamily="18" charset="0"/>
              </a:rPr>
              <a:t>1. Généralités</a:t>
            </a:r>
            <a:endParaRPr kumimoji="0" lang="fr-FR" sz="3200" b="0" i="0" u="none" strike="noStrike" cap="none" normalizeH="0" baseline="0" dirty="0" smtClean="0">
              <a:ln>
                <a:noFill/>
              </a:ln>
              <a:solidFill>
                <a:schemeClr val="accent1">
                  <a:lumMod val="75000"/>
                </a:schemeClr>
              </a:solidFill>
              <a:effectLst>
                <a:outerShdw blurRad="38100" dist="38100" dir="2700000" algn="tl">
                  <a:srgbClr val="000000">
                    <a:alpha val="43137"/>
                  </a:srgbClr>
                </a:outerShdw>
              </a:effectLst>
              <a:cs typeface="Arial" pitchFamily="34" charset="0"/>
            </a:endParaRPr>
          </a:p>
          <a:p>
            <a:pPr marL="0" marR="0" lvl="2" algn="justLow" defTabSz="914400" rtl="0" eaLnBrk="0" fontAlgn="base" latinLnBrk="0" hangingPunct="0">
              <a:lnSpc>
                <a:spcPct val="100000"/>
              </a:lnSpc>
              <a:spcBef>
                <a:spcPct val="0"/>
              </a:spcBef>
              <a:spcAft>
                <a:spcPct val="0"/>
              </a:spcAft>
              <a:buClrTx/>
              <a:buSzTx/>
              <a:buFontTx/>
              <a:buAutoNum type="arabicPeriod"/>
              <a:tabLst/>
            </a:pPr>
            <a:r>
              <a:rPr kumimoji="0" lang="fr-FR" sz="3200" b="1" i="0" u="none" strike="noStrike" cap="none" normalizeH="0" baseline="0" dirty="0" smtClean="0">
                <a:ln>
                  <a:noFill/>
                </a:ln>
                <a:solidFill>
                  <a:schemeClr val="accent1">
                    <a:lumMod val="75000"/>
                  </a:schemeClr>
                </a:solidFill>
                <a:effectLst>
                  <a:outerShdw blurRad="38100" dist="38100" dir="2700000" algn="tl">
                    <a:srgbClr val="000000">
                      <a:alpha val="43137"/>
                    </a:srgbClr>
                  </a:outerShdw>
                </a:effectLst>
                <a:ea typeface="Calibri" pitchFamily="34" charset="0"/>
                <a:cs typeface="Times New Roman" pitchFamily="18" charset="0"/>
              </a:rPr>
              <a:t>1. Définition</a:t>
            </a:r>
            <a:endParaRPr kumimoji="0" lang="fr-FR" sz="3200" b="0" i="0" u="none" strike="noStrike" cap="none" normalizeH="0" baseline="0" dirty="0" smtClean="0">
              <a:ln>
                <a:noFill/>
              </a:ln>
              <a:solidFill>
                <a:schemeClr val="accent1">
                  <a:lumMod val="75000"/>
                </a:schemeClr>
              </a:solidFill>
              <a:effectLst>
                <a:outerShdw blurRad="38100" dist="38100" dir="2700000" algn="tl">
                  <a:srgbClr val="000000">
                    <a:alpha val="43137"/>
                  </a:srgbClr>
                </a:outerShdw>
              </a:effectLst>
              <a:cs typeface="Arial" pitchFamily="34" charset="0"/>
            </a:endParaRPr>
          </a:p>
          <a:p>
            <a:pPr marL="0" marR="0" lvl="0" indent="449263" algn="justLow"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000000"/>
                </a:solidFill>
                <a:effectLst>
                  <a:outerShdw blurRad="38100" dist="38100" dir="2700000" algn="tl">
                    <a:srgbClr val="000000">
                      <a:alpha val="43137"/>
                    </a:srgbClr>
                  </a:outerShdw>
                </a:effectLst>
                <a:ea typeface="Calibri" pitchFamily="34" charset="0"/>
                <a:cs typeface="Arial" pitchFamily="34" charset="0"/>
              </a:rPr>
              <a:t>Le moteur à combustion interne est une machine qui transforme l’énergie chimique contenue dans un carburant, en énergie calorifique libérée par la combustion du combustible puis en énergie motrice mécanique. Cette transformation est effectuée au cours d’un cycle moteur qui représente un processus physico-chimique complexe se répétant périodiquement dans le cylindre du moteur sur 4 opérations : Admission, compression, inflammation-détente et échappement.</a:t>
            </a:r>
            <a:endParaRPr kumimoji="0" lang="fr-FR" sz="2800" b="0" i="0" u="none" strike="noStrike" cap="none" normalizeH="0" baseline="0" dirty="0" smtClean="0">
              <a:ln>
                <a:noFill/>
              </a:ln>
              <a:solidFill>
                <a:schemeClr val="tx1"/>
              </a:solidFill>
              <a:effectLst>
                <a:outerShdw blurRad="38100" dist="38100" dir="2700000" algn="tl">
                  <a:srgbClr val="000000">
                    <a:alpha val="43137"/>
                  </a:srgbClr>
                </a:outerShdw>
              </a:effectLst>
              <a:cs typeface="Arial" pitchFamily="34" charset="0"/>
            </a:endParaRPr>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611560" y="2420888"/>
            <a:ext cx="7848872" cy="3964841"/>
          </a:xfrm>
          <a:prstGeom prst="rect">
            <a:avLst/>
          </a:prstGeom>
          <a:noFill/>
          <a:ln w="9525">
            <a:noFill/>
            <a:miter lim="800000"/>
            <a:headEnd/>
            <a:tailEnd/>
          </a:ln>
        </p:spPr>
      </p:pic>
      <p:sp>
        <p:nvSpPr>
          <p:cNvPr id="5" name="Rectangle à coins arrondis 4"/>
          <p:cNvSpPr/>
          <p:nvPr/>
        </p:nvSpPr>
        <p:spPr>
          <a:xfrm>
            <a:off x="72008" y="-2738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548680"/>
            <a:ext cx="4376326" cy="584775"/>
          </a:xfrm>
          <a:prstGeom prst="rect">
            <a:avLst/>
          </a:prstGeom>
        </p:spPr>
        <p:txBody>
          <a:bodyPr wrap="none">
            <a:spAutoFit/>
          </a:bodyPr>
          <a:lstStyle/>
          <a:p>
            <a:r>
              <a:rPr kumimoji="0" lang="fr-FR" sz="3200" b="1" i="0" u="none" strike="noStrike" cap="none" normalizeH="0" baseline="0" dirty="0" smtClean="0">
                <a:ln>
                  <a:noFill/>
                </a:ln>
                <a:solidFill>
                  <a:schemeClr val="accent1">
                    <a:lumMod val="75000"/>
                  </a:schemeClr>
                </a:solidFill>
                <a:effectLst>
                  <a:outerShdw blurRad="38100" dist="38100" dir="2700000" algn="tl">
                    <a:srgbClr val="000000">
                      <a:alpha val="43137"/>
                    </a:srgbClr>
                  </a:outerShdw>
                </a:effectLst>
                <a:ea typeface="Calibri" pitchFamily="34" charset="0"/>
                <a:cs typeface="Arial" pitchFamily="34" charset="0"/>
              </a:rPr>
              <a:t>1.2. Terminologie </a:t>
            </a:r>
            <a:r>
              <a:rPr kumimoji="0" lang="fr-FR" sz="3200" i="0" u="none" strike="noStrike" cap="none" normalizeH="0" baseline="0" dirty="0" smtClean="0">
                <a:ln>
                  <a:noFill/>
                </a:ln>
                <a:ea typeface="Calibri" pitchFamily="34" charset="0"/>
                <a:cs typeface="Arial" pitchFamily="34" charset="0"/>
              </a:rPr>
              <a:t>(Fig. 1)</a:t>
            </a:r>
            <a:endParaRPr lang="fr-FR" sz="3200" dirty="0"/>
          </a:p>
        </p:txBody>
      </p:sp>
      <p:sp>
        <p:nvSpPr>
          <p:cNvPr id="7" name="Rectangle 6"/>
          <p:cNvSpPr/>
          <p:nvPr/>
        </p:nvSpPr>
        <p:spPr>
          <a:xfrm>
            <a:off x="3995936" y="6237312"/>
            <a:ext cx="968535" cy="523220"/>
          </a:xfrm>
          <a:prstGeom prst="rect">
            <a:avLst/>
          </a:prstGeom>
        </p:spPr>
        <p:txBody>
          <a:bodyPr wrap="none">
            <a:spAutoFit/>
          </a:bodyPr>
          <a:lstStyle/>
          <a:p>
            <a:r>
              <a:rPr kumimoji="0" lang="fr-FR" sz="2800" b="1" i="0" u="none" strike="noStrike" cap="none" normalizeH="0" baseline="0" dirty="0" smtClean="0">
                <a:ln>
                  <a:noFill/>
                </a:ln>
                <a:effectLst>
                  <a:outerShdw blurRad="38100" dist="38100" dir="2700000" algn="tl">
                    <a:srgbClr val="000000">
                      <a:alpha val="43137"/>
                    </a:srgbClr>
                  </a:outerShdw>
                </a:effectLst>
                <a:ea typeface="Calibri" pitchFamily="34" charset="0"/>
                <a:cs typeface="Arial" pitchFamily="34" charset="0"/>
              </a:rPr>
              <a:t>Fig. 1</a:t>
            </a:r>
            <a:endParaRPr lang="fr-FR" sz="2800" b="1" dirty="0">
              <a:effectLst>
                <a:outerShdw blurRad="38100" dist="38100" dir="2700000" algn="tl">
                  <a:srgbClr val="000000">
                    <a:alpha val="43137"/>
                  </a:srgbClr>
                </a:outerShdw>
              </a:effectLst>
            </a:endParaRPr>
          </a:p>
        </p:txBody>
      </p:sp>
      <p:sp>
        <p:nvSpPr>
          <p:cNvPr id="9" name="Rectangle 8"/>
          <p:cNvSpPr/>
          <p:nvPr/>
        </p:nvSpPr>
        <p:spPr>
          <a:xfrm>
            <a:off x="211192" y="1412776"/>
            <a:ext cx="2241319" cy="523220"/>
          </a:xfrm>
          <a:prstGeom prst="rect">
            <a:avLst/>
          </a:prstGeom>
        </p:spPr>
        <p:txBody>
          <a:bodyPr wrap="none">
            <a:spAutoFit/>
          </a:bodyPr>
          <a:lstStyle/>
          <a:p>
            <a:pPr lvl="2" indent="-914400" algn="justLow" fontAlgn="base">
              <a:spcBef>
                <a:spcPct val="0"/>
              </a:spcBef>
              <a:spcAft>
                <a:spcPct val="0"/>
              </a:spcAf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a:t>
            </a:r>
            <a:r>
              <a:rPr lang="fr-FR" sz="2800" b="1" dirty="0">
                <a:ea typeface="Calibri" pitchFamily="34"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sage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p:nvPr/>
        </p:nvSpPr>
        <p:spPr>
          <a:xfrm>
            <a:off x="2100866" y="1412776"/>
            <a:ext cx="1939955" cy="523220"/>
          </a:xfrm>
          <a:prstGeom prst="rect">
            <a:avLst/>
          </a:prstGeom>
        </p:spPr>
        <p:txBody>
          <a:bodyPr wrap="none">
            <a:spAutoFit/>
          </a:bodyPr>
          <a:lstStyle/>
          <a:p>
            <a:pPr lvl="0" algn="justLow" eaLnBrk="0" fontAlgn="base" hangingPunct="0">
              <a:spcBef>
                <a:spcPct val="0"/>
              </a:spcBef>
              <a:spcAft>
                <a:spcPct val="0"/>
              </a:spcAf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Course(</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fr-FR" sz="28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0"/>
          <p:cNvSpPr/>
          <p:nvPr/>
        </p:nvSpPr>
        <p:spPr>
          <a:xfrm>
            <a:off x="4009180" y="1465620"/>
            <a:ext cx="2291012" cy="523220"/>
          </a:xfrm>
          <a:prstGeom prst="rect">
            <a:avLst/>
          </a:prstGeom>
        </p:spPr>
        <p:txBody>
          <a:bodyPr wrap="none">
            <a:spAutoFit/>
          </a:bodyPr>
          <a:lstStyle/>
          <a:p>
            <a:pPr lvl="2" indent="-914400" algn="justLow" eaLnBrk="0" fontAlgn="base" hangingPunct="0">
              <a:spcBef>
                <a:spcPct val="0"/>
              </a:spcBef>
              <a:spcAft>
                <a:spcPct val="0"/>
              </a:spcAft>
              <a:buClr>
                <a:schemeClr val="tx1"/>
              </a:buClr>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Cylindr</a:t>
            </a:r>
            <a:r>
              <a:rPr lang="fr-FR" sz="2800" b="1" dirty="0">
                <a:ea typeface="Calibri" pitchFamily="34"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a:t>
            </a:r>
            <a:r>
              <a:rPr kumimoji="0" lang="fr-FR"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lang="fr-FR" sz="4000" dirty="0">
              <a:latin typeface="Arial" pitchFamily="34" charset="0"/>
              <a:cs typeface="Arial" pitchFamily="34" charset="0"/>
            </a:endParaRPr>
          </a:p>
        </p:txBody>
      </p:sp>
      <p:sp>
        <p:nvSpPr>
          <p:cNvPr id="13" name="Espace réservé du numéro de diapositive 12"/>
          <p:cNvSpPr>
            <a:spLocks noGrp="1"/>
          </p:cNvSpPr>
          <p:nvPr>
            <p:ph type="sldNum" sz="quarter" idx="12"/>
          </p:nvPr>
        </p:nvSpPr>
        <p:spPr/>
        <p:txBody>
          <a:bodyPr/>
          <a:lstStyle/>
          <a:p>
            <a:fld id="{28BEE3E8-D1B4-461C-A696-0BB2B57D1045}" type="slidenum">
              <a:rPr lang="fr-FR" smtClean="0"/>
              <a:pPr/>
              <a:t>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548680"/>
            <a:ext cx="9144000" cy="1077218"/>
          </a:xfrm>
          <a:prstGeom prst="rect">
            <a:avLst/>
          </a:prstGeom>
        </p:spPr>
        <p:txBody>
          <a:bodyPr wrap="square">
            <a:spAutoFit/>
          </a:bodyPr>
          <a:lstStyle/>
          <a:p>
            <a:pPr algn="just"/>
            <a:r>
              <a:rPr lang="fr-FR" sz="3200" b="1" dirty="0" smtClean="0">
                <a:solidFill>
                  <a:schemeClr val="accent1">
                    <a:lumMod val="75000"/>
                  </a:schemeClr>
                </a:solidFill>
                <a:effectLst>
                  <a:outerShdw blurRad="38100" dist="38100" dir="2700000" algn="tl">
                    <a:srgbClr val="000000">
                      <a:alpha val="43137"/>
                    </a:srgbClr>
                  </a:outerShdw>
                </a:effectLst>
              </a:rPr>
              <a:t>2. Comparaison entre le fonctionnement des moteurs à essence et Diesel </a:t>
            </a:r>
            <a:endParaRPr lang="fr-FR" sz="3200" b="1" dirty="0">
              <a:solidFill>
                <a:schemeClr val="accent1">
                  <a:lumMod val="75000"/>
                </a:schemeClr>
              </a:solidFill>
              <a:effectLst>
                <a:outerShdw blurRad="38100" dist="38100" dir="2700000" algn="tl">
                  <a:srgbClr val="000000">
                    <a:alpha val="43137"/>
                  </a:srgbClr>
                </a:outerShdw>
              </a:effectLst>
            </a:endParaRPr>
          </a:p>
        </p:txBody>
      </p:sp>
      <p:pic>
        <p:nvPicPr>
          <p:cNvPr id="16386" name="Picture 2"/>
          <p:cNvPicPr>
            <a:picLocks noChangeAspect="1" noChangeArrowheads="1"/>
          </p:cNvPicPr>
          <p:nvPr/>
        </p:nvPicPr>
        <p:blipFill>
          <a:blip r:embed="rId2" cstate="print"/>
          <a:srcRect/>
          <a:stretch>
            <a:fillRect/>
          </a:stretch>
        </p:blipFill>
        <p:spPr bwMode="auto">
          <a:xfrm>
            <a:off x="0" y="1547813"/>
            <a:ext cx="9144000" cy="5310187"/>
          </a:xfrm>
          <a:prstGeom prst="rect">
            <a:avLst/>
          </a:prstGeom>
          <a:noFill/>
          <a:ln w="9525">
            <a:noFill/>
            <a:miter lim="800000"/>
            <a:headEnd/>
            <a:tailEnd/>
          </a:ln>
        </p:spPr>
      </p:pic>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8BEE3E8-D1B4-461C-A696-0BB2B57D1045}" type="slidenum">
              <a:rPr lang="fr-FR" smtClean="0"/>
              <a:pPr/>
              <a:t>4</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620688"/>
            <a:ext cx="8964488" cy="584775"/>
          </a:xfrm>
          <a:prstGeom prst="rect">
            <a:avLst/>
          </a:prstGeom>
        </p:spPr>
        <p:txBody>
          <a:bodyPr wrap="square">
            <a:spAutoFit/>
          </a:bodyPr>
          <a:lstStyle/>
          <a:p>
            <a:r>
              <a:rPr lang="fr-FR" sz="3200" b="1" dirty="0" smtClean="0">
                <a:solidFill>
                  <a:schemeClr val="accent1">
                    <a:lumMod val="75000"/>
                  </a:schemeClr>
                </a:solidFill>
                <a:effectLst>
                  <a:outerShdw blurRad="38100" dist="38100" dir="2700000" algn="tl">
                    <a:srgbClr val="000000">
                      <a:alpha val="43137"/>
                    </a:srgbClr>
                  </a:outerShdw>
                </a:effectLst>
              </a:rPr>
              <a:t>3. Les </a:t>
            </a:r>
            <a:r>
              <a:rPr lang="fr-FR" sz="3200" b="1" dirty="0">
                <a:solidFill>
                  <a:schemeClr val="accent1">
                    <a:lumMod val="75000"/>
                  </a:schemeClr>
                </a:solidFill>
                <a:effectLst>
                  <a:outerShdw blurRad="38100" dist="38100" dir="2700000" algn="tl">
                    <a:srgbClr val="000000">
                      <a:alpha val="43137"/>
                    </a:srgbClr>
                  </a:outerShdw>
                </a:effectLst>
              </a:rPr>
              <a:t>performances caractéristiques d’un </a:t>
            </a:r>
            <a:r>
              <a:rPr lang="fr-FR" sz="3200" b="1" dirty="0" smtClean="0">
                <a:solidFill>
                  <a:schemeClr val="accent1">
                    <a:lumMod val="75000"/>
                  </a:schemeClr>
                </a:solidFill>
                <a:effectLst>
                  <a:outerShdw blurRad="38100" dist="38100" dir="2700000" algn="tl">
                    <a:srgbClr val="000000">
                      <a:alpha val="43137"/>
                    </a:srgbClr>
                  </a:outerShdw>
                </a:effectLst>
              </a:rPr>
              <a:t>MCI</a:t>
            </a:r>
            <a:endParaRPr lang="fr-FR" sz="3200" dirty="0">
              <a:solidFill>
                <a:schemeClr val="accent1">
                  <a:lumMod val="75000"/>
                </a:schemeClr>
              </a:solidFill>
              <a:effectLst>
                <a:outerShdw blurRad="38100" dist="38100" dir="2700000" algn="tl">
                  <a:srgbClr val="000000">
                    <a:alpha val="43137"/>
                  </a:srgbClr>
                </a:outerShdw>
              </a:effectLst>
            </a:endParaRPr>
          </a:p>
        </p:txBody>
      </p:sp>
      <p:sp>
        <p:nvSpPr>
          <p:cNvPr id="6" name="Rectangle 5"/>
          <p:cNvSpPr/>
          <p:nvPr/>
        </p:nvSpPr>
        <p:spPr>
          <a:xfrm>
            <a:off x="35496" y="1137518"/>
            <a:ext cx="9108504" cy="1077218"/>
          </a:xfrm>
          <a:prstGeom prst="rect">
            <a:avLst/>
          </a:prstGeom>
        </p:spPr>
        <p:txBody>
          <a:bodyPr wrap="square">
            <a:spAutoFit/>
          </a:bodyPr>
          <a:lstStyle/>
          <a:p>
            <a:pPr algn="just"/>
            <a:r>
              <a:rPr lang="fr-FR" sz="3200" dirty="0" smtClean="0"/>
              <a:t>- Sont  les </a:t>
            </a:r>
            <a:r>
              <a:rPr lang="fr-FR" sz="3200" dirty="0"/>
              <a:t>paramètres </a:t>
            </a:r>
            <a:r>
              <a:rPr lang="fr-FR" sz="3200" dirty="0" smtClean="0"/>
              <a:t>indiqués et  les </a:t>
            </a:r>
            <a:r>
              <a:rPr lang="fr-FR" sz="3200" dirty="0"/>
              <a:t>paramètres </a:t>
            </a:r>
            <a:r>
              <a:rPr lang="fr-FR" sz="3200" dirty="0" smtClean="0"/>
              <a:t>effectifs</a:t>
            </a:r>
            <a:endParaRPr lang="fr-FR" sz="3200" dirty="0"/>
          </a:p>
        </p:txBody>
      </p:sp>
      <p:sp>
        <p:nvSpPr>
          <p:cNvPr id="7" name="Rectangle 6"/>
          <p:cNvSpPr/>
          <p:nvPr/>
        </p:nvSpPr>
        <p:spPr>
          <a:xfrm>
            <a:off x="0" y="2139821"/>
            <a:ext cx="9144000" cy="5016758"/>
          </a:xfrm>
          <a:prstGeom prst="rect">
            <a:avLst/>
          </a:prstGeom>
        </p:spPr>
        <p:txBody>
          <a:bodyPr wrap="square">
            <a:spAutoFit/>
          </a:bodyPr>
          <a:lstStyle/>
          <a:p>
            <a:r>
              <a:rPr lang="fr-FR" sz="3200" dirty="0"/>
              <a:t>Les paramètres indiqués caractérisent </a:t>
            </a:r>
            <a:r>
              <a:rPr lang="fr-FR" sz="3200" dirty="0" smtClean="0"/>
              <a:t>le </a:t>
            </a:r>
            <a:r>
              <a:rPr lang="fr-FR" sz="3200" dirty="0"/>
              <a:t>cycle </a:t>
            </a:r>
            <a:r>
              <a:rPr lang="fr-FR" sz="3200" dirty="0" smtClean="0"/>
              <a:t>réelle considéré</a:t>
            </a:r>
            <a:r>
              <a:rPr lang="fr-FR" sz="3200" dirty="0"/>
              <a:t>. Ils </a:t>
            </a:r>
            <a:r>
              <a:rPr lang="fr-FR" sz="3200" dirty="0" smtClean="0"/>
              <a:t>ne tiennent compte que les pertes </a:t>
            </a:r>
            <a:r>
              <a:rPr lang="fr-FR" sz="3200" dirty="0"/>
              <a:t>de chaleur </a:t>
            </a:r>
            <a:r>
              <a:rPr lang="fr-FR" sz="3200" dirty="0" smtClean="0"/>
              <a:t>du cycle réel. </a:t>
            </a:r>
            <a:r>
              <a:rPr lang="fr-FR" sz="3200" dirty="0"/>
              <a:t>Ces pertes </a:t>
            </a:r>
            <a:r>
              <a:rPr lang="fr-FR" sz="3200" dirty="0" smtClean="0"/>
              <a:t>sont dues </a:t>
            </a:r>
            <a:r>
              <a:rPr lang="fr-FR" sz="3200" dirty="0"/>
              <a:t>:</a:t>
            </a:r>
            <a:br>
              <a:rPr lang="fr-FR" sz="3200" dirty="0"/>
            </a:br>
            <a:r>
              <a:rPr lang="fr-FR" sz="3200" dirty="0" smtClean="0"/>
              <a:t>- À </a:t>
            </a:r>
            <a:r>
              <a:rPr lang="fr-FR" sz="3200" dirty="0"/>
              <a:t>la transmission de chaleur à travers les parois.</a:t>
            </a:r>
            <a:br>
              <a:rPr lang="fr-FR" sz="3200" dirty="0"/>
            </a:br>
            <a:r>
              <a:rPr lang="fr-FR" sz="3200" dirty="0" smtClean="0"/>
              <a:t>- </a:t>
            </a:r>
            <a:r>
              <a:rPr lang="fr-FR" sz="3200" dirty="0"/>
              <a:t>À une combustion incomplète même dans les zones riches.</a:t>
            </a:r>
            <a:br>
              <a:rPr lang="fr-FR" sz="3200" dirty="0"/>
            </a:br>
            <a:r>
              <a:rPr lang="fr-FR" sz="3200" dirty="0" smtClean="0"/>
              <a:t>- </a:t>
            </a:r>
            <a:r>
              <a:rPr lang="fr-FR" sz="3200" dirty="0"/>
              <a:t>Aux fuites du fluide-moteur.</a:t>
            </a:r>
            <a:br>
              <a:rPr lang="fr-FR" sz="3200" dirty="0"/>
            </a:br>
            <a:r>
              <a:rPr lang="fr-FR" sz="3200" dirty="0" smtClean="0"/>
              <a:t>- </a:t>
            </a:r>
            <a:r>
              <a:rPr lang="fr-FR" sz="3200" dirty="0"/>
              <a:t>À la dissociation des molécules de CO2 à haute température en absorbant de </a:t>
            </a:r>
            <a:r>
              <a:rPr lang="fr-FR" sz="3200" dirty="0" smtClean="0"/>
              <a:t>la chaleur </a:t>
            </a:r>
            <a:br>
              <a:rPr lang="fr-FR" sz="3200" dirty="0" smtClean="0"/>
            </a:br>
            <a:endParaRPr lang="fr-FR" sz="3200" dirty="0"/>
          </a:p>
        </p:txBody>
      </p:sp>
      <p:sp>
        <p:nvSpPr>
          <p:cNvPr id="9" name="Espace réservé du numéro de diapositive 8"/>
          <p:cNvSpPr>
            <a:spLocks noGrp="1"/>
          </p:cNvSpPr>
          <p:nvPr>
            <p:ph type="sldNum" sz="quarter" idx="12"/>
          </p:nvPr>
        </p:nvSpPr>
        <p:spPr/>
        <p:txBody>
          <a:bodyPr/>
          <a:lstStyle/>
          <a:p>
            <a:fld id="{28BEE3E8-D1B4-461C-A696-0BB2B57D1045}" type="slidenum">
              <a:rPr lang="fr-FR" smtClean="0"/>
              <a:pPr/>
              <a:t>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548680"/>
            <a:ext cx="9144000" cy="1477328"/>
          </a:xfrm>
          <a:prstGeom prst="rect">
            <a:avLst/>
          </a:prstGeom>
        </p:spPr>
        <p:txBody>
          <a:bodyPr wrap="square">
            <a:spAutoFit/>
          </a:bodyPr>
          <a:lstStyle/>
          <a:p>
            <a:r>
              <a:rPr lang="fr-FR" sz="3000" dirty="0" smtClean="0"/>
              <a:t>- Pour </a:t>
            </a:r>
            <a:r>
              <a:rPr lang="fr-FR" sz="3000" dirty="0"/>
              <a:t>passer des paramètres indiqués aux paramètres effectifs du moteur il faut tenir </a:t>
            </a:r>
            <a:r>
              <a:rPr lang="fr-FR" sz="3000" dirty="0" smtClean="0"/>
              <a:t>compte de </a:t>
            </a:r>
            <a:r>
              <a:rPr lang="fr-FR" sz="3000" dirty="0"/>
              <a:t>la partie du </a:t>
            </a:r>
            <a:r>
              <a:rPr lang="fr-FR" sz="3000" dirty="0" smtClean="0"/>
              <a:t>pertes mécaniques. </a:t>
            </a:r>
            <a:endParaRPr lang="fr-FR" sz="3000" dirty="0"/>
          </a:p>
        </p:txBody>
      </p:sp>
      <p:sp>
        <p:nvSpPr>
          <p:cNvPr id="16" name="Rectangle 2"/>
          <p:cNvSpPr>
            <a:spLocks noChangeArrowheads="1"/>
          </p:cNvSpPr>
          <p:nvPr/>
        </p:nvSpPr>
        <p:spPr bwMode="auto">
          <a:xfrm>
            <a:off x="2051720" y="3995148"/>
            <a:ext cx="1152129" cy="1584176"/>
          </a:xfrm>
          <a:prstGeom prst="rect">
            <a:avLst/>
          </a:prstGeom>
          <a:solidFill>
            <a:srgbClr val="E36C0A"/>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7" name="AutoShape 3"/>
          <p:cNvSpPr>
            <a:spLocks noChangeArrowheads="1"/>
          </p:cNvSpPr>
          <p:nvPr/>
        </p:nvSpPr>
        <p:spPr bwMode="auto">
          <a:xfrm rot="5400000">
            <a:off x="2599663" y="5003581"/>
            <a:ext cx="1289671" cy="1641331"/>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E36C0A"/>
          </a:solidFill>
          <a:ln w="9525">
            <a:solidFill>
              <a:srgbClr val="E36C0A"/>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8" name="AutoShape 3"/>
          <p:cNvSpPr>
            <a:spLocks noChangeArrowheads="1"/>
          </p:cNvSpPr>
          <p:nvPr/>
        </p:nvSpPr>
        <p:spPr bwMode="auto">
          <a:xfrm rot="5400000" flipH="1">
            <a:off x="4740495" y="3197625"/>
            <a:ext cx="815133" cy="129614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E36C0A"/>
          </a:solidFill>
          <a:ln w="9525">
            <a:solidFill>
              <a:srgbClr val="E36C0A"/>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9" name="Rectangle 2"/>
          <p:cNvSpPr>
            <a:spLocks noChangeArrowheads="1"/>
          </p:cNvSpPr>
          <p:nvPr/>
        </p:nvSpPr>
        <p:spPr bwMode="auto">
          <a:xfrm>
            <a:off x="2843808" y="4014198"/>
            <a:ext cx="1679575" cy="1152128"/>
          </a:xfrm>
          <a:prstGeom prst="rect">
            <a:avLst/>
          </a:prstGeom>
          <a:solidFill>
            <a:srgbClr val="E36C0A"/>
          </a:solidFill>
          <a:ln w="9525">
            <a:solidFill>
              <a:srgbClr val="E36C0A"/>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 name="Rectangle 2"/>
          <p:cNvSpPr>
            <a:spLocks noChangeArrowheads="1"/>
          </p:cNvSpPr>
          <p:nvPr/>
        </p:nvSpPr>
        <p:spPr bwMode="auto">
          <a:xfrm>
            <a:off x="4241676" y="4224120"/>
            <a:ext cx="1679575" cy="940296"/>
          </a:xfrm>
          <a:prstGeom prst="rect">
            <a:avLst/>
          </a:prstGeom>
          <a:solidFill>
            <a:srgbClr val="E36C0A"/>
          </a:solidFill>
          <a:ln w="9525">
            <a:solidFill>
              <a:srgbClr val="E36C0A"/>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1" name="AutoShape 3"/>
          <p:cNvSpPr>
            <a:spLocks noChangeArrowheads="1"/>
          </p:cNvSpPr>
          <p:nvPr/>
        </p:nvSpPr>
        <p:spPr bwMode="auto">
          <a:xfrm>
            <a:off x="5220072" y="3767564"/>
            <a:ext cx="2016224" cy="1857350"/>
          </a:xfrm>
          <a:prstGeom prst="rightArrow">
            <a:avLst>
              <a:gd name="adj1" fmla="val 50000"/>
              <a:gd name="adj2" fmla="val 66053"/>
            </a:avLst>
          </a:prstGeom>
          <a:solidFill>
            <a:srgbClr val="E36C0A"/>
          </a:solidFill>
          <a:ln w="9525">
            <a:solidFill>
              <a:srgbClr val="E36C0A"/>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2" name="Ellipse 21"/>
          <p:cNvSpPr/>
          <p:nvPr/>
        </p:nvSpPr>
        <p:spPr>
          <a:xfrm>
            <a:off x="2416308" y="6491235"/>
            <a:ext cx="2376264" cy="322141"/>
          </a:xfrm>
          <a:prstGeom prst="ellipse">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Perte thermique</a:t>
            </a:r>
            <a:endParaRPr lang="fr-FR"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3" name="Ellipse 22"/>
          <p:cNvSpPr/>
          <p:nvPr/>
        </p:nvSpPr>
        <p:spPr>
          <a:xfrm>
            <a:off x="4355976" y="2947936"/>
            <a:ext cx="2236038" cy="489907"/>
          </a:xfrm>
          <a:prstGeom prst="ellipse">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Perte mécanique</a:t>
            </a:r>
            <a:endParaRPr lang="fr-FR"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 name="Ellipse 23"/>
          <p:cNvSpPr/>
          <p:nvPr/>
        </p:nvSpPr>
        <p:spPr>
          <a:xfrm>
            <a:off x="7222904" y="4244839"/>
            <a:ext cx="1921095" cy="823152"/>
          </a:xfrm>
          <a:prstGeom prst="ellipse">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Utile sur l’arbre du moteur</a:t>
            </a:r>
            <a:endParaRPr lang="fr-FR"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5" name="Ellipse 24"/>
          <p:cNvSpPr/>
          <p:nvPr/>
        </p:nvSpPr>
        <p:spPr>
          <a:xfrm>
            <a:off x="0" y="4172830"/>
            <a:ext cx="1835696" cy="1080120"/>
          </a:xfrm>
          <a:prstGeom prst="ellipse">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fr-FR"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Energie de combustion</a:t>
            </a:r>
            <a:endParaRPr lang="fr-FR"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9" name="Accolade ouvrante 28"/>
          <p:cNvSpPr/>
          <p:nvPr/>
        </p:nvSpPr>
        <p:spPr>
          <a:xfrm rot="5400000">
            <a:off x="3293858" y="2330877"/>
            <a:ext cx="288032" cy="2772308"/>
          </a:xfrm>
          <a:prstGeom prst="leftBrace">
            <a:avLst>
              <a:gd name="adj1" fmla="val 8333"/>
              <a:gd name="adj2" fmla="val 47829"/>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3" name="Accolade fermante 32"/>
          <p:cNvSpPr/>
          <p:nvPr/>
        </p:nvSpPr>
        <p:spPr>
          <a:xfrm rot="16200000">
            <a:off x="3851920" y="332655"/>
            <a:ext cx="1512169" cy="5112567"/>
          </a:xfrm>
          <a:prstGeom prst="rightBrace">
            <a:avLst>
              <a:gd name="adj1" fmla="val 8333"/>
              <a:gd name="adj2" fmla="val 49651"/>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4" name="Ellipse 33"/>
          <p:cNvSpPr/>
          <p:nvPr/>
        </p:nvSpPr>
        <p:spPr>
          <a:xfrm>
            <a:off x="3203848" y="1700808"/>
            <a:ext cx="2880320" cy="489907"/>
          </a:xfrm>
          <a:prstGeom prst="ellipse">
            <a:avLst/>
          </a:prstGeom>
          <a:solidFill>
            <a:schemeClr val="bg1"/>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Paramètres effectifs</a:t>
            </a:r>
            <a:endParaRPr lang="fr-FR"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5" name="Ellipse 34"/>
          <p:cNvSpPr/>
          <p:nvPr/>
        </p:nvSpPr>
        <p:spPr>
          <a:xfrm>
            <a:off x="2339753" y="3083109"/>
            <a:ext cx="2160239" cy="489907"/>
          </a:xfrm>
          <a:prstGeom prst="ellipse">
            <a:avLst/>
          </a:prstGeom>
          <a:solidFill>
            <a:schemeClr val="bg1"/>
          </a:solid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Paramètres indiqués</a:t>
            </a:r>
            <a:endParaRPr lang="fr-FR"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7" name="Espace réservé du numéro de diapositive 26"/>
          <p:cNvSpPr>
            <a:spLocks noGrp="1"/>
          </p:cNvSpPr>
          <p:nvPr>
            <p:ph type="sldNum" sz="quarter" idx="12"/>
          </p:nvPr>
        </p:nvSpPr>
        <p:spPr/>
        <p:txBody>
          <a:bodyPr/>
          <a:lstStyle/>
          <a:p>
            <a:fld id="{28BEE3E8-D1B4-461C-A696-0BB2B57D1045}" type="slidenum">
              <a:rPr lang="fr-FR" smtClean="0"/>
              <a:pPr/>
              <a:t>6</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heckerboard(across)">
                                      <p:cBhvr>
                                        <p:cTn id="12" dur="500"/>
                                        <p:tgtEl>
                                          <p:spTgt spid="16"/>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checkerboard(across)">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checkerboard(across)">
                                      <p:cBhvr>
                                        <p:cTn id="20" dur="500"/>
                                        <p:tgtEl>
                                          <p:spTgt spid="17"/>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checkerboard(across)">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heckerboard(across)">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checkerboard(across)">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checkerboard(across)">
                                      <p:cBhvr>
                                        <p:cTn id="38" dur="500"/>
                                        <p:tgtEl>
                                          <p:spTgt spid="23"/>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checkerboard(across)">
                                      <p:cBhvr>
                                        <p:cTn id="43" dur="500"/>
                                        <p:tgtEl>
                                          <p:spTgt spid="20"/>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checkerboard(across)">
                                      <p:cBhvr>
                                        <p:cTn id="48" dur="500"/>
                                        <p:tgtEl>
                                          <p:spTgt spid="21"/>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checkerboard(across)">
                                      <p:cBhvr>
                                        <p:cTn id="53" dur="500"/>
                                        <p:tgtEl>
                                          <p:spTgt spid="24"/>
                                        </p:tgtEl>
                                      </p:cBhvr>
                                    </p:animEffec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checkerboard(across)">
                                      <p:cBhvr>
                                        <p:cTn id="58" dur="500"/>
                                        <p:tgtEl>
                                          <p:spTgt spid="34"/>
                                        </p:tgtEl>
                                      </p:cBhvr>
                                    </p:animEffect>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checkerboard(across)">
                                      <p:cBhvr>
                                        <p:cTn id="6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34" grpId="0" animBg="1"/>
      <p:bldP spid="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0" y="1052736"/>
            <a:ext cx="9144000" cy="2062103"/>
          </a:xfrm>
          <a:prstGeom prst="rect">
            <a:avLst/>
          </a:prstGeom>
        </p:spPr>
        <p:txBody>
          <a:bodyPr wrap="square">
            <a:spAutoFit/>
          </a:bodyPr>
          <a:lstStyle/>
          <a:p>
            <a:pPr algn="just"/>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Donc, le terme performance se rapporte aux caractéristique du moteur ; rendement, puissance, travail … ils nous permettent de comparer entre deux moteurs différents.</a:t>
            </a:r>
            <a:endParaRPr lang="fr-FR" sz="3200" dirty="0"/>
          </a:p>
        </p:txBody>
      </p:sp>
      <p:sp>
        <p:nvSpPr>
          <p:cNvPr id="6" name="Espace réservé du numéro de diapositive 5"/>
          <p:cNvSpPr>
            <a:spLocks noGrp="1"/>
          </p:cNvSpPr>
          <p:nvPr>
            <p:ph type="sldNum" sz="quarter" idx="12"/>
          </p:nvPr>
        </p:nvSpPr>
        <p:spPr/>
        <p:txBody>
          <a:bodyPr/>
          <a:lstStyle/>
          <a:p>
            <a:fld id="{28BEE3E8-D1B4-461C-A696-0BB2B57D1045}" type="slidenum">
              <a:rPr lang="fr-FR" smtClean="0"/>
              <a:pPr/>
              <a:t>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4784"/>
            <a:ext cx="9144000" cy="923330"/>
          </a:xfrm>
          <a:prstGeom prst="rect">
            <a:avLst/>
          </a:prstGeom>
        </p:spPr>
        <p:txBody>
          <a:bodyPr wrap="square">
            <a:spAutoFit/>
          </a:bodyPr>
          <a:lstStyle/>
          <a:p>
            <a:r>
              <a:rPr lang="fr-FR" sz="2700" b="1" dirty="0" smtClean="0">
                <a:effectLst>
                  <a:outerShdw blurRad="38100" dist="38100" dir="2700000" algn="tl">
                    <a:srgbClr val="000000">
                      <a:alpha val="43137"/>
                    </a:srgbClr>
                  </a:outerShdw>
                </a:effectLst>
                <a:latin typeface="Times New Roman" pitchFamily="18" charset="0"/>
                <a:cs typeface="Times New Roman" pitchFamily="18" charset="0"/>
              </a:rPr>
              <a:t>pression</a:t>
            </a: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700" b="1" dirty="0" smtClean="0">
                <a:effectLst>
                  <a:outerShdw blurRad="38100" dist="38100" dir="2700000" algn="tl">
                    <a:srgbClr val="000000">
                      <a:alpha val="43137"/>
                    </a:srgbClr>
                  </a:outerShdw>
                </a:effectLst>
                <a:latin typeface="Times New Roman" pitchFamily="18" charset="0"/>
                <a:cs typeface="Times New Roman" pitchFamily="18" charset="0"/>
              </a:rPr>
              <a:t>moyenne effective </a:t>
            </a:r>
            <a:r>
              <a:rPr lang="fr-FR" sz="2700" i="1" dirty="0" smtClean="0">
                <a:effectLst>
                  <a:outerShdw blurRad="38100" dist="38100" dir="2700000" algn="tl">
                    <a:srgbClr val="000000">
                      <a:alpha val="43137"/>
                    </a:srgbClr>
                  </a:outerShdw>
                </a:effectLst>
                <a:latin typeface="Times New Roman" pitchFamily="18" charset="0"/>
                <a:cs typeface="Times New Roman" pitchFamily="18" charset="0"/>
              </a:rPr>
              <a:t>P</a:t>
            </a:r>
            <a:r>
              <a:rPr lang="fr-FR" sz="2000" i="1" dirty="0" smtClean="0">
                <a:effectLst>
                  <a:outerShdw blurRad="38100" dist="38100" dir="2700000" algn="tl">
                    <a:srgbClr val="000000">
                      <a:alpha val="43137"/>
                    </a:srgbClr>
                  </a:outerShdw>
                </a:effectLst>
                <a:latin typeface="Times New Roman" pitchFamily="18" charset="0"/>
                <a:cs typeface="Times New Roman" pitchFamily="18" charset="0"/>
              </a:rPr>
              <a:t>me</a:t>
            </a: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est le rapport du travail fourni par le moteur durant un cycle </a:t>
            </a:r>
            <a:r>
              <a:rPr lang="fr-FR" sz="2700" i="1" dirty="0" err="1" smtClean="0">
                <a:effectLst>
                  <a:outerShdw blurRad="38100" dist="38100" dir="2700000" algn="tl">
                    <a:srgbClr val="000000">
                      <a:alpha val="43137"/>
                    </a:srgbClr>
                  </a:outerShdw>
                </a:effectLst>
                <a:latin typeface="Times New Roman" pitchFamily="18" charset="0"/>
                <a:cs typeface="Times New Roman" pitchFamily="18" charset="0"/>
              </a:rPr>
              <a:t>W</a:t>
            </a:r>
            <a:r>
              <a:rPr lang="fr-FR" i="1" dirty="0" err="1" smtClean="0">
                <a:effectLst>
                  <a:outerShdw blurRad="38100" dist="38100" dir="2700000" algn="tl">
                    <a:srgbClr val="000000">
                      <a:alpha val="43137"/>
                    </a:srgbClr>
                  </a:outerShdw>
                </a:effectLst>
                <a:latin typeface="Times New Roman" pitchFamily="18" charset="0"/>
                <a:cs typeface="Times New Roman" pitchFamily="18" charset="0"/>
              </a:rPr>
              <a:t>e</a:t>
            </a:r>
            <a:r>
              <a:rPr lang="fr-FR" sz="27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et la cylindrée du moteur </a:t>
            </a:r>
            <a:r>
              <a:rPr lang="fr-FR" sz="2700" i="1" dirty="0" smtClean="0">
                <a:effectLst>
                  <a:outerShdw blurRad="38100" dist="38100" dir="2700000" algn="tl">
                    <a:srgbClr val="000000">
                      <a:alpha val="43137"/>
                    </a:srgbClr>
                  </a:outerShdw>
                </a:effectLst>
                <a:latin typeface="Times New Roman" pitchFamily="18" charset="0"/>
                <a:cs typeface="Times New Roman" pitchFamily="18" charset="0"/>
              </a:rPr>
              <a:t>V</a:t>
            </a:r>
            <a:r>
              <a:rPr lang="fr-FR" i="1" dirty="0" smtClean="0">
                <a:effectLst>
                  <a:outerShdw blurRad="38100" dist="38100" dir="2700000" algn="tl">
                    <a:srgbClr val="000000">
                      <a:alpha val="43137"/>
                    </a:srgbClr>
                  </a:outerShdw>
                </a:effectLst>
                <a:latin typeface="Times New Roman" pitchFamily="18" charset="0"/>
                <a:cs typeface="Times New Roman" pitchFamily="18" charset="0"/>
              </a:rPr>
              <a:t>0</a:t>
            </a:r>
            <a:endParaRPr lang="fr-FR" sz="27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2924944"/>
            <a:ext cx="6300192" cy="507831"/>
          </a:xfrm>
          <a:prstGeom prst="rect">
            <a:avLst/>
          </a:prstGeom>
        </p:spPr>
        <p:txBody>
          <a:bodyPr wrap="square">
            <a:spAutoFit/>
          </a:bodyPr>
          <a:lstStyle/>
          <a:p>
            <a:r>
              <a:rPr lang="fr-FR" sz="2700" b="1" dirty="0" smtClean="0">
                <a:effectLst>
                  <a:outerShdw blurRad="38100" dist="38100" dir="2700000" algn="tl">
                    <a:srgbClr val="000000">
                      <a:alpha val="43137"/>
                    </a:srgbClr>
                  </a:outerShdw>
                </a:effectLst>
                <a:latin typeface="Times New Roman" pitchFamily="18" charset="0"/>
                <a:cs typeface="Times New Roman" pitchFamily="18" charset="0"/>
              </a:rPr>
              <a:t>Puissance effective </a:t>
            </a: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ou réelle </a:t>
            </a:r>
            <a:endParaRPr lang="fr-FR" sz="27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Picture 3"/>
          <p:cNvPicPr>
            <a:picLocks noChangeAspect="1" noChangeArrowheads="1"/>
          </p:cNvPicPr>
          <p:nvPr/>
        </p:nvPicPr>
        <p:blipFill>
          <a:blip r:embed="rId2" cstate="print"/>
          <a:srcRect/>
          <a:stretch>
            <a:fillRect/>
          </a:stretch>
        </p:blipFill>
        <p:spPr bwMode="auto">
          <a:xfrm>
            <a:off x="2411760" y="3356992"/>
            <a:ext cx="4400550" cy="800100"/>
          </a:xfrm>
          <a:prstGeom prst="rect">
            <a:avLst/>
          </a:prstGeom>
          <a:noFill/>
          <a:ln w="9525">
            <a:noFill/>
            <a:miter lim="800000"/>
            <a:headEnd/>
            <a:tailEnd/>
          </a:ln>
        </p:spPr>
      </p:pic>
      <p:pic>
        <p:nvPicPr>
          <p:cNvPr id="7" name="Picture 4"/>
          <p:cNvPicPr>
            <a:picLocks noChangeAspect="1" noChangeArrowheads="1"/>
          </p:cNvPicPr>
          <p:nvPr/>
        </p:nvPicPr>
        <p:blipFill>
          <a:blip r:embed="rId3" cstate="print"/>
          <a:srcRect/>
          <a:stretch>
            <a:fillRect/>
          </a:stretch>
        </p:blipFill>
        <p:spPr bwMode="auto">
          <a:xfrm>
            <a:off x="4139952" y="2348880"/>
            <a:ext cx="1381125" cy="857250"/>
          </a:xfrm>
          <a:prstGeom prst="rect">
            <a:avLst/>
          </a:prstGeom>
          <a:noFill/>
          <a:ln w="9525">
            <a:noFill/>
            <a:miter lim="800000"/>
            <a:headEnd/>
            <a:tailEnd/>
          </a:ln>
        </p:spPr>
      </p:pic>
      <p:sp>
        <p:nvSpPr>
          <p:cNvPr id="8" name="Rectangle 7"/>
          <p:cNvSpPr/>
          <p:nvPr/>
        </p:nvSpPr>
        <p:spPr>
          <a:xfrm>
            <a:off x="0" y="4005064"/>
            <a:ext cx="9144000" cy="1338828"/>
          </a:xfrm>
          <a:prstGeom prst="rect">
            <a:avLst/>
          </a:prstGeom>
        </p:spPr>
        <p:txBody>
          <a:bodyPr wrap="square">
            <a:spAutoFit/>
          </a:bodyPr>
          <a:lstStyle/>
          <a:p>
            <a:r>
              <a:rPr lang="fr-FR" sz="2700" b="1" dirty="0" smtClean="0">
                <a:effectLst>
                  <a:outerShdw blurRad="38100" dist="38100" dir="2700000" algn="tl">
                    <a:srgbClr val="000000">
                      <a:alpha val="43137"/>
                    </a:srgbClr>
                  </a:outerShdw>
                </a:effectLst>
                <a:latin typeface="Times New Roman" pitchFamily="18" charset="0"/>
                <a:cs typeface="Times New Roman" pitchFamily="18" charset="0"/>
              </a:rPr>
              <a:t>Pression  moyenne indiquée  </a:t>
            </a: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700" i="1" dirty="0" smtClean="0">
                <a:effectLst>
                  <a:outerShdw blurRad="38100" dist="38100" dir="2700000" algn="tl">
                    <a:srgbClr val="000000">
                      <a:alpha val="43137"/>
                    </a:srgbClr>
                  </a:outerShdw>
                </a:effectLst>
                <a:latin typeface="Times New Roman" pitchFamily="18" charset="0"/>
                <a:cs typeface="Times New Roman" pitchFamily="18" charset="0"/>
              </a:rPr>
              <a:t>P</a:t>
            </a:r>
            <a:r>
              <a:rPr lang="fr-FR" sz="2000" i="1" dirty="0" smtClean="0">
                <a:effectLst>
                  <a:outerShdw blurRad="38100" dist="38100" dir="2700000" algn="tl">
                    <a:srgbClr val="000000">
                      <a:alpha val="43137"/>
                    </a:srgbClr>
                  </a:outerShdw>
                </a:effectLst>
                <a:latin typeface="Times New Roman" pitchFamily="18" charset="0"/>
                <a:cs typeface="Times New Roman" pitchFamily="18" charset="0"/>
              </a:rPr>
              <a:t>mi</a:t>
            </a: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est une  pression  supposée</a:t>
            </a:r>
            <a:b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constante  pendant  la course de détente qui donnerait la même  aire </a:t>
            </a:r>
            <a:endParaRPr lang="fr-FR" sz="27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9" name="Picture 5"/>
          <p:cNvPicPr>
            <a:picLocks noChangeAspect="1" noChangeArrowheads="1"/>
          </p:cNvPicPr>
          <p:nvPr/>
        </p:nvPicPr>
        <p:blipFill>
          <a:blip r:embed="rId4" cstate="print"/>
          <a:srcRect/>
          <a:stretch>
            <a:fillRect/>
          </a:stretch>
        </p:blipFill>
        <p:spPr bwMode="auto">
          <a:xfrm>
            <a:off x="4211960" y="4941168"/>
            <a:ext cx="1209675" cy="800100"/>
          </a:xfrm>
          <a:prstGeom prst="rect">
            <a:avLst/>
          </a:prstGeom>
          <a:noFill/>
          <a:ln w="9525">
            <a:noFill/>
            <a:miter lim="800000"/>
            <a:headEnd/>
            <a:tailEnd/>
          </a:ln>
        </p:spPr>
      </p:pic>
      <p:sp>
        <p:nvSpPr>
          <p:cNvPr id="10" name="Rectangle 9"/>
          <p:cNvSpPr/>
          <p:nvPr/>
        </p:nvSpPr>
        <p:spPr>
          <a:xfrm>
            <a:off x="0" y="5733256"/>
            <a:ext cx="6300192" cy="507831"/>
          </a:xfrm>
          <a:prstGeom prst="rect">
            <a:avLst/>
          </a:prstGeom>
        </p:spPr>
        <p:txBody>
          <a:bodyPr wrap="square">
            <a:spAutoFit/>
          </a:bodyPr>
          <a:lstStyle/>
          <a:p>
            <a:r>
              <a:rPr lang="fr-FR" sz="2700" b="1" dirty="0" smtClean="0">
                <a:effectLst>
                  <a:outerShdw blurRad="38100" dist="38100" dir="2700000" algn="tl">
                    <a:srgbClr val="000000">
                      <a:alpha val="43137"/>
                    </a:srgbClr>
                  </a:outerShdw>
                </a:effectLst>
                <a:latin typeface="Times New Roman" pitchFamily="18" charset="0"/>
                <a:cs typeface="Times New Roman" pitchFamily="18" charset="0"/>
              </a:rPr>
              <a:t>Puissance indiquée</a:t>
            </a:r>
            <a:endParaRPr lang="fr-FR" sz="27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1" name="Picture 6"/>
          <p:cNvPicPr>
            <a:picLocks noChangeAspect="1" noChangeArrowheads="1"/>
          </p:cNvPicPr>
          <p:nvPr/>
        </p:nvPicPr>
        <p:blipFill>
          <a:blip r:embed="rId5" cstate="print"/>
          <a:srcRect/>
          <a:stretch>
            <a:fillRect/>
          </a:stretch>
        </p:blipFill>
        <p:spPr bwMode="auto">
          <a:xfrm>
            <a:off x="3203848" y="5949280"/>
            <a:ext cx="3168352" cy="908720"/>
          </a:xfrm>
          <a:prstGeom prst="rect">
            <a:avLst/>
          </a:prstGeom>
          <a:noFill/>
          <a:ln w="9525">
            <a:noFill/>
            <a:miter lim="800000"/>
            <a:headEnd/>
            <a:tailEnd/>
          </a:ln>
        </p:spPr>
      </p:pic>
      <p:sp>
        <p:nvSpPr>
          <p:cNvPr id="12" name="Rectangle à coins arrondis 11"/>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4" name="Espace réservé du numéro de diapositive 13"/>
          <p:cNvSpPr>
            <a:spLocks noGrp="1"/>
          </p:cNvSpPr>
          <p:nvPr>
            <p:ph type="sldNum" sz="quarter" idx="12"/>
          </p:nvPr>
        </p:nvSpPr>
        <p:spPr/>
        <p:txBody>
          <a:bodyPr/>
          <a:lstStyle/>
          <a:p>
            <a:fld id="{28BEE3E8-D1B4-461C-A696-0BB2B57D1045}" type="slidenum">
              <a:rPr lang="fr-FR" smtClean="0"/>
              <a:pPr/>
              <a:t>8</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checkerboard(across)">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checkerboard(across)">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0"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80728"/>
            <a:ext cx="8964488" cy="1077218"/>
          </a:xfrm>
          <a:prstGeom prst="rect">
            <a:avLst/>
          </a:prstGeom>
        </p:spPr>
        <p:txBody>
          <a:bodyPr wrap="square">
            <a:spAutoFit/>
          </a:bodyPr>
          <a:lstStyle/>
          <a:p>
            <a:r>
              <a:rPr lang="fr-FR" sz="3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3.1. Paramètres liés à la performance des moteurs :</a:t>
            </a:r>
          </a:p>
        </p:txBody>
      </p:sp>
      <p:sp>
        <p:nvSpPr>
          <p:cNvPr id="5" name="Rectangle 4"/>
          <p:cNvSpPr/>
          <p:nvPr/>
        </p:nvSpPr>
        <p:spPr>
          <a:xfrm>
            <a:off x="-72008" y="3717032"/>
            <a:ext cx="9324528" cy="1569660"/>
          </a:xfrm>
          <a:prstGeom prst="rect">
            <a:avLst/>
          </a:prstGeom>
        </p:spPr>
        <p:txBody>
          <a:bodyPr wrap="square">
            <a:spAutoFit/>
          </a:bodyPr>
          <a:lstStyle/>
          <a:p>
            <a:pPr algn="just"/>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-Pouvoir calorifique du carburant </a:t>
            </a:r>
            <a:r>
              <a:rPr lang="fr-FR" sz="3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fr-FR" sz="32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Pc</a:t>
            </a:r>
            <a:r>
              <a:rPr lang="fr-FR" sz="3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 </a:t>
            </a: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est le rapport entre l’énergie de la combustion et la masse du carburant</a:t>
            </a:r>
          </a:p>
        </p:txBody>
      </p:sp>
      <p:sp>
        <p:nvSpPr>
          <p:cNvPr id="6" name="Rectangle 5"/>
          <p:cNvSpPr/>
          <p:nvPr/>
        </p:nvSpPr>
        <p:spPr>
          <a:xfrm>
            <a:off x="0" y="1556792"/>
            <a:ext cx="9144000" cy="1569660"/>
          </a:xfrm>
          <a:prstGeom prst="rect">
            <a:avLst/>
          </a:prstGeom>
        </p:spPr>
        <p:txBody>
          <a:bodyPr wrap="square">
            <a:spAutoFit/>
          </a:bodyPr>
          <a:lstStyle/>
          <a:p>
            <a:pPr algn="just"/>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-Consommation spécifique du combustible </a:t>
            </a:r>
            <a:r>
              <a:rPr lang="fr-FR" sz="3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fr-FR" sz="32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Cs</a:t>
            </a:r>
            <a:r>
              <a:rPr lang="fr-FR" sz="32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 </a:t>
            </a: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est le rapport entre la consommation massique horaire (g/h) et la puissance réelle </a:t>
            </a:r>
            <a:endParaRPr lang="fr-FR" sz="3200" dirty="0"/>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11560" y="3068960"/>
            <a:ext cx="1224136" cy="792088"/>
          </a:xfrm>
          <a:prstGeom prst="rect">
            <a:avLst/>
          </a:prstGeom>
          <a:noFill/>
        </p:spPr>
      </p:pic>
      <p:pic>
        <p:nvPicPr>
          <p:cNvPr id="8" name="Picture 7"/>
          <p:cNvPicPr>
            <a:picLocks noChangeAspect="1" noChangeArrowheads="1"/>
          </p:cNvPicPr>
          <p:nvPr/>
        </p:nvPicPr>
        <p:blipFill>
          <a:blip r:embed="rId3" cstate="print"/>
          <a:srcRect/>
          <a:stretch>
            <a:fillRect/>
          </a:stretch>
        </p:blipFill>
        <p:spPr bwMode="auto">
          <a:xfrm>
            <a:off x="755577" y="5301208"/>
            <a:ext cx="1440159" cy="648072"/>
          </a:xfrm>
          <a:prstGeom prst="rect">
            <a:avLst/>
          </a:prstGeom>
          <a:noFill/>
          <a:ln w="9525">
            <a:noFill/>
            <a:miter lim="800000"/>
            <a:headEnd/>
            <a:tailEnd/>
          </a:ln>
        </p:spPr>
      </p:pic>
      <p:sp>
        <p:nvSpPr>
          <p:cNvPr id="9" name="Rectangle 8"/>
          <p:cNvSpPr/>
          <p:nvPr/>
        </p:nvSpPr>
        <p:spPr>
          <a:xfrm>
            <a:off x="2123728" y="3212976"/>
            <a:ext cx="1322798" cy="492443"/>
          </a:xfrm>
          <a:prstGeom prst="rect">
            <a:avLst/>
          </a:prstGeom>
        </p:spPr>
        <p:txBody>
          <a:bodyPr wrap="none">
            <a:spAutoFit/>
          </a:bodyPr>
          <a:lstStyle/>
          <a:p>
            <a:r>
              <a:rPr lang="fr-FR" sz="2600" dirty="0" smtClean="0">
                <a:effectLst>
                  <a:outerShdw blurRad="38100" dist="38100" dir="2700000" algn="tl">
                    <a:srgbClr val="000000">
                      <a:alpha val="43137"/>
                    </a:srgbClr>
                  </a:outerShdw>
                </a:effectLst>
                <a:latin typeface="Times New Roman" pitchFamily="18" charset="0"/>
                <a:cs typeface="Times New Roman" pitchFamily="18" charset="0"/>
              </a:rPr>
              <a:t>en g/Wh</a:t>
            </a:r>
            <a:endParaRPr lang="fr-FR" sz="2600" dirty="0"/>
          </a:p>
        </p:txBody>
      </p:sp>
      <p:sp>
        <p:nvSpPr>
          <p:cNvPr id="10" name="Rectangle 9"/>
          <p:cNvSpPr/>
          <p:nvPr/>
        </p:nvSpPr>
        <p:spPr>
          <a:xfrm>
            <a:off x="2339752" y="5373216"/>
            <a:ext cx="971741" cy="492443"/>
          </a:xfrm>
          <a:prstGeom prst="rect">
            <a:avLst/>
          </a:prstGeom>
        </p:spPr>
        <p:txBody>
          <a:bodyPr wrap="none">
            <a:spAutoFit/>
          </a:bodyPr>
          <a:lstStyle/>
          <a:p>
            <a:r>
              <a:rPr lang="fr-FR" sz="2600" dirty="0" smtClean="0">
                <a:effectLst>
                  <a:outerShdw blurRad="38100" dist="38100" dir="2700000" algn="tl">
                    <a:srgbClr val="000000">
                      <a:alpha val="43137"/>
                    </a:srgbClr>
                  </a:outerShdw>
                </a:effectLst>
                <a:latin typeface="Times New Roman" pitchFamily="18" charset="0"/>
                <a:cs typeface="Times New Roman" pitchFamily="18" charset="0"/>
              </a:rPr>
              <a:t>en J/g</a:t>
            </a:r>
            <a:endParaRPr lang="fr-FR" sz="2600" dirty="0"/>
          </a:p>
        </p:txBody>
      </p:sp>
      <p:sp>
        <p:nvSpPr>
          <p:cNvPr id="11" name="Rectangle à coins arrondis 10"/>
          <p:cNvSpPr/>
          <p:nvPr/>
        </p:nvSpPr>
        <p:spPr>
          <a:xfrm>
            <a:off x="72008" y="44624"/>
            <a:ext cx="8892480"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I</a:t>
            </a: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3" name="Espace réservé du numéro de diapositive 12"/>
          <p:cNvSpPr>
            <a:spLocks noGrp="1"/>
          </p:cNvSpPr>
          <p:nvPr>
            <p:ph type="sldNum" sz="quarter" idx="12"/>
          </p:nvPr>
        </p:nvSpPr>
        <p:spPr/>
        <p:txBody>
          <a:bodyPr/>
          <a:lstStyle/>
          <a:p>
            <a:fld id="{28BEE3E8-D1B4-461C-A696-0BB2B57D1045}" type="slidenum">
              <a:rPr lang="fr-FR" smtClean="0"/>
              <a:pPr/>
              <a:t>9</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heckerboard(across)">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checkerboard(across)">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1"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531</Words>
  <Application>Microsoft Office PowerPoint</Application>
  <PresentationFormat>Affichage à l'écran (4:3)</PresentationFormat>
  <Paragraphs>128</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ZERGANE</cp:lastModifiedBy>
  <cp:revision>78</cp:revision>
  <dcterms:created xsi:type="dcterms:W3CDTF">2020-12-19T19:42:59Z</dcterms:created>
  <dcterms:modified xsi:type="dcterms:W3CDTF">2021-01-03T20:13:11Z</dcterms:modified>
</cp:coreProperties>
</file>