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70" r:id="rId5"/>
    <p:sldId id="271" r:id="rId6"/>
    <p:sldId id="278" r:id="rId7"/>
    <p:sldId id="279" r:id="rId8"/>
    <p:sldId id="280" r:id="rId9"/>
    <p:sldId id="281" r:id="rId10"/>
    <p:sldId id="282" r:id="rId11"/>
    <p:sldId id="259" r:id="rId12"/>
    <p:sldId id="260" r:id="rId13"/>
    <p:sldId id="261" r:id="rId14"/>
    <p:sldId id="262" r:id="rId15"/>
    <p:sldId id="263" r:id="rId16"/>
    <p:sldId id="269" r:id="rId17"/>
    <p:sldId id="284" r:id="rId18"/>
    <p:sldId id="285" r:id="rId19"/>
    <p:sldId id="264" r:id="rId20"/>
    <p:sldId id="265" r:id="rId21"/>
    <p:sldId id="266" r:id="rId22"/>
    <p:sldId id="267" r:id="rId23"/>
    <p:sldId id="268" r:id="rId24"/>
    <p:sldId id="283" r:id="rId25"/>
    <p:sldId id="286" r:id="rId26"/>
    <p:sldId id="292" r:id="rId27"/>
    <p:sldId id="287" r:id="rId28"/>
    <p:sldId id="288" r:id="rId29"/>
    <p:sldId id="289" r:id="rId30"/>
    <p:sldId id="290" r:id="rId31"/>
    <p:sldId id="291"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7D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D64DF6E-E47B-4E56-A66D-582BEA2FCA5C}" type="datetimeFigureOut">
              <a:rPr lang="fr-FR" smtClean="0"/>
              <a:t>03/12/2019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E62A35-5D63-4311-A4A3-46530E0969E5}" type="slidenum">
              <a:rPr lang="fr-FR" smtClean="0"/>
              <a:t>‹N°›</a:t>
            </a:fld>
            <a:endParaRPr lang="fr-FR"/>
          </a:p>
        </p:txBody>
      </p:sp>
    </p:spTree>
    <p:extLst>
      <p:ext uri="{BB962C8B-B14F-4D97-AF65-F5344CB8AC3E}">
        <p14:creationId xmlns:p14="http://schemas.microsoft.com/office/powerpoint/2010/main" val="2158647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D64DF6E-E47B-4E56-A66D-582BEA2FCA5C}" type="datetimeFigureOut">
              <a:rPr lang="fr-FR" smtClean="0"/>
              <a:t>03/12/2019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E62A35-5D63-4311-A4A3-46530E0969E5}" type="slidenum">
              <a:rPr lang="fr-FR" smtClean="0"/>
              <a:t>‹N°›</a:t>
            </a:fld>
            <a:endParaRPr lang="fr-FR"/>
          </a:p>
        </p:txBody>
      </p:sp>
    </p:spTree>
    <p:extLst>
      <p:ext uri="{BB962C8B-B14F-4D97-AF65-F5344CB8AC3E}">
        <p14:creationId xmlns:p14="http://schemas.microsoft.com/office/powerpoint/2010/main" val="225720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D64DF6E-E47B-4E56-A66D-582BEA2FCA5C}" type="datetimeFigureOut">
              <a:rPr lang="fr-FR" smtClean="0"/>
              <a:t>03/12/2019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E62A35-5D63-4311-A4A3-46530E0969E5}" type="slidenum">
              <a:rPr lang="fr-FR" smtClean="0"/>
              <a:t>‹N°›</a:t>
            </a:fld>
            <a:endParaRPr lang="fr-FR"/>
          </a:p>
        </p:txBody>
      </p:sp>
    </p:spTree>
    <p:extLst>
      <p:ext uri="{BB962C8B-B14F-4D97-AF65-F5344CB8AC3E}">
        <p14:creationId xmlns:p14="http://schemas.microsoft.com/office/powerpoint/2010/main" val="200622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D64DF6E-E47B-4E56-A66D-582BEA2FCA5C}" type="datetimeFigureOut">
              <a:rPr lang="fr-FR" smtClean="0"/>
              <a:t>03/12/2019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E62A35-5D63-4311-A4A3-46530E0969E5}" type="slidenum">
              <a:rPr lang="fr-FR" smtClean="0"/>
              <a:t>‹N°›</a:t>
            </a:fld>
            <a:endParaRPr lang="fr-FR"/>
          </a:p>
        </p:txBody>
      </p:sp>
    </p:spTree>
    <p:extLst>
      <p:ext uri="{BB962C8B-B14F-4D97-AF65-F5344CB8AC3E}">
        <p14:creationId xmlns:p14="http://schemas.microsoft.com/office/powerpoint/2010/main" val="106603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D64DF6E-E47B-4E56-A66D-582BEA2FCA5C}" type="datetimeFigureOut">
              <a:rPr lang="fr-FR" smtClean="0"/>
              <a:t>03/12/2019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E62A35-5D63-4311-A4A3-46530E0969E5}" type="slidenum">
              <a:rPr lang="fr-FR" smtClean="0"/>
              <a:t>‹N°›</a:t>
            </a:fld>
            <a:endParaRPr lang="fr-FR"/>
          </a:p>
        </p:txBody>
      </p:sp>
    </p:spTree>
    <p:extLst>
      <p:ext uri="{BB962C8B-B14F-4D97-AF65-F5344CB8AC3E}">
        <p14:creationId xmlns:p14="http://schemas.microsoft.com/office/powerpoint/2010/main" val="171515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D64DF6E-E47B-4E56-A66D-582BEA2FCA5C}" type="datetimeFigureOut">
              <a:rPr lang="fr-FR" smtClean="0"/>
              <a:t>03/12/2019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BE62A35-5D63-4311-A4A3-46530E0969E5}" type="slidenum">
              <a:rPr lang="fr-FR" smtClean="0"/>
              <a:t>‹N°›</a:t>
            </a:fld>
            <a:endParaRPr lang="fr-FR"/>
          </a:p>
        </p:txBody>
      </p:sp>
    </p:spTree>
    <p:extLst>
      <p:ext uri="{BB962C8B-B14F-4D97-AF65-F5344CB8AC3E}">
        <p14:creationId xmlns:p14="http://schemas.microsoft.com/office/powerpoint/2010/main" val="131806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D64DF6E-E47B-4E56-A66D-582BEA2FCA5C}" type="datetimeFigureOut">
              <a:rPr lang="fr-FR" smtClean="0"/>
              <a:t>03/12/2019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BE62A35-5D63-4311-A4A3-46530E0969E5}" type="slidenum">
              <a:rPr lang="fr-FR" smtClean="0"/>
              <a:t>‹N°›</a:t>
            </a:fld>
            <a:endParaRPr lang="fr-FR"/>
          </a:p>
        </p:txBody>
      </p:sp>
    </p:spTree>
    <p:extLst>
      <p:ext uri="{BB962C8B-B14F-4D97-AF65-F5344CB8AC3E}">
        <p14:creationId xmlns:p14="http://schemas.microsoft.com/office/powerpoint/2010/main" val="263429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D64DF6E-E47B-4E56-A66D-582BEA2FCA5C}" type="datetimeFigureOut">
              <a:rPr lang="fr-FR" smtClean="0"/>
              <a:t>03/12/2019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BE62A35-5D63-4311-A4A3-46530E0969E5}" type="slidenum">
              <a:rPr lang="fr-FR" smtClean="0"/>
              <a:t>‹N°›</a:t>
            </a:fld>
            <a:endParaRPr lang="fr-FR"/>
          </a:p>
        </p:txBody>
      </p:sp>
    </p:spTree>
    <p:extLst>
      <p:ext uri="{BB962C8B-B14F-4D97-AF65-F5344CB8AC3E}">
        <p14:creationId xmlns:p14="http://schemas.microsoft.com/office/powerpoint/2010/main" val="393957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D64DF6E-E47B-4E56-A66D-582BEA2FCA5C}" type="datetimeFigureOut">
              <a:rPr lang="fr-FR" smtClean="0"/>
              <a:t>03/12/2019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BE62A35-5D63-4311-A4A3-46530E0969E5}" type="slidenum">
              <a:rPr lang="fr-FR" smtClean="0"/>
              <a:t>‹N°›</a:t>
            </a:fld>
            <a:endParaRPr lang="fr-FR"/>
          </a:p>
        </p:txBody>
      </p:sp>
    </p:spTree>
    <p:extLst>
      <p:ext uri="{BB962C8B-B14F-4D97-AF65-F5344CB8AC3E}">
        <p14:creationId xmlns:p14="http://schemas.microsoft.com/office/powerpoint/2010/main" val="2469416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D64DF6E-E47B-4E56-A66D-582BEA2FCA5C}" type="datetimeFigureOut">
              <a:rPr lang="fr-FR" smtClean="0"/>
              <a:t>03/12/2019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BE62A35-5D63-4311-A4A3-46530E0969E5}" type="slidenum">
              <a:rPr lang="fr-FR" smtClean="0"/>
              <a:t>‹N°›</a:t>
            </a:fld>
            <a:endParaRPr lang="fr-FR"/>
          </a:p>
        </p:txBody>
      </p:sp>
    </p:spTree>
    <p:extLst>
      <p:ext uri="{BB962C8B-B14F-4D97-AF65-F5344CB8AC3E}">
        <p14:creationId xmlns:p14="http://schemas.microsoft.com/office/powerpoint/2010/main" val="2290114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D64DF6E-E47B-4E56-A66D-582BEA2FCA5C}" type="datetimeFigureOut">
              <a:rPr lang="fr-FR" smtClean="0"/>
              <a:t>03/12/2019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BE62A35-5D63-4311-A4A3-46530E0969E5}" type="slidenum">
              <a:rPr lang="fr-FR" smtClean="0"/>
              <a:t>‹N°›</a:t>
            </a:fld>
            <a:endParaRPr lang="fr-FR"/>
          </a:p>
        </p:txBody>
      </p:sp>
    </p:spTree>
    <p:extLst>
      <p:ext uri="{BB962C8B-B14F-4D97-AF65-F5344CB8AC3E}">
        <p14:creationId xmlns:p14="http://schemas.microsoft.com/office/powerpoint/2010/main" val="174924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4DF6E-E47B-4E56-A66D-582BEA2FCA5C}" type="datetimeFigureOut">
              <a:rPr lang="fr-FR" smtClean="0"/>
              <a:t>03/12/2019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62A35-5D63-4311-A4A3-46530E0969E5}" type="slidenum">
              <a:rPr lang="fr-FR" smtClean="0"/>
              <a:t>‹N°›</a:t>
            </a:fld>
            <a:endParaRPr lang="fr-FR"/>
          </a:p>
        </p:txBody>
      </p:sp>
    </p:spTree>
    <p:extLst>
      <p:ext uri="{BB962C8B-B14F-4D97-AF65-F5344CB8AC3E}">
        <p14:creationId xmlns:p14="http://schemas.microsoft.com/office/powerpoint/2010/main" val="2185993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466762"/>
            <a:ext cx="9144001" cy="1754326"/>
          </a:xfrm>
          <a:prstGeom prst="rect">
            <a:avLst/>
          </a:prstGeom>
          <a:noFill/>
        </p:spPr>
        <p:txBody>
          <a:bodyPr wrap="square" lIns="91440" tIns="45720" rIns="91440" bIns="45720">
            <a:spAutoFit/>
          </a:bodyPr>
          <a:lstStyle/>
          <a:p>
            <a:pPr algn="ctr"/>
            <a:r>
              <a:rPr lang="fr-FR" sz="5400" b="0" cap="none" spc="0" dirty="0" smtClean="0">
                <a:ln w="18415" cmpd="sng">
                  <a:solidFill>
                    <a:sysClr val="windowText" lastClr="000000"/>
                  </a:solidFill>
                  <a:prstDash val="solid"/>
                </a:ln>
                <a:solidFill>
                  <a:sysClr val="windowText" lastClr="000000"/>
                </a:solidFill>
              </a:rPr>
              <a:t>Analyse spectrale d’un produit organique</a:t>
            </a:r>
            <a:endParaRPr lang="fr-FR" sz="5400" b="0" cap="none" spc="0" dirty="0">
              <a:ln w="18415" cmpd="sng">
                <a:solidFill>
                  <a:sysClr val="windowText" lastClr="000000"/>
                </a:solidFill>
                <a:prstDash val="solid"/>
              </a:ln>
              <a:solidFill>
                <a:sysClr val="windowText" lastClr="000000"/>
              </a:solidFill>
            </a:endParaRPr>
          </a:p>
        </p:txBody>
      </p:sp>
      <p:sp>
        <p:nvSpPr>
          <p:cNvPr id="5" name="Rectangle 4"/>
          <p:cNvSpPr/>
          <p:nvPr/>
        </p:nvSpPr>
        <p:spPr>
          <a:xfrm>
            <a:off x="-2" y="4305870"/>
            <a:ext cx="9144001" cy="923330"/>
          </a:xfrm>
          <a:prstGeom prst="rect">
            <a:avLst/>
          </a:prstGeom>
          <a:noFill/>
        </p:spPr>
        <p:txBody>
          <a:bodyPr wrap="square" lIns="91440" tIns="45720" rIns="91440" bIns="45720">
            <a:spAutoFit/>
          </a:bodyPr>
          <a:lstStyle/>
          <a:p>
            <a:pPr algn="ctr"/>
            <a:r>
              <a:rPr lang="fr-FR" sz="5400" b="0" cap="none" spc="0" dirty="0" smtClean="0">
                <a:ln w="18415" cmpd="sng">
                  <a:solidFill>
                    <a:srgbClr val="FF6600"/>
                  </a:solidFill>
                  <a:prstDash val="solid"/>
                </a:ln>
                <a:solidFill>
                  <a:srgbClr val="FF6600"/>
                </a:solidFill>
              </a:rPr>
              <a:t>RMN 1 &amp; 2D</a:t>
            </a:r>
            <a:endParaRPr lang="fr-FR" sz="5400" b="0" cap="none" spc="0" dirty="0">
              <a:ln w="18415" cmpd="sng">
                <a:solidFill>
                  <a:srgbClr val="FF6600"/>
                </a:solidFill>
                <a:prstDash val="solid"/>
              </a:ln>
              <a:solidFill>
                <a:srgbClr val="FF6600"/>
              </a:solidFill>
            </a:endParaRPr>
          </a:p>
        </p:txBody>
      </p:sp>
      <p:sp>
        <p:nvSpPr>
          <p:cNvPr id="6" name="Rectangle 5"/>
          <p:cNvSpPr/>
          <p:nvPr/>
        </p:nvSpPr>
        <p:spPr>
          <a:xfrm>
            <a:off x="-3" y="172958"/>
            <a:ext cx="9144001" cy="1384995"/>
          </a:xfrm>
          <a:prstGeom prst="rect">
            <a:avLst/>
          </a:prstGeom>
          <a:noFill/>
        </p:spPr>
        <p:txBody>
          <a:bodyPr wrap="square" lIns="91440" tIns="45720" rIns="91440" bIns="45720">
            <a:spAutoFit/>
          </a:bodyPr>
          <a:lstStyle/>
          <a:p>
            <a:pPr algn="ctr"/>
            <a:r>
              <a:rPr lang="fr-FR" sz="2800" dirty="0" smtClean="0">
                <a:ln w="18415" cmpd="sng">
                  <a:solidFill>
                    <a:sysClr val="windowText" lastClr="000000"/>
                  </a:solidFill>
                  <a:prstDash val="solid"/>
                </a:ln>
                <a:solidFill>
                  <a:sysClr val="windowText" lastClr="000000"/>
                </a:solidFill>
              </a:rPr>
              <a:t>Université Mohamed </a:t>
            </a:r>
            <a:r>
              <a:rPr lang="fr-FR" sz="2800" dirty="0" err="1" smtClean="0">
                <a:ln w="18415" cmpd="sng">
                  <a:solidFill>
                    <a:sysClr val="windowText" lastClr="000000"/>
                  </a:solidFill>
                  <a:prstDash val="solid"/>
                </a:ln>
                <a:solidFill>
                  <a:sysClr val="windowText" lastClr="000000"/>
                </a:solidFill>
              </a:rPr>
              <a:t>Boudiaf-M’sila</a:t>
            </a:r>
            <a:endParaRPr lang="fr-FR" sz="2800" b="0" cap="none" spc="0" dirty="0" smtClean="0">
              <a:ln w="18415" cmpd="sng">
                <a:solidFill>
                  <a:sysClr val="windowText" lastClr="000000"/>
                </a:solidFill>
                <a:prstDash val="solid"/>
              </a:ln>
              <a:solidFill>
                <a:sysClr val="windowText" lastClr="000000"/>
              </a:solidFill>
            </a:endParaRPr>
          </a:p>
          <a:p>
            <a:pPr algn="ctr"/>
            <a:r>
              <a:rPr lang="fr-FR" sz="2800" b="0" cap="none" spc="0" dirty="0" smtClean="0">
                <a:ln w="18415" cmpd="sng">
                  <a:solidFill>
                    <a:sysClr val="windowText" lastClr="000000"/>
                  </a:solidFill>
                  <a:prstDash val="solid"/>
                </a:ln>
                <a:solidFill>
                  <a:sysClr val="windowText" lastClr="000000"/>
                </a:solidFill>
              </a:rPr>
              <a:t>Département de chimie</a:t>
            </a:r>
          </a:p>
          <a:p>
            <a:pPr algn="ctr"/>
            <a:r>
              <a:rPr lang="fr-FR" sz="2800" b="0" cap="none" spc="0" dirty="0" smtClean="0">
                <a:ln w="18415" cmpd="sng">
                  <a:solidFill>
                    <a:sysClr val="windowText" lastClr="000000"/>
                  </a:solidFill>
                  <a:prstDash val="solid"/>
                </a:ln>
                <a:solidFill>
                  <a:sysClr val="windowText" lastClr="000000"/>
                </a:solidFill>
              </a:rPr>
              <a:t>Master 2 - </a:t>
            </a:r>
            <a:r>
              <a:rPr lang="fr-FR" sz="2800" dirty="0" smtClean="0">
                <a:ln w="18415" cmpd="sng">
                  <a:solidFill>
                    <a:sysClr val="windowText" lastClr="000000"/>
                  </a:solidFill>
                  <a:prstDash val="solid"/>
                </a:ln>
                <a:solidFill>
                  <a:sysClr val="windowText" lastClr="000000"/>
                </a:solidFill>
              </a:rPr>
              <a:t>Chimie pharmaceutique</a:t>
            </a:r>
            <a:endParaRPr lang="fr-FR" sz="2800" b="0" cap="none" spc="0" dirty="0">
              <a:ln w="18415" cmpd="sng">
                <a:solidFill>
                  <a:sysClr val="windowText" lastClr="000000"/>
                </a:solidFill>
                <a:prstDash val="solid"/>
              </a:ln>
              <a:solidFill>
                <a:sysClr val="windowText" lastClr="000000"/>
              </a:solidFill>
            </a:endParaRPr>
          </a:p>
        </p:txBody>
      </p:sp>
      <p:sp>
        <p:nvSpPr>
          <p:cNvPr id="7" name="Rectangle 6"/>
          <p:cNvSpPr/>
          <p:nvPr/>
        </p:nvSpPr>
        <p:spPr>
          <a:xfrm>
            <a:off x="-4" y="6300609"/>
            <a:ext cx="9144001" cy="584775"/>
          </a:xfrm>
          <a:prstGeom prst="rect">
            <a:avLst/>
          </a:prstGeom>
          <a:noFill/>
        </p:spPr>
        <p:txBody>
          <a:bodyPr wrap="square" lIns="91440" tIns="45720" rIns="91440" bIns="45720">
            <a:spAutoFit/>
          </a:bodyPr>
          <a:lstStyle/>
          <a:p>
            <a:pPr algn="r"/>
            <a:r>
              <a:rPr lang="fr-FR" sz="3200" b="0" cap="none" spc="0" dirty="0" smtClean="0">
                <a:ln w="18415" cmpd="sng">
                  <a:solidFill>
                    <a:srgbClr val="FF6600"/>
                  </a:solidFill>
                  <a:prstDash val="solid"/>
                </a:ln>
                <a:solidFill>
                  <a:srgbClr val="FF6600"/>
                </a:solidFill>
              </a:rPr>
              <a:t>Dr. Thamere Cheriet</a:t>
            </a:r>
            <a:endParaRPr lang="fr-FR" sz="3200" b="0" cap="none" spc="0" dirty="0">
              <a:ln w="18415" cmpd="sng">
                <a:solidFill>
                  <a:srgbClr val="FF6600"/>
                </a:solidFill>
                <a:prstDash val="solid"/>
              </a:ln>
              <a:solidFill>
                <a:srgbClr val="FF6600"/>
              </a:solidFill>
            </a:endParaRPr>
          </a:p>
        </p:txBody>
      </p:sp>
    </p:spTree>
    <p:extLst>
      <p:ext uri="{BB962C8B-B14F-4D97-AF65-F5344CB8AC3E}">
        <p14:creationId xmlns:p14="http://schemas.microsoft.com/office/powerpoint/2010/main" val="2186879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7" y="3068960"/>
            <a:ext cx="3060709" cy="646331"/>
          </a:xfrm>
          <a:prstGeom prst="rect">
            <a:avLst/>
          </a:prstGeom>
          <a:noFill/>
        </p:spPr>
        <p:txBody>
          <a:bodyPr wrap="square" lIns="91440" tIns="45720" rIns="91440" bIns="45720">
            <a:spAutoFit/>
          </a:bodyPr>
          <a:lstStyle/>
          <a:p>
            <a:pPr algn="ctr"/>
            <a:r>
              <a:rPr lang="fr-FR" sz="3600" dirty="0" smtClean="0">
                <a:ln w="18415" cmpd="sng">
                  <a:solidFill>
                    <a:srgbClr val="FF6600"/>
                  </a:solidFill>
                  <a:prstDash val="solid"/>
                </a:ln>
                <a:solidFill>
                  <a:srgbClr val="FF6600"/>
                </a:solidFill>
              </a:rPr>
              <a:t>Composé 2</a:t>
            </a:r>
            <a:endParaRPr lang="fr-FR" sz="3600" b="0" cap="none" spc="0" dirty="0" smtClean="0">
              <a:ln w="18415" cmpd="sng">
                <a:solidFill>
                  <a:srgbClr val="FF6600"/>
                </a:solidFill>
                <a:prstDash val="solid"/>
              </a:ln>
              <a:solidFill>
                <a:srgbClr val="FF6600"/>
              </a:solidFill>
            </a:endParaRPr>
          </a:p>
        </p:txBody>
      </p:sp>
    </p:spTree>
    <p:extLst>
      <p:ext uri="{BB962C8B-B14F-4D97-AF65-F5344CB8AC3E}">
        <p14:creationId xmlns:p14="http://schemas.microsoft.com/office/powerpoint/2010/main" val="1344326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 y="0"/>
            <a:ext cx="8891465"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des spectres RMN 1D</a:t>
            </a:r>
            <a:endParaRPr lang="fr-FR" sz="3600" b="0" cap="none" spc="0" dirty="0" smtClean="0">
              <a:ln w="18415" cmpd="sng">
                <a:solidFill>
                  <a:srgbClr val="FF6600"/>
                </a:solidFill>
                <a:prstDash val="solid"/>
              </a:ln>
              <a:solidFill>
                <a:srgbClr val="FF6600"/>
              </a:solidFill>
            </a:endParaRPr>
          </a:p>
        </p:txBody>
      </p:sp>
      <p:sp>
        <p:nvSpPr>
          <p:cNvPr id="3" name="Rectangle 2"/>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RMN ¹H </a:t>
            </a:r>
            <a:endParaRPr lang="fr-FR" sz="2800" b="0" cap="none" spc="0" dirty="0" smtClean="0">
              <a:ln w="18415" cmpd="sng">
                <a:solidFill>
                  <a:schemeClr val="tx1"/>
                </a:solidFill>
                <a:prstDash val="solid"/>
              </a:ln>
            </a:endParaRP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24744"/>
            <a:ext cx="9073008" cy="535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663788" y="1133852"/>
            <a:ext cx="1944216" cy="523220"/>
          </a:xfrm>
          <a:prstGeom prst="rect">
            <a:avLst/>
          </a:prstGeom>
          <a:noFill/>
        </p:spPr>
        <p:txBody>
          <a:bodyPr wrap="square" lIns="91440" tIns="45720" rIns="91440" bIns="45720">
            <a:spAutoFit/>
          </a:bodyPr>
          <a:lstStyle/>
          <a:p>
            <a:pPr algn="ctr"/>
            <a:r>
              <a:rPr lang="fr-FR" sz="2800" dirty="0" smtClean="0">
                <a:ln w="18415" cmpd="sng">
                  <a:solidFill>
                    <a:schemeClr val="tx1"/>
                  </a:solidFill>
                  <a:prstDash val="solid"/>
                </a:ln>
              </a:rPr>
              <a:t>C</a:t>
            </a:r>
            <a:r>
              <a:rPr lang="fr-FR" sz="1600" dirty="0" smtClean="0">
                <a:ln w="18415" cmpd="sng">
                  <a:solidFill>
                    <a:schemeClr val="tx1"/>
                  </a:solidFill>
                  <a:prstDash val="solid"/>
                </a:ln>
              </a:rPr>
              <a:t>10</a:t>
            </a:r>
            <a:r>
              <a:rPr lang="fr-FR" sz="2800" dirty="0" smtClean="0">
                <a:ln w="18415" cmpd="sng">
                  <a:solidFill>
                    <a:schemeClr val="tx1"/>
                  </a:solidFill>
                  <a:prstDash val="solid"/>
                </a:ln>
              </a:rPr>
              <a:t>H</a:t>
            </a:r>
            <a:r>
              <a:rPr lang="fr-FR" sz="1600" dirty="0" smtClean="0">
                <a:ln w="18415" cmpd="sng">
                  <a:solidFill>
                    <a:schemeClr val="tx1"/>
                  </a:solidFill>
                  <a:prstDash val="solid"/>
                </a:ln>
              </a:rPr>
              <a:t>12</a:t>
            </a:r>
            <a:r>
              <a:rPr lang="fr-FR" sz="2800" dirty="0" smtClean="0">
                <a:ln w="18415" cmpd="sng">
                  <a:solidFill>
                    <a:schemeClr val="tx1"/>
                  </a:solidFill>
                  <a:prstDash val="solid"/>
                </a:ln>
              </a:rPr>
              <a:t>O</a:t>
            </a:r>
            <a:endParaRPr lang="fr-FR" sz="2800" b="0" cap="none" spc="0" dirty="0" smtClean="0">
              <a:ln w="18415" cmpd="sng">
                <a:solidFill>
                  <a:schemeClr val="tx1"/>
                </a:solidFill>
                <a:prstDash val="solid"/>
              </a:ln>
            </a:endParaRPr>
          </a:p>
        </p:txBody>
      </p:sp>
      <p:sp>
        <p:nvSpPr>
          <p:cNvPr id="18" name="Rectangle 17"/>
          <p:cNvSpPr/>
          <p:nvPr/>
        </p:nvSpPr>
        <p:spPr>
          <a:xfrm>
            <a:off x="165397" y="574323"/>
            <a:ext cx="2074564" cy="1054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36512" y="6489162"/>
            <a:ext cx="2337512" cy="400110"/>
          </a:xfrm>
          <a:prstGeom prst="rect">
            <a:avLst/>
          </a:prstGeom>
        </p:spPr>
        <p:txBody>
          <a:bodyPr wrap="square">
            <a:spAutoFit/>
          </a:bodyPr>
          <a:lstStyle/>
          <a:p>
            <a:pPr algn="ctr"/>
            <a:r>
              <a:rPr lang="en-US" sz="2000" b="1" dirty="0" smtClean="0">
                <a:solidFill>
                  <a:srgbClr val="FF6600"/>
                </a:solidFill>
              </a:rPr>
              <a:t>400 MHz (CDCl</a:t>
            </a:r>
            <a:r>
              <a:rPr lang="en-US" sz="1600" b="1" dirty="0" smtClean="0">
                <a:solidFill>
                  <a:srgbClr val="FF6600"/>
                </a:solidFill>
              </a:rPr>
              <a:t>3</a:t>
            </a:r>
            <a:r>
              <a:rPr lang="en-US" sz="2000" b="1" dirty="0" smtClean="0">
                <a:solidFill>
                  <a:srgbClr val="FF6600"/>
                </a:solidFill>
              </a:rPr>
              <a:t>)</a:t>
            </a:r>
          </a:p>
        </p:txBody>
      </p:sp>
    </p:spTree>
    <p:extLst>
      <p:ext uri="{BB962C8B-B14F-4D97-AF65-F5344CB8AC3E}">
        <p14:creationId xmlns:p14="http://schemas.microsoft.com/office/powerpoint/2010/main" val="3105559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 y="0"/>
            <a:ext cx="7307289"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des spectres RMN 1D</a:t>
            </a:r>
            <a:endParaRPr lang="fr-FR" sz="3600" b="0" cap="none" spc="0" dirty="0" smtClean="0">
              <a:ln w="18415" cmpd="sng">
                <a:solidFill>
                  <a:srgbClr val="FF6600"/>
                </a:solidFill>
                <a:prstDash val="solid"/>
              </a:ln>
              <a:solidFill>
                <a:srgbClr val="FF6600"/>
              </a:solidFill>
            </a:endParaRPr>
          </a:p>
        </p:txBody>
      </p:sp>
      <p:sp>
        <p:nvSpPr>
          <p:cNvPr id="3" name="Rectangle 2"/>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RMN ¹³C </a:t>
            </a:r>
            <a:endParaRPr lang="fr-FR" sz="2800" b="0" cap="none" spc="0" dirty="0" smtClean="0">
              <a:ln w="18415" cmpd="sng">
                <a:solidFill>
                  <a:schemeClr val="tx1"/>
                </a:solidFill>
                <a:prstDash val="solid"/>
              </a:ln>
            </a:endParaRPr>
          </a:p>
        </p:txBody>
      </p:sp>
      <p:sp>
        <p:nvSpPr>
          <p:cNvPr id="15" name="Rectangle 14"/>
          <p:cNvSpPr/>
          <p:nvPr/>
        </p:nvSpPr>
        <p:spPr>
          <a:xfrm>
            <a:off x="29048" y="718339"/>
            <a:ext cx="2074564" cy="1054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67" r="4249"/>
          <a:stretch/>
        </p:blipFill>
        <p:spPr bwMode="auto">
          <a:xfrm>
            <a:off x="29048" y="1598422"/>
            <a:ext cx="9079456" cy="482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36512" y="6489162"/>
            <a:ext cx="2337512" cy="400110"/>
          </a:xfrm>
          <a:prstGeom prst="rect">
            <a:avLst/>
          </a:prstGeom>
        </p:spPr>
        <p:txBody>
          <a:bodyPr wrap="square">
            <a:spAutoFit/>
          </a:bodyPr>
          <a:lstStyle/>
          <a:p>
            <a:pPr algn="ctr"/>
            <a:r>
              <a:rPr lang="en-US" sz="2000" b="1" dirty="0" smtClean="0">
                <a:solidFill>
                  <a:srgbClr val="FF6600"/>
                </a:solidFill>
              </a:rPr>
              <a:t>100 MHz (CDCl</a:t>
            </a:r>
            <a:r>
              <a:rPr lang="en-US" sz="1600" b="1" dirty="0" smtClean="0">
                <a:solidFill>
                  <a:srgbClr val="FF6600"/>
                </a:solidFill>
              </a:rPr>
              <a:t>3</a:t>
            </a:r>
            <a:r>
              <a:rPr lang="en-US" sz="2000" b="1" dirty="0" smtClean="0">
                <a:solidFill>
                  <a:srgbClr val="FF6600"/>
                </a:solidFill>
              </a:rPr>
              <a:t>)</a:t>
            </a:r>
          </a:p>
        </p:txBody>
      </p:sp>
    </p:spTree>
    <p:extLst>
      <p:ext uri="{BB962C8B-B14F-4D97-AF65-F5344CB8AC3E}">
        <p14:creationId xmlns:p14="http://schemas.microsoft.com/office/powerpoint/2010/main" val="1701098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COSY</a:t>
            </a:r>
            <a:endParaRPr lang="fr-FR" sz="2800" b="0" cap="none" spc="0" dirty="0" smtClean="0">
              <a:ln w="18415" cmpd="sng">
                <a:solidFill>
                  <a:schemeClr val="tx1"/>
                </a:solidFill>
                <a:prstDash val="solid"/>
              </a:ln>
            </a:endParaRPr>
          </a:p>
        </p:txBody>
      </p:sp>
      <p:sp>
        <p:nvSpPr>
          <p:cNvPr id="2" name="Rectangle 1"/>
          <p:cNvSpPr/>
          <p:nvPr/>
        </p:nvSpPr>
        <p:spPr>
          <a:xfrm>
            <a:off x="1015" y="0"/>
            <a:ext cx="7307289"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des spectres RMN 2D</a:t>
            </a:r>
            <a:endParaRPr lang="fr-FR" sz="3600" b="0" cap="none" spc="0" dirty="0" smtClean="0">
              <a:ln w="18415" cmpd="sng">
                <a:solidFill>
                  <a:srgbClr val="FF6600"/>
                </a:solidFill>
                <a:prstDash val="solid"/>
              </a:ln>
              <a:solidFill>
                <a:srgbClr val="FF6600"/>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0" y="610884"/>
            <a:ext cx="9079904" cy="591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778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 y="0"/>
            <a:ext cx="7307289"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des spectres RMN 2D</a:t>
            </a:r>
            <a:endParaRPr lang="fr-FR" sz="3600" b="0" cap="none" spc="0" dirty="0" smtClean="0">
              <a:ln w="18415" cmpd="sng">
                <a:solidFill>
                  <a:srgbClr val="FF6600"/>
                </a:solidFill>
                <a:prstDash val="solid"/>
              </a:ln>
              <a:solidFill>
                <a:srgbClr val="FF6600"/>
              </a:solidFill>
            </a:endParaRPr>
          </a:p>
        </p:txBody>
      </p:sp>
      <p:sp>
        <p:nvSpPr>
          <p:cNvPr id="3" name="Rectangle 2"/>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HSQC</a:t>
            </a:r>
            <a:endParaRPr lang="fr-FR" sz="2800" b="0" cap="none" spc="0" dirty="0" smtClean="0">
              <a:ln w="18415" cmpd="sng">
                <a:solidFill>
                  <a:schemeClr val="tx1"/>
                </a:solidFill>
                <a:prstDash val="solid"/>
              </a:ln>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 y="634583"/>
            <a:ext cx="9107489" cy="603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883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 y="0"/>
            <a:ext cx="7307289"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des spectres RMN 2D</a:t>
            </a:r>
            <a:endParaRPr lang="fr-FR" sz="3600" b="0" cap="none" spc="0" dirty="0" smtClean="0">
              <a:ln w="18415" cmpd="sng">
                <a:solidFill>
                  <a:srgbClr val="FF6600"/>
                </a:solidFill>
                <a:prstDash val="solid"/>
              </a:ln>
              <a:solidFill>
                <a:srgbClr val="FF6600"/>
              </a:solidFill>
            </a:endParaRPr>
          </a:p>
        </p:txBody>
      </p:sp>
      <p:sp>
        <p:nvSpPr>
          <p:cNvPr id="3" name="Rectangle 2"/>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HMBC</a:t>
            </a:r>
            <a:endParaRPr lang="fr-FR" sz="2800" b="0" cap="none" spc="0" dirty="0" smtClean="0">
              <a:ln w="18415" cmpd="sng">
                <a:solidFill>
                  <a:schemeClr val="tx1"/>
                </a:solidFill>
                <a:prstDash val="solid"/>
              </a:ln>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 y="632477"/>
            <a:ext cx="9142985" cy="6036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042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 y="0"/>
            <a:ext cx="7307289"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des spectres RMN 2D</a:t>
            </a:r>
            <a:endParaRPr lang="fr-FR" sz="3600" b="0" cap="none" spc="0" dirty="0" smtClean="0">
              <a:ln w="18415" cmpd="sng">
                <a:solidFill>
                  <a:srgbClr val="FF6600"/>
                </a:solidFill>
                <a:prstDash val="solid"/>
              </a:ln>
              <a:solidFill>
                <a:srgbClr val="FF6600"/>
              </a:solidFill>
            </a:endParaRPr>
          </a:p>
        </p:txBody>
      </p:sp>
      <p:sp>
        <p:nvSpPr>
          <p:cNvPr id="3" name="Rectangle 2"/>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mass</a:t>
            </a:r>
            <a:endParaRPr lang="fr-FR" sz="2800" b="0" cap="none" spc="0" dirty="0" smtClean="0">
              <a:ln w="18415" cmpd="sng">
                <a:solidFill>
                  <a:schemeClr val="tx1"/>
                </a:solidFill>
                <a:prstDash val="solid"/>
              </a:ln>
            </a:endParaRPr>
          </a:p>
        </p:txBody>
      </p:sp>
      <p:pic>
        <p:nvPicPr>
          <p:cNvPr id="5" name="Picture 3" descr="C:\Users\Hp\Desktop\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 y="1196752"/>
            <a:ext cx="9089837" cy="471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178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4168" y="3068960"/>
            <a:ext cx="3060709" cy="646331"/>
          </a:xfrm>
          <a:prstGeom prst="rect">
            <a:avLst/>
          </a:prstGeom>
          <a:noFill/>
        </p:spPr>
        <p:txBody>
          <a:bodyPr wrap="square" lIns="91440" tIns="45720" rIns="91440" bIns="45720">
            <a:spAutoFit/>
          </a:bodyPr>
          <a:lstStyle/>
          <a:p>
            <a:pPr algn="ctr"/>
            <a:r>
              <a:rPr lang="fr-FR" sz="3600" dirty="0" smtClean="0">
                <a:ln w="18415" cmpd="sng">
                  <a:solidFill>
                    <a:srgbClr val="FF6600"/>
                  </a:solidFill>
                  <a:prstDash val="solid"/>
                </a:ln>
                <a:solidFill>
                  <a:srgbClr val="FF6600"/>
                </a:solidFill>
              </a:rPr>
              <a:t>Composé 3</a:t>
            </a:r>
            <a:endParaRPr lang="fr-FR" sz="3600" b="0" cap="none" spc="0" dirty="0" smtClean="0">
              <a:ln w="18415" cmpd="sng">
                <a:solidFill>
                  <a:srgbClr val="FF6600"/>
                </a:solidFill>
                <a:prstDash val="solid"/>
              </a:ln>
              <a:solidFill>
                <a:srgbClr val="FF6600"/>
              </a:solidFill>
            </a:endParaRPr>
          </a:p>
        </p:txBody>
      </p:sp>
    </p:spTree>
    <p:extLst>
      <p:ext uri="{BB962C8B-B14F-4D97-AF65-F5344CB8AC3E}">
        <p14:creationId xmlns:p14="http://schemas.microsoft.com/office/powerpoint/2010/main" val="2541789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d8caf2_cad28edc4b0d474dbaf3f88d4d1007af_mv2_d_1999_2000_s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5808" y="0"/>
            <a:ext cx="4268192" cy="424294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Hp\Desktop\Curcuma-Curcumine-Curcuma-Longa-Totalité.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808" y="4221088"/>
            <a:ext cx="4268192" cy="26369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Hp\Desktop\10-IMPORTANT-REASONS-YOU-NEED-TURMERIC-AND-CURCUMIN-optimiz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36" y="3593637"/>
            <a:ext cx="4896544" cy="32643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29029" y="375047"/>
            <a:ext cx="2073003" cy="461665"/>
          </a:xfrm>
          <a:prstGeom prst="rect">
            <a:avLst/>
          </a:prstGeom>
        </p:spPr>
        <p:txBody>
          <a:bodyPr wrap="none">
            <a:spAutoFit/>
          </a:bodyPr>
          <a:lstStyle/>
          <a:p>
            <a:r>
              <a:rPr lang="fr-FR" sz="2400" i="1" dirty="0">
                <a:ln w="18415" cmpd="sng">
                  <a:solidFill>
                    <a:srgbClr val="FF6600"/>
                  </a:solidFill>
                  <a:prstDash val="solid"/>
                </a:ln>
                <a:solidFill>
                  <a:srgbClr val="FF7D25"/>
                </a:solidFill>
              </a:rPr>
              <a:t>Curcuma </a:t>
            </a:r>
            <a:r>
              <a:rPr lang="fr-FR" sz="2400" i="1" dirty="0" err="1">
                <a:ln w="18415" cmpd="sng">
                  <a:solidFill>
                    <a:srgbClr val="FF6600"/>
                  </a:solidFill>
                  <a:prstDash val="solid"/>
                </a:ln>
                <a:solidFill>
                  <a:srgbClr val="FF7D25"/>
                </a:solidFill>
              </a:rPr>
              <a:t>longa</a:t>
            </a:r>
            <a:endParaRPr lang="fr-FR" sz="2400" i="1" dirty="0">
              <a:ln w="18415" cmpd="sng">
                <a:solidFill>
                  <a:srgbClr val="FF6600"/>
                </a:solidFill>
                <a:prstDash val="solid"/>
              </a:ln>
              <a:solidFill>
                <a:srgbClr val="FF7D25"/>
              </a:solidFill>
            </a:endParaRPr>
          </a:p>
        </p:txBody>
      </p:sp>
      <p:sp>
        <p:nvSpPr>
          <p:cNvPr id="3" name="Rectangle 2"/>
          <p:cNvSpPr/>
          <p:nvPr/>
        </p:nvSpPr>
        <p:spPr>
          <a:xfrm>
            <a:off x="179513" y="1207768"/>
            <a:ext cx="2448272" cy="369332"/>
          </a:xfrm>
          <a:prstGeom prst="rect">
            <a:avLst/>
          </a:prstGeom>
        </p:spPr>
        <p:txBody>
          <a:bodyPr wrap="square">
            <a:spAutoFit/>
          </a:bodyPr>
          <a:lstStyle/>
          <a:p>
            <a:r>
              <a:rPr lang="fr-FR" dirty="0" smtClean="0">
                <a:ln w="18415" cmpd="sng">
                  <a:solidFill>
                    <a:schemeClr val="tx1"/>
                  </a:solidFill>
                  <a:prstDash val="solid"/>
                </a:ln>
              </a:rPr>
              <a:t>Stimulant</a:t>
            </a:r>
            <a:endParaRPr lang="fr-FR" dirty="0">
              <a:ln w="18415" cmpd="sng">
                <a:solidFill>
                  <a:schemeClr val="tx1"/>
                </a:solidFill>
                <a:prstDash val="solid"/>
              </a:ln>
            </a:endParaRPr>
          </a:p>
        </p:txBody>
      </p:sp>
      <p:sp>
        <p:nvSpPr>
          <p:cNvPr id="7" name="Rectangle 6"/>
          <p:cNvSpPr/>
          <p:nvPr/>
        </p:nvSpPr>
        <p:spPr>
          <a:xfrm>
            <a:off x="179513" y="1519901"/>
            <a:ext cx="2448272" cy="369332"/>
          </a:xfrm>
          <a:prstGeom prst="rect">
            <a:avLst/>
          </a:prstGeom>
        </p:spPr>
        <p:txBody>
          <a:bodyPr wrap="square">
            <a:spAutoFit/>
          </a:bodyPr>
          <a:lstStyle/>
          <a:p>
            <a:r>
              <a:rPr lang="fr-FR" dirty="0" smtClean="0">
                <a:ln w="18415" cmpd="sng">
                  <a:solidFill>
                    <a:schemeClr val="tx1"/>
                  </a:solidFill>
                  <a:prstDash val="solid"/>
                </a:ln>
              </a:rPr>
              <a:t>Anti-inflammatoire</a:t>
            </a:r>
            <a:endParaRPr lang="fr-FR" dirty="0">
              <a:ln w="18415" cmpd="sng">
                <a:solidFill>
                  <a:schemeClr val="tx1"/>
                </a:solidFill>
                <a:prstDash val="solid"/>
              </a:ln>
            </a:endParaRPr>
          </a:p>
        </p:txBody>
      </p:sp>
      <p:sp>
        <p:nvSpPr>
          <p:cNvPr id="8" name="Rectangle 7"/>
          <p:cNvSpPr/>
          <p:nvPr/>
        </p:nvSpPr>
        <p:spPr>
          <a:xfrm>
            <a:off x="179513" y="1870649"/>
            <a:ext cx="2448272" cy="369332"/>
          </a:xfrm>
          <a:prstGeom prst="rect">
            <a:avLst/>
          </a:prstGeom>
        </p:spPr>
        <p:txBody>
          <a:bodyPr wrap="square">
            <a:spAutoFit/>
          </a:bodyPr>
          <a:lstStyle/>
          <a:p>
            <a:r>
              <a:rPr lang="fr-FR" dirty="0">
                <a:ln w="18415" cmpd="sng">
                  <a:solidFill>
                    <a:schemeClr val="tx1"/>
                  </a:solidFill>
                  <a:prstDash val="solid"/>
                </a:ln>
              </a:rPr>
              <a:t>Fluidifiant sanguin</a:t>
            </a:r>
          </a:p>
        </p:txBody>
      </p:sp>
      <p:sp>
        <p:nvSpPr>
          <p:cNvPr id="9" name="Rectangle 8"/>
          <p:cNvSpPr/>
          <p:nvPr/>
        </p:nvSpPr>
        <p:spPr>
          <a:xfrm>
            <a:off x="179513" y="2167973"/>
            <a:ext cx="2448272" cy="369332"/>
          </a:xfrm>
          <a:prstGeom prst="rect">
            <a:avLst/>
          </a:prstGeom>
        </p:spPr>
        <p:txBody>
          <a:bodyPr wrap="square">
            <a:spAutoFit/>
          </a:bodyPr>
          <a:lstStyle/>
          <a:p>
            <a:r>
              <a:rPr lang="fr-FR" dirty="0">
                <a:ln w="18415" cmpd="sng">
                  <a:solidFill>
                    <a:schemeClr val="tx1"/>
                  </a:solidFill>
                  <a:prstDash val="solid"/>
                </a:ln>
              </a:rPr>
              <a:t>Antioxydant</a:t>
            </a:r>
          </a:p>
        </p:txBody>
      </p:sp>
      <p:sp>
        <p:nvSpPr>
          <p:cNvPr id="4" name="Rectangle 3"/>
          <p:cNvSpPr/>
          <p:nvPr/>
        </p:nvSpPr>
        <p:spPr>
          <a:xfrm>
            <a:off x="179513" y="836712"/>
            <a:ext cx="1872307" cy="369332"/>
          </a:xfrm>
          <a:prstGeom prst="rect">
            <a:avLst/>
          </a:prstGeom>
        </p:spPr>
        <p:txBody>
          <a:bodyPr wrap="none">
            <a:spAutoFit/>
          </a:bodyPr>
          <a:lstStyle/>
          <a:p>
            <a:r>
              <a:rPr lang="fr-FR" dirty="0" smtClean="0">
                <a:ln w="18415" cmpd="sng">
                  <a:solidFill>
                    <a:schemeClr val="tx1">
                      <a:lumMod val="50000"/>
                      <a:lumOff val="50000"/>
                    </a:schemeClr>
                  </a:solidFill>
                  <a:prstDash val="solid"/>
                </a:ln>
                <a:solidFill>
                  <a:schemeClr val="tx1">
                    <a:lumMod val="50000"/>
                    <a:lumOff val="50000"/>
                  </a:schemeClr>
                </a:solidFill>
              </a:rPr>
              <a:t>Utilisation interne</a:t>
            </a:r>
            <a:endParaRPr lang="fr-FR" dirty="0">
              <a:ln w="18415" cmpd="sng">
                <a:solidFill>
                  <a:schemeClr val="tx1">
                    <a:lumMod val="50000"/>
                    <a:lumOff val="50000"/>
                  </a:schemeClr>
                </a:solidFill>
                <a:prstDash val="solid"/>
              </a:ln>
              <a:solidFill>
                <a:schemeClr val="tx1">
                  <a:lumMod val="50000"/>
                  <a:lumOff val="50000"/>
                </a:schemeClr>
              </a:solidFill>
            </a:endParaRPr>
          </a:p>
        </p:txBody>
      </p:sp>
      <p:sp>
        <p:nvSpPr>
          <p:cNvPr id="11" name="Rectangle 10"/>
          <p:cNvSpPr/>
          <p:nvPr/>
        </p:nvSpPr>
        <p:spPr>
          <a:xfrm>
            <a:off x="2204220" y="2819543"/>
            <a:ext cx="2448272" cy="369332"/>
          </a:xfrm>
          <a:prstGeom prst="rect">
            <a:avLst/>
          </a:prstGeom>
        </p:spPr>
        <p:txBody>
          <a:bodyPr wrap="square">
            <a:spAutoFit/>
          </a:bodyPr>
          <a:lstStyle/>
          <a:p>
            <a:pPr algn="r"/>
            <a:r>
              <a:rPr lang="fr-FR" dirty="0">
                <a:ln w="18415" cmpd="sng">
                  <a:solidFill>
                    <a:schemeClr val="tx1"/>
                  </a:solidFill>
                  <a:prstDash val="solid"/>
                </a:ln>
              </a:rPr>
              <a:t>Antibactérien</a:t>
            </a:r>
          </a:p>
        </p:txBody>
      </p:sp>
      <p:sp>
        <p:nvSpPr>
          <p:cNvPr id="12" name="Rectangle 11"/>
          <p:cNvSpPr/>
          <p:nvPr/>
        </p:nvSpPr>
        <p:spPr>
          <a:xfrm>
            <a:off x="2204220" y="3131676"/>
            <a:ext cx="2448272" cy="369332"/>
          </a:xfrm>
          <a:prstGeom prst="rect">
            <a:avLst/>
          </a:prstGeom>
        </p:spPr>
        <p:txBody>
          <a:bodyPr wrap="square">
            <a:spAutoFit/>
          </a:bodyPr>
          <a:lstStyle/>
          <a:p>
            <a:pPr algn="r"/>
            <a:r>
              <a:rPr lang="fr-FR" dirty="0" smtClean="0">
                <a:ln w="18415" cmpd="sng">
                  <a:solidFill>
                    <a:schemeClr val="tx1"/>
                  </a:solidFill>
                  <a:prstDash val="solid"/>
                </a:ln>
              </a:rPr>
              <a:t>Anti-inflammatoire</a:t>
            </a:r>
            <a:endParaRPr lang="fr-FR" dirty="0">
              <a:ln w="18415" cmpd="sng">
                <a:solidFill>
                  <a:schemeClr val="tx1"/>
                </a:solidFill>
                <a:prstDash val="solid"/>
              </a:ln>
            </a:endParaRPr>
          </a:p>
        </p:txBody>
      </p:sp>
      <p:sp>
        <p:nvSpPr>
          <p:cNvPr id="15" name="Rectangle 14"/>
          <p:cNvSpPr/>
          <p:nvPr/>
        </p:nvSpPr>
        <p:spPr>
          <a:xfrm>
            <a:off x="2771701" y="2492896"/>
            <a:ext cx="1872307" cy="369332"/>
          </a:xfrm>
          <a:prstGeom prst="rect">
            <a:avLst/>
          </a:prstGeom>
        </p:spPr>
        <p:txBody>
          <a:bodyPr wrap="none">
            <a:spAutoFit/>
          </a:bodyPr>
          <a:lstStyle/>
          <a:p>
            <a:pPr algn="r"/>
            <a:r>
              <a:rPr lang="fr-FR" dirty="0" smtClean="0">
                <a:ln w="18415" cmpd="sng">
                  <a:solidFill>
                    <a:schemeClr val="tx1">
                      <a:lumMod val="50000"/>
                      <a:lumOff val="50000"/>
                    </a:schemeClr>
                  </a:solidFill>
                  <a:prstDash val="solid"/>
                </a:ln>
                <a:solidFill>
                  <a:schemeClr val="tx1">
                    <a:lumMod val="50000"/>
                    <a:lumOff val="50000"/>
                  </a:schemeClr>
                </a:solidFill>
              </a:rPr>
              <a:t>Utilisation interne</a:t>
            </a:r>
            <a:endParaRPr lang="fr-FR" dirty="0">
              <a:ln w="18415" cmpd="sng">
                <a:solidFill>
                  <a:schemeClr val="tx1">
                    <a:lumMod val="50000"/>
                    <a:lumOff val="50000"/>
                  </a:schemeClr>
                </a:solidFill>
                <a:prstDash val="solid"/>
              </a:ln>
              <a:solidFill>
                <a:schemeClr val="tx1">
                  <a:lumMod val="50000"/>
                  <a:lumOff val="50000"/>
                </a:schemeClr>
              </a:solidFill>
            </a:endParaRPr>
          </a:p>
        </p:txBody>
      </p:sp>
    </p:spTree>
    <p:extLst>
      <p:ext uri="{BB962C8B-B14F-4D97-AF65-F5344CB8AC3E}">
        <p14:creationId xmlns:p14="http://schemas.microsoft.com/office/powerpoint/2010/main" val="414938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fade">
                                      <p:cBhvr>
                                        <p:cTn id="16" dur="500"/>
                                        <p:tgtEl>
                                          <p:spTgt spid="410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4" grpId="0"/>
      <p:bldP spid="11" grpId="0"/>
      <p:bldP spid="12"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7308"/>
            <a:ext cx="9144001" cy="636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372200" y="431904"/>
            <a:ext cx="576064" cy="191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23528" y="821860"/>
            <a:ext cx="1944216" cy="523220"/>
          </a:xfrm>
          <a:prstGeom prst="rect">
            <a:avLst/>
          </a:prstGeom>
          <a:noFill/>
        </p:spPr>
        <p:txBody>
          <a:bodyPr wrap="square" lIns="91440" tIns="45720" rIns="91440" bIns="45720">
            <a:spAutoFit/>
          </a:bodyPr>
          <a:lstStyle/>
          <a:p>
            <a:pPr algn="ctr"/>
            <a:r>
              <a:rPr lang="fr-FR" sz="2800" dirty="0" smtClean="0">
                <a:ln w="18415" cmpd="sng">
                  <a:solidFill>
                    <a:schemeClr val="tx1"/>
                  </a:solidFill>
                  <a:prstDash val="solid"/>
                </a:ln>
              </a:rPr>
              <a:t>C</a:t>
            </a:r>
            <a:r>
              <a:rPr lang="fr-FR" sz="2400" dirty="0" smtClean="0">
                <a:ln w="18415" cmpd="sng">
                  <a:solidFill>
                    <a:schemeClr val="tx1"/>
                  </a:solidFill>
                  <a:prstDash val="solid"/>
                </a:ln>
              </a:rPr>
              <a:t>₂₁</a:t>
            </a:r>
            <a:r>
              <a:rPr lang="fr-FR" sz="2800" dirty="0" smtClean="0">
                <a:ln w="18415" cmpd="sng">
                  <a:solidFill>
                    <a:schemeClr val="tx1"/>
                  </a:solidFill>
                  <a:prstDash val="solid"/>
                </a:ln>
              </a:rPr>
              <a:t>H</a:t>
            </a:r>
            <a:r>
              <a:rPr lang="fr-FR" sz="2400" dirty="0" smtClean="0">
                <a:ln w="18415" cmpd="sng">
                  <a:solidFill>
                    <a:schemeClr val="tx1"/>
                  </a:solidFill>
                  <a:prstDash val="solid"/>
                </a:ln>
              </a:rPr>
              <a:t>₂₀</a:t>
            </a:r>
            <a:r>
              <a:rPr lang="fr-FR" sz="2800" dirty="0" smtClean="0">
                <a:ln w="18415" cmpd="sng">
                  <a:solidFill>
                    <a:schemeClr val="tx1"/>
                  </a:solidFill>
                  <a:prstDash val="solid"/>
                </a:ln>
              </a:rPr>
              <a:t>O</a:t>
            </a:r>
            <a:r>
              <a:rPr lang="fr-FR" sz="2400" dirty="0" smtClean="0">
                <a:ln w="18415" cmpd="sng">
                  <a:solidFill>
                    <a:schemeClr val="tx1"/>
                  </a:solidFill>
                  <a:prstDash val="solid"/>
                </a:ln>
              </a:rPr>
              <a:t>₆</a:t>
            </a:r>
            <a:endParaRPr lang="fr-FR" sz="1600" b="0" cap="none" spc="0" dirty="0" smtClean="0">
              <a:ln w="18415" cmpd="sng">
                <a:solidFill>
                  <a:schemeClr val="tx1"/>
                </a:solidFill>
                <a:prstDash val="solid"/>
              </a:ln>
            </a:endParaRPr>
          </a:p>
        </p:txBody>
      </p:sp>
      <p:sp>
        <p:nvSpPr>
          <p:cNvPr id="19" name="Rectangle 18"/>
          <p:cNvSpPr/>
          <p:nvPr/>
        </p:nvSpPr>
        <p:spPr>
          <a:xfrm>
            <a:off x="7786902" y="1083470"/>
            <a:ext cx="648072" cy="3751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1015" y="0"/>
            <a:ext cx="8891465"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des spectres RMN 1D</a:t>
            </a:r>
            <a:endParaRPr lang="fr-FR" sz="3600" b="0" cap="none" spc="0" dirty="0" smtClean="0">
              <a:ln w="18415" cmpd="sng">
                <a:solidFill>
                  <a:srgbClr val="FF6600"/>
                </a:solidFill>
                <a:prstDash val="solid"/>
              </a:ln>
              <a:solidFill>
                <a:srgbClr val="FF6600"/>
              </a:solidFill>
            </a:endParaRPr>
          </a:p>
        </p:txBody>
      </p:sp>
      <p:sp>
        <p:nvSpPr>
          <p:cNvPr id="23" name="Rectangle 22"/>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RMN ¹H </a:t>
            </a:r>
            <a:endParaRPr lang="fr-FR" sz="2800" b="0" cap="none" spc="0" dirty="0" smtClean="0">
              <a:ln w="18415" cmpd="sng">
                <a:solidFill>
                  <a:schemeClr val="tx1"/>
                </a:solidFill>
                <a:prstDash val="solid"/>
              </a:ln>
            </a:endParaRPr>
          </a:p>
        </p:txBody>
      </p:sp>
    </p:spTree>
    <p:extLst>
      <p:ext uri="{BB962C8B-B14F-4D97-AF65-F5344CB8AC3E}">
        <p14:creationId xmlns:p14="http://schemas.microsoft.com/office/powerpoint/2010/main" val="2501831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p\Desktop\f8279ca28b_50150310_girofle-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5" y="-245149"/>
            <a:ext cx="5511687" cy="3458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62299" y="107921"/>
            <a:ext cx="3346849" cy="584775"/>
          </a:xfrm>
          <a:prstGeom prst="rect">
            <a:avLst/>
          </a:prstGeom>
          <a:noFill/>
        </p:spPr>
        <p:txBody>
          <a:bodyPr wrap="square" lIns="91440" tIns="45720" rIns="91440" bIns="45720">
            <a:spAutoFit/>
          </a:bodyPr>
          <a:lstStyle/>
          <a:p>
            <a:r>
              <a:rPr lang="fr-FR" sz="3200" dirty="0">
                <a:ln w="18415" cmpd="sng">
                  <a:solidFill>
                    <a:srgbClr val="FF6600"/>
                  </a:solidFill>
                  <a:prstDash val="solid"/>
                </a:ln>
                <a:solidFill>
                  <a:srgbClr val="FF6600"/>
                </a:solidFill>
              </a:rPr>
              <a:t>le clou de girofle</a:t>
            </a:r>
            <a:endParaRPr lang="fr-FR" sz="3200" b="0" cap="none" spc="0" dirty="0" smtClean="0">
              <a:ln w="18415" cmpd="sng">
                <a:solidFill>
                  <a:srgbClr val="FF6600"/>
                </a:solidFill>
                <a:prstDash val="solid"/>
              </a:ln>
              <a:solidFill>
                <a:srgbClr val="FF6600"/>
              </a:solidFill>
            </a:endParaRPr>
          </a:p>
        </p:txBody>
      </p:sp>
      <p:pic>
        <p:nvPicPr>
          <p:cNvPr id="1026" name="Picture 2" descr="C:\Users\Hp\Desktop\i85624-huile-essentielle-clou-girofl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 y="3212976"/>
            <a:ext cx="5511688" cy="367629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987823" y="3199503"/>
            <a:ext cx="2512681" cy="954107"/>
          </a:xfrm>
          <a:prstGeom prst="rect">
            <a:avLst/>
          </a:prstGeom>
          <a:noFill/>
        </p:spPr>
        <p:txBody>
          <a:bodyPr wrap="square" lIns="91440" tIns="45720" rIns="91440" bIns="45720">
            <a:spAutoFit/>
          </a:bodyPr>
          <a:lstStyle/>
          <a:p>
            <a:pPr algn="r"/>
            <a:r>
              <a:rPr lang="fr-F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antiseptique et anesthésiante</a:t>
            </a:r>
            <a:endParaRPr lang="fr-F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5512702" y="699075"/>
            <a:ext cx="3646045" cy="6186309"/>
          </a:xfrm>
          <a:prstGeom prst="rect">
            <a:avLst/>
          </a:prstGeom>
        </p:spPr>
        <p:txBody>
          <a:bodyPr wrap="square">
            <a:spAutoFit/>
          </a:bodyPr>
          <a:lstStyle/>
          <a:p>
            <a:pPr algn="just"/>
            <a:r>
              <a:rPr lang="fr-FR" dirty="0"/>
              <a:t>Le clou de girofle a plus d’un tour dans son sac. En effet, contenant un principe actif nommé le salicylate de méthyle, cette épice est reconnue depuis de nombreuses années pour ses vertus analgésiques. En effet, en cas de douleurs dentaires, il a été prouvé que mâcher un clou de girofle permettrait d’apaiser votre dentition. Et d’éviter la formation de cavité dentaire. C’est aussi un bon moyen naturel pour avoir meilleur haleine</a:t>
            </a:r>
            <a:r>
              <a:rPr lang="fr-FR" dirty="0" smtClean="0"/>
              <a:t>.</a:t>
            </a:r>
          </a:p>
          <a:p>
            <a:endParaRPr lang="fr-FR" dirty="0" smtClean="0"/>
          </a:p>
          <a:p>
            <a:pPr algn="just"/>
            <a:r>
              <a:rPr lang="fr-FR" dirty="0" smtClean="0"/>
              <a:t>Le </a:t>
            </a:r>
            <a:r>
              <a:rPr lang="fr-FR" dirty="0"/>
              <a:t>fait de consommer régulièrement des clous de girofle dans vos boissons (comme un café ou un thé), vous ferez le plein en antioxydants et anti-inflammatoires. Ce qui en fait une solution toute trouvée pour lutter contre les problèmes de peau, comme l’acné</a:t>
            </a:r>
          </a:p>
        </p:txBody>
      </p:sp>
    </p:spTree>
    <p:extLst>
      <p:ext uri="{BB962C8B-B14F-4D97-AF65-F5344CB8AC3E}">
        <p14:creationId xmlns:p14="http://schemas.microsoft.com/office/powerpoint/2010/main" val="4138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72200" y="431904"/>
            <a:ext cx="576064" cy="191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35496" y="358299"/>
            <a:ext cx="2074564" cy="1054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015" y="0"/>
            <a:ext cx="7307289"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des spectres RMN 1D</a:t>
            </a:r>
            <a:endParaRPr lang="fr-FR" sz="3600" b="0" cap="none" spc="0" dirty="0" smtClean="0">
              <a:ln w="18415" cmpd="sng">
                <a:solidFill>
                  <a:srgbClr val="FF6600"/>
                </a:solidFill>
                <a:prstDash val="solid"/>
              </a:ln>
              <a:solidFill>
                <a:srgbClr val="FF6600"/>
              </a:solidFill>
            </a:endParaRPr>
          </a:p>
        </p:txBody>
      </p:sp>
      <p:sp>
        <p:nvSpPr>
          <p:cNvPr id="24" name="Rectangle 23"/>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RMN ¹³C </a:t>
            </a:r>
            <a:endParaRPr lang="fr-FR" sz="2800" b="0" cap="none" spc="0" dirty="0" smtClean="0">
              <a:ln w="18415" cmpd="sng">
                <a:solidFill>
                  <a:schemeClr val="tx1"/>
                </a:solidFill>
                <a:prstDash val="solid"/>
              </a:ln>
            </a:endParaRPr>
          </a:p>
        </p:txBody>
      </p:sp>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2" y="1775199"/>
            <a:ext cx="9123896" cy="3479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718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 y="232088"/>
            <a:ext cx="9163950" cy="650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COSY</a:t>
            </a:r>
            <a:endParaRPr lang="fr-FR" sz="2800" b="0" cap="none" spc="0" dirty="0" smtClean="0">
              <a:ln w="18415" cmpd="sng">
                <a:solidFill>
                  <a:schemeClr val="tx1"/>
                </a:solidFill>
                <a:prstDash val="solid"/>
              </a:ln>
            </a:endParaRPr>
          </a:p>
        </p:txBody>
      </p:sp>
      <p:sp>
        <p:nvSpPr>
          <p:cNvPr id="8" name="Rectangle 7"/>
          <p:cNvSpPr/>
          <p:nvPr/>
        </p:nvSpPr>
        <p:spPr>
          <a:xfrm>
            <a:off x="1015" y="0"/>
            <a:ext cx="7307289"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des spectres RMN 2D</a:t>
            </a:r>
            <a:endParaRPr lang="fr-FR" sz="3600" b="0" cap="none" spc="0" dirty="0" smtClean="0">
              <a:ln w="18415" cmpd="sng">
                <a:solidFill>
                  <a:srgbClr val="FF6600"/>
                </a:solidFill>
                <a:prstDash val="solid"/>
              </a:ln>
              <a:solidFill>
                <a:srgbClr val="FF6600"/>
              </a:solidFill>
            </a:endParaRPr>
          </a:p>
        </p:txBody>
      </p:sp>
      <p:cxnSp>
        <p:nvCxnSpPr>
          <p:cNvPr id="4" name="Connecteur droit 3"/>
          <p:cNvCxnSpPr/>
          <p:nvPr/>
        </p:nvCxnSpPr>
        <p:spPr>
          <a:xfrm flipH="1">
            <a:off x="899592" y="1268760"/>
            <a:ext cx="7128792" cy="453650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902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070"/>
            <a:ext cx="9144000" cy="635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HSQC</a:t>
            </a:r>
            <a:endParaRPr lang="fr-FR" sz="2800" b="0" cap="none" spc="0" dirty="0" smtClean="0">
              <a:ln w="18415" cmpd="sng">
                <a:solidFill>
                  <a:schemeClr val="tx1"/>
                </a:solidFill>
                <a:prstDash val="solid"/>
              </a:ln>
            </a:endParaRPr>
          </a:p>
        </p:txBody>
      </p:sp>
      <p:sp>
        <p:nvSpPr>
          <p:cNvPr id="10" name="Rectangle 9"/>
          <p:cNvSpPr/>
          <p:nvPr/>
        </p:nvSpPr>
        <p:spPr>
          <a:xfrm>
            <a:off x="1015" y="0"/>
            <a:ext cx="7307289"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des spectres RMN 2D</a:t>
            </a:r>
            <a:endParaRPr lang="fr-FR" sz="3600" b="0" cap="none" spc="0" dirty="0" smtClean="0">
              <a:ln w="18415" cmpd="sng">
                <a:solidFill>
                  <a:srgbClr val="FF6600"/>
                </a:solidFill>
                <a:prstDash val="solid"/>
              </a:ln>
              <a:solidFill>
                <a:srgbClr val="FF6600"/>
              </a:solidFill>
            </a:endParaRPr>
          </a:p>
        </p:txBody>
      </p:sp>
    </p:spTree>
    <p:extLst>
      <p:ext uri="{BB962C8B-B14F-4D97-AF65-F5344CB8AC3E}">
        <p14:creationId xmlns:p14="http://schemas.microsoft.com/office/powerpoint/2010/main" val="396705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237" b="4816"/>
          <a:stretch/>
        </p:blipFill>
        <p:spPr bwMode="auto">
          <a:xfrm>
            <a:off x="0" y="692696"/>
            <a:ext cx="9143999" cy="5996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HMBC</a:t>
            </a:r>
            <a:endParaRPr lang="fr-FR" sz="2800" b="0" cap="none" spc="0" dirty="0" smtClean="0">
              <a:ln w="18415" cmpd="sng">
                <a:solidFill>
                  <a:schemeClr val="tx1"/>
                </a:solidFill>
                <a:prstDash val="solid"/>
              </a:ln>
            </a:endParaRPr>
          </a:p>
        </p:txBody>
      </p:sp>
      <p:sp>
        <p:nvSpPr>
          <p:cNvPr id="11" name="Rectangle 10"/>
          <p:cNvSpPr/>
          <p:nvPr/>
        </p:nvSpPr>
        <p:spPr>
          <a:xfrm>
            <a:off x="1015" y="0"/>
            <a:ext cx="7307289"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des spectres RMN 2D</a:t>
            </a:r>
            <a:endParaRPr lang="fr-FR" sz="3600" b="0" cap="none" spc="0" dirty="0" smtClean="0">
              <a:ln w="18415" cmpd="sng">
                <a:solidFill>
                  <a:srgbClr val="FF6600"/>
                </a:solidFill>
                <a:prstDash val="solid"/>
              </a:ln>
              <a:solidFill>
                <a:srgbClr val="FF6600"/>
              </a:solidFill>
            </a:endParaRPr>
          </a:p>
        </p:txBody>
      </p:sp>
    </p:spTree>
    <p:extLst>
      <p:ext uri="{BB962C8B-B14F-4D97-AF65-F5344CB8AC3E}">
        <p14:creationId xmlns:p14="http://schemas.microsoft.com/office/powerpoint/2010/main" val="1578608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mass</a:t>
            </a:r>
            <a:endParaRPr lang="fr-FR" sz="2800" b="0" cap="none" spc="0" dirty="0" smtClean="0">
              <a:ln w="18415" cmpd="sng">
                <a:solidFill>
                  <a:schemeClr val="tx1"/>
                </a:solidFill>
                <a:prstDash val="solid"/>
              </a:ln>
            </a:endParaRPr>
          </a:p>
        </p:txBody>
      </p:sp>
      <p:sp>
        <p:nvSpPr>
          <p:cNvPr id="11" name="Rectangle 10"/>
          <p:cNvSpPr/>
          <p:nvPr/>
        </p:nvSpPr>
        <p:spPr>
          <a:xfrm>
            <a:off x="1015" y="0"/>
            <a:ext cx="7307289"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 spectre de masse</a:t>
            </a:r>
            <a:endParaRPr lang="fr-FR" sz="3600" b="0" cap="none" spc="0" dirty="0" smtClean="0">
              <a:ln w="18415" cmpd="sng">
                <a:solidFill>
                  <a:srgbClr val="FF6600"/>
                </a:solidFill>
                <a:prstDash val="solid"/>
              </a:ln>
              <a:solidFill>
                <a:srgbClr val="FF6600"/>
              </a:solidFill>
            </a:endParaRPr>
          </a:p>
        </p:txBody>
      </p:sp>
      <p:pic>
        <p:nvPicPr>
          <p:cNvPr id="5" name="Picture 3" descr="C:\Users\Hp\Desktop\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 y="779043"/>
            <a:ext cx="9126760" cy="5818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399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3068960"/>
            <a:ext cx="3060709" cy="646331"/>
          </a:xfrm>
          <a:prstGeom prst="rect">
            <a:avLst/>
          </a:prstGeom>
          <a:noFill/>
        </p:spPr>
        <p:txBody>
          <a:bodyPr wrap="square" lIns="91440" tIns="45720" rIns="91440" bIns="45720">
            <a:spAutoFit/>
          </a:bodyPr>
          <a:lstStyle/>
          <a:p>
            <a:pPr algn="ctr"/>
            <a:r>
              <a:rPr lang="fr-FR" sz="3600" dirty="0" smtClean="0">
                <a:ln w="18415" cmpd="sng">
                  <a:solidFill>
                    <a:srgbClr val="FF6600"/>
                  </a:solidFill>
                  <a:prstDash val="solid"/>
                </a:ln>
                <a:solidFill>
                  <a:srgbClr val="FF6600"/>
                </a:solidFill>
              </a:rPr>
              <a:t>Composé </a:t>
            </a:r>
            <a:r>
              <a:rPr lang="fr-FR" sz="3600" dirty="0" smtClean="0">
                <a:ln w="18415" cmpd="sng">
                  <a:solidFill>
                    <a:srgbClr val="FF6600"/>
                  </a:solidFill>
                  <a:prstDash val="solid"/>
                </a:ln>
                <a:solidFill>
                  <a:srgbClr val="FF6600"/>
                </a:solidFill>
              </a:rPr>
              <a:t>4</a:t>
            </a:r>
            <a:endParaRPr lang="fr-FR" sz="3600" b="0" cap="none" spc="0" dirty="0" smtClean="0">
              <a:ln w="18415" cmpd="sng">
                <a:solidFill>
                  <a:srgbClr val="FF6600"/>
                </a:solidFill>
                <a:prstDash val="solid"/>
              </a:ln>
              <a:solidFill>
                <a:srgbClr val="FF6600"/>
              </a:solidFill>
            </a:endParaRPr>
          </a:p>
        </p:txBody>
      </p:sp>
    </p:spTree>
    <p:extLst>
      <p:ext uri="{BB962C8B-B14F-4D97-AF65-F5344CB8AC3E}">
        <p14:creationId xmlns:p14="http://schemas.microsoft.com/office/powerpoint/2010/main" val="1790603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Hp\Desktop\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8821391" cy="5339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3063" y="46365"/>
            <a:ext cx="7307289"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a:t>
            </a:r>
            <a:r>
              <a:rPr lang="fr-FR" sz="3600" dirty="0" smtClean="0">
                <a:ln w="18415" cmpd="sng">
                  <a:solidFill>
                    <a:srgbClr val="FF6600"/>
                  </a:solidFill>
                  <a:prstDash val="solid"/>
                </a:ln>
                <a:solidFill>
                  <a:srgbClr val="FF6600"/>
                </a:solidFill>
              </a:rPr>
              <a:t>de spectre de masse</a:t>
            </a:r>
            <a:endParaRPr lang="fr-FR" sz="3600" b="0" cap="none" spc="0" dirty="0" smtClean="0">
              <a:ln w="18415" cmpd="sng">
                <a:solidFill>
                  <a:srgbClr val="FF6600"/>
                </a:solidFill>
                <a:prstDash val="solid"/>
              </a:ln>
              <a:solidFill>
                <a:srgbClr val="FF6600"/>
              </a:solidFill>
            </a:endParaRPr>
          </a:p>
        </p:txBody>
      </p:sp>
    </p:spTree>
    <p:extLst>
      <p:ext uri="{BB962C8B-B14F-4D97-AF65-F5344CB8AC3E}">
        <p14:creationId xmlns:p14="http://schemas.microsoft.com/office/powerpoint/2010/main" val="3574928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32" y="523220"/>
            <a:ext cx="9029037" cy="629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372200" y="431904"/>
            <a:ext cx="576064" cy="191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23528" y="821860"/>
            <a:ext cx="1944216" cy="523220"/>
          </a:xfrm>
          <a:prstGeom prst="rect">
            <a:avLst/>
          </a:prstGeom>
          <a:noFill/>
        </p:spPr>
        <p:txBody>
          <a:bodyPr wrap="square" lIns="91440" tIns="45720" rIns="91440" bIns="45720">
            <a:spAutoFit/>
          </a:bodyPr>
          <a:lstStyle/>
          <a:p>
            <a:pPr algn="ctr"/>
            <a:r>
              <a:rPr lang="fr-FR" sz="2800" dirty="0" smtClean="0">
                <a:ln w="18415" cmpd="sng">
                  <a:solidFill>
                    <a:schemeClr val="tx1"/>
                  </a:solidFill>
                  <a:prstDash val="solid"/>
                </a:ln>
              </a:rPr>
              <a:t>C</a:t>
            </a:r>
            <a:r>
              <a:rPr lang="fr-FR" sz="2400" dirty="0" smtClean="0">
                <a:ln w="18415" cmpd="sng">
                  <a:solidFill>
                    <a:schemeClr val="tx1"/>
                  </a:solidFill>
                  <a:prstDash val="solid"/>
                </a:ln>
              </a:rPr>
              <a:t>₁₀</a:t>
            </a:r>
            <a:r>
              <a:rPr lang="fr-FR" sz="2800" dirty="0" smtClean="0">
                <a:ln w="18415" cmpd="sng">
                  <a:solidFill>
                    <a:schemeClr val="tx1"/>
                  </a:solidFill>
                  <a:prstDash val="solid"/>
                </a:ln>
              </a:rPr>
              <a:t>H</a:t>
            </a:r>
            <a:r>
              <a:rPr lang="fr-FR" sz="2400" dirty="0" smtClean="0">
                <a:ln w="18415" cmpd="sng">
                  <a:solidFill>
                    <a:schemeClr val="tx1"/>
                  </a:solidFill>
                  <a:prstDash val="solid"/>
                </a:ln>
              </a:rPr>
              <a:t>₆</a:t>
            </a:r>
            <a:r>
              <a:rPr lang="fr-FR" sz="2800" dirty="0" smtClean="0">
                <a:ln w="18415" cmpd="sng">
                  <a:solidFill>
                    <a:schemeClr val="tx1"/>
                  </a:solidFill>
                  <a:prstDash val="solid"/>
                </a:ln>
              </a:rPr>
              <a:t>O</a:t>
            </a:r>
            <a:r>
              <a:rPr lang="fr-FR" sz="2400" dirty="0" smtClean="0">
                <a:ln w="18415" cmpd="sng">
                  <a:solidFill>
                    <a:schemeClr val="tx1"/>
                  </a:solidFill>
                  <a:prstDash val="solid"/>
                </a:ln>
              </a:rPr>
              <a:t>₃</a:t>
            </a:r>
            <a:endParaRPr lang="fr-FR" sz="1600" b="0" cap="none" spc="0" dirty="0" smtClean="0">
              <a:ln w="18415" cmpd="sng">
                <a:solidFill>
                  <a:schemeClr val="tx1"/>
                </a:solidFill>
                <a:prstDash val="solid"/>
              </a:ln>
            </a:endParaRPr>
          </a:p>
        </p:txBody>
      </p:sp>
      <p:sp>
        <p:nvSpPr>
          <p:cNvPr id="22" name="Rectangle 21"/>
          <p:cNvSpPr/>
          <p:nvPr/>
        </p:nvSpPr>
        <p:spPr>
          <a:xfrm>
            <a:off x="1015" y="0"/>
            <a:ext cx="8891465"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des spectres RMN 1D</a:t>
            </a:r>
            <a:endParaRPr lang="fr-FR" sz="3600" b="0" cap="none" spc="0" dirty="0" smtClean="0">
              <a:ln w="18415" cmpd="sng">
                <a:solidFill>
                  <a:srgbClr val="FF6600"/>
                </a:solidFill>
                <a:prstDash val="solid"/>
              </a:ln>
              <a:solidFill>
                <a:srgbClr val="FF6600"/>
              </a:solidFill>
            </a:endParaRPr>
          </a:p>
        </p:txBody>
      </p:sp>
      <p:sp>
        <p:nvSpPr>
          <p:cNvPr id="23" name="Rectangle 22"/>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RMN ¹H </a:t>
            </a:r>
            <a:endParaRPr lang="fr-FR" sz="2800" b="0" cap="none" spc="0" dirty="0" smtClean="0">
              <a:ln w="18415" cmpd="sng">
                <a:solidFill>
                  <a:schemeClr val="tx1"/>
                </a:solidFill>
                <a:prstDash val="solid"/>
              </a:ln>
            </a:endParaRPr>
          </a:p>
        </p:txBody>
      </p:sp>
    </p:spTree>
    <p:extLst>
      <p:ext uri="{BB962C8B-B14F-4D97-AF65-F5344CB8AC3E}">
        <p14:creationId xmlns:p14="http://schemas.microsoft.com/office/powerpoint/2010/main" val="3845583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 y="0"/>
            <a:ext cx="7307289"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des spectres RMN 1D</a:t>
            </a:r>
            <a:endParaRPr lang="fr-FR" sz="3600" b="0" cap="none" spc="0" dirty="0" smtClean="0">
              <a:ln w="18415" cmpd="sng">
                <a:solidFill>
                  <a:srgbClr val="FF6600"/>
                </a:solidFill>
                <a:prstDash val="solid"/>
              </a:ln>
              <a:solidFill>
                <a:srgbClr val="FF6600"/>
              </a:solidFill>
            </a:endParaRPr>
          </a:p>
        </p:txBody>
      </p:sp>
      <p:sp>
        <p:nvSpPr>
          <p:cNvPr id="3" name="Rectangle 2"/>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RMN ¹³C </a:t>
            </a:r>
            <a:endParaRPr lang="fr-FR" sz="2800" b="0" cap="none" spc="0" dirty="0" smtClean="0">
              <a:ln w="18415" cmpd="sng">
                <a:solidFill>
                  <a:schemeClr val="tx1"/>
                </a:solidFill>
                <a:prstDash val="solid"/>
              </a:ln>
            </a:endParaRPr>
          </a:p>
        </p:txBody>
      </p:sp>
      <p:sp>
        <p:nvSpPr>
          <p:cNvPr id="15" name="Rectangle 14"/>
          <p:cNvSpPr/>
          <p:nvPr/>
        </p:nvSpPr>
        <p:spPr>
          <a:xfrm>
            <a:off x="29048" y="718339"/>
            <a:ext cx="2074564" cy="1054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36512" y="6489162"/>
            <a:ext cx="2337512" cy="400110"/>
          </a:xfrm>
          <a:prstGeom prst="rect">
            <a:avLst/>
          </a:prstGeom>
        </p:spPr>
        <p:txBody>
          <a:bodyPr wrap="square">
            <a:spAutoFit/>
          </a:bodyPr>
          <a:lstStyle/>
          <a:p>
            <a:pPr algn="ctr"/>
            <a:r>
              <a:rPr lang="en-US" sz="2000" b="1" dirty="0" smtClean="0">
                <a:solidFill>
                  <a:srgbClr val="FF6600"/>
                </a:solidFill>
              </a:rPr>
              <a:t>100 MHz (CDCl</a:t>
            </a:r>
            <a:r>
              <a:rPr lang="en-US" sz="1600" b="1" dirty="0" smtClean="0">
                <a:solidFill>
                  <a:srgbClr val="FF6600"/>
                </a:solidFill>
              </a:rPr>
              <a:t>3</a:t>
            </a:r>
            <a:r>
              <a:rPr lang="en-US" sz="2000" b="1" dirty="0" smtClean="0">
                <a:solidFill>
                  <a:srgbClr val="FF6600"/>
                </a:solidFill>
              </a:rPr>
              <a:t>)</a:t>
            </a:r>
          </a:p>
        </p:txBody>
      </p:sp>
      <p:sp>
        <p:nvSpPr>
          <p:cNvPr id="10" name="Rectangle 9"/>
          <p:cNvSpPr/>
          <p:nvPr/>
        </p:nvSpPr>
        <p:spPr>
          <a:xfrm>
            <a:off x="2996208" y="1245577"/>
            <a:ext cx="432048" cy="38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510" r="2721"/>
          <a:stretch/>
        </p:blipFill>
        <p:spPr bwMode="auto">
          <a:xfrm>
            <a:off x="1015" y="1628800"/>
            <a:ext cx="9136830" cy="375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842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9" y="560386"/>
            <a:ext cx="8989123"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15" y="0"/>
            <a:ext cx="7307289"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des spectres RMN 1D</a:t>
            </a:r>
            <a:endParaRPr lang="fr-FR" sz="3600" b="0" cap="none" spc="0" dirty="0" smtClean="0">
              <a:ln w="18415" cmpd="sng">
                <a:solidFill>
                  <a:srgbClr val="FF6600"/>
                </a:solidFill>
                <a:prstDash val="solid"/>
              </a:ln>
              <a:solidFill>
                <a:srgbClr val="FF6600"/>
              </a:solidFill>
            </a:endParaRPr>
          </a:p>
        </p:txBody>
      </p:sp>
      <p:sp>
        <p:nvSpPr>
          <p:cNvPr id="3" name="Rectangle 2"/>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COSY</a:t>
            </a:r>
            <a:endParaRPr lang="fr-FR" sz="2800" b="0" cap="none" spc="0" dirty="0" smtClean="0">
              <a:ln w="18415" cmpd="sng">
                <a:solidFill>
                  <a:schemeClr val="tx1"/>
                </a:solidFill>
                <a:prstDash val="solid"/>
              </a:ln>
            </a:endParaRPr>
          </a:p>
        </p:txBody>
      </p:sp>
      <p:sp>
        <p:nvSpPr>
          <p:cNvPr id="22" name="Rectangle 21"/>
          <p:cNvSpPr/>
          <p:nvPr/>
        </p:nvSpPr>
        <p:spPr>
          <a:xfrm>
            <a:off x="-36512" y="6489162"/>
            <a:ext cx="2337512" cy="400110"/>
          </a:xfrm>
          <a:prstGeom prst="rect">
            <a:avLst/>
          </a:prstGeom>
        </p:spPr>
        <p:txBody>
          <a:bodyPr wrap="square">
            <a:spAutoFit/>
          </a:bodyPr>
          <a:lstStyle/>
          <a:p>
            <a:pPr algn="ctr"/>
            <a:r>
              <a:rPr lang="en-US" sz="2000" b="1" dirty="0" smtClean="0">
                <a:solidFill>
                  <a:srgbClr val="FF6600"/>
                </a:solidFill>
              </a:rPr>
              <a:t>100 MHz (CDCl</a:t>
            </a:r>
            <a:r>
              <a:rPr lang="en-US" sz="1600" b="1" dirty="0" smtClean="0">
                <a:solidFill>
                  <a:srgbClr val="FF6600"/>
                </a:solidFill>
              </a:rPr>
              <a:t>3</a:t>
            </a:r>
            <a:r>
              <a:rPr lang="en-US" sz="2000" b="1" dirty="0" smtClean="0">
                <a:solidFill>
                  <a:srgbClr val="FF6600"/>
                </a:solidFill>
              </a:rPr>
              <a:t>)</a:t>
            </a:r>
          </a:p>
        </p:txBody>
      </p:sp>
    </p:spTree>
    <p:extLst>
      <p:ext uri="{BB962C8B-B14F-4D97-AF65-F5344CB8AC3E}">
        <p14:creationId xmlns:p14="http://schemas.microsoft.com/office/powerpoint/2010/main" val="4219461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 y="0"/>
            <a:ext cx="9142985"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Les principes actifs d’huile essentielle </a:t>
            </a:r>
            <a:r>
              <a:rPr lang="fr-FR" sz="3600" dirty="0">
                <a:ln w="18415" cmpd="sng">
                  <a:solidFill>
                    <a:srgbClr val="FF6600"/>
                  </a:solidFill>
                  <a:prstDash val="solid"/>
                </a:ln>
                <a:solidFill>
                  <a:srgbClr val="FF6600"/>
                </a:solidFill>
              </a:rPr>
              <a:t>de girofle</a:t>
            </a:r>
            <a:endParaRPr lang="fr-FR" sz="3600" b="0" cap="none" spc="0" dirty="0" smtClean="0">
              <a:ln w="18415" cmpd="sng">
                <a:solidFill>
                  <a:srgbClr val="FF6600"/>
                </a:solidFill>
                <a:prstDash val="solid"/>
              </a:ln>
              <a:solidFill>
                <a:srgbClr val="FF6600"/>
              </a:solidFill>
            </a:endParaRPr>
          </a:p>
        </p:txBody>
      </p:sp>
      <p:sp>
        <p:nvSpPr>
          <p:cNvPr id="22" name="Rectangle 21"/>
          <p:cNvSpPr/>
          <p:nvPr/>
        </p:nvSpPr>
        <p:spPr>
          <a:xfrm>
            <a:off x="3347864" y="5445224"/>
            <a:ext cx="2337512" cy="584775"/>
          </a:xfrm>
          <a:prstGeom prst="rect">
            <a:avLst/>
          </a:prstGeom>
        </p:spPr>
        <p:txBody>
          <a:bodyPr wrap="square">
            <a:spAutoFit/>
          </a:bodyPr>
          <a:lstStyle/>
          <a:p>
            <a:pPr algn="ctr"/>
            <a:r>
              <a:rPr lang="en-US" sz="3200" b="1" dirty="0" smtClean="0">
                <a:solidFill>
                  <a:srgbClr val="FF7D25"/>
                </a:solidFill>
                <a:latin typeface="Arial" pitchFamily="34" charset="0"/>
                <a:cs typeface="Arial" pitchFamily="34" charset="0"/>
              </a:rPr>
              <a:t>C₁₀H₁₂O₂</a:t>
            </a:r>
          </a:p>
        </p:txBody>
      </p:sp>
      <p:graphicFrame>
        <p:nvGraphicFramePr>
          <p:cNvPr id="4" name="Objet 3"/>
          <p:cNvGraphicFramePr>
            <a:graphicFrameLocks noChangeAspect="1"/>
          </p:cNvGraphicFramePr>
          <p:nvPr>
            <p:extLst>
              <p:ext uri="{D42A27DB-BD31-4B8C-83A1-F6EECF244321}">
                <p14:modId xmlns:p14="http://schemas.microsoft.com/office/powerpoint/2010/main" val="2884695716"/>
              </p:ext>
            </p:extLst>
          </p:nvPr>
        </p:nvGraphicFramePr>
        <p:xfrm>
          <a:off x="683568" y="1124744"/>
          <a:ext cx="2788054" cy="3464252"/>
        </p:xfrm>
        <a:graphic>
          <a:graphicData uri="http://schemas.openxmlformats.org/presentationml/2006/ole">
            <mc:AlternateContent xmlns:mc="http://schemas.openxmlformats.org/markup-compatibility/2006">
              <mc:Choice xmlns:v="urn:schemas-microsoft-com:vml" Requires="v">
                <p:oleObj spid="_x0000_s2088" name="CS ChemDraw Drawing" r:id="rId3" imgW="1753536" imgH="2180254" progId="ChemDraw.Document.6.0">
                  <p:embed/>
                </p:oleObj>
              </mc:Choice>
              <mc:Fallback>
                <p:oleObj name="CS ChemDraw Drawing" r:id="rId3" imgW="1753536" imgH="2180254" progId="ChemDraw.Document.6.0">
                  <p:embed/>
                  <p:pic>
                    <p:nvPicPr>
                      <p:cNvPr id="0" name=""/>
                      <p:cNvPicPr/>
                      <p:nvPr/>
                    </p:nvPicPr>
                    <p:blipFill>
                      <a:blip r:embed="rId4"/>
                      <a:stretch>
                        <a:fillRect/>
                      </a:stretch>
                    </p:blipFill>
                    <p:spPr>
                      <a:xfrm>
                        <a:off x="683568" y="1124744"/>
                        <a:ext cx="2788054" cy="3464252"/>
                      </a:xfrm>
                      <a:prstGeom prst="rect">
                        <a:avLst/>
                      </a:prstGeom>
                    </p:spPr>
                  </p:pic>
                </p:oleObj>
              </mc:Fallback>
            </mc:AlternateContent>
          </a:graphicData>
        </a:graphic>
      </p:graphicFrame>
      <p:graphicFrame>
        <p:nvGraphicFramePr>
          <p:cNvPr id="5" name="Objet 4"/>
          <p:cNvGraphicFramePr>
            <a:graphicFrameLocks noChangeAspect="1"/>
          </p:cNvGraphicFramePr>
          <p:nvPr>
            <p:extLst>
              <p:ext uri="{D42A27DB-BD31-4B8C-83A1-F6EECF244321}">
                <p14:modId xmlns:p14="http://schemas.microsoft.com/office/powerpoint/2010/main" val="289207269"/>
              </p:ext>
            </p:extLst>
          </p:nvPr>
        </p:nvGraphicFramePr>
        <p:xfrm>
          <a:off x="3995936" y="2171691"/>
          <a:ext cx="4464496" cy="2431344"/>
        </p:xfrm>
        <a:graphic>
          <a:graphicData uri="http://schemas.openxmlformats.org/presentationml/2006/ole">
            <mc:AlternateContent xmlns:mc="http://schemas.openxmlformats.org/markup-compatibility/2006">
              <mc:Choice xmlns:v="urn:schemas-microsoft-com:vml" Requires="v">
                <p:oleObj spid="_x0000_s2089" name="CS ChemDraw Drawing" r:id="rId5" imgW="2688071" imgH="1464120" progId="ChemDraw.Document.6.0">
                  <p:embed/>
                </p:oleObj>
              </mc:Choice>
              <mc:Fallback>
                <p:oleObj name="CS ChemDraw Drawing" r:id="rId5" imgW="2688071" imgH="1464120" progId="ChemDraw.Document.6.0">
                  <p:embed/>
                  <p:pic>
                    <p:nvPicPr>
                      <p:cNvPr id="0" name=""/>
                      <p:cNvPicPr/>
                      <p:nvPr/>
                    </p:nvPicPr>
                    <p:blipFill>
                      <a:blip r:embed="rId6"/>
                      <a:stretch>
                        <a:fillRect/>
                      </a:stretch>
                    </p:blipFill>
                    <p:spPr>
                      <a:xfrm>
                        <a:off x="3995936" y="2171691"/>
                        <a:ext cx="4464496" cy="2431344"/>
                      </a:xfrm>
                      <a:prstGeom prst="rect">
                        <a:avLst/>
                      </a:prstGeom>
                    </p:spPr>
                  </p:pic>
                </p:oleObj>
              </mc:Fallback>
            </mc:AlternateContent>
          </a:graphicData>
        </a:graphic>
      </p:graphicFrame>
    </p:spTree>
    <p:extLst>
      <p:ext uri="{BB962C8B-B14F-4D97-AF65-F5344CB8AC3E}">
        <p14:creationId xmlns:p14="http://schemas.microsoft.com/office/powerpoint/2010/main" val="3866688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7" y="692696"/>
            <a:ext cx="9164446" cy="567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HSQC</a:t>
            </a:r>
            <a:endParaRPr lang="fr-FR" sz="2800" b="0" cap="none" spc="0" dirty="0" smtClean="0">
              <a:ln w="18415" cmpd="sng">
                <a:solidFill>
                  <a:schemeClr val="tx1"/>
                </a:solidFill>
                <a:prstDash val="solid"/>
              </a:ln>
            </a:endParaRPr>
          </a:p>
        </p:txBody>
      </p:sp>
      <p:sp>
        <p:nvSpPr>
          <p:cNvPr id="4" name="Rectangle 3"/>
          <p:cNvSpPr/>
          <p:nvPr/>
        </p:nvSpPr>
        <p:spPr>
          <a:xfrm>
            <a:off x="1015" y="0"/>
            <a:ext cx="7307289"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des spectres RMN 2D</a:t>
            </a:r>
            <a:endParaRPr lang="fr-FR" sz="3600" b="0" cap="none" spc="0" dirty="0" smtClean="0">
              <a:ln w="18415" cmpd="sng">
                <a:solidFill>
                  <a:srgbClr val="FF6600"/>
                </a:solidFill>
                <a:prstDash val="solid"/>
              </a:ln>
              <a:solidFill>
                <a:srgbClr val="FF6600"/>
              </a:solidFill>
            </a:endParaRPr>
          </a:p>
        </p:txBody>
      </p:sp>
    </p:spTree>
    <p:extLst>
      <p:ext uri="{BB962C8B-B14F-4D97-AF65-F5344CB8AC3E}">
        <p14:creationId xmlns:p14="http://schemas.microsoft.com/office/powerpoint/2010/main" val="767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HMBC</a:t>
            </a:r>
            <a:endParaRPr lang="fr-FR" sz="2800" b="0" cap="none" spc="0" dirty="0" smtClean="0">
              <a:ln w="18415" cmpd="sng">
                <a:solidFill>
                  <a:schemeClr val="tx1"/>
                </a:solidFill>
                <a:prstDash val="solid"/>
              </a:ln>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 y="476672"/>
            <a:ext cx="9142985" cy="616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15" y="0"/>
            <a:ext cx="7307289"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des spectres RMN 2D</a:t>
            </a:r>
            <a:endParaRPr lang="fr-FR" sz="3600" b="0" cap="none" spc="0" dirty="0" smtClean="0">
              <a:ln w="18415" cmpd="sng">
                <a:solidFill>
                  <a:srgbClr val="FF6600"/>
                </a:solidFill>
                <a:prstDash val="solid"/>
              </a:ln>
              <a:solidFill>
                <a:srgbClr val="FF6600"/>
              </a:solidFill>
            </a:endParaRPr>
          </a:p>
        </p:txBody>
      </p:sp>
      <p:cxnSp>
        <p:nvCxnSpPr>
          <p:cNvPr id="5" name="Connecteur droit 4"/>
          <p:cNvCxnSpPr/>
          <p:nvPr/>
        </p:nvCxnSpPr>
        <p:spPr>
          <a:xfrm>
            <a:off x="1691680" y="2564904"/>
            <a:ext cx="0" cy="28083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H="1">
            <a:off x="1844080" y="5517232"/>
            <a:ext cx="51041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H="1">
            <a:off x="1996480" y="5718855"/>
            <a:ext cx="49517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H="1">
            <a:off x="1844080" y="2492896"/>
            <a:ext cx="618430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a:off x="1952092" y="2420888"/>
            <a:ext cx="60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H="1">
            <a:off x="2339752" y="2348880"/>
            <a:ext cx="460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2339752" y="2276872"/>
            <a:ext cx="568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365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 y="0"/>
            <a:ext cx="8891465"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des spectres RMN 1D</a:t>
            </a:r>
            <a:endParaRPr lang="fr-FR" sz="3600" b="0" cap="none" spc="0" dirty="0" smtClean="0">
              <a:ln w="18415" cmpd="sng">
                <a:solidFill>
                  <a:srgbClr val="FF6600"/>
                </a:solidFill>
                <a:prstDash val="solid"/>
              </a:ln>
              <a:solidFill>
                <a:srgbClr val="FF6600"/>
              </a:solidFill>
            </a:endParaRPr>
          </a:p>
        </p:txBody>
      </p:sp>
      <p:sp>
        <p:nvSpPr>
          <p:cNvPr id="3" name="Rectangle 2"/>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RMN ¹H </a:t>
            </a:r>
            <a:endParaRPr lang="fr-FR" sz="2800" b="0" cap="none" spc="0" dirty="0" smtClean="0">
              <a:ln w="18415" cmpd="sng">
                <a:solidFill>
                  <a:schemeClr val="tx1"/>
                </a:solidFill>
                <a:prstDash val="solid"/>
              </a:ln>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28" r="5067"/>
          <a:stretch/>
        </p:blipFill>
        <p:spPr bwMode="auto">
          <a:xfrm>
            <a:off x="0" y="732498"/>
            <a:ext cx="9144000" cy="575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95745" y="839951"/>
            <a:ext cx="1944216" cy="523220"/>
          </a:xfrm>
          <a:prstGeom prst="rect">
            <a:avLst/>
          </a:prstGeom>
          <a:noFill/>
        </p:spPr>
        <p:txBody>
          <a:bodyPr wrap="square" lIns="91440" tIns="45720" rIns="91440" bIns="45720">
            <a:spAutoFit/>
          </a:bodyPr>
          <a:lstStyle/>
          <a:p>
            <a:pPr algn="ctr"/>
            <a:r>
              <a:rPr lang="fr-FR" sz="2800" dirty="0" smtClean="0">
                <a:ln w="18415" cmpd="sng">
                  <a:solidFill>
                    <a:schemeClr val="tx1"/>
                  </a:solidFill>
                  <a:prstDash val="solid"/>
                </a:ln>
              </a:rPr>
              <a:t>C</a:t>
            </a:r>
            <a:r>
              <a:rPr lang="fr-FR" sz="1600" dirty="0" smtClean="0">
                <a:ln w="18415" cmpd="sng">
                  <a:solidFill>
                    <a:schemeClr val="tx1"/>
                  </a:solidFill>
                  <a:prstDash val="solid"/>
                </a:ln>
              </a:rPr>
              <a:t>10</a:t>
            </a:r>
            <a:r>
              <a:rPr lang="fr-FR" sz="2800" dirty="0" smtClean="0">
                <a:ln w="18415" cmpd="sng">
                  <a:solidFill>
                    <a:schemeClr val="tx1"/>
                  </a:solidFill>
                  <a:prstDash val="solid"/>
                </a:ln>
              </a:rPr>
              <a:t>H</a:t>
            </a:r>
            <a:r>
              <a:rPr lang="fr-FR" sz="1600" dirty="0" smtClean="0">
                <a:ln w="18415" cmpd="sng">
                  <a:solidFill>
                    <a:schemeClr val="tx1"/>
                  </a:solidFill>
                  <a:prstDash val="solid"/>
                </a:ln>
              </a:rPr>
              <a:t>12</a:t>
            </a:r>
            <a:r>
              <a:rPr lang="fr-FR" sz="2800" dirty="0" smtClean="0">
                <a:ln w="18415" cmpd="sng">
                  <a:solidFill>
                    <a:schemeClr val="tx1"/>
                  </a:solidFill>
                  <a:prstDash val="solid"/>
                </a:ln>
              </a:rPr>
              <a:t>O₂</a:t>
            </a:r>
            <a:endParaRPr lang="fr-FR" sz="2800" b="0" cap="none" spc="0" dirty="0" smtClean="0">
              <a:ln w="18415" cmpd="sng">
                <a:solidFill>
                  <a:schemeClr val="tx1"/>
                </a:solidFill>
                <a:prstDash val="solid"/>
              </a:ln>
            </a:endParaRPr>
          </a:p>
        </p:txBody>
      </p:sp>
      <p:sp>
        <p:nvSpPr>
          <p:cNvPr id="20" name="Rectangle 19"/>
          <p:cNvSpPr/>
          <p:nvPr/>
        </p:nvSpPr>
        <p:spPr>
          <a:xfrm>
            <a:off x="-36512" y="6489162"/>
            <a:ext cx="2337512" cy="400110"/>
          </a:xfrm>
          <a:prstGeom prst="rect">
            <a:avLst/>
          </a:prstGeom>
        </p:spPr>
        <p:txBody>
          <a:bodyPr wrap="square">
            <a:spAutoFit/>
          </a:bodyPr>
          <a:lstStyle/>
          <a:p>
            <a:pPr algn="ctr"/>
            <a:r>
              <a:rPr lang="en-US" sz="2000" b="1" dirty="0" smtClean="0">
                <a:solidFill>
                  <a:srgbClr val="FF6600"/>
                </a:solidFill>
              </a:rPr>
              <a:t>400 MHz (CDCl</a:t>
            </a:r>
            <a:r>
              <a:rPr lang="en-US" sz="1600" b="1" dirty="0" smtClean="0">
                <a:solidFill>
                  <a:srgbClr val="FF6600"/>
                </a:solidFill>
              </a:rPr>
              <a:t>3</a:t>
            </a:r>
            <a:r>
              <a:rPr lang="en-US" sz="2000" b="1" dirty="0" smtClean="0">
                <a:solidFill>
                  <a:srgbClr val="FF6600"/>
                </a:solidFill>
              </a:rPr>
              <a:t>)</a:t>
            </a:r>
          </a:p>
        </p:txBody>
      </p:sp>
    </p:spTree>
    <p:extLst>
      <p:ext uri="{BB962C8B-B14F-4D97-AF65-F5344CB8AC3E}">
        <p14:creationId xmlns:p14="http://schemas.microsoft.com/office/powerpoint/2010/main" val="413867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 y="0"/>
            <a:ext cx="7307289"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des spectres RMN 1D</a:t>
            </a:r>
            <a:endParaRPr lang="fr-FR" sz="3600" b="0" cap="none" spc="0" dirty="0" smtClean="0">
              <a:ln w="18415" cmpd="sng">
                <a:solidFill>
                  <a:srgbClr val="FF6600"/>
                </a:solidFill>
                <a:prstDash val="solid"/>
              </a:ln>
              <a:solidFill>
                <a:srgbClr val="FF6600"/>
              </a:solidFill>
            </a:endParaRPr>
          </a:p>
        </p:txBody>
      </p:sp>
      <p:sp>
        <p:nvSpPr>
          <p:cNvPr id="3" name="Rectangle 2"/>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RMN ¹³C </a:t>
            </a:r>
            <a:endParaRPr lang="fr-FR" sz="2800" b="0" cap="none" spc="0" dirty="0" smtClean="0">
              <a:ln w="18415" cmpd="sng">
                <a:solidFill>
                  <a:schemeClr val="tx1"/>
                </a:solidFill>
                <a:prstDash val="solid"/>
              </a:ln>
            </a:endParaRPr>
          </a:p>
        </p:txBody>
      </p:sp>
      <p:sp>
        <p:nvSpPr>
          <p:cNvPr id="15" name="Rectangle 14"/>
          <p:cNvSpPr/>
          <p:nvPr/>
        </p:nvSpPr>
        <p:spPr>
          <a:xfrm>
            <a:off x="29048" y="718339"/>
            <a:ext cx="2074564" cy="1054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36512" y="6489162"/>
            <a:ext cx="2337512" cy="400110"/>
          </a:xfrm>
          <a:prstGeom prst="rect">
            <a:avLst/>
          </a:prstGeom>
        </p:spPr>
        <p:txBody>
          <a:bodyPr wrap="square">
            <a:spAutoFit/>
          </a:bodyPr>
          <a:lstStyle/>
          <a:p>
            <a:pPr algn="ctr"/>
            <a:r>
              <a:rPr lang="en-US" sz="2000" b="1" dirty="0" smtClean="0">
                <a:solidFill>
                  <a:srgbClr val="FF6600"/>
                </a:solidFill>
              </a:rPr>
              <a:t>100 MHz (CDCl</a:t>
            </a:r>
            <a:r>
              <a:rPr lang="en-US" sz="1600" b="1" dirty="0" smtClean="0">
                <a:solidFill>
                  <a:srgbClr val="FF6600"/>
                </a:solidFill>
              </a:rPr>
              <a:t>3</a:t>
            </a:r>
            <a:r>
              <a:rPr lang="en-US" sz="2000" b="1" dirty="0" smtClean="0">
                <a:solidFill>
                  <a:srgbClr val="FF6600"/>
                </a:solidFill>
              </a:rPr>
              <a:t>)</a:t>
            </a: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53" r="4703"/>
          <a:stretch/>
        </p:blipFill>
        <p:spPr bwMode="auto">
          <a:xfrm>
            <a:off x="-10142" y="1556792"/>
            <a:ext cx="9118646" cy="468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688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COSY</a:t>
            </a:r>
            <a:endParaRPr lang="fr-FR" sz="2800" b="0" cap="none" spc="0" dirty="0" smtClean="0">
              <a:ln w="18415" cmpd="sng">
                <a:solidFill>
                  <a:schemeClr val="tx1"/>
                </a:solidFill>
                <a:prstDash val="solid"/>
              </a:ln>
            </a:endParaRPr>
          </a:p>
        </p:txBody>
      </p:sp>
      <p:sp>
        <p:nvSpPr>
          <p:cNvPr id="2" name="Rectangle 1"/>
          <p:cNvSpPr/>
          <p:nvPr/>
        </p:nvSpPr>
        <p:spPr>
          <a:xfrm>
            <a:off x="1015" y="0"/>
            <a:ext cx="7307289"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des spectres RMN 2D</a:t>
            </a:r>
            <a:endParaRPr lang="fr-FR" sz="3600" b="0" cap="none" spc="0" dirty="0" smtClean="0">
              <a:ln w="18415" cmpd="sng">
                <a:solidFill>
                  <a:srgbClr val="FF6600"/>
                </a:solidFill>
                <a:prstDash val="solid"/>
              </a:ln>
              <a:solidFill>
                <a:srgbClr val="FF66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 y="764704"/>
            <a:ext cx="9111115" cy="573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458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 y="0"/>
            <a:ext cx="7307289"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des spectres RMN 2D</a:t>
            </a:r>
            <a:endParaRPr lang="fr-FR" sz="3600" b="0" cap="none" spc="0" dirty="0" smtClean="0">
              <a:ln w="18415" cmpd="sng">
                <a:solidFill>
                  <a:srgbClr val="FF6600"/>
                </a:solidFill>
                <a:prstDash val="solid"/>
              </a:ln>
              <a:solidFill>
                <a:srgbClr val="FF6600"/>
              </a:solidFill>
            </a:endParaRPr>
          </a:p>
        </p:txBody>
      </p:sp>
      <p:sp>
        <p:nvSpPr>
          <p:cNvPr id="3" name="Rectangle 2"/>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HSQC</a:t>
            </a:r>
            <a:endParaRPr lang="fr-FR" sz="2800" b="0" cap="none" spc="0" dirty="0" smtClean="0">
              <a:ln w="18415" cmpd="sng">
                <a:solidFill>
                  <a:schemeClr val="tx1"/>
                </a:solidFill>
                <a:prstDash val="solid"/>
              </a:ln>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4" y="682128"/>
            <a:ext cx="9085780" cy="581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710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 y="0"/>
            <a:ext cx="7307289"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des spectres RMN 2D</a:t>
            </a:r>
            <a:endParaRPr lang="fr-FR" sz="3600" b="0" cap="none" spc="0" dirty="0" smtClean="0">
              <a:ln w="18415" cmpd="sng">
                <a:solidFill>
                  <a:srgbClr val="FF6600"/>
                </a:solidFill>
                <a:prstDash val="solid"/>
              </a:ln>
              <a:solidFill>
                <a:srgbClr val="FF6600"/>
              </a:solidFill>
            </a:endParaRPr>
          </a:p>
        </p:txBody>
      </p:sp>
      <p:sp>
        <p:nvSpPr>
          <p:cNvPr id="3" name="Rectangle 2"/>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HMBC</a:t>
            </a:r>
            <a:endParaRPr lang="fr-FR" sz="2800" b="0" cap="none" spc="0" dirty="0" smtClean="0">
              <a:ln w="18415" cmpd="sng">
                <a:solidFill>
                  <a:schemeClr val="tx1"/>
                </a:solidFill>
                <a:prstDash val="solid"/>
              </a:l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74" y="867286"/>
            <a:ext cx="9125178" cy="597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80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 y="0"/>
            <a:ext cx="7307289" cy="646331"/>
          </a:xfrm>
          <a:prstGeom prst="rect">
            <a:avLst/>
          </a:prstGeom>
          <a:noFill/>
        </p:spPr>
        <p:txBody>
          <a:bodyPr wrap="square" lIns="91440" tIns="45720" rIns="91440" bIns="45720">
            <a:spAutoFit/>
          </a:bodyPr>
          <a:lstStyle/>
          <a:p>
            <a:r>
              <a:rPr lang="fr-FR" sz="3600" dirty="0" smtClean="0">
                <a:ln w="18415" cmpd="sng">
                  <a:solidFill>
                    <a:srgbClr val="FF6600"/>
                  </a:solidFill>
                  <a:prstDash val="solid"/>
                </a:ln>
                <a:solidFill>
                  <a:srgbClr val="FF6600"/>
                </a:solidFill>
              </a:rPr>
              <a:t>L’</a:t>
            </a:r>
            <a:r>
              <a:rPr lang="fr-FR" sz="3600" dirty="0" err="1" smtClean="0">
                <a:ln w="18415" cmpd="sng">
                  <a:solidFill>
                    <a:srgbClr val="FF6600"/>
                  </a:solidFill>
                  <a:prstDash val="solid"/>
                </a:ln>
                <a:solidFill>
                  <a:srgbClr val="FF6600"/>
                </a:solidFill>
              </a:rPr>
              <a:t>examination</a:t>
            </a:r>
            <a:r>
              <a:rPr lang="fr-FR" sz="3600" dirty="0" smtClean="0">
                <a:ln w="18415" cmpd="sng">
                  <a:solidFill>
                    <a:srgbClr val="FF6600"/>
                  </a:solidFill>
                  <a:prstDash val="solid"/>
                </a:ln>
                <a:solidFill>
                  <a:srgbClr val="FF6600"/>
                </a:solidFill>
              </a:rPr>
              <a:t> de spectre de masse</a:t>
            </a:r>
            <a:endParaRPr lang="fr-FR" sz="3600" b="0" cap="none" spc="0" dirty="0" smtClean="0">
              <a:ln w="18415" cmpd="sng">
                <a:solidFill>
                  <a:srgbClr val="FF6600"/>
                </a:solidFill>
                <a:prstDash val="solid"/>
              </a:ln>
              <a:solidFill>
                <a:srgbClr val="FF6600"/>
              </a:solidFill>
            </a:endParaRPr>
          </a:p>
        </p:txBody>
      </p:sp>
      <p:sp>
        <p:nvSpPr>
          <p:cNvPr id="3" name="Rectangle 2"/>
          <p:cNvSpPr/>
          <p:nvPr/>
        </p:nvSpPr>
        <p:spPr>
          <a:xfrm>
            <a:off x="7164288" y="0"/>
            <a:ext cx="1944216" cy="523220"/>
          </a:xfrm>
          <a:prstGeom prst="rect">
            <a:avLst/>
          </a:prstGeom>
          <a:noFill/>
        </p:spPr>
        <p:txBody>
          <a:bodyPr wrap="square" lIns="91440" tIns="45720" rIns="91440" bIns="45720">
            <a:spAutoFit/>
          </a:bodyPr>
          <a:lstStyle/>
          <a:p>
            <a:pPr algn="r"/>
            <a:r>
              <a:rPr lang="fr-FR" sz="2800" dirty="0" smtClean="0">
                <a:ln w="18415" cmpd="sng">
                  <a:solidFill>
                    <a:schemeClr val="tx1"/>
                  </a:solidFill>
                  <a:prstDash val="solid"/>
                </a:ln>
              </a:rPr>
              <a:t>mass</a:t>
            </a:r>
            <a:endParaRPr lang="fr-FR" sz="2800" b="0" cap="none" spc="0" dirty="0" smtClean="0">
              <a:ln w="18415" cmpd="sng">
                <a:solidFill>
                  <a:schemeClr val="tx1"/>
                </a:solidFill>
                <a:prstDash val="solid"/>
              </a:ln>
            </a:endParaRPr>
          </a:p>
        </p:txBody>
      </p:sp>
      <p:pic>
        <p:nvPicPr>
          <p:cNvPr id="6" name="Picture 3" descr="C:\Users\Hp\Desktop\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0882"/>
            <a:ext cx="9144000" cy="552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481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TotalTime>
  <Words>387</Words>
  <Application>Microsoft Office PowerPoint</Application>
  <PresentationFormat>Affichage à l'écran (4:3)</PresentationFormat>
  <Paragraphs>82</Paragraphs>
  <Slides>31</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31</vt:i4>
      </vt:variant>
    </vt:vector>
  </HeadingPairs>
  <TitlesOfParts>
    <vt:vector size="33" baseType="lpstr">
      <vt:lpstr>Thème Office</vt:lpstr>
      <vt:lpstr>CS ChemDraw Drawing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Thamere</dc:creator>
  <cp:lastModifiedBy>Thamere</cp:lastModifiedBy>
  <cp:revision>66</cp:revision>
  <dcterms:created xsi:type="dcterms:W3CDTF">2018-10-21T17:02:02Z</dcterms:created>
  <dcterms:modified xsi:type="dcterms:W3CDTF">2019-12-03T20:56:38Z</dcterms:modified>
</cp:coreProperties>
</file>