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96" r:id="rId1"/>
  </p:sldMasterIdLst>
  <p:notesMasterIdLst>
    <p:notesMasterId r:id="rId13"/>
  </p:notesMasterIdLst>
  <p:sldIdLst>
    <p:sldId id="256" r:id="rId2"/>
    <p:sldId id="307" r:id="rId3"/>
    <p:sldId id="331" r:id="rId4"/>
    <p:sldId id="345" r:id="rId5"/>
    <p:sldId id="347" r:id="rId6"/>
    <p:sldId id="332" r:id="rId7"/>
    <p:sldId id="346" r:id="rId8"/>
    <p:sldId id="333" r:id="rId9"/>
    <p:sldId id="348" r:id="rId10"/>
    <p:sldId id="364" r:id="rId11"/>
    <p:sldId id="29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FF00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0D990-6B52-41E3-B766-A98182A5AD3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CDD2F7-9A7B-4610-B869-302D36A44F26}">
      <dgm:prSet custT="1"/>
      <dgm:spPr/>
      <dgm:t>
        <a:bodyPr/>
        <a:lstStyle/>
        <a:p>
          <a:pPr rtl="1"/>
          <a:r>
            <a:rPr lang="ar-DZ" sz="54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تقديم </a:t>
          </a:r>
        </a:p>
        <a:p>
          <a:pPr rtl="1"/>
          <a:r>
            <a:rPr lang="ar-DZ" sz="54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أ </a:t>
          </a:r>
          <a:r>
            <a:rPr lang="ar-DZ" sz="54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د</a:t>
          </a:r>
          <a:r>
            <a:rPr lang="ar-DZ" sz="54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. كبوية محمد</a:t>
          </a:r>
          <a:endParaRPr lang="fr-FR" sz="54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7CB30411-AC27-430E-945B-4C9948E5F1A1}" type="parTrans" cxnId="{333A7045-4C07-4A4C-ABE7-F2815FFBA0CB}">
      <dgm:prSet/>
      <dgm:spPr/>
      <dgm:t>
        <a:bodyPr/>
        <a:lstStyle/>
        <a:p>
          <a:endParaRPr lang="fr-FR"/>
        </a:p>
      </dgm:t>
    </dgm:pt>
    <dgm:pt modelId="{97858300-84CF-45F7-AA4B-189452A155EA}" type="sibTrans" cxnId="{333A7045-4C07-4A4C-ABE7-F2815FFBA0CB}">
      <dgm:prSet/>
      <dgm:spPr/>
      <dgm:t>
        <a:bodyPr/>
        <a:lstStyle/>
        <a:p>
          <a:endParaRPr lang="fr-FR"/>
        </a:p>
      </dgm:t>
    </dgm:pt>
    <dgm:pt modelId="{DC38E256-0762-4FEE-BD60-8EDE2802EE66}" type="pres">
      <dgm:prSet presAssocID="{C090D990-6B52-41E3-B766-A98182A5AD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1D1AF4-3E10-4200-BCC9-B563AE95A134}" type="pres">
      <dgm:prSet presAssocID="{73CDD2F7-9A7B-4610-B869-302D36A44F26}" presName="circle1" presStyleLbl="node1" presStyleIdx="0" presStyleCnt="1"/>
      <dgm:spPr/>
    </dgm:pt>
    <dgm:pt modelId="{A35DF29F-5FED-48EE-8570-4BE14E71127D}" type="pres">
      <dgm:prSet presAssocID="{73CDD2F7-9A7B-4610-B869-302D36A44F26}" presName="space" presStyleCnt="0"/>
      <dgm:spPr/>
    </dgm:pt>
    <dgm:pt modelId="{98CD15C7-1FAF-4E83-AAEB-D1807C69061D}" type="pres">
      <dgm:prSet presAssocID="{73CDD2F7-9A7B-4610-B869-302D36A44F26}" presName="rect1" presStyleLbl="alignAcc1" presStyleIdx="0" presStyleCnt="1" custLinFactNeighborX="514"/>
      <dgm:spPr/>
      <dgm:t>
        <a:bodyPr/>
        <a:lstStyle/>
        <a:p>
          <a:endParaRPr lang="fr-FR"/>
        </a:p>
      </dgm:t>
    </dgm:pt>
    <dgm:pt modelId="{E303F284-3496-4A30-918B-9FFE1ABAF994}" type="pres">
      <dgm:prSet presAssocID="{73CDD2F7-9A7B-4610-B869-302D36A44F2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E2F95F-488F-4FBD-A224-D7E3D3086EB6}" type="presOf" srcId="{73CDD2F7-9A7B-4610-B869-302D36A44F26}" destId="{98CD15C7-1FAF-4E83-AAEB-D1807C69061D}" srcOrd="0" destOrd="0" presId="urn:microsoft.com/office/officeart/2005/8/layout/target3"/>
    <dgm:cxn modelId="{D734365C-0732-4611-8D26-DCFC52A54515}" type="presOf" srcId="{C090D990-6B52-41E3-B766-A98182A5AD37}" destId="{DC38E256-0762-4FEE-BD60-8EDE2802EE66}" srcOrd="0" destOrd="0" presId="urn:microsoft.com/office/officeart/2005/8/layout/target3"/>
    <dgm:cxn modelId="{333A7045-4C07-4A4C-ABE7-F2815FFBA0CB}" srcId="{C090D990-6B52-41E3-B766-A98182A5AD37}" destId="{73CDD2F7-9A7B-4610-B869-302D36A44F26}" srcOrd="0" destOrd="0" parTransId="{7CB30411-AC27-430E-945B-4C9948E5F1A1}" sibTransId="{97858300-84CF-45F7-AA4B-189452A155EA}"/>
    <dgm:cxn modelId="{54DFBA2F-D718-4C5A-81B3-1AA7094C6AC4}" type="presOf" srcId="{73CDD2F7-9A7B-4610-B869-302D36A44F26}" destId="{E303F284-3496-4A30-918B-9FFE1ABAF994}" srcOrd="1" destOrd="0" presId="urn:microsoft.com/office/officeart/2005/8/layout/target3"/>
    <dgm:cxn modelId="{F94911FA-6AF9-469D-8698-0F244F4CEB16}" type="presParOf" srcId="{DC38E256-0762-4FEE-BD60-8EDE2802EE66}" destId="{291D1AF4-3E10-4200-BCC9-B563AE95A134}" srcOrd="0" destOrd="0" presId="urn:microsoft.com/office/officeart/2005/8/layout/target3"/>
    <dgm:cxn modelId="{A9E99AC9-0EE7-4E4E-81E5-A524636EF380}" type="presParOf" srcId="{DC38E256-0762-4FEE-BD60-8EDE2802EE66}" destId="{A35DF29F-5FED-48EE-8570-4BE14E71127D}" srcOrd="1" destOrd="0" presId="urn:microsoft.com/office/officeart/2005/8/layout/target3"/>
    <dgm:cxn modelId="{B8FED6C5-5575-494F-9356-3DADA56DBDCA}" type="presParOf" srcId="{DC38E256-0762-4FEE-BD60-8EDE2802EE66}" destId="{98CD15C7-1FAF-4E83-AAEB-D1807C69061D}" srcOrd="2" destOrd="0" presId="urn:microsoft.com/office/officeart/2005/8/layout/target3"/>
    <dgm:cxn modelId="{65AB3466-4643-4FCF-97E1-0032447F730F}" type="presParOf" srcId="{DC38E256-0762-4FEE-BD60-8EDE2802EE66}" destId="{E303F284-3496-4A30-918B-9FFE1ABAF9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D1AF4-3E10-4200-BCC9-B563AE95A134}">
      <dsp:nvSpPr>
        <dsp:cNvPr id="0" name=""/>
        <dsp:cNvSpPr/>
      </dsp:nvSpPr>
      <dsp:spPr>
        <a:xfrm>
          <a:off x="0" y="0"/>
          <a:ext cx="1938992" cy="19389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D15C7-1FAF-4E83-AAEB-D1807C69061D}">
      <dsp:nvSpPr>
        <dsp:cNvPr id="0" name=""/>
        <dsp:cNvSpPr/>
      </dsp:nvSpPr>
      <dsp:spPr>
        <a:xfrm>
          <a:off x="969496" y="0"/>
          <a:ext cx="5959990" cy="1938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800" b="0" i="0" kern="1200" baseline="0" dirty="0" smtClean="0"/>
            <a:t>تقديم </a:t>
          </a: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800" b="0" i="0" kern="1200" baseline="0" dirty="0" smtClean="0"/>
            <a:t>د. كبوية محمد</a:t>
          </a:r>
          <a:endParaRPr lang="fr-FR" sz="4800" b="0" i="0" kern="1200" baseline="0" dirty="0"/>
        </a:p>
      </dsp:txBody>
      <dsp:txXfrm>
        <a:off x="969496" y="0"/>
        <a:ext cx="5959990" cy="193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CE89B-C3D3-4F06-8362-129153D1621D}" type="datetimeFigureOut">
              <a:rPr lang="fr-FR" smtClean="0"/>
              <a:pPr/>
              <a:t>17/05/2021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C4D8-ED79-4999-B46B-B9E291E9E5E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160CC-0A66-47DA-87C5-235274A58519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160CC-0A66-47DA-87C5-235274A58519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C4D8-ED79-4999-B46B-B9E291E9E5ED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17/05/2021</a:t>
            </a:fld>
            <a:endParaRPr lang="fr-BE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071538" y="2357430"/>
          <a:ext cx="692948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714480" y="260648"/>
            <a:ext cx="6421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التخطيط</a:t>
            </a:r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D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برمجة</a:t>
            </a:r>
            <a:r>
              <a:rPr lang="ar-D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في </a:t>
            </a:r>
            <a:r>
              <a:rPr lang="ar-S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التدريب الرياضي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57356" y="6286520"/>
            <a:ext cx="5429288" cy="357190"/>
          </a:xfrm>
        </p:spPr>
        <p:txBody>
          <a:bodyPr>
            <a:normAutofit/>
          </a:bodyPr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</a:rPr>
              <a:t>Mail : mohamed.kabouya@univ-msila.dz</a:t>
            </a:r>
            <a:endParaRPr lang="fr-FR" sz="20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j02191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857760"/>
            <a:ext cx="17287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02191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572008"/>
            <a:ext cx="165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2191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4500570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229600" cy="6038850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214414" y="6286520"/>
            <a:ext cx="5286412" cy="3571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/>
              <a:t>Dr. Kabouya Mohamed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786742" cy="292895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49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r-FR" dirty="0"/>
          </a:p>
        </p:txBody>
      </p:sp>
      <p:sp>
        <p:nvSpPr>
          <p:cNvPr id="4" name="Ellipse 3"/>
          <p:cNvSpPr/>
          <p:nvPr/>
        </p:nvSpPr>
        <p:spPr>
          <a:xfrm rot="20284969">
            <a:off x="0" y="1571612"/>
            <a:ext cx="8929718" cy="3643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8000" b="1" dirty="0" smtClean="0">
                <a:latin typeface="Andalus" pitchFamily="18" charset="-78"/>
                <a:cs typeface="Andalus" pitchFamily="18" charset="-78"/>
              </a:rPr>
              <a:t>شكرا على انتباهكم</a:t>
            </a:r>
            <a:endParaRPr lang="fr-FR" sz="8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64" y="4357694"/>
            <a:ext cx="1446213" cy="198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576064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-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les microcycles d’entraînement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للتدريبية                   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>les microcycles de compétition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الدائرة التدريبية الصغرى</a:t>
            </a:r>
            <a:r>
              <a:rPr lang="ar-DZ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للمنافسة               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>les microcycles additionnels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إضافية                    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>les microcycles d’introduction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التمهيدية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>les microcycles de récupération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الدائرة التدريبية الصغرى</a:t>
            </a:r>
            <a:r>
              <a:rPr lang="ar-DZ" sz="4000" dirty="0" smtClean="0"/>
              <a:t> </a:t>
            </a:r>
            <a:r>
              <a:rPr lang="ar-DZ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انتعاش                   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100" b="1" dirty="0" smtClean="0">
                <a:solidFill>
                  <a:schemeClr val="tx1"/>
                </a:solidFill>
              </a:rPr>
              <a:t/>
            </a:r>
            <a:br>
              <a:rPr lang="fr-FR" sz="3100" b="1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 </a:t>
            </a:r>
            <a:endParaRPr lang="fr-FR" sz="31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Selon Platonov les types de microcycles sons les suivants : </a:t>
            </a:r>
            <a:endParaRPr lang="fr-FR" sz="36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312"/>
            <a:ext cx="8352928" cy="1630511"/>
          </a:xfrm>
        </p:spPr>
        <p:txBody>
          <a:bodyPr>
            <a:noAutofit/>
          </a:bodyPr>
          <a:lstStyle/>
          <a:p>
            <a:pPr eaLnBrk="1" hangingPunct="1"/>
            <a:r>
              <a:rPr lang="fr-FR" sz="5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Planification : le microcycle</a:t>
            </a:r>
            <a:br>
              <a:rPr lang="fr-FR" sz="5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5400" b="1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</a:t>
            </a:r>
            <a:r>
              <a:rPr lang="fr-FR" sz="5400" b="1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Un exemple en Football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988840"/>
            <a:ext cx="84249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722313">
              <a:spcBef>
                <a:spcPct val="50000"/>
              </a:spcBef>
            </a:pPr>
            <a:r>
              <a:rPr lang="fr-FR" sz="32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En football, il est possible de distinguer 4 grands types de microcycles en fonction de l’alternance des charges de travail (principe de récupération) et en fonction des filières énergétiques à développer en priorité </a:t>
            </a:r>
            <a:r>
              <a:rPr lang="fr-FR" sz="32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fr-FR" sz="3200" b="1" dirty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407194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في كرة القدم، فمن الممكن التمييز بين أربعة أنواع رئيسية من </a:t>
            </a:r>
            <a:r>
              <a:rPr lang="ar-SA" sz="4000" b="1" dirty="0" smtClean="0"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 اعتمادا على أعباء العمل التناوب (مبدأ انتعاش) وأنظمة الطاقة القائمة لتطوير الأولوية.</a:t>
            </a:r>
            <a:endParaRPr lang="fr-FR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000108"/>
            <a:ext cx="84249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indent="36195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Microcycle </a:t>
            </a:r>
            <a:r>
              <a:rPr lang="fr-FR" sz="32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volume = </a:t>
            </a:r>
            <a:r>
              <a:rPr lang="fr-FR" sz="32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durée d’entraînement très importante </a:t>
            </a:r>
            <a:r>
              <a:rPr lang="ar-DZ" sz="32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fr-FR" sz="32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le </a:t>
            </a:r>
            <a:r>
              <a:rPr lang="fr-FR" sz="32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football accumule des compétition</a:t>
            </a:r>
            <a:r>
              <a:rPr lang="fr-FR" sz="32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ar-DZ" sz="3200" b="1" dirty="0" smtClean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lvl="2" indent="36195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الحجم</a:t>
            </a:r>
            <a:r>
              <a:rPr lang="fr-FR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 :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وقت التدريب مهم جدا يتراكم         المنافسة في كرة القدم.</a:t>
            </a:r>
            <a:r>
              <a:rPr lang="ar-DZ" sz="3600" dirty="0" smtClean="0"/>
              <a:t> </a:t>
            </a:r>
            <a:endParaRPr lang="fr-FR" sz="3600" b="1" dirty="0" smtClean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lvl="2" indent="3619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3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Microcycles </a:t>
            </a:r>
            <a:r>
              <a:rPr lang="fr-FR" sz="32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intensifs = </a:t>
            </a:r>
            <a:r>
              <a:rPr lang="fr-FR" sz="32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durée d’entraînement réduite mais travail spécifique des filières de production d’énergie </a:t>
            </a:r>
            <a:r>
              <a:rPr lang="fr-FR" sz="32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DZ" sz="3200" b="1" dirty="0" smtClean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lvl="2" indent="361950" algn="r" rtl="1">
              <a:spcBef>
                <a:spcPct val="50000"/>
              </a:spcBef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3200" dirty="0" smtClean="0"/>
              <a:t> </a:t>
            </a:r>
            <a:r>
              <a:rPr lang="ar-DZ" sz="3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مكثفة</a:t>
            </a:r>
            <a:r>
              <a:rPr lang="fr-FR" sz="3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:</a:t>
            </a:r>
            <a:r>
              <a:rPr lang="ar-DZ" sz="3200" dirty="0" smtClean="0"/>
              <a:t>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خفض وقت التدريب منخفض ولكن العمل الخاص من نضام إنتاج الطاقة.</a:t>
            </a:r>
            <a:endParaRPr lang="fr-FR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Flèche gauche 5"/>
          <p:cNvSpPr/>
          <p:nvPr/>
        </p:nvSpPr>
        <p:spPr>
          <a:xfrm>
            <a:off x="1714480" y="2428868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7786710" y="114298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39472" cy="4383368"/>
          </a:xfrm>
        </p:spPr>
        <p:txBody>
          <a:bodyPr>
            <a:noAutofit/>
          </a:bodyPr>
          <a:lstStyle/>
          <a:p>
            <a:pPr marL="457200" lvl="3" indent="361950" algn="l" rtl="0">
              <a:spcBef>
                <a:spcPct val="50000"/>
              </a:spcBef>
            </a:pP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i="1" u="sng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Intensif seuil </a:t>
            </a:r>
            <a:r>
              <a:rPr lang="fr-FR" sz="3600" b="1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=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forte sollicitation du seuil anaérobie </a:t>
            </a:r>
            <a: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entraînement spécifique avec des efforts fractionnés au seuil anaérobie de 5 à 20 min., ou intégrés dans une sortie longue. </a:t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تحميل عالية </a:t>
            </a:r>
            <a:r>
              <a:rPr lang="ar-DZ" sz="44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اللاهوائية</a:t>
            </a:r>
            <a:r>
              <a:rPr lang="ar-DZ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عتبة        تدريب خاص مع جهود مجزأة في العتبة </a:t>
            </a:r>
            <a:r>
              <a:rPr lang="ar-DZ" sz="44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اللاهوائية</a:t>
            </a:r>
            <a:r>
              <a:rPr lang="ar-DZ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5-20 دقيقة، أو دمجها في </a:t>
            </a:r>
            <a:r>
              <a:rPr lang="ar-DZ" sz="4400" b="1" dirty="0" err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الانتاج</a:t>
            </a:r>
            <a:r>
              <a:rPr lang="ar-DZ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طويلة </a:t>
            </a:r>
            <a: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Flèche gauche 2"/>
          <p:cNvSpPr/>
          <p:nvPr/>
        </p:nvSpPr>
        <p:spPr>
          <a:xfrm>
            <a:off x="4643438" y="2857496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7643834" y="428604"/>
            <a:ext cx="7641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472" cy="5526376"/>
          </a:xfrm>
        </p:spPr>
        <p:txBody>
          <a:bodyPr>
            <a:noAutofit/>
          </a:bodyPr>
          <a:lstStyle/>
          <a:p>
            <a:pPr marL="457200" lvl="3" indent="361950" algn="r" rtl="1">
              <a:spcBef>
                <a:spcPct val="50000"/>
              </a:spcBef>
            </a:pP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/>
            </a:r>
            <a:b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ar-DZ" sz="3600" dirty="0" smtClean="0"/>
              <a:t>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3600" dirty="0" smtClean="0">
                <a:solidFill>
                  <a:srgbClr val="FF0000"/>
                </a:solidFill>
              </a:rPr>
              <a:t> </a:t>
            </a:r>
            <a:r>
              <a:rPr lang="ar-DZ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مكثفة الطاقة القصوى الهوائية </a:t>
            </a:r>
            <a:r>
              <a:rPr lang="fr-FR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DZ" sz="3600" dirty="0" smtClean="0"/>
              <a:t> </a:t>
            </a:r>
            <a:br>
              <a:rPr lang="ar-DZ" sz="3600" dirty="0" smtClean="0"/>
            </a:b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ارتفاع الضغط </a:t>
            </a:r>
            <a:r>
              <a:rPr lang="fr-FR" sz="3600" b="1" dirty="0" smtClean="0">
                <a:latin typeface="Arabic Typesetting" pitchFamily="66" charset="-78"/>
                <a:cs typeface="Arabic Typesetting" pitchFamily="66" charset="-78"/>
              </a:rPr>
              <a:t>VO2max 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فترة التدريبات مع التكرار من 1 </a:t>
            </a:r>
            <a:r>
              <a:rPr lang="ar-DZ" sz="3600" b="1" dirty="0" err="1" smtClean="0">
                <a:latin typeface="Arabic Typesetting" pitchFamily="66" charset="-78"/>
                <a:cs typeface="Arabic Typesetting" pitchFamily="66" charset="-78"/>
              </a:rPr>
              <a:t>د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5 دقائق </a:t>
            </a:r>
            <a: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/>
            </a:r>
            <a:b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/>
            </a:r>
            <a:br>
              <a:rPr lang="ar-DZ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ar-DZ" sz="36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/>
            </a:r>
            <a:br>
              <a:rPr lang="ar-DZ" sz="36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fr-FR" sz="3600" b="1" i="1" u="sng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Intensif PMA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= forte sollicitation de VO</a:t>
            </a:r>
            <a:r>
              <a:rPr lang="fr-FR" sz="3600" b="1" baseline="-25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max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entraînements fractionnés avec des répétitions de 1 à 5 min. </a:t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9472" cy="4954872"/>
          </a:xfrm>
        </p:spPr>
        <p:txBody>
          <a:bodyPr>
            <a:noAutofit/>
          </a:bodyPr>
          <a:lstStyle/>
          <a:p>
            <a:pPr marL="457200" lvl="3" indent="361950">
              <a:spcBef>
                <a:spcPct val="50000"/>
              </a:spcBef>
            </a:pP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b="1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i="1" u="sng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Intensif lactique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= forte sollicitation de la glycolyse anaérobie </a:t>
            </a:r>
            <a:r>
              <a:rPr lang="fr-FR" sz="40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</a:t>
            </a:r>
            <a:r>
              <a:rPr lang="ar-DZ" sz="40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تحلل اللاهوائي</a:t>
            </a:r>
            <a:r>
              <a:rPr lang="fr-FR" sz="40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entraînements fractionnés avec des répétitions de 30 sec. à 2 min. </a:t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Intensif de compétition= ici la compétition tient lieu de préparation 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</a:t>
            </a:r>
            <a: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course par étapes. </a:t>
            </a:r>
            <a:br>
              <a:rPr lang="fr-FR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3600" dirty="0" smtClean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2928958"/>
          </a:xfrm>
        </p:spPr>
        <p:txBody>
          <a:bodyPr>
            <a:noAutofit/>
          </a:bodyPr>
          <a:lstStyle/>
          <a:p>
            <a:pPr marL="0" lvl="2" indent="361950" rtl="0">
              <a:spcBef>
                <a:spcPct val="50000"/>
              </a:spcBef>
            </a:pPr>
            <a:r>
              <a:rPr lang="fr-FR" sz="4400" b="1" i="1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Microcycle entretien </a:t>
            </a:r>
            <a:r>
              <a:rPr lang="fr-FR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= entretien des qualités grâce à des séquences de rappel des différentes filières énergétiques, mais en évitant la fatigue. </a:t>
            </a:r>
            <a:br>
              <a:rPr lang="fr-FR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fr-FR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10583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4400" dirty="0" smtClean="0"/>
              <a:t>ا</a:t>
            </a:r>
            <a:r>
              <a:rPr lang="ar-DZ" sz="4800" b="1" dirty="0" smtClean="0">
                <a:latin typeface="Arabic Typesetting" pitchFamily="66" charset="-78"/>
                <a:cs typeface="Arabic Typesetting" pitchFamily="66" charset="-78"/>
              </a:rPr>
              <a:t>لحفاظ على الصفات بفضل ويذكر سلاسل من أنظمة الطاقة المختلفة، ولكن تجنب التعب.</a:t>
            </a:r>
            <a:endParaRPr lang="fr-FR" sz="48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Autofit/>
          </a:bodyPr>
          <a:lstStyle/>
          <a:p>
            <a:pPr marL="0" lvl="2" indent="361950" algn="ctr" rtl="1">
              <a:spcBef>
                <a:spcPct val="50000"/>
              </a:spcBef>
            </a:pPr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الدائرة التدريبية الصغرى</a:t>
            </a:r>
            <a:r>
              <a:rPr lang="ar-DZ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الراحة أو الانتعاش </a:t>
            </a:r>
            <a:r>
              <a:rPr lang="fr-FR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fr-FR" sz="4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4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انخفاض 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SA" sz="40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التدريبية</a:t>
            </a:r>
            <a:r>
              <a:rPr lang="ar-SA" sz="40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000" b="1" dirty="0" smtClean="0">
                <a:latin typeface="Arabic Typesetting" pitchFamily="66" charset="-78"/>
                <a:cs typeface="Arabic Typesetting" pitchFamily="66" charset="-78"/>
              </a:rPr>
              <a:t> لتمويل آثار التدريبات السابقة </a:t>
            </a: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40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fr-FR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fr-FR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fr-FR" sz="4400" b="1" i="1" u="sng" dirty="0" smtClean="0">
                <a:solidFill>
                  <a:srgbClr val="0033CC"/>
                </a:solidFill>
                <a:latin typeface="Arabic Typesetting" pitchFamily="66" charset="-78"/>
                <a:cs typeface="Arabic Typesetting" pitchFamily="66" charset="-78"/>
              </a:rPr>
              <a:t>Microcycle repos relatif ou récupération </a:t>
            </a:r>
            <a:r>
              <a:rPr lang="fr-FR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= faible sollicitation pour capitaliser les effets produits par les entraînements précédents</a:t>
            </a:r>
            <a:endParaRPr lang="fr-FR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1884</TotalTime>
  <Words>221</Words>
  <Application>Microsoft Office PowerPoint</Application>
  <PresentationFormat>Affichage à l'écran (4:3)</PresentationFormat>
  <Paragraphs>25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Débit</vt:lpstr>
      <vt:lpstr>Mail : mohamed.kabouya@univ-msila.dz</vt:lpstr>
      <vt:lpstr>-les microcycles d’entraînement الدائرة التدريبية الصغرى للتدريبية                    -les microcycles de compétition الدائرة التدريبية الصغرى للمنافسة                -les microcycles additionnels الدائرة التدريبية الصغرى إضافية                      -les microcycles d’introduction                   الدائرة التدريبية الصغرى التمهيدية -les microcycles de récupération الدائرة التدريبية الصغرى انتعاش                       </vt:lpstr>
      <vt:lpstr>Planification : le microcycle  Un exemple en Football</vt:lpstr>
      <vt:lpstr>Diapositive 4</vt:lpstr>
      <vt:lpstr>     Intensif seuil = forte sollicitation du seuil anaérobie         entraînement spécifique avec des efforts fractionnés au seuil anaérobie de 5 à 20 min., ou intégrés dans une sortie longue.    تحميل عالية اللاهوائية عتبة        تدريب خاص مع جهود مجزأة في العتبة اللاهوائية 5-20 دقيقة، أو دمجها في الانتاج طويلة  </vt:lpstr>
      <vt:lpstr>       الدائرة التدريبية الصغرى مكثفة الطاقة القصوى الهوائية :  ارتفاع الضغط VO2max فترة التدريبات مع التكرار من 1 د 5 دقائق    Intensif PMA = forte sollicitation de VO2max  entraînements fractionnés avec des répétitions de 1 à 5 min.    </vt:lpstr>
      <vt:lpstr>     Intensif lactique = forte sollicitation de la glycolyse anaérobie  تحلل اللاهوائي entraînements fractionnés avec des répétitions de 30 sec. à 2 min.  Intensif de compétition= ici la compétition tient lieu de préparation  course par étapes.   </vt:lpstr>
      <vt:lpstr>Microcycle entretien = entretien des qualités grâce à des séquences de rappel des différentes filières énergétiques, mais en évitant la fatigue.  </vt:lpstr>
      <vt:lpstr>الدائرة التدريبية الصغرى الراحة أو الانتعاش : انخفاض  في التدريبية  لتمويل آثار التدريبات السابقة    Microcycle repos relatif ou récupération = faible sollicitation pour capitaliser les effets produits par les entraînements précédents</vt:lpstr>
      <vt:lpstr>Diapositive 10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Mugiwara</dc:creator>
  <cp:lastModifiedBy>MAISON XP</cp:lastModifiedBy>
  <cp:revision>186</cp:revision>
  <dcterms:created xsi:type="dcterms:W3CDTF">2013-02-22T19:54:40Z</dcterms:created>
  <dcterms:modified xsi:type="dcterms:W3CDTF">2021-05-17T17:15:23Z</dcterms:modified>
</cp:coreProperties>
</file>