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74"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811F0-22D7-4E89-BF1D-A608E25BC466}" type="datetimeFigureOut">
              <a:rPr lang="fr-FR" smtClean="0"/>
              <a:t>30/01/2021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6904FD-CB9D-4566-984D-E85B0BE2B1DC}" type="slidenum">
              <a:rPr lang="fr-FR" smtClean="0"/>
              <a:t>‹N°›</a:t>
            </a:fld>
            <a:endParaRPr lang="fr-FR"/>
          </a:p>
        </p:txBody>
      </p:sp>
    </p:spTree>
    <p:extLst>
      <p:ext uri="{BB962C8B-B14F-4D97-AF65-F5344CB8AC3E}">
        <p14:creationId xmlns:p14="http://schemas.microsoft.com/office/powerpoint/2010/main" val="2912815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a:t>
            </a:fld>
            <a:endParaRPr lang="fr-FR"/>
          </a:p>
        </p:txBody>
      </p:sp>
    </p:spTree>
    <p:extLst>
      <p:ext uri="{BB962C8B-B14F-4D97-AF65-F5344CB8AC3E}">
        <p14:creationId xmlns:p14="http://schemas.microsoft.com/office/powerpoint/2010/main" val="161569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30/01/2021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t>30/01/2021</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8"/>
          <p:cNvSpPr>
            <a:spLocks noChangeArrowheads="1"/>
          </p:cNvSpPr>
          <p:nvPr/>
        </p:nvSpPr>
        <p:spPr bwMode="auto">
          <a:xfrm>
            <a:off x="145143" y="3026637"/>
            <a:ext cx="8956927" cy="2122678"/>
          </a:xfrm>
          <a:prstGeom prst="rect">
            <a:avLst/>
          </a:prstGeom>
          <a:noFill/>
          <a:ln w="9525">
            <a:noFill/>
            <a:miter lim="800000"/>
            <a:headEnd/>
            <a:tailEnd/>
          </a:ln>
        </p:spPr>
        <p:txBody>
          <a:bodyPr/>
          <a:lstStyle/>
          <a:p>
            <a:pPr>
              <a:lnSpc>
                <a:spcPct val="150000"/>
              </a:lnSpc>
            </a:pPr>
            <a:endParaRPr lang="fr-FR" sz="3200" dirty="0">
              <a:latin typeface="Garamond" pitchFamily="18" charset="0"/>
            </a:endParaRPr>
          </a:p>
        </p:txBody>
      </p:sp>
      <p:sp>
        <p:nvSpPr>
          <p:cNvPr id="7" name="Espace réservé du numéro de diapositive 3"/>
          <p:cNvSpPr>
            <a:spLocks noGrp="1"/>
          </p:cNvSpPr>
          <p:nvPr>
            <p:ph type="sldNum" sz="quarter" idx="12"/>
          </p:nvPr>
        </p:nvSpPr>
        <p:spPr>
          <a:xfrm>
            <a:off x="8624767" y="6422303"/>
            <a:ext cx="446693" cy="425642"/>
          </a:xfrm>
        </p:spPr>
        <p:txBody>
          <a:bodyPr/>
          <a:lstStyle/>
          <a:p>
            <a:pPr>
              <a:defRPr/>
            </a:pPr>
            <a:fld id="{11F3A83B-0C23-4DF6-A20D-F95982416FCB}" type="slidenum">
              <a:rPr lang="fr-FR" smtClean="0">
                <a:solidFill>
                  <a:schemeClr val="tx1"/>
                </a:solidFill>
                <a:latin typeface="Garamond" pitchFamily="18" charset="0"/>
              </a:rPr>
              <a:pPr>
                <a:defRPr/>
              </a:pPr>
              <a:t>1</a:t>
            </a:fld>
            <a:endParaRPr lang="fr-FR" dirty="0">
              <a:solidFill>
                <a:schemeClr val="tx1"/>
              </a:solidFill>
              <a:latin typeface="Garamond" pitchFamily="18" charset="0"/>
            </a:endParaRPr>
          </a:p>
        </p:txBody>
      </p:sp>
      <p:pic>
        <p:nvPicPr>
          <p:cNvPr id="8"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pic>
        <p:nvPicPr>
          <p:cNvPr id="10"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1504" y="149604"/>
            <a:ext cx="1562706" cy="1502466"/>
          </a:xfrm>
          <a:prstGeom prst="rect">
            <a:avLst/>
          </a:prstGeom>
          <a:effectLst>
            <a:reflection blurRad="6350" stA="50000" endA="300" endPos="90000" dir="5400000" sy="-100000" algn="bl" rotWithShape="0"/>
          </a:effectLst>
        </p:spPr>
      </p:pic>
      <p:sp>
        <p:nvSpPr>
          <p:cNvPr id="12" name="Rectangle 1"/>
          <p:cNvSpPr/>
          <p:nvPr/>
        </p:nvSpPr>
        <p:spPr>
          <a:xfrm>
            <a:off x="1596550" y="498475"/>
            <a:ext cx="6144683" cy="646331"/>
          </a:xfrm>
          <a:prstGeom prst="rect">
            <a:avLst/>
          </a:prstGeom>
          <a:noFill/>
        </p:spPr>
        <p:txBody>
          <a:bodyPr wrap="square" lIns="91440" tIns="45720" rIns="91440" bIns="45720">
            <a:spAutoFit/>
          </a:bodyPr>
          <a:lstStyle/>
          <a:p>
            <a:pPr algn="ctr"/>
            <a:r>
              <a:rPr lang="fr-FR" sz="3600" b="1"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ea typeface="Times New Roman"/>
                <a:cs typeface="Times New Roman" pitchFamily="18" charset="0"/>
              </a:rPr>
              <a:t>UNIVERSITE DE M'SILA</a:t>
            </a:r>
            <a:endParaRPr lang="fr-FR" sz="3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3" name="Titre 1"/>
          <p:cNvSpPr txBox="1">
            <a:spLocks/>
          </p:cNvSpPr>
          <p:nvPr/>
        </p:nvSpPr>
        <p:spPr>
          <a:xfrm>
            <a:off x="1088547" y="2591707"/>
            <a:ext cx="7742691" cy="323523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Techniques de fabrication conventionnelles et avancées</a:t>
            </a:r>
            <a:endParaRPr kumimoji="0" lang="en-CA" sz="48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14" name="ZoneTexte 13"/>
          <p:cNvSpPr txBox="1"/>
          <p:nvPr/>
        </p:nvSpPr>
        <p:spPr>
          <a:xfrm>
            <a:off x="4789684" y="5661780"/>
            <a:ext cx="3701200" cy="523220"/>
          </a:xfrm>
          <a:prstGeom prst="rect">
            <a:avLst/>
          </a:prstGeom>
          <a:noFill/>
        </p:spPr>
        <p:txBody>
          <a:bodyPr wrap="square" rtlCol="0">
            <a:spAutoFit/>
          </a:bodyPr>
          <a:lstStyle/>
          <a:p>
            <a:r>
              <a:rPr lang="en-C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 </a:t>
            </a:r>
            <a:r>
              <a:rPr lang="en-CA" sz="28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Mechta.A</a:t>
            </a:r>
            <a:endParaRPr lang="en-C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63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4409" y="2276872"/>
            <a:ext cx="7920080" cy="3539430"/>
          </a:xfrm>
          <a:prstGeom prst="rect">
            <a:avLst/>
          </a:prstGeom>
        </p:spPr>
        <p:txBody>
          <a:bodyPr wrap="square">
            <a:spAutoFit/>
          </a:bodyPr>
          <a:lstStyle/>
          <a:p>
            <a:r>
              <a:rPr lang="fr-FR" sz="2800" dirty="0">
                <a:solidFill>
                  <a:srgbClr val="0070C0"/>
                </a:solidFill>
                <a:latin typeface="Times New Roman" pitchFamily="18" charset="0"/>
                <a:cs typeface="Times New Roman" pitchFamily="18" charset="0"/>
              </a:rPr>
              <a:t>Avantages </a:t>
            </a:r>
            <a:r>
              <a:rPr lang="fr-FR" sz="2800" dirty="0" smtClean="0">
                <a:solidFill>
                  <a:srgbClr val="0070C0"/>
                </a:solidFill>
                <a:latin typeface="Times New Roman" pitchFamily="18" charset="0"/>
                <a:cs typeface="Times New Roman" pitchFamily="18" charset="0"/>
              </a:rPr>
              <a:t>:</a:t>
            </a:r>
          </a:p>
          <a:p>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 Pas d’outillage spécialisé selon la pièce à obtenir ; </a:t>
            </a:r>
          </a:p>
          <a:p>
            <a:pPr marL="457200" indent="-457200">
              <a:buFontTx/>
              <a:buChar char="-"/>
            </a:pPr>
            <a:r>
              <a:rPr lang="fr-FR" sz="2800" dirty="0" smtClean="0">
                <a:latin typeface="Times New Roman" pitchFamily="18" charset="0"/>
                <a:cs typeface="Times New Roman" pitchFamily="18" charset="0"/>
              </a:rPr>
              <a:t>Les </a:t>
            </a:r>
            <a:r>
              <a:rPr lang="fr-FR" sz="2800" dirty="0">
                <a:latin typeface="Times New Roman" pitchFamily="18" charset="0"/>
                <a:cs typeface="Times New Roman" pitchFamily="18" charset="0"/>
              </a:rPr>
              <a:t>pièces forgées ont une résistance mécanique supérieure aux mêmes pièces usinées, du fait du fibrage de la pièce consécutif au forgeage</a:t>
            </a:r>
            <a:r>
              <a:rPr lang="fr-FR" sz="2800" dirty="0" smtClean="0">
                <a:latin typeface="Times New Roman" pitchFamily="18" charset="0"/>
                <a:cs typeface="Times New Roman" pitchFamily="18" charset="0"/>
              </a:rPr>
              <a:t>.</a:t>
            </a:r>
          </a:p>
          <a:p>
            <a:r>
              <a:rPr lang="fr-FR" sz="2800" dirty="0">
                <a:solidFill>
                  <a:srgbClr val="0070C0"/>
                </a:solidFill>
                <a:latin typeface="Times New Roman" pitchFamily="18" charset="0"/>
                <a:cs typeface="Times New Roman" pitchFamily="18" charset="0"/>
              </a:rPr>
              <a:t>Inconvénients :  </a:t>
            </a:r>
            <a:endParaRPr lang="fr-FR" sz="2800" dirty="0" smtClean="0">
              <a:solidFill>
                <a:srgbClr val="0070C0"/>
              </a:solidFill>
              <a:latin typeface="Times New Roman" pitchFamily="18" charset="0"/>
              <a:cs typeface="Times New Roman" pitchFamily="18" charset="0"/>
            </a:endParaRPr>
          </a:p>
          <a:p>
            <a:pPr marL="457200" indent="-457200">
              <a:buFontTx/>
              <a:buChar char="-"/>
            </a:pPr>
            <a:r>
              <a:rPr lang="fr-FR" sz="2800" dirty="0" smtClean="0">
                <a:latin typeface="Times New Roman" pitchFamily="18" charset="0"/>
                <a:cs typeface="Times New Roman" pitchFamily="18" charset="0"/>
              </a:rPr>
              <a:t>Nécessite </a:t>
            </a:r>
            <a:r>
              <a:rPr lang="fr-FR" sz="2800" dirty="0">
                <a:latin typeface="Times New Roman" pitchFamily="18" charset="0"/>
                <a:cs typeface="Times New Roman" pitchFamily="18" charset="0"/>
              </a:rPr>
              <a:t>beaucoup d’énergie (métal chauffé) ;  </a:t>
            </a: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La précision est médiocre.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196337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44624"/>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132856"/>
            <a:ext cx="4104455" cy="4168688"/>
          </a:xfrm>
          <a:prstGeom prst="rect">
            <a:avLst/>
          </a:prstGeom>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2132856"/>
            <a:ext cx="3528392" cy="4320480"/>
          </a:xfrm>
          <a:prstGeom prst="rect">
            <a:avLst/>
          </a:prstGeom>
        </p:spPr>
      </p:pic>
    </p:spTree>
    <p:extLst>
      <p:ext uri="{BB962C8B-B14F-4D97-AF65-F5344CB8AC3E}">
        <p14:creationId xmlns:p14="http://schemas.microsoft.com/office/powerpoint/2010/main" val="3083234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166843"/>
            <a:ext cx="7632848" cy="5170646"/>
          </a:xfrm>
          <a:prstGeom prst="rect">
            <a:avLst/>
          </a:prstGeom>
        </p:spPr>
        <p:txBody>
          <a:bodyPr wrap="square">
            <a:spAutoFit/>
          </a:bodyPr>
          <a:lstStyle/>
          <a:p>
            <a:r>
              <a:rPr lang="fr-FR" sz="2400" dirty="0">
                <a:solidFill>
                  <a:srgbClr val="00B050"/>
                </a:solidFill>
                <a:latin typeface="Times New Roman" pitchFamily="18" charset="0"/>
                <a:cs typeface="Times New Roman" pitchFamily="18" charset="0"/>
              </a:rPr>
              <a:t>III.4) Estampage et matriçage </a:t>
            </a:r>
          </a:p>
          <a:p>
            <a:r>
              <a:rPr lang="fr-FR" sz="2400" dirty="0">
                <a:latin typeface="Times New Roman" pitchFamily="18" charset="0"/>
                <a:cs typeface="Times New Roman" pitchFamily="18" charset="0"/>
              </a:rPr>
              <a:t> </a:t>
            </a:r>
          </a:p>
          <a:p>
            <a:r>
              <a:rPr lang="fr-FR" sz="2400" dirty="0">
                <a:latin typeface="Times New Roman" pitchFamily="18" charset="0"/>
                <a:cs typeface="Times New Roman" pitchFamily="18" charset="0"/>
              </a:rPr>
              <a:t>L’estampage est le forgeage mécanique des aciers, tandis que le matriçage est le forgeage mécanique des métaux non ferreux. </a:t>
            </a:r>
          </a:p>
          <a:p>
            <a:r>
              <a:rPr lang="fr-FR" sz="2400" dirty="0">
                <a:latin typeface="Times New Roman" pitchFamily="18" charset="0"/>
                <a:cs typeface="Times New Roman" pitchFamily="18" charset="0"/>
              </a:rPr>
              <a:t> </a:t>
            </a:r>
          </a:p>
          <a:p>
            <a:r>
              <a:rPr lang="fr-FR" sz="2400" dirty="0">
                <a:solidFill>
                  <a:srgbClr val="0070C0"/>
                </a:solidFill>
                <a:latin typeface="Times New Roman" pitchFamily="18" charset="0"/>
                <a:cs typeface="Times New Roman" pitchFamily="18" charset="0"/>
              </a:rPr>
              <a:t>Principe : </a:t>
            </a:r>
            <a:r>
              <a:rPr lang="fr-FR" sz="2400" dirty="0">
                <a:latin typeface="Times New Roman" pitchFamily="18" charset="0"/>
                <a:cs typeface="Times New Roman" pitchFamily="18" charset="0"/>
              </a:rPr>
              <a:t>Un lopin de métal chauffé et calibré (avec des dimensions précises) se déforme pour remplir les deux demi-empreintes de deux matrices appliquées l’une contre l’autre sous l’action d’une forte pression ou d’une série de chocs. </a:t>
            </a:r>
          </a:p>
          <a:p>
            <a:r>
              <a:rPr lang="fr-FR" sz="2400" dirty="0">
                <a:latin typeface="Times New Roman" pitchFamily="18" charset="0"/>
                <a:cs typeface="Times New Roman" pitchFamily="18" charset="0"/>
              </a:rPr>
              <a:t> </a:t>
            </a:r>
          </a:p>
          <a:p>
            <a:r>
              <a:rPr lang="fr-FR" sz="2400" dirty="0">
                <a:latin typeface="Times New Roman" pitchFamily="18" charset="0"/>
                <a:cs typeface="Times New Roman" pitchFamily="18" charset="0"/>
              </a:rPr>
              <a:t>L’estampage et le matriçage sont adaptés à une production en série. </a:t>
            </a:r>
          </a:p>
          <a:p>
            <a:r>
              <a:rPr lang="fr-FR" dirty="0"/>
              <a:t>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15769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4153616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2708920"/>
            <a:ext cx="7416023" cy="2677656"/>
          </a:xfrm>
          <a:prstGeom prst="rect">
            <a:avLst/>
          </a:prstGeom>
        </p:spPr>
        <p:txBody>
          <a:bodyPr wrap="square">
            <a:spAutoFit/>
          </a:bodyPr>
          <a:lstStyle/>
          <a:p>
            <a:r>
              <a:rPr lang="fr-FR" sz="2400" dirty="0">
                <a:solidFill>
                  <a:srgbClr val="0070C0"/>
                </a:solidFill>
                <a:latin typeface="Times New Roman" pitchFamily="18" charset="0"/>
                <a:cs typeface="Times New Roman" pitchFamily="18" charset="0"/>
              </a:rPr>
              <a:t>Avantages : </a:t>
            </a:r>
            <a:endParaRPr lang="fr-FR" sz="2400" dirty="0" smtClean="0">
              <a:solidFill>
                <a:srgbClr val="0070C0"/>
              </a:solidFill>
              <a:latin typeface="Times New Roman" pitchFamily="18" charset="0"/>
              <a:cs typeface="Times New Roman" pitchFamily="18" charset="0"/>
            </a:endParaRPr>
          </a:p>
          <a:p>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Les mêmes que pour le forgeage libre, avec plus de rapidité et une meilleure précision. </a:t>
            </a:r>
          </a:p>
          <a:p>
            <a:r>
              <a:rPr lang="fr-FR" sz="2400" dirty="0">
                <a:latin typeface="Times New Roman" pitchFamily="18" charset="0"/>
                <a:cs typeface="Times New Roman" pitchFamily="18" charset="0"/>
              </a:rPr>
              <a:t> </a:t>
            </a:r>
          </a:p>
          <a:p>
            <a:r>
              <a:rPr lang="fr-FR" sz="2400" dirty="0">
                <a:solidFill>
                  <a:srgbClr val="0070C0"/>
                </a:solidFill>
                <a:latin typeface="Times New Roman" pitchFamily="18" charset="0"/>
                <a:cs typeface="Times New Roman" pitchFamily="18" charset="0"/>
              </a:rPr>
              <a:t>Inconvénients :  </a:t>
            </a:r>
            <a:endParaRPr lang="fr-FR" sz="2400" dirty="0" smtClean="0">
              <a:solidFill>
                <a:srgbClr val="0070C0"/>
              </a:solidFill>
              <a:latin typeface="Times New Roman" pitchFamily="18" charset="0"/>
              <a:cs typeface="Times New Roman" pitchFamily="18" charset="0"/>
            </a:endParaRPr>
          </a:p>
          <a:p>
            <a:pPr marL="342900" indent="-342900">
              <a:buFontTx/>
              <a:buChar char="-"/>
            </a:pPr>
            <a:r>
              <a:rPr lang="fr-FR" sz="2400" dirty="0" smtClean="0">
                <a:latin typeface="Times New Roman" pitchFamily="18" charset="0"/>
                <a:cs typeface="Times New Roman" pitchFamily="18" charset="0"/>
              </a:rPr>
              <a:t>Nécessite </a:t>
            </a:r>
            <a:r>
              <a:rPr lang="fr-FR" sz="2400" dirty="0">
                <a:latin typeface="Times New Roman" pitchFamily="18" charset="0"/>
                <a:cs typeface="Times New Roman" pitchFamily="18" charset="0"/>
              </a:rPr>
              <a:t>beaucoup d’énergie (travail à chaud) ;  </a:t>
            </a: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Prix de revient élevé des matrices rapidement « usées ».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1725923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728" y="548680"/>
            <a:ext cx="6192688" cy="5976664"/>
          </a:xfrm>
          <a:prstGeom prst="rect">
            <a:avLst/>
          </a:prstGeom>
        </p:spPr>
      </p:pic>
    </p:spTree>
    <p:extLst>
      <p:ext uri="{BB962C8B-B14F-4D97-AF65-F5344CB8AC3E}">
        <p14:creationId xmlns:p14="http://schemas.microsoft.com/office/powerpoint/2010/main" val="2128603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6270" y="1678182"/>
            <a:ext cx="8064896" cy="1938992"/>
          </a:xfrm>
          <a:prstGeom prst="rect">
            <a:avLst/>
          </a:prstGeom>
        </p:spPr>
        <p:txBody>
          <a:bodyPr wrap="square">
            <a:spAutoFit/>
          </a:bodyPr>
          <a:lstStyle/>
          <a:p>
            <a:r>
              <a:rPr lang="fr-FR" sz="2400" dirty="0">
                <a:solidFill>
                  <a:srgbClr val="00B050"/>
                </a:solidFill>
                <a:latin typeface="Times New Roman" pitchFamily="18" charset="0"/>
                <a:cs typeface="Times New Roman" pitchFamily="18" charset="0"/>
              </a:rPr>
              <a:t>III.5) Pliage </a:t>
            </a:r>
            <a:endParaRPr lang="fr-FR"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Le pliage est une déformation permanente effectuée à froid sur une tôle plane. La surface obtenue présente des plis rectilignes et est développable (c’est-à-dire applicable sur un plan par dépliage). </a:t>
            </a:r>
            <a:r>
              <a:rPr lang="fr-FR" dirty="0" smtClean="0"/>
              <a:t> </a:t>
            </a:r>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7225" y="126334"/>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3573017"/>
            <a:ext cx="4258666" cy="2942514"/>
          </a:xfrm>
          <a:prstGeom prst="rect">
            <a:avLst/>
          </a:prstGeom>
        </p:spPr>
      </p:pic>
    </p:spTree>
    <p:extLst>
      <p:ext uri="{BB962C8B-B14F-4D97-AF65-F5344CB8AC3E}">
        <p14:creationId xmlns:p14="http://schemas.microsoft.com/office/powerpoint/2010/main" val="4088895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9712" y="1153146"/>
            <a:ext cx="6876255" cy="2677656"/>
          </a:xfrm>
          <a:prstGeom prst="rect">
            <a:avLst/>
          </a:prstGeom>
        </p:spPr>
        <p:txBody>
          <a:bodyPr wrap="square">
            <a:spAutoFit/>
          </a:bodyPr>
          <a:lstStyle/>
          <a:p>
            <a:r>
              <a:rPr lang="fr-FR" sz="2400" dirty="0">
                <a:solidFill>
                  <a:srgbClr val="0070C0"/>
                </a:solidFill>
                <a:latin typeface="Times New Roman" pitchFamily="18" charset="0"/>
                <a:cs typeface="Times New Roman" pitchFamily="18" charset="0"/>
              </a:rPr>
              <a:t>Avantages : </a:t>
            </a:r>
            <a:endParaRPr lang="fr-FR" sz="2400" dirty="0" smtClean="0">
              <a:solidFill>
                <a:srgbClr val="0070C0"/>
              </a:solidFill>
              <a:latin typeface="Times New Roman" pitchFamily="18" charset="0"/>
              <a:cs typeface="Times New Roman" pitchFamily="18" charset="0"/>
            </a:endParaRPr>
          </a:p>
          <a:p>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Outillage simple : presses hydrauliques avec différents poinçons et matrices. </a:t>
            </a:r>
          </a:p>
          <a:p>
            <a:r>
              <a:rPr lang="fr-FR" sz="2400" dirty="0">
                <a:latin typeface="Times New Roman" pitchFamily="18" charset="0"/>
                <a:cs typeface="Times New Roman" pitchFamily="18" charset="0"/>
              </a:rPr>
              <a:t> </a:t>
            </a:r>
          </a:p>
          <a:p>
            <a:r>
              <a:rPr lang="fr-FR" sz="2400" dirty="0">
                <a:solidFill>
                  <a:srgbClr val="0070C0"/>
                </a:solidFill>
                <a:latin typeface="Times New Roman" pitchFamily="18" charset="0"/>
                <a:cs typeface="Times New Roman" pitchFamily="18" charset="0"/>
              </a:rPr>
              <a:t>Inconvénients :  </a:t>
            </a:r>
            <a:endParaRPr lang="fr-FR" sz="2400" dirty="0" smtClean="0">
              <a:solidFill>
                <a:srgbClr val="0070C0"/>
              </a:solidFill>
              <a:latin typeface="Times New Roman" pitchFamily="18" charset="0"/>
              <a:cs typeface="Times New Roman" pitchFamily="18" charset="0"/>
            </a:endParaRPr>
          </a:p>
          <a:p>
            <a:pPr marL="342900" indent="-342900">
              <a:buFontTx/>
              <a:buChar char="-"/>
            </a:pPr>
            <a:r>
              <a:rPr lang="fr-FR" sz="2400" dirty="0" smtClean="0">
                <a:latin typeface="Times New Roman" pitchFamily="18" charset="0"/>
                <a:cs typeface="Times New Roman" pitchFamily="18" charset="0"/>
              </a:rPr>
              <a:t>Ressaut </a:t>
            </a:r>
            <a:r>
              <a:rPr lang="fr-FR" sz="2400" dirty="0">
                <a:latin typeface="Times New Roman" pitchFamily="18" charset="0"/>
                <a:cs typeface="Times New Roman" pitchFamily="18" charset="0"/>
              </a:rPr>
              <a:t>élastique résiduel difficile à prévoir ;  </a:t>
            </a: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Longueur de pliage limitée. </a:t>
            </a:r>
            <a:r>
              <a:rPr lang="fr-FR" dirty="0" smtClean="0"/>
              <a:t> </a:t>
            </a:r>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4005064"/>
            <a:ext cx="7416824" cy="2179851"/>
          </a:xfrm>
          <a:prstGeom prst="rect">
            <a:avLst/>
          </a:prstGeom>
        </p:spPr>
      </p:pic>
    </p:spTree>
    <p:extLst>
      <p:ext uri="{BB962C8B-B14F-4D97-AF65-F5344CB8AC3E}">
        <p14:creationId xmlns:p14="http://schemas.microsoft.com/office/powerpoint/2010/main" val="1226467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
        <p:nvSpPr>
          <p:cNvPr id="2" name="Rectangle 1"/>
          <p:cNvSpPr/>
          <p:nvPr/>
        </p:nvSpPr>
        <p:spPr>
          <a:xfrm>
            <a:off x="1979712" y="836712"/>
            <a:ext cx="6922702" cy="2308324"/>
          </a:xfrm>
          <a:prstGeom prst="rect">
            <a:avLst/>
          </a:prstGeom>
        </p:spPr>
        <p:txBody>
          <a:bodyPr wrap="square">
            <a:spAutoFit/>
          </a:bodyPr>
          <a:lstStyle/>
          <a:p>
            <a:r>
              <a:rPr lang="fr-FR" sz="2400" dirty="0">
                <a:solidFill>
                  <a:srgbClr val="00B050"/>
                </a:solidFill>
                <a:latin typeface="Times New Roman" pitchFamily="18" charset="0"/>
                <a:cs typeface="Times New Roman" pitchFamily="18" charset="0"/>
              </a:rPr>
              <a:t>III.6) Cintrage </a:t>
            </a:r>
            <a:endParaRPr lang="fr-FR"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Le cintrage est la déformation à froid d'un tube ou d'une barre, suivant un rayon et un angle donnés (opération effectuée avec une cintreuse). On peut obtenir un cintrage approximatif en effectuant plusieurs petits pliages rapprochés les uns des autres. </a:t>
            </a: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3429001"/>
            <a:ext cx="5544616" cy="2986504"/>
          </a:xfrm>
          <a:prstGeom prst="rect">
            <a:avLst/>
          </a:prstGeom>
        </p:spPr>
      </p:pic>
    </p:spTree>
    <p:extLst>
      <p:ext uri="{BB962C8B-B14F-4D97-AF65-F5344CB8AC3E}">
        <p14:creationId xmlns:p14="http://schemas.microsoft.com/office/powerpoint/2010/main" val="2529543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7" y="1301017"/>
            <a:ext cx="8054161" cy="4985980"/>
          </a:xfrm>
          <a:prstGeom prst="rect">
            <a:avLst/>
          </a:prstGeom>
        </p:spPr>
        <p:txBody>
          <a:bodyPr wrap="square">
            <a:spAutoFit/>
          </a:bodyPr>
          <a:lstStyle/>
          <a:p>
            <a:r>
              <a:rPr lang="fr-FR" sz="2400" dirty="0">
                <a:solidFill>
                  <a:srgbClr val="00B050"/>
                </a:solidFill>
                <a:latin typeface="Times New Roman" pitchFamily="18" charset="0"/>
                <a:cs typeface="Times New Roman" pitchFamily="18" charset="0"/>
              </a:rPr>
              <a:t>III.7) Profilage à froid </a:t>
            </a:r>
          </a:p>
          <a:p>
            <a:r>
              <a:rPr lang="fr-FR" sz="2400" dirty="0">
                <a:solidFill>
                  <a:srgbClr val="FF0000"/>
                </a:solidFill>
                <a:latin typeface="Times New Roman" pitchFamily="18" charset="0"/>
                <a:cs typeface="Times New Roman" pitchFamily="18" charset="0"/>
              </a:rPr>
              <a:t> </a:t>
            </a:r>
          </a:p>
          <a:p>
            <a:r>
              <a:rPr lang="fr-FR" sz="2400" dirty="0">
                <a:solidFill>
                  <a:srgbClr val="0070C0"/>
                </a:solidFill>
                <a:latin typeface="Times New Roman" pitchFamily="18" charset="0"/>
                <a:cs typeface="Times New Roman" pitchFamily="18" charset="0"/>
              </a:rPr>
              <a:t>Principe : </a:t>
            </a:r>
            <a:r>
              <a:rPr lang="fr-FR" sz="2400" dirty="0">
                <a:latin typeface="Times New Roman" pitchFamily="18" charset="0"/>
                <a:cs typeface="Times New Roman" pitchFamily="18" charset="0"/>
              </a:rPr>
              <a:t>Une tôle plane (feuillard), introduite entre les galets tournants d’une machine à profiler, subit des déformations progressives qui l’amènent à la forme finale désirée, sans que soit modifiée son épaisseur initiale. </a:t>
            </a:r>
          </a:p>
          <a:p>
            <a:r>
              <a:rPr lang="fr-FR" sz="2400" dirty="0">
                <a:latin typeface="Times New Roman" pitchFamily="18" charset="0"/>
                <a:cs typeface="Times New Roman" pitchFamily="18" charset="0"/>
              </a:rPr>
              <a:t> </a:t>
            </a:r>
          </a:p>
          <a:p>
            <a:r>
              <a:rPr lang="fr-FR" sz="2400" dirty="0">
                <a:latin typeface="Times New Roman" pitchFamily="18" charset="0"/>
                <a:cs typeface="Times New Roman" pitchFamily="18" charset="0"/>
              </a:rPr>
              <a:t>Ce procédé est adapté aux grandes séries. </a:t>
            </a:r>
            <a:endParaRPr lang="fr-FR" sz="2400" dirty="0" smtClean="0">
              <a:latin typeface="Times New Roman" pitchFamily="18" charset="0"/>
              <a:cs typeface="Times New Roman" pitchFamily="18" charset="0"/>
            </a:endParaRPr>
          </a:p>
          <a:p>
            <a:endParaRPr lang="fr-FR" dirty="0"/>
          </a:p>
          <a:p>
            <a:r>
              <a:rPr lang="fr-FR" sz="2400" dirty="0">
                <a:solidFill>
                  <a:srgbClr val="0070C0"/>
                </a:solidFill>
                <a:latin typeface="Times New Roman" pitchFamily="18" charset="0"/>
                <a:cs typeface="Times New Roman" pitchFamily="18" charset="0"/>
              </a:rPr>
              <a:t> Avantages : </a:t>
            </a:r>
            <a:endParaRPr lang="fr-FR" sz="2400" dirty="0" smtClean="0">
              <a:solidFill>
                <a:srgbClr val="0070C0"/>
              </a:solidFill>
              <a:latin typeface="Times New Roman" pitchFamily="18" charset="0"/>
              <a:cs typeface="Times New Roman" pitchFamily="18" charset="0"/>
            </a:endParaRPr>
          </a:p>
          <a:p>
            <a:pPr marL="342900" indent="-342900">
              <a:buFontTx/>
              <a:buChar char="-"/>
            </a:pPr>
            <a:r>
              <a:rPr lang="fr-FR" sz="2400" dirty="0" smtClean="0">
                <a:latin typeface="Times New Roman" pitchFamily="18" charset="0"/>
                <a:cs typeface="Times New Roman" pitchFamily="18" charset="0"/>
              </a:rPr>
              <a:t>Longueur </a:t>
            </a:r>
            <a:r>
              <a:rPr lang="fr-FR" sz="2400" dirty="0">
                <a:latin typeface="Times New Roman" pitchFamily="18" charset="0"/>
                <a:cs typeface="Times New Roman" pitchFamily="18" charset="0"/>
              </a:rPr>
              <a:t>de profilé non limitée ; </a:t>
            </a: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 Procédé rapide et productif (possibilité de découpe en vol). </a:t>
            </a:r>
            <a:endParaRPr lang="fr-FR" sz="2400" dirty="0" smtClean="0">
              <a:latin typeface="Times New Roman" pitchFamily="18" charset="0"/>
              <a:cs typeface="Times New Roman" pitchFamily="18" charset="0"/>
            </a:endParaRPr>
          </a:p>
          <a:p>
            <a:endParaRPr lang="fr-FR" dirty="0"/>
          </a:p>
          <a:p>
            <a:r>
              <a:rPr lang="fr-FR" dirty="0"/>
              <a:t> </a:t>
            </a:r>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5063" y="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57008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280561"/>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1196753"/>
            <a:ext cx="6552728" cy="5184576"/>
          </a:xfrm>
          <a:prstGeom prst="rect">
            <a:avLst/>
          </a:prstGeom>
        </p:spPr>
      </p:pic>
    </p:spTree>
    <p:extLst>
      <p:ext uri="{BB962C8B-B14F-4D97-AF65-F5344CB8AC3E}">
        <p14:creationId xmlns:p14="http://schemas.microsoft.com/office/powerpoint/2010/main" val="3192259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52793" y="1268760"/>
            <a:ext cx="7772400" cy="1470025"/>
          </a:xfrm>
        </p:spPr>
        <p:txBody>
          <a:bodyPr/>
          <a:lstStyle/>
          <a:p>
            <a:pPr algn="ctr"/>
            <a:r>
              <a:rPr lang="fr-FR" b="1" dirty="0" smtClean="0">
                <a:solidFill>
                  <a:srgbClr val="00B050"/>
                </a:solidFill>
                <a:latin typeface="Times New Roman" pitchFamily="18" charset="0"/>
                <a:cs typeface="Times New Roman" pitchFamily="18" charset="0"/>
              </a:rPr>
              <a:t>Chapitre 02</a:t>
            </a:r>
            <a:endParaRPr lang="fr-FR" b="1" dirty="0">
              <a:solidFill>
                <a:srgbClr val="00B050"/>
              </a:solidFill>
              <a:latin typeface="Times New Roman" pitchFamily="18" charset="0"/>
              <a:cs typeface="Times New Roman" pitchFamily="18" charset="0"/>
            </a:endParaRPr>
          </a:p>
        </p:txBody>
      </p:sp>
      <p:sp>
        <p:nvSpPr>
          <p:cNvPr id="3" name="Sous-titre 2"/>
          <p:cNvSpPr>
            <a:spLocks noGrp="1"/>
          </p:cNvSpPr>
          <p:nvPr>
            <p:ph type="subTitle" idx="1"/>
          </p:nvPr>
        </p:nvSpPr>
        <p:spPr>
          <a:xfrm>
            <a:off x="1825762" y="3429000"/>
            <a:ext cx="6850694" cy="792088"/>
          </a:xfrm>
        </p:spPr>
        <p:txBody>
          <a:bodyPr>
            <a:normAutofit/>
          </a:bodyPr>
          <a:lstStyle/>
          <a:p>
            <a:r>
              <a:rPr lang="fr-FR" dirty="0">
                <a:solidFill>
                  <a:schemeClr val="tx1"/>
                </a:solidFill>
                <a:latin typeface="Times New Roman" pitchFamily="18" charset="0"/>
                <a:cs typeface="Times New Roman" pitchFamily="18" charset="0"/>
              </a:rPr>
              <a:t>III) OBTENTION PAR DÉFORMATION</a:t>
            </a:r>
          </a:p>
        </p:txBody>
      </p:sp>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911545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1582341"/>
            <a:ext cx="7488832" cy="4154984"/>
          </a:xfrm>
          <a:prstGeom prst="rect">
            <a:avLst/>
          </a:prstGeom>
        </p:spPr>
        <p:txBody>
          <a:bodyPr wrap="square">
            <a:spAutoFit/>
          </a:bodyPr>
          <a:lstStyle/>
          <a:p>
            <a:r>
              <a:rPr lang="fr-FR" sz="2400" dirty="0">
                <a:solidFill>
                  <a:srgbClr val="00B050"/>
                </a:solidFill>
                <a:latin typeface="Times New Roman" pitchFamily="18" charset="0"/>
                <a:cs typeface="Times New Roman" pitchFamily="18" charset="0"/>
              </a:rPr>
              <a:t>III.8) Emboutissage </a:t>
            </a:r>
          </a:p>
          <a:p>
            <a:r>
              <a:rPr lang="fr-FR" sz="2400" dirty="0">
                <a:latin typeface="Times New Roman" pitchFamily="18" charset="0"/>
                <a:cs typeface="Times New Roman" pitchFamily="18" charset="0"/>
              </a:rPr>
              <a:t> </a:t>
            </a:r>
          </a:p>
          <a:p>
            <a:r>
              <a:rPr lang="fr-FR" sz="2400" dirty="0">
                <a:latin typeface="Times New Roman" pitchFamily="18" charset="0"/>
                <a:cs typeface="Times New Roman" pitchFamily="18" charset="0"/>
              </a:rPr>
              <a:t>Principe : L’emboutissage est la déformation à froid d’une tôle plane en une forme creuse non développable (cf. pliage). La tôle est déformée entre un poinçon mobile et une matrice fixe, le serre-flan évitant la formation des plis. L’opération ne doit pas entraîner de variation sensible de l’épaisseur de la tôle. </a:t>
            </a:r>
          </a:p>
          <a:p>
            <a:r>
              <a:rPr lang="fr-FR" sz="2400" dirty="0">
                <a:latin typeface="Times New Roman" pitchFamily="18" charset="0"/>
                <a:cs typeface="Times New Roman" pitchFamily="18" charset="0"/>
              </a:rPr>
              <a:t> </a:t>
            </a:r>
          </a:p>
          <a:p>
            <a:r>
              <a:rPr lang="fr-FR" sz="2400" dirty="0">
                <a:latin typeface="Times New Roman" pitchFamily="18" charset="0"/>
                <a:cs typeface="Times New Roman" pitchFamily="18" charset="0"/>
              </a:rPr>
              <a:t>L’outillage est spécifique à la forme de la pièce à obtenir, et le seuil de rentabilité exige donc une production en série.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280561"/>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387097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280561"/>
            <a:ext cx="1562706" cy="1502466"/>
          </a:xfrm>
          <a:prstGeom prst="rect">
            <a:avLst/>
          </a:prstGeom>
          <a:effectLst>
            <a:reflection blurRad="6350" stA="50000" endA="300" endPos="90000" dir="5400000" sy="-100000" algn="bl" rotWithShape="0"/>
          </a:effectLst>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548680"/>
            <a:ext cx="5760640" cy="3024336"/>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7" y="3789041"/>
            <a:ext cx="7488832" cy="2880320"/>
          </a:xfrm>
          <a:prstGeom prst="rect">
            <a:avLst/>
          </a:prstGeom>
        </p:spPr>
      </p:pic>
    </p:spTree>
    <p:extLst>
      <p:ext uri="{BB962C8B-B14F-4D97-AF65-F5344CB8AC3E}">
        <p14:creationId xmlns:p14="http://schemas.microsoft.com/office/powerpoint/2010/main" val="67375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4408" y="1582341"/>
            <a:ext cx="7992088" cy="3416320"/>
          </a:xfrm>
          <a:prstGeom prst="rect">
            <a:avLst/>
          </a:prstGeom>
        </p:spPr>
        <p:txBody>
          <a:bodyPr wrap="square">
            <a:spAutoFit/>
          </a:bodyPr>
          <a:lstStyle/>
          <a:p>
            <a:pPr algn="ctr"/>
            <a:endParaRPr lang="fr-FR" sz="2400" dirty="0" smtClean="0">
              <a:solidFill>
                <a:srgbClr val="00B050"/>
              </a:solidFill>
              <a:latin typeface="Times New Roman" pitchFamily="18" charset="0"/>
              <a:cs typeface="Times New Roman" pitchFamily="18" charset="0"/>
            </a:endParaRPr>
          </a:p>
          <a:p>
            <a:pPr algn="ctr"/>
            <a:endParaRPr lang="fr-FR" sz="2400" dirty="0">
              <a:solidFill>
                <a:srgbClr val="00B050"/>
              </a:solidFill>
              <a:latin typeface="Times New Roman" pitchFamily="18" charset="0"/>
              <a:cs typeface="Times New Roman" pitchFamily="18" charset="0"/>
            </a:endParaRPr>
          </a:p>
          <a:p>
            <a:pPr algn="ctr"/>
            <a:endParaRPr lang="fr-FR" sz="2400" dirty="0" smtClean="0">
              <a:solidFill>
                <a:srgbClr val="00B050"/>
              </a:solidFill>
              <a:latin typeface="Times New Roman" pitchFamily="18" charset="0"/>
              <a:cs typeface="Times New Roman" pitchFamily="18" charset="0"/>
            </a:endParaRPr>
          </a:p>
          <a:p>
            <a:r>
              <a:rPr lang="fr-FR" sz="2400" dirty="0" smtClean="0">
                <a:solidFill>
                  <a:srgbClr val="00B050"/>
                </a:solidFill>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l’obtention par déformation: </a:t>
            </a:r>
            <a:r>
              <a:rPr lang="fr-FR" sz="2400" dirty="0" smtClean="0">
                <a:latin typeface="Times New Roman" pitchFamily="18" charset="0"/>
                <a:cs typeface="Times New Roman" pitchFamily="18" charset="0"/>
              </a:rPr>
              <a:t>Consiste </a:t>
            </a:r>
            <a:r>
              <a:rPr lang="fr-FR" sz="2400" dirty="0">
                <a:latin typeface="Times New Roman" pitchFamily="18" charset="0"/>
                <a:cs typeface="Times New Roman" pitchFamily="18" charset="0"/>
              </a:rPr>
              <a:t>à déformer plastiquement le matériau jusqu'à obtention de la forme désirée. Une déformation plastique est une déformation permanente du matériau. </a:t>
            </a:r>
          </a:p>
          <a:p>
            <a:pPr algn="ctr"/>
            <a:r>
              <a:rPr lang="fr-FR" sz="2400" dirty="0">
                <a:solidFill>
                  <a:srgbClr val="00B050"/>
                </a:solidFill>
                <a:latin typeface="Times New Roman" pitchFamily="18" charset="0"/>
                <a:cs typeface="Times New Roman" pitchFamily="18" charset="0"/>
              </a:rPr>
              <a:t> </a:t>
            </a:r>
          </a:p>
          <a:p>
            <a:pPr algn="ctr"/>
            <a:r>
              <a:rPr lang="fr-FR" sz="2400" dirty="0">
                <a:solidFill>
                  <a:srgbClr val="00B050"/>
                </a:solidFill>
                <a:latin typeface="Times New Roman" pitchFamily="18" charset="0"/>
                <a:cs typeface="Times New Roman" pitchFamily="18" charset="0"/>
              </a:rPr>
              <a:t> </a:t>
            </a:r>
            <a:endParaRPr lang="fr-FR" dirty="0"/>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601332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988840"/>
            <a:ext cx="8172400" cy="3046988"/>
          </a:xfrm>
          <a:prstGeom prst="rect">
            <a:avLst/>
          </a:prstGeom>
        </p:spPr>
        <p:txBody>
          <a:bodyPr wrap="square">
            <a:spAutoFit/>
          </a:bodyPr>
          <a:lstStyle/>
          <a:p>
            <a:r>
              <a:rPr lang="fr-FR" sz="2400" dirty="0">
                <a:solidFill>
                  <a:srgbClr val="00B050"/>
                </a:solidFill>
                <a:latin typeface="Times New Roman" pitchFamily="18" charset="0"/>
                <a:cs typeface="Times New Roman" pitchFamily="18" charset="0"/>
              </a:rPr>
              <a:t>III.1) Extrusion (ou filage) </a:t>
            </a:r>
          </a:p>
          <a:p>
            <a:r>
              <a:rPr lang="fr-FR" sz="2400" dirty="0">
                <a:latin typeface="Times New Roman" pitchFamily="18" charset="0"/>
                <a:cs typeface="Times New Roman" pitchFamily="18" charset="0"/>
              </a:rPr>
              <a:t> </a:t>
            </a:r>
          </a:p>
          <a:p>
            <a:r>
              <a:rPr lang="fr-FR" sz="2400" b="1" dirty="0">
                <a:latin typeface="Times New Roman" pitchFamily="18" charset="0"/>
                <a:cs typeface="Times New Roman" pitchFamily="18" charset="0"/>
              </a:rPr>
              <a:t>Principe</a:t>
            </a:r>
            <a:r>
              <a:rPr lang="fr-FR" sz="2400" dirty="0">
                <a:latin typeface="Times New Roman" pitchFamily="18" charset="0"/>
                <a:cs typeface="Times New Roman" pitchFamily="18" charset="0"/>
              </a:rPr>
              <a:t> de l’extrusion (appelée aussi filage pour les métaux) : Un matériau chauffé et compressé est contraint de traverser une filière ayant la section de la pièce à obtenir. </a:t>
            </a:r>
          </a:p>
          <a:p>
            <a:r>
              <a:rPr lang="fr-FR" sz="2400" dirty="0">
                <a:latin typeface="Times New Roman" pitchFamily="18" charset="0"/>
                <a:cs typeface="Times New Roman" pitchFamily="18" charset="0"/>
              </a:rPr>
              <a:t> </a:t>
            </a:r>
          </a:p>
          <a:p>
            <a:r>
              <a:rPr lang="fr-FR" sz="2400" dirty="0">
                <a:latin typeface="Times New Roman" pitchFamily="18" charset="0"/>
                <a:cs typeface="Times New Roman" pitchFamily="18" charset="0"/>
              </a:rPr>
              <a:t>Cette technique permet d’obtenir en continu un produit pouvant être très long (barre, tube, profilé, tôle…).</a:t>
            </a:r>
            <a:endParaRPr lang="fr-FR" sz="2400" dirty="0" smtClean="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116632"/>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563012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595021"/>
            <a:ext cx="8100392" cy="3046988"/>
          </a:xfrm>
          <a:prstGeom prst="rect">
            <a:avLst/>
          </a:prstGeom>
          <a:solidFill>
            <a:schemeClr val="bg1"/>
          </a:solidFill>
        </p:spPr>
        <p:txBody>
          <a:bodyPr wrap="square">
            <a:spAutoFit/>
          </a:bodyPr>
          <a:lstStyle/>
          <a:p>
            <a:endParaRPr lang="fr-FR" sz="2400" dirty="0" smtClean="0">
              <a:solidFill>
                <a:srgbClr val="0070C0"/>
              </a:solidFill>
              <a:latin typeface="Times New Roman" pitchFamily="18" charset="0"/>
              <a:cs typeface="Times New Roman" pitchFamily="18" charset="0"/>
            </a:endParaRPr>
          </a:p>
          <a:p>
            <a:r>
              <a:rPr lang="fr-FR" sz="2400" dirty="0" smtClean="0">
                <a:solidFill>
                  <a:srgbClr val="0070C0"/>
                </a:solidFill>
                <a:latin typeface="Times New Roman" pitchFamily="18" charset="0"/>
                <a:cs typeface="Times New Roman" pitchFamily="18" charset="0"/>
              </a:rPr>
              <a:t>Avantages </a:t>
            </a:r>
            <a:r>
              <a:rPr lang="fr-FR" sz="2400" dirty="0">
                <a:solidFill>
                  <a:srgbClr val="0070C0"/>
                </a:solidFill>
                <a:latin typeface="Times New Roman" pitchFamily="18" charset="0"/>
                <a:cs typeface="Times New Roman" pitchFamily="18" charset="0"/>
              </a:rPr>
              <a:t>: </a:t>
            </a:r>
            <a:endParaRPr lang="fr-FR" sz="2400" dirty="0" smtClean="0">
              <a:solidFill>
                <a:srgbClr val="0070C0"/>
              </a:solidFill>
              <a:latin typeface="Times New Roman" pitchFamily="18" charset="0"/>
              <a:cs typeface="Times New Roman" pitchFamily="18" charset="0"/>
            </a:endParaRPr>
          </a:p>
          <a:p>
            <a:pPr marL="342900" indent="-342900">
              <a:buFontTx/>
              <a:buChar char="-"/>
            </a:pPr>
            <a:r>
              <a:rPr lang="fr-FR" sz="2400" dirty="0" smtClean="0">
                <a:latin typeface="Times New Roman" pitchFamily="18" charset="0"/>
                <a:cs typeface="Times New Roman" pitchFamily="18" charset="0"/>
              </a:rPr>
              <a:t>Meilleure </a:t>
            </a:r>
            <a:r>
              <a:rPr lang="fr-FR" sz="2400" dirty="0">
                <a:latin typeface="Times New Roman" pitchFamily="18" charset="0"/>
                <a:cs typeface="Times New Roman" pitchFamily="18" charset="0"/>
              </a:rPr>
              <a:t>précision que le matriçage ou l’estampage ;  </a:t>
            </a:r>
            <a:endParaRPr lang="fr-FR" sz="2400" dirty="0" smtClean="0">
              <a:latin typeface="Times New Roman" pitchFamily="18" charset="0"/>
              <a:cs typeface="Times New Roman" pitchFamily="18" charset="0"/>
            </a:endParaRPr>
          </a:p>
          <a:p>
            <a:pPr marL="342900" indent="-342900">
              <a:buFontTx/>
              <a:buChar char="-"/>
            </a:pPr>
            <a:r>
              <a:rPr lang="fr-FR" sz="2400" dirty="0" smtClean="0">
                <a:latin typeface="Times New Roman" pitchFamily="18" charset="0"/>
                <a:cs typeface="Times New Roman" pitchFamily="18" charset="0"/>
              </a:rPr>
              <a:t>Bons </a:t>
            </a:r>
            <a:r>
              <a:rPr lang="fr-FR" sz="2400" dirty="0">
                <a:latin typeface="Times New Roman" pitchFamily="18" charset="0"/>
                <a:cs typeface="Times New Roman" pitchFamily="18" charset="0"/>
              </a:rPr>
              <a:t>états de surface ;  </a:t>
            </a: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Sections des profilés pouvant être creux et très complexes. </a:t>
            </a:r>
            <a:endParaRPr lang="fr-FR" sz="2400" dirty="0" smtClean="0">
              <a:latin typeface="Times New Roman" pitchFamily="18" charset="0"/>
              <a:cs typeface="Times New Roman" pitchFamily="18" charset="0"/>
            </a:endParaRPr>
          </a:p>
          <a:p>
            <a:r>
              <a:rPr lang="fr-FR" sz="2400" dirty="0">
                <a:solidFill>
                  <a:srgbClr val="0070C0"/>
                </a:solidFill>
                <a:latin typeface="Times New Roman" pitchFamily="18" charset="0"/>
                <a:cs typeface="Times New Roman" pitchFamily="18" charset="0"/>
              </a:rPr>
              <a:t>Inconvénients : </a:t>
            </a:r>
            <a:endParaRPr lang="fr-FR" sz="2400" dirty="0" smtClean="0">
              <a:solidFill>
                <a:srgbClr val="0070C0"/>
              </a:solidFill>
              <a:latin typeface="Times New Roman" pitchFamily="18" charset="0"/>
              <a:cs typeface="Times New Roman" pitchFamily="18" charset="0"/>
            </a:endParaRPr>
          </a:p>
          <a:p>
            <a:r>
              <a:rPr lang="fr-FR" sz="2400" dirty="0" smtClean="0">
                <a:solidFill>
                  <a:srgbClr val="0070C0"/>
                </a:solidFill>
                <a:latin typeface="Times New Roman" pitchFamily="18" charset="0"/>
                <a:cs typeface="Times New Roman" pitchFamily="18" charset="0"/>
              </a:rPr>
              <a:t> </a:t>
            </a:r>
            <a:r>
              <a:rPr lang="fr-FR" sz="2400" dirty="0">
                <a:latin typeface="Times New Roman" pitchFamily="18" charset="0"/>
                <a:cs typeface="Times New Roman" pitchFamily="18" charset="0"/>
              </a:rPr>
              <a:t>- Nécessite beaucoup d’énergie (travail à chaud) ;  </a:t>
            </a:r>
            <a:endParaRPr lang="fr-FR" sz="2400" dirty="0" smtClean="0">
              <a:latin typeface="Times New Roman" pitchFamily="18" charset="0"/>
              <a:cs typeface="Times New Roman" pitchFamily="18" charset="0"/>
            </a:endParaRPr>
          </a:p>
          <a:p>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Formes limitées à des « extrusions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9774"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664286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32656"/>
            <a:ext cx="7128792" cy="5904656"/>
          </a:xfrm>
          <a:prstGeom prst="rect">
            <a:avLst/>
          </a:prstGeom>
        </p:spPr>
      </p:pic>
    </p:spTree>
    <p:extLst>
      <p:ext uri="{BB962C8B-B14F-4D97-AF65-F5344CB8AC3E}">
        <p14:creationId xmlns:p14="http://schemas.microsoft.com/office/powerpoint/2010/main" val="3382868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5762" y="836712"/>
            <a:ext cx="7066717" cy="5760639"/>
          </a:xfrm>
          <a:prstGeom prst="rect">
            <a:avLst/>
          </a:prstGeom>
        </p:spPr>
      </p:pic>
    </p:spTree>
    <p:extLst>
      <p:ext uri="{BB962C8B-B14F-4D97-AF65-F5344CB8AC3E}">
        <p14:creationId xmlns:p14="http://schemas.microsoft.com/office/powerpoint/2010/main" val="879604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494" y="354373"/>
            <a:ext cx="7200799" cy="4154984"/>
          </a:xfrm>
          <a:prstGeom prst="rect">
            <a:avLst/>
          </a:prstGeom>
          <a:solidFill>
            <a:schemeClr val="bg1"/>
          </a:solidFill>
        </p:spPr>
        <p:txBody>
          <a:bodyPr wrap="square">
            <a:spAutoFit/>
          </a:bodyPr>
          <a:lstStyle/>
          <a:p>
            <a:r>
              <a:rPr lang="fr-FR" sz="2400" dirty="0">
                <a:solidFill>
                  <a:srgbClr val="00B050"/>
                </a:solidFill>
                <a:latin typeface="Times New Roman" pitchFamily="18" charset="0"/>
                <a:cs typeface="Times New Roman" pitchFamily="18" charset="0"/>
              </a:rPr>
              <a:t>III.2) Laminage </a:t>
            </a:r>
          </a:p>
          <a:p>
            <a:r>
              <a:rPr lang="fr-FR" sz="2400" dirty="0">
                <a:latin typeface="Times New Roman" pitchFamily="18" charset="0"/>
                <a:cs typeface="Times New Roman" pitchFamily="18" charset="0"/>
              </a:rPr>
              <a:t> </a:t>
            </a:r>
          </a:p>
          <a:p>
            <a:r>
              <a:rPr lang="fr-FR" sz="2400" b="1" dirty="0" smtClean="0">
                <a:latin typeface="Times New Roman" pitchFamily="18" charset="0"/>
                <a:cs typeface="Times New Roman" pitchFamily="18" charset="0"/>
              </a:rPr>
              <a:t>Principe: </a:t>
            </a:r>
            <a:r>
              <a:rPr lang="fr-FR" sz="2400" dirty="0">
                <a:latin typeface="Times New Roman" pitchFamily="18" charset="0"/>
                <a:cs typeface="Times New Roman" pitchFamily="18" charset="0"/>
              </a:rPr>
              <a:t>Le matériau est déformé par compression continue au passage entre deux cylindres tournant dans des sens opposés appelés laminoirs. Le laminage peut s’effectuer à froid ou à chaud. </a:t>
            </a:r>
          </a:p>
          <a:p>
            <a:r>
              <a:rPr lang="fr-FR" sz="2400" dirty="0">
                <a:latin typeface="Times New Roman" pitchFamily="18" charset="0"/>
                <a:cs typeface="Times New Roman" pitchFamily="18" charset="0"/>
              </a:rPr>
              <a:t>Les laminoirs sont souvent utilisés les uns à la suite des autres afin de réduire progressivement l’épaisseur des profilés. </a:t>
            </a:r>
          </a:p>
          <a:p>
            <a:r>
              <a:rPr lang="fr-FR" sz="2400" dirty="0">
                <a:latin typeface="Times New Roman" pitchFamily="18" charset="0"/>
                <a:cs typeface="Times New Roman" pitchFamily="18" charset="0"/>
              </a:rPr>
              <a:t>La plupart des tôles plates brutes sont obtenues par laminage. </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342358"/>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4221088"/>
            <a:ext cx="4248472" cy="2256719"/>
          </a:xfrm>
          <a:prstGeom prst="rect">
            <a:avLst/>
          </a:prstGeom>
        </p:spPr>
      </p:pic>
    </p:spTree>
    <p:extLst>
      <p:ext uri="{BB962C8B-B14F-4D97-AF65-F5344CB8AC3E}">
        <p14:creationId xmlns:p14="http://schemas.microsoft.com/office/powerpoint/2010/main" val="3889215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2705" y="476672"/>
            <a:ext cx="7481755" cy="1938992"/>
          </a:xfrm>
          <a:prstGeom prst="rect">
            <a:avLst/>
          </a:prstGeom>
        </p:spPr>
        <p:txBody>
          <a:bodyPr wrap="square">
            <a:spAutoFit/>
          </a:bodyPr>
          <a:lstStyle/>
          <a:p>
            <a:r>
              <a:rPr lang="fr-FR" sz="2400" dirty="0">
                <a:solidFill>
                  <a:srgbClr val="00B050"/>
                </a:solidFill>
                <a:latin typeface="Times New Roman" pitchFamily="18" charset="0"/>
                <a:cs typeface="Times New Roman" pitchFamily="18" charset="0"/>
              </a:rPr>
              <a:t>III.3) Forgeage libre </a:t>
            </a:r>
          </a:p>
          <a:p>
            <a:r>
              <a:rPr lang="fr-FR" sz="2400" dirty="0">
                <a:solidFill>
                  <a:srgbClr val="00B050"/>
                </a:solidFill>
                <a:latin typeface="Times New Roman" pitchFamily="18" charset="0"/>
                <a:cs typeface="Times New Roman" pitchFamily="18" charset="0"/>
              </a:rPr>
              <a:t> </a:t>
            </a:r>
            <a:r>
              <a:rPr lang="fr-FR" sz="2400" dirty="0">
                <a:latin typeface="Times New Roman" pitchFamily="18" charset="0"/>
                <a:cs typeface="Times New Roman" pitchFamily="18" charset="0"/>
              </a:rPr>
              <a:t>Le forgeage est l'ensemble des techniques permettant d'obtenir une pièce mécanique en appliquant une force importante sur un matériau, à froid ou à chaud, afin de le contraindre à épouser la forme voulue.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6632"/>
            <a:ext cx="1562706" cy="1502466"/>
          </a:xfrm>
          <a:prstGeom prst="rect">
            <a:avLst/>
          </a:prstGeom>
          <a:effectLst>
            <a:reflection blurRad="6350" stA="50000" endA="300" endPos="90000" dir="5400000" sy="-100000" algn="bl" rotWithShape="0"/>
          </a:effectLst>
        </p:spPr>
      </p:pic>
      <p:sp>
        <p:nvSpPr>
          <p:cNvPr id="2" name="Rectangle 1"/>
          <p:cNvSpPr/>
          <p:nvPr/>
        </p:nvSpPr>
        <p:spPr>
          <a:xfrm>
            <a:off x="1403648" y="2425327"/>
            <a:ext cx="7416824" cy="3785652"/>
          </a:xfrm>
          <a:prstGeom prst="rect">
            <a:avLst/>
          </a:prstGeom>
        </p:spPr>
        <p:txBody>
          <a:bodyPr wrap="square">
            <a:spAutoFit/>
          </a:bodyPr>
          <a:lstStyle/>
          <a:p>
            <a:r>
              <a:rPr lang="fr-FR" sz="2400" dirty="0">
                <a:solidFill>
                  <a:srgbClr val="0070C0"/>
                </a:solidFill>
                <a:latin typeface="Times New Roman" pitchFamily="18" charset="0"/>
                <a:cs typeface="Times New Roman" pitchFamily="18" charset="0"/>
              </a:rPr>
              <a:t>Principe du forgeage libre : </a:t>
            </a:r>
            <a:r>
              <a:rPr lang="fr-FR" sz="2400" dirty="0">
                <a:latin typeface="Times New Roman" pitchFamily="18" charset="0"/>
                <a:cs typeface="Times New Roman" pitchFamily="18" charset="0"/>
              </a:rPr>
              <a:t>Sous l’action d’une forte pression ou d’une succession de chocs, un bloc de métal chauffé (800 à 1200 °C) se déforme plastiquement vers les surfaces restées libres. Aucune matrice ne délimite la déformation du matériau, et la forme obtenue dépend fortement du savoir-faire de l’opérateur</a:t>
            </a:r>
            <a:r>
              <a:rPr lang="fr-FR" sz="2400" dirty="0" smtClean="0">
                <a:latin typeface="Times New Roman" pitchFamily="18" charset="0"/>
                <a:cs typeface="Times New Roman" pitchFamily="18" charset="0"/>
              </a:rPr>
              <a:t>.</a:t>
            </a:r>
          </a:p>
          <a:p>
            <a:r>
              <a:rPr lang="fr-FR" sz="2400" dirty="0">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L’opération peut s’effectuer avec un outillage manuel ou à l’aide d’un marteau-pilon ou d’une presse hydraulique. </a:t>
            </a:r>
          </a:p>
          <a:p>
            <a:r>
              <a:rPr lang="fr-FR" sz="2400" dirty="0" smtClean="0">
                <a:latin typeface="Times New Roman" pitchFamily="18" charset="0"/>
                <a:cs typeface="Times New Roman" pitchFamily="18" charset="0"/>
              </a:rPr>
              <a:t>*La </a:t>
            </a:r>
            <a:r>
              <a:rPr lang="fr-FR" sz="2400" dirty="0">
                <a:latin typeface="Times New Roman" pitchFamily="18" charset="0"/>
                <a:cs typeface="Times New Roman" pitchFamily="18" charset="0"/>
              </a:rPr>
              <a:t>forge libre permet d'obtenir des ébauches ou des pièces brutes, et n’est pas adapté au travail en série. </a:t>
            </a:r>
          </a:p>
        </p:txBody>
      </p:sp>
    </p:spTree>
    <p:extLst>
      <p:ext uri="{BB962C8B-B14F-4D97-AF65-F5344CB8AC3E}">
        <p14:creationId xmlns:p14="http://schemas.microsoft.com/office/powerpoint/2010/main" val="1711984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TotalTime>
  <Words>819</Words>
  <Application>Microsoft Office PowerPoint</Application>
  <PresentationFormat>Affichage à l'écran (4:3)</PresentationFormat>
  <Paragraphs>82</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Solstice</vt:lpstr>
      <vt:lpstr>Présentation PowerPoint</vt:lpstr>
      <vt:lpstr>Chapitre 02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Copie Star</dc:creator>
  <cp:lastModifiedBy>Utilisateur Windows</cp:lastModifiedBy>
  <cp:revision>11</cp:revision>
  <dcterms:created xsi:type="dcterms:W3CDTF">2020-12-23T18:43:42Z</dcterms:created>
  <dcterms:modified xsi:type="dcterms:W3CDTF">2021-01-30T19:54:26Z</dcterms:modified>
</cp:coreProperties>
</file>