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3"/>
  </p:notesMasterIdLst>
  <p:sldIdLst>
    <p:sldId id="274" r:id="rId2"/>
    <p:sldId id="275"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6" r:id="rId21"/>
    <p:sldId id="277" r:id="rId2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2811F0-22D7-4E89-BF1D-A608E25BC466}" type="datetimeFigureOut">
              <a:rPr lang="fr-FR" smtClean="0"/>
              <a:t>30/01/2021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6904FD-CB9D-4566-984D-E85B0BE2B1DC}" type="slidenum">
              <a:rPr lang="fr-FR" smtClean="0"/>
              <a:t>‹N°›</a:t>
            </a:fld>
            <a:endParaRPr lang="fr-FR"/>
          </a:p>
        </p:txBody>
      </p:sp>
    </p:spTree>
    <p:extLst>
      <p:ext uri="{BB962C8B-B14F-4D97-AF65-F5344CB8AC3E}">
        <p14:creationId xmlns:p14="http://schemas.microsoft.com/office/powerpoint/2010/main" val="29128150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46B0080-A447-464A-A4F3-67756638ABD3}" type="slidenum">
              <a:rPr lang="fr-FR" smtClean="0"/>
              <a:pPr>
                <a:defRPr/>
              </a:pPr>
              <a:t>1</a:t>
            </a:fld>
            <a:endParaRPr lang="fr-FR"/>
          </a:p>
        </p:txBody>
      </p:sp>
    </p:spTree>
    <p:extLst>
      <p:ext uri="{BB962C8B-B14F-4D97-AF65-F5344CB8AC3E}">
        <p14:creationId xmlns:p14="http://schemas.microsoft.com/office/powerpoint/2010/main" val="16156925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Modifiez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Modifiez le style des sous-titres du masque</a:t>
            </a:r>
            <a:endParaRPr kumimoji="0" lang="en-US"/>
          </a:p>
        </p:txBody>
      </p:sp>
      <p:sp>
        <p:nvSpPr>
          <p:cNvPr id="7" name="Espace réservé de la date 6"/>
          <p:cNvSpPr>
            <a:spLocks noGrp="1"/>
          </p:cNvSpPr>
          <p:nvPr>
            <p:ph type="dt" sz="half" idx="10"/>
          </p:nvPr>
        </p:nvSpPr>
        <p:spPr/>
        <p:txBody>
          <a:bodyPr/>
          <a:lstStyle>
            <a:extLst/>
          </a:lstStyle>
          <a:p>
            <a:fld id="{AA309A6D-C09C-4548-B29A-6CF363A7E532}" type="datetimeFigureOut">
              <a:rPr lang="fr-FR" smtClean="0"/>
              <a:t>30/01/2021</a:t>
            </a:fld>
            <a:endParaRPr lang="fr-BE"/>
          </a:p>
        </p:txBody>
      </p:sp>
      <p:sp>
        <p:nvSpPr>
          <p:cNvPr id="20" name="Espace réservé du pied de page 19"/>
          <p:cNvSpPr>
            <a:spLocks noGrp="1"/>
          </p:cNvSpPr>
          <p:nvPr>
            <p:ph type="ftr" sz="quarter" idx="11"/>
          </p:nvPr>
        </p:nvSpPr>
        <p:spPr/>
        <p:txBody>
          <a:bodyPr/>
          <a:lstStyle>
            <a:extLst/>
          </a:lstStyle>
          <a:p>
            <a:endParaRPr lang="fr-BE"/>
          </a:p>
        </p:txBody>
      </p:sp>
      <p:sp>
        <p:nvSpPr>
          <p:cNvPr id="10" name="Espace réservé du numéro de diapositive 9"/>
          <p:cNvSpPr>
            <a:spLocks noGrp="1"/>
          </p:cNvSpPr>
          <p:nvPr>
            <p:ph type="sldNum" sz="quarter" idx="12"/>
          </p:nvPr>
        </p:nvSpPr>
        <p:spPr/>
        <p:txBody>
          <a:bodyPr/>
          <a:lstStyle>
            <a:extLst/>
          </a:lstStyle>
          <a:p>
            <a:fld id="{CF4668DC-857F-487D-BFFA-8C0CA5037977}" type="slidenum">
              <a:rPr lang="fr-BE" smtClean="0"/>
              <a:t>‹N°›</a:t>
            </a:fld>
            <a:endParaRPr lang="fr-BE"/>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t>30/01/2021</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t>30/01/2021</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t>30/01/2021</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t>30/01/2021</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t>‹N°›</a:t>
            </a:fld>
            <a:endParaRPr lang="fr-BE"/>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Modifiez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t>30/01/2021</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AA309A6D-C09C-4548-B29A-6CF363A7E532}" type="datetimeFigureOut">
              <a:rPr lang="fr-FR" smtClean="0"/>
              <a:t>30/01/2021</a:t>
            </a:fld>
            <a:endParaRPr lang="fr-BE"/>
          </a:p>
        </p:txBody>
      </p:sp>
      <p:sp>
        <p:nvSpPr>
          <p:cNvPr id="8" name="Espace réservé du pied de page 7"/>
          <p:cNvSpPr>
            <a:spLocks noGrp="1"/>
          </p:cNvSpPr>
          <p:nvPr>
            <p:ph type="ftr" sz="quarter" idx="11"/>
          </p:nvPr>
        </p:nvSpPr>
        <p:spPr/>
        <p:txBody>
          <a:bodyPr/>
          <a:lstStyle>
            <a:extLst/>
          </a:lstStyle>
          <a:p>
            <a:endParaRPr lang="fr-BE"/>
          </a:p>
        </p:txBody>
      </p:sp>
      <p:sp>
        <p:nvSpPr>
          <p:cNvPr id="9" name="Espace réservé du numéro de diapositive 8"/>
          <p:cNvSpPr>
            <a:spLocks noGrp="1"/>
          </p:cNvSpPr>
          <p:nvPr>
            <p:ph type="sldNum" sz="quarter" idx="12"/>
          </p:nvPr>
        </p:nvSpPr>
        <p:spPr/>
        <p:txBody>
          <a:bodyPr/>
          <a:lstStyle>
            <a:extLst/>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extLst/>
          </a:lstStyle>
          <a:p>
            <a:fld id="{AA309A6D-C09C-4548-B29A-6CF363A7E532}" type="datetimeFigureOut">
              <a:rPr lang="fr-FR" smtClean="0"/>
              <a:t>30/01/2021</a:t>
            </a:fld>
            <a:endParaRPr lang="fr-BE"/>
          </a:p>
        </p:txBody>
      </p:sp>
      <p:sp>
        <p:nvSpPr>
          <p:cNvPr id="4" name="Espace réservé du pied de page 3"/>
          <p:cNvSpPr>
            <a:spLocks noGrp="1"/>
          </p:cNvSpPr>
          <p:nvPr>
            <p:ph type="ftr" sz="quarter" idx="11"/>
          </p:nvPr>
        </p:nvSpPr>
        <p:spPr/>
        <p:txBody>
          <a:bodyPr/>
          <a:lstStyle>
            <a:extLst/>
          </a:lstStyle>
          <a:p>
            <a:endParaRPr lang="fr-BE"/>
          </a:p>
        </p:txBody>
      </p:sp>
      <p:sp>
        <p:nvSpPr>
          <p:cNvPr id="5" name="Espace réservé du numéro de diapositive 4"/>
          <p:cNvSpPr>
            <a:spLocks noGrp="1"/>
          </p:cNvSpPr>
          <p:nvPr>
            <p:ph type="sldNum" sz="quarter" idx="12"/>
          </p:nvPr>
        </p:nvSpPr>
        <p:spPr/>
        <p:txBody>
          <a:bodyPr/>
          <a:lstStyle>
            <a:extLst/>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fld id="{AA309A6D-C09C-4548-B29A-6CF363A7E532}" type="datetimeFigureOut">
              <a:rPr lang="fr-FR" smtClean="0"/>
              <a:t>30/01/2021</a:t>
            </a:fld>
            <a:endParaRPr lang="fr-BE"/>
          </a:p>
        </p:txBody>
      </p:sp>
      <p:sp>
        <p:nvSpPr>
          <p:cNvPr id="3" name="Espace réservé du pied de page 2"/>
          <p:cNvSpPr>
            <a:spLocks noGrp="1"/>
          </p:cNvSpPr>
          <p:nvPr>
            <p:ph type="ftr" sz="quarter" idx="11"/>
          </p:nvPr>
        </p:nvSpPr>
        <p:spPr/>
        <p:txBody>
          <a:bodyPr/>
          <a:lstStyle>
            <a:extLst/>
          </a:lstStyle>
          <a:p>
            <a:endParaRPr lang="fr-BE"/>
          </a:p>
        </p:txBody>
      </p:sp>
      <p:sp>
        <p:nvSpPr>
          <p:cNvPr id="4" name="Espace réservé du numéro de diapositive 3"/>
          <p:cNvSpPr>
            <a:spLocks noGrp="1"/>
          </p:cNvSpPr>
          <p:nvPr>
            <p:ph type="sldNum" sz="quarter" idx="12"/>
          </p:nvPr>
        </p:nvSpPr>
        <p:spPr/>
        <p:txBody>
          <a:bodyPr/>
          <a:lstStyle>
            <a:extLst/>
          </a:lstStyle>
          <a:p>
            <a:fld id="{CF4668DC-857F-487D-BFFA-8C0CA5037977}" type="slidenum">
              <a:rPr lang="fr-BE" smtClean="0"/>
              <a:t>‹N°›</a:t>
            </a:fld>
            <a:endParaRPr lang="fr-BE"/>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Modifiez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t>30/01/2021</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t>30/01/2021</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t>‹N°›</a:t>
            </a:fld>
            <a:endParaRPr lang="fr-BE"/>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Modifiez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Modifiez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A309A6D-C09C-4548-B29A-6CF363A7E532}" type="datetimeFigureOut">
              <a:rPr lang="fr-FR" smtClean="0"/>
              <a:t>30/01/2021</a:t>
            </a:fld>
            <a:endParaRPr lang="fr-BE"/>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r-BE"/>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F4668DC-857F-487D-BFFA-8C0CA5037977}" type="slidenum">
              <a:rPr lang="fr-BE" smtClean="0"/>
              <a:t>‹N°›</a:t>
            </a:fld>
            <a:endParaRPr lang="fr-BE"/>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28"/>
          <p:cNvSpPr>
            <a:spLocks noChangeArrowheads="1"/>
          </p:cNvSpPr>
          <p:nvPr/>
        </p:nvSpPr>
        <p:spPr bwMode="auto">
          <a:xfrm>
            <a:off x="145143" y="3026637"/>
            <a:ext cx="8956927" cy="2122678"/>
          </a:xfrm>
          <a:prstGeom prst="rect">
            <a:avLst/>
          </a:prstGeom>
          <a:noFill/>
          <a:ln w="9525">
            <a:noFill/>
            <a:miter lim="800000"/>
            <a:headEnd/>
            <a:tailEnd/>
          </a:ln>
        </p:spPr>
        <p:txBody>
          <a:bodyPr/>
          <a:lstStyle/>
          <a:p>
            <a:pPr>
              <a:lnSpc>
                <a:spcPct val="150000"/>
              </a:lnSpc>
            </a:pPr>
            <a:endParaRPr lang="fr-FR" sz="3200" dirty="0">
              <a:latin typeface="Garamond" pitchFamily="18" charset="0"/>
            </a:endParaRPr>
          </a:p>
        </p:txBody>
      </p:sp>
      <p:sp>
        <p:nvSpPr>
          <p:cNvPr id="7" name="Espace réservé du numéro de diapositive 3"/>
          <p:cNvSpPr>
            <a:spLocks noGrp="1"/>
          </p:cNvSpPr>
          <p:nvPr>
            <p:ph type="sldNum" sz="quarter" idx="12"/>
          </p:nvPr>
        </p:nvSpPr>
        <p:spPr>
          <a:xfrm>
            <a:off x="8624767" y="6422303"/>
            <a:ext cx="446693" cy="425642"/>
          </a:xfrm>
        </p:spPr>
        <p:txBody>
          <a:bodyPr/>
          <a:lstStyle/>
          <a:p>
            <a:pPr>
              <a:defRPr/>
            </a:pPr>
            <a:fld id="{11F3A83B-0C23-4DF6-A20D-F95982416FCB}" type="slidenum">
              <a:rPr lang="fr-FR" smtClean="0">
                <a:solidFill>
                  <a:schemeClr val="tx1"/>
                </a:solidFill>
                <a:latin typeface="Garamond" pitchFamily="18" charset="0"/>
              </a:rPr>
              <a:pPr>
                <a:defRPr/>
              </a:pPr>
              <a:t>1</a:t>
            </a:fld>
            <a:endParaRPr lang="fr-FR" dirty="0">
              <a:solidFill>
                <a:schemeClr val="tx1"/>
              </a:solidFill>
              <a:latin typeface="Garamond" pitchFamily="18" charset="0"/>
            </a:endParaRPr>
          </a:p>
        </p:txBody>
      </p:sp>
      <p:pic>
        <p:nvPicPr>
          <p:cNvPr id="8"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3056" y="237760"/>
            <a:ext cx="1562706" cy="1502466"/>
          </a:xfrm>
          <a:prstGeom prst="rect">
            <a:avLst/>
          </a:prstGeom>
          <a:effectLst>
            <a:reflection blurRad="6350" stA="50000" endA="300" endPos="90000" dir="5400000" sy="-100000" algn="bl" rotWithShape="0"/>
          </a:effectLst>
        </p:spPr>
      </p:pic>
      <p:pic>
        <p:nvPicPr>
          <p:cNvPr id="10"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71504" y="149604"/>
            <a:ext cx="1562706" cy="1502466"/>
          </a:xfrm>
          <a:prstGeom prst="rect">
            <a:avLst/>
          </a:prstGeom>
          <a:effectLst>
            <a:reflection blurRad="6350" stA="50000" endA="300" endPos="90000" dir="5400000" sy="-100000" algn="bl" rotWithShape="0"/>
          </a:effectLst>
        </p:spPr>
      </p:pic>
      <p:sp>
        <p:nvSpPr>
          <p:cNvPr id="12" name="Rectangle 1"/>
          <p:cNvSpPr/>
          <p:nvPr/>
        </p:nvSpPr>
        <p:spPr>
          <a:xfrm>
            <a:off x="1596550" y="498475"/>
            <a:ext cx="6144683" cy="646331"/>
          </a:xfrm>
          <a:prstGeom prst="rect">
            <a:avLst/>
          </a:prstGeom>
          <a:noFill/>
        </p:spPr>
        <p:txBody>
          <a:bodyPr wrap="square" lIns="91440" tIns="45720" rIns="91440" bIns="45720">
            <a:spAutoFit/>
          </a:bodyPr>
          <a:lstStyle/>
          <a:p>
            <a:pPr algn="ctr"/>
            <a:r>
              <a:rPr lang="fr-FR" sz="3600" b="1" dirty="0">
                <a:ln w="17780" cmpd="sng">
                  <a:solidFill>
                    <a:srgbClr val="FFFFFF"/>
                  </a:solidFill>
                  <a:prstDash val="solid"/>
                  <a:miter lim="800000"/>
                </a:ln>
                <a:solidFill>
                  <a:srgbClr val="FF0000"/>
                </a:solidFill>
                <a:effectLst>
                  <a:outerShdw blurRad="50800" algn="tl" rotWithShape="0">
                    <a:srgbClr val="000000"/>
                  </a:outerShdw>
                </a:effectLst>
                <a:latin typeface="Times New Roman" pitchFamily="18" charset="0"/>
                <a:ea typeface="Times New Roman"/>
                <a:cs typeface="Times New Roman" pitchFamily="18" charset="0"/>
              </a:rPr>
              <a:t>UNIVERSITE DE M'SILA</a:t>
            </a:r>
            <a:endParaRPr lang="fr-FR" sz="3600" b="1" dirty="0">
              <a:ln w="17780" cmpd="sng">
                <a:solidFill>
                  <a:srgbClr val="FFFFFF"/>
                </a:solidFill>
                <a:prstDash val="solid"/>
                <a:miter lim="800000"/>
              </a:ln>
              <a:solidFill>
                <a:srgbClr val="FF0000"/>
              </a:solidFill>
              <a:effectLst>
                <a:outerShdw blurRad="50800" algn="tl" rotWithShape="0">
                  <a:srgbClr val="000000"/>
                </a:outerShdw>
              </a:effectLst>
            </a:endParaRPr>
          </a:p>
        </p:txBody>
      </p:sp>
      <p:sp>
        <p:nvSpPr>
          <p:cNvPr id="13" name="Titre 1"/>
          <p:cNvSpPr txBox="1">
            <a:spLocks/>
          </p:cNvSpPr>
          <p:nvPr/>
        </p:nvSpPr>
        <p:spPr>
          <a:xfrm>
            <a:off x="1088547" y="2591707"/>
            <a:ext cx="7742691" cy="3235231"/>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800" b="1" i="0" u="none" strike="noStrike" kern="1200" cap="none" spc="0" normalizeH="0" baseline="0" noProof="0" dirty="0" smtClean="0">
                <a:ln>
                  <a:noFill/>
                </a:ln>
                <a:solidFill>
                  <a:srgbClr val="00B0F0"/>
                </a:solidFill>
                <a:effectLst>
                  <a:outerShdw blurRad="38100" dist="38100" dir="2700000" algn="tl">
                    <a:srgbClr val="000000">
                      <a:alpha val="43137"/>
                    </a:srgbClr>
                  </a:outerShdw>
                </a:effectLst>
                <a:uLnTx/>
                <a:uFillTx/>
                <a:latin typeface="Arial" panose="020B0604020202020204" pitchFamily="34" charset="0"/>
                <a:ea typeface="+mj-ea"/>
                <a:cs typeface="Arial" panose="020B0604020202020204" pitchFamily="34" charset="0"/>
              </a:rPr>
              <a:t>Techniques de fabrication conventionnelles et avancées</a:t>
            </a:r>
            <a:endParaRPr kumimoji="0" lang="en-CA" sz="4800" b="1" i="0" u="none" strike="noStrike" kern="1200" cap="none" spc="0" normalizeH="0" baseline="0" noProof="0" dirty="0">
              <a:ln>
                <a:noFill/>
              </a:ln>
              <a:solidFill>
                <a:srgbClr val="00B0F0"/>
              </a:solidFill>
              <a:effectLst>
                <a:outerShdw blurRad="38100" dist="38100" dir="2700000" algn="tl">
                  <a:srgbClr val="000000">
                    <a:alpha val="43137"/>
                  </a:srgbClr>
                </a:outerShdw>
              </a:effectLst>
              <a:uLnTx/>
              <a:uFillTx/>
              <a:latin typeface="Arial" panose="020B0604020202020204" pitchFamily="34" charset="0"/>
              <a:ea typeface="+mj-ea"/>
              <a:cs typeface="Arial" panose="020B0604020202020204" pitchFamily="34" charset="0"/>
            </a:endParaRPr>
          </a:p>
        </p:txBody>
      </p:sp>
      <p:sp>
        <p:nvSpPr>
          <p:cNvPr id="14" name="ZoneTexte 13"/>
          <p:cNvSpPr txBox="1"/>
          <p:nvPr/>
        </p:nvSpPr>
        <p:spPr>
          <a:xfrm>
            <a:off x="4789684" y="5661780"/>
            <a:ext cx="3701200" cy="523220"/>
          </a:xfrm>
          <a:prstGeom prst="rect">
            <a:avLst/>
          </a:prstGeom>
          <a:noFill/>
        </p:spPr>
        <p:txBody>
          <a:bodyPr wrap="square" rtlCol="0">
            <a:spAutoFit/>
          </a:bodyPr>
          <a:lstStyle/>
          <a:p>
            <a:r>
              <a:rPr lang="en-CA" sz="28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Par. </a:t>
            </a:r>
            <a:r>
              <a:rPr lang="en-CA" sz="2800" b="1" dirty="0" err="1"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Mechta.A</a:t>
            </a:r>
            <a:endParaRPr lang="en-CA" sz="28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386383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4409" y="2276872"/>
            <a:ext cx="7920080" cy="3539430"/>
          </a:xfrm>
          <a:prstGeom prst="rect">
            <a:avLst/>
          </a:prstGeom>
        </p:spPr>
        <p:txBody>
          <a:bodyPr wrap="square">
            <a:spAutoFit/>
          </a:bodyPr>
          <a:lstStyle/>
          <a:p>
            <a:r>
              <a:rPr lang="fr-FR" sz="2800" dirty="0">
                <a:solidFill>
                  <a:srgbClr val="0070C0"/>
                </a:solidFill>
                <a:latin typeface="Times New Roman" pitchFamily="18" charset="0"/>
                <a:cs typeface="Times New Roman" pitchFamily="18" charset="0"/>
              </a:rPr>
              <a:t>Avantages </a:t>
            </a:r>
            <a:r>
              <a:rPr lang="fr-FR" sz="2800" dirty="0" smtClean="0">
                <a:solidFill>
                  <a:srgbClr val="0070C0"/>
                </a:solidFill>
                <a:latin typeface="Times New Roman" pitchFamily="18" charset="0"/>
                <a:cs typeface="Times New Roman" pitchFamily="18" charset="0"/>
              </a:rPr>
              <a:t>:</a:t>
            </a:r>
          </a:p>
          <a:p>
            <a:r>
              <a:rPr lang="fr-FR" sz="2800" dirty="0" smtClean="0">
                <a:latin typeface="Times New Roman" pitchFamily="18" charset="0"/>
                <a:cs typeface="Times New Roman" pitchFamily="18" charset="0"/>
              </a:rPr>
              <a:t> </a:t>
            </a:r>
            <a:r>
              <a:rPr lang="fr-FR" sz="2800" dirty="0">
                <a:latin typeface="Times New Roman" pitchFamily="18" charset="0"/>
                <a:cs typeface="Times New Roman" pitchFamily="18" charset="0"/>
              </a:rPr>
              <a:t>- Pas d’outillage spécialisé selon la pièce à obtenir ; </a:t>
            </a:r>
          </a:p>
          <a:p>
            <a:pPr marL="457200" indent="-457200">
              <a:buFontTx/>
              <a:buChar char="-"/>
            </a:pPr>
            <a:r>
              <a:rPr lang="fr-FR" sz="2800" dirty="0" smtClean="0">
                <a:latin typeface="Times New Roman" pitchFamily="18" charset="0"/>
                <a:cs typeface="Times New Roman" pitchFamily="18" charset="0"/>
              </a:rPr>
              <a:t>Les </a:t>
            </a:r>
            <a:r>
              <a:rPr lang="fr-FR" sz="2800" dirty="0">
                <a:latin typeface="Times New Roman" pitchFamily="18" charset="0"/>
                <a:cs typeface="Times New Roman" pitchFamily="18" charset="0"/>
              </a:rPr>
              <a:t>pièces forgées ont une résistance mécanique supérieure aux mêmes pièces usinées, du fait du fibrage de la pièce consécutif au forgeage</a:t>
            </a:r>
            <a:r>
              <a:rPr lang="fr-FR" sz="2800" dirty="0" smtClean="0">
                <a:latin typeface="Times New Roman" pitchFamily="18" charset="0"/>
                <a:cs typeface="Times New Roman" pitchFamily="18" charset="0"/>
              </a:rPr>
              <a:t>.</a:t>
            </a:r>
          </a:p>
          <a:p>
            <a:r>
              <a:rPr lang="fr-FR" sz="2800" dirty="0">
                <a:solidFill>
                  <a:srgbClr val="0070C0"/>
                </a:solidFill>
                <a:latin typeface="Times New Roman" pitchFamily="18" charset="0"/>
                <a:cs typeface="Times New Roman" pitchFamily="18" charset="0"/>
              </a:rPr>
              <a:t>Inconvénients :  </a:t>
            </a:r>
            <a:endParaRPr lang="fr-FR" sz="2800" dirty="0" smtClean="0">
              <a:solidFill>
                <a:srgbClr val="0070C0"/>
              </a:solidFill>
              <a:latin typeface="Times New Roman" pitchFamily="18" charset="0"/>
              <a:cs typeface="Times New Roman" pitchFamily="18" charset="0"/>
            </a:endParaRPr>
          </a:p>
          <a:p>
            <a:pPr marL="457200" indent="-457200">
              <a:buFontTx/>
              <a:buChar char="-"/>
            </a:pPr>
            <a:r>
              <a:rPr lang="fr-FR" sz="2800" dirty="0" smtClean="0">
                <a:latin typeface="Times New Roman" pitchFamily="18" charset="0"/>
                <a:cs typeface="Times New Roman" pitchFamily="18" charset="0"/>
              </a:rPr>
              <a:t>Nécessite </a:t>
            </a:r>
            <a:r>
              <a:rPr lang="fr-FR" sz="2800" dirty="0">
                <a:latin typeface="Times New Roman" pitchFamily="18" charset="0"/>
                <a:cs typeface="Times New Roman" pitchFamily="18" charset="0"/>
              </a:rPr>
              <a:t>beaucoup d’énergie (métal chauffé) ;  </a:t>
            </a:r>
            <a:endParaRPr lang="fr-FR" sz="2800" dirty="0" smtClean="0">
              <a:latin typeface="Times New Roman" pitchFamily="18" charset="0"/>
              <a:cs typeface="Times New Roman" pitchFamily="18" charset="0"/>
            </a:endParaRPr>
          </a:p>
          <a:p>
            <a:r>
              <a:rPr lang="fr-FR" sz="2800" dirty="0" smtClean="0">
                <a:latin typeface="Times New Roman" pitchFamily="18" charset="0"/>
                <a:cs typeface="Times New Roman" pitchFamily="18" charset="0"/>
              </a:rPr>
              <a:t>- </a:t>
            </a:r>
            <a:r>
              <a:rPr lang="fr-FR" sz="2800" dirty="0">
                <a:latin typeface="Times New Roman" pitchFamily="18" charset="0"/>
                <a:cs typeface="Times New Roman" pitchFamily="18" charset="0"/>
              </a:rPr>
              <a:t>La précision est médiocre.  </a:t>
            </a:r>
          </a:p>
        </p:txBody>
      </p:sp>
      <p:pic>
        <p:nvPicPr>
          <p:cNvPr id="5"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3056" y="237760"/>
            <a:ext cx="1562706" cy="1502466"/>
          </a:xfrm>
          <a:prstGeom prst="rect">
            <a:avLst/>
          </a:prstGeom>
          <a:effectLst>
            <a:reflection blurRad="6350" stA="50000" endA="300" endPos="90000" dir="5400000" sy="-100000" algn="bl" rotWithShape="0"/>
          </a:effectLst>
        </p:spPr>
      </p:pic>
    </p:spTree>
    <p:extLst>
      <p:ext uri="{BB962C8B-B14F-4D97-AF65-F5344CB8AC3E}">
        <p14:creationId xmlns:p14="http://schemas.microsoft.com/office/powerpoint/2010/main" val="31963375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08304" y="44624"/>
            <a:ext cx="1562706" cy="1502466"/>
          </a:xfrm>
          <a:prstGeom prst="rect">
            <a:avLst/>
          </a:prstGeom>
          <a:effectLst>
            <a:reflection blurRad="6350" stA="50000" endA="300" endPos="90000" dir="5400000" sy="-100000" algn="bl" rotWithShape="0"/>
          </a:effectLst>
        </p:spPr>
      </p:pic>
      <p:pic>
        <p:nvPicPr>
          <p:cNvPr id="2" name="Imag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0" y="2132856"/>
            <a:ext cx="4104455" cy="4168688"/>
          </a:xfrm>
          <a:prstGeom prst="rect">
            <a:avLst/>
          </a:prstGeom>
        </p:spPr>
      </p:pic>
      <p:pic>
        <p:nvPicPr>
          <p:cNvPr id="3" name="Imag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3608" y="2132856"/>
            <a:ext cx="3528392" cy="4320480"/>
          </a:xfrm>
          <a:prstGeom prst="rect">
            <a:avLst/>
          </a:prstGeom>
        </p:spPr>
      </p:pic>
    </p:spTree>
    <p:extLst>
      <p:ext uri="{BB962C8B-B14F-4D97-AF65-F5344CB8AC3E}">
        <p14:creationId xmlns:p14="http://schemas.microsoft.com/office/powerpoint/2010/main" val="30832344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7624" y="1166843"/>
            <a:ext cx="7632848" cy="5170646"/>
          </a:xfrm>
          <a:prstGeom prst="rect">
            <a:avLst/>
          </a:prstGeom>
        </p:spPr>
        <p:txBody>
          <a:bodyPr wrap="square">
            <a:spAutoFit/>
          </a:bodyPr>
          <a:lstStyle/>
          <a:p>
            <a:r>
              <a:rPr lang="fr-FR" sz="2400" dirty="0">
                <a:solidFill>
                  <a:srgbClr val="00B050"/>
                </a:solidFill>
                <a:latin typeface="Times New Roman" pitchFamily="18" charset="0"/>
                <a:cs typeface="Times New Roman" pitchFamily="18" charset="0"/>
              </a:rPr>
              <a:t>III.4) Estampage et matriçage </a:t>
            </a:r>
          </a:p>
          <a:p>
            <a:r>
              <a:rPr lang="fr-FR" sz="2400" dirty="0">
                <a:latin typeface="Times New Roman" pitchFamily="18" charset="0"/>
                <a:cs typeface="Times New Roman" pitchFamily="18" charset="0"/>
              </a:rPr>
              <a:t> </a:t>
            </a:r>
          </a:p>
          <a:p>
            <a:r>
              <a:rPr lang="fr-FR" sz="2400" dirty="0">
                <a:latin typeface="Times New Roman" pitchFamily="18" charset="0"/>
                <a:cs typeface="Times New Roman" pitchFamily="18" charset="0"/>
              </a:rPr>
              <a:t>L’estampage est le forgeage mécanique des aciers, tandis que le matriçage est le forgeage mécanique des métaux non ferreux. </a:t>
            </a:r>
          </a:p>
          <a:p>
            <a:r>
              <a:rPr lang="fr-FR" sz="2400" dirty="0">
                <a:latin typeface="Times New Roman" pitchFamily="18" charset="0"/>
                <a:cs typeface="Times New Roman" pitchFamily="18" charset="0"/>
              </a:rPr>
              <a:t> </a:t>
            </a:r>
          </a:p>
          <a:p>
            <a:r>
              <a:rPr lang="fr-FR" sz="2400" dirty="0">
                <a:solidFill>
                  <a:srgbClr val="0070C0"/>
                </a:solidFill>
                <a:latin typeface="Times New Roman" pitchFamily="18" charset="0"/>
                <a:cs typeface="Times New Roman" pitchFamily="18" charset="0"/>
              </a:rPr>
              <a:t>Principe : </a:t>
            </a:r>
            <a:r>
              <a:rPr lang="fr-FR" sz="2400" dirty="0">
                <a:latin typeface="Times New Roman" pitchFamily="18" charset="0"/>
                <a:cs typeface="Times New Roman" pitchFamily="18" charset="0"/>
              </a:rPr>
              <a:t>Un lopin de métal chauffé et calibré (avec des dimensions précises) se déforme pour remplir les deux demi-empreintes de deux matrices appliquées l’une contre l’autre sous l’action d’une forte pression ou d’une série de chocs. </a:t>
            </a:r>
          </a:p>
          <a:p>
            <a:r>
              <a:rPr lang="fr-FR" sz="2400" dirty="0">
                <a:latin typeface="Times New Roman" pitchFamily="18" charset="0"/>
                <a:cs typeface="Times New Roman" pitchFamily="18" charset="0"/>
              </a:rPr>
              <a:t> </a:t>
            </a:r>
          </a:p>
          <a:p>
            <a:r>
              <a:rPr lang="fr-FR" sz="2400" dirty="0">
                <a:latin typeface="Times New Roman" pitchFamily="18" charset="0"/>
                <a:cs typeface="Times New Roman" pitchFamily="18" charset="0"/>
              </a:rPr>
              <a:t>L’estampage et le matriçage sont adaptés à une production en série. </a:t>
            </a:r>
          </a:p>
          <a:p>
            <a:r>
              <a:rPr lang="fr-FR" dirty="0"/>
              <a:t> </a:t>
            </a:r>
          </a:p>
        </p:txBody>
      </p:sp>
      <p:pic>
        <p:nvPicPr>
          <p:cNvPr id="5"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52320" y="157694"/>
            <a:ext cx="1562706" cy="1502466"/>
          </a:xfrm>
          <a:prstGeom prst="rect">
            <a:avLst/>
          </a:prstGeom>
          <a:effectLst>
            <a:reflection blurRad="6350" stA="50000" endA="300" endPos="90000" dir="5400000" sy="-100000" algn="bl" rotWithShape="0"/>
          </a:effectLst>
        </p:spPr>
      </p:pic>
    </p:spTree>
    <p:extLst>
      <p:ext uri="{BB962C8B-B14F-4D97-AF65-F5344CB8AC3E}">
        <p14:creationId xmlns:p14="http://schemas.microsoft.com/office/powerpoint/2010/main" val="41536160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03648" y="2708920"/>
            <a:ext cx="7416023" cy="2677656"/>
          </a:xfrm>
          <a:prstGeom prst="rect">
            <a:avLst/>
          </a:prstGeom>
        </p:spPr>
        <p:txBody>
          <a:bodyPr wrap="square">
            <a:spAutoFit/>
          </a:bodyPr>
          <a:lstStyle/>
          <a:p>
            <a:r>
              <a:rPr lang="fr-FR" sz="2400" dirty="0">
                <a:solidFill>
                  <a:srgbClr val="0070C0"/>
                </a:solidFill>
                <a:latin typeface="Times New Roman" pitchFamily="18" charset="0"/>
                <a:cs typeface="Times New Roman" pitchFamily="18" charset="0"/>
              </a:rPr>
              <a:t>Avantages : </a:t>
            </a:r>
            <a:endParaRPr lang="fr-FR" sz="2400" dirty="0" smtClean="0">
              <a:solidFill>
                <a:srgbClr val="0070C0"/>
              </a:solidFill>
              <a:latin typeface="Times New Roman" pitchFamily="18" charset="0"/>
              <a:cs typeface="Times New Roman" pitchFamily="18" charset="0"/>
            </a:endParaRPr>
          </a:p>
          <a:p>
            <a:r>
              <a:rPr lang="fr-FR" sz="2400" dirty="0" smtClean="0">
                <a:latin typeface="Times New Roman" pitchFamily="18" charset="0"/>
                <a:cs typeface="Times New Roman" pitchFamily="18" charset="0"/>
              </a:rPr>
              <a:t>- </a:t>
            </a:r>
            <a:r>
              <a:rPr lang="fr-FR" sz="2400" dirty="0">
                <a:latin typeface="Times New Roman" pitchFamily="18" charset="0"/>
                <a:cs typeface="Times New Roman" pitchFamily="18" charset="0"/>
              </a:rPr>
              <a:t>Les mêmes que pour le forgeage libre, avec plus de rapidité et une meilleure précision. </a:t>
            </a:r>
          </a:p>
          <a:p>
            <a:r>
              <a:rPr lang="fr-FR" sz="2400" dirty="0">
                <a:latin typeface="Times New Roman" pitchFamily="18" charset="0"/>
                <a:cs typeface="Times New Roman" pitchFamily="18" charset="0"/>
              </a:rPr>
              <a:t> </a:t>
            </a:r>
          </a:p>
          <a:p>
            <a:r>
              <a:rPr lang="fr-FR" sz="2400" dirty="0">
                <a:solidFill>
                  <a:srgbClr val="0070C0"/>
                </a:solidFill>
                <a:latin typeface="Times New Roman" pitchFamily="18" charset="0"/>
                <a:cs typeface="Times New Roman" pitchFamily="18" charset="0"/>
              </a:rPr>
              <a:t>Inconvénients :  </a:t>
            </a:r>
            <a:endParaRPr lang="fr-FR" sz="2400" dirty="0" smtClean="0">
              <a:solidFill>
                <a:srgbClr val="0070C0"/>
              </a:solidFill>
              <a:latin typeface="Times New Roman" pitchFamily="18" charset="0"/>
              <a:cs typeface="Times New Roman" pitchFamily="18" charset="0"/>
            </a:endParaRPr>
          </a:p>
          <a:p>
            <a:pPr marL="342900" indent="-342900">
              <a:buFontTx/>
              <a:buChar char="-"/>
            </a:pPr>
            <a:r>
              <a:rPr lang="fr-FR" sz="2400" dirty="0" smtClean="0">
                <a:latin typeface="Times New Roman" pitchFamily="18" charset="0"/>
                <a:cs typeface="Times New Roman" pitchFamily="18" charset="0"/>
              </a:rPr>
              <a:t>Nécessite </a:t>
            </a:r>
            <a:r>
              <a:rPr lang="fr-FR" sz="2400" dirty="0">
                <a:latin typeface="Times New Roman" pitchFamily="18" charset="0"/>
                <a:cs typeface="Times New Roman" pitchFamily="18" charset="0"/>
              </a:rPr>
              <a:t>beaucoup d’énergie (travail à chaud) ;  </a:t>
            </a:r>
            <a:endParaRPr lang="fr-FR" sz="2400" dirty="0" smtClean="0">
              <a:latin typeface="Times New Roman" pitchFamily="18" charset="0"/>
              <a:cs typeface="Times New Roman" pitchFamily="18" charset="0"/>
            </a:endParaRPr>
          </a:p>
          <a:p>
            <a:r>
              <a:rPr lang="fr-FR" sz="2400" dirty="0" smtClean="0">
                <a:latin typeface="Times New Roman" pitchFamily="18" charset="0"/>
                <a:cs typeface="Times New Roman" pitchFamily="18" charset="0"/>
              </a:rPr>
              <a:t>- </a:t>
            </a:r>
            <a:r>
              <a:rPr lang="fr-FR" sz="2400" dirty="0">
                <a:latin typeface="Times New Roman" pitchFamily="18" charset="0"/>
                <a:cs typeface="Times New Roman" pitchFamily="18" charset="0"/>
              </a:rPr>
              <a:t>Prix de revient élevé des matrices rapidement « usées ». </a:t>
            </a:r>
          </a:p>
        </p:txBody>
      </p:sp>
      <p:pic>
        <p:nvPicPr>
          <p:cNvPr id="5"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3056" y="237760"/>
            <a:ext cx="1562706" cy="1502466"/>
          </a:xfrm>
          <a:prstGeom prst="rect">
            <a:avLst/>
          </a:prstGeom>
          <a:effectLst>
            <a:reflection blurRad="6350" stA="50000" endA="300" endPos="90000" dir="5400000" sy="-100000" algn="bl" rotWithShape="0"/>
          </a:effectLst>
        </p:spPr>
      </p:pic>
    </p:spTree>
    <p:extLst>
      <p:ext uri="{BB962C8B-B14F-4D97-AF65-F5344CB8AC3E}">
        <p14:creationId xmlns:p14="http://schemas.microsoft.com/office/powerpoint/2010/main" val="17259233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3056" y="237760"/>
            <a:ext cx="1562706" cy="1502466"/>
          </a:xfrm>
          <a:prstGeom prst="rect">
            <a:avLst/>
          </a:prstGeom>
          <a:effectLst>
            <a:reflection blurRad="6350" stA="50000" endA="300" endPos="90000" dir="5400000" sy="-100000" algn="bl" rotWithShape="0"/>
          </a:effectLst>
        </p:spPr>
      </p:pic>
      <p:pic>
        <p:nvPicPr>
          <p:cNvPr id="2" name="Imag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23728" y="548680"/>
            <a:ext cx="6192688" cy="5976664"/>
          </a:xfrm>
          <a:prstGeom prst="rect">
            <a:avLst/>
          </a:prstGeom>
        </p:spPr>
      </p:pic>
    </p:spTree>
    <p:extLst>
      <p:ext uri="{BB962C8B-B14F-4D97-AF65-F5344CB8AC3E}">
        <p14:creationId xmlns:p14="http://schemas.microsoft.com/office/powerpoint/2010/main" val="21286033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46270" y="1678182"/>
            <a:ext cx="8064896" cy="1938992"/>
          </a:xfrm>
          <a:prstGeom prst="rect">
            <a:avLst/>
          </a:prstGeom>
        </p:spPr>
        <p:txBody>
          <a:bodyPr wrap="square">
            <a:spAutoFit/>
          </a:bodyPr>
          <a:lstStyle/>
          <a:p>
            <a:r>
              <a:rPr lang="fr-FR" sz="2400" dirty="0">
                <a:solidFill>
                  <a:srgbClr val="00B050"/>
                </a:solidFill>
                <a:latin typeface="Times New Roman" pitchFamily="18" charset="0"/>
                <a:cs typeface="Times New Roman" pitchFamily="18" charset="0"/>
              </a:rPr>
              <a:t>III.5) Pliage </a:t>
            </a:r>
            <a:endParaRPr lang="fr-FR" sz="2400" dirty="0">
              <a:latin typeface="Times New Roman" pitchFamily="18" charset="0"/>
              <a:cs typeface="Times New Roman" pitchFamily="18" charset="0"/>
            </a:endParaRPr>
          </a:p>
          <a:p>
            <a:r>
              <a:rPr lang="fr-FR" sz="2400" dirty="0">
                <a:latin typeface="Times New Roman" pitchFamily="18" charset="0"/>
                <a:cs typeface="Times New Roman" pitchFamily="18" charset="0"/>
              </a:rPr>
              <a:t>Le pliage est une déformation permanente effectuée à froid sur une tôle plane. La surface obtenue présente des plis rectilignes et est développable (c’est-à-dire applicable sur un plan par dépliage). </a:t>
            </a:r>
            <a:r>
              <a:rPr lang="fr-FR" dirty="0" smtClean="0"/>
              <a:t> </a:t>
            </a:r>
            <a:endParaRPr lang="fr-FR" dirty="0"/>
          </a:p>
        </p:txBody>
      </p:sp>
      <p:pic>
        <p:nvPicPr>
          <p:cNvPr id="6"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57225" y="126334"/>
            <a:ext cx="1562706" cy="1502466"/>
          </a:xfrm>
          <a:prstGeom prst="rect">
            <a:avLst/>
          </a:prstGeom>
          <a:effectLst>
            <a:reflection blurRad="6350" stA="50000" endA="300" endPos="90000" dir="5400000" sy="-100000" algn="bl" rotWithShape="0"/>
          </a:effectLst>
        </p:spPr>
      </p:pic>
      <p:pic>
        <p:nvPicPr>
          <p:cNvPr id="2" name="Imag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79912" y="3573017"/>
            <a:ext cx="4258666" cy="2942514"/>
          </a:xfrm>
          <a:prstGeom prst="rect">
            <a:avLst/>
          </a:prstGeom>
        </p:spPr>
      </p:pic>
    </p:spTree>
    <p:extLst>
      <p:ext uri="{BB962C8B-B14F-4D97-AF65-F5344CB8AC3E}">
        <p14:creationId xmlns:p14="http://schemas.microsoft.com/office/powerpoint/2010/main" val="40888951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79712" y="1153146"/>
            <a:ext cx="6876255" cy="2677656"/>
          </a:xfrm>
          <a:prstGeom prst="rect">
            <a:avLst/>
          </a:prstGeom>
        </p:spPr>
        <p:txBody>
          <a:bodyPr wrap="square">
            <a:spAutoFit/>
          </a:bodyPr>
          <a:lstStyle/>
          <a:p>
            <a:r>
              <a:rPr lang="fr-FR" sz="2400" dirty="0">
                <a:solidFill>
                  <a:srgbClr val="0070C0"/>
                </a:solidFill>
                <a:latin typeface="Times New Roman" pitchFamily="18" charset="0"/>
                <a:cs typeface="Times New Roman" pitchFamily="18" charset="0"/>
              </a:rPr>
              <a:t>Avantages : </a:t>
            </a:r>
            <a:endParaRPr lang="fr-FR" sz="2400" dirty="0" smtClean="0">
              <a:solidFill>
                <a:srgbClr val="0070C0"/>
              </a:solidFill>
              <a:latin typeface="Times New Roman" pitchFamily="18" charset="0"/>
              <a:cs typeface="Times New Roman" pitchFamily="18" charset="0"/>
            </a:endParaRPr>
          </a:p>
          <a:p>
            <a:r>
              <a:rPr lang="fr-FR" sz="2400" dirty="0" smtClean="0">
                <a:latin typeface="Times New Roman" pitchFamily="18" charset="0"/>
                <a:cs typeface="Times New Roman" pitchFamily="18" charset="0"/>
              </a:rPr>
              <a:t>- </a:t>
            </a:r>
            <a:r>
              <a:rPr lang="fr-FR" sz="2400" dirty="0">
                <a:latin typeface="Times New Roman" pitchFamily="18" charset="0"/>
                <a:cs typeface="Times New Roman" pitchFamily="18" charset="0"/>
              </a:rPr>
              <a:t>Outillage simple : presses hydrauliques avec différents poinçons et matrices. </a:t>
            </a:r>
          </a:p>
          <a:p>
            <a:r>
              <a:rPr lang="fr-FR" sz="2400" dirty="0">
                <a:latin typeface="Times New Roman" pitchFamily="18" charset="0"/>
                <a:cs typeface="Times New Roman" pitchFamily="18" charset="0"/>
              </a:rPr>
              <a:t> </a:t>
            </a:r>
          </a:p>
          <a:p>
            <a:r>
              <a:rPr lang="fr-FR" sz="2400" dirty="0">
                <a:solidFill>
                  <a:srgbClr val="0070C0"/>
                </a:solidFill>
                <a:latin typeface="Times New Roman" pitchFamily="18" charset="0"/>
                <a:cs typeface="Times New Roman" pitchFamily="18" charset="0"/>
              </a:rPr>
              <a:t>Inconvénients :  </a:t>
            </a:r>
            <a:endParaRPr lang="fr-FR" sz="2400" dirty="0" smtClean="0">
              <a:solidFill>
                <a:srgbClr val="0070C0"/>
              </a:solidFill>
              <a:latin typeface="Times New Roman" pitchFamily="18" charset="0"/>
              <a:cs typeface="Times New Roman" pitchFamily="18" charset="0"/>
            </a:endParaRPr>
          </a:p>
          <a:p>
            <a:pPr marL="342900" indent="-342900">
              <a:buFontTx/>
              <a:buChar char="-"/>
            </a:pPr>
            <a:r>
              <a:rPr lang="fr-FR" sz="2400" dirty="0" smtClean="0">
                <a:latin typeface="Times New Roman" pitchFamily="18" charset="0"/>
                <a:cs typeface="Times New Roman" pitchFamily="18" charset="0"/>
              </a:rPr>
              <a:t>Ressaut </a:t>
            </a:r>
            <a:r>
              <a:rPr lang="fr-FR" sz="2400" dirty="0">
                <a:latin typeface="Times New Roman" pitchFamily="18" charset="0"/>
                <a:cs typeface="Times New Roman" pitchFamily="18" charset="0"/>
              </a:rPr>
              <a:t>élastique résiduel difficile à prévoir ;  </a:t>
            </a:r>
            <a:endParaRPr lang="fr-FR" sz="2400" dirty="0" smtClean="0">
              <a:latin typeface="Times New Roman" pitchFamily="18" charset="0"/>
              <a:cs typeface="Times New Roman" pitchFamily="18" charset="0"/>
            </a:endParaRPr>
          </a:p>
          <a:p>
            <a:r>
              <a:rPr lang="fr-FR" sz="2400" dirty="0" smtClean="0">
                <a:latin typeface="Times New Roman" pitchFamily="18" charset="0"/>
                <a:cs typeface="Times New Roman" pitchFamily="18" charset="0"/>
              </a:rPr>
              <a:t>- </a:t>
            </a:r>
            <a:r>
              <a:rPr lang="fr-FR" sz="2400" dirty="0">
                <a:latin typeface="Times New Roman" pitchFamily="18" charset="0"/>
                <a:cs typeface="Times New Roman" pitchFamily="18" charset="0"/>
              </a:rPr>
              <a:t>Longueur de pliage limitée. </a:t>
            </a:r>
            <a:r>
              <a:rPr lang="fr-FR" dirty="0" smtClean="0"/>
              <a:t> </a:t>
            </a:r>
            <a:endParaRPr lang="fr-FR" dirty="0"/>
          </a:p>
        </p:txBody>
      </p:sp>
      <p:pic>
        <p:nvPicPr>
          <p:cNvPr id="6"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3056" y="237760"/>
            <a:ext cx="1562706" cy="1502466"/>
          </a:xfrm>
          <a:prstGeom prst="rect">
            <a:avLst/>
          </a:prstGeom>
          <a:effectLst>
            <a:reflection blurRad="6350" stA="50000" endA="300" endPos="90000" dir="5400000" sy="-100000" algn="bl" rotWithShape="0"/>
          </a:effectLst>
        </p:spPr>
      </p:pic>
      <p:pic>
        <p:nvPicPr>
          <p:cNvPr id="2" name="Imag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87624" y="4005064"/>
            <a:ext cx="7416824" cy="2179851"/>
          </a:xfrm>
          <a:prstGeom prst="rect">
            <a:avLst/>
          </a:prstGeom>
        </p:spPr>
      </p:pic>
    </p:spTree>
    <p:extLst>
      <p:ext uri="{BB962C8B-B14F-4D97-AF65-F5344CB8AC3E}">
        <p14:creationId xmlns:p14="http://schemas.microsoft.com/office/powerpoint/2010/main" val="12264675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3056" y="237760"/>
            <a:ext cx="1562706" cy="1502466"/>
          </a:xfrm>
          <a:prstGeom prst="rect">
            <a:avLst/>
          </a:prstGeom>
          <a:effectLst>
            <a:reflection blurRad="6350" stA="50000" endA="300" endPos="90000" dir="5400000" sy="-100000" algn="bl" rotWithShape="0"/>
          </a:effectLst>
        </p:spPr>
      </p:pic>
      <p:sp>
        <p:nvSpPr>
          <p:cNvPr id="2" name="Rectangle 1"/>
          <p:cNvSpPr/>
          <p:nvPr/>
        </p:nvSpPr>
        <p:spPr>
          <a:xfrm>
            <a:off x="1979712" y="836712"/>
            <a:ext cx="6922702" cy="2308324"/>
          </a:xfrm>
          <a:prstGeom prst="rect">
            <a:avLst/>
          </a:prstGeom>
        </p:spPr>
        <p:txBody>
          <a:bodyPr wrap="square">
            <a:spAutoFit/>
          </a:bodyPr>
          <a:lstStyle/>
          <a:p>
            <a:r>
              <a:rPr lang="fr-FR" sz="2400" dirty="0">
                <a:solidFill>
                  <a:srgbClr val="00B050"/>
                </a:solidFill>
                <a:latin typeface="Times New Roman" pitchFamily="18" charset="0"/>
                <a:cs typeface="Times New Roman" pitchFamily="18" charset="0"/>
              </a:rPr>
              <a:t>III.6) Cintrage </a:t>
            </a:r>
            <a:endParaRPr lang="fr-FR" sz="2400" dirty="0">
              <a:latin typeface="Times New Roman" pitchFamily="18" charset="0"/>
              <a:cs typeface="Times New Roman" pitchFamily="18" charset="0"/>
            </a:endParaRPr>
          </a:p>
          <a:p>
            <a:r>
              <a:rPr lang="fr-FR" sz="2400" dirty="0">
                <a:latin typeface="Times New Roman" pitchFamily="18" charset="0"/>
                <a:cs typeface="Times New Roman" pitchFamily="18" charset="0"/>
              </a:rPr>
              <a:t>Le cintrage est la déformation à froid d'un tube ou d'une barre, suivant un rayon et un angle donnés (opération effectuée avec une cintreuse). On peut obtenir un cintrage approximatif en effectuant plusieurs petits pliages rapprochés les uns des autres. </a:t>
            </a:r>
          </a:p>
        </p:txBody>
      </p:sp>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67744" y="3429001"/>
            <a:ext cx="5544616" cy="2986504"/>
          </a:xfrm>
          <a:prstGeom prst="rect">
            <a:avLst/>
          </a:prstGeom>
        </p:spPr>
      </p:pic>
    </p:spTree>
    <p:extLst>
      <p:ext uri="{BB962C8B-B14F-4D97-AF65-F5344CB8AC3E}">
        <p14:creationId xmlns:p14="http://schemas.microsoft.com/office/powerpoint/2010/main" val="25295437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3607" y="1301017"/>
            <a:ext cx="8054161" cy="4985980"/>
          </a:xfrm>
          <a:prstGeom prst="rect">
            <a:avLst/>
          </a:prstGeom>
        </p:spPr>
        <p:txBody>
          <a:bodyPr wrap="square">
            <a:spAutoFit/>
          </a:bodyPr>
          <a:lstStyle/>
          <a:p>
            <a:r>
              <a:rPr lang="fr-FR" sz="2400" dirty="0">
                <a:solidFill>
                  <a:srgbClr val="00B050"/>
                </a:solidFill>
                <a:latin typeface="Times New Roman" pitchFamily="18" charset="0"/>
                <a:cs typeface="Times New Roman" pitchFamily="18" charset="0"/>
              </a:rPr>
              <a:t>III.7) Profilage à froid </a:t>
            </a:r>
          </a:p>
          <a:p>
            <a:r>
              <a:rPr lang="fr-FR" sz="2400" dirty="0">
                <a:solidFill>
                  <a:srgbClr val="FF0000"/>
                </a:solidFill>
                <a:latin typeface="Times New Roman" pitchFamily="18" charset="0"/>
                <a:cs typeface="Times New Roman" pitchFamily="18" charset="0"/>
              </a:rPr>
              <a:t> </a:t>
            </a:r>
          </a:p>
          <a:p>
            <a:r>
              <a:rPr lang="fr-FR" sz="2400" dirty="0">
                <a:solidFill>
                  <a:srgbClr val="0070C0"/>
                </a:solidFill>
                <a:latin typeface="Times New Roman" pitchFamily="18" charset="0"/>
                <a:cs typeface="Times New Roman" pitchFamily="18" charset="0"/>
              </a:rPr>
              <a:t>Principe : </a:t>
            </a:r>
            <a:r>
              <a:rPr lang="fr-FR" sz="2400" dirty="0">
                <a:latin typeface="Times New Roman" pitchFamily="18" charset="0"/>
                <a:cs typeface="Times New Roman" pitchFamily="18" charset="0"/>
              </a:rPr>
              <a:t>Une tôle plane (feuillard), introduite entre les galets tournants d’une machine à profiler, subit des déformations progressives qui l’amènent à la forme finale désirée, sans que soit modifiée son épaisseur initiale. </a:t>
            </a:r>
          </a:p>
          <a:p>
            <a:r>
              <a:rPr lang="fr-FR" sz="2400" dirty="0">
                <a:latin typeface="Times New Roman" pitchFamily="18" charset="0"/>
                <a:cs typeface="Times New Roman" pitchFamily="18" charset="0"/>
              </a:rPr>
              <a:t> </a:t>
            </a:r>
          </a:p>
          <a:p>
            <a:r>
              <a:rPr lang="fr-FR" sz="2400" dirty="0">
                <a:latin typeface="Times New Roman" pitchFamily="18" charset="0"/>
                <a:cs typeface="Times New Roman" pitchFamily="18" charset="0"/>
              </a:rPr>
              <a:t>Ce procédé est adapté aux grandes séries. </a:t>
            </a:r>
            <a:endParaRPr lang="fr-FR" sz="2400" dirty="0" smtClean="0">
              <a:latin typeface="Times New Roman" pitchFamily="18" charset="0"/>
              <a:cs typeface="Times New Roman" pitchFamily="18" charset="0"/>
            </a:endParaRPr>
          </a:p>
          <a:p>
            <a:endParaRPr lang="fr-FR" dirty="0"/>
          </a:p>
          <a:p>
            <a:r>
              <a:rPr lang="fr-FR" sz="2400" dirty="0">
                <a:solidFill>
                  <a:srgbClr val="0070C0"/>
                </a:solidFill>
                <a:latin typeface="Times New Roman" pitchFamily="18" charset="0"/>
                <a:cs typeface="Times New Roman" pitchFamily="18" charset="0"/>
              </a:rPr>
              <a:t> Avantages : </a:t>
            </a:r>
            <a:endParaRPr lang="fr-FR" sz="2400" dirty="0" smtClean="0">
              <a:solidFill>
                <a:srgbClr val="0070C0"/>
              </a:solidFill>
              <a:latin typeface="Times New Roman" pitchFamily="18" charset="0"/>
              <a:cs typeface="Times New Roman" pitchFamily="18" charset="0"/>
            </a:endParaRPr>
          </a:p>
          <a:p>
            <a:pPr marL="342900" indent="-342900">
              <a:buFontTx/>
              <a:buChar char="-"/>
            </a:pPr>
            <a:r>
              <a:rPr lang="fr-FR" sz="2400" dirty="0" smtClean="0">
                <a:latin typeface="Times New Roman" pitchFamily="18" charset="0"/>
                <a:cs typeface="Times New Roman" pitchFamily="18" charset="0"/>
              </a:rPr>
              <a:t>Longueur </a:t>
            </a:r>
            <a:r>
              <a:rPr lang="fr-FR" sz="2400" dirty="0">
                <a:latin typeface="Times New Roman" pitchFamily="18" charset="0"/>
                <a:cs typeface="Times New Roman" pitchFamily="18" charset="0"/>
              </a:rPr>
              <a:t>de profilé non limitée ; </a:t>
            </a:r>
            <a:endParaRPr lang="fr-FR" sz="2400" dirty="0" smtClean="0">
              <a:latin typeface="Times New Roman" pitchFamily="18" charset="0"/>
              <a:cs typeface="Times New Roman" pitchFamily="18" charset="0"/>
            </a:endParaRPr>
          </a:p>
          <a:p>
            <a:r>
              <a:rPr lang="fr-FR" sz="2400" dirty="0" smtClean="0">
                <a:latin typeface="Times New Roman" pitchFamily="18" charset="0"/>
                <a:cs typeface="Times New Roman" pitchFamily="18" charset="0"/>
              </a:rPr>
              <a:t> </a:t>
            </a:r>
            <a:r>
              <a:rPr lang="fr-FR" sz="2400" dirty="0">
                <a:latin typeface="Times New Roman" pitchFamily="18" charset="0"/>
                <a:cs typeface="Times New Roman" pitchFamily="18" charset="0"/>
              </a:rPr>
              <a:t>- Procédé rapide et productif (possibilité de découpe en vol). </a:t>
            </a:r>
            <a:endParaRPr lang="fr-FR" sz="2400" dirty="0" smtClean="0">
              <a:latin typeface="Times New Roman" pitchFamily="18" charset="0"/>
              <a:cs typeface="Times New Roman" pitchFamily="18" charset="0"/>
            </a:endParaRPr>
          </a:p>
          <a:p>
            <a:endParaRPr lang="fr-FR" dirty="0"/>
          </a:p>
          <a:p>
            <a:r>
              <a:rPr lang="fr-FR" dirty="0"/>
              <a:t> </a:t>
            </a:r>
          </a:p>
        </p:txBody>
      </p:sp>
      <p:pic>
        <p:nvPicPr>
          <p:cNvPr id="6"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35063" y="0"/>
            <a:ext cx="1562706" cy="1502466"/>
          </a:xfrm>
          <a:prstGeom prst="rect">
            <a:avLst/>
          </a:prstGeom>
          <a:effectLst>
            <a:reflection blurRad="6350" stA="50000" endA="300" endPos="90000" dir="5400000" sy="-100000" algn="bl" rotWithShape="0"/>
          </a:effectLst>
        </p:spPr>
      </p:pic>
    </p:spTree>
    <p:extLst>
      <p:ext uri="{BB962C8B-B14F-4D97-AF65-F5344CB8AC3E}">
        <p14:creationId xmlns:p14="http://schemas.microsoft.com/office/powerpoint/2010/main" val="570089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280561"/>
            <a:ext cx="1562706" cy="1502466"/>
          </a:xfrm>
          <a:prstGeom prst="rect">
            <a:avLst/>
          </a:prstGeom>
          <a:effectLst>
            <a:reflection blurRad="6350" stA="50000" endA="300" endPos="90000" dir="5400000" sy="-100000" algn="bl" rotWithShape="0"/>
          </a:effectLst>
        </p:spPr>
      </p:pic>
      <p:pic>
        <p:nvPicPr>
          <p:cNvPr id="2" name="Imag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1600" y="1196753"/>
            <a:ext cx="6552728" cy="5184576"/>
          </a:xfrm>
          <a:prstGeom prst="rect">
            <a:avLst/>
          </a:prstGeom>
        </p:spPr>
      </p:pic>
    </p:spTree>
    <p:extLst>
      <p:ext uri="{BB962C8B-B14F-4D97-AF65-F5344CB8AC3E}">
        <p14:creationId xmlns:p14="http://schemas.microsoft.com/office/powerpoint/2010/main" val="31922593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52793" y="1268760"/>
            <a:ext cx="7772400" cy="1470025"/>
          </a:xfrm>
        </p:spPr>
        <p:txBody>
          <a:bodyPr/>
          <a:lstStyle/>
          <a:p>
            <a:pPr algn="ctr"/>
            <a:r>
              <a:rPr lang="fr-FR" b="1" dirty="0" smtClean="0">
                <a:solidFill>
                  <a:srgbClr val="00B050"/>
                </a:solidFill>
                <a:latin typeface="Times New Roman" pitchFamily="18" charset="0"/>
                <a:cs typeface="Times New Roman" pitchFamily="18" charset="0"/>
              </a:rPr>
              <a:t>Chapitre 02</a:t>
            </a:r>
            <a:endParaRPr lang="fr-FR" b="1" dirty="0">
              <a:solidFill>
                <a:srgbClr val="00B050"/>
              </a:solidFill>
              <a:latin typeface="Times New Roman" pitchFamily="18" charset="0"/>
              <a:cs typeface="Times New Roman" pitchFamily="18" charset="0"/>
            </a:endParaRPr>
          </a:p>
        </p:txBody>
      </p:sp>
      <p:sp>
        <p:nvSpPr>
          <p:cNvPr id="3" name="Sous-titre 2"/>
          <p:cNvSpPr>
            <a:spLocks noGrp="1"/>
          </p:cNvSpPr>
          <p:nvPr>
            <p:ph type="subTitle" idx="1"/>
          </p:nvPr>
        </p:nvSpPr>
        <p:spPr>
          <a:xfrm>
            <a:off x="1825762" y="3429000"/>
            <a:ext cx="6850694" cy="792088"/>
          </a:xfrm>
        </p:spPr>
        <p:txBody>
          <a:bodyPr>
            <a:normAutofit/>
          </a:bodyPr>
          <a:lstStyle/>
          <a:p>
            <a:r>
              <a:rPr lang="fr-FR" dirty="0">
                <a:solidFill>
                  <a:schemeClr val="tx1"/>
                </a:solidFill>
                <a:latin typeface="Times New Roman" pitchFamily="18" charset="0"/>
                <a:cs typeface="Times New Roman" pitchFamily="18" charset="0"/>
              </a:rPr>
              <a:t>III) OBTENTION PAR DÉFORMATION</a:t>
            </a:r>
          </a:p>
        </p:txBody>
      </p:sp>
      <p:pic>
        <p:nvPicPr>
          <p:cNvPr id="4"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3056" y="237760"/>
            <a:ext cx="1562706" cy="1502466"/>
          </a:xfrm>
          <a:prstGeom prst="rect">
            <a:avLst/>
          </a:prstGeom>
          <a:effectLst>
            <a:reflection blurRad="6350" stA="50000" endA="300" endPos="90000" dir="5400000" sy="-100000" algn="bl" rotWithShape="0"/>
          </a:effectLst>
        </p:spPr>
      </p:pic>
    </p:spTree>
    <p:extLst>
      <p:ext uri="{BB962C8B-B14F-4D97-AF65-F5344CB8AC3E}">
        <p14:creationId xmlns:p14="http://schemas.microsoft.com/office/powerpoint/2010/main" val="29115457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59632" y="1582341"/>
            <a:ext cx="7488832" cy="4154984"/>
          </a:xfrm>
          <a:prstGeom prst="rect">
            <a:avLst/>
          </a:prstGeom>
        </p:spPr>
        <p:txBody>
          <a:bodyPr wrap="square">
            <a:spAutoFit/>
          </a:bodyPr>
          <a:lstStyle/>
          <a:p>
            <a:r>
              <a:rPr lang="fr-FR" sz="2400" dirty="0">
                <a:solidFill>
                  <a:srgbClr val="00B050"/>
                </a:solidFill>
                <a:latin typeface="Times New Roman" pitchFamily="18" charset="0"/>
                <a:cs typeface="Times New Roman" pitchFamily="18" charset="0"/>
              </a:rPr>
              <a:t>III.8) Emboutissage </a:t>
            </a:r>
          </a:p>
          <a:p>
            <a:r>
              <a:rPr lang="fr-FR" sz="2400" dirty="0">
                <a:latin typeface="Times New Roman" pitchFamily="18" charset="0"/>
                <a:cs typeface="Times New Roman" pitchFamily="18" charset="0"/>
              </a:rPr>
              <a:t> </a:t>
            </a:r>
          </a:p>
          <a:p>
            <a:r>
              <a:rPr lang="fr-FR" sz="2400" dirty="0">
                <a:latin typeface="Times New Roman" pitchFamily="18" charset="0"/>
                <a:cs typeface="Times New Roman" pitchFamily="18" charset="0"/>
              </a:rPr>
              <a:t>Principe : L’emboutissage est la déformation à froid d’une tôle plane en une forme creuse non développable (cf. pliage). La tôle est déformée entre un poinçon mobile et une matrice fixe, le serre-flan évitant la formation des plis. L’opération ne doit pas entraîner de variation sensible de l’épaisseur de la tôle. </a:t>
            </a:r>
          </a:p>
          <a:p>
            <a:r>
              <a:rPr lang="fr-FR" sz="2400" dirty="0">
                <a:latin typeface="Times New Roman" pitchFamily="18" charset="0"/>
                <a:cs typeface="Times New Roman" pitchFamily="18" charset="0"/>
              </a:rPr>
              <a:t> </a:t>
            </a:r>
          </a:p>
          <a:p>
            <a:r>
              <a:rPr lang="fr-FR" sz="2400" dirty="0">
                <a:latin typeface="Times New Roman" pitchFamily="18" charset="0"/>
                <a:cs typeface="Times New Roman" pitchFamily="18" charset="0"/>
              </a:rPr>
              <a:t>L’outillage est spécifique à la forme de la pièce à obtenir, et le seuil de rentabilité exige donc une production en série. </a:t>
            </a:r>
          </a:p>
        </p:txBody>
      </p:sp>
      <p:pic>
        <p:nvPicPr>
          <p:cNvPr id="5"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280561"/>
            <a:ext cx="1562706" cy="1502466"/>
          </a:xfrm>
          <a:prstGeom prst="rect">
            <a:avLst/>
          </a:prstGeom>
          <a:effectLst>
            <a:reflection blurRad="6350" stA="50000" endA="300" endPos="90000" dir="5400000" sy="-100000" algn="bl" rotWithShape="0"/>
          </a:effectLst>
        </p:spPr>
      </p:pic>
    </p:spTree>
    <p:extLst>
      <p:ext uri="{BB962C8B-B14F-4D97-AF65-F5344CB8AC3E}">
        <p14:creationId xmlns:p14="http://schemas.microsoft.com/office/powerpoint/2010/main" val="33870975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280561"/>
            <a:ext cx="1562706" cy="1502466"/>
          </a:xfrm>
          <a:prstGeom prst="rect">
            <a:avLst/>
          </a:prstGeom>
          <a:effectLst>
            <a:reflection blurRad="6350" stA="50000" endA="300" endPos="90000" dir="5400000" sy="-100000" algn="bl" rotWithShape="0"/>
          </a:effectLst>
        </p:spPr>
      </p:pic>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75656" y="548680"/>
            <a:ext cx="5760640" cy="3024336"/>
          </a:xfrm>
          <a:prstGeom prst="rect">
            <a:avLst/>
          </a:prstGeom>
        </p:spPr>
      </p:pic>
      <p:pic>
        <p:nvPicPr>
          <p:cNvPr id="6" name="Imag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617" y="3789041"/>
            <a:ext cx="7488832" cy="2880320"/>
          </a:xfrm>
          <a:prstGeom prst="rect">
            <a:avLst/>
          </a:prstGeom>
        </p:spPr>
      </p:pic>
    </p:spTree>
    <p:extLst>
      <p:ext uri="{BB962C8B-B14F-4D97-AF65-F5344CB8AC3E}">
        <p14:creationId xmlns:p14="http://schemas.microsoft.com/office/powerpoint/2010/main" val="673750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4408" y="1582341"/>
            <a:ext cx="7992088" cy="3416320"/>
          </a:xfrm>
          <a:prstGeom prst="rect">
            <a:avLst/>
          </a:prstGeom>
        </p:spPr>
        <p:txBody>
          <a:bodyPr wrap="square">
            <a:spAutoFit/>
          </a:bodyPr>
          <a:lstStyle/>
          <a:p>
            <a:pPr algn="ctr"/>
            <a:endParaRPr lang="fr-FR" sz="2400" dirty="0" smtClean="0">
              <a:solidFill>
                <a:srgbClr val="00B050"/>
              </a:solidFill>
              <a:latin typeface="Times New Roman" pitchFamily="18" charset="0"/>
              <a:cs typeface="Times New Roman" pitchFamily="18" charset="0"/>
            </a:endParaRPr>
          </a:p>
          <a:p>
            <a:pPr algn="ctr"/>
            <a:endParaRPr lang="fr-FR" sz="2400" dirty="0">
              <a:solidFill>
                <a:srgbClr val="00B050"/>
              </a:solidFill>
              <a:latin typeface="Times New Roman" pitchFamily="18" charset="0"/>
              <a:cs typeface="Times New Roman" pitchFamily="18" charset="0"/>
            </a:endParaRPr>
          </a:p>
          <a:p>
            <a:pPr algn="ctr"/>
            <a:endParaRPr lang="fr-FR" sz="2400" dirty="0" smtClean="0">
              <a:solidFill>
                <a:srgbClr val="00B050"/>
              </a:solidFill>
              <a:latin typeface="Times New Roman" pitchFamily="18" charset="0"/>
              <a:cs typeface="Times New Roman" pitchFamily="18" charset="0"/>
            </a:endParaRPr>
          </a:p>
          <a:p>
            <a:r>
              <a:rPr lang="fr-FR" sz="2400" dirty="0" smtClean="0">
                <a:solidFill>
                  <a:srgbClr val="00B050"/>
                </a:solidFill>
                <a:latin typeface="Times New Roman" pitchFamily="18" charset="0"/>
                <a:cs typeface="Times New Roman" pitchFamily="18" charset="0"/>
              </a:rPr>
              <a:t> </a:t>
            </a:r>
            <a:r>
              <a:rPr lang="fr-FR" sz="2400" dirty="0" smtClean="0">
                <a:solidFill>
                  <a:srgbClr val="FF0000"/>
                </a:solidFill>
                <a:latin typeface="Times New Roman" pitchFamily="18" charset="0"/>
                <a:cs typeface="Times New Roman" pitchFamily="18" charset="0"/>
              </a:rPr>
              <a:t>l’obtention par déformation: </a:t>
            </a:r>
            <a:r>
              <a:rPr lang="fr-FR" sz="2400" dirty="0" smtClean="0">
                <a:latin typeface="Times New Roman" pitchFamily="18" charset="0"/>
                <a:cs typeface="Times New Roman" pitchFamily="18" charset="0"/>
              </a:rPr>
              <a:t>Consiste </a:t>
            </a:r>
            <a:r>
              <a:rPr lang="fr-FR" sz="2400" dirty="0">
                <a:latin typeface="Times New Roman" pitchFamily="18" charset="0"/>
                <a:cs typeface="Times New Roman" pitchFamily="18" charset="0"/>
              </a:rPr>
              <a:t>à déformer plastiquement le matériau jusqu'à obtention de la forme désirée. Une déformation plastique est une déformation permanente du matériau. </a:t>
            </a:r>
          </a:p>
          <a:p>
            <a:pPr algn="ctr"/>
            <a:r>
              <a:rPr lang="fr-FR" sz="2400" dirty="0">
                <a:solidFill>
                  <a:srgbClr val="00B050"/>
                </a:solidFill>
                <a:latin typeface="Times New Roman" pitchFamily="18" charset="0"/>
                <a:cs typeface="Times New Roman" pitchFamily="18" charset="0"/>
              </a:rPr>
              <a:t> </a:t>
            </a:r>
          </a:p>
          <a:p>
            <a:pPr algn="ctr"/>
            <a:r>
              <a:rPr lang="fr-FR" sz="2400" dirty="0">
                <a:solidFill>
                  <a:srgbClr val="00B050"/>
                </a:solidFill>
                <a:latin typeface="Times New Roman" pitchFamily="18" charset="0"/>
                <a:cs typeface="Times New Roman" pitchFamily="18" charset="0"/>
              </a:rPr>
              <a:t> </a:t>
            </a:r>
            <a:endParaRPr lang="fr-FR" dirty="0"/>
          </a:p>
        </p:txBody>
      </p:sp>
      <p:pic>
        <p:nvPicPr>
          <p:cNvPr id="5"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3056" y="237760"/>
            <a:ext cx="1562706" cy="1502466"/>
          </a:xfrm>
          <a:prstGeom prst="rect">
            <a:avLst/>
          </a:prstGeom>
          <a:effectLst>
            <a:reflection blurRad="6350" stA="50000" endA="300" endPos="90000" dir="5400000" sy="-100000" algn="bl" rotWithShape="0"/>
          </a:effectLst>
        </p:spPr>
      </p:pic>
    </p:spTree>
    <p:extLst>
      <p:ext uri="{BB962C8B-B14F-4D97-AF65-F5344CB8AC3E}">
        <p14:creationId xmlns:p14="http://schemas.microsoft.com/office/powerpoint/2010/main" val="36013322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71600" y="1988840"/>
            <a:ext cx="8172400" cy="3046988"/>
          </a:xfrm>
          <a:prstGeom prst="rect">
            <a:avLst/>
          </a:prstGeom>
        </p:spPr>
        <p:txBody>
          <a:bodyPr wrap="square">
            <a:spAutoFit/>
          </a:bodyPr>
          <a:lstStyle/>
          <a:p>
            <a:r>
              <a:rPr lang="fr-FR" sz="2400" dirty="0">
                <a:solidFill>
                  <a:srgbClr val="00B050"/>
                </a:solidFill>
                <a:latin typeface="Times New Roman" pitchFamily="18" charset="0"/>
                <a:cs typeface="Times New Roman" pitchFamily="18" charset="0"/>
              </a:rPr>
              <a:t>III.1) Extrusion (ou filage) </a:t>
            </a:r>
          </a:p>
          <a:p>
            <a:r>
              <a:rPr lang="fr-FR" sz="2400" dirty="0">
                <a:latin typeface="Times New Roman" pitchFamily="18" charset="0"/>
                <a:cs typeface="Times New Roman" pitchFamily="18" charset="0"/>
              </a:rPr>
              <a:t> </a:t>
            </a:r>
          </a:p>
          <a:p>
            <a:r>
              <a:rPr lang="fr-FR" sz="2400" b="1" dirty="0">
                <a:latin typeface="Times New Roman" pitchFamily="18" charset="0"/>
                <a:cs typeface="Times New Roman" pitchFamily="18" charset="0"/>
              </a:rPr>
              <a:t>Principe</a:t>
            </a:r>
            <a:r>
              <a:rPr lang="fr-FR" sz="2400" dirty="0">
                <a:latin typeface="Times New Roman" pitchFamily="18" charset="0"/>
                <a:cs typeface="Times New Roman" pitchFamily="18" charset="0"/>
              </a:rPr>
              <a:t> de l’extrusion (appelée aussi filage pour les métaux) : Un matériau chauffé et compressé est contraint de traverser une filière ayant la section de la pièce à obtenir. </a:t>
            </a:r>
          </a:p>
          <a:p>
            <a:r>
              <a:rPr lang="fr-FR" sz="2400" dirty="0">
                <a:latin typeface="Times New Roman" pitchFamily="18" charset="0"/>
                <a:cs typeface="Times New Roman" pitchFamily="18" charset="0"/>
              </a:rPr>
              <a:t> </a:t>
            </a:r>
          </a:p>
          <a:p>
            <a:r>
              <a:rPr lang="fr-FR" sz="2400" dirty="0">
                <a:latin typeface="Times New Roman" pitchFamily="18" charset="0"/>
                <a:cs typeface="Times New Roman" pitchFamily="18" charset="0"/>
              </a:rPr>
              <a:t>Cette technique permet d’obtenir en continu un produit pouvant être très long (barre, tube, profilé, tôle…).</a:t>
            </a:r>
            <a:endParaRPr lang="fr-FR" sz="2400" dirty="0" smtClean="0">
              <a:latin typeface="Times New Roman" pitchFamily="18" charset="0"/>
              <a:cs typeface="Times New Roman" pitchFamily="18" charset="0"/>
            </a:endParaRPr>
          </a:p>
        </p:txBody>
      </p:sp>
      <p:pic>
        <p:nvPicPr>
          <p:cNvPr id="5"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08304" y="116632"/>
            <a:ext cx="1562706" cy="1502466"/>
          </a:xfrm>
          <a:prstGeom prst="rect">
            <a:avLst/>
          </a:prstGeom>
          <a:effectLst>
            <a:reflection blurRad="6350" stA="50000" endA="300" endPos="90000" dir="5400000" sy="-100000" algn="bl" rotWithShape="0"/>
          </a:effectLst>
        </p:spPr>
      </p:pic>
    </p:spTree>
    <p:extLst>
      <p:ext uri="{BB962C8B-B14F-4D97-AF65-F5344CB8AC3E}">
        <p14:creationId xmlns:p14="http://schemas.microsoft.com/office/powerpoint/2010/main" val="35630122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3608" y="1595021"/>
            <a:ext cx="8100392" cy="3046988"/>
          </a:xfrm>
          <a:prstGeom prst="rect">
            <a:avLst/>
          </a:prstGeom>
          <a:solidFill>
            <a:schemeClr val="bg1"/>
          </a:solidFill>
        </p:spPr>
        <p:txBody>
          <a:bodyPr wrap="square">
            <a:spAutoFit/>
          </a:bodyPr>
          <a:lstStyle/>
          <a:p>
            <a:endParaRPr lang="fr-FR" sz="2400" dirty="0" smtClean="0">
              <a:solidFill>
                <a:srgbClr val="0070C0"/>
              </a:solidFill>
              <a:latin typeface="Times New Roman" pitchFamily="18" charset="0"/>
              <a:cs typeface="Times New Roman" pitchFamily="18" charset="0"/>
            </a:endParaRPr>
          </a:p>
          <a:p>
            <a:r>
              <a:rPr lang="fr-FR" sz="2400" dirty="0" smtClean="0">
                <a:solidFill>
                  <a:srgbClr val="0070C0"/>
                </a:solidFill>
                <a:latin typeface="Times New Roman" pitchFamily="18" charset="0"/>
                <a:cs typeface="Times New Roman" pitchFamily="18" charset="0"/>
              </a:rPr>
              <a:t>Avantages </a:t>
            </a:r>
            <a:r>
              <a:rPr lang="fr-FR" sz="2400" dirty="0">
                <a:solidFill>
                  <a:srgbClr val="0070C0"/>
                </a:solidFill>
                <a:latin typeface="Times New Roman" pitchFamily="18" charset="0"/>
                <a:cs typeface="Times New Roman" pitchFamily="18" charset="0"/>
              </a:rPr>
              <a:t>: </a:t>
            </a:r>
            <a:endParaRPr lang="fr-FR" sz="2400" dirty="0" smtClean="0">
              <a:solidFill>
                <a:srgbClr val="0070C0"/>
              </a:solidFill>
              <a:latin typeface="Times New Roman" pitchFamily="18" charset="0"/>
              <a:cs typeface="Times New Roman" pitchFamily="18" charset="0"/>
            </a:endParaRPr>
          </a:p>
          <a:p>
            <a:pPr marL="342900" indent="-342900">
              <a:buFontTx/>
              <a:buChar char="-"/>
            </a:pPr>
            <a:r>
              <a:rPr lang="fr-FR" sz="2400" dirty="0" smtClean="0">
                <a:latin typeface="Times New Roman" pitchFamily="18" charset="0"/>
                <a:cs typeface="Times New Roman" pitchFamily="18" charset="0"/>
              </a:rPr>
              <a:t>Meilleure </a:t>
            </a:r>
            <a:r>
              <a:rPr lang="fr-FR" sz="2400" dirty="0">
                <a:latin typeface="Times New Roman" pitchFamily="18" charset="0"/>
                <a:cs typeface="Times New Roman" pitchFamily="18" charset="0"/>
              </a:rPr>
              <a:t>précision que le matriçage ou l’estampage ;  </a:t>
            </a:r>
            <a:endParaRPr lang="fr-FR" sz="2400" dirty="0" smtClean="0">
              <a:latin typeface="Times New Roman" pitchFamily="18" charset="0"/>
              <a:cs typeface="Times New Roman" pitchFamily="18" charset="0"/>
            </a:endParaRPr>
          </a:p>
          <a:p>
            <a:pPr marL="342900" indent="-342900">
              <a:buFontTx/>
              <a:buChar char="-"/>
            </a:pPr>
            <a:r>
              <a:rPr lang="fr-FR" sz="2400" dirty="0" smtClean="0">
                <a:latin typeface="Times New Roman" pitchFamily="18" charset="0"/>
                <a:cs typeface="Times New Roman" pitchFamily="18" charset="0"/>
              </a:rPr>
              <a:t>Bons </a:t>
            </a:r>
            <a:r>
              <a:rPr lang="fr-FR" sz="2400" dirty="0">
                <a:latin typeface="Times New Roman" pitchFamily="18" charset="0"/>
                <a:cs typeface="Times New Roman" pitchFamily="18" charset="0"/>
              </a:rPr>
              <a:t>états de surface ;  </a:t>
            </a:r>
            <a:endParaRPr lang="fr-FR" sz="2400" dirty="0" smtClean="0">
              <a:latin typeface="Times New Roman" pitchFamily="18" charset="0"/>
              <a:cs typeface="Times New Roman" pitchFamily="18" charset="0"/>
            </a:endParaRPr>
          </a:p>
          <a:p>
            <a:r>
              <a:rPr lang="fr-FR" sz="2400" dirty="0" smtClean="0">
                <a:latin typeface="Times New Roman" pitchFamily="18" charset="0"/>
                <a:cs typeface="Times New Roman" pitchFamily="18" charset="0"/>
              </a:rPr>
              <a:t>- </a:t>
            </a:r>
            <a:r>
              <a:rPr lang="fr-FR" sz="2400" dirty="0">
                <a:latin typeface="Times New Roman" pitchFamily="18" charset="0"/>
                <a:cs typeface="Times New Roman" pitchFamily="18" charset="0"/>
              </a:rPr>
              <a:t>Sections des profilés pouvant être creux et très complexes. </a:t>
            </a:r>
            <a:endParaRPr lang="fr-FR" sz="2400" dirty="0" smtClean="0">
              <a:latin typeface="Times New Roman" pitchFamily="18" charset="0"/>
              <a:cs typeface="Times New Roman" pitchFamily="18" charset="0"/>
            </a:endParaRPr>
          </a:p>
          <a:p>
            <a:r>
              <a:rPr lang="fr-FR" sz="2400" dirty="0">
                <a:solidFill>
                  <a:srgbClr val="0070C0"/>
                </a:solidFill>
                <a:latin typeface="Times New Roman" pitchFamily="18" charset="0"/>
                <a:cs typeface="Times New Roman" pitchFamily="18" charset="0"/>
              </a:rPr>
              <a:t>Inconvénients : </a:t>
            </a:r>
            <a:endParaRPr lang="fr-FR" sz="2400" dirty="0" smtClean="0">
              <a:solidFill>
                <a:srgbClr val="0070C0"/>
              </a:solidFill>
              <a:latin typeface="Times New Roman" pitchFamily="18" charset="0"/>
              <a:cs typeface="Times New Roman" pitchFamily="18" charset="0"/>
            </a:endParaRPr>
          </a:p>
          <a:p>
            <a:r>
              <a:rPr lang="fr-FR" sz="2400" dirty="0" smtClean="0">
                <a:solidFill>
                  <a:srgbClr val="0070C0"/>
                </a:solidFill>
                <a:latin typeface="Times New Roman" pitchFamily="18" charset="0"/>
                <a:cs typeface="Times New Roman" pitchFamily="18" charset="0"/>
              </a:rPr>
              <a:t> </a:t>
            </a:r>
            <a:r>
              <a:rPr lang="fr-FR" sz="2400" dirty="0">
                <a:latin typeface="Times New Roman" pitchFamily="18" charset="0"/>
                <a:cs typeface="Times New Roman" pitchFamily="18" charset="0"/>
              </a:rPr>
              <a:t>- Nécessite beaucoup d’énergie (travail à chaud) ;  </a:t>
            </a:r>
            <a:endParaRPr lang="fr-FR" sz="2400" dirty="0" smtClean="0">
              <a:latin typeface="Times New Roman" pitchFamily="18" charset="0"/>
              <a:cs typeface="Times New Roman" pitchFamily="18" charset="0"/>
            </a:endParaRPr>
          </a:p>
          <a:p>
            <a:r>
              <a:rPr lang="fr-FR" sz="2400" dirty="0">
                <a:latin typeface="Times New Roman" pitchFamily="18" charset="0"/>
                <a:cs typeface="Times New Roman" pitchFamily="18" charset="0"/>
              </a:rPr>
              <a:t> </a:t>
            </a:r>
            <a:r>
              <a:rPr lang="fr-FR" sz="2400" dirty="0" smtClean="0">
                <a:latin typeface="Times New Roman" pitchFamily="18" charset="0"/>
                <a:cs typeface="Times New Roman" pitchFamily="18" charset="0"/>
              </a:rPr>
              <a:t>- </a:t>
            </a:r>
            <a:r>
              <a:rPr lang="fr-FR" sz="2400" dirty="0">
                <a:latin typeface="Times New Roman" pitchFamily="18" charset="0"/>
                <a:cs typeface="Times New Roman" pitchFamily="18" charset="0"/>
              </a:rPr>
              <a:t>Formes limitées à des « extrusions ».</a:t>
            </a:r>
          </a:p>
        </p:txBody>
      </p:sp>
      <p:pic>
        <p:nvPicPr>
          <p:cNvPr id="5"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29774" y="237760"/>
            <a:ext cx="1562706" cy="1502466"/>
          </a:xfrm>
          <a:prstGeom prst="rect">
            <a:avLst/>
          </a:prstGeom>
          <a:effectLst>
            <a:reflection blurRad="6350" stA="50000" endA="300" endPos="90000" dir="5400000" sy="-100000" algn="bl" rotWithShape="0"/>
          </a:effectLst>
        </p:spPr>
      </p:pic>
    </p:spTree>
    <p:extLst>
      <p:ext uri="{BB962C8B-B14F-4D97-AF65-F5344CB8AC3E}">
        <p14:creationId xmlns:p14="http://schemas.microsoft.com/office/powerpoint/2010/main" val="6642869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1640" y="332656"/>
            <a:ext cx="7128792" cy="5904656"/>
          </a:xfrm>
          <a:prstGeom prst="rect">
            <a:avLst/>
          </a:prstGeom>
        </p:spPr>
      </p:pic>
    </p:spTree>
    <p:extLst>
      <p:ext uri="{BB962C8B-B14F-4D97-AF65-F5344CB8AC3E}">
        <p14:creationId xmlns:p14="http://schemas.microsoft.com/office/powerpoint/2010/main" val="33828685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3056" y="237760"/>
            <a:ext cx="1562706" cy="1502466"/>
          </a:xfrm>
          <a:prstGeom prst="rect">
            <a:avLst/>
          </a:prstGeom>
          <a:effectLst>
            <a:reflection blurRad="6350" stA="50000" endA="300" endPos="90000" dir="5400000" sy="-100000" algn="bl" rotWithShape="0"/>
          </a:effectLst>
        </p:spPr>
      </p:pic>
      <p:pic>
        <p:nvPicPr>
          <p:cNvPr id="2" name="Imag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25762" y="836712"/>
            <a:ext cx="7066717" cy="5760639"/>
          </a:xfrm>
          <a:prstGeom prst="rect">
            <a:avLst/>
          </a:prstGeom>
        </p:spPr>
      </p:pic>
    </p:spTree>
    <p:extLst>
      <p:ext uri="{BB962C8B-B14F-4D97-AF65-F5344CB8AC3E}">
        <p14:creationId xmlns:p14="http://schemas.microsoft.com/office/powerpoint/2010/main" val="8796040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19494" y="354373"/>
            <a:ext cx="7200799" cy="4154984"/>
          </a:xfrm>
          <a:prstGeom prst="rect">
            <a:avLst/>
          </a:prstGeom>
          <a:solidFill>
            <a:schemeClr val="bg1"/>
          </a:solidFill>
        </p:spPr>
        <p:txBody>
          <a:bodyPr wrap="square">
            <a:spAutoFit/>
          </a:bodyPr>
          <a:lstStyle/>
          <a:p>
            <a:r>
              <a:rPr lang="fr-FR" sz="2400" dirty="0">
                <a:solidFill>
                  <a:srgbClr val="00B050"/>
                </a:solidFill>
                <a:latin typeface="Times New Roman" pitchFamily="18" charset="0"/>
                <a:cs typeface="Times New Roman" pitchFamily="18" charset="0"/>
              </a:rPr>
              <a:t>III.2) Laminage </a:t>
            </a:r>
          </a:p>
          <a:p>
            <a:r>
              <a:rPr lang="fr-FR" sz="2400" dirty="0">
                <a:latin typeface="Times New Roman" pitchFamily="18" charset="0"/>
                <a:cs typeface="Times New Roman" pitchFamily="18" charset="0"/>
              </a:rPr>
              <a:t> </a:t>
            </a:r>
          </a:p>
          <a:p>
            <a:r>
              <a:rPr lang="fr-FR" sz="2400" b="1" dirty="0" smtClean="0">
                <a:latin typeface="Times New Roman" pitchFamily="18" charset="0"/>
                <a:cs typeface="Times New Roman" pitchFamily="18" charset="0"/>
              </a:rPr>
              <a:t>Principe: </a:t>
            </a:r>
            <a:r>
              <a:rPr lang="fr-FR" sz="2400" dirty="0">
                <a:latin typeface="Times New Roman" pitchFamily="18" charset="0"/>
                <a:cs typeface="Times New Roman" pitchFamily="18" charset="0"/>
              </a:rPr>
              <a:t>Le matériau est déformé par compression continue au passage entre deux cylindres tournant dans des sens opposés appelés laminoirs. Le laminage peut s’effectuer à froid ou à chaud. </a:t>
            </a:r>
          </a:p>
          <a:p>
            <a:r>
              <a:rPr lang="fr-FR" sz="2400" dirty="0">
                <a:latin typeface="Times New Roman" pitchFamily="18" charset="0"/>
                <a:cs typeface="Times New Roman" pitchFamily="18" charset="0"/>
              </a:rPr>
              <a:t>Les laminoirs sont souvent utilisés les uns à la suite des autres afin de réduire progressivement l’épaisseur des profilés. </a:t>
            </a:r>
          </a:p>
          <a:p>
            <a:r>
              <a:rPr lang="fr-FR" sz="2400" dirty="0">
                <a:latin typeface="Times New Roman" pitchFamily="18" charset="0"/>
                <a:cs typeface="Times New Roman" pitchFamily="18" charset="0"/>
              </a:rPr>
              <a:t>La plupart des tôles plates brutes sont obtenues par laminage. </a:t>
            </a:r>
            <a:r>
              <a:rPr lang="fr-FR" sz="2400" dirty="0" smtClean="0">
                <a:latin typeface="Times New Roman" pitchFamily="18" charset="0"/>
                <a:cs typeface="Times New Roman" pitchFamily="18" charset="0"/>
              </a:rPr>
              <a:t> </a:t>
            </a:r>
            <a:endParaRPr lang="fr-FR" sz="2400" dirty="0">
              <a:latin typeface="Times New Roman" pitchFamily="18" charset="0"/>
              <a:cs typeface="Times New Roman" pitchFamily="18" charset="0"/>
            </a:endParaRPr>
          </a:p>
        </p:txBody>
      </p:sp>
      <p:pic>
        <p:nvPicPr>
          <p:cNvPr id="5"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496" y="342358"/>
            <a:ext cx="1562706" cy="1502466"/>
          </a:xfrm>
          <a:prstGeom prst="rect">
            <a:avLst/>
          </a:prstGeom>
          <a:effectLst>
            <a:reflection blurRad="6350" stA="50000" endA="300" endPos="90000" dir="5400000" sy="-100000" algn="bl" rotWithShape="0"/>
          </a:effectLst>
        </p:spPr>
      </p:pic>
      <p:pic>
        <p:nvPicPr>
          <p:cNvPr id="2" name="Imag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75856" y="4221088"/>
            <a:ext cx="4248472" cy="2256719"/>
          </a:xfrm>
          <a:prstGeom prst="rect">
            <a:avLst/>
          </a:prstGeom>
        </p:spPr>
      </p:pic>
    </p:spTree>
    <p:extLst>
      <p:ext uri="{BB962C8B-B14F-4D97-AF65-F5344CB8AC3E}">
        <p14:creationId xmlns:p14="http://schemas.microsoft.com/office/powerpoint/2010/main" val="38892156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62705" y="476672"/>
            <a:ext cx="7481755" cy="1938992"/>
          </a:xfrm>
          <a:prstGeom prst="rect">
            <a:avLst/>
          </a:prstGeom>
        </p:spPr>
        <p:txBody>
          <a:bodyPr wrap="square">
            <a:spAutoFit/>
          </a:bodyPr>
          <a:lstStyle/>
          <a:p>
            <a:r>
              <a:rPr lang="fr-FR" sz="2400" dirty="0">
                <a:solidFill>
                  <a:srgbClr val="00B050"/>
                </a:solidFill>
                <a:latin typeface="Times New Roman" pitchFamily="18" charset="0"/>
                <a:cs typeface="Times New Roman" pitchFamily="18" charset="0"/>
              </a:rPr>
              <a:t>III.3) Forgeage libre </a:t>
            </a:r>
          </a:p>
          <a:p>
            <a:r>
              <a:rPr lang="fr-FR" sz="2400" dirty="0">
                <a:solidFill>
                  <a:srgbClr val="00B050"/>
                </a:solidFill>
                <a:latin typeface="Times New Roman" pitchFamily="18" charset="0"/>
                <a:cs typeface="Times New Roman" pitchFamily="18" charset="0"/>
              </a:rPr>
              <a:t> </a:t>
            </a:r>
            <a:r>
              <a:rPr lang="fr-FR" sz="2400" dirty="0">
                <a:latin typeface="Times New Roman" pitchFamily="18" charset="0"/>
                <a:cs typeface="Times New Roman" pitchFamily="18" charset="0"/>
              </a:rPr>
              <a:t>Le forgeage est l'ensemble des techniques permettant d'obtenir une pièce mécanique en appliquant une force importante sur un matériau, à froid ou à chaud, afin de le contraindre à épouser la forme voulue. </a:t>
            </a:r>
          </a:p>
        </p:txBody>
      </p:sp>
      <p:pic>
        <p:nvPicPr>
          <p:cNvPr id="5"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16632"/>
            <a:ext cx="1562706" cy="1502466"/>
          </a:xfrm>
          <a:prstGeom prst="rect">
            <a:avLst/>
          </a:prstGeom>
          <a:effectLst>
            <a:reflection blurRad="6350" stA="50000" endA="300" endPos="90000" dir="5400000" sy="-100000" algn="bl" rotWithShape="0"/>
          </a:effectLst>
        </p:spPr>
      </p:pic>
      <p:sp>
        <p:nvSpPr>
          <p:cNvPr id="2" name="Rectangle 1"/>
          <p:cNvSpPr/>
          <p:nvPr/>
        </p:nvSpPr>
        <p:spPr>
          <a:xfrm>
            <a:off x="1403648" y="2425327"/>
            <a:ext cx="7416824" cy="3785652"/>
          </a:xfrm>
          <a:prstGeom prst="rect">
            <a:avLst/>
          </a:prstGeom>
        </p:spPr>
        <p:txBody>
          <a:bodyPr wrap="square">
            <a:spAutoFit/>
          </a:bodyPr>
          <a:lstStyle/>
          <a:p>
            <a:r>
              <a:rPr lang="fr-FR" sz="2400" dirty="0">
                <a:solidFill>
                  <a:srgbClr val="0070C0"/>
                </a:solidFill>
                <a:latin typeface="Times New Roman" pitchFamily="18" charset="0"/>
                <a:cs typeface="Times New Roman" pitchFamily="18" charset="0"/>
              </a:rPr>
              <a:t>Principe du forgeage libre : </a:t>
            </a:r>
            <a:r>
              <a:rPr lang="fr-FR" sz="2400" dirty="0">
                <a:latin typeface="Times New Roman" pitchFamily="18" charset="0"/>
                <a:cs typeface="Times New Roman" pitchFamily="18" charset="0"/>
              </a:rPr>
              <a:t>Sous l’action d’une forte pression ou d’une succession de chocs, un bloc de métal chauffé (800 à 1200 °C) se déforme plastiquement vers les surfaces restées libres. Aucune matrice ne délimite la déformation du matériau, et la forme obtenue dépend fortement du savoir-faire de l’opérateur</a:t>
            </a:r>
            <a:r>
              <a:rPr lang="fr-FR" sz="2400" dirty="0" smtClean="0">
                <a:latin typeface="Times New Roman" pitchFamily="18" charset="0"/>
                <a:cs typeface="Times New Roman" pitchFamily="18" charset="0"/>
              </a:rPr>
              <a:t>.</a:t>
            </a:r>
          </a:p>
          <a:p>
            <a:r>
              <a:rPr lang="fr-FR" sz="2400" dirty="0">
                <a:latin typeface="Times New Roman" pitchFamily="18" charset="0"/>
                <a:cs typeface="Times New Roman" pitchFamily="18" charset="0"/>
              </a:rPr>
              <a:t>*</a:t>
            </a:r>
            <a:r>
              <a:rPr lang="fr-FR" sz="2400" dirty="0" smtClean="0">
                <a:latin typeface="Times New Roman" pitchFamily="18" charset="0"/>
                <a:cs typeface="Times New Roman" pitchFamily="18" charset="0"/>
              </a:rPr>
              <a:t> </a:t>
            </a:r>
            <a:r>
              <a:rPr lang="fr-FR" sz="2400" dirty="0">
                <a:latin typeface="Times New Roman" pitchFamily="18" charset="0"/>
                <a:cs typeface="Times New Roman" pitchFamily="18" charset="0"/>
              </a:rPr>
              <a:t>L’opération peut s’effectuer avec un outillage manuel ou à l’aide d’un marteau-pilon ou d’une presse hydraulique. </a:t>
            </a:r>
          </a:p>
          <a:p>
            <a:r>
              <a:rPr lang="fr-FR" sz="2400" dirty="0" smtClean="0">
                <a:latin typeface="Times New Roman" pitchFamily="18" charset="0"/>
                <a:cs typeface="Times New Roman" pitchFamily="18" charset="0"/>
              </a:rPr>
              <a:t>*La </a:t>
            </a:r>
            <a:r>
              <a:rPr lang="fr-FR" sz="2400" dirty="0">
                <a:latin typeface="Times New Roman" pitchFamily="18" charset="0"/>
                <a:cs typeface="Times New Roman" pitchFamily="18" charset="0"/>
              </a:rPr>
              <a:t>forge libre permet d'obtenir des ébauches ou des pièces brutes, et n’est pas adapté au travail en série. </a:t>
            </a:r>
          </a:p>
        </p:txBody>
      </p:sp>
    </p:spTree>
    <p:extLst>
      <p:ext uri="{BB962C8B-B14F-4D97-AF65-F5344CB8AC3E}">
        <p14:creationId xmlns:p14="http://schemas.microsoft.com/office/powerpoint/2010/main" val="171198463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95</TotalTime>
  <Words>819</Words>
  <Application>Microsoft Office PowerPoint</Application>
  <PresentationFormat>Affichage à l'écran (4:3)</PresentationFormat>
  <Paragraphs>82</Paragraphs>
  <Slides>21</Slides>
  <Notes>1</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Solstice</vt:lpstr>
      <vt:lpstr>Présentation PowerPoint</vt:lpstr>
      <vt:lpstr>Chapitre 02</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Copie Star</dc:creator>
  <cp:lastModifiedBy>Utilisateur Windows</cp:lastModifiedBy>
  <cp:revision>11</cp:revision>
  <dcterms:created xsi:type="dcterms:W3CDTF">2020-12-23T18:43:42Z</dcterms:created>
  <dcterms:modified xsi:type="dcterms:W3CDTF">2021-01-30T19:54:26Z</dcterms:modified>
</cp:coreProperties>
</file>