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5" r:id="rId20"/>
    <p:sldId id="274" r:id="rId21"/>
    <p:sldId id="283" r:id="rId22"/>
    <p:sldId id="284" r:id="rId23"/>
    <p:sldId id="303" r:id="rId24"/>
    <p:sldId id="287" r:id="rId25"/>
    <p:sldId id="297" r:id="rId26"/>
    <p:sldId id="288" r:id="rId27"/>
    <p:sldId id="298" r:id="rId28"/>
    <p:sldId id="289" r:id="rId29"/>
    <p:sldId id="304" r:id="rId30"/>
    <p:sldId id="290" r:id="rId31"/>
    <p:sldId id="299" r:id="rId32"/>
    <p:sldId id="291" r:id="rId33"/>
    <p:sldId id="300" r:id="rId34"/>
    <p:sldId id="293" r:id="rId35"/>
    <p:sldId id="301" r:id="rId36"/>
    <p:sldId id="292" r:id="rId37"/>
    <p:sldId id="294" r:id="rId38"/>
    <p:sldId id="279"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6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32A9CBAE-6727-4223-AFC0-AB7A4BD6CFA8}" type="datetimeFigureOut">
              <a:rPr lang="en-US" smtClean="0"/>
              <a:t>11/7/2023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92373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32A9CBAE-6727-4223-AFC0-AB7A4BD6CFA8}" type="datetimeFigureOut">
              <a:rPr lang="en-US" smtClean="0"/>
              <a:t>11/7/2023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254600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32A9CBAE-6727-4223-AFC0-AB7A4BD6CFA8}" type="datetimeFigureOut">
              <a:rPr lang="en-US" smtClean="0"/>
              <a:t>11/7/2023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180919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30396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5556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1610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2755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US">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5134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US">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61965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30333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75561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32A9CBAE-6727-4223-AFC0-AB7A4BD6CFA8}" type="datetimeFigureOut">
              <a:rPr lang="en-US" smtClean="0"/>
              <a:t>11/7/2023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433677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US">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35627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77549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57634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2A9CBAE-6727-4223-AFC0-AB7A4BD6CFA8}" type="datetimeFigureOut">
              <a:rPr lang="en-US" smtClean="0"/>
              <a:t>11/7/2023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51884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32A9CBAE-6727-4223-AFC0-AB7A4BD6CFA8}" type="datetimeFigureOut">
              <a:rPr lang="en-US" smtClean="0"/>
              <a:t>11/7/2023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182705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32A9CBAE-6727-4223-AFC0-AB7A4BD6CFA8}" type="datetimeFigureOut">
              <a:rPr lang="en-US" smtClean="0"/>
              <a:t>11/7/2023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66278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32A9CBAE-6727-4223-AFC0-AB7A4BD6CFA8}" type="datetimeFigureOut">
              <a:rPr lang="en-US" smtClean="0"/>
              <a:t>11/7/2023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265772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A9CBAE-6727-4223-AFC0-AB7A4BD6CFA8}" type="datetimeFigureOut">
              <a:rPr lang="en-US" smtClean="0"/>
              <a:t>11/7/2023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378222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A9CBAE-6727-4223-AFC0-AB7A4BD6CFA8}" type="datetimeFigureOut">
              <a:rPr lang="en-US" smtClean="0"/>
              <a:t>11/7/2023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213134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A9CBAE-6727-4223-AFC0-AB7A4BD6CFA8}" type="datetimeFigureOut">
              <a:rPr lang="en-US" smtClean="0"/>
              <a:t>11/7/2023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FB6EBBC5-A4A2-46D2-B4B5-1DA3D225E75B}" type="slidenum">
              <a:rPr lang="en-US" smtClean="0"/>
              <a:t>‹N°›</a:t>
            </a:fld>
            <a:endParaRPr lang="en-US"/>
          </a:p>
        </p:txBody>
      </p:sp>
    </p:spTree>
    <p:extLst>
      <p:ext uri="{BB962C8B-B14F-4D97-AF65-F5344CB8AC3E}">
        <p14:creationId xmlns:p14="http://schemas.microsoft.com/office/powerpoint/2010/main" val="162187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9CBAE-6727-4223-AFC0-AB7A4BD6CFA8}" type="datetimeFigureOut">
              <a:rPr lang="en-US" smtClean="0"/>
              <a:t>11/7/2023</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EBBC5-A4A2-46D2-B4B5-1DA3D225E75B}" type="slidenum">
              <a:rPr lang="en-US" smtClean="0"/>
              <a:t>‹N°›</a:t>
            </a:fld>
            <a:endParaRPr lang="en-US"/>
          </a:p>
        </p:txBody>
      </p:sp>
    </p:spTree>
    <p:extLst>
      <p:ext uri="{BB962C8B-B14F-4D97-AF65-F5344CB8AC3E}">
        <p14:creationId xmlns:p14="http://schemas.microsoft.com/office/powerpoint/2010/main" val="190247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12017-606E-4B42-900E-E87AC4F04C3E}" type="datetimeFigureOut">
              <a:rPr lang="en-US" smtClean="0">
                <a:solidFill>
                  <a:prstClr val="black">
                    <a:tint val="75000"/>
                  </a:prstClr>
                </a:solidFill>
              </a:rPr>
              <a:pPr/>
              <a:t>11/7/2023</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67B7B-0B4E-4041-ACC9-2738BC60B8D2}"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916390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s://www.slideshare.net/asifinam505/hofstedes-cultural-dimensions-55452707#8"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slideshare.net/asifinam505/hofstedes-cultural-dimensions-55452707#3"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ww.slideshare.net/asifinam505/hofstedes-cultural-dimensions-55452707#4"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www.slideshare.net/asifinam505/hofstedes-cultural-dimensions-55452707#6"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00808"/>
            <a:ext cx="8892480" cy="4001184"/>
          </a:xfrm>
        </p:spPr>
        <p:txBody>
          <a:bodyPr>
            <a:noAutofit/>
          </a:bodyPr>
          <a:lstStyle/>
          <a:p>
            <a:pPr algn="ctr"/>
            <a:r>
              <a:rPr lang="fr-FR"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ous-titre 2"/>
          <p:cNvSpPr>
            <a:spLocks noGrp="1"/>
          </p:cNvSpPr>
          <p:nvPr>
            <p:ph sz="half" idx="1"/>
          </p:nvPr>
        </p:nvSpPr>
        <p:spPr>
          <a:xfrm>
            <a:off x="2123728" y="54410"/>
            <a:ext cx="4626159" cy="1202712"/>
          </a:xfrm>
        </p:spPr>
        <p:txBody>
          <a:bodyPr>
            <a:normAutofit/>
          </a:bodyPr>
          <a:lstStyle/>
          <a:p>
            <a:pPr marL="0" indent="0" algn="ctr">
              <a:buNone/>
            </a:pPr>
            <a:r>
              <a:rPr lang="en-US" sz="1400" dirty="0" smtClean="0">
                <a:solidFill>
                  <a:schemeClr val="tx1"/>
                </a:solidFill>
                <a:latin typeface="Andalus" panose="02020603050405020304" pitchFamily="18" charset="-78"/>
                <a:cs typeface="Andalus" panose="02020603050405020304" pitchFamily="18" charset="-78"/>
              </a:rPr>
              <a:t>Ministry of Higher Education</a:t>
            </a:r>
          </a:p>
          <a:p>
            <a:pPr marL="0" indent="0" algn="ctr">
              <a:buNone/>
            </a:pPr>
            <a:r>
              <a:rPr lang="fr-FR" sz="1400" dirty="0" smtClean="0">
                <a:solidFill>
                  <a:schemeClr val="tx1"/>
                </a:solidFill>
                <a:latin typeface="Andalus" panose="02020603050405020304" pitchFamily="18" charset="-78"/>
                <a:cs typeface="Andalus" panose="02020603050405020304" pitchFamily="18" charset="-78"/>
              </a:rPr>
              <a:t>Mohamed Boudiaf </a:t>
            </a:r>
            <a:r>
              <a:rPr lang="fr-FR" sz="1400" dirty="0" err="1" smtClean="0">
                <a:solidFill>
                  <a:schemeClr val="tx1"/>
                </a:solidFill>
                <a:latin typeface="Andalus" panose="02020603050405020304" pitchFamily="18" charset="-78"/>
                <a:cs typeface="Andalus" panose="02020603050405020304" pitchFamily="18" charset="-78"/>
              </a:rPr>
              <a:t>University</a:t>
            </a:r>
            <a:r>
              <a:rPr lang="fr-FR" sz="1400" dirty="0" smtClean="0">
                <a:solidFill>
                  <a:schemeClr val="tx1"/>
                </a:solidFill>
                <a:latin typeface="Andalus" panose="02020603050405020304" pitchFamily="18" charset="-78"/>
                <a:cs typeface="Andalus" panose="02020603050405020304" pitchFamily="18" charset="-78"/>
              </a:rPr>
              <a:t>- M’</a:t>
            </a:r>
            <a:r>
              <a:rPr lang="fr-FR" sz="1400" dirty="0" err="1" smtClean="0">
                <a:solidFill>
                  <a:schemeClr val="tx1"/>
                </a:solidFill>
                <a:latin typeface="Andalus" panose="02020603050405020304" pitchFamily="18" charset="-78"/>
                <a:cs typeface="Andalus" panose="02020603050405020304" pitchFamily="18" charset="-78"/>
              </a:rPr>
              <a:t>sila</a:t>
            </a:r>
            <a:endParaRPr lang="fr-FR" sz="1400" dirty="0" smtClean="0">
              <a:solidFill>
                <a:schemeClr val="tx1"/>
              </a:solidFill>
              <a:latin typeface="Andalus" panose="02020603050405020304" pitchFamily="18" charset="-78"/>
              <a:cs typeface="Andalus" panose="02020603050405020304" pitchFamily="18" charset="-78"/>
            </a:endParaRPr>
          </a:p>
          <a:p>
            <a:pPr marL="0" indent="0" algn="ctr">
              <a:buNone/>
            </a:pPr>
            <a:r>
              <a:rPr lang="en-US" sz="1400" dirty="0">
                <a:latin typeface="Andalus" panose="02020603050405020304" pitchFamily="18" charset="-78"/>
                <a:cs typeface="Andalus" panose="02020603050405020304" pitchFamily="18" charset="-78"/>
              </a:rPr>
              <a:t>Faculty of Letters and </a:t>
            </a:r>
            <a:r>
              <a:rPr lang="en-US" sz="1400" dirty="0" smtClean="0">
                <a:latin typeface="Andalus" panose="02020603050405020304" pitchFamily="18" charset="-78"/>
                <a:cs typeface="Andalus" panose="02020603050405020304" pitchFamily="18" charset="-78"/>
              </a:rPr>
              <a:t>Languages</a:t>
            </a:r>
          </a:p>
          <a:p>
            <a:pPr marL="0" indent="0" algn="ctr">
              <a:buNone/>
            </a:pPr>
            <a:r>
              <a:rPr lang="fr-FR" sz="1400" dirty="0" smtClean="0">
                <a:solidFill>
                  <a:schemeClr val="tx1"/>
                </a:solidFill>
                <a:latin typeface="Andalus" panose="02020603050405020304" pitchFamily="18" charset="-78"/>
                <a:cs typeface="Andalus" panose="02020603050405020304" pitchFamily="18" charset="-78"/>
              </a:rPr>
              <a:t>English </a:t>
            </a:r>
            <a:r>
              <a:rPr lang="fr-FR" sz="1400" dirty="0" err="1" smtClean="0">
                <a:solidFill>
                  <a:schemeClr val="tx1"/>
                </a:solidFill>
                <a:latin typeface="Andalus" panose="02020603050405020304" pitchFamily="18" charset="-78"/>
                <a:cs typeface="Andalus" panose="02020603050405020304" pitchFamily="18" charset="-78"/>
              </a:rPr>
              <a:t>Department</a:t>
            </a:r>
            <a:r>
              <a:rPr lang="fr-FR" sz="1400" dirty="0" smtClean="0">
                <a:solidFill>
                  <a:schemeClr val="tx1"/>
                </a:solidFill>
                <a:latin typeface="Andalus" panose="02020603050405020304" pitchFamily="18" charset="-78"/>
                <a:cs typeface="Andalus" panose="02020603050405020304" pitchFamily="18" charset="-78"/>
              </a:rPr>
              <a:t> </a:t>
            </a:r>
            <a:endParaRPr lang="en-US" sz="1400" dirty="0">
              <a:solidFill>
                <a:schemeClr val="tx1"/>
              </a:solidFill>
              <a:latin typeface="Andalus" panose="02020603050405020304" pitchFamily="18" charset="-78"/>
              <a:cs typeface="Andalus" panose="02020603050405020304" pitchFamily="18" charset="-78"/>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4378" y="209012"/>
            <a:ext cx="663897" cy="679336"/>
          </a:xfrm>
          <a:prstGeom prst="rect">
            <a:avLst/>
          </a:prstGeom>
        </p:spPr>
      </p:pic>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62" y="209012"/>
            <a:ext cx="663897" cy="679336"/>
          </a:xfrm>
          <a:prstGeom prst="rect">
            <a:avLst/>
          </a:prstGeom>
        </p:spPr>
      </p:pic>
      <p:sp>
        <p:nvSpPr>
          <p:cNvPr id="6" name="ZoneTexte 5"/>
          <p:cNvSpPr txBox="1"/>
          <p:nvPr/>
        </p:nvSpPr>
        <p:spPr>
          <a:xfrm>
            <a:off x="5297799" y="5661248"/>
            <a:ext cx="3744416" cy="646331"/>
          </a:xfrm>
          <a:prstGeom prst="rect">
            <a:avLst/>
          </a:prstGeom>
          <a:noFill/>
        </p:spPr>
        <p:txBody>
          <a:bodyPr wrap="square" rtlCol="0">
            <a:spAutoFit/>
          </a:bodyPr>
          <a:lstStyle/>
          <a:p>
            <a:pPr algn="r"/>
            <a:r>
              <a:rPr lang="fr-FR" dirty="0" smtClean="0">
                <a:latin typeface="Andalus" panose="02020603050405020304" pitchFamily="18" charset="-78"/>
                <a:cs typeface="Andalus" panose="02020603050405020304" pitchFamily="18" charset="-78"/>
              </a:rPr>
              <a:t>Master One </a:t>
            </a:r>
          </a:p>
          <a:p>
            <a:pPr algn="r"/>
            <a:r>
              <a:rPr lang="fr-FR" dirty="0" smtClean="0">
                <a:latin typeface="Andalus" panose="02020603050405020304" pitchFamily="18" charset="-78"/>
                <a:cs typeface="Andalus" panose="02020603050405020304" pitchFamily="18" charset="-78"/>
              </a:rPr>
              <a:t>Dr, </a:t>
            </a:r>
            <a:r>
              <a:rPr lang="fr-FR" dirty="0" err="1" smtClean="0">
                <a:latin typeface="Andalus" panose="02020603050405020304" pitchFamily="18" charset="-78"/>
                <a:cs typeface="Andalus" panose="02020603050405020304" pitchFamily="18" charset="-78"/>
              </a:rPr>
              <a:t>Boulanouar</a:t>
            </a:r>
            <a:r>
              <a:rPr lang="fr-FR" dirty="0" smtClean="0">
                <a:latin typeface="Andalus" panose="02020603050405020304" pitchFamily="18" charset="-78"/>
                <a:cs typeface="Andalus" panose="02020603050405020304" pitchFamily="18" charset="-78"/>
              </a:rPr>
              <a:t> S,</a:t>
            </a:r>
            <a:endParaRPr lang="en-US" dirty="0">
              <a:latin typeface="Andalus" panose="02020603050405020304" pitchFamily="18" charset="-78"/>
              <a:cs typeface="Andalus" panose="02020603050405020304" pitchFamily="18" charset="-78"/>
            </a:endParaRPr>
          </a:p>
        </p:txBody>
      </p:sp>
      <p:sp>
        <p:nvSpPr>
          <p:cNvPr id="7" name="ZoneTexte 6"/>
          <p:cNvSpPr txBox="1"/>
          <p:nvPr/>
        </p:nvSpPr>
        <p:spPr>
          <a:xfrm>
            <a:off x="-27285" y="1804629"/>
            <a:ext cx="9145016" cy="4247317"/>
          </a:xfrm>
          <a:prstGeom prst="rect">
            <a:avLst/>
          </a:prstGeom>
          <a:noFill/>
        </p:spPr>
        <p:txBody>
          <a:bodyPr wrap="square" rtlCol="0">
            <a:spAutoFit/>
          </a:bodyPr>
          <a:lstStyle/>
          <a:p>
            <a:pPr algn="ctr"/>
            <a:r>
              <a:rPr lang="en-US" sz="5400" b="1" dirty="0" smtClean="0">
                <a:solidFill>
                  <a:srgbClr val="FF0000"/>
                </a:solidFill>
                <a:latin typeface="Tempus Sans ITC" panose="04020404030D07020202" pitchFamily="82" charset="0"/>
              </a:rPr>
              <a:t>LECTURE </a:t>
            </a:r>
            <a:r>
              <a:rPr lang="en-US" sz="5400" b="1" dirty="0" smtClean="0">
                <a:solidFill>
                  <a:srgbClr val="FF0000"/>
                </a:solidFill>
                <a:latin typeface="Tempus Sans ITC" panose="04020404030D07020202" pitchFamily="82" charset="0"/>
              </a:rPr>
              <a:t>4</a:t>
            </a:r>
            <a:endParaRPr lang="en-US" sz="5400" b="1" dirty="0" smtClean="0">
              <a:solidFill>
                <a:srgbClr val="FF0000"/>
              </a:solidFill>
              <a:latin typeface="Tempus Sans ITC" panose="04020404030D07020202" pitchFamily="82" charset="0"/>
            </a:endParaRPr>
          </a:p>
          <a:p>
            <a:pPr algn="ctr"/>
            <a:r>
              <a:rPr lang="en-US" sz="5400" b="1" dirty="0" smtClean="0">
                <a:solidFill>
                  <a:srgbClr val="FF0000"/>
                </a:solidFill>
                <a:latin typeface="Tempus Sans ITC" panose="04020404030D07020202" pitchFamily="82" charset="0"/>
              </a:rPr>
              <a:t>Theories </a:t>
            </a:r>
            <a:r>
              <a:rPr lang="en-US" sz="5400" b="1" dirty="0">
                <a:solidFill>
                  <a:srgbClr val="FF0000"/>
                </a:solidFill>
                <a:latin typeface="Tempus Sans ITC" panose="04020404030D07020202" pitchFamily="82" charset="0"/>
              </a:rPr>
              <a:t>on </a:t>
            </a:r>
            <a:r>
              <a:rPr lang="en-US" sz="5400" b="1">
                <a:solidFill>
                  <a:srgbClr val="FF0000"/>
                </a:solidFill>
                <a:latin typeface="Tempus Sans ITC" panose="04020404030D07020202" pitchFamily="82" charset="0"/>
              </a:rPr>
              <a:t>Culture </a:t>
            </a:r>
            <a:r>
              <a:rPr lang="en-US" sz="5400" b="1" smtClean="0">
                <a:solidFill>
                  <a:srgbClr val="FF0000"/>
                </a:solidFill>
                <a:latin typeface="Tempus Sans ITC" panose="04020404030D07020202" pitchFamily="82" charset="0"/>
              </a:rPr>
              <a:t>Classification</a:t>
            </a:r>
          </a:p>
          <a:p>
            <a:pPr algn="ctr"/>
            <a:r>
              <a:rPr lang="fr-FR" sz="5400" b="1" smtClean="0">
                <a:solidFill>
                  <a:srgbClr val="FF0000"/>
                </a:solidFill>
                <a:latin typeface="Tempus Sans ITC" panose="04020404030D07020202" pitchFamily="82" charset="0"/>
              </a:rPr>
              <a:t>(</a:t>
            </a:r>
            <a:r>
              <a:rPr lang="fr-FR" sz="5400" b="1" dirty="0">
                <a:solidFill>
                  <a:srgbClr val="FF0000"/>
                </a:solidFill>
                <a:latin typeface="Tempus Sans ITC" panose="04020404030D07020202" pitchFamily="82" charset="0"/>
              </a:rPr>
              <a:t>Part 2)</a:t>
            </a:r>
            <a:endParaRPr lang="en-US" sz="5400" dirty="0">
              <a:solidFill>
                <a:srgbClr val="FF0000"/>
              </a:solidFill>
              <a:latin typeface="Tempus Sans ITC" panose="04020404030D07020202" pitchFamily="82" charset="0"/>
            </a:endParaRPr>
          </a:p>
          <a:p>
            <a:pPr algn="ctr"/>
            <a:endParaRPr lang="en-US" sz="5400" b="1" dirty="0">
              <a:solidFill>
                <a:srgbClr val="FF0000"/>
              </a:solidFill>
              <a:latin typeface="Tempus Sans ITC" panose="04020404030D07020202" pitchFamily="82" charset="0"/>
            </a:endParaRPr>
          </a:p>
        </p:txBody>
      </p:sp>
    </p:spTree>
    <p:extLst>
      <p:ext uri="{BB962C8B-B14F-4D97-AF65-F5344CB8AC3E}">
        <p14:creationId xmlns:p14="http://schemas.microsoft.com/office/powerpoint/2010/main" val="3315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3" y="-5324"/>
            <a:ext cx="9036497" cy="6247864"/>
          </a:xfrm>
          <a:prstGeom prst="rect">
            <a:avLst/>
          </a:prstGeom>
          <a:noFill/>
        </p:spPr>
        <p:txBody>
          <a:bodyPr wrap="square" rtlCol="0">
            <a:spAutoFit/>
          </a:bodyPr>
          <a:lstStyle/>
          <a:p>
            <a:pPr algn="ctr"/>
            <a:r>
              <a:rPr lang="en-US" sz="4000" dirty="0">
                <a:solidFill>
                  <a:prstClr val="black"/>
                </a:solidFill>
                <a:latin typeface="Andalus" panose="02020603050405020304" pitchFamily="18" charset="-78"/>
                <a:cs typeface="Andalus" panose="02020603050405020304" pitchFamily="18" charset="-78"/>
              </a:rPr>
              <a:t> </a:t>
            </a:r>
            <a:r>
              <a:rPr lang="en-US" sz="4000" b="1" dirty="0">
                <a:solidFill>
                  <a:prstClr val="black"/>
                </a:solidFill>
                <a:latin typeface="Andalus" panose="02020603050405020304" pitchFamily="18" charset="-78"/>
                <a:cs typeface="Andalus" panose="02020603050405020304" pitchFamily="18" charset="-78"/>
                <a:hlinkClick r:id="rId2"/>
              </a:rPr>
              <a:t>MASCULINITY VS. FEMININITY (</a:t>
            </a:r>
            <a:r>
              <a:rPr lang="en-US" sz="4000" b="1" dirty="0" smtClean="0">
                <a:solidFill>
                  <a:prstClr val="black"/>
                </a:solidFill>
                <a:latin typeface="Andalus" panose="02020603050405020304" pitchFamily="18" charset="-78"/>
                <a:cs typeface="Andalus" panose="02020603050405020304" pitchFamily="18" charset="-78"/>
                <a:hlinkClick r:id="rId2"/>
              </a:rPr>
              <a:t>MAS)</a:t>
            </a:r>
            <a:endParaRPr lang="en-US" sz="4000" b="1" dirty="0" smtClean="0">
              <a:solidFill>
                <a:prstClr val="black"/>
              </a:solidFill>
              <a:latin typeface="Andalus" panose="02020603050405020304" pitchFamily="18" charset="-78"/>
              <a:cs typeface="Andalus" panose="02020603050405020304" pitchFamily="18" charset="-78"/>
            </a:endParaRPr>
          </a:p>
          <a:p>
            <a:pPr algn="ctr"/>
            <a:endParaRPr lang="en-US" sz="4000" b="1" dirty="0">
              <a:solidFill>
                <a:prstClr val="black"/>
              </a:solidFill>
              <a:latin typeface="Andalus" panose="02020603050405020304" pitchFamily="18" charset="-78"/>
              <a:cs typeface="Andalus" panose="02020603050405020304" pitchFamily="18" charset="-78"/>
            </a:endParaRPr>
          </a:p>
          <a:p>
            <a:r>
              <a:rPr lang="en-US" sz="4000" dirty="0">
                <a:solidFill>
                  <a:prstClr val="black"/>
                </a:solidFill>
                <a:latin typeface="Andalus" panose="02020603050405020304" pitchFamily="18" charset="-78"/>
                <a:cs typeface="Andalus" panose="02020603050405020304" pitchFamily="18" charset="-78"/>
              </a:rPr>
              <a:t>A</a:t>
            </a:r>
            <a:r>
              <a:rPr lang="en-US" sz="4000" dirty="0" smtClean="0">
                <a:solidFill>
                  <a:prstClr val="black"/>
                </a:solidFill>
                <a:latin typeface="Andalus" panose="02020603050405020304" pitchFamily="18" charset="-78"/>
                <a:cs typeface="Andalus" panose="02020603050405020304" pitchFamily="18" charset="-78"/>
              </a:rPr>
              <a:t>lso </a:t>
            </a:r>
            <a:r>
              <a:rPr lang="en-US" sz="4000" dirty="0">
                <a:solidFill>
                  <a:prstClr val="black"/>
                </a:solidFill>
                <a:latin typeface="Andalus" panose="02020603050405020304" pitchFamily="18" charset="-78"/>
                <a:cs typeface="Andalus" panose="02020603050405020304" pitchFamily="18" charset="-78"/>
              </a:rPr>
              <a:t>known as </a:t>
            </a:r>
            <a:r>
              <a:rPr lang="en-US" sz="4000" b="1" dirty="0">
                <a:solidFill>
                  <a:prstClr val="black"/>
                </a:solidFill>
                <a:latin typeface="Andalus" panose="02020603050405020304" pitchFamily="18" charset="-78"/>
                <a:cs typeface="Andalus" panose="02020603050405020304" pitchFamily="18" charset="-78"/>
              </a:rPr>
              <a:t>gender role </a:t>
            </a:r>
            <a:r>
              <a:rPr lang="en-US" sz="4000" b="1" dirty="0" smtClean="0">
                <a:solidFill>
                  <a:prstClr val="black"/>
                </a:solidFill>
                <a:latin typeface="Andalus" panose="02020603050405020304" pitchFamily="18" charset="-78"/>
                <a:cs typeface="Andalus" panose="02020603050405020304" pitchFamily="18" charset="-78"/>
              </a:rPr>
              <a:t>differentiation</a:t>
            </a:r>
          </a:p>
          <a:p>
            <a:r>
              <a:rPr lang="en-US" sz="4000" dirty="0" smtClean="0">
                <a:solidFill>
                  <a:prstClr val="black"/>
                </a:solidFill>
                <a:latin typeface="Andalus" panose="02020603050405020304" pitchFamily="18" charset="-78"/>
                <a:cs typeface="Andalus" panose="02020603050405020304" pitchFamily="18" charset="-78"/>
              </a:rPr>
              <a:t>* This </a:t>
            </a:r>
            <a:r>
              <a:rPr lang="en-US" sz="4000" dirty="0">
                <a:solidFill>
                  <a:prstClr val="black"/>
                </a:solidFill>
                <a:latin typeface="Andalus" panose="02020603050405020304" pitchFamily="18" charset="-78"/>
                <a:cs typeface="Andalus" panose="02020603050405020304" pitchFamily="18" charset="-78"/>
              </a:rPr>
              <a:t>dimension looks at how much a society values traditional masculine and feminine roles.</a:t>
            </a:r>
          </a:p>
          <a:p>
            <a:r>
              <a:rPr lang="en-US" sz="4000" dirty="0" smtClean="0">
                <a:solidFill>
                  <a:prstClr val="black"/>
                </a:solidFill>
                <a:latin typeface="Andalus" panose="02020603050405020304" pitchFamily="18" charset="-78"/>
                <a:cs typeface="Andalus" panose="02020603050405020304" pitchFamily="18" charset="-78"/>
              </a:rPr>
              <a:t>* A </a:t>
            </a:r>
            <a:r>
              <a:rPr lang="en-US" sz="4000" dirty="0">
                <a:solidFill>
                  <a:prstClr val="black"/>
                </a:solidFill>
                <a:latin typeface="Andalus" panose="02020603050405020304" pitchFamily="18" charset="-78"/>
                <a:cs typeface="Andalus" panose="02020603050405020304" pitchFamily="18" charset="-78"/>
              </a:rPr>
              <a:t>masculine society values assertiveness, courage, strength, and competition; a feminine society values cooperation, nurturing, and quality of </a:t>
            </a:r>
            <a:r>
              <a:rPr lang="en-US" sz="4000" dirty="0" smtClean="0">
                <a:solidFill>
                  <a:prstClr val="black"/>
                </a:solidFill>
                <a:latin typeface="Andalus" panose="02020603050405020304" pitchFamily="18" charset="-78"/>
                <a:cs typeface="Andalus" panose="02020603050405020304" pitchFamily="18" charset="-78"/>
              </a:rPr>
              <a:t>life.</a:t>
            </a:r>
            <a:endParaRPr lang="en-US" sz="4000"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539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9036495" cy="6669359"/>
          </a:xfrm>
          <a:prstGeom prst="rect">
            <a:avLst/>
          </a:prstGeom>
        </p:spPr>
      </p:pic>
    </p:spTree>
    <p:extLst>
      <p:ext uri="{BB962C8B-B14F-4D97-AF65-F5344CB8AC3E}">
        <p14:creationId xmlns:p14="http://schemas.microsoft.com/office/powerpoint/2010/main" val="2494464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16632"/>
            <a:ext cx="9036496" cy="6771084"/>
          </a:xfrm>
          <a:prstGeom prst="rect">
            <a:avLst/>
          </a:prstGeom>
          <a:noFill/>
        </p:spPr>
        <p:txBody>
          <a:bodyPr wrap="square" rtlCol="0">
            <a:spAutoFit/>
          </a:bodyPr>
          <a:lstStyle/>
          <a:p>
            <a:pPr algn="ctr"/>
            <a:r>
              <a:rPr lang="en-US" sz="3200" b="1" u="sng" dirty="0" smtClean="0">
                <a:solidFill>
                  <a:srgbClr val="1F497D">
                    <a:lumMod val="60000"/>
                    <a:lumOff val="40000"/>
                  </a:srgbClr>
                </a:solidFill>
                <a:latin typeface="Andalus" panose="02020603050405020304" pitchFamily="18" charset="-78"/>
                <a:cs typeface="Andalus" panose="02020603050405020304" pitchFamily="18" charset="-78"/>
              </a:rPr>
              <a:t>UNCERTAINTY AVOIDANCE INDEX</a:t>
            </a:r>
          </a:p>
          <a:p>
            <a:r>
              <a:rPr lang="en-US" sz="3200" dirty="0" smtClean="0">
                <a:solidFill>
                  <a:prstClr val="black"/>
                </a:solidFill>
                <a:latin typeface="Andalus" panose="02020603050405020304" pitchFamily="18" charset="-78"/>
                <a:cs typeface="Andalus" panose="02020603050405020304" pitchFamily="18" charset="-78"/>
              </a:rPr>
              <a:t>A </a:t>
            </a:r>
            <a:r>
              <a:rPr lang="en-US" sz="3200" dirty="0">
                <a:solidFill>
                  <a:srgbClr val="00B050"/>
                </a:solidFill>
                <a:latin typeface="Andalus" panose="02020603050405020304" pitchFamily="18" charset="-78"/>
                <a:cs typeface="Andalus" panose="02020603050405020304" pitchFamily="18" charset="-78"/>
              </a:rPr>
              <a:t>high uncertainty avoidance index </a:t>
            </a:r>
            <a:r>
              <a:rPr lang="en-US" sz="3200" dirty="0">
                <a:solidFill>
                  <a:prstClr val="black"/>
                </a:solidFill>
                <a:latin typeface="Andalus" panose="02020603050405020304" pitchFamily="18" charset="-78"/>
                <a:cs typeface="Andalus" panose="02020603050405020304" pitchFamily="18" charset="-78"/>
              </a:rPr>
              <a:t>indicates a low tolerance for uncertainty, ambiguity, and </a:t>
            </a:r>
            <a:r>
              <a:rPr lang="en-US" sz="3200" dirty="0" smtClean="0">
                <a:solidFill>
                  <a:prstClr val="black"/>
                </a:solidFill>
                <a:latin typeface="Andalus" panose="02020603050405020304" pitchFamily="18" charset="-78"/>
                <a:cs typeface="Andalus" panose="02020603050405020304" pitchFamily="18" charset="-78"/>
              </a:rPr>
              <a:t>risk-taking. Institutions </a:t>
            </a:r>
            <a:r>
              <a:rPr lang="en-US" sz="3200" dirty="0">
                <a:solidFill>
                  <a:prstClr val="black"/>
                </a:solidFill>
                <a:latin typeface="Andalus" panose="02020603050405020304" pitchFamily="18" charset="-78"/>
                <a:cs typeface="Andalus" panose="02020603050405020304" pitchFamily="18" charset="-78"/>
              </a:rPr>
              <a:t>and individuals within these societies seek to minimize the unknown through strict rules, regulations, and so forth.</a:t>
            </a:r>
          </a:p>
          <a:p>
            <a:endParaRPr lang="en-US" sz="3200" dirty="0" smtClean="0">
              <a:solidFill>
                <a:prstClr val="black"/>
              </a:solidFill>
              <a:latin typeface="Andalus" panose="02020603050405020304" pitchFamily="18" charset="-78"/>
              <a:cs typeface="Andalus" panose="02020603050405020304" pitchFamily="18" charset="-78"/>
            </a:endParaRPr>
          </a:p>
          <a:p>
            <a:r>
              <a:rPr lang="en-US" sz="3200" dirty="0" smtClean="0">
                <a:solidFill>
                  <a:prstClr val="black"/>
                </a:solidFill>
                <a:latin typeface="Andalus" panose="02020603050405020304" pitchFamily="18" charset="-78"/>
                <a:cs typeface="Andalus" panose="02020603050405020304" pitchFamily="18" charset="-78"/>
              </a:rPr>
              <a:t>In </a:t>
            </a:r>
            <a:r>
              <a:rPr lang="en-US" sz="3200" dirty="0">
                <a:solidFill>
                  <a:prstClr val="black"/>
                </a:solidFill>
                <a:latin typeface="Andalus" panose="02020603050405020304" pitchFamily="18" charset="-78"/>
                <a:cs typeface="Andalus" panose="02020603050405020304" pitchFamily="18" charset="-78"/>
              </a:rPr>
              <a:t>contrast, those in </a:t>
            </a:r>
            <a:r>
              <a:rPr lang="en-US" sz="3200" dirty="0">
                <a:solidFill>
                  <a:srgbClr val="00B050"/>
                </a:solidFill>
                <a:latin typeface="Andalus" panose="02020603050405020304" pitchFamily="18" charset="-78"/>
                <a:cs typeface="Andalus" panose="02020603050405020304" pitchFamily="18" charset="-78"/>
              </a:rPr>
              <a:t>low uncertainty avoidance </a:t>
            </a:r>
            <a:r>
              <a:rPr lang="en-US" sz="3200" dirty="0">
                <a:solidFill>
                  <a:prstClr val="black"/>
                </a:solidFill>
                <a:latin typeface="Andalus" panose="02020603050405020304" pitchFamily="18" charset="-78"/>
                <a:cs typeface="Andalus" panose="02020603050405020304" pitchFamily="18" charset="-78"/>
              </a:rPr>
              <a:t>cultures accept and feel comfortable in unstructured situations or changeable environments and try to have as few rules as possible. </a:t>
            </a:r>
            <a:r>
              <a:rPr lang="en-US" sz="3200" dirty="0" smtClean="0">
                <a:solidFill>
                  <a:prstClr val="black"/>
                </a:solidFill>
                <a:latin typeface="Andalus" panose="02020603050405020304" pitchFamily="18" charset="-78"/>
                <a:cs typeface="Andalus" panose="02020603050405020304" pitchFamily="18" charset="-78"/>
              </a:rPr>
              <a:t>This </a:t>
            </a:r>
            <a:r>
              <a:rPr lang="en-US" sz="3200" dirty="0">
                <a:solidFill>
                  <a:prstClr val="black"/>
                </a:solidFill>
                <a:latin typeface="Andalus" panose="02020603050405020304" pitchFamily="18" charset="-78"/>
                <a:cs typeface="Andalus" panose="02020603050405020304" pitchFamily="18" charset="-78"/>
              </a:rPr>
              <a:t>means that people within these cultures tend to be more tolerant of change.</a:t>
            </a:r>
          </a:p>
          <a:p>
            <a:endParaRPr lang="en-US" dirty="0">
              <a:solidFill>
                <a:prstClr val="black"/>
              </a:solidFill>
            </a:endParaRPr>
          </a:p>
        </p:txBody>
      </p:sp>
    </p:spTree>
    <p:extLst>
      <p:ext uri="{BB962C8B-B14F-4D97-AF65-F5344CB8AC3E}">
        <p14:creationId xmlns:p14="http://schemas.microsoft.com/office/powerpoint/2010/main" val="365416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88640"/>
            <a:ext cx="8712968" cy="6480720"/>
          </a:xfrm>
          <a:prstGeom prst="rect">
            <a:avLst/>
          </a:prstGeom>
        </p:spPr>
      </p:pic>
    </p:spTree>
    <p:extLst>
      <p:ext uri="{BB962C8B-B14F-4D97-AF65-F5344CB8AC3E}">
        <p14:creationId xmlns:p14="http://schemas.microsoft.com/office/powerpoint/2010/main" val="3806654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16632"/>
            <a:ext cx="8712968" cy="6617196"/>
          </a:xfrm>
          <a:prstGeom prst="rect">
            <a:avLst/>
          </a:prstGeom>
          <a:noFill/>
        </p:spPr>
        <p:txBody>
          <a:bodyPr wrap="square" rtlCol="0">
            <a:spAutoFit/>
          </a:bodyPr>
          <a:lstStyle/>
          <a:p>
            <a:pPr algn="ctr"/>
            <a:r>
              <a:rPr lang="en-US" sz="3200" b="1" u="sng" dirty="0">
                <a:solidFill>
                  <a:srgbClr val="1F497D">
                    <a:lumMod val="60000"/>
                    <a:lumOff val="40000"/>
                  </a:srgbClr>
                </a:solidFill>
                <a:latin typeface="Andalus" panose="02020603050405020304" pitchFamily="18" charset="-78"/>
                <a:cs typeface="Andalus" panose="02020603050405020304" pitchFamily="18" charset="-78"/>
              </a:rPr>
              <a:t>Long-term VS Short-term Orientation </a:t>
            </a:r>
          </a:p>
          <a:p>
            <a:endParaRPr lang="en-US" sz="3200" b="1" dirty="0" smtClean="0">
              <a:solidFill>
                <a:prstClr val="black"/>
              </a:solidFill>
              <a:latin typeface="Andalus" panose="02020603050405020304" pitchFamily="18" charset="-78"/>
              <a:cs typeface="Andalus" panose="02020603050405020304" pitchFamily="18" charset="-78"/>
            </a:endParaRPr>
          </a:p>
          <a:p>
            <a:r>
              <a:rPr lang="en-US" sz="3600" dirty="0" smtClean="0">
                <a:solidFill>
                  <a:prstClr val="black"/>
                </a:solidFill>
                <a:latin typeface="Andalus" panose="02020603050405020304" pitchFamily="18" charset="-78"/>
                <a:cs typeface="Andalus" panose="02020603050405020304" pitchFamily="18" charset="-78"/>
              </a:rPr>
              <a:t>This dimension </a:t>
            </a:r>
            <a:r>
              <a:rPr lang="en-US" sz="3600" dirty="0">
                <a:solidFill>
                  <a:prstClr val="black"/>
                </a:solidFill>
                <a:latin typeface="Andalus" panose="02020603050405020304" pitchFamily="18" charset="-78"/>
                <a:cs typeface="Andalus" panose="02020603050405020304" pitchFamily="18" charset="-78"/>
              </a:rPr>
              <a:t>associates the connection of the past with the current and future actions or challenges . </a:t>
            </a:r>
          </a:p>
          <a:p>
            <a:r>
              <a:rPr lang="en-US" sz="3600" dirty="0" smtClean="0">
                <a:solidFill>
                  <a:prstClr val="black"/>
                </a:solidFill>
                <a:latin typeface="Andalus" panose="02020603050405020304" pitchFamily="18" charset="-78"/>
                <a:cs typeface="Andalus" panose="02020603050405020304" pitchFamily="18" charset="-78"/>
              </a:rPr>
              <a:t>A </a:t>
            </a:r>
            <a:r>
              <a:rPr lang="en-US" sz="3600" dirty="0">
                <a:solidFill>
                  <a:prstClr val="black"/>
                </a:solidFill>
                <a:latin typeface="Andalus" panose="02020603050405020304" pitchFamily="18" charset="-78"/>
                <a:cs typeface="Andalus" panose="02020603050405020304" pitchFamily="18" charset="-78"/>
              </a:rPr>
              <a:t>low degree i.e. short term indicates that traditions honored and kept , while steadfastness is valued </a:t>
            </a:r>
          </a:p>
          <a:p>
            <a:r>
              <a:rPr lang="en-US" sz="3600" dirty="0">
                <a:solidFill>
                  <a:prstClr val="black"/>
                </a:solidFill>
                <a:latin typeface="Andalus" panose="02020603050405020304" pitchFamily="18" charset="-78"/>
                <a:cs typeface="Andalus" panose="02020603050405020304" pitchFamily="18" charset="-78"/>
              </a:rPr>
              <a:t>W</a:t>
            </a:r>
            <a:r>
              <a:rPr lang="en-US" sz="3600" dirty="0" smtClean="0">
                <a:solidFill>
                  <a:prstClr val="black"/>
                </a:solidFill>
                <a:latin typeface="Andalus" panose="02020603050405020304" pitchFamily="18" charset="-78"/>
                <a:cs typeface="Andalus" panose="02020603050405020304" pitchFamily="18" charset="-78"/>
              </a:rPr>
              <a:t>hile </a:t>
            </a:r>
            <a:r>
              <a:rPr lang="en-US" sz="3600" dirty="0">
                <a:solidFill>
                  <a:prstClr val="black"/>
                </a:solidFill>
                <a:latin typeface="Andalus" panose="02020603050405020304" pitchFamily="18" charset="-78"/>
                <a:cs typeface="Andalus" panose="02020603050405020304" pitchFamily="18" charset="-78"/>
              </a:rPr>
              <a:t>in long </a:t>
            </a:r>
            <a:r>
              <a:rPr lang="en-US" sz="3600" dirty="0" smtClean="0">
                <a:solidFill>
                  <a:prstClr val="black"/>
                </a:solidFill>
                <a:latin typeface="Andalus" panose="02020603050405020304" pitchFamily="18" charset="-78"/>
                <a:cs typeface="Andalus" panose="02020603050405020304" pitchFamily="18" charset="-78"/>
              </a:rPr>
              <a:t>term, society takes </a:t>
            </a:r>
            <a:r>
              <a:rPr lang="en-US" sz="3600" dirty="0">
                <a:solidFill>
                  <a:prstClr val="black"/>
                </a:solidFill>
                <a:latin typeface="Andalus" panose="02020603050405020304" pitchFamily="18" charset="-78"/>
                <a:cs typeface="Andalus" panose="02020603050405020304" pitchFamily="18" charset="-78"/>
              </a:rPr>
              <a:t>a more pragmatic approach: they encourage thrift and efforts in modern education as a way to prepare for the future.</a:t>
            </a:r>
          </a:p>
        </p:txBody>
      </p:sp>
    </p:spTree>
    <p:extLst>
      <p:ext uri="{BB962C8B-B14F-4D97-AF65-F5344CB8AC3E}">
        <p14:creationId xmlns:p14="http://schemas.microsoft.com/office/powerpoint/2010/main" val="8883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64488" cy="6858000"/>
          </a:xfrm>
          <a:prstGeom prst="rect">
            <a:avLst/>
          </a:prstGeom>
        </p:spPr>
      </p:pic>
    </p:spTree>
    <p:extLst>
      <p:ext uri="{BB962C8B-B14F-4D97-AF65-F5344CB8AC3E}">
        <p14:creationId xmlns:p14="http://schemas.microsoft.com/office/powerpoint/2010/main" val="4103430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538" y="260648"/>
            <a:ext cx="8784976" cy="6186309"/>
          </a:xfrm>
          <a:prstGeom prst="rect">
            <a:avLst/>
          </a:prstGeom>
          <a:noFill/>
        </p:spPr>
        <p:txBody>
          <a:bodyPr wrap="square" rtlCol="0">
            <a:spAutoFit/>
          </a:bodyPr>
          <a:lstStyle/>
          <a:p>
            <a:pPr algn="ctr"/>
            <a:r>
              <a:rPr lang="en-US" sz="3600" b="1" u="sng" dirty="0">
                <a:solidFill>
                  <a:srgbClr val="1F497D">
                    <a:lumMod val="60000"/>
                    <a:lumOff val="40000"/>
                  </a:srgbClr>
                </a:solidFill>
                <a:latin typeface="Andalus" panose="02020603050405020304" pitchFamily="18" charset="-78"/>
                <a:cs typeface="Andalus" panose="02020603050405020304" pitchFamily="18" charset="-78"/>
              </a:rPr>
              <a:t>Indulgence VS restraint </a:t>
            </a:r>
          </a:p>
          <a:p>
            <a:r>
              <a:rPr lang="en-US" sz="3600" dirty="0" smtClean="0">
                <a:solidFill>
                  <a:prstClr val="black"/>
                </a:solidFill>
                <a:latin typeface="Andalus" panose="02020603050405020304" pitchFamily="18" charset="-78"/>
                <a:cs typeface="Andalus" panose="02020603050405020304" pitchFamily="18" charset="-78"/>
              </a:rPr>
              <a:t>This dimension </a:t>
            </a:r>
            <a:r>
              <a:rPr lang="en-US" sz="3600" dirty="0">
                <a:solidFill>
                  <a:prstClr val="black"/>
                </a:solidFill>
                <a:latin typeface="Andalus" panose="02020603050405020304" pitchFamily="18" charset="-78"/>
                <a:cs typeface="Andalus" panose="02020603050405020304" pitchFamily="18" charset="-78"/>
              </a:rPr>
              <a:t>is essentially a measure of </a:t>
            </a:r>
            <a:r>
              <a:rPr lang="en-US" sz="3600" dirty="0" smtClean="0">
                <a:solidFill>
                  <a:prstClr val="black"/>
                </a:solidFill>
                <a:latin typeface="Andalus" panose="02020603050405020304" pitchFamily="18" charset="-78"/>
                <a:cs typeface="Andalus" panose="02020603050405020304" pitchFamily="18" charset="-78"/>
              </a:rPr>
              <a:t>happiness </a:t>
            </a:r>
            <a:r>
              <a:rPr lang="en-US" sz="3600" dirty="0">
                <a:solidFill>
                  <a:prstClr val="black"/>
                </a:solidFill>
                <a:latin typeface="Andalus" panose="02020603050405020304" pitchFamily="18" charset="-78"/>
                <a:cs typeface="Andalus" panose="02020603050405020304" pitchFamily="18" charset="-78"/>
              </a:rPr>
              <a:t>whether or not simple joys are </a:t>
            </a:r>
            <a:r>
              <a:rPr lang="en-US" sz="3600" dirty="0" smtClean="0">
                <a:solidFill>
                  <a:prstClr val="black"/>
                </a:solidFill>
                <a:latin typeface="Andalus" panose="02020603050405020304" pitchFamily="18" charset="-78"/>
                <a:cs typeface="Andalus" panose="02020603050405020304" pitchFamily="18" charset="-78"/>
              </a:rPr>
              <a:t>fulfilled .</a:t>
            </a:r>
          </a:p>
          <a:p>
            <a:r>
              <a:rPr lang="en-US" sz="3600" dirty="0" smtClean="0">
                <a:solidFill>
                  <a:prstClr val="black"/>
                </a:solidFill>
                <a:latin typeface="Andalus" panose="02020603050405020304" pitchFamily="18" charset="-78"/>
                <a:cs typeface="Andalus" panose="02020603050405020304" pitchFamily="18" charset="-78"/>
              </a:rPr>
              <a:t> </a:t>
            </a:r>
            <a:r>
              <a:rPr lang="en-US" sz="3600" dirty="0">
                <a:solidFill>
                  <a:prstClr val="black"/>
                </a:solidFill>
                <a:latin typeface="Andalus" panose="02020603050405020304" pitchFamily="18" charset="-78"/>
                <a:cs typeface="Andalus" panose="02020603050405020304" pitchFamily="18" charset="-78"/>
              </a:rPr>
              <a:t>Indulgence is defined as a society that allows relatively free </a:t>
            </a:r>
            <a:r>
              <a:rPr lang="en-US" sz="3600" dirty="0" smtClean="0">
                <a:solidFill>
                  <a:prstClr val="black"/>
                </a:solidFill>
                <a:latin typeface="Andalus" panose="02020603050405020304" pitchFamily="18" charset="-78"/>
                <a:cs typeface="Andalus" panose="02020603050405020304" pitchFamily="18" charset="-78"/>
              </a:rPr>
              <a:t>gratification </a:t>
            </a:r>
            <a:r>
              <a:rPr lang="en-US" sz="3600" dirty="0">
                <a:solidFill>
                  <a:prstClr val="black"/>
                </a:solidFill>
                <a:latin typeface="Andalus" panose="02020603050405020304" pitchFamily="18" charset="-78"/>
                <a:cs typeface="Andalus" panose="02020603050405020304" pitchFamily="18" charset="-78"/>
              </a:rPr>
              <a:t>of </a:t>
            </a:r>
            <a:r>
              <a:rPr lang="en-US" sz="3600" dirty="0" smtClean="0">
                <a:solidFill>
                  <a:prstClr val="black"/>
                </a:solidFill>
                <a:latin typeface="Andalus" panose="02020603050405020304" pitchFamily="18" charset="-78"/>
                <a:cs typeface="Andalus" panose="02020603050405020304" pitchFamily="18" charset="-78"/>
              </a:rPr>
              <a:t>basic </a:t>
            </a:r>
            <a:r>
              <a:rPr lang="en-US" sz="3600" dirty="0">
                <a:solidFill>
                  <a:prstClr val="black"/>
                </a:solidFill>
                <a:latin typeface="Andalus" panose="02020603050405020304" pitchFamily="18" charset="-78"/>
                <a:cs typeface="Andalus" panose="02020603050405020304" pitchFamily="18" charset="-78"/>
              </a:rPr>
              <a:t>and natural human desires related to enjoying life and having fun </a:t>
            </a:r>
            <a:r>
              <a:rPr lang="en-US" sz="3600" dirty="0" smtClean="0">
                <a:solidFill>
                  <a:prstClr val="black"/>
                </a:solidFill>
                <a:latin typeface="Andalus" panose="02020603050405020304" pitchFamily="18" charset="-78"/>
                <a:cs typeface="Andalus" panose="02020603050405020304" pitchFamily="18" charset="-78"/>
              </a:rPr>
              <a:t>.</a:t>
            </a:r>
          </a:p>
          <a:p>
            <a:r>
              <a:rPr lang="en-US" sz="3600" dirty="0">
                <a:solidFill>
                  <a:prstClr val="black"/>
                </a:solidFill>
                <a:latin typeface="Andalus" panose="02020603050405020304" pitchFamily="18" charset="-78"/>
                <a:cs typeface="Andalus" panose="02020603050405020304" pitchFamily="18" charset="-78"/>
              </a:rPr>
              <a:t>I</a:t>
            </a:r>
            <a:r>
              <a:rPr lang="en-US" sz="3600" dirty="0" smtClean="0">
                <a:solidFill>
                  <a:prstClr val="black"/>
                </a:solidFill>
                <a:latin typeface="Andalus" panose="02020603050405020304" pitchFamily="18" charset="-78"/>
                <a:cs typeface="Andalus" panose="02020603050405020304" pitchFamily="18" charset="-78"/>
              </a:rPr>
              <a:t>ts </a:t>
            </a:r>
            <a:r>
              <a:rPr lang="en-US" sz="3600" dirty="0">
                <a:solidFill>
                  <a:prstClr val="black"/>
                </a:solidFill>
                <a:latin typeface="Andalus" panose="02020603050405020304" pitchFamily="18" charset="-78"/>
                <a:cs typeface="Andalus" panose="02020603050405020304" pitchFamily="18" charset="-78"/>
              </a:rPr>
              <a:t>counterpart is defined as a </a:t>
            </a:r>
            <a:r>
              <a:rPr lang="en-US" sz="3600" dirty="0" smtClean="0">
                <a:solidFill>
                  <a:prstClr val="black"/>
                </a:solidFill>
                <a:latin typeface="Andalus" panose="02020603050405020304" pitchFamily="18" charset="-78"/>
                <a:cs typeface="Andalus" panose="02020603050405020304" pitchFamily="18" charset="-78"/>
              </a:rPr>
              <a:t>society </a:t>
            </a:r>
            <a:r>
              <a:rPr lang="en-US" sz="3600" dirty="0">
                <a:solidFill>
                  <a:prstClr val="black"/>
                </a:solidFill>
                <a:latin typeface="Andalus" panose="02020603050405020304" pitchFamily="18" charset="-78"/>
                <a:cs typeface="Andalus" panose="02020603050405020304" pitchFamily="18" charset="-78"/>
              </a:rPr>
              <a:t>that control gratification of needs </a:t>
            </a:r>
            <a:r>
              <a:rPr lang="en-US" sz="3600" dirty="0" smtClean="0">
                <a:solidFill>
                  <a:prstClr val="black"/>
                </a:solidFill>
                <a:latin typeface="Andalus" panose="02020603050405020304" pitchFamily="18" charset="-78"/>
                <a:cs typeface="Andalus" panose="02020603050405020304" pitchFamily="18" charset="-78"/>
              </a:rPr>
              <a:t>and regulates </a:t>
            </a:r>
            <a:r>
              <a:rPr lang="en-US" sz="3600" dirty="0">
                <a:solidFill>
                  <a:prstClr val="black"/>
                </a:solidFill>
                <a:latin typeface="Andalus" panose="02020603050405020304" pitchFamily="18" charset="-78"/>
                <a:cs typeface="Andalus" panose="02020603050405020304" pitchFamily="18" charset="-78"/>
              </a:rPr>
              <a:t>it by means of strict social norms.</a:t>
            </a:r>
          </a:p>
        </p:txBody>
      </p:sp>
    </p:spTree>
    <p:extLst>
      <p:ext uri="{BB962C8B-B14F-4D97-AF65-F5344CB8AC3E}">
        <p14:creationId xmlns:p14="http://schemas.microsoft.com/office/powerpoint/2010/main" val="41179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6741368"/>
          </a:xfrm>
          <a:prstGeom prst="rect">
            <a:avLst/>
          </a:prstGeom>
        </p:spPr>
      </p:pic>
    </p:spTree>
    <p:extLst>
      <p:ext uri="{BB962C8B-B14F-4D97-AF65-F5344CB8AC3E}">
        <p14:creationId xmlns:p14="http://schemas.microsoft.com/office/powerpoint/2010/main" val="2595512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204864"/>
            <a:ext cx="8136904" cy="1077218"/>
          </a:xfrm>
          <a:prstGeom prst="rect">
            <a:avLst/>
          </a:prstGeom>
        </p:spPr>
        <p:txBody>
          <a:bodyPr wrap="square">
            <a:spAutoFit/>
          </a:bodyPr>
          <a:lstStyle/>
          <a:p>
            <a:r>
              <a:rPr lang="en-US" sz="3200" dirty="0">
                <a:latin typeface="Andalus" panose="02020603050405020304" pitchFamily="18" charset="-78"/>
                <a:cs typeface="Andalus" panose="02020603050405020304" pitchFamily="18" charset="-78"/>
              </a:rPr>
              <a:t>https://</a:t>
            </a:r>
            <a:r>
              <a:rPr lang="en-US" sz="3200" dirty="0" err="1">
                <a:latin typeface="Andalus" panose="02020603050405020304" pitchFamily="18" charset="-78"/>
                <a:cs typeface="Andalus" panose="02020603050405020304" pitchFamily="18" charset="-78"/>
              </a:rPr>
              <a:t>www.hofstede-insights.com</a:t>
            </a:r>
            <a:r>
              <a:rPr lang="en-US" sz="3200" dirty="0">
                <a:latin typeface="Andalus" panose="02020603050405020304" pitchFamily="18" charset="-78"/>
                <a:cs typeface="Andalus" panose="02020603050405020304" pitchFamily="18" charset="-78"/>
              </a:rPr>
              <a:t>/country-comparison-tool</a:t>
            </a:r>
          </a:p>
        </p:txBody>
      </p:sp>
    </p:spTree>
    <p:extLst>
      <p:ext uri="{BB962C8B-B14F-4D97-AF65-F5344CB8AC3E}">
        <p14:creationId xmlns:p14="http://schemas.microsoft.com/office/powerpoint/2010/main" val="3755212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260" y="2348880"/>
            <a:ext cx="7768473" cy="2123658"/>
          </a:xfrm>
          <a:prstGeom prst="rect">
            <a:avLst/>
          </a:prstGeom>
        </p:spPr>
        <p:txBody>
          <a:bodyPr wrap="none">
            <a:spAutoFit/>
          </a:bodyPr>
          <a:lstStyle/>
          <a:p>
            <a:pPr algn="ctr"/>
            <a:r>
              <a:rPr lang="en-US" sz="4400" b="1" dirty="0" err="1" smtClean="0">
                <a:solidFill>
                  <a:srgbClr val="00B0F0"/>
                </a:solidFill>
                <a:latin typeface="Andalus" panose="02020603050405020304" pitchFamily="18" charset="-78"/>
                <a:cs typeface="Andalus" panose="02020603050405020304" pitchFamily="18" charset="-78"/>
              </a:rPr>
              <a:t>Trompenaars</a:t>
            </a:r>
            <a:r>
              <a:rPr lang="en-US" sz="4400" b="1" dirty="0" smtClean="0">
                <a:solidFill>
                  <a:srgbClr val="00B0F0"/>
                </a:solidFill>
                <a:latin typeface="Andalus" panose="02020603050405020304" pitchFamily="18" charset="-78"/>
                <a:cs typeface="Andalus" panose="02020603050405020304" pitchFamily="18" charset="-78"/>
              </a:rPr>
              <a:t>’ Seven Dimensions</a:t>
            </a:r>
          </a:p>
          <a:p>
            <a:pPr algn="ctr"/>
            <a:r>
              <a:rPr lang="en-US" sz="4400" b="1" dirty="0" smtClean="0">
                <a:solidFill>
                  <a:srgbClr val="00B0F0"/>
                </a:solidFill>
                <a:latin typeface="Andalus" panose="02020603050405020304" pitchFamily="18" charset="-78"/>
                <a:cs typeface="Andalus" panose="02020603050405020304" pitchFamily="18" charset="-78"/>
              </a:rPr>
              <a:t> of Culture</a:t>
            </a:r>
          </a:p>
          <a:p>
            <a:pPr algn="ctr"/>
            <a:r>
              <a:rPr lang="fr-FR" sz="4400" b="1" dirty="0" smtClean="0">
                <a:solidFill>
                  <a:srgbClr val="00B0F0"/>
                </a:solidFill>
                <a:latin typeface="Andalus" panose="02020603050405020304" pitchFamily="18" charset="-78"/>
                <a:cs typeface="Andalus" panose="02020603050405020304" pitchFamily="18" charset="-78"/>
              </a:rPr>
              <a:t>(1993)</a:t>
            </a:r>
            <a:endParaRPr lang="en-US" sz="4400" b="1" dirty="0">
              <a:solidFill>
                <a:srgbClr val="00B0F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683502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147" y="1844824"/>
            <a:ext cx="9144000" cy="2585323"/>
          </a:xfrm>
          <a:prstGeom prst="rect">
            <a:avLst/>
          </a:prstGeom>
          <a:noFill/>
        </p:spPr>
        <p:txBody>
          <a:bodyPr wrap="square" rtlCol="0">
            <a:spAutoFit/>
          </a:bodyPr>
          <a:lstStyle/>
          <a:p>
            <a:pPr algn="ctr"/>
            <a:r>
              <a:rPr lang="en-US" sz="4800" b="1" dirty="0" smtClean="0">
                <a:solidFill>
                  <a:srgbClr val="FF0000"/>
                </a:solidFill>
                <a:latin typeface="Andalus" panose="02020603050405020304" pitchFamily="18" charset="-78"/>
                <a:cs typeface="Andalus" panose="02020603050405020304" pitchFamily="18" charset="-78"/>
              </a:rPr>
              <a:t>Hofstede’s six Cultural </a:t>
            </a:r>
          </a:p>
          <a:p>
            <a:pPr algn="ctr"/>
            <a:r>
              <a:rPr lang="en-US" sz="4800" b="1" dirty="0" smtClean="0">
                <a:solidFill>
                  <a:srgbClr val="FF0000"/>
                </a:solidFill>
                <a:latin typeface="Andalus" panose="02020603050405020304" pitchFamily="18" charset="-78"/>
                <a:cs typeface="Andalus" panose="02020603050405020304" pitchFamily="18" charset="-78"/>
              </a:rPr>
              <a:t>Dimensions</a:t>
            </a:r>
          </a:p>
          <a:p>
            <a:pPr algn="ctr"/>
            <a:r>
              <a:rPr lang="en-US" sz="4800" b="1" dirty="0" smtClean="0">
                <a:solidFill>
                  <a:srgbClr val="FF0000"/>
                </a:solidFill>
                <a:latin typeface="Andalus" panose="02020603050405020304" pitchFamily="18" charset="-78"/>
                <a:cs typeface="Andalus" panose="02020603050405020304" pitchFamily="18" charset="-78"/>
              </a:rPr>
              <a:t>(1980)</a:t>
            </a:r>
          </a:p>
          <a:p>
            <a:endParaRPr lang="en-US" dirty="0">
              <a:solidFill>
                <a:prstClr val="black"/>
              </a:solidFill>
            </a:endParaRPr>
          </a:p>
        </p:txBody>
      </p:sp>
    </p:spTree>
    <p:extLst>
      <p:ext uri="{BB962C8B-B14F-4D97-AF65-F5344CB8AC3E}">
        <p14:creationId xmlns:p14="http://schemas.microsoft.com/office/powerpoint/2010/main" val="1658310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0"/>
            <a:ext cx="8892480" cy="6678751"/>
          </a:xfrm>
          <a:prstGeom prst="rect">
            <a:avLst/>
          </a:prstGeom>
        </p:spPr>
        <p:txBody>
          <a:bodyPr wrap="square">
            <a:spAutoFit/>
          </a:bodyPr>
          <a:lstStyle/>
          <a:p>
            <a:endParaRPr lang="en-US" sz="3600" dirty="0" smtClean="0">
              <a:latin typeface="Andalus" panose="02020603050405020304" pitchFamily="18" charset="-78"/>
              <a:cs typeface="Andalus" panose="02020603050405020304" pitchFamily="18" charset="-78"/>
            </a:endParaRPr>
          </a:p>
          <a:p>
            <a:pPr algn="ctr"/>
            <a:r>
              <a:rPr lang="en-US" sz="3600" b="1" dirty="0" err="1">
                <a:solidFill>
                  <a:srgbClr val="FF0000"/>
                </a:solidFill>
                <a:latin typeface="Andalus" panose="02020603050405020304" pitchFamily="18" charset="-78"/>
                <a:cs typeface="Andalus" panose="02020603050405020304" pitchFamily="18" charset="-78"/>
              </a:rPr>
              <a:t>Trompenaars</a:t>
            </a:r>
            <a:r>
              <a:rPr lang="en-US" sz="3600" b="1" dirty="0">
                <a:solidFill>
                  <a:srgbClr val="FF0000"/>
                </a:solidFill>
                <a:latin typeface="Andalus" panose="02020603050405020304" pitchFamily="18" charset="-78"/>
                <a:cs typeface="Andalus" panose="02020603050405020304" pitchFamily="18" charset="-78"/>
              </a:rPr>
              <a:t>’ Seven Dimensions</a:t>
            </a:r>
          </a:p>
          <a:p>
            <a:pPr algn="ctr"/>
            <a:r>
              <a:rPr lang="en-US" sz="3600" b="1" dirty="0">
                <a:solidFill>
                  <a:srgbClr val="FF0000"/>
                </a:solidFill>
                <a:latin typeface="Andalus" panose="02020603050405020304" pitchFamily="18" charset="-78"/>
                <a:cs typeface="Andalus" panose="02020603050405020304" pitchFamily="18" charset="-78"/>
              </a:rPr>
              <a:t> of </a:t>
            </a:r>
            <a:r>
              <a:rPr lang="en-US" sz="3600" b="1" dirty="0" smtClean="0">
                <a:solidFill>
                  <a:srgbClr val="FF0000"/>
                </a:solidFill>
                <a:latin typeface="Andalus" panose="02020603050405020304" pitchFamily="18" charset="-78"/>
                <a:cs typeface="Andalus" panose="02020603050405020304" pitchFamily="18" charset="-78"/>
              </a:rPr>
              <a:t>Culture </a:t>
            </a:r>
            <a:r>
              <a:rPr lang="fr-FR" sz="3600" b="1" dirty="0" smtClean="0">
                <a:solidFill>
                  <a:srgbClr val="FF0000"/>
                </a:solidFill>
                <a:latin typeface="Andalus" panose="02020603050405020304" pitchFamily="18" charset="-78"/>
                <a:cs typeface="Andalus" panose="02020603050405020304" pitchFamily="18" charset="-78"/>
              </a:rPr>
              <a:t>(1993)</a:t>
            </a:r>
          </a:p>
          <a:p>
            <a:pPr algn="ctr"/>
            <a:endParaRPr lang="en-US" sz="3200" dirty="0">
              <a:latin typeface="Andalus" panose="02020603050405020304" pitchFamily="18" charset="-78"/>
              <a:cs typeface="Andalus" panose="02020603050405020304" pitchFamily="18" charset="-78"/>
            </a:endParaRPr>
          </a:p>
          <a:p>
            <a:r>
              <a:rPr lang="en-US" sz="3200" dirty="0" smtClean="0">
                <a:latin typeface="Andalus" panose="02020603050405020304" pitchFamily="18" charset="-78"/>
                <a:cs typeface="Andalus" panose="02020603050405020304" pitchFamily="18" charset="-78"/>
              </a:rPr>
              <a:t>The </a:t>
            </a:r>
            <a:r>
              <a:rPr lang="en-US" sz="3200" dirty="0">
                <a:latin typeface="Andalus" panose="02020603050405020304" pitchFamily="18" charset="-78"/>
                <a:cs typeface="Andalus" panose="02020603050405020304" pitchFamily="18" charset="-78"/>
              </a:rPr>
              <a:t>model was first described in the book, </a:t>
            </a:r>
            <a:r>
              <a:rPr lang="en-US" sz="3200" i="1" dirty="0">
                <a:latin typeface="Andalus" panose="02020603050405020304" pitchFamily="18" charset="-78"/>
                <a:cs typeface="Andalus" panose="02020603050405020304" pitchFamily="18" charset="-78"/>
              </a:rPr>
              <a:t>Riding the Waves of Culture: Understanding Diversity in Global Business.</a:t>
            </a:r>
            <a:r>
              <a:rPr lang="en-US" sz="3200" dirty="0">
                <a:latin typeface="Andalus" panose="02020603050405020304" pitchFamily="18" charset="-78"/>
                <a:cs typeface="Andalus" panose="02020603050405020304" pitchFamily="18" charset="-78"/>
              </a:rPr>
              <a:t> Written by </a:t>
            </a:r>
            <a:r>
              <a:rPr lang="en-US" sz="3200" dirty="0" err="1">
                <a:latin typeface="Andalus" panose="02020603050405020304" pitchFamily="18" charset="-78"/>
                <a:cs typeface="Andalus" panose="02020603050405020304" pitchFamily="18" charset="-78"/>
              </a:rPr>
              <a:t>Fons</a:t>
            </a:r>
            <a:r>
              <a:rPr lang="en-US" sz="3200" dirty="0">
                <a:latin typeface="Andalus" panose="02020603050405020304" pitchFamily="18" charset="-78"/>
                <a:cs typeface="Andalus" panose="02020603050405020304" pitchFamily="18" charset="-78"/>
              </a:rPr>
              <a:t> </a:t>
            </a:r>
            <a:r>
              <a:rPr lang="en-US" sz="3200" dirty="0" err="1">
                <a:latin typeface="Andalus" panose="02020603050405020304" pitchFamily="18" charset="-78"/>
                <a:cs typeface="Andalus" panose="02020603050405020304" pitchFamily="18" charset="-78"/>
              </a:rPr>
              <a:t>Trompenaars</a:t>
            </a:r>
            <a:r>
              <a:rPr lang="en-US" sz="3200" dirty="0">
                <a:latin typeface="Andalus" panose="02020603050405020304" pitchFamily="18" charset="-78"/>
                <a:cs typeface="Andalus" panose="02020603050405020304" pitchFamily="18" charset="-78"/>
              </a:rPr>
              <a:t> and Charles Hampden-Turner in 1993. </a:t>
            </a:r>
            <a:endParaRPr lang="en-US" sz="3200" dirty="0" smtClean="0">
              <a:latin typeface="Andalus" panose="02020603050405020304" pitchFamily="18" charset="-78"/>
              <a:cs typeface="Andalus" panose="02020603050405020304" pitchFamily="18" charset="-78"/>
            </a:endParaRPr>
          </a:p>
          <a:p>
            <a:endParaRPr lang="en-US" sz="3200" dirty="0">
              <a:latin typeface="Andalus" panose="02020603050405020304" pitchFamily="18" charset="-78"/>
              <a:cs typeface="Andalus" panose="02020603050405020304" pitchFamily="18" charset="-78"/>
            </a:endParaRPr>
          </a:p>
          <a:p>
            <a:r>
              <a:rPr lang="en-US" sz="3200" dirty="0" smtClean="0">
                <a:latin typeface="Andalus" panose="02020603050405020304" pitchFamily="18" charset="-78"/>
                <a:cs typeface="Andalus" panose="02020603050405020304" pitchFamily="18" charset="-78"/>
              </a:rPr>
              <a:t>To </a:t>
            </a:r>
            <a:r>
              <a:rPr lang="en-US" sz="3200" dirty="0">
                <a:latin typeface="Andalus" panose="02020603050405020304" pitchFamily="18" charset="-78"/>
                <a:cs typeface="Andalus" panose="02020603050405020304" pitchFamily="18" charset="-78"/>
              </a:rPr>
              <a:t>create the model, they surveyed over 40,000 managers from 40 countries</a:t>
            </a:r>
            <a:r>
              <a:rPr lang="en-US" sz="3200" dirty="0" smtClean="0">
                <a:latin typeface="Andalus" panose="02020603050405020304" pitchFamily="18" charset="-78"/>
                <a:cs typeface="Andalus" panose="02020603050405020304" pitchFamily="18" charset="-78"/>
              </a:rPr>
              <a:t>.</a:t>
            </a:r>
          </a:p>
          <a:p>
            <a:r>
              <a:rPr lang="en-US" sz="3200" dirty="0" smtClean="0">
                <a:latin typeface="Andalus" panose="02020603050405020304" pitchFamily="18" charset="-78"/>
                <a:cs typeface="Andalus" panose="02020603050405020304" pitchFamily="18" charset="-78"/>
              </a:rPr>
              <a:t>The modal </a:t>
            </a:r>
            <a:r>
              <a:rPr lang="en-US" sz="3200" dirty="0">
                <a:latin typeface="Andalus" panose="02020603050405020304" pitchFamily="18" charset="-78"/>
                <a:cs typeface="Andalus" panose="02020603050405020304" pitchFamily="18" charset="-78"/>
              </a:rPr>
              <a:t>works by differentiating cultures based on their preferences in the following 7 dimensions:</a:t>
            </a:r>
          </a:p>
        </p:txBody>
      </p:sp>
    </p:spTree>
    <p:extLst>
      <p:ext uri="{BB962C8B-B14F-4D97-AF65-F5344CB8AC3E}">
        <p14:creationId xmlns:p14="http://schemas.microsoft.com/office/powerpoint/2010/main" val="3675454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2631"/>
            <a:ext cx="9252520" cy="7176047"/>
          </a:xfrm>
          <a:prstGeom prst="rect">
            <a:avLst/>
          </a:prstGeom>
        </p:spPr>
      </p:pic>
    </p:spTree>
    <p:extLst>
      <p:ext uri="{BB962C8B-B14F-4D97-AF65-F5344CB8AC3E}">
        <p14:creationId xmlns:p14="http://schemas.microsoft.com/office/powerpoint/2010/main" val="2548777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035" y="2204864"/>
            <a:ext cx="8856984" cy="1446550"/>
          </a:xfrm>
          <a:prstGeom prst="rect">
            <a:avLst/>
          </a:prstGeom>
        </p:spPr>
        <p:txBody>
          <a:bodyPr wrap="square">
            <a:spAutoFit/>
          </a:bodyPr>
          <a:lstStyle/>
          <a:p>
            <a:pPr algn="ctr"/>
            <a:r>
              <a:rPr lang="en-US" sz="4400" b="1" dirty="0" smtClean="0">
                <a:latin typeface="Andalus" panose="02020603050405020304" pitchFamily="18" charset="-78"/>
                <a:cs typeface="Andalus" panose="02020603050405020304" pitchFamily="18" charset="-78"/>
              </a:rPr>
              <a:t> Universalism </a:t>
            </a:r>
            <a:r>
              <a:rPr lang="en-US" sz="4400" b="1" dirty="0">
                <a:latin typeface="Andalus" panose="02020603050405020304" pitchFamily="18" charset="-78"/>
                <a:cs typeface="Andalus" panose="02020603050405020304" pitchFamily="18" charset="-78"/>
              </a:rPr>
              <a:t>Versus </a:t>
            </a:r>
            <a:r>
              <a:rPr lang="en-US" sz="4400" b="1" dirty="0" smtClean="0">
                <a:latin typeface="Andalus" panose="02020603050405020304" pitchFamily="18" charset="-78"/>
                <a:cs typeface="Andalus" panose="02020603050405020304" pitchFamily="18" charset="-78"/>
              </a:rPr>
              <a:t>Particularism</a:t>
            </a:r>
          </a:p>
          <a:p>
            <a:r>
              <a:rPr lang="en-US" sz="4400" b="1" dirty="0">
                <a:latin typeface="Andalus" panose="02020603050405020304" pitchFamily="18" charset="-78"/>
                <a:cs typeface="Andalus" panose="02020603050405020304" pitchFamily="18" charset="-78"/>
              </a:rPr>
              <a:t> </a:t>
            </a:r>
            <a:r>
              <a:rPr lang="en-US" sz="4400" b="1" dirty="0" smtClean="0">
                <a:latin typeface="Andalus" panose="02020603050405020304" pitchFamily="18" charset="-78"/>
                <a:cs typeface="Andalus" panose="02020603050405020304" pitchFamily="18" charset="-78"/>
              </a:rPr>
              <a:t>         </a:t>
            </a:r>
            <a:r>
              <a:rPr lang="en-US" sz="4400" b="1" dirty="0">
                <a:latin typeface="Andalus" panose="02020603050405020304" pitchFamily="18" charset="-78"/>
                <a:cs typeface="Andalus" panose="02020603050405020304" pitchFamily="18" charset="-78"/>
              </a:rPr>
              <a:t>(Rules Versus Relationships)</a:t>
            </a:r>
          </a:p>
        </p:txBody>
      </p:sp>
    </p:spTree>
    <p:extLst>
      <p:ext uri="{BB962C8B-B14F-4D97-AF65-F5344CB8AC3E}">
        <p14:creationId xmlns:p14="http://schemas.microsoft.com/office/powerpoint/2010/main" val="3715560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33211152"/>
              </p:ext>
            </p:extLst>
          </p:nvPr>
        </p:nvGraphicFramePr>
        <p:xfrm>
          <a:off x="0" y="-1"/>
          <a:ext cx="9143999" cy="6942585"/>
        </p:xfrm>
        <a:graphic>
          <a:graphicData uri="http://schemas.openxmlformats.org/drawingml/2006/table">
            <a:tbl>
              <a:tblPr firstRow="1" firstCol="1" bandRow="1">
                <a:tableStyleId>{3B4B98B0-60AC-42C2-AFA5-B58CD77FA1E5}</a:tableStyleId>
              </a:tblPr>
              <a:tblGrid>
                <a:gridCol w="1623753"/>
                <a:gridCol w="2732223"/>
                <a:gridCol w="4788023"/>
              </a:tblGrid>
              <a:tr h="3284985">
                <a:tc>
                  <a:txBody>
                    <a:bodyPr/>
                    <a:lstStyle/>
                    <a:p>
                      <a:pPr>
                        <a:spcAft>
                          <a:spcPts val="0"/>
                        </a:spcAft>
                      </a:pPr>
                      <a:r>
                        <a:rPr lang="en-US" sz="1800" spc="40" dirty="0">
                          <a:effectLst/>
                        </a:rPr>
                        <a:t>Universalism</a:t>
                      </a:r>
                      <a:endParaRPr lang="en-US" sz="1800" b="1" dirty="0">
                        <a:solidFill>
                          <a:schemeClr val="bg1"/>
                        </a:solidFill>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a:spcAft>
                          <a:spcPts val="0"/>
                        </a:spcAft>
                      </a:pPr>
                      <a:r>
                        <a:rPr lang="en-US" sz="2000" b="0" spc="40" dirty="0">
                          <a:effectLst/>
                        </a:rPr>
                        <a:t>People place a high importance on laws, rules, values, and obligations. They try to deal fairly with people based on these rules, but rules come before relationships.</a:t>
                      </a:r>
                      <a:endParaRPr lang="en-US" sz="2000" b="0" dirty="0">
                        <a:solidFill>
                          <a:schemeClr val="bg2">
                            <a:lumMod val="10000"/>
                          </a:schemeClr>
                        </a:solidFill>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marL="342900" lvl="0" indent="-342900">
                        <a:spcAft>
                          <a:spcPts val="0"/>
                        </a:spcAft>
                        <a:buSzPts val="1000"/>
                        <a:buFont typeface="Symbol"/>
                        <a:buChar char=""/>
                        <a:tabLst>
                          <a:tab pos="457200" algn="l"/>
                        </a:tabLst>
                      </a:pPr>
                      <a:r>
                        <a:rPr lang="en-US" sz="2000" b="0" spc="40" dirty="0">
                          <a:effectLst/>
                        </a:rPr>
                        <a:t>Help people understand how their work ties into their values and beliefs.</a:t>
                      </a:r>
                      <a:endParaRPr lang="en-US" sz="2000" b="0" dirty="0">
                        <a:effectLst/>
                      </a:endParaRPr>
                    </a:p>
                    <a:p>
                      <a:pPr marL="342900" lvl="0" indent="-342900">
                        <a:spcAft>
                          <a:spcPts val="0"/>
                        </a:spcAft>
                        <a:buSzPts val="1000"/>
                        <a:buFont typeface="Symbol"/>
                        <a:buChar char=""/>
                        <a:tabLst>
                          <a:tab pos="457200" algn="l"/>
                        </a:tabLst>
                      </a:pPr>
                      <a:r>
                        <a:rPr lang="en-US" sz="2000" b="0" spc="40" dirty="0">
                          <a:effectLst/>
                        </a:rPr>
                        <a:t>Provide clear instructions, processes, and procedures.</a:t>
                      </a:r>
                      <a:endParaRPr lang="en-US" sz="2000" b="0" dirty="0">
                        <a:effectLst/>
                      </a:endParaRPr>
                    </a:p>
                    <a:p>
                      <a:pPr marL="342900" lvl="0" indent="-342900">
                        <a:spcAft>
                          <a:spcPts val="0"/>
                        </a:spcAft>
                        <a:buSzPts val="1000"/>
                        <a:buFont typeface="Symbol"/>
                        <a:buChar char=""/>
                        <a:tabLst>
                          <a:tab pos="457200" algn="l"/>
                        </a:tabLst>
                      </a:pPr>
                      <a:r>
                        <a:rPr lang="en-US" sz="2000" b="0" spc="40" dirty="0">
                          <a:effectLst/>
                        </a:rPr>
                        <a:t>Keep promises and be consistent.</a:t>
                      </a:r>
                      <a:endParaRPr lang="en-US" sz="2000" b="0" dirty="0">
                        <a:effectLst/>
                      </a:endParaRPr>
                    </a:p>
                    <a:p>
                      <a:pPr marL="342900" lvl="0" indent="-342900">
                        <a:spcAft>
                          <a:spcPts val="0"/>
                        </a:spcAft>
                        <a:buSzPts val="1000"/>
                        <a:buFont typeface="Symbol"/>
                        <a:buChar char=""/>
                        <a:tabLst>
                          <a:tab pos="457200" algn="l"/>
                        </a:tabLst>
                      </a:pPr>
                      <a:r>
                        <a:rPr lang="en-US" sz="2000" b="0" spc="40" dirty="0">
                          <a:effectLst/>
                        </a:rPr>
                        <a:t>Give people time to make decisions.</a:t>
                      </a:r>
                      <a:endParaRPr lang="en-US" sz="2000" b="0" dirty="0">
                        <a:effectLst/>
                      </a:endParaRPr>
                    </a:p>
                    <a:p>
                      <a:pPr marL="342900" lvl="0" indent="-342900">
                        <a:spcAft>
                          <a:spcPts val="0"/>
                        </a:spcAft>
                        <a:buSzPts val="1000"/>
                        <a:buFont typeface="Symbol"/>
                        <a:buChar char=""/>
                        <a:tabLst>
                          <a:tab pos="457200" algn="l"/>
                        </a:tabLst>
                      </a:pPr>
                      <a:r>
                        <a:rPr lang="en-US" sz="2000" b="0" spc="40" dirty="0">
                          <a:effectLst/>
                        </a:rPr>
                        <a:t>Use an objective process to make decisions yourself, and explain your decisions if others are involved.</a:t>
                      </a:r>
                      <a:endParaRPr lang="en-US" sz="2000" b="0" dirty="0">
                        <a:solidFill>
                          <a:schemeClr val="bg2">
                            <a:lumMod val="10000"/>
                          </a:schemeClr>
                        </a:solidFill>
                        <a:effectLst/>
                        <a:latin typeface="Andalus" panose="02020603050405020304" pitchFamily="18" charset="-78"/>
                        <a:ea typeface="Calibri"/>
                        <a:cs typeface="Andalus" panose="02020603050405020304" pitchFamily="18" charset="-78"/>
                      </a:endParaRPr>
                    </a:p>
                  </a:txBody>
                  <a:tcPr marL="152400" marR="152400" marT="152400" marB="152400" anchor="ctr"/>
                </a:tc>
              </a:tr>
              <a:tr h="3655346">
                <a:tc>
                  <a:txBody>
                    <a:bodyPr/>
                    <a:lstStyle/>
                    <a:p>
                      <a:pPr>
                        <a:spcAft>
                          <a:spcPts val="0"/>
                        </a:spcAft>
                      </a:pPr>
                      <a:r>
                        <a:rPr lang="en-US" sz="1800" spc="40" dirty="0">
                          <a:effectLst/>
                        </a:rPr>
                        <a:t>Particularism</a:t>
                      </a:r>
                      <a:endParaRPr lang="en-US" sz="1800" b="0" dirty="0">
                        <a:solidFill>
                          <a:schemeClr val="bg1"/>
                        </a:solidFill>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a:spcAft>
                          <a:spcPts val="0"/>
                        </a:spcAft>
                      </a:pPr>
                      <a:r>
                        <a:rPr lang="en-US" sz="2000" spc="40">
                          <a:effectLst/>
                        </a:rPr>
                        <a:t>People believe that each circumstance, and each relationship, dictates the rules that they live by. Their response to a situation may change, based on what's happening in the moment, and who's involved.</a:t>
                      </a:r>
                      <a:endParaRPr lang="en-US" sz="2000" b="0">
                        <a:solidFill>
                          <a:schemeClr val="bg2">
                            <a:lumMod val="10000"/>
                          </a:schemeClr>
                        </a:solidFill>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marL="342900" lvl="0" indent="-342900">
                        <a:spcAft>
                          <a:spcPts val="0"/>
                        </a:spcAft>
                        <a:buSzPts val="1000"/>
                        <a:buFont typeface="Symbol"/>
                        <a:buChar char=""/>
                        <a:tabLst>
                          <a:tab pos="457200" algn="l"/>
                        </a:tabLst>
                      </a:pPr>
                      <a:r>
                        <a:rPr lang="en-US" sz="2000" spc="40" dirty="0">
                          <a:effectLst/>
                        </a:rPr>
                        <a:t>Give people autonomy to make their own decisions.</a:t>
                      </a:r>
                      <a:endParaRPr lang="en-US" sz="2000" dirty="0">
                        <a:effectLst/>
                      </a:endParaRPr>
                    </a:p>
                    <a:p>
                      <a:pPr marL="342900" lvl="0" indent="-342900">
                        <a:spcAft>
                          <a:spcPts val="0"/>
                        </a:spcAft>
                        <a:buSzPts val="1000"/>
                        <a:buFont typeface="Symbol"/>
                        <a:buChar char=""/>
                        <a:tabLst>
                          <a:tab pos="457200" algn="l"/>
                        </a:tabLst>
                      </a:pPr>
                      <a:r>
                        <a:rPr lang="en-US" sz="2000" spc="40" dirty="0">
                          <a:effectLst/>
                        </a:rPr>
                        <a:t>Respect others' needs when you make decisions.</a:t>
                      </a:r>
                      <a:endParaRPr lang="en-US" sz="2000" dirty="0">
                        <a:effectLst/>
                      </a:endParaRPr>
                    </a:p>
                    <a:p>
                      <a:pPr marL="342900" lvl="0" indent="-342900">
                        <a:spcAft>
                          <a:spcPts val="0"/>
                        </a:spcAft>
                        <a:buSzPts val="1000"/>
                        <a:buFont typeface="Symbol"/>
                        <a:buChar char=""/>
                        <a:tabLst>
                          <a:tab pos="457200" algn="l"/>
                        </a:tabLst>
                      </a:pPr>
                      <a:r>
                        <a:rPr lang="en-US" sz="2000" spc="40" dirty="0">
                          <a:effectLst/>
                        </a:rPr>
                        <a:t>Be flexible in how you make decisions.</a:t>
                      </a:r>
                      <a:endParaRPr lang="en-US" sz="2000" dirty="0">
                        <a:effectLst/>
                      </a:endParaRPr>
                    </a:p>
                    <a:p>
                      <a:pPr marL="342900" lvl="0" indent="-342900">
                        <a:spcAft>
                          <a:spcPts val="0"/>
                        </a:spcAft>
                        <a:buSzPts val="1000"/>
                        <a:buFont typeface="Symbol"/>
                        <a:buChar char=""/>
                        <a:tabLst>
                          <a:tab pos="457200" algn="l"/>
                        </a:tabLst>
                      </a:pPr>
                      <a:r>
                        <a:rPr lang="en-US" sz="2000" spc="40" dirty="0">
                          <a:effectLst/>
                        </a:rPr>
                        <a:t>Take time to build relationships and get to know people so that you can better understand their needs.</a:t>
                      </a:r>
                      <a:endParaRPr lang="en-US" sz="2000" dirty="0">
                        <a:effectLst/>
                      </a:endParaRPr>
                    </a:p>
                    <a:p>
                      <a:pPr marL="342900" lvl="0" indent="-342900">
                        <a:spcAft>
                          <a:spcPts val="0"/>
                        </a:spcAft>
                        <a:buSzPts val="1000"/>
                        <a:buFont typeface="Symbol"/>
                        <a:buChar char=""/>
                        <a:tabLst>
                          <a:tab pos="457200" algn="l"/>
                        </a:tabLst>
                      </a:pPr>
                      <a:r>
                        <a:rPr lang="en-US" sz="2000" spc="40" dirty="0">
                          <a:effectLst/>
                        </a:rPr>
                        <a:t>Highlight important rules and policies that need to be followed.</a:t>
                      </a:r>
                      <a:endParaRPr lang="en-US" sz="2000" b="0" dirty="0">
                        <a:solidFill>
                          <a:schemeClr val="bg2">
                            <a:lumMod val="10000"/>
                          </a:schemeClr>
                        </a:solidFill>
                        <a:effectLst/>
                        <a:latin typeface="Andalus" panose="02020603050405020304" pitchFamily="18" charset="-78"/>
                        <a:ea typeface="Calibri"/>
                        <a:cs typeface="Andalus" panose="02020603050405020304" pitchFamily="18" charset="-78"/>
                      </a:endParaRPr>
                    </a:p>
                  </a:txBody>
                  <a:tcPr marL="152400" marR="152400" marT="152400" marB="152400" anchor="ctr"/>
                </a:tc>
              </a:tr>
            </a:tbl>
          </a:graphicData>
        </a:graphic>
      </p:graphicFrame>
    </p:spTree>
    <p:extLst>
      <p:ext uri="{BB962C8B-B14F-4D97-AF65-F5344CB8AC3E}">
        <p14:creationId xmlns:p14="http://schemas.microsoft.com/office/powerpoint/2010/main" val="3302591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57" y="2348880"/>
            <a:ext cx="8964488" cy="1323439"/>
          </a:xfrm>
          <a:prstGeom prst="rect">
            <a:avLst/>
          </a:prstGeom>
        </p:spPr>
        <p:txBody>
          <a:bodyPr wrap="square">
            <a:spAutoFit/>
          </a:bodyPr>
          <a:lstStyle/>
          <a:p>
            <a:pPr algn="ctr"/>
            <a:r>
              <a:rPr lang="en-US" sz="4000" b="1" dirty="0" smtClean="0">
                <a:latin typeface="Andalus" panose="02020603050405020304" pitchFamily="18" charset="-78"/>
                <a:cs typeface="Andalus" panose="02020603050405020304" pitchFamily="18" charset="-78"/>
              </a:rPr>
              <a:t> </a:t>
            </a:r>
            <a:r>
              <a:rPr lang="en-US" sz="4000" b="1" dirty="0">
                <a:latin typeface="Andalus" panose="02020603050405020304" pitchFamily="18" charset="-78"/>
                <a:cs typeface="Andalus" panose="02020603050405020304" pitchFamily="18" charset="-78"/>
              </a:rPr>
              <a:t>Individualism Versus Communitarianism (The Individual Versus The Group)</a:t>
            </a:r>
          </a:p>
        </p:txBody>
      </p:sp>
    </p:spTree>
    <p:extLst>
      <p:ext uri="{BB962C8B-B14F-4D97-AF65-F5344CB8AC3E}">
        <p14:creationId xmlns:p14="http://schemas.microsoft.com/office/powerpoint/2010/main" val="1250891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01798441"/>
              </p:ext>
            </p:extLst>
          </p:nvPr>
        </p:nvGraphicFramePr>
        <p:xfrm>
          <a:off x="1" y="0"/>
          <a:ext cx="9144000" cy="6894553"/>
        </p:xfrm>
        <a:graphic>
          <a:graphicData uri="http://schemas.openxmlformats.org/drawingml/2006/table">
            <a:tbl>
              <a:tblPr firstRow="1" firstCol="1" bandRow="1">
                <a:tableStyleId>{0E3FDE45-AF77-4B5C-9715-49D594BDF05E}</a:tableStyleId>
              </a:tblPr>
              <a:tblGrid>
                <a:gridCol w="2130829"/>
                <a:gridCol w="2441170"/>
                <a:gridCol w="4572001"/>
              </a:tblGrid>
              <a:tr h="3011447">
                <a:tc>
                  <a:txBody>
                    <a:bodyPr/>
                    <a:lstStyle/>
                    <a:p>
                      <a:pPr>
                        <a:spcAft>
                          <a:spcPts val="0"/>
                        </a:spcAft>
                      </a:pPr>
                      <a:r>
                        <a:rPr lang="en-US" sz="2000" spc="40" dirty="0">
                          <a:effectLst/>
                        </a:rPr>
                        <a:t>Individualism</a:t>
                      </a:r>
                      <a:endParaRPr lang="en-US" sz="2000"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a:spcAft>
                          <a:spcPts val="0"/>
                        </a:spcAft>
                      </a:pPr>
                      <a:r>
                        <a:rPr lang="en-US" sz="2000" b="0" spc="40">
                          <a:effectLst/>
                        </a:rPr>
                        <a:t>People believe in personal freedom and achievement. They believe that you make your own decisions, and that you must take care of yourself.</a:t>
                      </a:r>
                      <a:endParaRPr lang="en-US" sz="2000" b="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marL="342900" lvl="0" indent="-342900">
                        <a:spcAft>
                          <a:spcPts val="0"/>
                        </a:spcAft>
                        <a:buSzPts val="1000"/>
                        <a:buFont typeface="Symbol"/>
                        <a:buChar char=""/>
                        <a:tabLst>
                          <a:tab pos="457200" algn="l"/>
                        </a:tabLst>
                      </a:pPr>
                      <a:r>
                        <a:rPr lang="en-US" sz="2000" b="0" spc="40" dirty="0">
                          <a:effectLst/>
                        </a:rPr>
                        <a:t>Praise and reward individual performance.</a:t>
                      </a:r>
                      <a:endParaRPr lang="en-US" sz="2000" b="0" dirty="0">
                        <a:effectLst/>
                      </a:endParaRPr>
                    </a:p>
                    <a:p>
                      <a:pPr marL="342900" lvl="0" indent="-342900">
                        <a:spcAft>
                          <a:spcPts val="0"/>
                        </a:spcAft>
                        <a:buSzPts val="1000"/>
                        <a:buFont typeface="Symbol"/>
                        <a:buChar char=""/>
                        <a:tabLst>
                          <a:tab pos="457200" algn="l"/>
                        </a:tabLst>
                      </a:pPr>
                      <a:r>
                        <a:rPr lang="en-US" sz="2000" b="0" spc="40" dirty="0">
                          <a:effectLst/>
                        </a:rPr>
                        <a:t>Give people autonomy to make their own decisions and to use their initiative.</a:t>
                      </a:r>
                      <a:endParaRPr lang="en-US" sz="2000" b="0" dirty="0">
                        <a:effectLst/>
                      </a:endParaRPr>
                    </a:p>
                    <a:p>
                      <a:pPr marL="342900" lvl="0" indent="-342900">
                        <a:spcAft>
                          <a:spcPts val="0"/>
                        </a:spcAft>
                        <a:buSzPts val="1000"/>
                        <a:buFont typeface="Symbol"/>
                        <a:buChar char=""/>
                        <a:tabLst>
                          <a:tab pos="457200" algn="l"/>
                        </a:tabLst>
                      </a:pPr>
                      <a:r>
                        <a:rPr lang="en-US" sz="2000" b="0" spc="40" dirty="0">
                          <a:effectLst/>
                        </a:rPr>
                        <a:t>Link people's needs with those of the group or organization.</a:t>
                      </a:r>
                      <a:endParaRPr lang="en-US" sz="2000" b="0" dirty="0">
                        <a:effectLst/>
                      </a:endParaRPr>
                    </a:p>
                    <a:p>
                      <a:pPr marL="342900" lvl="0" indent="-342900">
                        <a:spcAft>
                          <a:spcPts val="0"/>
                        </a:spcAft>
                        <a:buSzPts val="1000"/>
                        <a:buFont typeface="Symbol"/>
                        <a:buChar char=""/>
                        <a:tabLst>
                          <a:tab pos="457200" algn="l"/>
                        </a:tabLst>
                      </a:pPr>
                      <a:r>
                        <a:rPr lang="en-US" sz="2000" b="0" spc="40" dirty="0">
                          <a:effectLst/>
                        </a:rPr>
                        <a:t>Allow people to be creative and to learn from their mistakes.</a:t>
                      </a:r>
                      <a:endParaRPr lang="en-US" sz="2000" b="0" dirty="0">
                        <a:effectLst/>
                        <a:latin typeface="Andalus" panose="02020603050405020304" pitchFamily="18" charset="-78"/>
                        <a:ea typeface="Calibri"/>
                        <a:cs typeface="Andalus" panose="02020603050405020304" pitchFamily="18" charset="-78"/>
                      </a:endParaRPr>
                    </a:p>
                  </a:txBody>
                  <a:tcPr marL="152400" marR="152400" marT="152400" marB="152400" anchor="ctr"/>
                </a:tc>
              </a:tr>
              <a:tr h="3846553">
                <a:tc>
                  <a:txBody>
                    <a:bodyPr/>
                    <a:lstStyle/>
                    <a:p>
                      <a:pPr>
                        <a:spcAft>
                          <a:spcPts val="0"/>
                        </a:spcAft>
                      </a:pPr>
                      <a:r>
                        <a:rPr lang="en-US" sz="2000" spc="40">
                          <a:effectLst/>
                        </a:rPr>
                        <a:t>Communitarianism</a:t>
                      </a:r>
                      <a:endParaRPr lang="en-US" sz="200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a:spcAft>
                          <a:spcPts val="0"/>
                        </a:spcAft>
                      </a:pPr>
                      <a:r>
                        <a:rPr lang="en-US" sz="2000" spc="40" dirty="0">
                          <a:effectLst/>
                        </a:rPr>
                        <a:t>People believe that the group is more important than the individual. The group provides help and safety, in exchange for loyalty. The group always comes before the individual.</a:t>
                      </a:r>
                      <a:endParaRPr lang="en-US" sz="2000"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marL="342900" lvl="0" indent="-342900">
                        <a:spcAft>
                          <a:spcPts val="0"/>
                        </a:spcAft>
                        <a:buSzPts val="1000"/>
                        <a:buFont typeface="Symbol"/>
                        <a:buChar char=""/>
                        <a:tabLst>
                          <a:tab pos="457200" algn="l"/>
                        </a:tabLst>
                      </a:pPr>
                      <a:r>
                        <a:rPr lang="en-US" sz="2000" spc="40" dirty="0">
                          <a:effectLst/>
                        </a:rPr>
                        <a:t>Praise and reward group performance.</a:t>
                      </a:r>
                      <a:endParaRPr lang="en-US" sz="2000" dirty="0">
                        <a:effectLst/>
                      </a:endParaRPr>
                    </a:p>
                    <a:p>
                      <a:pPr marL="342900" lvl="0" indent="-342900">
                        <a:spcAft>
                          <a:spcPts val="0"/>
                        </a:spcAft>
                        <a:buSzPts val="1000"/>
                        <a:buFont typeface="Symbol"/>
                        <a:buChar char=""/>
                        <a:tabLst>
                          <a:tab pos="457200" algn="l"/>
                        </a:tabLst>
                      </a:pPr>
                      <a:r>
                        <a:rPr lang="en-US" sz="2000" spc="40" dirty="0">
                          <a:effectLst/>
                        </a:rPr>
                        <a:t>Don't praise individuals publically.</a:t>
                      </a:r>
                      <a:endParaRPr lang="en-US" sz="2000" dirty="0">
                        <a:effectLst/>
                      </a:endParaRPr>
                    </a:p>
                    <a:p>
                      <a:pPr marL="342900" lvl="0" indent="-342900">
                        <a:spcAft>
                          <a:spcPts val="0"/>
                        </a:spcAft>
                        <a:buSzPts val="1000"/>
                        <a:buFont typeface="Symbol"/>
                        <a:buChar char=""/>
                        <a:tabLst>
                          <a:tab pos="457200" algn="l"/>
                        </a:tabLst>
                      </a:pPr>
                      <a:r>
                        <a:rPr lang="en-US" sz="2000" spc="40" dirty="0">
                          <a:effectLst/>
                        </a:rPr>
                        <a:t>Allow people to involve others in decision making.</a:t>
                      </a:r>
                      <a:endParaRPr lang="en-US" sz="2000" dirty="0">
                        <a:effectLst/>
                      </a:endParaRPr>
                    </a:p>
                    <a:p>
                      <a:pPr marL="342900" lvl="0" indent="-342900">
                        <a:spcAft>
                          <a:spcPts val="0"/>
                        </a:spcAft>
                        <a:buSzPts val="1000"/>
                        <a:buFont typeface="Symbol"/>
                        <a:buChar char=""/>
                        <a:tabLst>
                          <a:tab pos="457200" algn="l"/>
                        </a:tabLst>
                      </a:pPr>
                      <a:r>
                        <a:rPr lang="en-US" sz="2000" spc="40" dirty="0">
                          <a:effectLst/>
                        </a:rPr>
                        <a:t>Avoid showing favoritism.</a:t>
                      </a:r>
                      <a:endParaRPr lang="en-US" sz="2000" dirty="0">
                        <a:effectLst/>
                        <a:latin typeface="Andalus" panose="02020603050405020304" pitchFamily="18" charset="-78"/>
                        <a:ea typeface="Calibri"/>
                        <a:cs typeface="Andalus" panose="02020603050405020304" pitchFamily="18" charset="-78"/>
                      </a:endParaRPr>
                    </a:p>
                  </a:txBody>
                  <a:tcPr marL="152400" marR="152400" marT="152400" marB="152400" anchor="ctr"/>
                </a:tc>
              </a:tr>
            </a:tbl>
          </a:graphicData>
        </a:graphic>
      </p:graphicFrame>
    </p:spTree>
    <p:extLst>
      <p:ext uri="{BB962C8B-B14F-4D97-AF65-F5344CB8AC3E}">
        <p14:creationId xmlns:p14="http://schemas.microsoft.com/office/powerpoint/2010/main" val="514990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780928"/>
            <a:ext cx="7848872" cy="1446550"/>
          </a:xfrm>
          <a:prstGeom prst="rect">
            <a:avLst/>
          </a:prstGeom>
        </p:spPr>
        <p:txBody>
          <a:bodyPr wrap="square">
            <a:spAutoFit/>
          </a:bodyPr>
          <a:lstStyle/>
          <a:p>
            <a:pPr algn="ctr"/>
            <a:r>
              <a:rPr lang="en-US" sz="4400" b="1" dirty="0">
                <a:latin typeface="Andalus" panose="02020603050405020304" pitchFamily="18" charset="-78"/>
                <a:cs typeface="Andalus" panose="02020603050405020304" pitchFamily="18" charset="-78"/>
              </a:rPr>
              <a:t>Specific Versus Diffuse </a:t>
            </a:r>
            <a:endParaRPr lang="en-US" sz="4400" b="1" dirty="0" smtClean="0">
              <a:latin typeface="Andalus" panose="02020603050405020304" pitchFamily="18" charset="-78"/>
              <a:cs typeface="Andalus" panose="02020603050405020304" pitchFamily="18" charset="-78"/>
            </a:endParaRPr>
          </a:p>
          <a:p>
            <a:pPr algn="ctr"/>
            <a:r>
              <a:rPr lang="en-US" sz="4400" b="1" dirty="0" smtClean="0">
                <a:latin typeface="Andalus" panose="02020603050405020304" pitchFamily="18" charset="-78"/>
                <a:cs typeface="Andalus" panose="02020603050405020304" pitchFamily="18" charset="-78"/>
              </a:rPr>
              <a:t>(</a:t>
            </a:r>
            <a:r>
              <a:rPr lang="en-US" sz="4400" b="1" dirty="0">
                <a:latin typeface="Andalus" panose="02020603050405020304" pitchFamily="18" charset="-78"/>
                <a:cs typeface="Andalus" panose="02020603050405020304" pitchFamily="18" charset="-78"/>
              </a:rPr>
              <a:t>How Far People Get Involved)</a:t>
            </a:r>
          </a:p>
        </p:txBody>
      </p:sp>
    </p:spTree>
    <p:extLst>
      <p:ext uri="{BB962C8B-B14F-4D97-AF65-F5344CB8AC3E}">
        <p14:creationId xmlns:p14="http://schemas.microsoft.com/office/powerpoint/2010/main" val="2349891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376337142"/>
              </p:ext>
            </p:extLst>
          </p:nvPr>
        </p:nvGraphicFramePr>
        <p:xfrm>
          <a:off x="0" y="-27384"/>
          <a:ext cx="9144000" cy="6858000"/>
        </p:xfrm>
        <a:graphic>
          <a:graphicData uri="http://schemas.openxmlformats.org/drawingml/2006/table">
            <a:tbl>
              <a:tblPr firstRow="1" firstCol="1" bandRow="1">
                <a:tableStyleId>{9D7B26C5-4107-4FEC-AEDC-1716B250A1EF}</a:tableStyleId>
              </a:tblPr>
              <a:tblGrid>
                <a:gridCol w="1402080"/>
                <a:gridCol w="3962008"/>
                <a:gridCol w="3779912"/>
              </a:tblGrid>
              <a:tr h="3161489">
                <a:tc>
                  <a:txBody>
                    <a:bodyPr/>
                    <a:lstStyle/>
                    <a:p>
                      <a:pPr>
                        <a:spcAft>
                          <a:spcPts val="0"/>
                        </a:spcAft>
                      </a:pPr>
                      <a:r>
                        <a:rPr lang="en-US" sz="2000" spc="40" dirty="0">
                          <a:effectLst/>
                          <a:latin typeface="Andalus" panose="02020603050405020304" pitchFamily="18" charset="-78"/>
                          <a:cs typeface="Andalus" panose="02020603050405020304" pitchFamily="18" charset="-78"/>
                        </a:rPr>
                        <a:t>Specific</a:t>
                      </a:r>
                      <a:endParaRPr lang="en-US" sz="2000"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a:spcAft>
                          <a:spcPts val="0"/>
                        </a:spcAft>
                      </a:pPr>
                      <a:r>
                        <a:rPr lang="en-US" sz="1800" b="0" spc="40" dirty="0">
                          <a:effectLst/>
                          <a:latin typeface="Andalus" panose="02020603050405020304" pitchFamily="18" charset="-78"/>
                          <a:cs typeface="Andalus" panose="02020603050405020304" pitchFamily="18" charset="-78"/>
                        </a:rPr>
                        <a:t>People keep work and personal lives separate. As a result, they believe that relationships don't have much of an impact on work objectives, and, although good relationships are important, they believe that people can work together without having a good relationship.</a:t>
                      </a:r>
                      <a:endParaRPr lang="en-US" sz="1800" b="0"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marL="342900" lvl="0" indent="-342900">
                        <a:spcAft>
                          <a:spcPts val="0"/>
                        </a:spcAft>
                        <a:buSzPts val="1000"/>
                        <a:buFont typeface="Symbol"/>
                        <a:buChar char=""/>
                        <a:tabLst>
                          <a:tab pos="457200" algn="l"/>
                        </a:tabLst>
                      </a:pPr>
                      <a:r>
                        <a:rPr lang="en-US" sz="1800" b="0" spc="40" dirty="0">
                          <a:effectLst/>
                          <a:latin typeface="Andalus" panose="02020603050405020304" pitchFamily="18" charset="-78"/>
                          <a:cs typeface="Andalus" panose="02020603050405020304" pitchFamily="18" charset="-78"/>
                        </a:rPr>
                        <a:t>Be direct and to the point.</a:t>
                      </a:r>
                      <a:endParaRPr lang="en-US" sz="18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effectLst/>
                          <a:latin typeface="Andalus" panose="02020603050405020304" pitchFamily="18" charset="-78"/>
                          <a:cs typeface="Andalus" panose="02020603050405020304" pitchFamily="18" charset="-78"/>
                        </a:rPr>
                        <a:t>Focus on people's objectives before you focus on strengthening relationships.</a:t>
                      </a:r>
                      <a:endParaRPr lang="en-US" sz="18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effectLst/>
                          <a:latin typeface="Andalus" panose="02020603050405020304" pitchFamily="18" charset="-78"/>
                          <a:cs typeface="Andalus" panose="02020603050405020304" pitchFamily="18" charset="-78"/>
                        </a:rPr>
                        <a:t>Provide clear instructions, processes, and procedures.</a:t>
                      </a:r>
                      <a:endParaRPr lang="en-US" sz="18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effectLst/>
                          <a:latin typeface="Andalus" panose="02020603050405020304" pitchFamily="18" charset="-78"/>
                          <a:cs typeface="Andalus" panose="02020603050405020304" pitchFamily="18" charset="-78"/>
                        </a:rPr>
                        <a:t>Allow people to keep their work and home lives separate.</a:t>
                      </a:r>
                      <a:endParaRPr lang="en-US" sz="1800" b="0" dirty="0">
                        <a:effectLst/>
                        <a:latin typeface="Andalus" panose="02020603050405020304" pitchFamily="18" charset="-78"/>
                        <a:ea typeface="Calibri"/>
                        <a:cs typeface="Andalus" panose="02020603050405020304" pitchFamily="18" charset="-78"/>
                      </a:endParaRPr>
                    </a:p>
                  </a:txBody>
                  <a:tcPr marL="152400" marR="152400" marT="152400" marB="152400" anchor="ctr"/>
                </a:tc>
              </a:tr>
              <a:tr h="3696511">
                <a:tc>
                  <a:txBody>
                    <a:bodyPr/>
                    <a:lstStyle/>
                    <a:p>
                      <a:pPr>
                        <a:spcAft>
                          <a:spcPts val="0"/>
                        </a:spcAft>
                      </a:pPr>
                      <a:r>
                        <a:rPr lang="en-US" sz="2000" spc="40" dirty="0">
                          <a:effectLst/>
                          <a:latin typeface="Andalus" panose="02020603050405020304" pitchFamily="18" charset="-78"/>
                          <a:cs typeface="Andalus" panose="02020603050405020304" pitchFamily="18" charset="-78"/>
                        </a:rPr>
                        <a:t>Diffuse</a:t>
                      </a:r>
                      <a:endParaRPr lang="en-US" sz="2000"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a:spcAft>
                          <a:spcPts val="0"/>
                        </a:spcAft>
                      </a:pPr>
                      <a:r>
                        <a:rPr lang="en-US" sz="1800" spc="40" dirty="0">
                          <a:effectLst/>
                          <a:latin typeface="Andalus" panose="02020603050405020304" pitchFamily="18" charset="-78"/>
                          <a:cs typeface="Andalus" panose="02020603050405020304" pitchFamily="18" charset="-78"/>
                        </a:rPr>
                        <a:t>People see an overlap between their work and personal life. They believe that good relationships are vital to meeting business objectives, and that their relationships with others will be the same, whether they are at work or meeting socially. People spend time outside work hours with colleagues and clients.</a:t>
                      </a:r>
                      <a:endParaRPr lang="en-US" sz="1800"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marL="342900" lvl="0" indent="-342900">
                        <a:spcAft>
                          <a:spcPts val="0"/>
                        </a:spcAft>
                        <a:buSzPts val="1000"/>
                        <a:buFont typeface="Symbol"/>
                        <a:buChar char=""/>
                        <a:tabLst>
                          <a:tab pos="457200" algn="l"/>
                        </a:tabLst>
                      </a:pPr>
                      <a:r>
                        <a:rPr lang="en-US" sz="1800" spc="40" dirty="0">
                          <a:effectLst/>
                          <a:latin typeface="Andalus" panose="02020603050405020304" pitchFamily="18" charset="-78"/>
                          <a:cs typeface="Andalus" panose="02020603050405020304" pitchFamily="18" charset="-78"/>
                        </a:rPr>
                        <a:t>Focus on building a good relationship before you focus on business objectives.</a:t>
                      </a:r>
                      <a:endParaRPr lang="en-US" sz="180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spc="40" dirty="0">
                          <a:effectLst/>
                          <a:latin typeface="Andalus" panose="02020603050405020304" pitchFamily="18" charset="-78"/>
                          <a:cs typeface="Andalus" panose="02020603050405020304" pitchFamily="18" charset="-78"/>
                        </a:rPr>
                        <a:t>Find out as much as you can about the people that you work with and the organizations that you do business with.</a:t>
                      </a:r>
                      <a:endParaRPr lang="en-US" sz="180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spc="40" dirty="0">
                          <a:effectLst/>
                          <a:latin typeface="Andalus" panose="02020603050405020304" pitchFamily="18" charset="-78"/>
                          <a:cs typeface="Andalus" panose="02020603050405020304" pitchFamily="18" charset="-78"/>
                        </a:rPr>
                        <a:t>Be prepared to discuss business on social occasions, and to have personal discussions at work.</a:t>
                      </a:r>
                      <a:endParaRPr lang="en-US" sz="180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spc="40" dirty="0">
                          <a:effectLst/>
                          <a:latin typeface="Andalus" panose="02020603050405020304" pitchFamily="18" charset="-78"/>
                          <a:cs typeface="Andalus" panose="02020603050405020304" pitchFamily="18" charset="-78"/>
                        </a:rPr>
                        <a:t>Try to avoid turning down invitations to social functions.</a:t>
                      </a:r>
                      <a:endParaRPr lang="en-US" sz="1800" dirty="0">
                        <a:effectLst/>
                        <a:latin typeface="Andalus" panose="02020603050405020304" pitchFamily="18" charset="-78"/>
                        <a:ea typeface="Calibri"/>
                        <a:cs typeface="Andalus" panose="02020603050405020304" pitchFamily="18" charset="-78"/>
                      </a:endParaRPr>
                    </a:p>
                  </a:txBody>
                  <a:tcPr marL="152400" marR="152400" marT="152400" marB="152400" anchor="ctr"/>
                </a:tc>
              </a:tr>
            </a:tbl>
          </a:graphicData>
        </a:graphic>
      </p:graphicFrame>
    </p:spTree>
    <p:extLst>
      <p:ext uri="{BB962C8B-B14F-4D97-AF65-F5344CB8AC3E}">
        <p14:creationId xmlns:p14="http://schemas.microsoft.com/office/powerpoint/2010/main" val="2665156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04864"/>
            <a:ext cx="9036496" cy="1446550"/>
          </a:xfrm>
          <a:prstGeom prst="rect">
            <a:avLst/>
          </a:prstGeom>
        </p:spPr>
        <p:txBody>
          <a:bodyPr wrap="square">
            <a:spAutoFit/>
          </a:bodyPr>
          <a:lstStyle/>
          <a:p>
            <a:pPr algn="ctr"/>
            <a:r>
              <a:rPr lang="en-US" sz="4400" b="1" dirty="0">
                <a:latin typeface="Andalus" panose="02020603050405020304" pitchFamily="18" charset="-78"/>
                <a:cs typeface="Andalus" panose="02020603050405020304" pitchFamily="18" charset="-78"/>
              </a:rPr>
              <a:t>Neutral Versus Emotional </a:t>
            </a:r>
            <a:endParaRPr lang="en-US" sz="4400" b="1" dirty="0" smtClean="0">
              <a:latin typeface="Andalus" panose="02020603050405020304" pitchFamily="18" charset="-78"/>
              <a:cs typeface="Andalus" panose="02020603050405020304" pitchFamily="18" charset="-78"/>
            </a:endParaRPr>
          </a:p>
          <a:p>
            <a:pPr algn="ctr"/>
            <a:r>
              <a:rPr lang="en-US" sz="4400" b="1" dirty="0" smtClean="0">
                <a:latin typeface="Andalus" panose="02020603050405020304" pitchFamily="18" charset="-78"/>
                <a:cs typeface="Andalus" panose="02020603050405020304" pitchFamily="18" charset="-78"/>
              </a:rPr>
              <a:t>(</a:t>
            </a:r>
            <a:r>
              <a:rPr lang="en-US" sz="4400" b="1" dirty="0">
                <a:latin typeface="Andalus" panose="02020603050405020304" pitchFamily="18" charset="-78"/>
                <a:cs typeface="Andalus" panose="02020603050405020304" pitchFamily="18" charset="-78"/>
              </a:rPr>
              <a:t>How People Express Emotions)</a:t>
            </a:r>
          </a:p>
        </p:txBody>
      </p:sp>
    </p:spTree>
    <p:extLst>
      <p:ext uri="{BB962C8B-B14F-4D97-AF65-F5344CB8AC3E}">
        <p14:creationId xmlns:p14="http://schemas.microsoft.com/office/powerpoint/2010/main" val="2908215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124679176"/>
              </p:ext>
            </p:extLst>
          </p:nvPr>
        </p:nvGraphicFramePr>
        <p:xfrm>
          <a:off x="2" y="0"/>
          <a:ext cx="9143999" cy="6858000"/>
        </p:xfrm>
        <a:graphic>
          <a:graphicData uri="http://schemas.openxmlformats.org/drawingml/2006/table">
            <a:tbl>
              <a:tblPr firstRow="1" firstCol="1" bandRow="1">
                <a:tableStyleId>{F2DE63D5-997A-4646-A377-4702673A728D}</a:tableStyleId>
              </a:tblPr>
              <a:tblGrid>
                <a:gridCol w="2736546"/>
                <a:gridCol w="2823005"/>
                <a:gridCol w="3584448"/>
              </a:tblGrid>
              <a:tr h="3738324">
                <a:tc>
                  <a:txBody>
                    <a:bodyPr/>
                    <a:lstStyle/>
                    <a:p>
                      <a:pPr>
                        <a:spcAft>
                          <a:spcPts val="0"/>
                        </a:spcAft>
                      </a:pPr>
                      <a:r>
                        <a:rPr lang="en-US" sz="1800" b="1" spc="40" dirty="0">
                          <a:solidFill>
                            <a:schemeClr val="tx1"/>
                          </a:solidFill>
                          <a:effectLst/>
                          <a:latin typeface="Andalus" panose="02020603050405020304" pitchFamily="18" charset="-78"/>
                          <a:cs typeface="Andalus" panose="02020603050405020304" pitchFamily="18" charset="-78"/>
                        </a:rPr>
                        <a:t>Neutral</a:t>
                      </a:r>
                      <a:endParaRPr lang="en-US" sz="1800" b="1" dirty="0">
                        <a:solidFill>
                          <a:schemeClr val="tx1"/>
                        </a:solidFill>
                        <a:effectLst/>
                        <a:latin typeface="Andalus" panose="02020603050405020304" pitchFamily="18" charset="-78"/>
                        <a:ea typeface="Calibri"/>
                        <a:cs typeface="Andalus" panose="02020603050405020304" pitchFamily="18" charset="-78"/>
                      </a:endParaRPr>
                    </a:p>
                  </a:txBody>
                  <a:tcPr marL="148880" marR="148880" marT="148880" marB="148880" anchor="ctr"/>
                </a:tc>
                <a:tc>
                  <a:txBody>
                    <a:bodyPr/>
                    <a:lstStyle/>
                    <a:p>
                      <a:pPr>
                        <a:spcAft>
                          <a:spcPts val="0"/>
                        </a:spcAft>
                      </a:pPr>
                      <a:r>
                        <a:rPr lang="en-US" sz="1800" b="0" spc="40">
                          <a:solidFill>
                            <a:schemeClr val="tx1"/>
                          </a:solidFill>
                          <a:effectLst/>
                          <a:latin typeface="Andalus" panose="02020603050405020304" pitchFamily="18" charset="-78"/>
                          <a:cs typeface="Andalus" panose="02020603050405020304" pitchFamily="18" charset="-78"/>
                        </a:rPr>
                        <a:t>People make a great effort to control their emotions. Reason influences their actions far more than their feelings. People don't reveal what they're thinking or how they're feeling.</a:t>
                      </a:r>
                      <a:endParaRPr lang="en-US" sz="1800" b="0">
                        <a:solidFill>
                          <a:schemeClr val="tx1"/>
                        </a:solidFill>
                        <a:effectLst/>
                        <a:latin typeface="Andalus" panose="02020603050405020304" pitchFamily="18" charset="-78"/>
                        <a:ea typeface="Calibri"/>
                        <a:cs typeface="Andalus" panose="02020603050405020304" pitchFamily="18" charset="-78"/>
                      </a:endParaRPr>
                    </a:p>
                  </a:txBody>
                  <a:tcPr marL="148880" marR="148880" marT="148880" marB="148880" anchor="ctr"/>
                </a:tc>
                <a:tc>
                  <a:txBody>
                    <a:bodyPr/>
                    <a:lstStyle/>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Manage your emotions effectively.</a:t>
                      </a:r>
                      <a:endParaRPr lang="en-US" sz="18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Watch that your body language doesn't convey negative emotions.</a:t>
                      </a:r>
                      <a:endParaRPr lang="en-US" sz="18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"Stick to the point" in meetings and interactions.</a:t>
                      </a:r>
                      <a:endParaRPr lang="en-US" sz="18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Watch people's reactions carefully, as they may be reluctant to show their true emotions.</a:t>
                      </a:r>
                      <a:endParaRPr lang="en-US" sz="1800" b="0" dirty="0">
                        <a:solidFill>
                          <a:schemeClr val="tx1"/>
                        </a:solidFill>
                        <a:effectLst/>
                        <a:latin typeface="Andalus" panose="02020603050405020304" pitchFamily="18" charset="-78"/>
                        <a:ea typeface="Calibri"/>
                        <a:cs typeface="Andalus" panose="02020603050405020304" pitchFamily="18" charset="-78"/>
                      </a:endParaRPr>
                    </a:p>
                  </a:txBody>
                  <a:tcPr marL="148880" marR="148880" marT="148880" marB="148880" anchor="ctr"/>
                </a:tc>
              </a:tr>
              <a:tr h="3119676">
                <a:tc>
                  <a:txBody>
                    <a:bodyPr/>
                    <a:lstStyle/>
                    <a:p>
                      <a:pPr>
                        <a:spcAft>
                          <a:spcPts val="0"/>
                        </a:spcAft>
                      </a:pPr>
                      <a:r>
                        <a:rPr lang="en-US" sz="1800" b="1" spc="40" dirty="0">
                          <a:solidFill>
                            <a:schemeClr val="tx1"/>
                          </a:solidFill>
                          <a:effectLst/>
                          <a:latin typeface="Andalus" panose="02020603050405020304" pitchFamily="18" charset="-78"/>
                          <a:cs typeface="Andalus" panose="02020603050405020304" pitchFamily="18" charset="-78"/>
                        </a:rPr>
                        <a:t>Emotional</a:t>
                      </a:r>
                      <a:endParaRPr lang="en-US" sz="1800" b="1" dirty="0">
                        <a:solidFill>
                          <a:schemeClr val="tx1"/>
                        </a:solidFill>
                        <a:effectLst/>
                        <a:latin typeface="Andalus" panose="02020603050405020304" pitchFamily="18" charset="-78"/>
                        <a:ea typeface="Calibri"/>
                        <a:cs typeface="Andalus" panose="02020603050405020304" pitchFamily="18" charset="-78"/>
                      </a:endParaRPr>
                    </a:p>
                  </a:txBody>
                  <a:tcPr marL="148880" marR="148880" marT="148880" marB="148880" anchor="ctr"/>
                </a:tc>
                <a:tc>
                  <a:txBody>
                    <a:bodyPr/>
                    <a:lstStyle/>
                    <a:p>
                      <a:pPr>
                        <a:spcAft>
                          <a:spcPts val="0"/>
                        </a:spcAft>
                      </a:pPr>
                      <a:r>
                        <a:rPr lang="en-US" sz="1800" b="0" spc="40">
                          <a:solidFill>
                            <a:schemeClr val="tx1"/>
                          </a:solidFill>
                          <a:effectLst/>
                          <a:latin typeface="Andalus" panose="02020603050405020304" pitchFamily="18" charset="-78"/>
                          <a:cs typeface="Andalus" panose="02020603050405020304" pitchFamily="18" charset="-78"/>
                        </a:rPr>
                        <a:t>People want to find ways to express their emotions, even spontaneously, at work. In these cultures, it's welcome and accepted to show emotion.</a:t>
                      </a:r>
                      <a:endParaRPr lang="en-US" sz="1800" b="0">
                        <a:solidFill>
                          <a:schemeClr val="tx1"/>
                        </a:solidFill>
                        <a:effectLst/>
                        <a:latin typeface="Andalus" panose="02020603050405020304" pitchFamily="18" charset="-78"/>
                        <a:ea typeface="Calibri"/>
                        <a:cs typeface="Andalus" panose="02020603050405020304" pitchFamily="18" charset="-78"/>
                      </a:endParaRPr>
                    </a:p>
                  </a:txBody>
                  <a:tcPr marL="148880" marR="148880" marT="148880" marB="148880" anchor="ctr"/>
                </a:tc>
                <a:tc>
                  <a:txBody>
                    <a:bodyPr/>
                    <a:lstStyle/>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Open up to people to build trust and rapport.</a:t>
                      </a:r>
                      <a:endParaRPr lang="en-US" sz="18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Use emotion to communicate your objectives.</a:t>
                      </a:r>
                      <a:endParaRPr lang="en-US" sz="18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Learn to manage conflict effectively, before it becomes personal.</a:t>
                      </a:r>
                      <a:endParaRPr lang="en-US" sz="18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Use positive body language.</a:t>
                      </a:r>
                      <a:endParaRPr lang="en-US" sz="18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1800" b="0" spc="40" dirty="0">
                          <a:solidFill>
                            <a:schemeClr val="tx1"/>
                          </a:solidFill>
                          <a:effectLst/>
                          <a:latin typeface="Andalus" panose="02020603050405020304" pitchFamily="18" charset="-78"/>
                          <a:cs typeface="Andalus" panose="02020603050405020304" pitchFamily="18" charset="-78"/>
                        </a:rPr>
                        <a:t>Have a positive attitude.</a:t>
                      </a:r>
                      <a:endParaRPr lang="en-US" sz="1800" b="0" dirty="0">
                        <a:solidFill>
                          <a:schemeClr val="tx1"/>
                        </a:solidFill>
                        <a:effectLst/>
                        <a:latin typeface="Andalus" panose="02020603050405020304" pitchFamily="18" charset="-78"/>
                        <a:ea typeface="Calibri"/>
                        <a:cs typeface="Andalus" panose="02020603050405020304" pitchFamily="18" charset="-78"/>
                      </a:endParaRPr>
                    </a:p>
                  </a:txBody>
                  <a:tcPr marL="148880" marR="148880" marT="148880" marB="148880" anchor="ctr"/>
                </a:tc>
              </a:tr>
            </a:tbl>
          </a:graphicData>
        </a:graphic>
      </p:graphicFrame>
    </p:spTree>
    <p:extLst>
      <p:ext uri="{BB962C8B-B14F-4D97-AF65-F5344CB8AC3E}">
        <p14:creationId xmlns:p14="http://schemas.microsoft.com/office/powerpoint/2010/main" val="516150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6651" y="908719"/>
            <a:ext cx="9017349" cy="5293757"/>
          </a:xfrm>
          <a:prstGeom prst="rect">
            <a:avLst/>
          </a:prstGeom>
          <a:noFill/>
        </p:spPr>
        <p:txBody>
          <a:bodyPr wrap="square" rtlCol="0">
            <a:spAutoFit/>
          </a:bodyPr>
          <a:lstStyle/>
          <a:p>
            <a:r>
              <a:rPr lang="en-US" sz="3200" dirty="0">
                <a:solidFill>
                  <a:prstClr val="black"/>
                </a:solidFill>
                <a:latin typeface="Andalus" panose="02020603050405020304" pitchFamily="18" charset="-78"/>
                <a:cs typeface="Andalus" panose="02020603050405020304" pitchFamily="18" charset="-78"/>
              </a:rPr>
              <a:t>Hofstede’s cultural dimensions originate from a large survey that he conducted from the </a:t>
            </a:r>
            <a:r>
              <a:rPr lang="en-US" sz="3200" dirty="0" err="1">
                <a:solidFill>
                  <a:prstClr val="black"/>
                </a:solidFill>
                <a:latin typeface="Andalus" panose="02020603050405020304" pitchFamily="18" charset="-78"/>
                <a:cs typeface="Andalus" panose="02020603050405020304" pitchFamily="18" charset="-78"/>
              </a:rPr>
              <a:t>1960s</a:t>
            </a:r>
            <a:r>
              <a:rPr lang="en-US" sz="3200" dirty="0">
                <a:solidFill>
                  <a:prstClr val="black"/>
                </a:solidFill>
                <a:latin typeface="Andalus" panose="02020603050405020304" pitchFamily="18" charset="-78"/>
                <a:cs typeface="Andalus" panose="02020603050405020304" pitchFamily="18" charset="-78"/>
              </a:rPr>
              <a:t> to </a:t>
            </a:r>
            <a:r>
              <a:rPr lang="en-US" sz="3200" dirty="0" err="1">
                <a:solidFill>
                  <a:prstClr val="black"/>
                </a:solidFill>
                <a:latin typeface="Andalus" panose="02020603050405020304" pitchFamily="18" charset="-78"/>
                <a:cs typeface="Andalus" panose="02020603050405020304" pitchFamily="18" charset="-78"/>
              </a:rPr>
              <a:t>1970s</a:t>
            </a:r>
            <a:r>
              <a:rPr lang="en-US" sz="3200" dirty="0">
                <a:solidFill>
                  <a:prstClr val="black"/>
                </a:solidFill>
                <a:latin typeface="Andalus" panose="02020603050405020304" pitchFamily="18" charset="-78"/>
                <a:cs typeface="Andalus" panose="02020603050405020304" pitchFamily="18" charset="-78"/>
              </a:rPr>
              <a:t> that examined value differences among different divisions of IBM, a multinational computer manufacturing company.</a:t>
            </a:r>
          </a:p>
          <a:p>
            <a:r>
              <a:rPr lang="en-US" sz="3200" dirty="0" err="1" smtClean="0">
                <a:solidFill>
                  <a:prstClr val="black"/>
                </a:solidFill>
                <a:latin typeface="Andalus" panose="02020603050405020304" pitchFamily="18" charset="-78"/>
                <a:cs typeface="Andalus" panose="02020603050405020304" pitchFamily="18" charset="-78"/>
              </a:rPr>
              <a:t>Hoftstede</a:t>
            </a:r>
            <a:r>
              <a:rPr lang="en-US" sz="3200" dirty="0">
                <a:solidFill>
                  <a:prstClr val="black"/>
                </a:solidFill>
                <a:latin typeface="Andalus" panose="02020603050405020304" pitchFamily="18" charset="-78"/>
                <a:cs typeface="Andalus" panose="02020603050405020304" pitchFamily="18" charset="-78"/>
              </a:rPr>
              <a:t>, using a specific statistical method called </a:t>
            </a:r>
            <a:r>
              <a:rPr lang="en-US" sz="3200" b="1" dirty="0">
                <a:solidFill>
                  <a:prstClr val="black"/>
                </a:solidFill>
                <a:latin typeface="Andalus" panose="02020603050405020304" pitchFamily="18" charset="-78"/>
                <a:cs typeface="Andalus" panose="02020603050405020304" pitchFamily="18" charset="-78"/>
              </a:rPr>
              <a:t>factor analysis, </a:t>
            </a:r>
            <a:r>
              <a:rPr lang="en-US" sz="3200" dirty="0">
                <a:solidFill>
                  <a:prstClr val="black"/>
                </a:solidFill>
                <a:latin typeface="Andalus" panose="02020603050405020304" pitchFamily="18" charset="-78"/>
                <a:cs typeface="Andalus" panose="02020603050405020304" pitchFamily="18" charset="-78"/>
              </a:rPr>
              <a:t>initially identified four </a:t>
            </a:r>
            <a:r>
              <a:rPr lang="en-US" sz="3200" b="1" dirty="0">
                <a:solidFill>
                  <a:prstClr val="black"/>
                </a:solidFill>
                <a:latin typeface="Andalus" panose="02020603050405020304" pitchFamily="18" charset="-78"/>
                <a:cs typeface="Andalus" panose="02020603050405020304" pitchFamily="18" charset="-78"/>
              </a:rPr>
              <a:t>value dimensions</a:t>
            </a:r>
            <a:r>
              <a:rPr lang="en-US" sz="3200" dirty="0">
                <a:solidFill>
                  <a:prstClr val="black"/>
                </a:solidFill>
                <a:latin typeface="Andalus" panose="02020603050405020304" pitchFamily="18" charset="-78"/>
                <a:cs typeface="Andalus" panose="02020603050405020304" pitchFamily="18" charset="-78"/>
              </a:rPr>
              <a:t>: individualism and collectivism, power distance, uncertainty avoidance, and masculinity and femininity.</a:t>
            </a:r>
          </a:p>
          <a:p>
            <a:endParaRPr lang="en-US" dirty="0">
              <a:solidFill>
                <a:prstClr val="black"/>
              </a:solidFill>
            </a:endParaRPr>
          </a:p>
        </p:txBody>
      </p:sp>
      <p:sp>
        <p:nvSpPr>
          <p:cNvPr id="4" name="ZoneTexte 3"/>
          <p:cNvSpPr txBox="1"/>
          <p:nvPr/>
        </p:nvSpPr>
        <p:spPr>
          <a:xfrm>
            <a:off x="19147" y="188640"/>
            <a:ext cx="9144000" cy="923330"/>
          </a:xfrm>
          <a:prstGeom prst="rect">
            <a:avLst/>
          </a:prstGeom>
          <a:noFill/>
        </p:spPr>
        <p:txBody>
          <a:bodyPr wrap="square" rtlCol="0">
            <a:spAutoFit/>
          </a:bodyPr>
          <a:lstStyle/>
          <a:p>
            <a:pPr algn="ctr"/>
            <a:r>
              <a:rPr lang="en-US" sz="3600" b="1" dirty="0" smtClean="0">
                <a:solidFill>
                  <a:srgbClr val="FF0000"/>
                </a:solidFill>
                <a:latin typeface="Andalus" panose="02020603050405020304" pitchFamily="18" charset="-78"/>
                <a:cs typeface="Andalus" panose="02020603050405020304" pitchFamily="18" charset="-78"/>
              </a:rPr>
              <a:t>Hofstede’s six Cultural Dimensions(1980)</a:t>
            </a:r>
          </a:p>
          <a:p>
            <a:endParaRPr lang="en-US" dirty="0">
              <a:solidFill>
                <a:prstClr val="black"/>
              </a:solidFill>
            </a:endParaRPr>
          </a:p>
        </p:txBody>
      </p:sp>
    </p:spTree>
    <p:extLst>
      <p:ext uri="{BB962C8B-B14F-4D97-AF65-F5344CB8AC3E}">
        <p14:creationId xmlns:p14="http://schemas.microsoft.com/office/powerpoint/2010/main" val="1401475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6872"/>
            <a:ext cx="9144000" cy="1446550"/>
          </a:xfrm>
          <a:prstGeom prst="rect">
            <a:avLst/>
          </a:prstGeom>
        </p:spPr>
        <p:txBody>
          <a:bodyPr wrap="square">
            <a:spAutoFit/>
          </a:bodyPr>
          <a:lstStyle/>
          <a:p>
            <a:pPr algn="ctr"/>
            <a:r>
              <a:rPr lang="en-US" sz="4400" b="1" dirty="0">
                <a:latin typeface="Andalus" panose="02020603050405020304" pitchFamily="18" charset="-78"/>
                <a:cs typeface="Andalus" panose="02020603050405020304" pitchFamily="18" charset="-78"/>
              </a:rPr>
              <a:t> Achievement Versus </a:t>
            </a:r>
            <a:r>
              <a:rPr lang="en-US" sz="4400" b="1" dirty="0" smtClean="0">
                <a:latin typeface="Andalus" panose="02020603050405020304" pitchFamily="18" charset="-78"/>
                <a:cs typeface="Andalus" panose="02020603050405020304" pitchFamily="18" charset="-78"/>
              </a:rPr>
              <a:t>Ascription</a:t>
            </a:r>
          </a:p>
          <a:p>
            <a:pPr algn="ctr"/>
            <a:r>
              <a:rPr lang="en-US" sz="4400" b="1" dirty="0" smtClean="0">
                <a:latin typeface="Andalus" panose="02020603050405020304" pitchFamily="18" charset="-78"/>
                <a:cs typeface="Andalus" panose="02020603050405020304" pitchFamily="18" charset="-78"/>
              </a:rPr>
              <a:t> </a:t>
            </a:r>
            <a:r>
              <a:rPr lang="en-US" sz="4400" b="1" dirty="0">
                <a:latin typeface="Andalus" panose="02020603050405020304" pitchFamily="18" charset="-78"/>
                <a:cs typeface="Andalus" panose="02020603050405020304" pitchFamily="18" charset="-78"/>
              </a:rPr>
              <a:t>(How People View Status)</a:t>
            </a:r>
          </a:p>
        </p:txBody>
      </p:sp>
    </p:spTree>
    <p:extLst>
      <p:ext uri="{BB962C8B-B14F-4D97-AF65-F5344CB8AC3E}">
        <p14:creationId xmlns:p14="http://schemas.microsoft.com/office/powerpoint/2010/main" val="3184536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3801886"/>
              </p:ext>
            </p:extLst>
          </p:nvPr>
        </p:nvGraphicFramePr>
        <p:xfrm>
          <a:off x="0" y="28334"/>
          <a:ext cx="9144000" cy="6641025"/>
        </p:xfrm>
        <a:graphic>
          <a:graphicData uri="http://schemas.openxmlformats.org/drawingml/2006/table">
            <a:tbl>
              <a:tblPr firstRow="1" firstCol="1" bandRow="1">
                <a:tableStyleId>{5C22544A-7EE6-4342-B048-85BDC9FD1C3A}</a:tableStyleId>
              </a:tblPr>
              <a:tblGrid>
                <a:gridCol w="1820227"/>
                <a:gridCol w="2967797"/>
                <a:gridCol w="4355976"/>
              </a:tblGrid>
              <a:tr h="2656410">
                <a:tc>
                  <a:txBody>
                    <a:bodyPr/>
                    <a:lstStyle/>
                    <a:p>
                      <a:pPr>
                        <a:spcAft>
                          <a:spcPts val="0"/>
                        </a:spcAft>
                      </a:pPr>
                      <a:r>
                        <a:rPr lang="en-US" sz="2000" b="1" spc="40" dirty="0">
                          <a:solidFill>
                            <a:schemeClr val="tx1"/>
                          </a:solidFill>
                          <a:effectLst/>
                          <a:latin typeface="Andalus" panose="02020603050405020304" pitchFamily="18" charset="-78"/>
                          <a:cs typeface="Andalus" panose="02020603050405020304" pitchFamily="18" charset="-78"/>
                        </a:rPr>
                        <a:t>Achievement</a:t>
                      </a:r>
                      <a:endParaRPr lang="en-US" sz="2000" b="1" dirty="0">
                        <a:solidFill>
                          <a:schemeClr val="tx1"/>
                        </a:solidFill>
                        <a:effectLst/>
                        <a:latin typeface="Andalus" panose="02020603050405020304" pitchFamily="18" charset="-78"/>
                        <a:ea typeface="Calibri"/>
                        <a:cs typeface="Andalus" panose="02020603050405020304" pitchFamily="18" charset="-78"/>
                      </a:endParaRPr>
                    </a:p>
                  </a:txBody>
                  <a:tcPr marL="152400" marR="152400" marT="152400" marB="152400" anchor="ctr">
                    <a:solidFill>
                      <a:schemeClr val="accent1">
                        <a:alpha val="26000"/>
                      </a:schemeClr>
                    </a:solidFill>
                  </a:tcPr>
                </a:tc>
                <a:tc>
                  <a:txBody>
                    <a:bodyPr/>
                    <a:lstStyle/>
                    <a:p>
                      <a:pPr>
                        <a:spcAft>
                          <a:spcPts val="0"/>
                        </a:spcAft>
                      </a:pPr>
                      <a:r>
                        <a:rPr lang="en-US" sz="2000" b="0" spc="40" dirty="0">
                          <a:solidFill>
                            <a:schemeClr val="tx1"/>
                          </a:solidFill>
                          <a:effectLst/>
                          <a:latin typeface="Andalus" panose="02020603050405020304" pitchFamily="18" charset="-78"/>
                          <a:cs typeface="Andalus" panose="02020603050405020304" pitchFamily="18" charset="-78"/>
                        </a:rPr>
                        <a:t>People believe that you are what you do, and they base your worth accordingly. These cultures value performance, no matter who you are.</a:t>
                      </a:r>
                      <a:endParaRPr lang="en-US" sz="2000" b="0" dirty="0">
                        <a:solidFill>
                          <a:schemeClr val="tx1"/>
                        </a:solidFill>
                        <a:effectLst/>
                        <a:latin typeface="Andalus" panose="02020603050405020304" pitchFamily="18" charset="-78"/>
                        <a:ea typeface="Calibri"/>
                        <a:cs typeface="Andalus" panose="02020603050405020304" pitchFamily="18" charset="-78"/>
                      </a:endParaRPr>
                    </a:p>
                  </a:txBody>
                  <a:tcPr marL="152400" marR="152400" marT="152400" marB="152400" anchor="ctr">
                    <a:solidFill>
                      <a:schemeClr val="accent1">
                        <a:alpha val="26000"/>
                      </a:schemeClr>
                    </a:solidFill>
                  </a:tcPr>
                </a:tc>
                <a:tc>
                  <a:txBody>
                    <a:bodyPr/>
                    <a:lstStyle/>
                    <a:p>
                      <a:pPr marL="342900" lvl="0" indent="-342900">
                        <a:spcAft>
                          <a:spcPts val="0"/>
                        </a:spcAft>
                        <a:buSzPts val="1000"/>
                        <a:buFont typeface="Symbol"/>
                        <a:buChar char=""/>
                        <a:tabLst>
                          <a:tab pos="457200" algn="l"/>
                        </a:tabLst>
                      </a:pPr>
                      <a:r>
                        <a:rPr lang="en-US" sz="2000" b="0" spc="40" dirty="0">
                          <a:solidFill>
                            <a:schemeClr val="tx1"/>
                          </a:solidFill>
                          <a:effectLst/>
                          <a:latin typeface="Andalus" panose="02020603050405020304" pitchFamily="18" charset="-78"/>
                          <a:cs typeface="Andalus" panose="02020603050405020304" pitchFamily="18" charset="-78"/>
                        </a:rPr>
                        <a:t>Reward and recognize good performance appropriately.</a:t>
                      </a:r>
                      <a:endParaRPr lang="en-US" sz="20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dirty="0">
                          <a:solidFill>
                            <a:schemeClr val="tx1"/>
                          </a:solidFill>
                          <a:effectLst/>
                          <a:latin typeface="Andalus" panose="02020603050405020304" pitchFamily="18" charset="-78"/>
                          <a:cs typeface="Andalus" panose="02020603050405020304" pitchFamily="18" charset="-78"/>
                        </a:rPr>
                        <a:t>Use titles only when relevant.</a:t>
                      </a:r>
                      <a:endParaRPr lang="en-US" sz="20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dirty="0">
                          <a:solidFill>
                            <a:schemeClr val="tx1"/>
                          </a:solidFill>
                          <a:effectLst/>
                          <a:latin typeface="Andalus" panose="02020603050405020304" pitchFamily="18" charset="-78"/>
                          <a:cs typeface="Andalus" panose="02020603050405020304" pitchFamily="18" charset="-78"/>
                        </a:rPr>
                        <a:t>Be a good role model.</a:t>
                      </a:r>
                      <a:endParaRPr lang="en-US" sz="2000" b="0" dirty="0">
                        <a:solidFill>
                          <a:schemeClr val="tx1"/>
                        </a:solidFill>
                        <a:effectLst/>
                        <a:latin typeface="Andalus" panose="02020603050405020304" pitchFamily="18" charset="-78"/>
                        <a:ea typeface="Calibri"/>
                        <a:cs typeface="Andalus" panose="02020603050405020304" pitchFamily="18" charset="-78"/>
                      </a:endParaRPr>
                    </a:p>
                  </a:txBody>
                  <a:tcPr marL="152400" marR="152400" marT="152400" marB="152400" anchor="ctr">
                    <a:solidFill>
                      <a:schemeClr val="accent1">
                        <a:alpha val="26000"/>
                      </a:schemeClr>
                    </a:solidFill>
                  </a:tcPr>
                </a:tc>
              </a:tr>
              <a:tr h="3984615">
                <a:tc>
                  <a:txBody>
                    <a:bodyPr/>
                    <a:lstStyle/>
                    <a:p>
                      <a:pPr>
                        <a:spcAft>
                          <a:spcPts val="0"/>
                        </a:spcAft>
                      </a:pPr>
                      <a:r>
                        <a:rPr lang="en-US" sz="2000" b="1" spc="40" dirty="0">
                          <a:solidFill>
                            <a:schemeClr val="tx1"/>
                          </a:solidFill>
                          <a:effectLst/>
                          <a:latin typeface="Andalus" panose="02020603050405020304" pitchFamily="18" charset="-78"/>
                          <a:cs typeface="Andalus" panose="02020603050405020304" pitchFamily="18" charset="-78"/>
                        </a:rPr>
                        <a:t>Ascription</a:t>
                      </a:r>
                      <a:endParaRPr lang="en-US" sz="2000" b="1" dirty="0">
                        <a:solidFill>
                          <a:schemeClr val="tx1"/>
                        </a:solidFill>
                        <a:effectLst/>
                        <a:latin typeface="Andalus" panose="02020603050405020304" pitchFamily="18" charset="-78"/>
                        <a:ea typeface="Calibri"/>
                        <a:cs typeface="Andalus" panose="02020603050405020304" pitchFamily="18" charset="-78"/>
                      </a:endParaRPr>
                    </a:p>
                  </a:txBody>
                  <a:tcPr marL="152400" marR="152400" marT="152400" marB="152400" anchor="ctr">
                    <a:solidFill>
                      <a:schemeClr val="bg1"/>
                    </a:solidFill>
                  </a:tcPr>
                </a:tc>
                <a:tc>
                  <a:txBody>
                    <a:bodyPr/>
                    <a:lstStyle/>
                    <a:p>
                      <a:pPr>
                        <a:spcAft>
                          <a:spcPts val="0"/>
                        </a:spcAft>
                      </a:pPr>
                      <a:r>
                        <a:rPr lang="en-US" sz="2000" b="0" spc="40" dirty="0">
                          <a:solidFill>
                            <a:schemeClr val="tx1"/>
                          </a:solidFill>
                          <a:effectLst/>
                          <a:latin typeface="Andalus" panose="02020603050405020304" pitchFamily="18" charset="-78"/>
                          <a:cs typeface="Andalus" panose="02020603050405020304" pitchFamily="18" charset="-78"/>
                        </a:rPr>
                        <a:t>People believe that you should be valued for who you are. Power, title, and position matter in these cultures, and these roles define behavior.</a:t>
                      </a:r>
                      <a:endParaRPr lang="en-US" sz="2000" b="0" dirty="0">
                        <a:solidFill>
                          <a:schemeClr val="tx1"/>
                        </a:solidFill>
                        <a:effectLst/>
                        <a:latin typeface="Andalus" panose="02020603050405020304" pitchFamily="18" charset="-78"/>
                        <a:ea typeface="Calibri"/>
                        <a:cs typeface="Andalus" panose="02020603050405020304" pitchFamily="18" charset="-78"/>
                      </a:endParaRPr>
                    </a:p>
                  </a:txBody>
                  <a:tcPr marL="152400" marR="152400" marT="152400" marB="152400" anchor="ctr">
                    <a:solidFill>
                      <a:schemeClr val="bg1"/>
                    </a:solidFill>
                  </a:tcPr>
                </a:tc>
                <a:tc>
                  <a:txBody>
                    <a:bodyPr/>
                    <a:lstStyle/>
                    <a:p>
                      <a:pPr marL="342900" lvl="0" indent="-342900">
                        <a:spcAft>
                          <a:spcPts val="0"/>
                        </a:spcAft>
                        <a:buSzPts val="1000"/>
                        <a:buFont typeface="Symbol"/>
                        <a:buChar char=""/>
                        <a:tabLst>
                          <a:tab pos="457200" algn="l"/>
                        </a:tabLst>
                      </a:pPr>
                      <a:r>
                        <a:rPr lang="en-US" sz="2000" b="0" spc="40" dirty="0">
                          <a:solidFill>
                            <a:schemeClr val="tx1"/>
                          </a:solidFill>
                          <a:effectLst/>
                          <a:latin typeface="Andalus" panose="02020603050405020304" pitchFamily="18" charset="-78"/>
                          <a:cs typeface="Andalus" panose="02020603050405020304" pitchFamily="18" charset="-78"/>
                        </a:rPr>
                        <a:t>Use titles, especially when these clarify people's status in an organization.</a:t>
                      </a:r>
                      <a:endParaRPr lang="en-US" sz="20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dirty="0">
                          <a:solidFill>
                            <a:schemeClr val="tx1"/>
                          </a:solidFill>
                          <a:effectLst/>
                          <a:latin typeface="Andalus" panose="02020603050405020304" pitchFamily="18" charset="-78"/>
                          <a:cs typeface="Andalus" panose="02020603050405020304" pitchFamily="18" charset="-78"/>
                        </a:rPr>
                        <a:t>Show respect to people in authority, especially when challenging decisions.</a:t>
                      </a:r>
                      <a:endParaRPr lang="en-US" sz="20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dirty="0">
                          <a:solidFill>
                            <a:schemeClr val="tx1"/>
                          </a:solidFill>
                          <a:effectLst/>
                          <a:latin typeface="Andalus" panose="02020603050405020304" pitchFamily="18" charset="-78"/>
                          <a:cs typeface="Andalus" panose="02020603050405020304" pitchFamily="18" charset="-78"/>
                        </a:rPr>
                        <a:t>Don't "show up" people in authority.</a:t>
                      </a:r>
                      <a:endParaRPr lang="en-US" sz="2000" b="0" dirty="0">
                        <a:solidFill>
                          <a:schemeClr val="tx1"/>
                        </a:solidFill>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dirty="0">
                          <a:solidFill>
                            <a:schemeClr val="tx1"/>
                          </a:solidFill>
                          <a:effectLst/>
                          <a:latin typeface="Andalus" panose="02020603050405020304" pitchFamily="18" charset="-78"/>
                          <a:cs typeface="Andalus" panose="02020603050405020304" pitchFamily="18" charset="-78"/>
                        </a:rPr>
                        <a:t>Don't let your authority prevent you from performing well in your role.</a:t>
                      </a:r>
                      <a:endParaRPr lang="en-US" sz="2000" b="0" dirty="0">
                        <a:solidFill>
                          <a:schemeClr val="tx1"/>
                        </a:solidFill>
                        <a:effectLst/>
                        <a:latin typeface="Andalus" panose="02020603050405020304" pitchFamily="18" charset="-78"/>
                        <a:ea typeface="Calibri"/>
                        <a:cs typeface="Andalus" panose="02020603050405020304" pitchFamily="18" charset="-78"/>
                      </a:endParaRPr>
                    </a:p>
                  </a:txBody>
                  <a:tcPr marL="152400" marR="152400" marT="152400" marB="152400" anchor="ctr">
                    <a:solidFill>
                      <a:schemeClr val="bg1"/>
                    </a:solidFill>
                  </a:tcPr>
                </a:tc>
              </a:tr>
            </a:tbl>
          </a:graphicData>
        </a:graphic>
      </p:graphicFrame>
    </p:spTree>
    <p:extLst>
      <p:ext uri="{BB962C8B-B14F-4D97-AF65-F5344CB8AC3E}">
        <p14:creationId xmlns:p14="http://schemas.microsoft.com/office/powerpoint/2010/main" val="1135700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04864"/>
            <a:ext cx="9144000" cy="2123658"/>
          </a:xfrm>
          <a:prstGeom prst="rect">
            <a:avLst/>
          </a:prstGeom>
        </p:spPr>
        <p:txBody>
          <a:bodyPr wrap="square">
            <a:spAutoFit/>
          </a:bodyPr>
          <a:lstStyle/>
          <a:p>
            <a:pPr algn="ctr"/>
            <a:r>
              <a:rPr lang="en-US" sz="4400" dirty="0">
                <a:latin typeface="Andalus" panose="02020603050405020304" pitchFamily="18" charset="-78"/>
                <a:cs typeface="Andalus" panose="02020603050405020304" pitchFamily="18" charset="-78"/>
              </a:rPr>
              <a:t>Sequential Time Versus Synchronous Time </a:t>
            </a:r>
            <a:endParaRPr lang="en-US" sz="4400" dirty="0" smtClean="0">
              <a:latin typeface="Andalus" panose="02020603050405020304" pitchFamily="18" charset="-78"/>
              <a:cs typeface="Andalus" panose="02020603050405020304" pitchFamily="18" charset="-78"/>
            </a:endParaRPr>
          </a:p>
          <a:p>
            <a:pPr algn="ctr"/>
            <a:r>
              <a:rPr lang="en-US" sz="4400" dirty="0" smtClean="0">
                <a:latin typeface="Andalus" panose="02020603050405020304" pitchFamily="18" charset="-78"/>
                <a:cs typeface="Andalus" panose="02020603050405020304" pitchFamily="18" charset="-78"/>
              </a:rPr>
              <a:t>(</a:t>
            </a:r>
            <a:r>
              <a:rPr lang="en-US" sz="4400" dirty="0">
                <a:latin typeface="Andalus" panose="02020603050405020304" pitchFamily="18" charset="-78"/>
                <a:cs typeface="Andalus" panose="02020603050405020304" pitchFamily="18" charset="-78"/>
              </a:rPr>
              <a:t>How People Manage Time)</a:t>
            </a:r>
          </a:p>
        </p:txBody>
      </p:sp>
    </p:spTree>
    <p:extLst>
      <p:ext uri="{BB962C8B-B14F-4D97-AF65-F5344CB8AC3E}">
        <p14:creationId xmlns:p14="http://schemas.microsoft.com/office/powerpoint/2010/main" val="480032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0997706"/>
              </p:ext>
            </p:extLst>
          </p:nvPr>
        </p:nvGraphicFramePr>
        <p:xfrm>
          <a:off x="0" y="152400"/>
          <a:ext cx="9144000" cy="6705600"/>
        </p:xfrm>
        <a:graphic>
          <a:graphicData uri="http://schemas.openxmlformats.org/drawingml/2006/table">
            <a:tbl>
              <a:tblPr firstRow="1" firstCol="1" bandRow="1">
                <a:tableStyleId>{D27102A9-8310-4765-A935-A1911B00CA55}</a:tableStyleId>
              </a:tblPr>
              <a:tblGrid>
                <a:gridCol w="1839706"/>
                <a:gridCol w="3074409"/>
                <a:gridCol w="4229885"/>
              </a:tblGrid>
              <a:tr h="0">
                <a:tc>
                  <a:txBody>
                    <a:bodyPr/>
                    <a:lstStyle/>
                    <a:p>
                      <a:pPr>
                        <a:spcAft>
                          <a:spcPts val="0"/>
                        </a:spcAft>
                      </a:pPr>
                      <a:r>
                        <a:rPr lang="en-US" sz="2000" b="1" spc="40" dirty="0">
                          <a:effectLst/>
                          <a:latin typeface="Andalus" panose="02020603050405020304" pitchFamily="18" charset="-78"/>
                          <a:cs typeface="Andalus" panose="02020603050405020304" pitchFamily="18" charset="-78"/>
                        </a:rPr>
                        <a:t>Sequential Time</a:t>
                      </a:r>
                      <a:endParaRPr lang="en-US" sz="2000" b="1"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a:spcAft>
                          <a:spcPts val="0"/>
                        </a:spcAft>
                      </a:pPr>
                      <a:r>
                        <a:rPr lang="en-US" sz="2000" b="0" spc="40">
                          <a:effectLst/>
                          <a:latin typeface="Andalus" panose="02020603050405020304" pitchFamily="18" charset="-78"/>
                          <a:cs typeface="Andalus" panose="02020603050405020304" pitchFamily="18" charset="-78"/>
                        </a:rPr>
                        <a:t>People like events to happen in order. They place a high value on punctuality, planning (and sticking to your plans), and staying on schedule. In this culture, "time is money," and people don't appreciate it when their schedule is thrown off.</a:t>
                      </a:r>
                      <a:endParaRPr lang="en-US" sz="2000" b="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marL="342900" lvl="0" indent="-342900">
                        <a:spcAft>
                          <a:spcPts val="0"/>
                        </a:spcAft>
                        <a:buSzPts val="1000"/>
                        <a:buFont typeface="Symbol"/>
                        <a:buChar char=""/>
                        <a:tabLst>
                          <a:tab pos="457200" algn="l"/>
                        </a:tabLst>
                      </a:pPr>
                      <a:r>
                        <a:rPr lang="en-US" sz="2000" b="0" spc="40">
                          <a:effectLst/>
                          <a:latin typeface="Andalus" panose="02020603050405020304" pitchFamily="18" charset="-78"/>
                          <a:cs typeface="Andalus" panose="02020603050405020304" pitchFamily="18" charset="-78"/>
                        </a:rPr>
                        <a:t>Focus on one activity or project at a time.</a:t>
                      </a:r>
                      <a:endParaRPr lang="en-US" sz="2000" b="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a:effectLst/>
                          <a:latin typeface="Andalus" panose="02020603050405020304" pitchFamily="18" charset="-78"/>
                          <a:cs typeface="Andalus" panose="02020603050405020304" pitchFamily="18" charset="-78"/>
                        </a:rPr>
                        <a:t>Be punctual.</a:t>
                      </a:r>
                      <a:endParaRPr lang="en-US" sz="2000" b="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a:effectLst/>
                          <a:latin typeface="Andalus" panose="02020603050405020304" pitchFamily="18" charset="-78"/>
                          <a:cs typeface="Andalus" panose="02020603050405020304" pitchFamily="18" charset="-78"/>
                        </a:rPr>
                        <a:t>Set clear deadlines.</a:t>
                      </a:r>
                      <a:endParaRPr lang="en-US" sz="2000" b="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a:effectLst/>
                          <a:latin typeface="Andalus" panose="02020603050405020304" pitchFamily="18" charset="-78"/>
                          <a:cs typeface="Andalus" panose="02020603050405020304" pitchFamily="18" charset="-78"/>
                        </a:rPr>
                        <a:t>Keep to deadlines.</a:t>
                      </a:r>
                      <a:endParaRPr lang="en-US" sz="2000" b="0">
                        <a:effectLst/>
                        <a:latin typeface="Andalus" panose="02020603050405020304" pitchFamily="18" charset="-78"/>
                        <a:ea typeface="Calibri"/>
                        <a:cs typeface="Andalus" panose="02020603050405020304" pitchFamily="18" charset="-78"/>
                      </a:endParaRPr>
                    </a:p>
                  </a:txBody>
                  <a:tcPr marL="152400" marR="152400" marT="152400" marB="152400" anchor="ctr"/>
                </a:tc>
              </a:tr>
              <a:tr h="0">
                <a:tc>
                  <a:txBody>
                    <a:bodyPr/>
                    <a:lstStyle/>
                    <a:p>
                      <a:pPr>
                        <a:spcAft>
                          <a:spcPts val="0"/>
                        </a:spcAft>
                      </a:pPr>
                      <a:r>
                        <a:rPr lang="en-US" sz="2000" b="1" spc="40" dirty="0">
                          <a:effectLst/>
                          <a:latin typeface="Andalus" panose="02020603050405020304" pitchFamily="18" charset="-78"/>
                          <a:cs typeface="Andalus" panose="02020603050405020304" pitchFamily="18" charset="-78"/>
                        </a:rPr>
                        <a:t>Synchronous Time</a:t>
                      </a:r>
                      <a:endParaRPr lang="en-US" sz="2000" b="1"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a:spcAft>
                          <a:spcPts val="0"/>
                        </a:spcAft>
                      </a:pPr>
                      <a:r>
                        <a:rPr lang="en-US" sz="2000" b="0" spc="40" dirty="0">
                          <a:effectLst/>
                          <a:latin typeface="Andalus" panose="02020603050405020304" pitchFamily="18" charset="-78"/>
                          <a:cs typeface="Andalus" panose="02020603050405020304" pitchFamily="18" charset="-78"/>
                        </a:rPr>
                        <a:t>People see the past, present, and future as interwoven periods. They often work on several projects at once, and view plans and commitments as flexible.</a:t>
                      </a:r>
                      <a:endParaRPr lang="en-US" sz="2000" b="0" dirty="0">
                        <a:effectLst/>
                        <a:latin typeface="Andalus" panose="02020603050405020304" pitchFamily="18" charset="-78"/>
                        <a:ea typeface="Calibri"/>
                        <a:cs typeface="Andalus" panose="02020603050405020304" pitchFamily="18" charset="-78"/>
                      </a:endParaRPr>
                    </a:p>
                  </a:txBody>
                  <a:tcPr marL="152400" marR="152400" marT="152400" marB="152400" anchor="ctr"/>
                </a:tc>
                <a:tc>
                  <a:txBody>
                    <a:bodyPr/>
                    <a:lstStyle/>
                    <a:p>
                      <a:pPr marL="342900" lvl="0" indent="-342900">
                        <a:spcAft>
                          <a:spcPts val="0"/>
                        </a:spcAft>
                        <a:buSzPts val="1000"/>
                        <a:buFont typeface="Symbol"/>
                        <a:buChar char=""/>
                        <a:tabLst>
                          <a:tab pos="457200" algn="l"/>
                        </a:tabLst>
                      </a:pPr>
                      <a:r>
                        <a:rPr lang="en-US" sz="2000" b="0" spc="40" dirty="0">
                          <a:effectLst/>
                          <a:latin typeface="Andalus" panose="02020603050405020304" pitchFamily="18" charset="-78"/>
                          <a:cs typeface="Andalus" panose="02020603050405020304" pitchFamily="18" charset="-78"/>
                        </a:rPr>
                        <a:t>Be flexible in how you approach work.</a:t>
                      </a:r>
                      <a:endParaRPr lang="en-US" sz="20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dirty="0">
                          <a:effectLst/>
                          <a:latin typeface="Andalus" panose="02020603050405020304" pitchFamily="18" charset="-78"/>
                          <a:cs typeface="Andalus" panose="02020603050405020304" pitchFamily="18" charset="-78"/>
                        </a:rPr>
                        <a:t>Allow people to be flexible on tasks and projects, where possible.</a:t>
                      </a:r>
                      <a:endParaRPr lang="en-US" sz="20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000" b="0" spc="40" dirty="0">
                          <a:effectLst/>
                          <a:latin typeface="Andalus" panose="02020603050405020304" pitchFamily="18" charset="-78"/>
                          <a:cs typeface="Andalus" panose="02020603050405020304" pitchFamily="18" charset="-78"/>
                        </a:rPr>
                        <a:t>Highlight the importance of punctuality and deadlines if these are key to meeting objectives.</a:t>
                      </a:r>
                      <a:endParaRPr lang="en-US" sz="2000" b="0" dirty="0">
                        <a:effectLst/>
                        <a:latin typeface="Andalus" panose="02020603050405020304" pitchFamily="18" charset="-78"/>
                        <a:ea typeface="Calibri"/>
                        <a:cs typeface="Andalus" panose="02020603050405020304" pitchFamily="18" charset="-78"/>
                      </a:endParaRPr>
                    </a:p>
                  </a:txBody>
                  <a:tcPr marL="152400" marR="152400" marT="152400" marB="152400" anchor="ctr"/>
                </a:tc>
              </a:tr>
            </a:tbl>
          </a:graphicData>
        </a:graphic>
      </p:graphicFrame>
    </p:spTree>
    <p:extLst>
      <p:ext uri="{BB962C8B-B14F-4D97-AF65-F5344CB8AC3E}">
        <p14:creationId xmlns:p14="http://schemas.microsoft.com/office/powerpoint/2010/main" val="3894288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6872"/>
            <a:ext cx="9144000" cy="1323439"/>
          </a:xfrm>
          <a:prstGeom prst="rect">
            <a:avLst/>
          </a:prstGeom>
        </p:spPr>
        <p:txBody>
          <a:bodyPr wrap="square">
            <a:spAutoFit/>
          </a:bodyPr>
          <a:lstStyle/>
          <a:p>
            <a:pPr algn="ctr"/>
            <a:r>
              <a:rPr lang="en-US" sz="4000" b="1" dirty="0">
                <a:latin typeface="Andalus" panose="02020603050405020304" pitchFamily="18" charset="-78"/>
                <a:cs typeface="Andalus" panose="02020603050405020304" pitchFamily="18" charset="-78"/>
              </a:rPr>
              <a:t>Internal Direction Versus Outer Direction (How People Relate to Their Environment)</a:t>
            </a:r>
          </a:p>
        </p:txBody>
      </p:sp>
    </p:spTree>
    <p:extLst>
      <p:ext uri="{BB962C8B-B14F-4D97-AF65-F5344CB8AC3E}">
        <p14:creationId xmlns:p14="http://schemas.microsoft.com/office/powerpoint/2010/main" val="1816517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59371929"/>
              </p:ext>
            </p:extLst>
          </p:nvPr>
        </p:nvGraphicFramePr>
        <p:xfrm>
          <a:off x="0" y="836711"/>
          <a:ext cx="9108504" cy="4981282"/>
        </p:xfrm>
        <a:graphic>
          <a:graphicData uri="http://schemas.openxmlformats.org/drawingml/2006/table">
            <a:tbl>
              <a:tblPr firstRow="1" firstCol="1" bandRow="1">
                <a:tableStyleId>{9D7B26C5-4107-4FEC-AEDC-1716B250A1EF}</a:tableStyleId>
              </a:tblPr>
              <a:tblGrid>
                <a:gridCol w="1835696"/>
                <a:gridCol w="3096344"/>
                <a:gridCol w="4176464"/>
              </a:tblGrid>
              <a:tr h="4144571">
                <a:tc>
                  <a:txBody>
                    <a:bodyPr/>
                    <a:lstStyle/>
                    <a:p>
                      <a:pPr>
                        <a:spcAft>
                          <a:spcPts val="0"/>
                        </a:spcAft>
                      </a:pPr>
                      <a:r>
                        <a:rPr lang="en-US" sz="2800" b="0" spc="40" dirty="0">
                          <a:effectLst/>
                          <a:latin typeface="Andalus" panose="02020603050405020304" pitchFamily="18" charset="-78"/>
                          <a:cs typeface="Andalus" panose="02020603050405020304" pitchFamily="18" charset="-78"/>
                        </a:rPr>
                        <a:t>Internal Direction</a:t>
                      </a:r>
                      <a:endParaRPr lang="en-US" sz="2800" b="0" dirty="0">
                        <a:effectLst/>
                        <a:latin typeface="Andalus" panose="02020603050405020304" pitchFamily="18" charset="-78"/>
                        <a:cs typeface="Andalus" panose="02020603050405020304" pitchFamily="18" charset="-78"/>
                      </a:endParaRPr>
                    </a:p>
                    <a:p>
                      <a:pPr>
                        <a:spcAft>
                          <a:spcPts val="0"/>
                        </a:spcAft>
                      </a:pPr>
                      <a:r>
                        <a:rPr lang="en-US" sz="2800" b="0" spc="40" dirty="0">
                          <a:effectLst/>
                          <a:latin typeface="Andalus" panose="02020603050405020304" pitchFamily="18" charset="-78"/>
                          <a:cs typeface="Andalus" panose="02020603050405020304" pitchFamily="18" charset="-78"/>
                        </a:rPr>
                        <a:t>(This is also known as having an internal locus of control.)</a:t>
                      </a:r>
                      <a:endParaRPr lang="en-US" sz="2800" b="0" dirty="0">
                        <a:effectLst/>
                        <a:latin typeface="Andalus" panose="02020603050405020304" pitchFamily="18" charset="-78"/>
                        <a:ea typeface="Calibri"/>
                        <a:cs typeface="Andalus" panose="02020603050405020304" pitchFamily="18" charset="-78"/>
                      </a:endParaRPr>
                    </a:p>
                  </a:txBody>
                  <a:tcPr marL="143681" marR="143681" marT="143681" marB="143681" anchor="ctr">
                    <a:solidFill>
                      <a:schemeClr val="accent2">
                        <a:lumMod val="40000"/>
                        <a:lumOff val="60000"/>
                      </a:schemeClr>
                    </a:solidFill>
                  </a:tcPr>
                </a:tc>
                <a:tc>
                  <a:txBody>
                    <a:bodyPr/>
                    <a:lstStyle/>
                    <a:p>
                      <a:pPr>
                        <a:spcAft>
                          <a:spcPts val="0"/>
                        </a:spcAft>
                      </a:pPr>
                      <a:r>
                        <a:rPr lang="en-US" sz="2800" b="0" spc="40" dirty="0">
                          <a:effectLst/>
                          <a:latin typeface="Andalus" panose="02020603050405020304" pitchFamily="18" charset="-78"/>
                          <a:cs typeface="Andalus" panose="02020603050405020304" pitchFamily="18" charset="-78"/>
                        </a:rPr>
                        <a:t>People believe that they can control nature or their environment to achieve goals. This includes how they work with teams and within organizations.</a:t>
                      </a:r>
                      <a:endParaRPr lang="en-US" sz="2800" b="0" dirty="0">
                        <a:effectLst/>
                        <a:latin typeface="Andalus" panose="02020603050405020304" pitchFamily="18" charset="-78"/>
                        <a:ea typeface="Calibri"/>
                        <a:cs typeface="Andalus" panose="02020603050405020304" pitchFamily="18" charset="-78"/>
                      </a:endParaRPr>
                    </a:p>
                  </a:txBody>
                  <a:tcPr marL="143681" marR="143681" marT="143681" marB="143681" anchor="ctr"/>
                </a:tc>
                <a:tc>
                  <a:txBody>
                    <a:bodyPr/>
                    <a:lstStyle/>
                    <a:p>
                      <a:pPr marL="342900" lvl="0" indent="-342900">
                        <a:spcAft>
                          <a:spcPts val="0"/>
                        </a:spcAft>
                        <a:buSzPts val="1000"/>
                        <a:buFont typeface="Symbol"/>
                        <a:buChar char=""/>
                        <a:tabLst>
                          <a:tab pos="457200" algn="l"/>
                        </a:tabLst>
                      </a:pPr>
                      <a:r>
                        <a:rPr lang="en-US" sz="2800" b="0" spc="40" dirty="0">
                          <a:effectLst/>
                          <a:latin typeface="Andalus" panose="02020603050405020304" pitchFamily="18" charset="-78"/>
                          <a:cs typeface="Andalus" panose="02020603050405020304" pitchFamily="18" charset="-78"/>
                        </a:rPr>
                        <a:t>Allow people to develop their skills and take control of their learning.</a:t>
                      </a:r>
                      <a:endParaRPr lang="en-US" sz="28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800" b="0" spc="40" dirty="0">
                          <a:effectLst/>
                          <a:latin typeface="Andalus" panose="02020603050405020304" pitchFamily="18" charset="-78"/>
                          <a:cs typeface="Andalus" panose="02020603050405020304" pitchFamily="18" charset="-78"/>
                        </a:rPr>
                        <a:t>Set clear objectives that people agree with.</a:t>
                      </a:r>
                      <a:endParaRPr lang="en-US" sz="28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800" b="0" spc="40" dirty="0">
                          <a:effectLst/>
                          <a:latin typeface="Andalus" panose="02020603050405020304" pitchFamily="18" charset="-78"/>
                          <a:cs typeface="Andalus" panose="02020603050405020304" pitchFamily="18" charset="-78"/>
                        </a:rPr>
                        <a:t>Be open about conflict and disagreement, and allow people to engage in constructive conflict.</a:t>
                      </a:r>
                      <a:endParaRPr lang="en-US" sz="2800" b="0" dirty="0">
                        <a:effectLst/>
                        <a:latin typeface="Andalus" panose="02020603050405020304" pitchFamily="18" charset="-78"/>
                        <a:ea typeface="Calibri"/>
                        <a:cs typeface="Andalus" panose="02020603050405020304" pitchFamily="18" charset="-78"/>
                      </a:endParaRPr>
                    </a:p>
                  </a:txBody>
                  <a:tcPr marL="143681" marR="143681" marT="143681" marB="143681" anchor="ctr"/>
                </a:tc>
              </a:tr>
            </a:tbl>
          </a:graphicData>
        </a:graphic>
      </p:graphicFrame>
    </p:spTree>
    <p:extLst>
      <p:ext uri="{BB962C8B-B14F-4D97-AF65-F5344CB8AC3E}">
        <p14:creationId xmlns:p14="http://schemas.microsoft.com/office/powerpoint/2010/main" val="4031293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88857123"/>
              </p:ext>
            </p:extLst>
          </p:nvPr>
        </p:nvGraphicFramePr>
        <p:xfrm>
          <a:off x="41898" y="260648"/>
          <a:ext cx="9108504" cy="5987122"/>
        </p:xfrm>
        <a:graphic>
          <a:graphicData uri="http://schemas.openxmlformats.org/drawingml/2006/table">
            <a:tbl>
              <a:tblPr firstRow="1" firstCol="1" bandRow="1">
                <a:tableStyleId>{9D7B26C5-4107-4FEC-AEDC-1716B250A1EF}</a:tableStyleId>
              </a:tblPr>
              <a:tblGrid>
                <a:gridCol w="2297854"/>
                <a:gridCol w="2634186"/>
                <a:gridCol w="4176464"/>
              </a:tblGrid>
              <a:tr h="5372568">
                <a:tc>
                  <a:txBody>
                    <a:bodyPr/>
                    <a:lstStyle/>
                    <a:p>
                      <a:pPr>
                        <a:spcAft>
                          <a:spcPts val="0"/>
                        </a:spcAft>
                      </a:pPr>
                      <a:r>
                        <a:rPr lang="en-US" sz="2200" b="1" spc="40" dirty="0">
                          <a:effectLst/>
                          <a:latin typeface="Andalus" panose="02020603050405020304" pitchFamily="18" charset="-78"/>
                          <a:cs typeface="Andalus" panose="02020603050405020304" pitchFamily="18" charset="-78"/>
                        </a:rPr>
                        <a:t>Outer Direction</a:t>
                      </a:r>
                      <a:endParaRPr lang="en-US" sz="2200" b="1" dirty="0">
                        <a:effectLst/>
                        <a:latin typeface="Andalus" panose="02020603050405020304" pitchFamily="18" charset="-78"/>
                        <a:cs typeface="Andalus" panose="02020603050405020304" pitchFamily="18" charset="-78"/>
                      </a:endParaRPr>
                    </a:p>
                    <a:p>
                      <a:pPr>
                        <a:spcAft>
                          <a:spcPts val="0"/>
                        </a:spcAft>
                      </a:pPr>
                      <a:r>
                        <a:rPr lang="en-US" sz="2200" b="1" spc="40" dirty="0">
                          <a:effectLst/>
                          <a:latin typeface="Andalus" panose="02020603050405020304" pitchFamily="18" charset="-78"/>
                          <a:cs typeface="Andalus" panose="02020603050405020304" pitchFamily="18" charset="-78"/>
                        </a:rPr>
                        <a:t>(This is also known as having an external locus of control.)</a:t>
                      </a:r>
                      <a:endParaRPr lang="en-US" sz="2200" b="1" dirty="0">
                        <a:effectLst/>
                        <a:latin typeface="Andalus" panose="02020603050405020304" pitchFamily="18" charset="-78"/>
                        <a:ea typeface="Calibri"/>
                        <a:cs typeface="Andalus" panose="02020603050405020304" pitchFamily="18" charset="-78"/>
                      </a:endParaRPr>
                    </a:p>
                  </a:txBody>
                  <a:tcPr marL="143681" marR="143681" marT="143681" marB="143681" anchor="ctr">
                    <a:solidFill>
                      <a:schemeClr val="accent2">
                        <a:lumMod val="40000"/>
                        <a:lumOff val="60000"/>
                      </a:schemeClr>
                    </a:solidFill>
                  </a:tcPr>
                </a:tc>
                <a:tc>
                  <a:txBody>
                    <a:bodyPr/>
                    <a:lstStyle/>
                    <a:p>
                      <a:pPr>
                        <a:spcAft>
                          <a:spcPts val="0"/>
                        </a:spcAft>
                      </a:pPr>
                      <a:r>
                        <a:rPr lang="en-US" sz="2200" b="0" spc="40" dirty="0">
                          <a:effectLst/>
                          <a:latin typeface="Andalus" panose="02020603050405020304" pitchFamily="18" charset="-78"/>
                          <a:cs typeface="Andalus" panose="02020603050405020304" pitchFamily="18" charset="-78"/>
                        </a:rPr>
                        <a:t>People believe that nature, or their environment, controls them; they must work with their environment to achieve goals. At work or in relationships, they focus their actions on others, and they avoid conflict where possible. People often need reassurance that they're doing a good job.</a:t>
                      </a:r>
                      <a:endParaRPr lang="en-US" sz="2200" b="0" dirty="0">
                        <a:effectLst/>
                        <a:latin typeface="Andalus" panose="02020603050405020304" pitchFamily="18" charset="-78"/>
                        <a:ea typeface="Calibri"/>
                        <a:cs typeface="Andalus" panose="02020603050405020304" pitchFamily="18" charset="-78"/>
                      </a:endParaRPr>
                    </a:p>
                  </a:txBody>
                  <a:tcPr marL="143681" marR="143681" marT="143681" marB="143681" anchor="ctr">
                    <a:solidFill>
                      <a:schemeClr val="accent2">
                        <a:lumMod val="40000"/>
                        <a:lumOff val="60000"/>
                      </a:schemeClr>
                    </a:solidFill>
                  </a:tcPr>
                </a:tc>
                <a:tc>
                  <a:txBody>
                    <a:bodyPr/>
                    <a:lstStyle/>
                    <a:p>
                      <a:pPr marL="342900" lvl="0" indent="-342900">
                        <a:spcAft>
                          <a:spcPts val="0"/>
                        </a:spcAft>
                        <a:buSzPts val="1000"/>
                        <a:buFont typeface="Symbol"/>
                        <a:buChar char=""/>
                        <a:tabLst>
                          <a:tab pos="457200" algn="l"/>
                        </a:tabLst>
                      </a:pPr>
                      <a:r>
                        <a:rPr lang="en-US" sz="2200" b="0" spc="40" dirty="0">
                          <a:effectLst/>
                          <a:latin typeface="Andalus" panose="02020603050405020304" pitchFamily="18" charset="-78"/>
                          <a:cs typeface="Andalus" panose="02020603050405020304" pitchFamily="18" charset="-78"/>
                        </a:rPr>
                        <a:t>Provide people with the right resources to do their jobs effectively.</a:t>
                      </a:r>
                      <a:endParaRPr lang="en-US" sz="22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200" b="0" spc="40" dirty="0">
                          <a:effectLst/>
                          <a:latin typeface="Andalus" panose="02020603050405020304" pitchFamily="18" charset="-78"/>
                          <a:cs typeface="Andalus" panose="02020603050405020304" pitchFamily="18" charset="-78"/>
                        </a:rPr>
                        <a:t>Give people direction and regular feedback, so that they know how their actions are affecting their environment.</a:t>
                      </a:r>
                      <a:endParaRPr lang="en-US" sz="22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200" b="0" spc="40" dirty="0">
                          <a:effectLst/>
                          <a:latin typeface="Andalus" panose="02020603050405020304" pitchFamily="18" charset="-78"/>
                          <a:cs typeface="Andalus" panose="02020603050405020304" pitchFamily="18" charset="-78"/>
                        </a:rPr>
                        <a:t>Reassure people that they're doing a good job.</a:t>
                      </a:r>
                      <a:endParaRPr lang="en-US" sz="22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200" b="0" spc="40" dirty="0">
                          <a:effectLst/>
                          <a:latin typeface="Andalus" panose="02020603050405020304" pitchFamily="18" charset="-78"/>
                          <a:cs typeface="Andalus" panose="02020603050405020304" pitchFamily="18" charset="-78"/>
                        </a:rPr>
                        <a:t>Manage conflict quickly and quietly.</a:t>
                      </a:r>
                      <a:endParaRPr lang="en-US" sz="22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200" b="0" spc="40" dirty="0">
                          <a:effectLst/>
                          <a:latin typeface="Andalus" panose="02020603050405020304" pitchFamily="18" charset="-78"/>
                          <a:cs typeface="Andalus" panose="02020603050405020304" pitchFamily="18" charset="-78"/>
                        </a:rPr>
                        <a:t>Do whatever you can to boost people's confidence.</a:t>
                      </a:r>
                      <a:endParaRPr lang="en-US" sz="22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200" b="0" spc="40" dirty="0">
                          <a:effectLst/>
                          <a:latin typeface="Andalus" panose="02020603050405020304" pitchFamily="18" charset="-78"/>
                          <a:cs typeface="Andalus" panose="02020603050405020304" pitchFamily="18" charset="-78"/>
                        </a:rPr>
                        <a:t>Balance negative and positive feedback.</a:t>
                      </a:r>
                      <a:endParaRPr lang="en-US" sz="2200" b="0" dirty="0">
                        <a:effectLst/>
                        <a:latin typeface="Andalus" panose="02020603050405020304" pitchFamily="18" charset="-78"/>
                        <a:cs typeface="Andalus" panose="02020603050405020304" pitchFamily="18" charset="-78"/>
                      </a:endParaRPr>
                    </a:p>
                    <a:p>
                      <a:pPr marL="342900" lvl="0" indent="-342900">
                        <a:spcAft>
                          <a:spcPts val="0"/>
                        </a:spcAft>
                        <a:buSzPts val="1000"/>
                        <a:buFont typeface="Symbol"/>
                        <a:buChar char=""/>
                        <a:tabLst>
                          <a:tab pos="457200" algn="l"/>
                        </a:tabLst>
                      </a:pPr>
                      <a:r>
                        <a:rPr lang="en-US" sz="2200" b="0" spc="40" dirty="0">
                          <a:effectLst/>
                          <a:latin typeface="Andalus" panose="02020603050405020304" pitchFamily="18" charset="-78"/>
                          <a:cs typeface="Andalus" panose="02020603050405020304" pitchFamily="18" charset="-78"/>
                        </a:rPr>
                        <a:t>Encourage people to take responsibility for their work.</a:t>
                      </a:r>
                      <a:endParaRPr lang="en-US" sz="2200" b="0" dirty="0">
                        <a:effectLst/>
                        <a:latin typeface="Andalus" panose="02020603050405020304" pitchFamily="18" charset="-78"/>
                        <a:ea typeface="Calibri"/>
                        <a:cs typeface="Andalus" panose="02020603050405020304" pitchFamily="18" charset="-78"/>
                      </a:endParaRPr>
                    </a:p>
                  </a:txBody>
                  <a:tcPr marL="143681" marR="143681" marT="143681" marB="143681" anchor="ctr">
                    <a:solidFill>
                      <a:schemeClr val="accent2">
                        <a:lumMod val="40000"/>
                        <a:lumOff val="60000"/>
                      </a:schemeClr>
                    </a:solidFill>
                  </a:tcPr>
                </a:tc>
              </a:tr>
            </a:tbl>
          </a:graphicData>
        </a:graphic>
      </p:graphicFrame>
    </p:spTree>
    <p:extLst>
      <p:ext uri="{BB962C8B-B14F-4D97-AF65-F5344CB8AC3E}">
        <p14:creationId xmlns:p14="http://schemas.microsoft.com/office/powerpoint/2010/main" val="1268920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76672"/>
            <a:ext cx="8280920" cy="7478970"/>
          </a:xfrm>
          <a:prstGeom prst="rect">
            <a:avLst/>
          </a:prstGeom>
          <a:noFill/>
        </p:spPr>
        <p:txBody>
          <a:bodyPr wrap="square" rtlCol="0">
            <a:spAutoFit/>
          </a:bodyPr>
          <a:lstStyle/>
          <a:p>
            <a:pPr algn="ctr"/>
            <a:r>
              <a:rPr lang="en-US" sz="4800" u="sng" dirty="0" smtClean="0">
                <a:solidFill>
                  <a:prstClr val="black"/>
                </a:solidFill>
                <a:latin typeface="Andalus" panose="02020603050405020304" pitchFamily="18" charset="-78"/>
                <a:cs typeface="Andalus" panose="02020603050405020304" pitchFamily="18" charset="-78"/>
              </a:rPr>
              <a:t>Reading list </a:t>
            </a:r>
          </a:p>
          <a:p>
            <a:endParaRPr lang="en-US" sz="3600" dirty="0" smtClean="0">
              <a:solidFill>
                <a:prstClr val="black"/>
              </a:solidFill>
              <a:latin typeface="Andalus" panose="02020603050405020304" pitchFamily="18" charset="-78"/>
              <a:cs typeface="Andalus" panose="02020603050405020304" pitchFamily="18" charset="-78"/>
            </a:endParaRPr>
          </a:p>
          <a:p>
            <a:pPr algn="ctr"/>
            <a:r>
              <a:rPr lang="en-US" sz="3600" dirty="0">
                <a:solidFill>
                  <a:prstClr val="black"/>
                </a:solidFill>
                <a:latin typeface="Andalus" panose="02020603050405020304" pitchFamily="18" charset="-78"/>
                <a:cs typeface="Andalus" panose="02020603050405020304" pitchFamily="18" charset="-78"/>
              </a:rPr>
              <a:t>THE ROUTLEDGE HANDBOOK OF</a:t>
            </a:r>
          </a:p>
          <a:p>
            <a:pPr algn="ctr"/>
            <a:r>
              <a:rPr lang="en-US" sz="3600" dirty="0">
                <a:solidFill>
                  <a:prstClr val="black"/>
                </a:solidFill>
                <a:latin typeface="Andalus" panose="02020603050405020304" pitchFamily="18" charset="-78"/>
                <a:cs typeface="Andalus" panose="02020603050405020304" pitchFamily="18" charset="-78"/>
              </a:rPr>
              <a:t>LANGUAGE AND </a:t>
            </a:r>
            <a:r>
              <a:rPr lang="en-US" sz="3600" dirty="0" smtClean="0">
                <a:solidFill>
                  <a:prstClr val="black"/>
                </a:solidFill>
                <a:latin typeface="Andalus" panose="02020603050405020304" pitchFamily="18" charset="-78"/>
                <a:cs typeface="Andalus" panose="02020603050405020304" pitchFamily="18" charset="-78"/>
              </a:rPr>
              <a:t>CULTURE</a:t>
            </a:r>
          </a:p>
          <a:p>
            <a:pPr algn="ctr"/>
            <a:endParaRPr lang="fr-FR" sz="3600" dirty="0" smtClean="0">
              <a:solidFill>
                <a:prstClr val="black"/>
              </a:solidFill>
              <a:latin typeface="Andalus" panose="02020603050405020304" pitchFamily="18" charset="-78"/>
              <a:cs typeface="Andalus" panose="02020603050405020304" pitchFamily="18" charset="-78"/>
            </a:endParaRPr>
          </a:p>
          <a:p>
            <a:pPr algn="ctr"/>
            <a:r>
              <a:rPr lang="fr-FR" sz="3600" dirty="0" smtClean="0">
                <a:solidFill>
                  <a:prstClr val="black"/>
                </a:solidFill>
                <a:latin typeface="Andalus" panose="02020603050405020304" pitchFamily="18" charset="-78"/>
                <a:cs typeface="Andalus" panose="02020603050405020304" pitchFamily="18" charset="-78"/>
              </a:rPr>
              <a:t> (2015) </a:t>
            </a:r>
            <a:r>
              <a:rPr lang="fr-FR" sz="3600" dirty="0" err="1" smtClean="0">
                <a:solidFill>
                  <a:prstClr val="black"/>
                </a:solidFill>
                <a:latin typeface="Andalus" panose="02020603050405020304" pitchFamily="18" charset="-78"/>
                <a:cs typeface="Andalus" panose="02020603050405020304" pitchFamily="18" charset="-78"/>
              </a:rPr>
              <a:t>edited</a:t>
            </a:r>
            <a:r>
              <a:rPr lang="fr-FR" sz="3600" dirty="0" smtClean="0">
                <a:solidFill>
                  <a:prstClr val="black"/>
                </a:solidFill>
                <a:latin typeface="Andalus" panose="02020603050405020304" pitchFamily="18" charset="-78"/>
                <a:cs typeface="Andalus" panose="02020603050405020304" pitchFamily="18" charset="-78"/>
              </a:rPr>
              <a:t>  by </a:t>
            </a:r>
            <a:r>
              <a:rPr lang="en-US" sz="3600" dirty="0" err="1" smtClean="0"/>
              <a:t>Farzad</a:t>
            </a:r>
            <a:r>
              <a:rPr lang="en-US" sz="3600" dirty="0" smtClean="0"/>
              <a:t> </a:t>
            </a:r>
            <a:r>
              <a:rPr lang="en-US" sz="3600" dirty="0" err="1" smtClean="0"/>
              <a:t>Sharifian</a:t>
            </a:r>
            <a:endParaRPr lang="en-US" sz="3600" dirty="0" smtClean="0"/>
          </a:p>
          <a:p>
            <a:pPr algn="ctr"/>
            <a:r>
              <a:rPr lang="fr-FR" sz="3600" dirty="0" err="1" smtClean="0">
                <a:solidFill>
                  <a:prstClr val="black"/>
                </a:solidFill>
                <a:latin typeface="Andalus" panose="02020603050405020304" pitchFamily="18" charset="-78"/>
                <a:cs typeface="Andalus" panose="02020603050405020304" pitchFamily="18" charset="-78"/>
              </a:rPr>
              <a:t>Chapter</a:t>
            </a:r>
            <a:r>
              <a:rPr lang="fr-FR" sz="3600" dirty="0" smtClean="0">
                <a:solidFill>
                  <a:prstClr val="black"/>
                </a:solidFill>
                <a:latin typeface="Andalus" panose="02020603050405020304" pitchFamily="18" charset="-78"/>
                <a:cs typeface="Andalus" panose="02020603050405020304" pitchFamily="18" charset="-78"/>
              </a:rPr>
              <a:t> 17 </a:t>
            </a:r>
            <a:r>
              <a:rPr lang="fr-FR" sz="3600" dirty="0" err="1" smtClean="0">
                <a:solidFill>
                  <a:prstClr val="black"/>
                </a:solidFill>
                <a:latin typeface="Andalus" panose="02020603050405020304" pitchFamily="18" charset="-78"/>
                <a:cs typeface="Andalus" panose="02020603050405020304" pitchFamily="18" charset="-78"/>
              </a:rPr>
              <a:t>p,240</a:t>
            </a:r>
            <a:endParaRPr lang="fr-FR" sz="3600" dirty="0" smtClean="0">
              <a:solidFill>
                <a:prstClr val="black"/>
              </a:solidFill>
              <a:latin typeface="Andalus" panose="02020603050405020304" pitchFamily="18" charset="-78"/>
              <a:cs typeface="Andalus" panose="02020603050405020304" pitchFamily="18" charset="-78"/>
            </a:endParaRPr>
          </a:p>
          <a:p>
            <a:pPr algn="ctr"/>
            <a:endParaRPr lang="fr-FR" sz="3600" dirty="0" smtClean="0">
              <a:solidFill>
                <a:prstClr val="black"/>
              </a:solidFill>
              <a:latin typeface="Andalus" panose="02020603050405020304" pitchFamily="18" charset="-78"/>
              <a:cs typeface="Andalus" panose="02020603050405020304" pitchFamily="18" charset="-78"/>
            </a:endParaRPr>
          </a:p>
          <a:p>
            <a:pPr algn="ctr"/>
            <a:r>
              <a:rPr lang="fr-FR" sz="3600" dirty="0">
                <a:solidFill>
                  <a:prstClr val="black"/>
                </a:solidFill>
                <a:latin typeface="Andalus" panose="02020603050405020304" pitchFamily="18" charset="-78"/>
                <a:cs typeface="Andalus" panose="02020603050405020304" pitchFamily="18" charset="-78"/>
              </a:rPr>
              <a:t>CULTURE AND </a:t>
            </a:r>
            <a:r>
              <a:rPr lang="fr-FR" sz="3600" dirty="0" err="1">
                <a:solidFill>
                  <a:prstClr val="black"/>
                </a:solidFill>
                <a:latin typeface="Andalus" panose="02020603050405020304" pitchFamily="18" charset="-78"/>
                <a:cs typeface="Andalus" panose="02020603050405020304" pitchFamily="18" charset="-78"/>
              </a:rPr>
              <a:t>LANGUAGE</a:t>
            </a:r>
            <a:endParaRPr lang="fr-FR" sz="3600" dirty="0">
              <a:solidFill>
                <a:prstClr val="black"/>
              </a:solidFill>
              <a:latin typeface="Andalus" panose="02020603050405020304" pitchFamily="18" charset="-78"/>
              <a:cs typeface="Andalus" panose="02020603050405020304" pitchFamily="18" charset="-78"/>
            </a:endParaRPr>
          </a:p>
          <a:p>
            <a:pPr algn="ctr"/>
            <a:r>
              <a:rPr lang="fr-FR" sz="3600" dirty="0" err="1">
                <a:solidFill>
                  <a:prstClr val="black"/>
                </a:solidFill>
                <a:latin typeface="Andalus" panose="02020603050405020304" pitchFamily="18" charset="-78"/>
                <a:cs typeface="Andalus" panose="02020603050405020304" pitchFamily="18" charset="-78"/>
              </a:rPr>
              <a:t>PROCESSING</a:t>
            </a:r>
            <a:endParaRPr lang="fr-FR" sz="3600" dirty="0">
              <a:solidFill>
                <a:prstClr val="black"/>
              </a:solidFill>
              <a:latin typeface="Andalus" panose="02020603050405020304" pitchFamily="18" charset="-78"/>
              <a:cs typeface="Andalus" panose="02020603050405020304" pitchFamily="18" charset="-78"/>
            </a:endParaRPr>
          </a:p>
          <a:p>
            <a:endParaRPr lang="fr-FR" sz="3600" dirty="0">
              <a:solidFill>
                <a:prstClr val="black"/>
              </a:solidFill>
              <a:latin typeface="Andalus" panose="02020603050405020304" pitchFamily="18" charset="-78"/>
              <a:cs typeface="Andalus" panose="02020603050405020304" pitchFamily="18" charset="-78"/>
            </a:endParaRPr>
          </a:p>
          <a:p>
            <a:endParaRPr lang="fr-FR" sz="3600" dirty="0" smtClean="0">
              <a:solidFill>
                <a:prstClr val="black"/>
              </a:solidFill>
              <a:latin typeface="Andalus" panose="02020603050405020304" pitchFamily="18" charset="-78"/>
              <a:cs typeface="Andalus" panose="02020603050405020304" pitchFamily="18" charset="-78"/>
            </a:endParaRPr>
          </a:p>
          <a:p>
            <a:endParaRPr lang="en-US" sz="3600"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82072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alpha val="17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07504" y="188640"/>
            <a:ext cx="9036496" cy="5909310"/>
          </a:xfrm>
          <a:prstGeom prst="rect">
            <a:avLst/>
          </a:prstGeom>
          <a:noFill/>
        </p:spPr>
        <p:txBody>
          <a:bodyPr wrap="square" rtlCol="0">
            <a:spAutoFit/>
          </a:bodyPr>
          <a:lstStyle/>
          <a:p>
            <a:pPr algn="ctr"/>
            <a:r>
              <a:rPr lang="fr-FR" b="1" u="sng" dirty="0" smtClean="0">
                <a:solidFill>
                  <a:prstClr val="black"/>
                </a:solidFill>
              </a:rPr>
              <a:t>Reference </a:t>
            </a:r>
            <a:r>
              <a:rPr lang="fr-FR" b="1" u="sng" dirty="0" err="1" smtClean="0">
                <a:solidFill>
                  <a:prstClr val="black"/>
                </a:solidFill>
              </a:rPr>
              <a:t>list</a:t>
            </a:r>
            <a:endParaRPr lang="fr-FR" b="1" u="sng" dirty="0" smtClean="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a:solidFill>
                  <a:prstClr val="black"/>
                </a:solidFill>
              </a:rPr>
              <a:t> </a:t>
            </a:r>
            <a:r>
              <a:rPr lang="en-US" dirty="0" err="1">
                <a:solidFill>
                  <a:prstClr val="black"/>
                </a:solidFill>
              </a:rPr>
              <a:t>Trompenaars</a:t>
            </a:r>
            <a:r>
              <a:rPr lang="en-US" dirty="0">
                <a:solidFill>
                  <a:prstClr val="black"/>
                </a:solidFill>
              </a:rPr>
              <a:t>, F., Hampden-Turner, C. (1997) Riding the Waves of Culture.</a:t>
            </a:r>
          </a:p>
          <a:p>
            <a:pPr marL="285750" indent="-285750">
              <a:buFont typeface="Arial" panose="020B0604020202020204" pitchFamily="34" charset="0"/>
              <a:buChar char="•"/>
            </a:pPr>
            <a:r>
              <a:rPr lang="en-US" dirty="0">
                <a:solidFill>
                  <a:prstClr val="black"/>
                </a:solidFill>
              </a:rPr>
              <a:t> Hofstede, G. (1996) "Riding the waves of commerce: a test of </a:t>
            </a:r>
            <a:r>
              <a:rPr lang="en-US" dirty="0" err="1">
                <a:solidFill>
                  <a:prstClr val="black"/>
                </a:solidFill>
              </a:rPr>
              <a:t>Trompenaars</a:t>
            </a:r>
            <a:r>
              <a:rPr lang="en-US" dirty="0">
                <a:solidFill>
                  <a:prstClr val="black"/>
                </a:solidFill>
              </a:rPr>
              <a:t>' "model" of national culture differences", in: International Journal of Intercultural Relations 20(2): p. 189-</a:t>
            </a:r>
            <a:r>
              <a:rPr lang="en-US" dirty="0" err="1">
                <a:solidFill>
                  <a:prstClr val="black"/>
                </a:solidFill>
              </a:rPr>
              <a:t>198.Hampden</a:t>
            </a:r>
            <a:r>
              <a:rPr lang="en-US" dirty="0">
                <a:solidFill>
                  <a:prstClr val="black"/>
                </a:solidFill>
              </a:rPr>
              <a:t>-Turner, C., &amp; </a:t>
            </a:r>
            <a:r>
              <a:rPr lang="en-US" dirty="0" err="1">
                <a:solidFill>
                  <a:prstClr val="black"/>
                </a:solidFill>
              </a:rPr>
              <a:t>Trompenaars</a:t>
            </a:r>
            <a:r>
              <a:rPr lang="en-US" dirty="0">
                <a:solidFill>
                  <a:prstClr val="black"/>
                </a:solidFill>
              </a:rPr>
              <a:t>, F. (1997). Response to </a:t>
            </a:r>
            <a:r>
              <a:rPr lang="en-US" dirty="0" err="1">
                <a:solidFill>
                  <a:prstClr val="black"/>
                </a:solidFill>
              </a:rPr>
              <a:t>geert</a:t>
            </a:r>
            <a:r>
              <a:rPr lang="en-US" dirty="0">
                <a:solidFill>
                  <a:prstClr val="black"/>
                </a:solidFill>
              </a:rPr>
              <a:t> </a:t>
            </a:r>
            <a:r>
              <a:rPr lang="en-US" dirty="0" err="1">
                <a:solidFill>
                  <a:prstClr val="black"/>
                </a:solidFill>
              </a:rPr>
              <a:t>hofstede</a:t>
            </a:r>
            <a:r>
              <a:rPr lang="en-US" dirty="0">
                <a:solidFill>
                  <a:prstClr val="black"/>
                </a:solidFill>
              </a:rPr>
              <a:t>. </a:t>
            </a:r>
            <a:r>
              <a:rPr lang="en-US" i="1" dirty="0" smtClean="0">
                <a:solidFill>
                  <a:prstClr val="black"/>
                </a:solidFill>
              </a:rPr>
              <a:t>International Journal of Intercultural Relations, 21</a:t>
            </a:r>
            <a:r>
              <a:rPr lang="en-US" dirty="0" smtClean="0">
                <a:solidFill>
                  <a:prstClr val="black"/>
                </a:solidFill>
              </a:rPr>
              <a:t> (1), 149.</a:t>
            </a:r>
          </a:p>
          <a:p>
            <a:pPr marL="285750" indent="-285750">
              <a:buFont typeface="Arial" panose="020B0604020202020204" pitchFamily="34" charset="0"/>
              <a:buChar char="•"/>
            </a:pPr>
            <a:r>
              <a:rPr lang="en-US" dirty="0">
                <a:solidFill>
                  <a:prstClr val="black"/>
                </a:solidFill>
              </a:rPr>
              <a:t> Hofstede, G. (1980). Culture and organizations. </a:t>
            </a:r>
            <a:r>
              <a:rPr lang="en-US" i="1" dirty="0">
                <a:solidFill>
                  <a:prstClr val="black"/>
                </a:solidFill>
              </a:rPr>
              <a:t>International studies of management &amp; organization, 10</a:t>
            </a:r>
            <a:r>
              <a:rPr lang="en-US" dirty="0">
                <a:solidFill>
                  <a:prstClr val="black"/>
                </a:solidFill>
              </a:rPr>
              <a:t> (4), 15-41.</a:t>
            </a:r>
          </a:p>
          <a:p>
            <a:pPr marL="285750" indent="-285750">
              <a:buFont typeface="Arial" panose="020B0604020202020204" pitchFamily="34" charset="0"/>
              <a:buChar char="•"/>
            </a:pPr>
            <a:r>
              <a:rPr lang="en-US" dirty="0">
                <a:solidFill>
                  <a:prstClr val="black"/>
                </a:solidFill>
              </a:rPr>
              <a:t>Hofstede, G. (2011). </a:t>
            </a:r>
            <a:r>
              <a:rPr lang="en-US" dirty="0" err="1">
                <a:solidFill>
                  <a:prstClr val="black"/>
                </a:solidFill>
              </a:rPr>
              <a:t>Dimensionalizing</a:t>
            </a:r>
            <a:r>
              <a:rPr lang="en-US" dirty="0">
                <a:solidFill>
                  <a:prstClr val="black"/>
                </a:solidFill>
              </a:rPr>
              <a:t> cultures: The Hofstede model in context. </a:t>
            </a:r>
            <a:r>
              <a:rPr lang="en-US" i="1" dirty="0">
                <a:solidFill>
                  <a:prstClr val="black"/>
                </a:solidFill>
              </a:rPr>
              <a:t>Online readings in psychology and culture, 2</a:t>
            </a:r>
            <a:r>
              <a:rPr lang="en-US" dirty="0">
                <a:solidFill>
                  <a:prstClr val="black"/>
                </a:solidFill>
              </a:rPr>
              <a:t> (1), 2307-0919.</a:t>
            </a:r>
          </a:p>
          <a:p>
            <a:pPr marL="285750" indent="-285750">
              <a:buFont typeface="Arial" panose="020B0604020202020204" pitchFamily="34" charset="0"/>
              <a:buChar char="•"/>
            </a:pPr>
            <a:r>
              <a:rPr lang="en-US" dirty="0">
                <a:solidFill>
                  <a:prstClr val="black"/>
                </a:solidFill>
              </a:rPr>
              <a:t>Hofstede, G., &amp; </a:t>
            </a:r>
            <a:r>
              <a:rPr lang="en-US" dirty="0" err="1">
                <a:solidFill>
                  <a:prstClr val="black"/>
                </a:solidFill>
              </a:rPr>
              <a:t>Minkov</a:t>
            </a:r>
            <a:r>
              <a:rPr lang="en-US" dirty="0">
                <a:solidFill>
                  <a:prstClr val="black"/>
                </a:solidFill>
              </a:rPr>
              <a:t>, M. (2010). Long-versus short-term orientation: new perspectives. Asia Pacific Business Review, 16(4), 493-504.</a:t>
            </a:r>
          </a:p>
          <a:p>
            <a:pPr marL="285750" indent="-285750">
              <a:buFont typeface="Arial" panose="020B0604020202020204" pitchFamily="34" charset="0"/>
              <a:buChar char="•"/>
            </a:pPr>
            <a:r>
              <a:rPr lang="en-US" dirty="0">
                <a:solidFill>
                  <a:prstClr val="black"/>
                </a:solidFill>
              </a:rPr>
              <a:t>Hofstede, G. (1980). </a:t>
            </a:r>
            <a:r>
              <a:rPr lang="en-US" i="1" dirty="0">
                <a:solidFill>
                  <a:prstClr val="black"/>
                </a:solidFill>
              </a:rPr>
              <a:t>Culture’s Consequences </a:t>
            </a:r>
            <a:r>
              <a:rPr lang="en-US" dirty="0">
                <a:solidFill>
                  <a:prstClr val="black"/>
                </a:solidFill>
              </a:rPr>
              <a:t>(Vol. Sage): Beverly Hills, CA.</a:t>
            </a:r>
          </a:p>
          <a:p>
            <a:pPr marL="285750" indent="-285750">
              <a:buFont typeface="Arial" panose="020B0604020202020204" pitchFamily="34" charset="0"/>
              <a:buChar char="•"/>
            </a:pPr>
            <a:r>
              <a:rPr lang="en-US" dirty="0">
                <a:solidFill>
                  <a:prstClr val="black"/>
                </a:solidFill>
              </a:rPr>
              <a:t>Hofstede, G. (1991). </a:t>
            </a:r>
            <a:r>
              <a:rPr lang="en-US" i="1" dirty="0">
                <a:solidFill>
                  <a:prstClr val="black"/>
                </a:solidFill>
              </a:rPr>
              <a:t>Cultures and Organizations: Software of the mind</a:t>
            </a:r>
            <a:r>
              <a:rPr lang="en-US" dirty="0">
                <a:solidFill>
                  <a:prstClr val="black"/>
                </a:solidFill>
              </a:rPr>
              <a:t>. London, England: McGraw-Hill.</a:t>
            </a:r>
          </a:p>
          <a:p>
            <a:pPr marL="285750" indent="-285750">
              <a:buFont typeface="Arial" panose="020B0604020202020204" pitchFamily="34" charset="0"/>
              <a:buChar char="•"/>
            </a:pPr>
            <a:r>
              <a:rPr lang="en-US" dirty="0" err="1">
                <a:solidFill>
                  <a:prstClr val="black"/>
                </a:solidFill>
              </a:rPr>
              <a:t>McSweeney</a:t>
            </a:r>
            <a:r>
              <a:rPr lang="en-US" dirty="0">
                <a:solidFill>
                  <a:prstClr val="black"/>
                </a:solidFill>
              </a:rPr>
              <a:t>, B. (2002). The essentials of scholarship: A reply to Geert Hofstede. </a:t>
            </a:r>
            <a:r>
              <a:rPr lang="en-US" i="1" dirty="0">
                <a:solidFill>
                  <a:prstClr val="black"/>
                </a:solidFill>
              </a:rPr>
              <a:t>Human Relations, 55(</a:t>
            </a:r>
            <a:r>
              <a:rPr lang="en-US" dirty="0">
                <a:solidFill>
                  <a:prstClr val="black"/>
                </a:solidFill>
              </a:rPr>
              <a:t> 11), 1363-1372.</a:t>
            </a:r>
          </a:p>
          <a:p>
            <a:pPr marL="285750" indent="-285750">
              <a:buFont typeface="Arial" panose="020B0604020202020204" pitchFamily="34" charset="0"/>
              <a:buChar char="•"/>
            </a:pPr>
            <a:r>
              <a:rPr lang="en-US" dirty="0">
                <a:solidFill>
                  <a:prstClr val="black"/>
                </a:solidFill>
              </a:rPr>
              <a:t>Orr, L. M., &amp; Hauser, W. J. (2008). A re-inquiry of Hofstede’s cultural dimensions: A call for 21st century cross-cultural research. </a:t>
            </a:r>
            <a:r>
              <a:rPr lang="en-US" i="1" dirty="0">
                <a:solidFill>
                  <a:prstClr val="black"/>
                </a:solidFill>
              </a:rPr>
              <a:t>Marketing Management Journal, 18</a:t>
            </a:r>
            <a:r>
              <a:rPr lang="en-US" dirty="0">
                <a:solidFill>
                  <a:prstClr val="black"/>
                </a:solidFill>
              </a:rPr>
              <a:t> (2), 1-19.</a:t>
            </a:r>
          </a:p>
          <a:p>
            <a:endParaRPr lang="en-US" dirty="0">
              <a:solidFill>
                <a:prstClr val="black"/>
              </a:solidFill>
            </a:endParaRPr>
          </a:p>
        </p:txBody>
      </p:sp>
    </p:spTree>
    <p:extLst>
      <p:ext uri="{BB962C8B-B14F-4D97-AF65-F5344CB8AC3E}">
        <p14:creationId xmlns:p14="http://schemas.microsoft.com/office/powerpoint/2010/main" val="390306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147" y="188640"/>
            <a:ext cx="9144000" cy="923330"/>
          </a:xfrm>
          <a:prstGeom prst="rect">
            <a:avLst/>
          </a:prstGeom>
          <a:noFill/>
        </p:spPr>
        <p:txBody>
          <a:bodyPr wrap="square" rtlCol="0">
            <a:spAutoFit/>
          </a:bodyPr>
          <a:lstStyle/>
          <a:p>
            <a:pPr algn="ctr"/>
            <a:r>
              <a:rPr lang="en-US" sz="3600" b="1" dirty="0" smtClean="0">
                <a:solidFill>
                  <a:srgbClr val="FF0000"/>
                </a:solidFill>
                <a:latin typeface="Andalus" panose="02020603050405020304" pitchFamily="18" charset="-78"/>
                <a:cs typeface="Andalus" panose="02020603050405020304" pitchFamily="18" charset="-78"/>
              </a:rPr>
              <a:t>Hofstede’s six Cultural </a:t>
            </a:r>
            <a:r>
              <a:rPr lang="en-US" sz="3600" b="1" dirty="0">
                <a:solidFill>
                  <a:srgbClr val="FF0000"/>
                </a:solidFill>
                <a:latin typeface="Andalus" panose="02020603050405020304" pitchFamily="18" charset="-78"/>
                <a:cs typeface="Andalus" panose="02020603050405020304" pitchFamily="18" charset="-78"/>
              </a:rPr>
              <a:t>D</a:t>
            </a:r>
            <a:r>
              <a:rPr lang="en-US" sz="3600" b="1" dirty="0" smtClean="0">
                <a:solidFill>
                  <a:srgbClr val="FF0000"/>
                </a:solidFill>
                <a:latin typeface="Andalus" panose="02020603050405020304" pitchFamily="18" charset="-78"/>
                <a:cs typeface="Andalus" panose="02020603050405020304" pitchFamily="18" charset="-78"/>
              </a:rPr>
              <a:t>imensions(1980)</a:t>
            </a:r>
          </a:p>
          <a:p>
            <a:endParaRPr lang="en-US" dirty="0">
              <a:solidFill>
                <a:prstClr val="black"/>
              </a:solidFill>
            </a:endParaRPr>
          </a:p>
        </p:txBody>
      </p:sp>
      <p:sp>
        <p:nvSpPr>
          <p:cNvPr id="3" name="ZoneTexte 2"/>
          <p:cNvSpPr txBox="1"/>
          <p:nvPr/>
        </p:nvSpPr>
        <p:spPr>
          <a:xfrm>
            <a:off x="193545" y="2204864"/>
            <a:ext cx="8945341" cy="4185761"/>
          </a:xfrm>
          <a:prstGeom prst="rect">
            <a:avLst/>
          </a:prstGeom>
          <a:noFill/>
        </p:spPr>
        <p:txBody>
          <a:bodyPr wrap="square" rtlCol="0">
            <a:spAutoFit/>
          </a:bodyPr>
          <a:lstStyle/>
          <a:p>
            <a:endParaRPr lang="en-US" sz="2400" b="1" dirty="0" smtClean="0">
              <a:solidFill>
                <a:prstClr val="black"/>
              </a:solidFill>
              <a:latin typeface="Andalus" panose="02020603050405020304" pitchFamily="18" charset="-78"/>
              <a:cs typeface="Andalus" panose="02020603050405020304" pitchFamily="18" charset="-78"/>
            </a:endParaRPr>
          </a:p>
          <a:p>
            <a:r>
              <a:rPr lang="en-US" sz="3200" b="1" dirty="0" smtClean="0">
                <a:solidFill>
                  <a:prstClr val="black"/>
                </a:solidFill>
                <a:latin typeface="Andalus" panose="02020603050405020304" pitchFamily="18" charset="-78"/>
                <a:cs typeface="Andalus" panose="02020603050405020304" pitchFamily="18" charset="-78"/>
              </a:rPr>
              <a:t>Correlations </a:t>
            </a:r>
            <a:r>
              <a:rPr lang="en-US" sz="3200" b="1" dirty="0">
                <a:solidFill>
                  <a:prstClr val="black"/>
                </a:solidFill>
                <a:latin typeface="Andalus" panose="02020603050405020304" pitchFamily="18" charset="-78"/>
                <a:cs typeface="Andalus" panose="02020603050405020304" pitchFamily="18" charset="-78"/>
              </a:rPr>
              <a:t>With Other Country’s Differences</a:t>
            </a:r>
          </a:p>
          <a:p>
            <a:r>
              <a:rPr lang="en-US" sz="2400" dirty="0" smtClean="0">
                <a:solidFill>
                  <a:prstClr val="black"/>
                </a:solidFill>
                <a:latin typeface="Andalus" panose="02020603050405020304" pitchFamily="18" charset="-78"/>
                <a:cs typeface="Andalus" panose="02020603050405020304" pitchFamily="18" charset="-78"/>
              </a:rPr>
              <a:t>Hofstede’s dimensions have been found to correlate with a variety of other country difference variables, including:</a:t>
            </a:r>
          </a:p>
          <a:p>
            <a:pPr marL="342900" indent="-342900">
              <a:buFont typeface="Arial" panose="020B0604020202020204" pitchFamily="34" charset="0"/>
              <a:buChar char="•"/>
            </a:pPr>
            <a:r>
              <a:rPr lang="en-US" sz="2400" dirty="0">
                <a:solidFill>
                  <a:prstClr val="black"/>
                </a:solidFill>
                <a:latin typeface="Andalus" panose="02020603050405020304" pitchFamily="18" charset="-78"/>
                <a:cs typeface="Andalus" panose="02020603050405020304" pitchFamily="18" charset="-78"/>
              </a:rPr>
              <a:t>geographical proximity,</a:t>
            </a:r>
          </a:p>
          <a:p>
            <a:pPr marL="342900" indent="-342900">
              <a:buFont typeface="Arial" panose="020B0604020202020204" pitchFamily="34" charset="0"/>
              <a:buChar char="•"/>
            </a:pPr>
            <a:r>
              <a:rPr lang="en-US" sz="2400" dirty="0">
                <a:solidFill>
                  <a:prstClr val="black"/>
                </a:solidFill>
                <a:latin typeface="Andalus" panose="02020603050405020304" pitchFamily="18" charset="-78"/>
                <a:cs typeface="Andalus" panose="02020603050405020304" pitchFamily="18" charset="-78"/>
              </a:rPr>
              <a:t>shared language,</a:t>
            </a:r>
          </a:p>
          <a:p>
            <a:pPr marL="342900" indent="-342900">
              <a:buFont typeface="Arial" panose="020B0604020202020204" pitchFamily="34" charset="0"/>
              <a:buChar char="•"/>
            </a:pPr>
            <a:r>
              <a:rPr lang="en-US" sz="2400" dirty="0">
                <a:solidFill>
                  <a:prstClr val="black"/>
                </a:solidFill>
                <a:latin typeface="Andalus" panose="02020603050405020304" pitchFamily="18" charset="-78"/>
                <a:cs typeface="Andalus" panose="02020603050405020304" pitchFamily="18" charset="-78"/>
              </a:rPr>
              <a:t>related historical background,</a:t>
            </a:r>
          </a:p>
          <a:p>
            <a:pPr marL="342900" indent="-342900">
              <a:buFont typeface="Arial" panose="020B0604020202020204" pitchFamily="34" charset="0"/>
              <a:buChar char="•"/>
            </a:pPr>
            <a:r>
              <a:rPr lang="en-US" sz="2400" dirty="0">
                <a:solidFill>
                  <a:prstClr val="black"/>
                </a:solidFill>
                <a:latin typeface="Andalus" panose="02020603050405020304" pitchFamily="18" charset="-78"/>
                <a:cs typeface="Andalus" panose="02020603050405020304" pitchFamily="18" charset="-78"/>
              </a:rPr>
              <a:t>similar religious beliefs and practices,</a:t>
            </a:r>
          </a:p>
          <a:p>
            <a:pPr marL="342900" indent="-342900">
              <a:buFont typeface="Arial" panose="020B0604020202020204" pitchFamily="34" charset="0"/>
              <a:buChar char="•"/>
            </a:pPr>
            <a:r>
              <a:rPr lang="en-US" sz="2400" dirty="0">
                <a:solidFill>
                  <a:prstClr val="black"/>
                </a:solidFill>
                <a:latin typeface="Andalus" panose="02020603050405020304" pitchFamily="18" charset="-78"/>
                <a:cs typeface="Andalus" panose="02020603050405020304" pitchFamily="18" charset="-78"/>
              </a:rPr>
              <a:t>common philosophical influences,</a:t>
            </a:r>
          </a:p>
          <a:p>
            <a:pPr marL="342900" indent="-342900">
              <a:buFont typeface="Arial" panose="020B0604020202020204" pitchFamily="34" charset="0"/>
              <a:buChar char="•"/>
            </a:pPr>
            <a:r>
              <a:rPr lang="en-US" sz="2400" dirty="0">
                <a:solidFill>
                  <a:prstClr val="black"/>
                </a:solidFill>
                <a:latin typeface="Andalus" panose="02020603050405020304" pitchFamily="18" charset="-78"/>
                <a:cs typeface="Andalus" panose="02020603050405020304" pitchFamily="18" charset="-78"/>
              </a:rPr>
              <a:t>and identical political systems (Hofstede, 2011).</a:t>
            </a:r>
          </a:p>
          <a:p>
            <a:endParaRPr lang="en-US" dirty="0">
              <a:solidFill>
                <a:prstClr val="black"/>
              </a:solidFill>
            </a:endParaRPr>
          </a:p>
        </p:txBody>
      </p:sp>
      <p:sp>
        <p:nvSpPr>
          <p:cNvPr id="5" name="ZoneTexte 4"/>
          <p:cNvSpPr txBox="1"/>
          <p:nvPr/>
        </p:nvSpPr>
        <p:spPr>
          <a:xfrm>
            <a:off x="323528" y="980728"/>
            <a:ext cx="8640960" cy="1508105"/>
          </a:xfrm>
          <a:prstGeom prst="rect">
            <a:avLst/>
          </a:prstGeom>
          <a:noFill/>
        </p:spPr>
        <p:txBody>
          <a:bodyPr wrap="square" rtlCol="0">
            <a:spAutoFit/>
          </a:bodyPr>
          <a:lstStyle/>
          <a:p>
            <a:r>
              <a:rPr lang="en-US" sz="3600" b="1" dirty="0">
                <a:solidFill>
                  <a:prstClr val="black"/>
                </a:solidFill>
                <a:latin typeface="Andalus" panose="02020603050405020304" pitchFamily="18" charset="-78"/>
                <a:cs typeface="Andalus" panose="02020603050405020304" pitchFamily="18" charset="-78"/>
                <a:hlinkClick r:id="rId2"/>
              </a:rPr>
              <a:t>Culture </a:t>
            </a:r>
            <a:r>
              <a:rPr lang="en-US" sz="3600" b="1" dirty="0" smtClean="0">
                <a:solidFill>
                  <a:prstClr val="black"/>
                </a:solidFill>
                <a:latin typeface="Andalus" panose="02020603050405020304" pitchFamily="18" charset="-78"/>
                <a:cs typeface="Andalus" panose="02020603050405020304" pitchFamily="18" charset="-78"/>
                <a:hlinkClick r:id="rId2"/>
              </a:rPr>
              <a:t>is </a:t>
            </a:r>
            <a:r>
              <a:rPr lang="en-US" sz="3600" b="1" dirty="0" smtClean="0">
                <a:solidFill>
                  <a:prstClr val="black"/>
                </a:solidFill>
                <a:latin typeface="Andalus" panose="02020603050405020304" pitchFamily="18" charset="-78"/>
                <a:cs typeface="Andalus" panose="02020603050405020304" pitchFamily="18" charset="-78"/>
              </a:rPr>
              <a:t> </a:t>
            </a:r>
            <a:r>
              <a:rPr lang="en-US" sz="2800" b="1" dirty="0" smtClean="0">
                <a:solidFill>
                  <a:prstClr val="black"/>
                </a:solidFill>
                <a:latin typeface="Andalus" panose="02020603050405020304" pitchFamily="18" charset="-78"/>
                <a:cs typeface="Andalus" panose="02020603050405020304" pitchFamily="18" charset="-78"/>
              </a:rPr>
              <a:t>“</a:t>
            </a:r>
            <a:r>
              <a:rPr lang="en-US" sz="2800" dirty="0" smtClean="0">
                <a:solidFill>
                  <a:prstClr val="black"/>
                </a:solidFill>
                <a:latin typeface="Andalus" panose="02020603050405020304" pitchFamily="18" charset="-78"/>
                <a:cs typeface="Andalus" panose="02020603050405020304" pitchFamily="18" charset="-78"/>
              </a:rPr>
              <a:t>the</a:t>
            </a:r>
            <a:r>
              <a:rPr lang="en-US" sz="2800" b="1" dirty="0" smtClean="0">
                <a:solidFill>
                  <a:prstClr val="black"/>
                </a:solidFill>
                <a:latin typeface="Andalus" panose="02020603050405020304" pitchFamily="18" charset="-78"/>
                <a:cs typeface="Andalus" panose="02020603050405020304" pitchFamily="18" charset="-78"/>
              </a:rPr>
              <a:t> </a:t>
            </a:r>
            <a:r>
              <a:rPr lang="en-US" sz="2800" dirty="0" smtClean="0">
                <a:solidFill>
                  <a:prstClr val="black"/>
                </a:solidFill>
                <a:latin typeface="Andalus" panose="02020603050405020304" pitchFamily="18" charset="-78"/>
                <a:cs typeface="Andalus" panose="02020603050405020304" pitchFamily="18" charset="-78"/>
              </a:rPr>
              <a:t>collective </a:t>
            </a:r>
            <a:r>
              <a:rPr lang="en-US" sz="2800" dirty="0">
                <a:solidFill>
                  <a:prstClr val="black"/>
                </a:solidFill>
                <a:latin typeface="Andalus" panose="02020603050405020304" pitchFamily="18" charset="-78"/>
                <a:cs typeface="Andalus" panose="02020603050405020304" pitchFamily="18" charset="-78"/>
              </a:rPr>
              <a:t>programming of the mind distinguishing the members of one group or category of people from others”. </a:t>
            </a:r>
          </a:p>
        </p:txBody>
      </p:sp>
    </p:spTree>
    <p:extLst>
      <p:ext uri="{BB962C8B-B14F-4D97-AF65-F5344CB8AC3E}">
        <p14:creationId xmlns:p14="http://schemas.microsoft.com/office/powerpoint/2010/main" val="290390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796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147" y="188640"/>
            <a:ext cx="9144000" cy="6740307"/>
          </a:xfrm>
          <a:prstGeom prst="rect">
            <a:avLst/>
          </a:prstGeom>
          <a:noFill/>
        </p:spPr>
        <p:txBody>
          <a:bodyPr wrap="square" rtlCol="0">
            <a:spAutoFit/>
          </a:bodyPr>
          <a:lstStyle/>
          <a:p>
            <a:pPr algn="ctr"/>
            <a:r>
              <a:rPr lang="en-US" sz="3600" b="1" dirty="0">
                <a:solidFill>
                  <a:prstClr val="black"/>
                </a:solidFill>
                <a:hlinkClick r:id="rId2"/>
              </a:rPr>
              <a:t>POWER DISTANCE INDEX</a:t>
            </a:r>
            <a:r>
              <a:rPr lang="en-US" sz="3600" dirty="0">
                <a:solidFill>
                  <a:prstClr val="black"/>
                </a:solidFill>
              </a:rPr>
              <a:t> </a:t>
            </a:r>
            <a:endParaRPr lang="en-US" sz="3600" dirty="0" smtClean="0">
              <a:solidFill>
                <a:prstClr val="black"/>
              </a:solidFill>
            </a:endParaRPr>
          </a:p>
          <a:p>
            <a:pPr marL="571500" indent="-571500">
              <a:buFont typeface="Arial" panose="020B0604020202020204" pitchFamily="34" charset="0"/>
              <a:buChar char="•"/>
            </a:pPr>
            <a:r>
              <a:rPr lang="en-US" sz="3600" dirty="0" smtClean="0">
                <a:solidFill>
                  <a:prstClr val="black"/>
                </a:solidFill>
              </a:rPr>
              <a:t>It expresses </a:t>
            </a:r>
            <a:r>
              <a:rPr lang="en-US" sz="3600" dirty="0">
                <a:solidFill>
                  <a:prstClr val="black"/>
                </a:solidFill>
              </a:rPr>
              <a:t>the degree to which the less powerful members of a society accept and expect that power is distributed unequally. </a:t>
            </a:r>
            <a:endParaRPr lang="en-US" sz="3600" dirty="0" smtClean="0">
              <a:solidFill>
                <a:prstClr val="black"/>
              </a:solidFill>
            </a:endParaRPr>
          </a:p>
          <a:p>
            <a:pPr marL="571500" indent="-571500">
              <a:buFont typeface="Arial" panose="020B0604020202020204" pitchFamily="34" charset="0"/>
              <a:buChar char="•"/>
            </a:pPr>
            <a:r>
              <a:rPr lang="en-US" sz="3600" dirty="0" smtClean="0">
                <a:solidFill>
                  <a:prstClr val="black"/>
                </a:solidFill>
              </a:rPr>
              <a:t>In </a:t>
            </a:r>
            <a:r>
              <a:rPr lang="en-US" sz="3600" dirty="0">
                <a:solidFill>
                  <a:prstClr val="black"/>
                </a:solidFill>
              </a:rPr>
              <a:t>societies with high Power Distance </a:t>
            </a:r>
            <a:r>
              <a:rPr lang="en-US" sz="3600" b="1" dirty="0">
                <a:solidFill>
                  <a:prstClr val="black"/>
                </a:solidFill>
              </a:rPr>
              <a:t>accept a hierarchical order </a:t>
            </a:r>
            <a:r>
              <a:rPr lang="en-US" sz="3600" dirty="0">
                <a:solidFill>
                  <a:prstClr val="black"/>
                </a:solidFill>
              </a:rPr>
              <a:t>in which everybody has a place and which needs no further justification. </a:t>
            </a:r>
            <a:endParaRPr lang="en-US" sz="3600" dirty="0" smtClean="0">
              <a:solidFill>
                <a:prstClr val="black"/>
              </a:solidFill>
            </a:endParaRPr>
          </a:p>
          <a:p>
            <a:pPr marL="571500" indent="-571500">
              <a:buFont typeface="Arial" panose="020B0604020202020204" pitchFamily="34" charset="0"/>
              <a:buChar char="•"/>
            </a:pPr>
            <a:r>
              <a:rPr lang="en-US" sz="3600" dirty="0" smtClean="0">
                <a:solidFill>
                  <a:prstClr val="black"/>
                </a:solidFill>
              </a:rPr>
              <a:t>In </a:t>
            </a:r>
            <a:r>
              <a:rPr lang="en-US" sz="3600" dirty="0">
                <a:solidFill>
                  <a:prstClr val="black"/>
                </a:solidFill>
              </a:rPr>
              <a:t>societies with low Power Distance, people strive to equalize the distribution of power and demand justification for inequalities of power</a:t>
            </a:r>
            <a:endParaRPr lang="en-US" dirty="0">
              <a:solidFill>
                <a:prstClr val="black"/>
              </a:solidFill>
            </a:endParaRPr>
          </a:p>
        </p:txBody>
      </p:sp>
    </p:spTree>
    <p:extLst>
      <p:ext uri="{BB962C8B-B14F-4D97-AF65-F5344CB8AC3E}">
        <p14:creationId xmlns:p14="http://schemas.microsoft.com/office/powerpoint/2010/main" val="3022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440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7856"/>
            <a:ext cx="9144000" cy="6740307"/>
          </a:xfrm>
          <a:prstGeom prst="rect">
            <a:avLst/>
          </a:prstGeom>
          <a:noFill/>
        </p:spPr>
        <p:txBody>
          <a:bodyPr wrap="square" rtlCol="0">
            <a:spAutoFit/>
          </a:bodyPr>
          <a:lstStyle/>
          <a:p>
            <a:pPr algn="ctr"/>
            <a:r>
              <a:rPr lang="en-US" sz="3600" dirty="0">
                <a:solidFill>
                  <a:prstClr val="black"/>
                </a:solidFill>
              </a:rPr>
              <a:t> </a:t>
            </a:r>
            <a:r>
              <a:rPr lang="en-US" sz="3600" b="1" dirty="0">
                <a:solidFill>
                  <a:prstClr val="black"/>
                </a:solidFill>
                <a:hlinkClick r:id="rId2"/>
              </a:rPr>
              <a:t>INDIVIDUALISM VS. COLLECTIVISM (</a:t>
            </a:r>
            <a:r>
              <a:rPr lang="en-US" sz="3600" b="1" dirty="0" err="1">
                <a:solidFill>
                  <a:prstClr val="black"/>
                </a:solidFill>
                <a:hlinkClick r:id="rId2"/>
              </a:rPr>
              <a:t>IDV</a:t>
            </a:r>
            <a:r>
              <a:rPr lang="en-US" sz="3600" b="1" dirty="0">
                <a:solidFill>
                  <a:prstClr val="black"/>
                </a:solidFill>
                <a:hlinkClick r:id="rId2"/>
              </a:rPr>
              <a:t>) </a:t>
            </a:r>
            <a:endParaRPr lang="en-US" sz="3600" b="1" dirty="0" smtClean="0">
              <a:solidFill>
                <a:prstClr val="black"/>
              </a:solidFill>
            </a:endParaRPr>
          </a:p>
          <a:p>
            <a:pPr marL="457200" indent="-457200">
              <a:buFont typeface="Arial" panose="020B0604020202020204" pitchFamily="34" charset="0"/>
              <a:buChar char="•"/>
            </a:pPr>
            <a:r>
              <a:rPr lang="en-US" sz="3600" b="1" dirty="0" smtClean="0">
                <a:solidFill>
                  <a:prstClr val="black"/>
                </a:solidFill>
              </a:rPr>
              <a:t>Individualism  </a:t>
            </a:r>
            <a:r>
              <a:rPr lang="en-US" sz="3600" dirty="0" smtClean="0">
                <a:solidFill>
                  <a:prstClr val="black"/>
                </a:solidFill>
              </a:rPr>
              <a:t>can </a:t>
            </a:r>
            <a:r>
              <a:rPr lang="en-US" sz="3600" dirty="0">
                <a:solidFill>
                  <a:prstClr val="black"/>
                </a:solidFill>
              </a:rPr>
              <a:t>be defined as a preference for a loosely-knit social framework in which individuals are expected to take care of only themselves and their immediate families. </a:t>
            </a:r>
            <a:endParaRPr lang="en-US" sz="3600" dirty="0" smtClean="0">
              <a:solidFill>
                <a:prstClr val="black"/>
              </a:solidFill>
            </a:endParaRPr>
          </a:p>
          <a:p>
            <a:pPr marL="457200" indent="-457200">
              <a:buFont typeface="Arial" panose="020B0604020202020204" pitchFamily="34" charset="0"/>
              <a:buChar char="•"/>
            </a:pPr>
            <a:endParaRPr lang="en-US" sz="3600" dirty="0" smtClean="0">
              <a:solidFill>
                <a:prstClr val="black"/>
              </a:solidFill>
            </a:endParaRPr>
          </a:p>
          <a:p>
            <a:pPr marL="457200" indent="-457200">
              <a:buFont typeface="Arial" panose="020B0604020202020204" pitchFamily="34" charset="0"/>
              <a:buChar char="•"/>
            </a:pPr>
            <a:r>
              <a:rPr lang="en-US" sz="3600" b="1" dirty="0" smtClean="0">
                <a:solidFill>
                  <a:prstClr val="black"/>
                </a:solidFill>
              </a:rPr>
              <a:t>Collectivism</a:t>
            </a:r>
            <a:r>
              <a:rPr lang="en-US" sz="3600" dirty="0" smtClean="0">
                <a:solidFill>
                  <a:prstClr val="black"/>
                </a:solidFill>
              </a:rPr>
              <a:t> represents </a:t>
            </a:r>
            <a:r>
              <a:rPr lang="en-US" sz="3600" dirty="0">
                <a:solidFill>
                  <a:prstClr val="black"/>
                </a:solidFill>
              </a:rPr>
              <a:t>a preference for a tightly-knit framework in society in which individuals can expect their relatives or members of a particular in-group to look after them in exchange for unquestioning loyalty.</a:t>
            </a:r>
          </a:p>
        </p:txBody>
      </p:sp>
    </p:spTree>
    <p:extLst>
      <p:ext uri="{BB962C8B-B14F-4D97-AF65-F5344CB8AC3E}">
        <p14:creationId xmlns:p14="http://schemas.microsoft.com/office/powerpoint/2010/main" val="32913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9360"/>
          </a:xfrm>
          <a:prstGeom prst="rect">
            <a:avLst/>
          </a:prstGeom>
        </p:spPr>
      </p:pic>
    </p:spTree>
    <p:extLst>
      <p:ext uri="{BB962C8B-B14F-4D97-AF65-F5344CB8AC3E}">
        <p14:creationId xmlns:p14="http://schemas.microsoft.com/office/powerpoint/2010/main" val="857301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6761</TotalTime>
  <Words>1785</Words>
  <Application>Microsoft Office PowerPoint</Application>
  <PresentationFormat>Affichage à l'écran (4:3)</PresentationFormat>
  <Paragraphs>188</Paragraphs>
  <Slides>38</Slides>
  <Notes>0</Notes>
  <HiddenSlides>0</HiddenSlides>
  <MMClips>0</MMClips>
  <ScaleCrop>false</ScaleCrop>
  <HeadingPairs>
    <vt:vector size="4" baseType="variant">
      <vt:variant>
        <vt:lpstr>Thème</vt:lpstr>
      </vt:variant>
      <vt:variant>
        <vt:i4>2</vt:i4>
      </vt:variant>
      <vt:variant>
        <vt:lpstr>Titres des diapositives</vt:lpstr>
      </vt:variant>
      <vt:variant>
        <vt:i4>38</vt:i4>
      </vt:variant>
    </vt:vector>
  </HeadingPairs>
  <TitlesOfParts>
    <vt:vector size="40" baseType="lpstr">
      <vt:lpstr>Thème Office</vt:lpstr>
      <vt:lpstr>1_Thème Office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hello</dc:creator>
  <cp:lastModifiedBy>hello</cp:lastModifiedBy>
  <cp:revision>22</cp:revision>
  <dcterms:created xsi:type="dcterms:W3CDTF">2023-10-28T16:20:16Z</dcterms:created>
  <dcterms:modified xsi:type="dcterms:W3CDTF">2023-11-07T10:29:41Z</dcterms:modified>
</cp:coreProperties>
</file>