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58" r:id="rId4"/>
    <p:sldId id="259" r:id="rId5"/>
    <p:sldId id="260" r:id="rId6"/>
    <p:sldId id="261" r:id="rId7"/>
    <p:sldId id="262" r:id="rId8"/>
    <p:sldId id="263" r:id="rId9"/>
    <p:sldId id="265" r:id="rId10"/>
    <p:sldId id="269" r:id="rId11"/>
    <p:sldId id="270" r:id="rId12"/>
    <p:sldId id="272" r:id="rId13"/>
    <p:sldId id="274" r:id="rId14"/>
    <p:sldId id="276" r:id="rId15"/>
    <p:sldId id="279" r:id="rId16"/>
    <p:sldId id="281" r:id="rId17"/>
    <p:sldId id="282" r:id="rId18"/>
    <p:sldId id="284" r:id="rId19"/>
    <p:sldId id="286" r:id="rId20"/>
    <p:sldId id="287" r:id="rId21"/>
    <p:sldId id="290" r:id="rId22"/>
    <p:sldId id="293" r:id="rId23"/>
    <p:sldId id="292"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5F7ED1DC-95CB-4C57-8176-21276B54C7C1}"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6745-EC9F-48A5-A358-8A366509CD0D}" type="slidenum">
              <a:rPr lang="fr-FR" smtClean="0"/>
              <a:pPr/>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F7ED1DC-95CB-4C57-8176-21276B54C7C1}"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6745-EC9F-48A5-A358-8A366509CD0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F7ED1DC-95CB-4C57-8176-21276B54C7C1}" type="datetimeFigureOut">
              <a:rPr lang="fr-FR" smtClean="0"/>
              <a:pPr/>
              <a:t>19/02/2019</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65E86745-EC9F-48A5-A358-8A366509CD0D}"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2"/>
          <p:cNvSpPr>
            <a:spLocks noGrp="1"/>
          </p:cNvSpPr>
          <p:nvPr>
            <p:ph type="body"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F7ED1DC-95CB-4C57-8176-21276B54C7C1}"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6745-EC9F-48A5-A358-8A366509CD0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F7ED1DC-95CB-4C57-8176-21276B54C7C1}"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6745-EC9F-48A5-A358-8A366509CD0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F7ED1DC-95CB-4C57-8176-21276B54C7C1}"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E86745-EC9F-48A5-A358-8A366509CD0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F7ED1DC-95CB-4C57-8176-21276B54C7C1}"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E86745-EC9F-48A5-A358-8A366509CD0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F7ED1DC-95CB-4C57-8176-21276B54C7C1}" type="datetimeFigureOut">
              <a:rPr lang="fr-FR" smtClean="0"/>
              <a:pPr/>
              <a:t>19/02/2019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E86745-EC9F-48A5-A358-8A366509CD0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F7ED1DC-95CB-4C57-8176-21276B54C7C1}" type="datetimeFigureOut">
              <a:rPr lang="fr-FR" smtClean="0"/>
              <a:pPr/>
              <a:t>19/02/2019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E86745-EC9F-48A5-A358-8A366509CD0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F7ED1DC-95CB-4C57-8176-21276B54C7C1}" type="datetimeFigureOut">
              <a:rPr lang="fr-FR" smtClean="0"/>
              <a:pPr/>
              <a:t>19/02/2019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E86745-EC9F-48A5-A358-8A366509CD0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F7ED1DC-95CB-4C57-8176-21276B54C7C1}"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E86745-EC9F-48A5-A358-8A366509CD0D}" type="slidenum">
              <a:rPr lang="fr-FR" smtClean="0"/>
              <a:pPr/>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5F7ED1DC-95CB-4C57-8176-21276B54C7C1}" type="datetimeFigureOut">
              <a:rPr lang="fr-FR" smtClean="0"/>
              <a:pPr/>
              <a:t>19/02/2019</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65E86745-EC9F-48A5-A358-8A366509CD0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F7ED1DC-95CB-4C57-8176-21276B54C7C1}" type="datetimeFigureOut">
              <a:rPr lang="fr-FR" smtClean="0"/>
              <a:pPr/>
              <a:t>19/02/2019</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5E86745-EC9F-48A5-A358-8A366509CD0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348880"/>
            <a:ext cx="8229600" cy="1584176"/>
          </a:xfrm>
        </p:spPr>
        <p:txBody>
          <a:bodyPr>
            <a:noAutofit/>
          </a:bodyPr>
          <a:lstStyle/>
          <a:p>
            <a:pPr marR="0" algn="ctr" rtl="0"/>
            <a:r>
              <a:rPr lang="en-US" sz="4400" b="1" baseline="0" dirty="0" smtClean="0">
                <a:solidFill>
                  <a:schemeClr val="accent1"/>
                </a:solidFill>
                <a:latin typeface="Cambria"/>
              </a:rPr>
              <a:t>Lecture 07: Critiques Writing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sz="4800" dirty="0" smtClean="0">
                <a:solidFill>
                  <a:schemeClr val="accent1"/>
                </a:solidFill>
                <a:latin typeface="Cambria"/>
              </a:rPr>
              <a:t/>
            </a:r>
            <a:br>
              <a:rPr lang="en-US" sz="4800" dirty="0" smtClean="0">
                <a:solidFill>
                  <a:schemeClr val="accent1"/>
                </a:solidFill>
                <a:latin typeface="Cambria"/>
              </a:rPr>
            </a:br>
            <a:r>
              <a:rPr lang="en-US" sz="4900" dirty="0" smtClean="0">
                <a:solidFill>
                  <a:schemeClr val="accent1"/>
                </a:solidFill>
                <a:latin typeface="Cambria"/>
              </a:rPr>
              <a:t>Step2: Writing the Introductory Paragraph</a:t>
            </a:r>
            <a:r>
              <a:rPr lang="fr-FR" sz="4800" dirty="0" smtClean="0">
                <a:solidFill>
                  <a:schemeClr val="accent1"/>
                </a:solidFill>
                <a:latin typeface="Cambria"/>
              </a:rPr>
              <a:t/>
            </a:r>
            <a:br>
              <a:rPr lang="fr-FR" sz="4800" dirty="0" smtClean="0">
                <a:solidFill>
                  <a:schemeClr val="accent1"/>
                </a:solidFill>
                <a:latin typeface="Cambria"/>
              </a:rPr>
            </a:br>
            <a:endParaRPr lang="en-US" b="1" baseline="0" dirty="0" smtClean="0">
              <a:solidFill>
                <a:srgbClr val="365F91"/>
              </a:solidFill>
              <a:latin typeface="Times New Roman"/>
            </a:endParaRPr>
          </a:p>
        </p:txBody>
      </p:sp>
      <p:sp>
        <p:nvSpPr>
          <p:cNvPr id="3" name="Espace réservé du texte 2"/>
          <p:cNvSpPr>
            <a:spLocks noGrp="1"/>
          </p:cNvSpPr>
          <p:nvPr>
            <p:ph type="body" idx="1"/>
          </p:nvPr>
        </p:nvSpPr>
        <p:spPr/>
        <p:txBody>
          <a:bodyPr>
            <a:normAutofit/>
          </a:bodyPr>
          <a:lstStyle/>
          <a:p>
            <a:pPr>
              <a:buNone/>
            </a:pPr>
            <a:r>
              <a:rPr lang="en-US" sz="2200" b="1" baseline="0" dirty="0" smtClean="0">
                <a:solidFill>
                  <a:srgbClr val="4F81BD"/>
                </a:solidFill>
                <a:latin typeface="Times New Roman"/>
              </a:rPr>
              <a:t> </a:t>
            </a:r>
            <a:r>
              <a:rPr lang="en-US" sz="2600" b="1" dirty="0" smtClean="0">
                <a:solidFill>
                  <a:srgbClr val="FF0000"/>
                </a:solidFill>
                <a:latin typeface="Cambria"/>
              </a:rPr>
              <a:t>Give the basic information about the work</a:t>
            </a:r>
            <a:r>
              <a:rPr lang="en-US" sz="3700" b="1" dirty="0" smtClean="0">
                <a:solidFill>
                  <a:srgbClr val="FF0000"/>
                </a:solidFill>
                <a:latin typeface="Cambria"/>
              </a:rPr>
              <a:t>.</a:t>
            </a:r>
          </a:p>
          <a:p>
            <a:pPr>
              <a:buNone/>
            </a:pPr>
            <a:endParaRPr lang="en-US" sz="3700" b="1" dirty="0" smtClean="0">
              <a:solidFill>
                <a:srgbClr val="FF0000"/>
              </a:solidFill>
              <a:latin typeface="Cambria"/>
            </a:endParaRPr>
          </a:p>
          <a:p>
            <a:pPr marR="0" algn="just"/>
            <a:r>
              <a:rPr lang="en-US" sz="2400" b="1" dirty="0" smtClean="0">
                <a:solidFill>
                  <a:srgbClr val="4F81BD"/>
                </a:solidFill>
                <a:latin typeface="Cambria"/>
              </a:rPr>
              <a:t>The first paragraph is your introduction to the work, and you should give the basic information about it in this paragraph. This information will include the author’s or creator’s name(s), the title of the work, and the date of its creation.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R="0" rtl="0"/>
            <a:r>
              <a:rPr lang="en-US" b="1" baseline="0" dirty="0" smtClean="0">
                <a:solidFill>
                  <a:srgbClr val="365F91"/>
                </a:solidFill>
                <a:latin typeface="Times New Roman"/>
              </a:rPr>
              <a:t> </a:t>
            </a:r>
          </a:p>
        </p:txBody>
      </p:sp>
      <p:sp>
        <p:nvSpPr>
          <p:cNvPr id="3" name="Espace réservé du texte 2"/>
          <p:cNvSpPr>
            <a:spLocks noGrp="1"/>
          </p:cNvSpPr>
          <p:nvPr>
            <p:ph type="body" idx="1"/>
          </p:nvPr>
        </p:nvSpPr>
        <p:spPr/>
        <p:txBody>
          <a:bodyPr>
            <a:normAutofit fontScale="55000" lnSpcReduction="20000"/>
          </a:bodyPr>
          <a:lstStyle/>
          <a:p>
            <a:pPr lvl="0">
              <a:buNone/>
            </a:pPr>
            <a:r>
              <a:rPr lang="en-US" sz="4700" b="1" dirty="0" smtClean="0">
                <a:solidFill>
                  <a:srgbClr val="FF0000"/>
                </a:solidFill>
                <a:latin typeface="Cambria"/>
              </a:rPr>
              <a:t>Provide a context for the work.</a:t>
            </a:r>
          </a:p>
          <a:p>
            <a:pPr lvl="0">
              <a:buNone/>
            </a:pPr>
            <a:endParaRPr lang="en-US" sz="4700" b="1" dirty="0" smtClean="0">
              <a:solidFill>
                <a:srgbClr val="FF0000"/>
              </a:solidFill>
              <a:latin typeface="Cambria"/>
            </a:endParaRPr>
          </a:p>
          <a:p>
            <a:pPr lvl="0" algn="just"/>
            <a:r>
              <a:rPr lang="en-US" sz="5100" b="1" dirty="0" smtClean="0">
                <a:solidFill>
                  <a:srgbClr val="4F81BD"/>
                </a:solidFill>
                <a:latin typeface="Cambria"/>
              </a:rPr>
              <a:t>The type of context you provide will vary based on what type of work you’re evaluating. You should aim to give the reader some understanding of what issues the creator or author may have been responding to, but you don’t need to provide an exhaustive history. Just give your reader enough information to be able to understand the rest of your critique. </a:t>
            </a:r>
          </a:p>
          <a:p>
            <a:pPr marR="0" lvl="0" algn="just"/>
            <a:endParaRPr lang="en-US" sz="5100" b="1" dirty="0" smtClean="0">
              <a:solidFill>
                <a:srgbClr val="4F81BD"/>
              </a:solidFill>
              <a:latin typeface="Cambria"/>
            </a:endParaRPr>
          </a:p>
          <a:p>
            <a:pPr marR="0" lvl="0" algn="just"/>
            <a:endParaRPr lang="en-US" sz="5100" b="1" dirty="0" smtClean="0">
              <a:solidFill>
                <a:srgbClr val="4F81BD"/>
              </a:solidFill>
              <a:latin typeface="Cambria"/>
            </a:endParaRPr>
          </a:p>
        </p:txBody>
      </p:sp>
      <p:sp>
        <p:nvSpPr>
          <p:cNvPr id="5" name="Rectangle 4"/>
          <p:cNvSpPr/>
          <p:nvPr/>
        </p:nvSpPr>
        <p:spPr>
          <a:xfrm>
            <a:off x="467544" y="0"/>
            <a:ext cx="8136904" cy="1323439"/>
          </a:xfrm>
          <a:prstGeom prst="rect">
            <a:avLst/>
          </a:prstGeom>
        </p:spPr>
        <p:txBody>
          <a:bodyPr wrap="square">
            <a:spAutoFit/>
          </a:bodyPr>
          <a:lstStyle/>
          <a:p>
            <a:pPr algn="ctr"/>
            <a:r>
              <a:rPr lang="en-US" sz="4000" b="1" dirty="0" smtClean="0">
                <a:solidFill>
                  <a:schemeClr val="accent1"/>
                </a:solidFill>
                <a:latin typeface="Cambria"/>
              </a:rPr>
              <a:t>Step2: Writing the Introductory Paragraph</a:t>
            </a:r>
            <a:endParaRPr lang="fr-FR"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sz="4800" dirty="0" smtClean="0">
                <a:solidFill>
                  <a:schemeClr val="accent1"/>
                </a:solidFill>
                <a:latin typeface="Cambria"/>
              </a:rPr>
              <a:t>Step2: Writing the Introductory Paragraph</a:t>
            </a:r>
            <a:endParaRPr lang="en-US" b="1" baseline="0" dirty="0" smtClean="0">
              <a:solidFill>
                <a:srgbClr val="365F91"/>
              </a:solidFill>
              <a:latin typeface="Times New Roman"/>
            </a:endParaRPr>
          </a:p>
        </p:txBody>
      </p:sp>
      <p:sp>
        <p:nvSpPr>
          <p:cNvPr id="3" name="Espace réservé du texte 2"/>
          <p:cNvSpPr>
            <a:spLocks noGrp="1"/>
          </p:cNvSpPr>
          <p:nvPr>
            <p:ph type="body" idx="1"/>
          </p:nvPr>
        </p:nvSpPr>
        <p:spPr>
          <a:xfrm>
            <a:off x="179512" y="1628801"/>
            <a:ext cx="8784976" cy="4772000"/>
          </a:xfrm>
        </p:spPr>
        <p:txBody>
          <a:bodyPr>
            <a:normAutofit fontScale="32500" lnSpcReduction="20000"/>
          </a:bodyPr>
          <a:lstStyle/>
          <a:p>
            <a:pPr>
              <a:buNone/>
            </a:pPr>
            <a:endParaRPr lang="en-US" sz="6200" b="1" dirty="0" smtClean="0">
              <a:solidFill>
                <a:srgbClr val="FF0000"/>
              </a:solidFill>
              <a:latin typeface="Cambria"/>
            </a:endParaRPr>
          </a:p>
          <a:p>
            <a:pPr>
              <a:buNone/>
            </a:pPr>
            <a:r>
              <a:rPr lang="en-US" sz="6200" b="1" dirty="0" smtClean="0">
                <a:solidFill>
                  <a:srgbClr val="FF0000"/>
                </a:solidFill>
                <a:latin typeface="Cambria"/>
              </a:rPr>
              <a:t>Summarize the creator’s goal or purpose in creating the work. </a:t>
            </a:r>
          </a:p>
          <a:p>
            <a:pPr>
              <a:buNone/>
            </a:pPr>
            <a:endParaRPr lang="en-US" sz="7000" b="1" dirty="0" smtClean="0">
              <a:solidFill>
                <a:srgbClr val="FF0000"/>
              </a:solidFill>
              <a:latin typeface="Cambria"/>
            </a:endParaRPr>
          </a:p>
          <a:p>
            <a:pPr lvl="0" algn="just"/>
            <a:r>
              <a:rPr lang="en-US" sz="6000" b="1" dirty="0" smtClean="0">
                <a:solidFill>
                  <a:srgbClr val="4F81BD"/>
                </a:solidFill>
                <a:latin typeface="Cambria"/>
              </a:rPr>
              <a:t>This element should consider what the thesis or purpose of the work is. Sometimes, this may be clearly stated, such as in a research article. For other texts or creative works, you may have to formulate what you believe to be the creator’s goal or purpose yourself. </a:t>
            </a:r>
          </a:p>
          <a:p>
            <a:pPr lvl="0" algn="just"/>
            <a:endParaRPr lang="en-US" sz="6000" b="1" dirty="0" smtClean="0">
              <a:solidFill>
                <a:srgbClr val="4F81BD"/>
              </a:solidFill>
              <a:latin typeface="Cambria"/>
            </a:endParaRPr>
          </a:p>
          <a:p>
            <a:pPr lvl="0" algn="just"/>
            <a:r>
              <a:rPr lang="en-US" sz="6000" b="1" dirty="0" smtClean="0">
                <a:solidFill>
                  <a:srgbClr val="4F81BD"/>
                </a:solidFill>
                <a:latin typeface="Cambria"/>
              </a:rPr>
              <a:t>For creative works, you may not have an explicit statement from the author or creator about their purpose, but you can often infer one from the context the work occupies. For example, if you were examining the movie The Shining, you might argue that the filmmaker Stanley Kubrick's goal is to call attention to the poor treatment of Native Americans because of the strong Native American themes present in the movie. You could then present the reasons why you think that in the rest of the essay.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sz="4800" dirty="0" smtClean="0">
                <a:solidFill>
                  <a:schemeClr val="accent1"/>
                </a:solidFill>
                <a:latin typeface="Cambria"/>
              </a:rPr>
              <a:t>Step2: Writing the Introductory Paragraph</a:t>
            </a:r>
            <a:endParaRPr lang="en-US" b="1" baseline="0" dirty="0" smtClean="0">
              <a:solidFill>
                <a:srgbClr val="365F91"/>
              </a:solidFill>
              <a:latin typeface="Times New Roman"/>
            </a:endParaRPr>
          </a:p>
        </p:txBody>
      </p:sp>
      <p:sp>
        <p:nvSpPr>
          <p:cNvPr id="3" name="Espace réservé du texte 2"/>
          <p:cNvSpPr>
            <a:spLocks noGrp="1"/>
          </p:cNvSpPr>
          <p:nvPr>
            <p:ph type="body" idx="1"/>
          </p:nvPr>
        </p:nvSpPr>
        <p:spPr>
          <a:xfrm>
            <a:off x="251520" y="1556793"/>
            <a:ext cx="8712968" cy="5040560"/>
          </a:xfrm>
        </p:spPr>
        <p:txBody>
          <a:bodyPr>
            <a:normAutofit/>
          </a:bodyPr>
          <a:lstStyle/>
          <a:p>
            <a:pPr>
              <a:buNone/>
            </a:pPr>
            <a:r>
              <a:rPr lang="en-US" sz="2800" b="1" dirty="0" smtClean="0">
                <a:solidFill>
                  <a:srgbClr val="FF0000"/>
                </a:solidFill>
                <a:latin typeface="Cambria"/>
              </a:rPr>
              <a:t>Summarize the main points of the work. </a:t>
            </a:r>
          </a:p>
          <a:p>
            <a:pPr>
              <a:buNone/>
            </a:pPr>
            <a:endParaRPr lang="en-US" sz="2800" b="1" dirty="0" smtClean="0">
              <a:solidFill>
                <a:srgbClr val="FF0000"/>
              </a:solidFill>
              <a:latin typeface="Cambria"/>
            </a:endParaRPr>
          </a:p>
          <a:p>
            <a:pPr marR="0" algn="just"/>
            <a:r>
              <a:rPr lang="en-US" sz="2100" b="1" dirty="0" smtClean="0">
                <a:solidFill>
                  <a:srgbClr val="4F81BD"/>
                </a:solidFill>
                <a:latin typeface="Cambria"/>
              </a:rPr>
              <a:t>Describe, briefly, how the main points are made. For example, you might talk about a work's use of characters or symbolism to depict its point about society, or you could talk about the research questions and hypotheses in a journal article.</a:t>
            </a:r>
          </a:p>
          <a:p>
            <a:pPr marR="0" algn="just"/>
            <a:endParaRPr lang="en-US" sz="2100" b="1" dirty="0" smtClean="0">
              <a:solidFill>
                <a:srgbClr val="4F81BD"/>
              </a:solidFill>
              <a:latin typeface="Cambria"/>
            </a:endParaRPr>
          </a:p>
          <a:p>
            <a:pPr marR="0" algn="just"/>
            <a:r>
              <a:rPr lang="en-US" sz="2100" b="1" dirty="0" smtClean="0">
                <a:solidFill>
                  <a:srgbClr val="4F81BD"/>
                </a:solidFill>
                <a:latin typeface="Cambria"/>
              </a:rPr>
              <a:t>For example, if you were writing about The Shining, you could summarize the main points this way: "Stanley Kubrick uses strong symbolism, such as the placement of the movie's hotel on an Indian burial ground, the naming of the hotel "Overlook," and the constant presence of Native American artwork and representation, to call viewers' attention to America's treatment of Native Americans in history."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ox(in)">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sz="4800" dirty="0" smtClean="0">
                <a:solidFill>
                  <a:schemeClr val="accent1"/>
                </a:solidFill>
                <a:latin typeface="Cambria"/>
              </a:rPr>
              <a:t>Step2: Writing the Introductory Paragraph</a:t>
            </a:r>
            <a:endParaRPr lang="en-US" b="1" baseline="0" dirty="0" smtClean="0">
              <a:solidFill>
                <a:srgbClr val="365F91"/>
              </a:solidFill>
              <a:latin typeface="Times New Roman"/>
            </a:endParaRPr>
          </a:p>
        </p:txBody>
      </p:sp>
      <p:sp>
        <p:nvSpPr>
          <p:cNvPr id="3" name="Espace réservé du texte 2"/>
          <p:cNvSpPr>
            <a:spLocks noGrp="1"/>
          </p:cNvSpPr>
          <p:nvPr>
            <p:ph type="body" idx="1"/>
          </p:nvPr>
        </p:nvSpPr>
        <p:spPr>
          <a:xfrm>
            <a:off x="457200" y="1775191"/>
            <a:ext cx="8435280" cy="4822161"/>
          </a:xfrm>
        </p:spPr>
        <p:txBody>
          <a:bodyPr>
            <a:normAutofit fontScale="85000" lnSpcReduction="20000"/>
          </a:bodyPr>
          <a:lstStyle/>
          <a:p>
            <a:pPr>
              <a:buNone/>
            </a:pPr>
            <a:r>
              <a:rPr lang="en-US" sz="3400" b="1" dirty="0" smtClean="0">
                <a:solidFill>
                  <a:srgbClr val="FF0000"/>
                </a:solidFill>
                <a:latin typeface="Cambria"/>
              </a:rPr>
              <a:t>Present your initial assessment.</a:t>
            </a:r>
          </a:p>
          <a:p>
            <a:pPr>
              <a:buNone/>
            </a:pPr>
            <a:endParaRPr lang="en-US" sz="3400" b="1" dirty="0" smtClean="0">
              <a:solidFill>
                <a:srgbClr val="FF0000"/>
              </a:solidFill>
              <a:latin typeface="Cambria"/>
            </a:endParaRPr>
          </a:p>
          <a:p>
            <a:pPr lvl="0" algn="just"/>
            <a:r>
              <a:rPr lang="en-US" sz="2700" b="1" dirty="0" smtClean="0">
                <a:solidFill>
                  <a:srgbClr val="4F81BD"/>
                </a:solidFill>
                <a:latin typeface="Cambria"/>
              </a:rPr>
              <a:t>This will serve as your thesis statement, and should make a claim about the work’s general effectiveness and/or usefulness. Is your evaluation going to be principally positive, negative, or mixed? </a:t>
            </a:r>
          </a:p>
          <a:p>
            <a:pPr lvl="0" algn="just"/>
            <a:endParaRPr lang="en-US" sz="2700" b="1" dirty="0" smtClean="0">
              <a:solidFill>
                <a:srgbClr val="4F81BD"/>
              </a:solidFill>
              <a:latin typeface="Cambria"/>
            </a:endParaRPr>
          </a:p>
          <a:p>
            <a:pPr lvl="0" algn="just"/>
            <a:r>
              <a:rPr lang="en-US" sz="2700" b="1" dirty="0" smtClean="0">
                <a:solidFill>
                  <a:srgbClr val="4F81BD"/>
                </a:solidFill>
                <a:latin typeface="Cambria"/>
              </a:rPr>
              <a:t>For a research article, you will probably want to focus your thesis on whether the research and discussion </a:t>
            </a:r>
            <a:r>
              <a:rPr lang="en-US" sz="2700" b="1" dirty="0" smtClean="0">
                <a:solidFill>
                  <a:srgbClr val="4F81BD"/>
                </a:solidFill>
                <a:latin typeface="Cambria"/>
              </a:rPr>
              <a:t>supported </a:t>
            </a:r>
            <a:r>
              <a:rPr lang="en-US" sz="2700" b="1" dirty="0" smtClean="0">
                <a:solidFill>
                  <a:srgbClr val="4F81BD"/>
                </a:solidFill>
                <a:latin typeface="Cambria"/>
              </a:rPr>
              <a:t>the authors' claims. You may also wish to critique the research methodology, if there are obvious flaws present.</a:t>
            </a:r>
          </a:p>
          <a:p>
            <a:pPr lvl="0" algn="just"/>
            <a:endParaRPr lang="en-US" sz="2700" b="1" dirty="0" smtClean="0">
              <a:solidFill>
                <a:srgbClr val="4F81BD"/>
              </a:solidFill>
              <a:latin typeface="Cambria"/>
            </a:endParaRPr>
          </a:p>
          <a:p>
            <a:pPr lvl="0" algn="just"/>
            <a:r>
              <a:rPr lang="en-US" sz="2700" b="1" dirty="0" smtClean="0">
                <a:solidFill>
                  <a:srgbClr val="4F81BD"/>
                </a:solidFill>
                <a:latin typeface="Cambria"/>
              </a:rPr>
              <a:t>For creative works, consider what you believe the author or creator's goal was in making the work, and then present your assessment of whether or not they achieved that goal.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ox(in)">
                                      <p:cBhvr>
                                        <p:cTn id="15" dur="500"/>
                                        <p:tgtEl>
                                          <p:spTgt spid="3">
                                            <p:txEl>
                                              <p:pRg st="4" end="4"/>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ox(in)">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solidFill>
                  <a:schemeClr val="accent1"/>
                </a:solidFill>
                <a:latin typeface="Cambria"/>
              </a:rPr>
              <a:t>Part3 : Writing the 3 Body Paragraphs</a:t>
            </a:r>
            <a:endParaRPr lang="en-US" sz="3600" b="1" baseline="0" dirty="0" smtClean="0">
              <a:solidFill>
                <a:srgbClr val="365F91"/>
              </a:solidFill>
              <a:latin typeface="Times New Roman"/>
            </a:endParaRPr>
          </a:p>
        </p:txBody>
      </p:sp>
      <p:sp>
        <p:nvSpPr>
          <p:cNvPr id="3" name="Espace réservé du texte 2"/>
          <p:cNvSpPr>
            <a:spLocks noGrp="1"/>
          </p:cNvSpPr>
          <p:nvPr>
            <p:ph type="body" idx="1"/>
          </p:nvPr>
        </p:nvSpPr>
        <p:spPr/>
        <p:txBody>
          <a:bodyPr>
            <a:normAutofit fontScale="62500" lnSpcReduction="20000"/>
          </a:bodyPr>
          <a:lstStyle/>
          <a:p>
            <a:pPr>
              <a:buNone/>
            </a:pPr>
            <a:r>
              <a:rPr lang="en-US" sz="5300" b="1" dirty="0" smtClean="0">
                <a:solidFill>
                  <a:srgbClr val="FF0000"/>
                </a:solidFill>
                <a:latin typeface="Cambria"/>
              </a:rPr>
              <a:t>Organize your critical evaluations.</a:t>
            </a:r>
          </a:p>
          <a:p>
            <a:pPr>
              <a:buNone/>
            </a:pPr>
            <a:endParaRPr lang="en-US" sz="5300" b="1" dirty="0" smtClean="0">
              <a:solidFill>
                <a:srgbClr val="FF0000"/>
              </a:solidFill>
              <a:latin typeface="Cambria"/>
            </a:endParaRPr>
          </a:p>
          <a:p>
            <a:pPr marR="0" algn="just"/>
            <a:r>
              <a:rPr lang="en-US" sz="4800" b="1" dirty="0" smtClean="0">
                <a:solidFill>
                  <a:srgbClr val="4F81BD"/>
                </a:solidFill>
                <a:latin typeface="Cambria"/>
              </a:rPr>
              <a:t>These should form the bulk of your critique and should be a minimum of three paragraphs. You can choose to organize your critique differently depending on how you want to approach your critique. However, you should devote a paragraph to each main topic, using the rest of the steps in this section to develop each paragraph's discussion.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solidFill>
                  <a:schemeClr val="accent1"/>
                </a:solidFill>
                <a:latin typeface="Cambria"/>
              </a:rPr>
              <a:t>Part3 : Writing the 3 Body Paragraphs</a:t>
            </a:r>
            <a:endParaRPr lang="en-US" sz="3600" b="1" baseline="0" dirty="0" smtClean="0">
              <a:solidFill>
                <a:srgbClr val="365F91"/>
              </a:solidFill>
              <a:latin typeface="Times New Roman"/>
            </a:endParaRPr>
          </a:p>
        </p:txBody>
      </p:sp>
      <p:sp>
        <p:nvSpPr>
          <p:cNvPr id="3" name="Espace réservé du texte 2"/>
          <p:cNvSpPr>
            <a:spLocks noGrp="1"/>
          </p:cNvSpPr>
          <p:nvPr>
            <p:ph type="body" idx="1"/>
          </p:nvPr>
        </p:nvSpPr>
        <p:spPr/>
        <p:txBody>
          <a:bodyPr>
            <a:normAutofit/>
          </a:bodyPr>
          <a:lstStyle/>
          <a:p>
            <a:pPr>
              <a:buNone/>
            </a:pPr>
            <a:r>
              <a:rPr lang="en-US" b="1" dirty="0" smtClean="0">
                <a:solidFill>
                  <a:srgbClr val="FF0000"/>
                </a:solidFill>
                <a:latin typeface="Cambria"/>
              </a:rPr>
              <a:t>   </a:t>
            </a:r>
            <a:r>
              <a:rPr lang="en-US" sz="2400" b="1" dirty="0" smtClean="0">
                <a:solidFill>
                  <a:srgbClr val="FF0000"/>
                </a:solidFill>
                <a:latin typeface="Cambria"/>
              </a:rPr>
              <a:t>Discuss the techniques or styles used in the work.</a:t>
            </a:r>
            <a:endParaRPr lang="en-US" b="1" dirty="0" smtClean="0">
              <a:solidFill>
                <a:srgbClr val="FF0000"/>
              </a:solidFill>
              <a:latin typeface="Cambria"/>
            </a:endParaRPr>
          </a:p>
          <a:p>
            <a:pPr>
              <a:buNone/>
            </a:pPr>
            <a:endParaRPr lang="en-US" b="1" dirty="0" smtClean="0">
              <a:solidFill>
                <a:srgbClr val="FF0000"/>
              </a:solidFill>
              <a:latin typeface="Cambria"/>
            </a:endParaRPr>
          </a:p>
          <a:p>
            <a:pPr lvl="0" algn="just"/>
            <a:r>
              <a:rPr lang="en-US" sz="2400" b="1" dirty="0" smtClean="0">
                <a:solidFill>
                  <a:srgbClr val="4F81BD"/>
                </a:solidFill>
                <a:latin typeface="Cambria"/>
              </a:rPr>
              <a:t>This is particularly important when evaluating creative works, such as literature, art, and music. Offer your evaluation of how effectively the creator uses the techniques or stylistic choices s/he has made to promote her/his purpose.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solidFill>
                  <a:schemeClr val="accent1"/>
                </a:solidFill>
                <a:latin typeface="Cambria"/>
              </a:rPr>
              <a:t>Part3 : Writing the 3 Body Paragraphs</a:t>
            </a:r>
            <a:endParaRPr lang="en-US" sz="3600" b="1" baseline="0" dirty="0" smtClean="0">
              <a:solidFill>
                <a:srgbClr val="365F91"/>
              </a:solidFill>
              <a:latin typeface="Times New Roman"/>
            </a:endParaRPr>
          </a:p>
        </p:txBody>
      </p:sp>
      <p:sp>
        <p:nvSpPr>
          <p:cNvPr id="3" name="Espace réservé du texte 2"/>
          <p:cNvSpPr>
            <a:spLocks noGrp="1"/>
          </p:cNvSpPr>
          <p:nvPr>
            <p:ph type="body" idx="1"/>
          </p:nvPr>
        </p:nvSpPr>
        <p:spPr/>
        <p:txBody>
          <a:bodyPr>
            <a:normAutofit fontScale="55000" lnSpcReduction="20000"/>
          </a:bodyPr>
          <a:lstStyle/>
          <a:p>
            <a:pPr>
              <a:buNone/>
            </a:pPr>
            <a:r>
              <a:rPr lang="en-US" b="1" dirty="0" smtClean="0">
                <a:solidFill>
                  <a:srgbClr val="FF0000"/>
                </a:solidFill>
                <a:latin typeface="Cambria"/>
              </a:rPr>
              <a:t>    </a:t>
            </a:r>
            <a:r>
              <a:rPr lang="en-US" sz="4400" b="1" dirty="0" smtClean="0">
                <a:solidFill>
                  <a:srgbClr val="FF0000"/>
                </a:solidFill>
                <a:latin typeface="Cambria"/>
              </a:rPr>
              <a:t>Explain what types of evidence or arguments are used. </a:t>
            </a:r>
            <a:endParaRPr lang="en-US" b="1" dirty="0" smtClean="0">
              <a:solidFill>
                <a:srgbClr val="FF0000"/>
              </a:solidFill>
              <a:latin typeface="Cambria"/>
            </a:endParaRPr>
          </a:p>
          <a:p>
            <a:pPr>
              <a:buNone/>
            </a:pPr>
            <a:endParaRPr lang="en-US" b="1" dirty="0" smtClean="0">
              <a:solidFill>
                <a:srgbClr val="FF0000"/>
              </a:solidFill>
              <a:latin typeface="Cambria"/>
            </a:endParaRPr>
          </a:p>
          <a:p>
            <a:pPr marR="0" algn="just"/>
            <a:r>
              <a:rPr lang="en-US" sz="3800" b="1" dirty="0" smtClean="0">
                <a:solidFill>
                  <a:srgbClr val="4F81BD"/>
                </a:solidFill>
                <a:latin typeface="Cambria"/>
              </a:rPr>
              <a:t>This may be more useful in a critique of a media item or research article. Consider how the author of the work uses other sources, their own evidence, and logic in their arguments. </a:t>
            </a:r>
          </a:p>
          <a:p>
            <a:pPr marR="0" algn="just"/>
            <a:endParaRPr lang="en-US" sz="3800" b="1" dirty="0" smtClean="0">
              <a:solidFill>
                <a:srgbClr val="4F81BD"/>
              </a:solidFill>
              <a:latin typeface="Cambria"/>
            </a:endParaRPr>
          </a:p>
          <a:p>
            <a:pPr marR="0" algn="just"/>
            <a:r>
              <a:rPr lang="en-US" sz="3800" b="1" dirty="0" smtClean="0">
                <a:solidFill>
                  <a:srgbClr val="4F81BD"/>
                </a:solidFill>
                <a:latin typeface="Cambria"/>
              </a:rPr>
              <a:t>Does the author use primary sources (e.g., historical documents, interviews, etc.)? Secondary sources? Quantitative data? Qualitative data? Are these sources appropriate for the argument?</a:t>
            </a:r>
          </a:p>
          <a:p>
            <a:pPr marR="0" algn="just"/>
            <a:endParaRPr lang="en-US" sz="3800" b="1" dirty="0" smtClean="0">
              <a:solidFill>
                <a:srgbClr val="4F81BD"/>
              </a:solidFill>
              <a:latin typeface="Cambria"/>
            </a:endParaRPr>
          </a:p>
          <a:p>
            <a:pPr marR="0" algn="just"/>
            <a:r>
              <a:rPr lang="en-US" sz="3800" b="1" dirty="0" smtClean="0">
                <a:solidFill>
                  <a:srgbClr val="4F81BD"/>
                </a:solidFill>
                <a:latin typeface="Cambria"/>
              </a:rPr>
              <a:t>Has evidence been presented fairly, without distortion or selectivity?</a:t>
            </a:r>
          </a:p>
          <a:p>
            <a:pPr marR="0" algn="just"/>
            <a:endParaRPr lang="en-US" sz="3800" b="1" dirty="0" smtClean="0">
              <a:solidFill>
                <a:srgbClr val="4F81BD"/>
              </a:solidFill>
              <a:latin typeface="Cambria"/>
            </a:endParaRPr>
          </a:p>
          <a:p>
            <a:pPr marR="0" algn="just"/>
            <a:r>
              <a:rPr lang="en-US" sz="3800" b="1" dirty="0" smtClean="0">
                <a:solidFill>
                  <a:srgbClr val="4F81BD"/>
                </a:solidFill>
                <a:latin typeface="Cambria"/>
              </a:rPr>
              <a:t>Does the argument proceed logically from the evidence 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ox(in)">
                                      <p:cBhvr>
                                        <p:cTn id="15" dur="500"/>
                                        <p:tgtEl>
                                          <p:spTgt spid="3">
                                            <p:txEl>
                                              <p:pRg st="4" end="4"/>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ox(in)">
                                      <p:cBhvr>
                                        <p:cTn id="18" dur="500"/>
                                        <p:tgtEl>
                                          <p:spTgt spid="3">
                                            <p:txEl>
                                              <p:pRg st="6" end="6"/>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box(in)">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solidFill>
                  <a:schemeClr val="accent1"/>
                </a:solidFill>
                <a:latin typeface="Cambria"/>
              </a:rPr>
              <a:t>Part3 : Writing the 3 Body Paragraphs</a:t>
            </a:r>
            <a:endParaRPr lang="en-US" sz="3600" b="1" baseline="0" dirty="0" smtClean="0">
              <a:solidFill>
                <a:srgbClr val="365F91"/>
              </a:solidFill>
              <a:latin typeface="Times New Roman"/>
            </a:endParaRPr>
          </a:p>
        </p:txBody>
      </p:sp>
      <p:sp>
        <p:nvSpPr>
          <p:cNvPr id="3" name="Espace réservé du texte 2"/>
          <p:cNvSpPr>
            <a:spLocks noGrp="1"/>
          </p:cNvSpPr>
          <p:nvPr>
            <p:ph type="body" idx="1"/>
          </p:nvPr>
        </p:nvSpPr>
        <p:spPr>
          <a:xfrm>
            <a:off x="251520" y="1628800"/>
            <a:ext cx="8640960" cy="4968551"/>
          </a:xfrm>
        </p:spPr>
        <p:txBody>
          <a:bodyPr>
            <a:normAutofit fontScale="47500" lnSpcReduction="20000"/>
          </a:bodyPr>
          <a:lstStyle/>
          <a:p>
            <a:pPr>
              <a:buNone/>
            </a:pPr>
            <a:r>
              <a:rPr lang="en-US" sz="3600" b="1" dirty="0" smtClean="0">
                <a:solidFill>
                  <a:srgbClr val="FF0000"/>
                </a:solidFill>
                <a:latin typeface="Cambria"/>
              </a:rPr>
              <a:t>    </a:t>
            </a:r>
            <a:r>
              <a:rPr lang="en-US" sz="4200" b="1" dirty="0" smtClean="0">
                <a:solidFill>
                  <a:srgbClr val="FF0000"/>
                </a:solidFill>
                <a:latin typeface="Cambria"/>
              </a:rPr>
              <a:t>Determine what the work adds to the understanding of its topic</a:t>
            </a:r>
            <a:r>
              <a:rPr lang="en-US" sz="3800" b="1" dirty="0" smtClean="0">
                <a:solidFill>
                  <a:srgbClr val="FF0000"/>
                </a:solidFill>
                <a:latin typeface="Times New Roman"/>
              </a:rPr>
              <a:t>. </a:t>
            </a:r>
          </a:p>
          <a:p>
            <a:pPr>
              <a:buNone/>
            </a:pPr>
            <a:endParaRPr lang="en-US" b="1" dirty="0" smtClean="0">
              <a:solidFill>
                <a:srgbClr val="FF0000"/>
              </a:solidFill>
              <a:latin typeface="Times New Roman"/>
            </a:endParaRPr>
          </a:p>
          <a:p>
            <a:pPr lvl="0" algn="just"/>
            <a:r>
              <a:rPr lang="en-US" sz="4400" b="1" dirty="0" smtClean="0">
                <a:solidFill>
                  <a:srgbClr val="4F81BD"/>
                </a:solidFill>
                <a:latin typeface="Cambria"/>
              </a:rPr>
              <a:t>There are a couple of ways to approach this. Your goal in this section should be an assessment of the overall usefulness of the work.</a:t>
            </a:r>
          </a:p>
          <a:p>
            <a:pPr lvl="0" algn="just"/>
            <a:endParaRPr lang="en-US" sz="4400" b="1" dirty="0" smtClean="0">
              <a:solidFill>
                <a:srgbClr val="4F81BD"/>
              </a:solidFill>
              <a:latin typeface="Cambria"/>
            </a:endParaRPr>
          </a:p>
          <a:p>
            <a:pPr lvl="0" algn="just"/>
            <a:r>
              <a:rPr lang="en-US" sz="4400" b="1" dirty="0" smtClean="0">
                <a:solidFill>
                  <a:srgbClr val="4F81BD"/>
                </a:solidFill>
                <a:latin typeface="Cambria"/>
              </a:rPr>
              <a:t>If the work is a creative work, consider whether it presents its ideas in an original or interesting way. You can also consider whether it engages with key concepts or ideas in popular culture or society.</a:t>
            </a:r>
          </a:p>
          <a:p>
            <a:pPr lvl="0" algn="just"/>
            <a:endParaRPr lang="en-US" sz="4400" b="1" dirty="0" smtClean="0">
              <a:solidFill>
                <a:srgbClr val="4F81BD"/>
              </a:solidFill>
              <a:latin typeface="Cambria"/>
            </a:endParaRPr>
          </a:p>
          <a:p>
            <a:pPr lvl="0" algn="just"/>
            <a:r>
              <a:rPr lang="en-US" sz="4400" b="1" dirty="0" smtClean="0">
                <a:solidFill>
                  <a:srgbClr val="4F81BD"/>
                </a:solidFill>
                <a:latin typeface="Cambria"/>
              </a:rPr>
              <a:t>If the work is a research article, you can consider whether the work enhances your understanding of a particular theory or idea in its discipline. Research articles often include a section on “further research” where they discuss the contributions their research has made and what future contributions they hope to make.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ox(in)">
                                      <p:cBhvr>
                                        <p:cTn id="15" dur="500"/>
                                        <p:tgtEl>
                                          <p:spTgt spid="3">
                                            <p:txEl>
                                              <p:pRg st="4" end="4"/>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ox(in)">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600" dirty="0" smtClean="0">
                <a:solidFill>
                  <a:schemeClr val="accent1"/>
                </a:solidFill>
                <a:latin typeface="Cambria"/>
              </a:rPr>
              <a:t>Part3 : Writing the 3 Body Paragraphs</a:t>
            </a:r>
            <a:endParaRPr lang="en-US" sz="3600" b="1" baseline="0" dirty="0" smtClean="0">
              <a:solidFill>
                <a:srgbClr val="365F91"/>
              </a:solidFill>
              <a:latin typeface="Times New Roman"/>
            </a:endParaRPr>
          </a:p>
        </p:txBody>
      </p:sp>
      <p:sp>
        <p:nvSpPr>
          <p:cNvPr id="3" name="Espace réservé du texte 2"/>
          <p:cNvSpPr>
            <a:spLocks noGrp="1"/>
          </p:cNvSpPr>
          <p:nvPr>
            <p:ph type="body" idx="1"/>
          </p:nvPr>
        </p:nvSpPr>
        <p:spPr/>
        <p:txBody>
          <a:bodyPr/>
          <a:lstStyle/>
          <a:p>
            <a:pPr lvl="0">
              <a:buNone/>
            </a:pPr>
            <a:r>
              <a:rPr lang="en-US" sz="2500" b="1" dirty="0" smtClean="0">
                <a:solidFill>
                  <a:srgbClr val="FF0000"/>
                </a:solidFill>
                <a:latin typeface="Cambria"/>
              </a:rPr>
              <a:t>Use examples for each point</a:t>
            </a:r>
          </a:p>
          <a:p>
            <a:pPr lvl="0"/>
            <a:endParaRPr lang="en-US" sz="2500" b="1" dirty="0" smtClean="0">
              <a:solidFill>
                <a:srgbClr val="FF0000"/>
              </a:solidFill>
              <a:latin typeface="Cambria"/>
            </a:endParaRPr>
          </a:p>
          <a:p>
            <a:pPr algn="just">
              <a:lnSpc>
                <a:spcPct val="80000"/>
              </a:lnSpc>
              <a:buNone/>
            </a:pPr>
            <a:r>
              <a:rPr lang="en-US" sz="2300" b="1" dirty="0" smtClean="0">
                <a:solidFill>
                  <a:srgbClr val="4F81BD"/>
                </a:solidFill>
                <a:latin typeface="Cambria"/>
              </a:rPr>
              <a:t>     </a:t>
            </a:r>
            <a:r>
              <a:rPr lang="en-US" sz="2800" b="1" dirty="0" smtClean="0">
                <a:solidFill>
                  <a:srgbClr val="4F81BD"/>
                </a:solidFill>
                <a:latin typeface="Cambria"/>
              </a:rPr>
              <a:t>Back up your assertions with evidence from your text or work that support your claim about each point. For example, if you were critiquing a novel and found the writing dull, you might provide a particularly boring quotation as evidence, and then explain why the writing did not appeal to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R="0" algn="ctr" rtl="0"/>
            <a:r>
              <a:rPr lang="en-US" b="1" baseline="0" dirty="0" smtClean="0">
                <a:solidFill>
                  <a:schemeClr val="accent1"/>
                </a:solidFill>
                <a:latin typeface="Times New Roman"/>
              </a:rPr>
              <a:t>Definition</a:t>
            </a:r>
            <a:r>
              <a:rPr lang="en-US" b="1" baseline="0" dirty="0" smtClean="0">
                <a:solidFill>
                  <a:srgbClr val="365F91"/>
                </a:solidFill>
                <a:latin typeface="Times New Roman"/>
              </a:rPr>
              <a:t> </a:t>
            </a:r>
          </a:p>
        </p:txBody>
      </p:sp>
      <p:sp>
        <p:nvSpPr>
          <p:cNvPr id="3" name="Espace réservé du texte 2"/>
          <p:cNvSpPr>
            <a:spLocks noGrp="1"/>
          </p:cNvSpPr>
          <p:nvPr>
            <p:ph type="body" idx="1"/>
          </p:nvPr>
        </p:nvSpPr>
        <p:spPr>
          <a:xfrm>
            <a:off x="0" y="1775191"/>
            <a:ext cx="8964488" cy="5082809"/>
          </a:xfrm>
        </p:spPr>
        <p:txBody>
          <a:bodyPr>
            <a:normAutofit fontScale="62500" lnSpcReduction="20000"/>
          </a:bodyPr>
          <a:lstStyle/>
          <a:p>
            <a:pPr marR="0" lvl="0" algn="just" rtl="0">
              <a:buNone/>
            </a:pPr>
            <a:r>
              <a:rPr lang="en-US" b="1" baseline="0" dirty="0" smtClean="0">
                <a:solidFill>
                  <a:srgbClr val="4F81BD"/>
                </a:solidFill>
                <a:latin typeface="Times New Roman"/>
              </a:rPr>
              <a:t>     </a:t>
            </a:r>
            <a:r>
              <a:rPr lang="en-US" sz="4500" b="1" baseline="0" dirty="0" smtClean="0">
                <a:solidFill>
                  <a:srgbClr val="4F81BD"/>
                </a:solidFill>
                <a:latin typeface="Times New Roman"/>
              </a:rPr>
              <a:t>A critique is a </a:t>
            </a:r>
            <a:r>
              <a:rPr lang="en-US" sz="4500" b="1" baseline="0" dirty="0" smtClean="0">
                <a:solidFill>
                  <a:srgbClr val="4F81BD"/>
                </a:solidFill>
                <a:latin typeface="Times New Roman"/>
              </a:rPr>
              <a:t>piece of writing that critically evaluates </a:t>
            </a:r>
            <a:r>
              <a:rPr lang="en-US" sz="4500" b="1" baseline="0" dirty="0" smtClean="0">
                <a:solidFill>
                  <a:srgbClr val="4F81BD"/>
                </a:solidFill>
                <a:latin typeface="Times New Roman"/>
              </a:rPr>
              <a:t>a piece of literary work, a political or philosophical theory in detail. A critique could be a critical essay, </a:t>
            </a:r>
            <a:r>
              <a:rPr lang="en-US" sz="4500" b="1" dirty="0" smtClean="0">
                <a:solidFill>
                  <a:srgbClr val="4F81BD"/>
                </a:solidFill>
                <a:latin typeface="Times New Roman"/>
              </a:rPr>
              <a:t>an article evaluating a literary piece, or a review. It may be just like a summary that identifies the central issue, raises questions, takes notice of theoretical and experimental approaches, and reviews the significance of the results. Apart from that, its purpose is to highlight both the shortcomings as well as strengths of a literary piece or an art work. Moreover, critically evaluation or assessment requires sufficient knowledge about the subject matter.</a:t>
            </a:r>
            <a:endParaRPr lang="fr-FR" sz="4500" b="1" dirty="0" smtClean="0">
              <a:solidFill>
                <a:srgbClr val="4F81BD"/>
              </a:solidFill>
              <a:latin typeface="Times New Roman"/>
            </a:endParaRPr>
          </a:p>
          <a:p>
            <a:pPr marR="0" lvl="0" algn="just" rtl="0">
              <a:buNone/>
            </a:pPr>
            <a:endParaRPr lang="en-US" b="1" dirty="0" smtClean="0">
              <a:solidFill>
                <a:srgbClr val="4F81BD"/>
              </a:solidFill>
              <a:latin typeface="Times New Roman"/>
            </a:endParaRPr>
          </a:p>
          <a:p>
            <a:pPr marR="0" lvl="0" algn="just" rtl="0">
              <a:buNone/>
            </a:pPr>
            <a:r>
              <a:rPr lang="en-US" b="1" baseline="0" dirty="0" smtClean="0">
                <a:solidFill>
                  <a:srgbClr val="4F81BD"/>
                </a:solidFill>
                <a:latin typeface="Times New Roman"/>
              </a:rPr>
              <a:t> </a:t>
            </a:r>
            <a:endParaRPr lang="en-US" b="1" dirty="0" smtClean="0">
              <a:solidFill>
                <a:srgbClr val="4F81BD"/>
              </a:solidFill>
              <a:latin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52400"/>
            <a:ext cx="8640960" cy="1251062"/>
          </a:xfrm>
        </p:spPr>
        <p:txBody>
          <a:bodyPr>
            <a:normAutofit/>
          </a:bodyPr>
          <a:lstStyle/>
          <a:p>
            <a:pPr marR="0" algn="ctr"/>
            <a:r>
              <a:rPr lang="en-US" sz="3200" dirty="0" smtClean="0">
                <a:solidFill>
                  <a:schemeClr val="accent1"/>
                </a:solidFill>
                <a:latin typeface="Cambria"/>
              </a:rPr>
              <a:t>Part 4: Writing the Conclusion Paragraph and References</a:t>
            </a:r>
          </a:p>
        </p:txBody>
      </p:sp>
      <p:sp>
        <p:nvSpPr>
          <p:cNvPr id="3" name="Espace réservé du texte 2"/>
          <p:cNvSpPr>
            <a:spLocks noGrp="1"/>
          </p:cNvSpPr>
          <p:nvPr>
            <p:ph type="body" idx="1"/>
          </p:nvPr>
        </p:nvSpPr>
        <p:spPr/>
        <p:txBody>
          <a:bodyPr/>
          <a:lstStyle/>
          <a:p>
            <a:pPr lvl="0">
              <a:buNone/>
            </a:pPr>
            <a:r>
              <a:rPr lang="en-US" sz="2800" b="1" dirty="0" smtClean="0">
                <a:solidFill>
                  <a:srgbClr val="FF0000"/>
                </a:solidFill>
                <a:latin typeface="Cambria"/>
              </a:rPr>
              <a:t>State your overall assessment of the work.</a:t>
            </a:r>
          </a:p>
          <a:p>
            <a:pPr lvl="0">
              <a:buNone/>
            </a:pPr>
            <a:endParaRPr lang="en-US" b="1" dirty="0" smtClean="0">
              <a:solidFill>
                <a:srgbClr val="365F91"/>
              </a:solidFill>
              <a:latin typeface="Cambria"/>
            </a:endParaRPr>
          </a:p>
          <a:p>
            <a:pPr lvl="0" algn="just"/>
            <a:r>
              <a:rPr lang="en-US" sz="2800" b="1" dirty="0" smtClean="0">
                <a:solidFill>
                  <a:srgbClr val="4F81BD"/>
                </a:solidFill>
                <a:latin typeface="Cambria"/>
              </a:rPr>
              <a:t>This should be a statement about the overall success of the work. Did it accomplish the creator’s goal or purpose? If so, how did it achieve this success? If not, what went wrong?</a:t>
            </a:r>
          </a:p>
          <a:p>
            <a:pPr algn="just"/>
            <a:endParaRPr lang="fr-FR"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52400"/>
            <a:ext cx="8291264" cy="1251062"/>
          </a:xfrm>
        </p:spPr>
        <p:txBody>
          <a:bodyPr>
            <a:normAutofit/>
          </a:bodyPr>
          <a:lstStyle/>
          <a:p>
            <a:pPr algn="ctr"/>
            <a:r>
              <a:rPr lang="en-US" sz="3200" dirty="0" smtClean="0">
                <a:solidFill>
                  <a:schemeClr val="accent1"/>
                </a:solidFill>
                <a:latin typeface="Cambria"/>
              </a:rPr>
              <a:t>Part 4: Writing the Conclusion Paragraph and References</a:t>
            </a:r>
          </a:p>
        </p:txBody>
      </p:sp>
      <p:sp>
        <p:nvSpPr>
          <p:cNvPr id="3" name="Espace réservé du texte 2"/>
          <p:cNvSpPr>
            <a:spLocks noGrp="1"/>
          </p:cNvSpPr>
          <p:nvPr>
            <p:ph type="body" idx="1"/>
          </p:nvPr>
        </p:nvSpPr>
        <p:spPr>
          <a:xfrm>
            <a:off x="323528" y="1628801"/>
            <a:ext cx="8568952" cy="4772000"/>
          </a:xfrm>
        </p:spPr>
        <p:txBody>
          <a:bodyPr>
            <a:normAutofit/>
          </a:bodyPr>
          <a:lstStyle/>
          <a:p>
            <a:pPr>
              <a:buNone/>
            </a:pPr>
            <a:r>
              <a:rPr lang="en-US" b="1" baseline="0" dirty="0" smtClean="0">
                <a:solidFill>
                  <a:srgbClr val="4F81BD"/>
                </a:solidFill>
                <a:latin typeface="Times New Roman"/>
              </a:rPr>
              <a:t>   </a:t>
            </a:r>
            <a:r>
              <a:rPr lang="en-US" sz="3000" b="1" dirty="0" smtClean="0">
                <a:solidFill>
                  <a:srgbClr val="FF0000"/>
                </a:solidFill>
                <a:latin typeface="Cambria"/>
              </a:rPr>
              <a:t>Summarize your key reasons for this assessment</a:t>
            </a:r>
            <a:r>
              <a:rPr lang="en-US" b="1" dirty="0" smtClean="0">
                <a:solidFill>
                  <a:srgbClr val="FF0000"/>
                </a:solidFill>
                <a:latin typeface="Times New Roman"/>
              </a:rPr>
              <a:t>.</a:t>
            </a:r>
          </a:p>
          <a:p>
            <a:pPr>
              <a:buNone/>
            </a:pPr>
            <a:endParaRPr lang="en-US" b="1" dirty="0" smtClean="0">
              <a:solidFill>
                <a:srgbClr val="FF0000"/>
              </a:solidFill>
              <a:latin typeface="Times New Roman"/>
            </a:endParaRPr>
          </a:p>
          <a:p>
            <a:pPr marR="0" lvl="0" algn="just" rtl="0"/>
            <a:r>
              <a:rPr lang="en-US" b="1" baseline="0" dirty="0" smtClean="0">
                <a:solidFill>
                  <a:srgbClr val="4F81BD"/>
                </a:solidFill>
                <a:latin typeface="Cambria"/>
              </a:rPr>
              <a:t>While you should have already presented evidence for your claims in the body paragraphs, you should provide a short restatement of your key reasons here.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sz="4800" dirty="0" smtClean="0">
                <a:solidFill>
                  <a:schemeClr val="accent1"/>
                </a:solidFill>
                <a:latin typeface="Cambria"/>
              </a:rPr>
              <a:t>Part 4: Writing the Conclusion Paragraph and References</a:t>
            </a:r>
            <a:endParaRPr lang="fr-FR" dirty="0"/>
          </a:p>
        </p:txBody>
      </p:sp>
      <p:sp>
        <p:nvSpPr>
          <p:cNvPr id="3" name="Espace réservé du texte 2"/>
          <p:cNvSpPr>
            <a:spLocks noGrp="1"/>
          </p:cNvSpPr>
          <p:nvPr>
            <p:ph type="body" idx="1"/>
          </p:nvPr>
        </p:nvSpPr>
        <p:spPr>
          <a:xfrm>
            <a:off x="251520" y="1628800"/>
            <a:ext cx="8712968" cy="5040559"/>
          </a:xfrm>
        </p:spPr>
        <p:txBody>
          <a:bodyPr/>
          <a:lstStyle/>
          <a:p>
            <a:pPr lvl="0">
              <a:buNone/>
            </a:pPr>
            <a:r>
              <a:rPr lang="en-US" sz="2800" b="1" dirty="0" smtClean="0">
                <a:solidFill>
                  <a:srgbClr val="FF0000"/>
                </a:solidFill>
                <a:latin typeface="Cambria"/>
              </a:rPr>
              <a:t>    Recommend any areas for improvement, if appropriate.</a:t>
            </a:r>
          </a:p>
          <a:p>
            <a:pPr lvl="0">
              <a:buNone/>
            </a:pPr>
            <a:endParaRPr lang="en-US" sz="2800" b="1" dirty="0" smtClean="0">
              <a:solidFill>
                <a:srgbClr val="FF0000"/>
              </a:solidFill>
              <a:latin typeface="Cambria"/>
            </a:endParaRPr>
          </a:p>
          <a:p>
            <a:pPr lvl="0" algn="just"/>
            <a:r>
              <a:rPr lang="en-US" sz="2800" b="1" dirty="0" smtClean="0">
                <a:solidFill>
                  <a:srgbClr val="4F81BD"/>
                </a:solidFill>
                <a:latin typeface="Cambria"/>
              </a:rPr>
              <a:t>Your assignment or prompt will usually say if recommendations are appropriate for the critique. This element seems to be more common when critiquing a research article or media item, but it could also apply to critiques of creative works as well. </a:t>
            </a:r>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US" sz="4000" dirty="0" smtClean="0">
                <a:solidFill>
                  <a:schemeClr val="accent1"/>
                </a:solidFill>
                <a:latin typeface="Cambria"/>
              </a:rPr>
              <a:t>Part 4: Writing the Conclusion Paragraph and References</a:t>
            </a:r>
            <a:endParaRPr lang="en-US" sz="4000" b="1" baseline="0" dirty="0" smtClean="0">
              <a:solidFill>
                <a:srgbClr val="365F91"/>
              </a:solidFill>
              <a:latin typeface="Times New Roman"/>
            </a:endParaRPr>
          </a:p>
        </p:txBody>
      </p:sp>
      <p:sp>
        <p:nvSpPr>
          <p:cNvPr id="3" name="Espace réservé du texte 2"/>
          <p:cNvSpPr>
            <a:spLocks noGrp="1"/>
          </p:cNvSpPr>
          <p:nvPr>
            <p:ph type="body" idx="1"/>
          </p:nvPr>
        </p:nvSpPr>
        <p:spPr/>
        <p:txBody>
          <a:bodyPr/>
          <a:lstStyle/>
          <a:p>
            <a:pPr>
              <a:buNone/>
            </a:pPr>
            <a:r>
              <a:rPr lang="en-US" sz="2800" b="1" dirty="0" smtClean="0">
                <a:solidFill>
                  <a:srgbClr val="FF0000"/>
                </a:solidFill>
                <a:latin typeface="Cambria"/>
              </a:rPr>
              <a:t>Provide a list of references. </a:t>
            </a:r>
          </a:p>
          <a:p>
            <a:pPr>
              <a:buNone/>
            </a:pPr>
            <a:endParaRPr lang="en-US" sz="2800" b="1" dirty="0" smtClean="0">
              <a:solidFill>
                <a:srgbClr val="FF0000"/>
              </a:solidFill>
              <a:latin typeface="Cambria"/>
            </a:endParaRPr>
          </a:p>
          <a:p>
            <a:pPr marR="0" lvl="0" algn="just" rtl="0"/>
            <a:r>
              <a:rPr lang="en-US" b="1" baseline="0" dirty="0" smtClean="0">
                <a:solidFill>
                  <a:srgbClr val="4F81BD"/>
                </a:solidFill>
                <a:latin typeface="Cambria"/>
              </a:rPr>
              <a:t>How you present these will depend on your instructor’s preferences and the style (MLA, APA, Chicago, etc.) that is appropriate to your discipline. However you format this list, you should always include all the sources you used in your critique.</a:t>
            </a:r>
          </a:p>
          <a:p>
            <a:pPr marR="0" lvl="0" algn="just" rtl="0"/>
            <a:endParaRPr lang="en-US" b="1" baseline="0" dirty="0" smtClean="0">
              <a:solidFill>
                <a:srgbClr val="4F81BD"/>
              </a:solidFill>
              <a:latin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R="0" algn="ctr" rtl="0"/>
            <a:r>
              <a:rPr lang="fr-FR" baseline="0" dirty="0" err="1" smtClean="0">
                <a:solidFill>
                  <a:schemeClr val="accent1"/>
                </a:solidFill>
                <a:latin typeface="Cambria"/>
              </a:rPr>
              <a:t>Examples</a:t>
            </a:r>
            <a:endParaRPr lang="fr-FR" cap="all" baseline="0" dirty="0" smtClean="0">
              <a:ln w="0">
                <a:solidFill>
                  <a:schemeClr val="accent1"/>
                </a:solidFill>
              </a:ln>
              <a:solidFill>
                <a:schemeClr val="accent1"/>
              </a:solidFill>
              <a:effectLst>
                <a:reflection blurRad="12700" stA="50000" endPos="50000" dist="5000" dir="5400000" sy="-100000" rotWithShape="0"/>
              </a:effectLst>
              <a:latin typeface="Cambria"/>
            </a:endParaRPr>
          </a:p>
        </p:txBody>
      </p:sp>
      <p:sp>
        <p:nvSpPr>
          <p:cNvPr id="3" name="Espace réservé du texte 2"/>
          <p:cNvSpPr>
            <a:spLocks noGrp="1"/>
          </p:cNvSpPr>
          <p:nvPr>
            <p:ph type="body" idx="1"/>
          </p:nvPr>
        </p:nvSpPr>
        <p:spPr>
          <a:xfrm>
            <a:off x="457200" y="1775191"/>
            <a:ext cx="8229600" cy="5082809"/>
          </a:xfrm>
        </p:spPr>
        <p:txBody>
          <a:bodyPr>
            <a:noAutofit/>
          </a:bodyPr>
          <a:lstStyle/>
          <a:p>
            <a:pPr marR="0" lvl="0" algn="just" rtl="0">
              <a:buNone/>
            </a:pPr>
            <a:r>
              <a:rPr lang="en-US" sz="2000" b="1" dirty="0" smtClean="0">
                <a:solidFill>
                  <a:srgbClr val="4F81BD"/>
                </a:solidFill>
                <a:latin typeface="Times New Roman"/>
              </a:rPr>
              <a:t>     A famous writer, Jonathan Yardley, gives a complete analysis of F. Scott Fitzgerald’s popular novel, </a:t>
            </a:r>
            <a:r>
              <a:rPr lang="en-US" sz="2000" b="1" i="1" dirty="0" smtClean="0">
                <a:solidFill>
                  <a:srgbClr val="4F81BD"/>
                </a:solidFill>
                <a:latin typeface="Times New Roman"/>
              </a:rPr>
              <a:t>The Great Gatsby in The Washington Post</a:t>
            </a:r>
            <a:r>
              <a:rPr lang="en-US" sz="2000" b="1" dirty="0" smtClean="0">
                <a:solidFill>
                  <a:srgbClr val="4F81BD"/>
                </a:solidFill>
                <a:latin typeface="Times New Roman"/>
              </a:rPr>
              <a:t>. He calls this novel as an enormous achievement in the career of Fitzgerald. It is his masterwork and seems that no other American novel could ever come close to its literary artistry. Precisely this novel is very popular, and its every passage is famous, thus there is no need to retrace its details and familiar background. Fitzgerald has written it with unusual subtlety and sustained that tone in the entire novel. In the end, he adds further by saying that this novel is “the most beautiful, compelling and true in all of American literature.” Then he says, “If from all of our country’s books I could have only one,</a:t>
            </a:r>
            <a:r>
              <a:rPr lang="en-US" sz="2000" b="1" i="1" dirty="0" smtClean="0">
                <a:solidFill>
                  <a:srgbClr val="4F81BD"/>
                </a:solidFill>
                <a:latin typeface="Times New Roman"/>
              </a:rPr>
              <a:t> The Great Gatsby</a:t>
            </a:r>
            <a:r>
              <a:rPr lang="en-US" sz="2000" b="1" dirty="0" smtClean="0">
                <a:solidFill>
                  <a:srgbClr val="4F81BD"/>
                </a:solidFill>
                <a:latin typeface="Times New Roman"/>
              </a:rPr>
              <a:t>, would be it.”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solidFill>
                  <a:schemeClr val="accent1"/>
                </a:solidFill>
                <a:latin typeface="Cambria"/>
              </a:rPr>
              <a:t>Examples</a:t>
            </a:r>
            <a:endParaRPr lang="en-US" b="1" baseline="0" dirty="0" smtClean="0">
              <a:solidFill>
                <a:srgbClr val="365F91"/>
              </a:solidFill>
              <a:latin typeface="Times New Roman"/>
            </a:endParaRPr>
          </a:p>
        </p:txBody>
      </p:sp>
      <p:sp>
        <p:nvSpPr>
          <p:cNvPr id="3" name="Espace réservé du texte 2"/>
          <p:cNvSpPr>
            <a:spLocks noGrp="1"/>
          </p:cNvSpPr>
          <p:nvPr>
            <p:ph type="body" idx="1"/>
          </p:nvPr>
        </p:nvSpPr>
        <p:spPr>
          <a:xfrm>
            <a:off x="457200" y="1775191"/>
            <a:ext cx="8229600" cy="4750153"/>
          </a:xfrm>
        </p:spPr>
        <p:txBody>
          <a:bodyPr>
            <a:normAutofit fontScale="77500" lnSpcReduction="20000"/>
          </a:bodyPr>
          <a:lstStyle/>
          <a:p>
            <a:pPr marR="0" lvl="0" algn="just" rtl="0">
              <a:buNone/>
            </a:pPr>
            <a:r>
              <a:rPr lang="en-US" sz="2900" b="1" dirty="0" smtClean="0">
                <a:solidFill>
                  <a:srgbClr val="4F81BD"/>
                </a:solidFill>
                <a:latin typeface="Times New Roman"/>
              </a:rPr>
              <a:t>    </a:t>
            </a:r>
          </a:p>
          <a:p>
            <a:pPr marR="0" lvl="0" algn="just" rtl="0">
              <a:buNone/>
            </a:pPr>
            <a:r>
              <a:rPr lang="en-US" sz="2900" b="1" dirty="0" smtClean="0">
                <a:solidFill>
                  <a:srgbClr val="4F81BD"/>
                </a:solidFill>
                <a:latin typeface="Times New Roman"/>
              </a:rPr>
              <a:t>    Victoria Lambert, in </a:t>
            </a:r>
            <a:r>
              <a:rPr lang="en-US" sz="2900" b="1" i="1" dirty="0" smtClean="0">
                <a:solidFill>
                  <a:srgbClr val="4F81BD"/>
                </a:solidFill>
                <a:latin typeface="Times New Roman"/>
              </a:rPr>
              <a:t>The Daily Telegraph</a:t>
            </a:r>
            <a:r>
              <a:rPr lang="en-US" sz="2900" b="1" dirty="0" smtClean="0">
                <a:solidFill>
                  <a:srgbClr val="4F81BD"/>
                </a:solidFill>
                <a:latin typeface="Times New Roman"/>
              </a:rPr>
              <a:t>, writes her critical reviews on Jane Austen’s novel, </a:t>
            </a:r>
            <a:r>
              <a:rPr lang="en-US" sz="2900" b="1" i="1" dirty="0" smtClean="0">
                <a:solidFill>
                  <a:srgbClr val="4F81BD"/>
                </a:solidFill>
                <a:latin typeface="Times New Roman"/>
              </a:rPr>
              <a:t>Pride and Prejudice</a:t>
            </a:r>
            <a:r>
              <a:rPr lang="en-US" sz="2900" b="1" dirty="0" smtClean="0">
                <a:solidFill>
                  <a:srgbClr val="4F81BD"/>
                </a:solidFill>
                <a:latin typeface="Times New Roman"/>
              </a:rPr>
              <a:t>. She describes the novel as surprisingly comforting as much as iconoclastic. It is a great story that challenges the people’s perceptions and also makes a line in their thoughts and female history. Certainly, there is an enjoyment of the Georgian grace, a world where we can solve problems by a ball-invitation, a new gown, and scrumptious gossips. The social life at Hampshire Vicarage, its complex social mores, obsessions with money and class, its picnics and parities draw the readers, especially females, to a point of obsession. The critics appreciate Austen’s overall depiction of the way money rules a society. She also admits </a:t>
            </a:r>
            <a:r>
              <a:rPr lang="en-US" sz="2800" b="1" dirty="0" smtClean="0">
                <a:solidFill>
                  <a:srgbClr val="4F81BD"/>
                </a:solidFill>
                <a:latin typeface="Times New Roman"/>
              </a:rPr>
              <a:t>Austen’s ability to describe human heart in detail, sets her literary pulse racing.</a:t>
            </a:r>
          </a:p>
          <a:p>
            <a:pPr marR="0" lvl="0" algn="just" rtl="0">
              <a:buNone/>
            </a:pPr>
            <a:endParaRPr lang="en-US" sz="2800" b="1" dirty="0" smtClean="0">
              <a:solidFill>
                <a:srgbClr val="4F81BD"/>
              </a:solidFill>
              <a:latin typeface="Times New Roman"/>
            </a:endParaRPr>
          </a:p>
          <a:p>
            <a:pPr marR="0" lvl="0" algn="just" rtl="0">
              <a:buNone/>
            </a:pPr>
            <a:endParaRPr lang="en-US" sz="2800" b="1" dirty="0" smtClean="0">
              <a:solidFill>
                <a:srgbClr val="4F81BD"/>
              </a:solidFill>
              <a:latin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solidFill>
                  <a:schemeClr val="accent1"/>
                </a:solidFill>
                <a:latin typeface="Cambria"/>
              </a:rPr>
              <a:t>Examples</a:t>
            </a:r>
            <a:endParaRPr lang="en-US" b="1" baseline="0" dirty="0" smtClean="0">
              <a:solidFill>
                <a:srgbClr val="365F91"/>
              </a:solidFill>
              <a:latin typeface="Times New Roman"/>
            </a:endParaRPr>
          </a:p>
        </p:txBody>
      </p:sp>
      <p:sp>
        <p:nvSpPr>
          <p:cNvPr id="3" name="Espace réservé du texte 2"/>
          <p:cNvSpPr>
            <a:spLocks noGrp="1"/>
          </p:cNvSpPr>
          <p:nvPr>
            <p:ph type="body" idx="1"/>
          </p:nvPr>
        </p:nvSpPr>
        <p:spPr>
          <a:xfrm>
            <a:off x="179512" y="1775191"/>
            <a:ext cx="8507288" cy="4894169"/>
          </a:xfrm>
        </p:spPr>
        <p:txBody>
          <a:bodyPr>
            <a:normAutofit fontScale="77500" lnSpcReduction="20000"/>
          </a:bodyPr>
          <a:lstStyle/>
          <a:p>
            <a:pPr marR="0" lvl="0" algn="just" rtl="0">
              <a:buNone/>
            </a:pPr>
            <a:r>
              <a:rPr lang="en-US" sz="3100" b="1" dirty="0" smtClean="0">
                <a:solidFill>
                  <a:srgbClr val="4F81BD"/>
                </a:solidFill>
                <a:latin typeface="Times New Roman"/>
              </a:rPr>
              <a:t>    A critical reading on </a:t>
            </a:r>
            <a:r>
              <a:rPr lang="en-US" sz="3100" b="1" dirty="0" err="1" smtClean="0">
                <a:solidFill>
                  <a:srgbClr val="4F81BD"/>
                </a:solidFill>
                <a:latin typeface="Times New Roman"/>
              </a:rPr>
              <a:t>Shung’s</a:t>
            </a:r>
            <a:r>
              <a:rPr lang="en-US" sz="3100" b="1" dirty="0" smtClean="0">
                <a:solidFill>
                  <a:srgbClr val="4F81BD"/>
                </a:solidFill>
                <a:latin typeface="Times New Roman"/>
              </a:rPr>
              <a:t> (1776) </a:t>
            </a:r>
            <a:r>
              <a:rPr lang="en-US" sz="3100" b="1" i="1" dirty="0" smtClean="0">
                <a:solidFill>
                  <a:srgbClr val="4F81BD"/>
                </a:solidFill>
                <a:latin typeface="Times New Roman"/>
              </a:rPr>
              <a:t>Effects of Classroom Testing by Microcomputer </a:t>
            </a:r>
            <a:r>
              <a:rPr lang="en-US" sz="3100" b="1" dirty="0" smtClean="0">
                <a:solidFill>
                  <a:srgbClr val="4F81BD"/>
                </a:solidFill>
                <a:latin typeface="Times New Roman"/>
              </a:rPr>
              <a:t>published in the Journal of </a:t>
            </a:r>
            <a:r>
              <a:rPr lang="en-US" sz="3100" b="1" i="1" dirty="0" smtClean="0">
                <a:solidFill>
                  <a:srgbClr val="4F81BD"/>
                </a:solidFill>
                <a:latin typeface="Times New Roman"/>
              </a:rPr>
              <a:t>ABCDE</a:t>
            </a:r>
            <a:r>
              <a:rPr lang="en-US" sz="3100" b="1" dirty="0" smtClean="0">
                <a:solidFill>
                  <a:srgbClr val="4F81BD"/>
                </a:solidFill>
                <a:latin typeface="Times New Roman"/>
              </a:rPr>
              <a:t> revealing that it was a very in-depth research project, particularly for a journal article. For the most part, it was well written and well organized. There was a definite need for a short review of literature to develop the situation. The article did get a little complicated in the reporting of data due to the complicated statistical procedures used. Overall, it was a very interesting, significant contribution to the field of research. This critical review suggests that additional research is needed in other classroom settings to see if consistent findings about cognitive performances, time requirements, and attitude are achieved.</a:t>
            </a:r>
          </a:p>
          <a:p>
            <a:pPr marR="0" lvl="1" rtl="0">
              <a:buNone/>
            </a:pPr>
            <a:r>
              <a:rPr lang="en-US" baseline="0" dirty="0" smtClean="0">
                <a:solidFill>
                  <a:srgbClr val="4F81BD"/>
                </a:solidFill>
                <a:latin typeface="Times New Roman"/>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subTitle" idx="1"/>
          </p:nvPr>
        </p:nvSpPr>
        <p:spPr>
          <a:xfrm>
            <a:off x="0" y="1844824"/>
            <a:ext cx="8077200" cy="1499616"/>
          </a:xfrm>
        </p:spPr>
        <p:txBody>
          <a:bodyPr>
            <a:normAutofit fontScale="92500" lnSpcReduction="10000"/>
          </a:bodyPr>
          <a:lstStyle/>
          <a:p>
            <a:pPr lvl="1" algn="ctr">
              <a:buNone/>
            </a:pPr>
            <a:endParaRPr lang="en-US" sz="4500" b="1" dirty="0" smtClean="0">
              <a:solidFill>
                <a:schemeClr val="accent1"/>
              </a:solidFill>
              <a:latin typeface="Cambria"/>
              <a:ea typeface="+mj-ea"/>
              <a:cs typeface="+mj-cs"/>
            </a:endParaRPr>
          </a:p>
          <a:p>
            <a:pPr lvl="1" algn="ctr">
              <a:buNone/>
            </a:pPr>
            <a:r>
              <a:rPr lang="en-US" sz="5400" b="1" dirty="0" smtClean="0">
                <a:solidFill>
                  <a:schemeClr val="accent1"/>
                </a:solidFill>
                <a:latin typeface="Cambria"/>
                <a:ea typeface="+mj-ea"/>
                <a:cs typeface="+mj-cs"/>
              </a:rPr>
              <a:t>   Writing Critiques</a:t>
            </a:r>
          </a:p>
          <a:p>
            <a:pPr marR="0" lvl="1" rtl="0"/>
            <a:endParaRPr lang="en-US" b="1" baseline="0" dirty="0" smtClean="0">
              <a:solidFill>
                <a:srgbClr val="4F81BD"/>
              </a:solidFill>
              <a:latin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endParaRPr lang="fr-FR" dirty="0"/>
          </a:p>
        </p:txBody>
      </p:sp>
      <p:sp>
        <p:nvSpPr>
          <p:cNvPr id="3" name="Espace réservé du texte 2"/>
          <p:cNvSpPr>
            <a:spLocks noGrp="1"/>
          </p:cNvSpPr>
          <p:nvPr>
            <p:ph type="body" idx="4294967295"/>
          </p:nvPr>
        </p:nvSpPr>
        <p:spPr>
          <a:xfrm>
            <a:off x="395536" y="1774825"/>
            <a:ext cx="7834064" cy="4625975"/>
          </a:xfrm>
        </p:spPr>
        <p:txBody>
          <a:bodyPr/>
          <a:lstStyle/>
          <a:p>
            <a:pPr algn="ctr">
              <a:buNone/>
            </a:pPr>
            <a:r>
              <a:rPr lang="en-US" sz="5000" b="1" dirty="0" smtClean="0">
                <a:solidFill>
                  <a:schemeClr val="accent1"/>
                </a:solidFill>
                <a:latin typeface="Cambria"/>
                <a:ea typeface="+mj-ea"/>
                <a:cs typeface="+mj-cs"/>
              </a:rPr>
              <a:t>  Step 1:</a:t>
            </a:r>
          </a:p>
          <a:p>
            <a:pPr algn="ctr">
              <a:buNone/>
            </a:pPr>
            <a:endParaRPr lang="en-US" sz="5000" b="1" dirty="0" smtClean="0">
              <a:solidFill>
                <a:schemeClr val="accent1"/>
              </a:solidFill>
              <a:latin typeface="Cambria"/>
              <a:ea typeface="+mj-ea"/>
              <a:cs typeface="+mj-cs"/>
            </a:endParaRPr>
          </a:p>
          <a:p>
            <a:pPr algn="ctr">
              <a:buNone/>
            </a:pPr>
            <a:r>
              <a:rPr lang="en-US" sz="5000" b="1" dirty="0" smtClean="0">
                <a:solidFill>
                  <a:schemeClr val="accent1"/>
                </a:solidFill>
                <a:latin typeface="Cambria"/>
                <a:ea typeface="+mj-ea"/>
                <a:cs typeface="+mj-cs"/>
              </a:rPr>
              <a:t>     Laying the Groundwork</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R="0" rtl="0"/>
            <a:r>
              <a:rPr lang="en-US" b="1" baseline="0" dirty="0" smtClean="0">
                <a:solidFill>
                  <a:srgbClr val="365F91"/>
                </a:solidFill>
                <a:latin typeface="Times New Roman"/>
              </a:rPr>
              <a:t> </a:t>
            </a:r>
            <a:br>
              <a:rPr lang="en-US" b="1" baseline="0" dirty="0" smtClean="0">
                <a:solidFill>
                  <a:srgbClr val="365F91"/>
                </a:solidFill>
                <a:latin typeface="Times New Roman"/>
              </a:rPr>
            </a:br>
            <a:endParaRPr lang="en-US" b="1" baseline="0" dirty="0" smtClean="0">
              <a:solidFill>
                <a:srgbClr val="365F91"/>
              </a:solidFill>
              <a:latin typeface="Times New Roman"/>
            </a:endParaRPr>
          </a:p>
        </p:txBody>
      </p:sp>
      <p:sp>
        <p:nvSpPr>
          <p:cNvPr id="3" name="Espace réservé du texte 2"/>
          <p:cNvSpPr>
            <a:spLocks noGrp="1"/>
          </p:cNvSpPr>
          <p:nvPr>
            <p:ph type="body" idx="1"/>
          </p:nvPr>
        </p:nvSpPr>
        <p:spPr>
          <a:xfrm>
            <a:off x="251520" y="1556792"/>
            <a:ext cx="8640960" cy="5112567"/>
          </a:xfrm>
        </p:spPr>
        <p:txBody>
          <a:bodyPr>
            <a:normAutofit fontScale="77500" lnSpcReduction="20000"/>
          </a:bodyPr>
          <a:lstStyle/>
          <a:p>
            <a:pPr lvl="0">
              <a:buNone/>
            </a:pPr>
            <a:r>
              <a:rPr lang="en-US" sz="3400" b="1" dirty="0" smtClean="0">
                <a:solidFill>
                  <a:srgbClr val="FF0000"/>
                </a:solidFill>
                <a:latin typeface="Cambria"/>
              </a:rPr>
              <a:t>Read the text</a:t>
            </a:r>
            <a:r>
              <a:rPr lang="en-US" b="1" dirty="0" smtClean="0">
                <a:solidFill>
                  <a:srgbClr val="FF0000"/>
                </a:solidFill>
                <a:latin typeface="Cambria"/>
              </a:rPr>
              <a:t>.</a:t>
            </a:r>
          </a:p>
          <a:p>
            <a:pPr lvl="0"/>
            <a:endParaRPr lang="en-US" b="1" dirty="0" smtClean="0">
              <a:solidFill>
                <a:srgbClr val="365F91"/>
              </a:solidFill>
              <a:latin typeface="Cambria"/>
            </a:endParaRPr>
          </a:p>
          <a:p>
            <a:pPr lvl="0" algn="just"/>
            <a:r>
              <a:rPr lang="en-US" b="1" dirty="0" smtClean="0">
                <a:solidFill>
                  <a:srgbClr val="4F81BD"/>
                </a:solidFill>
                <a:latin typeface="Cambria"/>
              </a:rPr>
              <a:t>Keep in mind some questions and take notes as you read. These will help guide your formulation of your ideas later. </a:t>
            </a:r>
            <a:r>
              <a:rPr lang="fr-FR" b="1" dirty="0" smtClean="0">
                <a:solidFill>
                  <a:srgbClr val="4F81BD"/>
                </a:solidFill>
                <a:latin typeface="Cambria"/>
              </a:rPr>
              <a:t>For </a:t>
            </a:r>
            <a:r>
              <a:rPr lang="fr-FR" b="1" dirty="0" err="1" smtClean="0">
                <a:solidFill>
                  <a:srgbClr val="4F81BD"/>
                </a:solidFill>
                <a:latin typeface="Cambria"/>
              </a:rPr>
              <a:t>example</a:t>
            </a:r>
            <a:r>
              <a:rPr lang="fr-FR" b="1" dirty="0" smtClean="0">
                <a:solidFill>
                  <a:srgbClr val="4F81BD"/>
                </a:solidFill>
                <a:latin typeface="Cambria"/>
              </a:rPr>
              <a:t>:</a:t>
            </a:r>
          </a:p>
          <a:p>
            <a:pPr lvl="0" algn="just"/>
            <a:endParaRPr lang="fr-FR" b="1" dirty="0" smtClean="0">
              <a:solidFill>
                <a:srgbClr val="4F81BD"/>
              </a:solidFill>
              <a:latin typeface="Cambria"/>
            </a:endParaRPr>
          </a:p>
          <a:p>
            <a:pPr lvl="0" algn="just"/>
            <a:r>
              <a:rPr lang="en-US" b="1" dirty="0" smtClean="0">
                <a:solidFill>
                  <a:srgbClr val="4F81BD"/>
                </a:solidFill>
                <a:latin typeface="Cambria"/>
              </a:rPr>
              <a:t>Does the writer clearly state her/his main point or goal? If not, why do you think that is?</a:t>
            </a:r>
          </a:p>
          <a:p>
            <a:pPr lvl="0" algn="just"/>
            <a:endParaRPr lang="en-US" b="1" dirty="0" smtClean="0">
              <a:solidFill>
                <a:srgbClr val="4F81BD"/>
              </a:solidFill>
              <a:latin typeface="Cambria"/>
            </a:endParaRPr>
          </a:p>
          <a:p>
            <a:pPr lvl="0" algn="just"/>
            <a:r>
              <a:rPr lang="en-US" b="1" dirty="0" smtClean="0">
                <a:solidFill>
                  <a:srgbClr val="4F81BD"/>
                </a:solidFill>
                <a:latin typeface="Cambria"/>
              </a:rPr>
              <a:t>Who do you think is the writer’s intended audience?</a:t>
            </a:r>
          </a:p>
          <a:p>
            <a:pPr lvl="0" algn="just">
              <a:buNone/>
            </a:pPr>
            <a:endParaRPr lang="en-US" b="1" dirty="0" smtClean="0">
              <a:solidFill>
                <a:srgbClr val="4F81BD"/>
              </a:solidFill>
              <a:latin typeface="Cambria"/>
            </a:endParaRPr>
          </a:p>
          <a:p>
            <a:pPr lvl="0" algn="just"/>
            <a:r>
              <a:rPr lang="en-US" b="1" dirty="0" smtClean="0">
                <a:solidFill>
                  <a:srgbClr val="4F81BD"/>
                </a:solidFill>
                <a:latin typeface="Cambria"/>
              </a:rPr>
              <a:t>What reactions do you have when reading or viewing this work? Does it provoke emotional responses? </a:t>
            </a:r>
            <a:r>
              <a:rPr lang="fr-FR" b="1" dirty="0" smtClean="0">
                <a:solidFill>
                  <a:srgbClr val="4F81BD"/>
                </a:solidFill>
                <a:latin typeface="Cambria"/>
              </a:rPr>
              <a:t>Do </a:t>
            </a:r>
            <a:r>
              <a:rPr lang="fr-FR" b="1" dirty="0" err="1" smtClean="0">
                <a:solidFill>
                  <a:srgbClr val="4F81BD"/>
                </a:solidFill>
                <a:latin typeface="Cambria"/>
              </a:rPr>
              <a:t>you</a:t>
            </a:r>
            <a:r>
              <a:rPr lang="fr-FR" b="1" dirty="0" smtClean="0">
                <a:solidFill>
                  <a:srgbClr val="4F81BD"/>
                </a:solidFill>
                <a:latin typeface="Cambria"/>
              </a:rPr>
              <a:t> </a:t>
            </a:r>
            <a:r>
              <a:rPr lang="fr-FR" b="1" dirty="0" err="1" smtClean="0">
                <a:solidFill>
                  <a:srgbClr val="4F81BD"/>
                </a:solidFill>
                <a:latin typeface="Cambria"/>
              </a:rPr>
              <a:t>feel</a:t>
            </a:r>
            <a:r>
              <a:rPr lang="fr-FR" b="1" dirty="0" smtClean="0">
                <a:solidFill>
                  <a:srgbClr val="4F81BD"/>
                </a:solidFill>
                <a:latin typeface="Cambria"/>
              </a:rPr>
              <a:t> </a:t>
            </a:r>
            <a:r>
              <a:rPr lang="fr-FR" b="1" dirty="0" err="1" smtClean="0">
                <a:solidFill>
                  <a:srgbClr val="4F81BD"/>
                </a:solidFill>
                <a:latin typeface="Cambria"/>
              </a:rPr>
              <a:t>confused</a:t>
            </a:r>
            <a:r>
              <a:rPr lang="fr-FR" b="1" dirty="0" smtClean="0">
                <a:solidFill>
                  <a:srgbClr val="4F81BD"/>
                </a:solidFill>
                <a:latin typeface="Cambria"/>
              </a:rPr>
              <a:t>?</a:t>
            </a:r>
          </a:p>
          <a:p>
            <a:pPr lvl="0" algn="just"/>
            <a:endParaRPr lang="fr-FR" b="1" dirty="0" smtClean="0">
              <a:solidFill>
                <a:srgbClr val="4F81BD"/>
              </a:solidFill>
              <a:latin typeface="Cambria"/>
            </a:endParaRPr>
          </a:p>
          <a:p>
            <a:pPr lvl="0" algn="just"/>
            <a:r>
              <a:rPr lang="en-US" b="1" dirty="0" smtClean="0">
                <a:solidFill>
                  <a:srgbClr val="4F81BD"/>
                </a:solidFill>
                <a:latin typeface="Cambria"/>
              </a:rPr>
              <a:t>What questions does the work make you think of? </a:t>
            </a:r>
            <a:endParaRPr lang="fr-FR" dirty="0"/>
          </a:p>
        </p:txBody>
      </p:sp>
      <p:sp>
        <p:nvSpPr>
          <p:cNvPr id="4" name="Rectangle 3"/>
          <p:cNvSpPr/>
          <p:nvPr/>
        </p:nvSpPr>
        <p:spPr>
          <a:xfrm>
            <a:off x="971600" y="188640"/>
            <a:ext cx="7488832" cy="707886"/>
          </a:xfrm>
          <a:prstGeom prst="rect">
            <a:avLst/>
          </a:prstGeom>
        </p:spPr>
        <p:txBody>
          <a:bodyPr wrap="square">
            <a:spAutoFit/>
          </a:bodyPr>
          <a:lstStyle/>
          <a:p>
            <a:pPr>
              <a:buNone/>
            </a:pPr>
            <a:r>
              <a:rPr lang="en-US" sz="2800" b="1" dirty="0">
                <a:solidFill>
                  <a:schemeClr val="accent1"/>
                </a:solidFill>
                <a:latin typeface="Cambria"/>
              </a:rPr>
              <a:t> </a:t>
            </a:r>
            <a:r>
              <a:rPr lang="en-US" sz="4000" b="1" dirty="0">
                <a:solidFill>
                  <a:schemeClr val="accent1"/>
                </a:solidFill>
                <a:latin typeface="Cambria"/>
              </a:rPr>
              <a:t>Step 1</a:t>
            </a:r>
            <a:r>
              <a:rPr lang="en-US" sz="4000" b="1" dirty="0" smtClean="0">
                <a:solidFill>
                  <a:schemeClr val="accent1"/>
                </a:solidFill>
                <a:latin typeface="Cambria"/>
              </a:rPr>
              <a:t>: Laying the Groundwork</a:t>
            </a:r>
            <a:endParaRPr lang="fr-F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ox(in)">
                                      <p:cBhvr>
                                        <p:cTn id="15" dur="500"/>
                                        <p:tgtEl>
                                          <p:spTgt spid="3">
                                            <p:txEl>
                                              <p:pRg st="4" end="4"/>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ox(in)">
                                      <p:cBhvr>
                                        <p:cTn id="18" dur="500"/>
                                        <p:tgtEl>
                                          <p:spTgt spid="3">
                                            <p:txEl>
                                              <p:pRg st="6" end="6"/>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box(in)">
                                      <p:cBhvr>
                                        <p:cTn id="21" dur="500"/>
                                        <p:tgtEl>
                                          <p:spTgt spid="3">
                                            <p:txEl>
                                              <p:pRg st="8" end="8"/>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box(in)">
                                      <p:cBhvr>
                                        <p:cTn id="2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4800" dirty="0" smtClean="0">
                <a:solidFill>
                  <a:schemeClr val="accent1"/>
                </a:solidFill>
                <a:latin typeface="Cambria"/>
              </a:rPr>
              <a:t>Step 1:  Laying the Groundwork </a:t>
            </a:r>
            <a:r>
              <a:rPr lang="en-US" b="1" baseline="0" dirty="0" smtClean="0">
                <a:solidFill>
                  <a:srgbClr val="365F91"/>
                </a:solidFill>
                <a:latin typeface="Times New Roman"/>
              </a:rPr>
              <a:t> </a:t>
            </a:r>
          </a:p>
        </p:txBody>
      </p:sp>
      <p:sp>
        <p:nvSpPr>
          <p:cNvPr id="3" name="Espace réservé du texte 2"/>
          <p:cNvSpPr>
            <a:spLocks noGrp="1"/>
          </p:cNvSpPr>
          <p:nvPr>
            <p:ph type="body" idx="1"/>
          </p:nvPr>
        </p:nvSpPr>
        <p:spPr>
          <a:xfrm>
            <a:off x="457200" y="1775191"/>
            <a:ext cx="8507288" cy="4750153"/>
          </a:xfrm>
        </p:spPr>
        <p:txBody>
          <a:bodyPr>
            <a:normAutofit fontScale="70000" lnSpcReduction="20000"/>
          </a:bodyPr>
          <a:lstStyle/>
          <a:p>
            <a:pPr lvl="0">
              <a:buNone/>
            </a:pPr>
            <a:r>
              <a:rPr lang="en-US" sz="3800" b="1" dirty="0" smtClean="0">
                <a:solidFill>
                  <a:srgbClr val="FF0000"/>
                </a:solidFill>
                <a:latin typeface="Cambria"/>
              </a:rPr>
              <a:t>Do some research</a:t>
            </a:r>
          </a:p>
          <a:p>
            <a:pPr lvl="0">
              <a:buNone/>
            </a:pPr>
            <a:endParaRPr lang="en-US" b="1" dirty="0" smtClean="0">
              <a:solidFill>
                <a:srgbClr val="365F91"/>
              </a:solidFill>
              <a:latin typeface="Cambria"/>
            </a:endParaRPr>
          </a:p>
          <a:p>
            <a:pPr algn="just"/>
            <a:r>
              <a:rPr lang="en-US" sz="4000" b="1" dirty="0" smtClean="0">
                <a:solidFill>
                  <a:srgbClr val="4F81BD"/>
                </a:solidFill>
                <a:latin typeface="Cambria"/>
              </a:rPr>
              <a:t>You usually will not need to do a lot of research, but in order to talk about how the work relates to a larger issue or context, you will need to know what it is responding to, what context it was created in, etc.</a:t>
            </a:r>
          </a:p>
          <a:p>
            <a:pPr marR="0" algn="just"/>
            <a:endParaRPr lang="en-US" sz="4000" b="1" dirty="0" smtClean="0">
              <a:solidFill>
                <a:srgbClr val="4F81BD"/>
              </a:solidFill>
              <a:latin typeface="Cambria"/>
            </a:endParaRPr>
          </a:p>
          <a:p>
            <a:pPr marR="0" algn="just"/>
            <a:r>
              <a:rPr lang="en-US" sz="4000" b="1" dirty="0" smtClean="0">
                <a:solidFill>
                  <a:srgbClr val="4F81BD"/>
                </a:solidFill>
                <a:latin typeface="Cambria"/>
              </a:rPr>
              <a:t>Your school or university library is usually a good place to start when conducting research, as their databases provide verified, expert sources. Google Scholar can also be a good source for research</a:t>
            </a:r>
            <a:r>
              <a:rPr lang="en-US" b="1" baseline="0" dirty="0" smtClean="0">
                <a:solidFill>
                  <a:srgbClr val="4F81BD"/>
                </a:solidFill>
                <a:latin typeface="Cambria"/>
              </a:rPr>
              <a:t>.</a:t>
            </a:r>
            <a:endParaRPr lang="en-US" b="1" baseline="0" dirty="0" smtClean="0">
              <a:solidFill>
                <a:srgbClr val="4F81BD"/>
              </a:solidFill>
              <a:latin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ox(in)">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405</TotalTime>
  <Words>1072</Words>
  <Application>Microsoft Office PowerPoint</Application>
  <PresentationFormat>Affichage à l'écran (4:3)</PresentationFormat>
  <Paragraphs>113</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Module</vt:lpstr>
      <vt:lpstr>Lecture 07: Critiques Writing</vt:lpstr>
      <vt:lpstr>Definition </vt:lpstr>
      <vt:lpstr>Examples</vt:lpstr>
      <vt:lpstr>Examples</vt:lpstr>
      <vt:lpstr>Examples</vt:lpstr>
      <vt:lpstr>Diapositive 6</vt:lpstr>
      <vt:lpstr>Diapositive 7</vt:lpstr>
      <vt:lpstr>  </vt:lpstr>
      <vt:lpstr>Step 1:  Laying the Groundwork  </vt:lpstr>
      <vt:lpstr> Step2: Writing the Introductory Paragraph </vt:lpstr>
      <vt:lpstr> </vt:lpstr>
      <vt:lpstr>Step2: Writing the Introductory Paragraph</vt:lpstr>
      <vt:lpstr>Step2: Writing the Introductory Paragraph</vt:lpstr>
      <vt:lpstr>Step2: Writing the Introductory Paragraph</vt:lpstr>
      <vt:lpstr>Part3 : Writing the 3 Body Paragraphs</vt:lpstr>
      <vt:lpstr>Part3 : Writing the 3 Body Paragraphs</vt:lpstr>
      <vt:lpstr>Part3 : Writing the 3 Body Paragraphs</vt:lpstr>
      <vt:lpstr>Part3 : Writing the 3 Body Paragraphs</vt:lpstr>
      <vt:lpstr>Part3 : Writing the 3 Body Paragraphs</vt:lpstr>
      <vt:lpstr>Part 4: Writing the Conclusion Paragraph and References</vt:lpstr>
      <vt:lpstr>Part 4: Writing the Conclusion Paragraph and References</vt:lpstr>
      <vt:lpstr>Part 4: Writing the Conclusion Paragraph and References</vt:lpstr>
      <vt:lpstr>Part 4: Writing the Conclusion Paragraph and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07: Critiques Writing</dc:title>
  <dc:creator>compaq</dc:creator>
  <cp:lastModifiedBy>compaq</cp:lastModifiedBy>
  <cp:revision>42</cp:revision>
  <dcterms:created xsi:type="dcterms:W3CDTF">2019-02-17T13:57:26Z</dcterms:created>
  <dcterms:modified xsi:type="dcterms:W3CDTF">2019-02-19T14:36:20Z</dcterms:modified>
</cp:coreProperties>
</file>