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notesMasterIdLst>
    <p:notesMasterId r:id="rId17"/>
  </p:notesMasterIdLst>
  <p:sldIdLst>
    <p:sldId id="256" r:id="rId2"/>
    <p:sldId id="257" r:id="rId3"/>
    <p:sldId id="258" r:id="rId4"/>
    <p:sldId id="259" r:id="rId5"/>
    <p:sldId id="261" r:id="rId6"/>
    <p:sldId id="262" r:id="rId7"/>
    <p:sldId id="263" r:id="rId8"/>
    <p:sldId id="264" r:id="rId9"/>
    <p:sldId id="265" r:id="rId10"/>
    <p:sldId id="266" r:id="rId11"/>
    <p:sldId id="267" r:id="rId12"/>
    <p:sldId id="271" r:id="rId13"/>
    <p:sldId id="269" r:id="rId14"/>
    <p:sldId id="270" r:id="rId15"/>
    <p:sldId id="272"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napToGrid="0">
      <p:cViewPr varScale="1">
        <p:scale>
          <a:sx n="50" d="100"/>
          <a:sy n="50" d="100"/>
        </p:scale>
        <p:origin x="-91" y="-7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8EA9498-7524-4192-A6A7-12272D3308E7}" type="datetimeFigureOut">
              <a:rPr lang="en-US" smtClean="0"/>
              <a:pPr/>
              <a:t>5/6/2022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3221DF8-964F-4365-A45C-7FA0388C9B32}" type="slidenum">
              <a:rPr lang="en-US" smtClean="0"/>
              <a:pPr/>
              <a:t>‹#›</a:t>
            </a:fld>
            <a:endParaRPr lang="en-US"/>
          </a:p>
        </p:txBody>
      </p:sp>
    </p:spTree>
    <p:extLst>
      <p:ext uri="{BB962C8B-B14F-4D97-AF65-F5344CB8AC3E}">
        <p14:creationId xmlns:p14="http://schemas.microsoft.com/office/powerpoint/2010/main" xmlns="" val="30796973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3221DF8-964F-4365-A45C-7FA0388C9B32}" type="slidenum">
              <a:rPr lang="en-US" smtClean="0"/>
              <a:pPr/>
              <a:t>1</a:t>
            </a:fld>
            <a:endParaRPr lang="en-US"/>
          </a:p>
        </p:txBody>
      </p:sp>
    </p:spTree>
    <p:extLst>
      <p:ext uri="{BB962C8B-B14F-4D97-AF65-F5344CB8AC3E}">
        <p14:creationId xmlns:p14="http://schemas.microsoft.com/office/powerpoint/2010/main" xmlns="" val="37564940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عنوان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85B09E06-6678-4148-8A80-1CB7F7D1DC6F}" type="datetimeFigureOut">
              <a:rPr lang="en-US" smtClean="0"/>
              <a:pPr/>
              <a:t>5/6/2022</a:t>
            </a:fld>
            <a:endParaRPr lang="en-US"/>
          </a:p>
        </p:txBody>
      </p:sp>
      <p:sp>
        <p:nvSpPr>
          <p:cNvPr id="19" name="عنصر نائب للتذييل 18"/>
          <p:cNvSpPr>
            <a:spLocks noGrp="1"/>
          </p:cNvSpPr>
          <p:nvPr>
            <p:ph type="ftr" sz="quarter" idx="11"/>
          </p:nvPr>
        </p:nvSpPr>
        <p:spPr/>
        <p:txBody>
          <a:bodyPr/>
          <a:lstStyle/>
          <a:p>
            <a:endParaRPr lang="en-US"/>
          </a:p>
        </p:txBody>
      </p:sp>
      <p:sp>
        <p:nvSpPr>
          <p:cNvPr id="27" name="عنصر نائب لرقم الشريحة 26"/>
          <p:cNvSpPr>
            <a:spLocks noGrp="1"/>
          </p:cNvSpPr>
          <p:nvPr>
            <p:ph type="sldNum" sz="quarter" idx="12"/>
          </p:nvPr>
        </p:nvSpPr>
        <p:spPr/>
        <p:txBody>
          <a:bodyPr/>
          <a:lstStyle/>
          <a:p>
            <a:fld id="{FB19466B-B50F-4D68-8C61-D5E06486550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5B09E06-6678-4148-8A80-1CB7F7D1DC6F}" type="datetimeFigureOut">
              <a:rPr lang="en-US" smtClean="0"/>
              <a:pPr/>
              <a:t>5/6/2022</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FB19466B-B50F-4D68-8C61-D5E06486550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839200" y="914402"/>
            <a:ext cx="2743200" cy="5211763"/>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609600" y="914402"/>
            <a:ext cx="80264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5B09E06-6678-4148-8A80-1CB7F7D1DC6F}" type="datetimeFigureOut">
              <a:rPr lang="en-US" smtClean="0"/>
              <a:pPr/>
              <a:t>5/6/2022</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FB19466B-B50F-4D68-8C61-D5E06486550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5B09E06-6678-4148-8A80-1CB7F7D1DC6F}" type="datetimeFigureOut">
              <a:rPr lang="en-US" smtClean="0"/>
              <a:pPr/>
              <a:t>5/6/2022</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FB19466B-B50F-4D68-8C61-D5E06486550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85B09E06-6678-4148-8A80-1CB7F7D1DC6F}" type="datetimeFigureOut">
              <a:rPr lang="en-US" smtClean="0"/>
              <a:pPr/>
              <a:t>5/6/2022</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FB19466B-B50F-4D68-8C61-D5E06486550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704088"/>
            <a:ext cx="109728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5B09E06-6678-4148-8A80-1CB7F7D1DC6F}" type="datetimeFigureOut">
              <a:rPr lang="en-US" smtClean="0"/>
              <a:pPr/>
              <a:t>5/6/2022</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FB19466B-B50F-4D68-8C61-D5E06486550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704088"/>
            <a:ext cx="109728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85B09E06-6678-4148-8A80-1CB7F7D1DC6F}" type="datetimeFigureOut">
              <a:rPr lang="en-US" smtClean="0"/>
              <a:pPr/>
              <a:t>5/6/2022</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FB19466B-B50F-4D68-8C61-D5E06486550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85B09E06-6678-4148-8A80-1CB7F7D1DC6F}" type="datetimeFigureOut">
              <a:rPr lang="en-US" smtClean="0"/>
              <a:pPr/>
              <a:t>5/6/2022</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FB19466B-B50F-4D68-8C61-D5E06486550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85B09E06-6678-4148-8A80-1CB7F7D1DC6F}" type="datetimeFigureOut">
              <a:rPr lang="en-US" smtClean="0"/>
              <a:pPr/>
              <a:t>5/6/2022</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FB19466B-B50F-4D68-8C61-D5E06486550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5B09E06-6678-4148-8A80-1CB7F7D1DC6F}" type="datetimeFigureOut">
              <a:rPr lang="en-US" smtClean="0"/>
              <a:pPr/>
              <a:t>5/6/2022</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FB19466B-B50F-4D68-8C61-D5E06486550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مستطيل ذو زاوية واحدة مخدوشة ودائرية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مثلث قائم الزاوية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عنوان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عنصر نائب للنص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85B09E06-6678-4148-8A80-1CB7F7D1DC6F}" type="datetimeFigureOut">
              <a:rPr lang="en-US" smtClean="0"/>
              <a:pPr/>
              <a:t>5/6/2022</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a:xfrm>
            <a:off x="10769600" y="6356351"/>
            <a:ext cx="812800" cy="365125"/>
          </a:xfrm>
        </p:spPr>
        <p:txBody>
          <a:bodyPr/>
          <a:lstStyle/>
          <a:p>
            <a:fld id="{FB19466B-B50F-4D68-8C61-D5E064865503}" type="slidenum">
              <a:rPr lang="en-US" smtClean="0"/>
              <a:pPr/>
              <a:t>‹#›</a:t>
            </a:fld>
            <a:endParaRPr lang="en-US"/>
          </a:p>
        </p:txBody>
      </p:sp>
      <p:sp>
        <p:nvSpPr>
          <p:cNvPr id="3" name="عنصر نائب للصورة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الرمز لإضافة صورة</a:t>
            </a:r>
            <a:endParaRPr kumimoji="0" lang="en-US" dirty="0"/>
          </a:p>
        </p:txBody>
      </p:sp>
      <p:sp>
        <p:nvSpPr>
          <p:cNvPr id="10" name="شكل حر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شكل حر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شكل حر 6"/>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شكل حر 7"/>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عنصر نائب للعنوان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5B09E06-6678-4148-8A80-1CB7F7D1DC6F}" type="datetimeFigureOut">
              <a:rPr lang="en-US" smtClean="0"/>
              <a:pPr/>
              <a:t>5/6/2022</a:t>
            </a:fld>
            <a:endParaRPr lang="en-US"/>
          </a:p>
        </p:txBody>
      </p:sp>
      <p:sp>
        <p:nvSpPr>
          <p:cNvPr id="22" name="عنصر نائب للتذييل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عنصر نائب لرقم الشريحة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B19466B-B50F-4D68-8C61-D5E064865503}" type="slidenum">
              <a:rPr lang="en-US" smtClean="0"/>
              <a:pPr/>
              <a:t>‹#›</a:t>
            </a:fld>
            <a:endParaRPr lang="en-US"/>
          </a:p>
        </p:txBody>
      </p:sp>
      <p:grpSp>
        <p:nvGrpSpPr>
          <p:cNvPr id="2" name="مجموعة 1"/>
          <p:cNvGrpSpPr/>
          <p:nvPr/>
        </p:nvGrpSpPr>
        <p:grpSpPr>
          <a:xfrm>
            <a:off x="-25356" y="202408"/>
            <a:ext cx="12240731" cy="649224"/>
            <a:chOff x="-19045" y="216550"/>
            <a:chExt cx="9180548" cy="649224"/>
          </a:xfrm>
        </p:grpSpPr>
        <p:sp>
          <p:nvSpPr>
            <p:cNvPr id="12" name="شكل حر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شكل حر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25782" y="2122060"/>
            <a:ext cx="9448800" cy="1825096"/>
          </a:xfrm>
          <a:ln>
            <a:solidFill>
              <a:schemeClr val="accent3">
                <a:lumMod val="40000"/>
                <a:lumOff val="60000"/>
              </a:schemeClr>
            </a:solidFill>
          </a:ln>
          <a:effectLst>
            <a:outerShdw blurRad="50800" dist="38100" algn="l" rotWithShape="0">
              <a:prstClr val="black">
                <a:alpha val="40000"/>
              </a:prstClr>
            </a:outerShdw>
          </a:effectLst>
        </p:spPr>
        <p:txBody>
          <a:bodyPr>
            <a:normAutofit fontScale="90000"/>
          </a:bodyPr>
          <a:lstStyle/>
          <a:p>
            <a:pPr algn="r"/>
            <a:r>
              <a:rPr lang="ar-IQ" dirty="0" err="1" smtClean="0"/>
              <a:t>المحاضرةالاولى</a:t>
            </a:r>
            <a:r>
              <a:rPr lang="ar-IQ" dirty="0" smtClean="0"/>
              <a:t> / علم النفس الرياضي</a:t>
            </a:r>
            <a:r>
              <a:rPr lang="fr-FR" dirty="0" smtClean="0"/>
              <a:t/>
            </a:r>
            <a:br>
              <a:rPr lang="fr-FR" dirty="0" smtClean="0"/>
            </a:br>
            <a:r>
              <a:rPr lang="fr-FR" dirty="0" smtClean="0"/>
              <a:t/>
            </a:r>
            <a:br>
              <a:rPr lang="fr-FR" dirty="0" smtClean="0"/>
            </a:br>
            <a:r>
              <a:rPr lang="ar-SA" dirty="0" smtClean="0"/>
              <a:t/>
            </a:r>
            <a:br>
              <a:rPr lang="ar-SA" dirty="0" smtClean="0"/>
            </a:br>
            <a:r>
              <a:rPr lang="ar-SA" dirty="0" smtClean="0"/>
              <a:t>د غيدي </a:t>
            </a:r>
            <a:r>
              <a:rPr lang="ar-SA" dirty="0" err="1" smtClean="0"/>
              <a:t>عبدالقادر</a:t>
            </a:r>
            <a:r>
              <a:rPr lang="ar-SA" dirty="0" smtClean="0"/>
              <a:t> </a:t>
            </a:r>
            <a:r>
              <a:rPr lang="ar-IQ" dirty="0" smtClean="0"/>
              <a:t/>
            </a:r>
            <a:br>
              <a:rPr lang="ar-IQ" dirty="0" smtClean="0"/>
            </a:br>
            <a:r>
              <a:rPr lang="ar-IQ" dirty="0" smtClean="0"/>
              <a:t> </a:t>
            </a:r>
            <a:br>
              <a:rPr lang="ar-IQ" dirty="0" smtClean="0"/>
            </a:br>
            <a:r>
              <a:rPr lang="ar-IQ" dirty="0" smtClean="0"/>
              <a:t>             </a:t>
            </a:r>
            <a:endParaRPr lang="en-US" dirty="0"/>
          </a:p>
        </p:txBody>
      </p:sp>
      <p:sp>
        <p:nvSpPr>
          <p:cNvPr id="3" name="Subtitle 2"/>
          <p:cNvSpPr>
            <a:spLocks noGrp="1"/>
          </p:cNvSpPr>
          <p:nvPr>
            <p:ph type="subTitle" idx="1"/>
          </p:nvPr>
        </p:nvSpPr>
        <p:spPr>
          <a:xfrm>
            <a:off x="1524000" y="3674230"/>
            <a:ext cx="9144000" cy="1655762"/>
          </a:xfrm>
        </p:spPr>
        <p:txBody>
          <a:bodyPr>
            <a:normAutofit/>
          </a:bodyPr>
          <a:lstStyle/>
          <a:p>
            <a:pPr algn="ctr"/>
            <a:r>
              <a:rPr lang="ar-SA" sz="4000" b="1" smtClean="0"/>
              <a:t>العام الدراس</a:t>
            </a:r>
            <a:r>
              <a:rPr lang="ar-SA" sz="4000" b="1" smtClean="0"/>
              <a:t>ي 2021/2022</a:t>
            </a:r>
            <a:endParaRPr lang="en-US" sz="4000" b="1" dirty="0"/>
          </a:p>
        </p:txBody>
      </p:sp>
    </p:spTree>
    <p:extLst>
      <p:ext uri="{BB962C8B-B14F-4D97-AF65-F5344CB8AC3E}">
        <p14:creationId xmlns:p14="http://schemas.microsoft.com/office/powerpoint/2010/main" xmlns="" val="40300901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39091" y="1699552"/>
            <a:ext cx="9947564" cy="3063659"/>
          </a:xfrm>
          <a:prstGeom prst="rect">
            <a:avLst/>
          </a:prstGeom>
        </p:spPr>
        <p:txBody>
          <a:bodyPr wrap="square">
            <a:spAutoFit/>
          </a:bodyPr>
          <a:lstStyle/>
          <a:p>
            <a:pPr algn="r" rtl="1">
              <a:lnSpc>
                <a:spcPct val="107000"/>
              </a:lnSpc>
              <a:spcAft>
                <a:spcPts val="800"/>
              </a:spcAft>
            </a:pPr>
            <a:r>
              <a:rPr lang="ar-SA" sz="2800" b="1" dirty="0">
                <a:latin typeface="Calibri" panose="020F0502020204030204" pitchFamily="34" charset="0"/>
                <a:ea typeface="Calibri" panose="020F0502020204030204" pitchFamily="34" charset="0"/>
              </a:rPr>
              <a:t>يعرف </a:t>
            </a:r>
            <a:r>
              <a:rPr lang="ar-SA" sz="2800" b="1" dirty="0">
                <a:solidFill>
                  <a:srgbClr val="C00000"/>
                </a:solidFill>
                <a:latin typeface="Calibri" panose="020F0502020204030204" pitchFamily="34" charset="0"/>
                <a:ea typeface="Calibri" panose="020F0502020204030204" pitchFamily="34" charset="0"/>
              </a:rPr>
              <a:t>علم النفس الرياضي</a:t>
            </a:r>
            <a:r>
              <a:rPr lang="ar-SA" sz="2800" b="1" dirty="0">
                <a:latin typeface="Calibri" panose="020F0502020204030204" pitchFamily="34" charset="0"/>
                <a:ea typeface="Calibri" panose="020F0502020204030204" pitchFamily="34" charset="0"/>
              </a:rPr>
              <a:t>: بأنه علم نفس تطبيقى يدرس ويطبق مبادئه على الألعاب ومواقف اللاعبين. </a:t>
            </a:r>
            <a:endParaRPr lang="en-US" sz="2800" dirty="0" smtClean="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sz="2800" b="1" dirty="0">
                <a:latin typeface="Calibri" panose="020F0502020204030204" pitchFamily="34" charset="0"/>
                <a:ea typeface="Calibri" panose="020F0502020204030204" pitchFamily="34" charset="0"/>
              </a:rPr>
              <a:t>  أو بأنه: فرع من الدراسة تطبق فيه مبادئ علم النفس على المواقف الرياضية.</a:t>
            </a:r>
            <a:endParaRPr lang="en-US" sz="2800" dirty="0" smtClean="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sz="2800" b="1" dirty="0">
                <a:latin typeface="Calibri" panose="020F0502020204030204" pitchFamily="34" charset="0"/>
                <a:ea typeface="Calibri" panose="020F0502020204030204" pitchFamily="34" charset="0"/>
              </a:rPr>
              <a:t> بصورة عامة  هو: أحد فروع علم النفس والذى يهتم بدراسة العوامل النفسية والاجتماعية والتربوية المؤثرة في السلوك الرياضى نحو تحقيق مستوى عالٍ من الأداء والإنجاز الرياضى الأفضل .</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xmlns="" val="15372435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ar-IQ" sz="4400" u="sng" dirty="0" smtClean="0">
                <a:solidFill>
                  <a:schemeClr val="accent1"/>
                </a:solidFill>
              </a:rPr>
              <a:t>ميادين علم النفس : موقع علم النفس الرياضي في ميادين علم النفس</a:t>
            </a:r>
            <a:endParaRPr lang="en-US" sz="4400" u="sng" dirty="0">
              <a:solidFill>
                <a:schemeClr val="accent1"/>
              </a:solidFill>
            </a:endParaRPr>
          </a:p>
        </p:txBody>
      </p:sp>
      <p:sp>
        <p:nvSpPr>
          <p:cNvPr id="7" name="Content Placeholder 6"/>
          <p:cNvSpPr>
            <a:spLocks noGrp="1"/>
          </p:cNvSpPr>
          <p:nvPr>
            <p:ph sz="half" idx="1"/>
          </p:nvPr>
        </p:nvSpPr>
        <p:spPr/>
        <p:txBody>
          <a:bodyPr>
            <a:normAutofit fontScale="77500" lnSpcReduction="20000"/>
          </a:bodyPr>
          <a:lstStyle/>
          <a:p>
            <a:pPr marL="0" indent="0" algn="r" rtl="1">
              <a:buNone/>
            </a:pPr>
            <a:r>
              <a:rPr lang="ar-IQ" sz="3400" b="1" dirty="0" smtClean="0">
                <a:solidFill>
                  <a:srgbClr val="C00000"/>
                </a:solidFill>
              </a:rPr>
              <a:t>ميادين تطبيقية :</a:t>
            </a:r>
          </a:p>
          <a:p>
            <a:pPr marL="0" indent="0" algn="r" rtl="1">
              <a:buNone/>
            </a:pPr>
            <a:r>
              <a:rPr lang="ar-SA" b="1" dirty="0" smtClean="0"/>
              <a:t>علم </a:t>
            </a:r>
            <a:r>
              <a:rPr lang="ar-SA" b="1" dirty="0"/>
              <a:t>النفس الارشادى</a:t>
            </a:r>
            <a:r>
              <a:rPr lang="ar-SA" b="1" dirty="0" smtClean="0"/>
              <a:t>.</a:t>
            </a:r>
            <a:r>
              <a:rPr lang="ar-IQ" b="1" dirty="0" smtClean="0"/>
              <a:t>        </a:t>
            </a:r>
            <a:endParaRPr lang="en-US" b="1" dirty="0"/>
          </a:p>
          <a:p>
            <a:pPr algn="r" rtl="1"/>
            <a:r>
              <a:rPr lang="ar-SA" b="1" dirty="0"/>
              <a:t>علم النفس التربوى.</a:t>
            </a:r>
            <a:endParaRPr lang="en-US" b="1" dirty="0"/>
          </a:p>
          <a:p>
            <a:pPr algn="r" rtl="1"/>
            <a:r>
              <a:rPr lang="ar-SA" sz="2600" b="1" u="sng" dirty="0">
                <a:solidFill>
                  <a:schemeClr val="accent1"/>
                </a:solidFill>
              </a:rPr>
              <a:t>علم النفس الرياضى.</a:t>
            </a:r>
            <a:endParaRPr lang="en-US" sz="2600" b="1" dirty="0">
              <a:solidFill>
                <a:schemeClr val="accent1"/>
              </a:solidFill>
            </a:endParaRPr>
          </a:p>
          <a:p>
            <a:pPr algn="r" rtl="1"/>
            <a:r>
              <a:rPr lang="ar-SA" b="1" dirty="0"/>
              <a:t>علم النفس التجارى.</a:t>
            </a:r>
            <a:endParaRPr lang="en-US" b="1" dirty="0"/>
          </a:p>
          <a:p>
            <a:pPr algn="r" rtl="1"/>
            <a:r>
              <a:rPr lang="ar-SA" b="1" dirty="0"/>
              <a:t>علم النفس الصناعى.</a:t>
            </a:r>
            <a:endParaRPr lang="en-US" b="1" dirty="0"/>
          </a:p>
          <a:p>
            <a:pPr algn="r" rtl="1"/>
            <a:r>
              <a:rPr lang="ar-SA" b="1" dirty="0"/>
              <a:t>علم النفس الجنائى.</a:t>
            </a:r>
            <a:endParaRPr lang="en-US" b="1" dirty="0"/>
          </a:p>
          <a:p>
            <a:pPr algn="r" rtl="1"/>
            <a:r>
              <a:rPr lang="ar-SA" b="1" dirty="0"/>
              <a:t>علم النفس القضائى.</a:t>
            </a:r>
            <a:endParaRPr lang="en-US" b="1" dirty="0"/>
          </a:p>
          <a:p>
            <a:pPr algn="r" rtl="1"/>
            <a:r>
              <a:rPr lang="ar-SA" b="1" dirty="0"/>
              <a:t>علم النفس الحربى.</a:t>
            </a:r>
            <a:endParaRPr lang="en-US" b="1" dirty="0"/>
          </a:p>
          <a:p>
            <a:pPr algn="r" rtl="1"/>
            <a:r>
              <a:rPr lang="ar-SA" b="1" dirty="0"/>
              <a:t>علم النفس الصحى.</a:t>
            </a:r>
            <a:endParaRPr lang="en-US" b="1" dirty="0"/>
          </a:p>
          <a:p>
            <a:pPr algn="r" rtl="1"/>
            <a:r>
              <a:rPr lang="ar-SA" b="1" dirty="0"/>
              <a:t>علم النفس العيادى.</a:t>
            </a:r>
            <a:endParaRPr lang="en-US" b="1" dirty="0"/>
          </a:p>
          <a:p>
            <a:pPr algn="r" rtl="1"/>
            <a:r>
              <a:rPr lang="ar-SA" b="1" dirty="0"/>
              <a:t>علم النفس العصبى.</a:t>
            </a:r>
            <a:endParaRPr lang="en-US" b="1" dirty="0"/>
          </a:p>
          <a:p>
            <a:pPr algn="r" rtl="1"/>
            <a:r>
              <a:rPr lang="ar-SA" b="1" dirty="0"/>
              <a:t>علم النفس الإكلينيكى</a:t>
            </a:r>
            <a:endParaRPr lang="en-US" b="1" dirty="0"/>
          </a:p>
          <a:p>
            <a:pPr algn="r" rtl="1"/>
            <a:r>
              <a:rPr lang="ar-SA" b="1" dirty="0" smtClean="0"/>
              <a:t>علم </a:t>
            </a:r>
            <a:r>
              <a:rPr lang="ar-SA" b="1" dirty="0"/>
              <a:t>النفس </a:t>
            </a:r>
            <a:r>
              <a:rPr lang="ar-SA" b="1" dirty="0" smtClean="0"/>
              <a:t>الإدارى</a:t>
            </a:r>
            <a:endParaRPr lang="en-US" b="1" dirty="0"/>
          </a:p>
        </p:txBody>
      </p:sp>
      <p:sp>
        <p:nvSpPr>
          <p:cNvPr id="8" name="Content Placeholder 7"/>
          <p:cNvSpPr>
            <a:spLocks noGrp="1"/>
          </p:cNvSpPr>
          <p:nvPr>
            <p:ph sz="half" idx="2"/>
          </p:nvPr>
        </p:nvSpPr>
        <p:spPr/>
        <p:txBody>
          <a:bodyPr>
            <a:normAutofit fontScale="77500" lnSpcReduction="20000"/>
          </a:bodyPr>
          <a:lstStyle/>
          <a:p>
            <a:pPr marL="2286000" lvl="5" indent="0" algn="r" rtl="1">
              <a:buNone/>
            </a:pPr>
            <a:endParaRPr lang="ar-IQ" sz="2400" dirty="0" smtClean="0"/>
          </a:p>
          <a:p>
            <a:pPr marL="2286000" lvl="5" indent="0" algn="r" rtl="1">
              <a:buNone/>
            </a:pPr>
            <a:endParaRPr lang="en-US" dirty="0"/>
          </a:p>
          <a:p>
            <a:pPr marL="0" indent="0" algn="r" rtl="1">
              <a:buNone/>
            </a:pPr>
            <a:r>
              <a:rPr lang="ar-IQ" sz="3400" b="1" dirty="0" smtClean="0">
                <a:solidFill>
                  <a:schemeClr val="accent1"/>
                </a:solidFill>
              </a:rPr>
              <a:t>ميادين نظرية :</a:t>
            </a:r>
          </a:p>
          <a:p>
            <a:pPr marL="0" indent="0" algn="r" rtl="1">
              <a:buNone/>
            </a:pPr>
            <a:r>
              <a:rPr lang="ar-IQ" b="1" dirty="0" smtClean="0"/>
              <a:t>عل</a:t>
            </a:r>
            <a:r>
              <a:rPr lang="ar-SA" b="1" dirty="0" smtClean="0"/>
              <a:t>م </a:t>
            </a:r>
            <a:r>
              <a:rPr lang="ar-SA" b="1" dirty="0"/>
              <a:t>النفس </a:t>
            </a:r>
            <a:r>
              <a:rPr lang="ar-IQ" b="1" dirty="0" smtClean="0"/>
              <a:t>العام</a:t>
            </a:r>
          </a:p>
          <a:p>
            <a:pPr marL="0" indent="0" algn="r" rtl="1">
              <a:buNone/>
            </a:pPr>
            <a:r>
              <a:rPr lang="ar-IQ" b="1" dirty="0" smtClean="0"/>
              <a:t>علم النفس </a:t>
            </a:r>
            <a:r>
              <a:rPr lang="ar-SA" b="1" dirty="0" smtClean="0"/>
              <a:t>الفسيولوجى</a:t>
            </a:r>
            <a:r>
              <a:rPr lang="ar-SA" b="1" dirty="0"/>
              <a:t>.</a:t>
            </a:r>
            <a:endParaRPr lang="en-US" dirty="0"/>
          </a:p>
          <a:p>
            <a:pPr marL="0" indent="0" algn="r" rtl="1">
              <a:buNone/>
            </a:pPr>
            <a:r>
              <a:rPr lang="ar-SA" b="1" dirty="0"/>
              <a:t>علم نفس الحيوان.</a:t>
            </a:r>
            <a:endParaRPr lang="en-US" dirty="0"/>
          </a:p>
          <a:p>
            <a:pPr marL="0" indent="0" algn="r" rtl="1">
              <a:buNone/>
            </a:pPr>
            <a:r>
              <a:rPr lang="ar-SA" b="1" dirty="0"/>
              <a:t>علم النفس الاجتماعى.</a:t>
            </a:r>
            <a:endParaRPr lang="en-US" dirty="0"/>
          </a:p>
          <a:p>
            <a:pPr marL="0" indent="0" algn="r" rtl="1">
              <a:buNone/>
            </a:pPr>
            <a:r>
              <a:rPr lang="ar-SA" b="1" dirty="0"/>
              <a:t>علم النفس الارتقائى.</a:t>
            </a:r>
            <a:endParaRPr lang="en-US" dirty="0"/>
          </a:p>
          <a:p>
            <a:pPr marL="0" indent="0" algn="r" rtl="1">
              <a:buNone/>
            </a:pPr>
            <a:r>
              <a:rPr lang="ar-SA" b="1" dirty="0"/>
              <a:t>علم النفس الفارق.</a:t>
            </a:r>
            <a:endParaRPr lang="en-US" dirty="0"/>
          </a:p>
          <a:p>
            <a:pPr marL="0" indent="0" algn="r" rtl="1">
              <a:buNone/>
            </a:pPr>
            <a:r>
              <a:rPr lang="ar-SA" b="1" dirty="0"/>
              <a:t>علم نفس الشواذ.</a:t>
            </a:r>
            <a:endParaRPr lang="en-US" dirty="0"/>
          </a:p>
          <a:p>
            <a:pPr marL="0" indent="0" algn="r" rtl="1">
              <a:buNone/>
            </a:pPr>
            <a:r>
              <a:rPr lang="ar-SA" b="1" dirty="0"/>
              <a:t>علم نفس الخوارق.</a:t>
            </a:r>
            <a:endParaRPr lang="en-US" dirty="0"/>
          </a:p>
          <a:p>
            <a:pPr algn="r"/>
            <a:endParaRPr lang="en-US" dirty="0"/>
          </a:p>
        </p:txBody>
      </p:sp>
    </p:spTree>
    <p:extLst>
      <p:ext uri="{BB962C8B-B14F-4D97-AF65-F5344CB8AC3E}">
        <p14:creationId xmlns:p14="http://schemas.microsoft.com/office/powerpoint/2010/main" xmlns="" val="32185879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dirty="0" smtClean="0"/>
              <a:t>وفيمايلي </a:t>
            </a:r>
            <a:r>
              <a:rPr lang="ar-SA" b="1" dirty="0"/>
              <a:t>شكل(2) والذى يبين ميادين علم النفس الرياضى.</a:t>
            </a:r>
            <a:r>
              <a:rPr lang="en-US" dirty="0"/>
              <a:t/>
            </a:r>
            <a:br>
              <a:rPr lang="en-US" dirty="0"/>
            </a:br>
            <a:endParaRPr lang="en-US" dirty="0"/>
          </a:p>
        </p:txBody>
      </p:sp>
      <p:graphicFrame>
        <p:nvGraphicFramePr>
          <p:cNvPr id="7" name="Content Placeholder 6"/>
          <p:cNvGraphicFramePr>
            <a:graphicFrameLocks noGrp="1"/>
          </p:cNvGraphicFramePr>
          <p:nvPr>
            <p:ph sz="half" idx="1"/>
            <p:extLst>
              <p:ext uri="{D42A27DB-BD31-4B8C-83A1-F6EECF244321}">
                <p14:modId xmlns:p14="http://schemas.microsoft.com/office/powerpoint/2010/main" xmlns="" val="3488307030"/>
              </p:ext>
            </p:extLst>
          </p:nvPr>
        </p:nvGraphicFramePr>
        <p:xfrm>
          <a:off x="872836" y="2085372"/>
          <a:ext cx="10266220" cy="4470972"/>
        </p:xfrm>
        <a:graphic>
          <a:graphicData uri="http://schemas.openxmlformats.org/drawingml/2006/table">
            <a:tbl>
              <a:tblPr rtl="1" firstRow="1" firstCol="1" lastRow="1" lastCol="1" bandRow="1" bandCol="1"/>
              <a:tblGrid>
                <a:gridCol w="4144910">
                  <a:extLst>
                    <a:ext uri="{9D8B030D-6E8A-4147-A177-3AD203B41FA5}">
                      <a16:colId xmlns:a16="http://schemas.microsoft.com/office/drawing/2014/main" xmlns="" val="3335261760"/>
                    </a:ext>
                  </a:extLst>
                </a:gridCol>
                <a:gridCol w="1584905">
                  <a:extLst>
                    <a:ext uri="{9D8B030D-6E8A-4147-A177-3AD203B41FA5}">
                      <a16:colId xmlns:a16="http://schemas.microsoft.com/office/drawing/2014/main" xmlns="" val="2180258533"/>
                    </a:ext>
                  </a:extLst>
                </a:gridCol>
                <a:gridCol w="4536405">
                  <a:extLst>
                    <a:ext uri="{9D8B030D-6E8A-4147-A177-3AD203B41FA5}">
                      <a16:colId xmlns:a16="http://schemas.microsoft.com/office/drawing/2014/main" xmlns="" val="1939846609"/>
                    </a:ext>
                  </a:extLst>
                </a:gridCol>
              </a:tblGrid>
              <a:tr h="468953">
                <a:tc>
                  <a:txBody>
                    <a:bodyPr/>
                    <a:lstStyle/>
                    <a:p>
                      <a:pPr marL="0" marR="0" algn="r" rtl="1">
                        <a:lnSpc>
                          <a:spcPct val="107000"/>
                        </a:lnSpc>
                        <a:spcBef>
                          <a:spcPts val="0"/>
                        </a:spcBef>
                        <a:spcAft>
                          <a:spcPts val="800"/>
                        </a:spcAft>
                      </a:pPr>
                      <a:r>
                        <a:rPr lang="ar-SA" sz="2000" dirty="0">
                          <a:effectLst/>
                          <a:latin typeface="Calibri" panose="020F0502020204030204" pitchFamily="34" charset="0"/>
                          <a:ea typeface="Calibri" panose="020F0502020204030204" pitchFamily="34" charset="0"/>
                          <a:cs typeface="Arial" panose="020B0604020202020204" pitchFamily="34" charset="0"/>
                        </a:rPr>
                        <a:t>علم النفس </a:t>
                      </a:r>
                      <a:r>
                        <a:rPr lang="ar-SA" sz="2000" dirty="0" smtClean="0">
                          <a:effectLst/>
                          <a:latin typeface="Calibri" panose="020F0502020204030204" pitchFamily="34" charset="0"/>
                          <a:ea typeface="Calibri" panose="020F0502020204030204" pitchFamily="34" charset="0"/>
                          <a:cs typeface="Arial" panose="020B0604020202020204" pitchFamily="34" charset="0"/>
                        </a:rPr>
                        <a:t>التربوى</a:t>
                      </a:r>
                      <a:r>
                        <a:rPr lang="ar-IQ" sz="2000" dirty="0" smtClean="0">
                          <a:effectLst/>
                          <a:latin typeface="Calibri" panose="020F0502020204030204" pitchFamily="34" charset="0"/>
                          <a:ea typeface="Calibri" panose="020F0502020204030204" pitchFamily="34" charset="0"/>
                          <a:cs typeface="Arial" panose="020B0604020202020204" pitchFamily="34" charset="0"/>
                        </a:rPr>
                        <a:t> الرياضي</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pP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51586" marR="51586"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2">
                  <a:txBody>
                    <a:bodyPr/>
                    <a:lstStyle/>
                    <a:p>
                      <a:pPr marL="0" marR="0" algn="r" rtl="1">
                        <a:lnSpc>
                          <a:spcPct val="107000"/>
                        </a:lnSpc>
                        <a:spcBef>
                          <a:spcPts val="0"/>
                        </a:spcBef>
                        <a:spcAft>
                          <a:spcPts val="800"/>
                        </a:spcAft>
                      </a:pPr>
                      <a:r>
                        <a:rPr lang="ar-SA" sz="2000" b="1" dirty="0">
                          <a:effectLst/>
                          <a:latin typeface="Calibri" panose="020F0502020204030204" pitchFamily="34" charset="0"/>
                          <a:ea typeface="Calibri" panose="020F0502020204030204" pitchFamily="34" charset="0"/>
                          <a:cs typeface="Arial" panose="020B0604020202020204" pitchFamily="34" charset="0"/>
                        </a:rPr>
                        <a:t> </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51586" marR="51586"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a:noFill/>
                    </a:lnT>
                    <a:lnB>
                      <a:noFill/>
                    </a:lnB>
                  </a:tcPr>
                </a:tc>
                <a:tc>
                  <a:txBody>
                    <a:bodyPr/>
                    <a:lstStyle/>
                    <a:p>
                      <a:pPr marL="0" marR="0" algn="r" rtl="1">
                        <a:lnSpc>
                          <a:spcPct val="107000"/>
                        </a:lnSpc>
                        <a:spcBef>
                          <a:spcPts val="0"/>
                        </a:spcBef>
                        <a:spcAft>
                          <a:spcPts val="800"/>
                        </a:spcAft>
                      </a:pPr>
                      <a:r>
                        <a:rPr lang="ar-SA" sz="2000" b="1">
                          <a:effectLst/>
                          <a:latin typeface="Calibri" panose="020F0502020204030204" pitchFamily="34" charset="0"/>
                          <a:ea typeface="Calibri" panose="020F0502020204030204" pitchFamily="34" charset="0"/>
                          <a:cs typeface="Arial" panose="020B0604020202020204" pitchFamily="34" charset="0"/>
                        </a:rPr>
                        <a:t>علم النفس في التدريب والمنافسة الرياضية</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51586" marR="51586"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xmlns="" val="461184813"/>
                  </a:ext>
                </a:extLst>
              </a:tr>
              <a:tr h="3555360">
                <a:tc>
                  <a:txBody>
                    <a:bodyPr/>
                    <a:lstStyle/>
                    <a:p>
                      <a:pPr marL="0" marR="0" algn="r" rtl="1">
                        <a:lnSpc>
                          <a:spcPct val="107000"/>
                        </a:lnSpc>
                        <a:spcBef>
                          <a:spcPts val="0"/>
                        </a:spcBef>
                        <a:spcAft>
                          <a:spcPts val="800"/>
                        </a:spcAft>
                      </a:pPr>
                      <a:r>
                        <a:rPr lang="ar-SA" sz="2000" b="1" dirty="0">
                          <a:effectLst/>
                          <a:latin typeface="Calibri" panose="020F0502020204030204" pitchFamily="34" charset="0"/>
                          <a:ea typeface="Calibri" panose="020F0502020204030204" pitchFamily="34" charset="0"/>
                          <a:cs typeface="Arial" panose="020B0604020202020204" pitchFamily="34" charset="0"/>
                        </a:rPr>
                        <a:t> </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pPr>
                      <a:r>
                        <a:rPr lang="ar-SA" sz="2000" b="1" dirty="0">
                          <a:effectLst/>
                          <a:latin typeface="Calibri" panose="020F0502020204030204" pitchFamily="34" charset="0"/>
                          <a:ea typeface="Calibri" panose="020F0502020204030204" pitchFamily="34" charset="0"/>
                          <a:cs typeface="Arial" panose="020B0604020202020204" pitchFamily="34" charset="0"/>
                        </a:rPr>
                        <a:t>علم النفس في التربية الرياضية المدرسية.</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pPr>
                      <a:r>
                        <a:rPr lang="ar-SA" sz="2000" b="1" dirty="0">
                          <a:effectLst/>
                          <a:latin typeface="Calibri" panose="020F0502020204030204" pitchFamily="34" charset="0"/>
                          <a:ea typeface="Calibri" panose="020F0502020204030204" pitchFamily="34" charset="0"/>
                          <a:cs typeface="Arial" panose="020B0604020202020204" pitchFamily="34" charset="0"/>
                        </a:rPr>
                        <a:t>علم النفس في التربية الرياضية الترويحية.</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pPr>
                      <a:r>
                        <a:rPr lang="ar-SA" sz="2000" b="1" dirty="0">
                          <a:effectLst/>
                          <a:latin typeface="Calibri" panose="020F0502020204030204" pitchFamily="34" charset="0"/>
                          <a:ea typeface="Calibri" panose="020F0502020204030204" pitchFamily="34" charset="0"/>
                          <a:cs typeface="Arial" panose="020B0604020202020204" pitchFamily="34" charset="0"/>
                        </a:rPr>
                        <a:t>علم النفس في الرياضة للجميع.</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51586" marR="51586" marT="0" marB="0">
                    <a:lnL>
                      <a:noFill/>
                    </a:lnL>
                    <a:lnT w="19050" cap="flat" cmpd="dbl" algn="ctr">
                      <a:solidFill>
                        <a:srgbClr val="000000"/>
                      </a:solidFill>
                      <a:prstDash val="solid"/>
                      <a:round/>
                      <a:headEnd type="none" w="med" len="med"/>
                      <a:tailEnd type="none" w="med" len="med"/>
                    </a:lnT>
                    <a:lnB>
                      <a:noFill/>
                    </a:lnB>
                  </a:tcPr>
                </a:tc>
                <a:tc vMerge="1">
                  <a:txBody>
                    <a:bodyPr/>
                    <a:lstStyle/>
                    <a:p>
                      <a:endParaRPr lang="en-US"/>
                    </a:p>
                  </a:txBody>
                  <a:tcPr/>
                </a:tc>
                <a:tc>
                  <a:txBody>
                    <a:bodyPr/>
                    <a:lstStyle/>
                    <a:p>
                      <a:pPr marL="0" marR="0" algn="r" rtl="0">
                        <a:lnSpc>
                          <a:spcPct val="107000"/>
                        </a:lnSpc>
                        <a:spcBef>
                          <a:spcPts val="0"/>
                        </a:spcBef>
                        <a:spcAft>
                          <a:spcPts val="800"/>
                        </a:spcAft>
                      </a:pPr>
                      <a:r>
                        <a:rPr lang="ar-SA" sz="2000" b="1" dirty="0">
                          <a:effectLst/>
                          <a:latin typeface="Calibri" panose="020F0502020204030204" pitchFamily="34" charset="0"/>
                          <a:ea typeface="Calibri" panose="020F0502020204030204" pitchFamily="34" charset="0"/>
                          <a:cs typeface="Arial" panose="020B0604020202020204" pitchFamily="34" charset="0"/>
                        </a:rPr>
                        <a:t> </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pPr>
                      <a:r>
                        <a:rPr lang="ar-SA" sz="2000" b="1" dirty="0">
                          <a:effectLst/>
                          <a:latin typeface="Calibri" panose="020F0502020204030204" pitchFamily="34" charset="0"/>
                          <a:ea typeface="Calibri" panose="020F0502020204030204" pitchFamily="34" charset="0"/>
                          <a:cs typeface="Arial" panose="020B0604020202020204" pitchFamily="34" charset="0"/>
                        </a:rPr>
                        <a:t>سيكولوجية التدريب الرياضى.</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pPr>
                      <a:r>
                        <a:rPr lang="ar-SA" sz="2000" b="1" dirty="0">
                          <a:effectLst/>
                          <a:latin typeface="Calibri" panose="020F0502020204030204" pitchFamily="34" charset="0"/>
                          <a:ea typeface="Calibri" panose="020F0502020204030204" pitchFamily="34" charset="0"/>
                          <a:cs typeface="Arial" panose="020B0604020202020204" pitchFamily="34" charset="0"/>
                        </a:rPr>
                        <a:t>سيكولوجية اللاعب.</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pPr>
                      <a:r>
                        <a:rPr lang="ar-SA" sz="2000" b="1" dirty="0">
                          <a:effectLst/>
                          <a:latin typeface="Calibri" panose="020F0502020204030204" pitchFamily="34" charset="0"/>
                          <a:ea typeface="Calibri" panose="020F0502020204030204" pitchFamily="34" charset="0"/>
                          <a:cs typeface="Arial" panose="020B0604020202020204" pitchFamily="34" charset="0"/>
                        </a:rPr>
                        <a:t>سيكولوجية المدرب.</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pPr>
                      <a:r>
                        <a:rPr lang="ar-SA" sz="2000" b="1" dirty="0">
                          <a:effectLst/>
                          <a:latin typeface="Calibri" panose="020F0502020204030204" pitchFamily="34" charset="0"/>
                          <a:ea typeface="Calibri" panose="020F0502020204030204" pitchFamily="34" charset="0"/>
                          <a:cs typeface="Arial" panose="020B0604020202020204" pitchFamily="34" charset="0"/>
                        </a:rPr>
                        <a:t>سيكولوجية المنافسات الرياضية.</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pPr>
                      <a:r>
                        <a:rPr lang="ar-SA" sz="2000" b="1" dirty="0">
                          <a:effectLst/>
                          <a:latin typeface="Calibri" panose="020F0502020204030204" pitchFamily="34" charset="0"/>
                          <a:ea typeface="Calibri" panose="020F0502020204030204" pitchFamily="34" charset="0"/>
                          <a:cs typeface="Arial" panose="020B0604020202020204" pitchFamily="34" charset="0"/>
                        </a:rPr>
                        <a:t>سيكولوجية الجماعات الرياضية.</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pPr>
                      <a:r>
                        <a:rPr lang="ar-SA" sz="2000" b="1" dirty="0">
                          <a:effectLst/>
                          <a:latin typeface="Calibri" panose="020F0502020204030204" pitchFamily="34" charset="0"/>
                          <a:ea typeface="Calibri" panose="020F0502020204030204" pitchFamily="34" charset="0"/>
                          <a:cs typeface="Arial" panose="020B0604020202020204" pitchFamily="34" charset="0"/>
                        </a:rPr>
                        <a:t>سيكولوجية القيادة الرياضية.</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pPr>
                      <a:r>
                        <a:rPr lang="ar-SA" sz="2000" b="1" dirty="0">
                          <a:effectLst/>
                          <a:latin typeface="Calibri" panose="020F0502020204030204" pitchFamily="34" charset="0"/>
                          <a:ea typeface="Calibri" panose="020F0502020204030204" pitchFamily="34" charset="0"/>
                          <a:cs typeface="Arial" panose="020B0604020202020204" pitchFamily="34" charset="0"/>
                        </a:rPr>
                        <a:t>سيكولوجية الصحة للرياضيين.</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pPr>
                      <a:r>
                        <a:rPr lang="ar-SA" sz="2000" b="1" dirty="0">
                          <a:effectLst/>
                          <a:latin typeface="Calibri" panose="020F0502020204030204" pitchFamily="34" charset="0"/>
                          <a:ea typeface="Calibri" panose="020F0502020204030204" pitchFamily="34" charset="0"/>
                          <a:cs typeface="Arial" panose="020B0604020202020204" pitchFamily="34" charset="0"/>
                        </a:rPr>
                        <a:t>سيكولوجية النمو في الرياضة.</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51586" marR="51586" marT="0" marB="0">
                    <a:lnL w="19050" cap="flat" cmpd="dbl" algn="ctr">
                      <a:solidFill>
                        <a:srgbClr val="000000"/>
                      </a:solidFill>
                      <a:prstDash val="solid"/>
                      <a:round/>
                      <a:headEnd type="none" w="med" len="med"/>
                      <a:tailEnd type="none" w="med" len="med"/>
                    </a:lnL>
                    <a:lnR>
                      <a:noFill/>
                    </a:lnR>
                    <a:lnT w="19050" cap="flat" cmpd="dbl"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xmlns="" val="4222384143"/>
                  </a:ext>
                </a:extLst>
              </a:tr>
            </a:tbl>
          </a:graphicData>
        </a:graphic>
      </p:graphicFrame>
      <p:graphicFrame>
        <p:nvGraphicFramePr>
          <p:cNvPr id="5" name="Content Placeholder 4"/>
          <p:cNvGraphicFramePr>
            <a:graphicFrameLocks noGrp="1"/>
          </p:cNvGraphicFramePr>
          <p:nvPr>
            <p:ph sz="half" idx="2"/>
            <p:extLst>
              <p:ext uri="{D42A27DB-BD31-4B8C-83A1-F6EECF244321}">
                <p14:modId xmlns:p14="http://schemas.microsoft.com/office/powerpoint/2010/main" xmlns="" val="4278184702"/>
              </p:ext>
            </p:extLst>
          </p:nvPr>
        </p:nvGraphicFramePr>
        <p:xfrm>
          <a:off x="7395614" y="2085372"/>
          <a:ext cx="145416" cy="4024313"/>
        </p:xfrm>
        <a:graphic>
          <a:graphicData uri="http://schemas.openxmlformats.org/drawingml/2006/table">
            <a:tbl>
              <a:tblPr rtl="1" firstRow="1" firstCol="1" lastRow="1" lastCol="1" bandRow="1" bandCol="1"/>
              <a:tblGrid>
                <a:gridCol w="145416">
                  <a:extLst>
                    <a:ext uri="{9D8B030D-6E8A-4147-A177-3AD203B41FA5}">
                      <a16:colId xmlns:a16="http://schemas.microsoft.com/office/drawing/2014/main" xmlns="" val="3964085399"/>
                    </a:ext>
                  </a:extLst>
                </a:gridCol>
              </a:tblGrid>
              <a:tr h="545517">
                <a:tc>
                  <a:txBody>
                    <a:bodyPr/>
                    <a:lstStyle/>
                    <a:p>
                      <a:endParaRPr lang="en-US" dirty="0"/>
                    </a:p>
                  </a:txBody>
                  <a:tcPr marL="60008" marR="60008"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xmlns="" val="3535170015"/>
                  </a:ext>
                </a:extLst>
              </a:tr>
              <a:tr h="3478796">
                <a:tc>
                  <a:txBody>
                    <a:bodyPr/>
                    <a:lstStyle/>
                    <a:p>
                      <a:endParaRPr lang="en-US" dirty="0"/>
                    </a:p>
                  </a:txBody>
                  <a:tcPr marL="60008" marR="60008" marT="0" marB="0">
                    <a:lnL>
                      <a:noFill/>
                    </a:lnL>
                    <a:lnR>
                      <a:noFill/>
                    </a:lnR>
                    <a:lnT w="19050" cap="flat" cmpd="dbl"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xmlns="" val="4080377745"/>
                  </a:ext>
                </a:extLst>
              </a:tr>
            </a:tbl>
          </a:graphicData>
        </a:graphic>
      </p:graphicFrame>
    </p:spTree>
    <p:extLst>
      <p:ext uri="{BB962C8B-B14F-4D97-AF65-F5344CB8AC3E}">
        <p14:creationId xmlns:p14="http://schemas.microsoft.com/office/powerpoint/2010/main" xmlns="" val="36168553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122217" y="2590630"/>
            <a:ext cx="9628909" cy="2829621"/>
          </a:xfrm>
          <a:prstGeom prst="rect">
            <a:avLst/>
          </a:prstGeom>
        </p:spPr>
        <p:txBody>
          <a:bodyPr wrap="square">
            <a:spAutoFit/>
          </a:bodyPr>
          <a:lstStyle/>
          <a:p>
            <a:pPr algn="r" rtl="1">
              <a:lnSpc>
                <a:spcPct val="107000"/>
              </a:lnSpc>
              <a:spcAft>
                <a:spcPts val="800"/>
              </a:spcAft>
            </a:pPr>
            <a:r>
              <a:rPr lang="ar-SA" sz="3200" b="1" u="dbl" dirty="0">
                <a:solidFill>
                  <a:srgbClr val="C00000"/>
                </a:solidFill>
                <a:latin typeface="Calibri" panose="020F0502020204030204" pitchFamily="34" charset="0"/>
                <a:ea typeface="Calibri" panose="020F0502020204030204" pitchFamily="34" charset="0"/>
              </a:rPr>
              <a:t>أهمية علم النفس الرياضي :</a:t>
            </a:r>
            <a:endParaRPr lang="en-US" sz="3200" dirty="0" smtClean="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sz="3200" b="1" dirty="0">
                <a:latin typeface="Calibri" panose="020F0502020204030204" pitchFamily="34" charset="0"/>
                <a:ea typeface="Calibri" panose="020F0502020204030204" pitchFamily="34" charset="0"/>
              </a:rPr>
              <a:t>   تكمن أهمية دور علم النفس الرياضي في بناء إنسان متكامل روحياً وبدنيا.فالعقل السليم في الجسم السليم،وعليه يستطيع علم النفس الرياضي أن يؤثر تأثيراً إيجابياً ليس على اللياقة البدنية فقط بل أيضاً على اللياقة النفسية.وتظهر أهميتة في :</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xmlns="" val="2009548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1803405"/>
            <a:ext cx="9448800" cy="2630050"/>
          </a:xfrm>
        </p:spPr>
        <p:txBody>
          <a:bodyPr>
            <a:noAutofit/>
          </a:bodyPr>
          <a:lstStyle/>
          <a:p>
            <a:pPr lvl="0" algn="r" rtl="1"/>
            <a:r>
              <a:rPr lang="ar-IQ" sz="2800" b="1" dirty="0" smtClean="0"/>
              <a:t>1. ا</a:t>
            </a:r>
            <a:r>
              <a:rPr lang="ar-SA" sz="2800" b="1" dirty="0" smtClean="0"/>
              <a:t>لمحافظة </a:t>
            </a:r>
            <a:r>
              <a:rPr lang="ar-SA" sz="2800" b="1" dirty="0"/>
              <a:t>على المستوى من </a:t>
            </a:r>
            <a:r>
              <a:rPr lang="ar-SA" sz="2800" b="1" dirty="0" smtClean="0"/>
              <a:t>الهبوط</a:t>
            </a:r>
            <a:r>
              <a:rPr lang="ar-IQ" sz="2800" b="1" dirty="0" smtClean="0"/>
              <a:t/>
            </a:r>
            <a:br>
              <a:rPr lang="ar-IQ" sz="2800" b="1" dirty="0" smtClean="0"/>
            </a:br>
            <a:r>
              <a:rPr lang="ar-IQ" sz="2800" b="1" dirty="0" smtClean="0"/>
              <a:t>2.</a:t>
            </a:r>
            <a:r>
              <a:rPr lang="ar-IQ" sz="2800" dirty="0"/>
              <a:t> </a:t>
            </a:r>
            <a:r>
              <a:rPr lang="ar-SA" sz="2800" b="1" dirty="0" smtClean="0"/>
              <a:t>زيادة </a:t>
            </a:r>
            <a:r>
              <a:rPr lang="ar-SA" sz="2800" b="1" dirty="0"/>
              <a:t>كفاءة الداء وفاعليته ، ومعرفة أسبابه</a:t>
            </a:r>
            <a:r>
              <a:rPr lang="ar-SA" sz="2800" b="1" dirty="0" smtClean="0"/>
              <a:t>.</a:t>
            </a:r>
            <a:r>
              <a:rPr lang="ar-IQ" sz="2800" b="1" dirty="0" smtClean="0"/>
              <a:t/>
            </a:r>
            <a:br>
              <a:rPr lang="ar-IQ" sz="2800" b="1" dirty="0" smtClean="0"/>
            </a:br>
            <a:r>
              <a:rPr lang="ar-IQ" sz="2800" b="1" dirty="0" smtClean="0"/>
              <a:t>3.العمل على عدم تكرار الخطأ .</a:t>
            </a:r>
            <a:r>
              <a:rPr lang="en-US" sz="2800" dirty="0"/>
              <a:t/>
            </a:r>
            <a:br>
              <a:rPr lang="en-US" sz="2800" dirty="0"/>
            </a:br>
            <a:r>
              <a:rPr lang="ar-IQ" sz="2800" b="1" dirty="0" smtClean="0"/>
              <a:t>4. </a:t>
            </a:r>
            <a:r>
              <a:rPr lang="ar-IQ" sz="2800" dirty="0" smtClean="0"/>
              <a:t>علاج</a:t>
            </a:r>
            <a:r>
              <a:rPr lang="ar-SA" sz="2800" b="1" dirty="0" smtClean="0"/>
              <a:t> </a:t>
            </a:r>
            <a:r>
              <a:rPr lang="ar-SA" sz="2800" b="1" dirty="0"/>
              <a:t>المشاعر الإنسانية المؤثرة سلباً على أفراد الفريق كالغيرة والخلافات والحسد</a:t>
            </a:r>
            <a:r>
              <a:rPr lang="ar-SA" sz="2800" b="1" dirty="0" smtClean="0"/>
              <a:t>.</a:t>
            </a:r>
            <a:r>
              <a:rPr lang="ar-IQ" sz="2800" b="1" dirty="0" smtClean="0"/>
              <a:t/>
            </a:r>
            <a:br>
              <a:rPr lang="ar-IQ" sz="2800" b="1" dirty="0" smtClean="0"/>
            </a:br>
            <a:r>
              <a:rPr lang="en-US" sz="2800" dirty="0"/>
              <a:t/>
            </a:r>
            <a:br>
              <a:rPr lang="en-US" sz="2800" dirty="0"/>
            </a:br>
            <a:r>
              <a:rPr lang="ar-IQ" sz="2800" b="1" dirty="0" smtClean="0"/>
              <a:t>5. الحد </a:t>
            </a:r>
            <a:r>
              <a:rPr lang="ar-SA" sz="2800" b="1" dirty="0" smtClean="0"/>
              <a:t>من </a:t>
            </a:r>
            <a:r>
              <a:rPr lang="ar-SA" sz="2800" b="1" dirty="0"/>
              <a:t>التأثير الإعلامي السلبي والإيجابي.</a:t>
            </a:r>
            <a:r>
              <a:rPr lang="en-US" sz="2800" dirty="0"/>
              <a:t/>
            </a:r>
            <a:br>
              <a:rPr lang="en-US" sz="2800" dirty="0"/>
            </a:br>
            <a:endParaRPr lang="en-US" sz="2800" dirty="0"/>
          </a:p>
        </p:txBody>
      </p:sp>
      <p:sp>
        <p:nvSpPr>
          <p:cNvPr id="3" name="Subtitle 2"/>
          <p:cNvSpPr>
            <a:spLocks noGrp="1"/>
          </p:cNvSpPr>
          <p:nvPr>
            <p:ph type="subTitle" idx="1"/>
          </p:nvPr>
        </p:nvSpPr>
        <p:spPr/>
        <p:txBody>
          <a:bodyPr/>
          <a:lstStyle/>
          <a:p>
            <a:pPr algn="r"/>
            <a:r>
              <a:rPr lang="ar-IQ" dirty="0" smtClean="0"/>
              <a:t>5.</a:t>
            </a:r>
            <a:endParaRPr lang="en-US" dirty="0"/>
          </a:p>
        </p:txBody>
      </p:sp>
    </p:spTree>
    <p:extLst>
      <p:ext uri="{BB962C8B-B14F-4D97-AF65-F5344CB8AC3E}">
        <p14:creationId xmlns:p14="http://schemas.microsoft.com/office/powerpoint/2010/main" xmlns="" val="34169187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4268" y="1795465"/>
            <a:ext cx="10820399" cy="2801935"/>
          </a:xfrm>
        </p:spPr>
        <p:txBody>
          <a:bodyPr>
            <a:normAutofit fontScale="90000"/>
          </a:bodyPr>
          <a:lstStyle/>
          <a:p>
            <a:pPr rtl="1"/>
            <a:r>
              <a:rPr lang="en-US" b="1" u="dbl" dirty="0" smtClean="0"/>
              <a:t/>
            </a:r>
            <a:br>
              <a:rPr lang="en-US" b="1" u="dbl" dirty="0" smtClean="0"/>
            </a:br>
            <a:r>
              <a:rPr lang="en-US" b="1" u="dbl" dirty="0"/>
              <a:t/>
            </a:r>
            <a:br>
              <a:rPr lang="en-US" b="1" u="dbl" dirty="0"/>
            </a:br>
            <a:r>
              <a:rPr lang="en-US" b="1" u="dbl" dirty="0" smtClean="0"/>
              <a:t/>
            </a:r>
            <a:br>
              <a:rPr lang="en-US" b="1" u="dbl" dirty="0" smtClean="0"/>
            </a:br>
            <a:r>
              <a:rPr lang="en-US" b="1" u="dbl" dirty="0"/>
              <a:t/>
            </a:r>
            <a:br>
              <a:rPr lang="en-US" b="1" u="dbl" dirty="0"/>
            </a:br>
            <a:r>
              <a:rPr lang="ar-SA" b="1" u="dbl" dirty="0" smtClean="0"/>
              <a:t>أهداف </a:t>
            </a:r>
            <a:r>
              <a:rPr lang="ar-SA" b="1" u="dbl" dirty="0"/>
              <a:t>علم النفس الرياضي :</a:t>
            </a:r>
            <a:r>
              <a:rPr lang="en-US" b="1" u="dbl" dirty="0"/>
              <a:t/>
            </a:r>
            <a:br>
              <a:rPr lang="en-US" b="1" u="dbl" dirty="0"/>
            </a:br>
            <a:r>
              <a:rPr lang="ar-SA" b="1" dirty="0"/>
              <a:t>   يهدف علم النفس الرياضى إلى تحقيق جملة من الأهداف هى :</a:t>
            </a:r>
            <a:r>
              <a:rPr lang="en-US" b="1" dirty="0"/>
              <a:t> </a:t>
            </a:r>
            <a:br>
              <a:rPr lang="en-US" b="1" dirty="0"/>
            </a:br>
            <a:r>
              <a:rPr lang="en-US" b="1" dirty="0"/>
              <a:t> </a:t>
            </a:r>
            <a:r>
              <a:rPr lang="ar-SA" b="1" dirty="0"/>
              <a:t>1.  فهم السلوك الرياضى وتفسيره</a:t>
            </a:r>
            <a:r>
              <a:rPr lang="en-US" dirty="0"/>
              <a:t/>
            </a:r>
            <a:br>
              <a:rPr lang="en-US" dirty="0"/>
            </a:br>
            <a:r>
              <a:rPr lang="ar-SA" b="1" dirty="0"/>
              <a:t> 2. معرفة أسباب حدوث السلوك الرياض والعوامل التى تؤثر فيه</a:t>
            </a:r>
            <a:r>
              <a:rPr lang="en-US" b="1" dirty="0"/>
              <a:t> </a:t>
            </a:r>
            <a:r>
              <a:rPr lang="ar-SA" b="1" dirty="0"/>
              <a:t>و التنبؤ بما سيكون عليه </a:t>
            </a:r>
            <a:r>
              <a:rPr lang="ar-SA" b="1" dirty="0" smtClean="0"/>
              <a:t>السلو</a:t>
            </a:r>
            <a:r>
              <a:rPr lang="ar-IQ" b="1" dirty="0" smtClean="0"/>
              <a:t>ك </a:t>
            </a:r>
            <a:r>
              <a:rPr lang="ar-SA" b="1" dirty="0" smtClean="0"/>
              <a:t>الرياضى</a:t>
            </a:r>
            <a:r>
              <a:rPr lang="ar-SA" b="1" dirty="0"/>
              <a:t>، وذلك استنادً إلى معرفة العلاقات الموجودة بين الظواهر الرياضية ذات العلاقة بهذا المجال</a:t>
            </a:r>
            <a:r>
              <a:rPr lang="ar-SA" b="1" dirty="0" smtClean="0"/>
              <a:t>.</a:t>
            </a:r>
            <a:r>
              <a:rPr lang="ar-SA" b="1" dirty="0"/>
              <a:t> </a:t>
            </a:r>
            <a:r>
              <a:rPr lang="ar-IQ" b="1" dirty="0" smtClean="0"/>
              <a:t/>
            </a:r>
            <a:br>
              <a:rPr lang="ar-IQ" b="1" dirty="0" smtClean="0"/>
            </a:br>
            <a:r>
              <a:rPr lang="ar-IQ" b="1" dirty="0"/>
              <a:t>3</a:t>
            </a:r>
            <a:r>
              <a:rPr lang="ar-SA" b="1" dirty="0" smtClean="0"/>
              <a:t>. </a:t>
            </a:r>
            <a:r>
              <a:rPr lang="ar-SA" b="1" dirty="0"/>
              <a:t>ضبط السلوك الرياضى والتحكم فيه بتعديله وتوجيهه وتحسينه إلى ما هو مرغوب فيه</a:t>
            </a:r>
            <a:r>
              <a:rPr lang="en-US" b="1" dirty="0"/>
              <a:t>. </a:t>
            </a:r>
            <a:endParaRPr lang="en-US" dirty="0"/>
          </a:p>
        </p:txBody>
      </p:sp>
    </p:spTree>
    <p:extLst>
      <p:ext uri="{BB962C8B-B14F-4D97-AF65-F5344CB8AC3E}">
        <p14:creationId xmlns:p14="http://schemas.microsoft.com/office/powerpoint/2010/main" xmlns="" val="5508895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algn="r" rtl="1"/>
            <a:r>
              <a:rPr lang="ar-SA" sz="3600" b="1" u="dbl" dirty="0"/>
              <a:t>علم النفس الرياضي</a:t>
            </a:r>
            <a:endParaRPr lang="en-US" sz="3600" dirty="0"/>
          </a:p>
          <a:p>
            <a:pPr algn="r" rtl="1"/>
            <a:r>
              <a:rPr lang="ar-SA" sz="3600" b="1" dirty="0"/>
              <a:t>  </a:t>
            </a:r>
            <a:r>
              <a:rPr lang="ar-SA" sz="3600" b="1" u="sng" dirty="0"/>
              <a:t>علم النفس</a:t>
            </a:r>
            <a:r>
              <a:rPr lang="en-US" sz="3600" b="1" u="sng" dirty="0"/>
              <a:t> </a:t>
            </a:r>
            <a:r>
              <a:rPr lang="en-US" sz="3600" b="1" dirty="0"/>
              <a:t>Psychology  </a:t>
            </a:r>
            <a:r>
              <a:rPr lang="ar-SA" sz="3600" b="1" dirty="0"/>
              <a:t>: هناك عدة تعاريف لعلم النفس منها:</a:t>
            </a:r>
            <a:endParaRPr lang="en-US" sz="3600" dirty="0"/>
          </a:p>
          <a:p>
            <a:pPr algn="r" rtl="1"/>
            <a:r>
              <a:rPr lang="ar-SA" sz="3600" b="1" dirty="0"/>
              <a:t>هوالعلم الذى يدرس سلوك الكائن الح</a:t>
            </a:r>
            <a:r>
              <a:rPr lang="ar-IQ" sz="3600" b="1" dirty="0"/>
              <a:t>ي </a:t>
            </a:r>
            <a:r>
              <a:rPr lang="ar-SA" sz="3600" b="1" dirty="0"/>
              <a:t>وخبرته.</a:t>
            </a:r>
            <a:endParaRPr lang="en-US" sz="3600" dirty="0"/>
          </a:p>
          <a:p>
            <a:pPr algn="r" rtl="1"/>
            <a:r>
              <a:rPr lang="ar-SA" sz="3600" b="1" dirty="0"/>
              <a:t>  أو هو العلم الذى يدرس السلوك والخبرة الإنسانية.</a:t>
            </a:r>
            <a:endParaRPr lang="en-US" sz="3600" dirty="0"/>
          </a:p>
          <a:p>
            <a:pPr algn="r" rtl="1"/>
            <a:r>
              <a:rPr lang="ar-IQ" sz="3600" b="1" dirty="0"/>
              <a:t>  </a:t>
            </a:r>
            <a:r>
              <a:rPr lang="ar-SA" sz="3600" b="1" dirty="0"/>
              <a:t>أو هو العلم الذى يختص ببحث المشاعر والاحساسات الداخلية، تمييزًا له عن العلوم الطبيعية التى تبحث الخبرات الخارجية المحيطة بالكائن الحى .</a:t>
            </a:r>
            <a:endParaRPr lang="en-US" sz="3600" dirty="0"/>
          </a:p>
          <a:p>
            <a:pPr algn="r" rtl="1"/>
            <a:r>
              <a:rPr lang="ar-SA" sz="3600" b="1" dirty="0"/>
              <a:t> </a:t>
            </a:r>
            <a:endParaRPr lang="en-US" sz="3600" dirty="0"/>
          </a:p>
          <a:p>
            <a:pPr algn="r"/>
            <a:endParaRPr lang="en-US" sz="3600" dirty="0"/>
          </a:p>
        </p:txBody>
      </p:sp>
    </p:spTree>
    <p:extLst>
      <p:ext uri="{BB962C8B-B14F-4D97-AF65-F5344CB8AC3E}">
        <p14:creationId xmlns:p14="http://schemas.microsoft.com/office/powerpoint/2010/main" xmlns="" val="386035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pPr marL="0" marR="0" algn="r" rtl="1">
              <a:lnSpc>
                <a:spcPct val="107000"/>
              </a:lnSpc>
              <a:spcBef>
                <a:spcPts val="0"/>
              </a:spcBef>
              <a:spcAft>
                <a:spcPts val="800"/>
              </a:spcAft>
            </a:pPr>
            <a:r>
              <a:rPr lang="ar-SA" sz="3600" b="1" u="dbl" dirty="0">
                <a:solidFill>
                  <a:srgbClr val="C00000"/>
                </a:solidFill>
                <a:latin typeface="Calibri" panose="020F0502020204030204" pitchFamily="34" charset="0"/>
                <a:ea typeface="Calibri" panose="020F0502020204030204" pitchFamily="34" charset="0"/>
                <a:cs typeface="Arial" panose="020B0604020202020204" pitchFamily="34" charset="0"/>
              </a:rPr>
              <a:t>علاقة علم النفس بالعلوم الأخرى:-</a:t>
            </a:r>
            <a:r>
              <a:rPr lang="en-US" sz="3600" dirty="0">
                <a:latin typeface="Calibri" panose="020F0502020204030204" pitchFamily="34" charset="0"/>
                <a:ea typeface="Calibri" panose="020F0502020204030204" pitchFamily="34" charset="0"/>
                <a:cs typeface="Arial" panose="020B0604020202020204" pitchFamily="34" charset="0"/>
              </a:rPr>
              <a:t/>
            </a:r>
            <a:br>
              <a:rPr lang="en-US" sz="3600" dirty="0">
                <a:latin typeface="Calibri" panose="020F0502020204030204" pitchFamily="34" charset="0"/>
                <a:ea typeface="Calibri" panose="020F0502020204030204" pitchFamily="34" charset="0"/>
                <a:cs typeface="Arial" panose="020B0604020202020204" pitchFamily="34" charset="0"/>
              </a:rPr>
            </a:br>
            <a:r>
              <a:rPr lang="ar-SA" sz="3600" b="1" dirty="0">
                <a:latin typeface="Calibri" panose="020F0502020204030204" pitchFamily="34" charset="0"/>
                <a:ea typeface="Calibri" panose="020F0502020204030204" pitchFamily="34" charset="0"/>
                <a:cs typeface="Arial" panose="020B0604020202020204" pitchFamily="34" charset="0"/>
              </a:rPr>
              <a:t>هناك صلة وثيقة تربط علم النفس بطريقة مباشرة واحياناً غيرمباشرة بمختلف علوم المعرفة الطبيعية والاجتماعية والانسانية ومنها:-</a:t>
            </a:r>
            <a:endParaRPr lang="en-US" sz="3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xmlns="" val="11577116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rtl="1"/>
            <a:r>
              <a:rPr lang="ar-SA" b="1" u="sng" dirty="0"/>
              <a:t>علم النفس وعلم الوراثة</a:t>
            </a:r>
            <a:r>
              <a:rPr lang="en-US" dirty="0"/>
              <a:t/>
            </a:r>
            <a:br>
              <a:rPr lang="en-US" dirty="0"/>
            </a:br>
            <a:r>
              <a:rPr lang="ar-SA" b="1" dirty="0"/>
              <a:t>يساعد علم الوراثة على التعرف على ماضي الفرد واثره في حاضره ومستقبله فلا شك ان سلوك الفرد  يتوقف ويتأثر الى حد ما على ما ورثه من الاباء والاجداد وهذا يتطلب دراسة العوامل الوراثية للمجتمع والبيئة التي يعيش فيها فالعمليات العقلية والحالات الانفعالية كلها استعدادات وراثية فطرية عامة ولاشك ان سلوك افراد المجتمع هي نتاج وراثة هذه العمليات والانفعالات </a:t>
            </a:r>
            <a:endParaRPr lang="en-US" dirty="0"/>
          </a:p>
        </p:txBody>
      </p:sp>
    </p:spTree>
    <p:extLst>
      <p:ext uri="{BB962C8B-B14F-4D97-AF65-F5344CB8AC3E}">
        <p14:creationId xmlns:p14="http://schemas.microsoft.com/office/powerpoint/2010/main" xmlns="" val="4136221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rtl="1"/>
            <a:r>
              <a:rPr lang="ar-SA" b="1" u="sng" dirty="0"/>
              <a:t>علم النفس وعلم الاجتماع</a:t>
            </a:r>
            <a:r>
              <a:rPr lang="en-US" dirty="0"/>
              <a:t/>
            </a:r>
            <a:br>
              <a:rPr lang="en-US" dirty="0"/>
            </a:br>
            <a:r>
              <a:rPr lang="ar-SA" b="1" dirty="0"/>
              <a:t>ان علم النفس يهتم بكثير من المشاكل التي يبحثها علم الاجتماع ويساهم مساهمة فعالة في خدمة المجتمع ، فمثلاً بحوث علم النفس في الاحساس والادراك والتذكر والتفكير والانفعالات لدى افراد المجتمع ويبحث كذلك في تكوين الاسرة والنظم الاجتماعية واساليب تفاعل وتكوين الجماعات وما يحدث فيها من عقائد وعادات وتقاليد وكل هذه الامور لها اثر العامل النفسي للفرد .</a:t>
            </a:r>
            <a:endParaRPr lang="en-US" dirty="0"/>
          </a:p>
        </p:txBody>
      </p:sp>
    </p:spTree>
    <p:extLst>
      <p:ext uri="{BB962C8B-B14F-4D97-AF65-F5344CB8AC3E}">
        <p14:creationId xmlns:p14="http://schemas.microsoft.com/office/powerpoint/2010/main" xmlns="" val="26480273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pPr algn="r" rtl="1"/>
            <a:r>
              <a:rPr lang="ar-SA" sz="3600" b="1" u="sng" dirty="0"/>
              <a:t>علم النفس وعلم التريية</a:t>
            </a:r>
            <a:r>
              <a:rPr lang="en-US" sz="3600" dirty="0"/>
              <a:t/>
            </a:r>
            <a:br>
              <a:rPr lang="en-US" sz="3600" dirty="0"/>
            </a:br>
            <a:r>
              <a:rPr lang="ar-SA" sz="3600" b="1" dirty="0"/>
              <a:t>هناك ارتباط وثيق بين علم النفس وعلم التربية فقد نشأ فرع علم النفس التربوي بهدف تطبيق المفاهيم السيكولوجية .</a:t>
            </a:r>
            <a:r>
              <a:rPr lang="en-US" sz="3600" dirty="0"/>
              <a:t/>
            </a:r>
            <a:br>
              <a:rPr lang="en-US" sz="3600" dirty="0"/>
            </a:br>
            <a:endParaRPr lang="en-US" sz="3600"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xmlns="" val="10713339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764372"/>
            <a:ext cx="8610600" cy="5442463"/>
          </a:xfrm>
        </p:spPr>
        <p:txBody>
          <a:bodyPr>
            <a:noAutofit/>
          </a:bodyPr>
          <a:lstStyle/>
          <a:p>
            <a:pPr rtl="1"/>
            <a:r>
              <a:rPr lang="ar-SA" sz="3200" b="1" u="sng" dirty="0"/>
              <a:t>علم النفس وعلوم الدين</a:t>
            </a:r>
            <a:r>
              <a:rPr lang="en-US" sz="3200" dirty="0"/>
              <a:t/>
            </a:r>
            <a:br>
              <a:rPr lang="en-US" sz="3200" dirty="0"/>
            </a:br>
            <a:r>
              <a:rPr lang="ar-SA" sz="3200" b="1" dirty="0"/>
              <a:t>وهناك صلة اكثر ارتباطاً بين علم النفس وعلوم الدين بتعاليمه وقوانينه وشرائعه السماوية ،فقد قدم لنا القران الكريم امثلة ومسميات لكل حالة نفسية يمر بها الانسان خلال قوة وضعف التزامه بتعاليم الدين ومنها النفس الامارة بالسوء عندما يكون الانسان رهين شهواته النفسية وعلى العكس من ذلك اذا كان الانسان مهذب لنفسه وعلى علاقة قوية بالله وملتزم بتعاليمه واوامره  سميت نفسه بالنفس الراضية والمطمئنة وكذلك قدمت لنا السنة الشريفة والتراث الاسلامي امثلة عن معرفة الانسان نفسه وهي اعظم المعرفة فمن خلال هذه المعرفة يعرف ربه وعظمته ويعرف كيف يتعامل مع ابناء جنسه امثلة تلك:  (اعظم المعرفة معرفة الانسان نفسه).  </a:t>
            </a:r>
            <a:r>
              <a:rPr lang="en-US" sz="3200" dirty="0"/>
              <a:t/>
            </a:r>
            <a:br>
              <a:rPr lang="en-US" sz="3200" dirty="0"/>
            </a:br>
            <a:r>
              <a:rPr lang="ar-SA" sz="3200" b="1" dirty="0"/>
              <a:t> </a:t>
            </a:r>
            <a:r>
              <a:rPr lang="en-US" sz="3200" dirty="0"/>
              <a:t/>
            </a:r>
            <a:br>
              <a:rPr lang="en-US" sz="3200" dirty="0"/>
            </a:br>
            <a:r>
              <a:rPr lang="ar-SA" sz="3200" b="1" dirty="0"/>
              <a:t> </a:t>
            </a:r>
            <a:r>
              <a:rPr lang="en-US" sz="3200" dirty="0"/>
              <a:t/>
            </a:r>
            <a:br>
              <a:rPr lang="en-US" sz="3200" dirty="0"/>
            </a:br>
            <a:endParaRPr lang="en-US" sz="3200" dirty="0"/>
          </a:p>
        </p:txBody>
      </p:sp>
    </p:spTree>
    <p:extLst>
      <p:ext uri="{BB962C8B-B14F-4D97-AF65-F5344CB8AC3E}">
        <p14:creationId xmlns:p14="http://schemas.microsoft.com/office/powerpoint/2010/main" xmlns="" val="42882592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2078182"/>
            <a:ext cx="9448800" cy="2798617"/>
          </a:xfrm>
        </p:spPr>
        <p:txBody>
          <a:bodyPr>
            <a:noAutofit/>
          </a:bodyPr>
          <a:lstStyle/>
          <a:p>
            <a:pPr algn="r" rtl="1"/>
            <a:r>
              <a:rPr lang="ar-SA" sz="3200" b="1" u="dbl" dirty="0"/>
              <a:t>علم النفس الرياضى </a:t>
            </a:r>
            <a:r>
              <a:rPr lang="en-US" sz="3200" b="1" u="dbl" dirty="0"/>
              <a:t>Sports Psychology</a:t>
            </a:r>
            <a:r>
              <a:rPr lang="en-US" sz="3200" u="dbl" dirty="0"/>
              <a:t> </a:t>
            </a:r>
            <a:r>
              <a:rPr lang="ar-SA" sz="3200" u="dbl" dirty="0"/>
              <a:t> :</a:t>
            </a:r>
            <a:r>
              <a:rPr lang="en-US" sz="3200" dirty="0"/>
              <a:t/>
            </a:r>
            <a:br>
              <a:rPr lang="en-US" sz="3200" dirty="0"/>
            </a:br>
            <a:r>
              <a:rPr lang="ar-SA" sz="3200" b="1" dirty="0"/>
              <a:t>   لا يختلف أثنان أن علم النفس بفروعه المختلفة يدخل في صميم حياتنا والإستفادة منه أمر طبيعي ومهم . وأصبح إستخدامه أمرا حتميا بطريقة مباشرة أو غير مباشرة في مجالات الحياة في الأسرة والمدرسة والمجتمع وغير ذلك</a:t>
            </a:r>
            <a:r>
              <a:rPr lang="en-US" sz="3200" b="1" dirty="0"/>
              <a:t>.</a:t>
            </a:r>
            <a:r>
              <a:rPr lang="ar-SA" sz="3200" b="1" dirty="0"/>
              <a:t>وقد أخذ علم النفس مكانة مميزة في المنظومة الرياضية العالمية لما له من آثار مشجعة ومحفزة لجمهور الرياضة كالإداريون، والمدربون ، واللاعبون ، والمشجعون .</a:t>
            </a:r>
            <a:endParaRPr lang="en-US" sz="3200" dirty="0"/>
          </a:p>
        </p:txBody>
      </p:sp>
    </p:spTree>
    <p:extLst>
      <p:ext uri="{BB962C8B-B14F-4D97-AF65-F5344CB8AC3E}">
        <p14:creationId xmlns:p14="http://schemas.microsoft.com/office/powerpoint/2010/main" xmlns="" val="12307030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53533"/>
            <a:ext cx="10820399" cy="3843867"/>
          </a:xfrm>
        </p:spPr>
        <p:txBody>
          <a:bodyPr>
            <a:normAutofit fontScale="90000"/>
          </a:bodyPr>
          <a:lstStyle/>
          <a:p>
            <a:pPr rtl="1"/>
            <a:r>
              <a:rPr lang="en-US" b="1" dirty="0"/>
              <a:t>   </a:t>
            </a:r>
            <a:r>
              <a:rPr lang="ar-SA" b="1" u="sng" dirty="0"/>
              <a:t>تعريف علم النفس الرياضي</a:t>
            </a:r>
            <a:r>
              <a:rPr lang="ar-SA" b="1" dirty="0"/>
              <a:t>:</a:t>
            </a:r>
            <a:r>
              <a:rPr lang="en-US" dirty="0"/>
              <a:t/>
            </a:r>
            <a:br>
              <a:rPr lang="en-US" dirty="0"/>
            </a:br>
            <a:r>
              <a:rPr lang="ar-SA" b="1" dirty="0"/>
              <a:t> من الصعوبة بمكان وضع تعريف دقيق لعلم النفس الرياضي، حيث تتعدد المنظورات وتتباين الأدوار بما يفرض إتجاهات متعددة في التعريف اذ تصنفه فئة على أنه أحد فروع علم النفس العام ، ويصنفه آخرون بأنه أحد فروع الرياضة وعلم التدريب  الرياضي ، بينما فئة ثالثة تميز بين علم النفس الرياضي الذي يولي أهتماما باللاعبين وخصائصهم وعلم نفس النشاط البدني الذي يتضمن كافة المجالات المرتبطة بالحركة.</a:t>
            </a:r>
            <a:r>
              <a:rPr lang="en-US" dirty="0"/>
              <a:t/>
            </a:r>
            <a:br>
              <a:rPr lang="en-US" dirty="0"/>
            </a:br>
            <a:endParaRPr lang="en-US" dirty="0"/>
          </a:p>
        </p:txBody>
      </p:sp>
    </p:spTree>
    <p:extLst>
      <p:ext uri="{BB962C8B-B14F-4D97-AF65-F5344CB8AC3E}">
        <p14:creationId xmlns:p14="http://schemas.microsoft.com/office/powerpoint/2010/main" xmlns="" val="258983221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Flow</Template>
  <TotalTime>194</TotalTime>
  <Words>362</Words>
  <Application>Microsoft Office PowerPoint</Application>
  <PresentationFormat>مخصص</PresentationFormat>
  <Paragraphs>67</Paragraphs>
  <Slides>15</Slides>
  <Notes>1</Notes>
  <HiddenSlides>0</HiddenSlides>
  <MMClips>0</MMClips>
  <ScaleCrop>false</ScaleCrop>
  <HeadingPairs>
    <vt:vector size="4" baseType="variant">
      <vt:variant>
        <vt:lpstr>سمة</vt:lpstr>
      </vt:variant>
      <vt:variant>
        <vt:i4>1</vt:i4>
      </vt:variant>
      <vt:variant>
        <vt:lpstr>عناوين الشرائح</vt:lpstr>
      </vt:variant>
      <vt:variant>
        <vt:i4>15</vt:i4>
      </vt:variant>
    </vt:vector>
  </HeadingPairs>
  <TitlesOfParts>
    <vt:vector size="16" baseType="lpstr">
      <vt:lpstr>تدفق</vt:lpstr>
      <vt:lpstr>المحاضرةالاولى / علم النفس الرياضي   د غيدي عبدالقادر                 </vt:lpstr>
      <vt:lpstr>الشريحة 2</vt:lpstr>
      <vt:lpstr>علاقة علم النفس بالعلوم الأخرى:- هناك صلة وثيقة تربط علم النفس بطريقة مباشرة واحياناً غيرمباشرة بمختلف علوم المعرفة الطبيعية والاجتماعية والانسانية ومنها:-</vt:lpstr>
      <vt:lpstr>علم النفس وعلم الوراثة يساعد علم الوراثة على التعرف على ماضي الفرد واثره في حاضره ومستقبله فلا شك ان سلوك الفرد  يتوقف ويتأثر الى حد ما على ما ورثه من الاباء والاجداد وهذا يتطلب دراسة العوامل الوراثية للمجتمع والبيئة التي يعيش فيها فالعمليات العقلية والحالات الانفعالية كلها استعدادات وراثية فطرية عامة ولاشك ان سلوك افراد المجتمع هي نتاج وراثة هذه العمليات والانفعالات </vt:lpstr>
      <vt:lpstr>علم النفس وعلم الاجتماع ان علم النفس يهتم بكثير من المشاكل التي يبحثها علم الاجتماع ويساهم مساهمة فعالة في خدمة المجتمع ، فمثلاً بحوث علم النفس في الاحساس والادراك والتذكر والتفكير والانفعالات لدى افراد المجتمع ويبحث كذلك في تكوين الاسرة والنظم الاجتماعية واساليب تفاعل وتكوين الجماعات وما يحدث فيها من عقائد وعادات وتقاليد وكل هذه الامور لها اثر العامل النفسي للفرد .</vt:lpstr>
      <vt:lpstr>علم النفس وعلم التريية هناك ارتباط وثيق بين علم النفس وعلم التربية فقد نشأ فرع علم النفس التربوي بهدف تطبيق المفاهيم السيكولوجية . </vt:lpstr>
      <vt:lpstr>علم النفس وعلوم الدين وهناك صلة اكثر ارتباطاً بين علم النفس وعلوم الدين بتعاليمه وقوانينه وشرائعه السماوية ،فقد قدم لنا القران الكريم امثلة ومسميات لكل حالة نفسية يمر بها الانسان خلال قوة وضعف التزامه بتعاليم الدين ومنها النفس الامارة بالسوء عندما يكون الانسان رهين شهواته النفسية وعلى العكس من ذلك اذا كان الانسان مهذب لنفسه وعلى علاقة قوية بالله وملتزم بتعاليمه واوامره  سميت نفسه بالنفس الراضية والمطمئنة وكذلك قدمت لنا السنة الشريفة والتراث الاسلامي امثلة عن معرفة الانسان نفسه وهي اعظم المعرفة فمن خلال هذه المعرفة يعرف ربه وعظمته ويعرف كيف يتعامل مع ابناء جنسه امثلة تلك:  (اعظم المعرفة معرفة الانسان نفسه).       </vt:lpstr>
      <vt:lpstr>علم النفس الرياضى Sports Psychology  :    لا يختلف أثنان أن علم النفس بفروعه المختلفة يدخل في صميم حياتنا والإستفادة منه أمر طبيعي ومهم . وأصبح إستخدامه أمرا حتميا بطريقة مباشرة أو غير مباشرة في مجالات الحياة في الأسرة والمدرسة والمجتمع وغير ذلك.وقد أخذ علم النفس مكانة مميزة في المنظومة الرياضية العالمية لما له من آثار مشجعة ومحفزة لجمهور الرياضة كالإداريون، والمدربون ، واللاعبون ، والمشجعون .</vt:lpstr>
      <vt:lpstr>   تعريف علم النفس الرياضي:  من الصعوبة بمكان وضع تعريف دقيق لعلم النفس الرياضي، حيث تتعدد المنظورات وتتباين الأدوار بما يفرض إتجاهات متعددة في التعريف اذ تصنفه فئة على أنه أحد فروع علم النفس العام ، ويصنفه آخرون بأنه أحد فروع الرياضة وعلم التدريب  الرياضي ، بينما فئة ثالثة تميز بين علم النفس الرياضي الذي يولي أهتماما باللاعبين وخصائصهم وعلم نفس النشاط البدني الذي يتضمن كافة المجالات المرتبطة بالحركة. </vt:lpstr>
      <vt:lpstr>الشريحة 10</vt:lpstr>
      <vt:lpstr>ميادين علم النفس : موقع علم النفس الرياضي في ميادين علم النفس</vt:lpstr>
      <vt:lpstr>وفيمايلي شكل(2) والذى يبين ميادين علم النفس الرياضى. </vt:lpstr>
      <vt:lpstr>الشريحة 13</vt:lpstr>
      <vt:lpstr>1. المحافظة على المستوى من الهبوط 2. زيادة كفاءة الداء وفاعليته ، ومعرفة أسبابه. 3.العمل على عدم تكرار الخطأ . 4. علاج المشاعر الإنسانية المؤثرة سلباً على أفراد الفريق كالغيرة والخلافات والحسد.  5. الحد من التأثير الإعلامي السلبي والإيجابي. </vt:lpstr>
      <vt:lpstr>    أهداف علم النفس الرياضي :    يهدف علم النفس الرياضى إلى تحقيق جملة من الأهداف هى :   1.  فهم السلوك الرياضى وتفسيره  2. معرفة أسباب حدوث السلوك الرياض والعوامل التى تؤثر فيه و التنبؤ بما سيكون عليه السلوك الرياضى، وذلك استنادً إلى معرفة العلاقات الموجودة بين الظواهر الرياضية ذات العلاقة بهذا المجال.  3. ضبط السلوك الرياضى والتحكم فيه بتعديله وتوجيهه وتحسينه إلى ما هو مرغوب فيه.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dc:creator>
  <cp:lastModifiedBy>admin</cp:lastModifiedBy>
  <cp:revision>53</cp:revision>
  <dcterms:created xsi:type="dcterms:W3CDTF">2018-09-28T12:03:53Z</dcterms:created>
  <dcterms:modified xsi:type="dcterms:W3CDTF">2022-05-06T12:07:04Z</dcterms:modified>
</cp:coreProperties>
</file>