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72" r:id="rId1"/>
  </p:sldMasterIdLst>
  <p:notesMasterIdLst>
    <p:notesMasterId r:id="rId29"/>
  </p:notesMasterIdLst>
  <p:sldIdLst>
    <p:sldId id="276" r:id="rId2"/>
    <p:sldId id="256" r:id="rId3"/>
    <p:sldId id="257" r:id="rId4"/>
    <p:sldId id="277" r:id="rId5"/>
    <p:sldId id="278" r:id="rId6"/>
    <p:sldId id="272" r:id="rId7"/>
    <p:sldId id="258" r:id="rId8"/>
    <p:sldId id="273" r:id="rId9"/>
    <p:sldId id="266" r:id="rId10"/>
    <p:sldId id="267" r:id="rId11"/>
    <p:sldId id="268" r:id="rId12"/>
    <p:sldId id="270" r:id="rId13"/>
    <p:sldId id="269" r:id="rId14"/>
    <p:sldId id="280" r:id="rId15"/>
    <p:sldId id="287" r:id="rId16"/>
    <p:sldId id="288" r:id="rId17"/>
    <p:sldId id="289" r:id="rId18"/>
    <p:sldId id="281" r:id="rId19"/>
    <p:sldId id="282" r:id="rId20"/>
    <p:sldId id="283" r:id="rId21"/>
    <p:sldId id="284" r:id="rId22"/>
    <p:sldId id="285" r:id="rId23"/>
    <p:sldId id="290" r:id="rId24"/>
    <p:sldId id="292" r:id="rId25"/>
    <p:sldId id="291" r:id="rId26"/>
    <p:sldId id="286" r:id="rId27"/>
    <p:sldId id="293"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ib-A"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6600FF"/>
    <a:srgbClr val="FFCCFF"/>
    <a:srgbClr val="FFCC66"/>
    <a:srgbClr val="FCF8E2"/>
    <a:srgbClr val="FF6600"/>
    <a:srgbClr val="663300"/>
    <a:srgbClr val="F6EA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822" autoAdjust="0"/>
  </p:normalViewPr>
  <p:slideViewPr>
    <p:cSldViewPr>
      <p:cViewPr>
        <p:scale>
          <a:sx n="55" d="100"/>
          <a:sy n="55" d="100"/>
        </p:scale>
        <p:origin x="-178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5" d="100"/>
          <a:sy n="35" d="100"/>
        </p:scale>
        <p:origin x="-159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4AD0C-EE13-4B16-980D-BA0365D52E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3534ED6-C4F5-4BE3-8C62-A0E0434605F4}">
      <dgm:prSet phldrT="[Texte]"/>
      <dgm:spPr/>
      <dgm:t>
        <a:bodyPr/>
        <a:lstStyle/>
        <a:p>
          <a:r>
            <a:rPr lang="ar-DZ" dirty="0" smtClean="0"/>
            <a:t>الأدب القومي:        </a:t>
          </a:r>
          <a:endParaRPr lang="fr-FR" dirty="0"/>
        </a:p>
      </dgm:t>
    </dgm:pt>
    <dgm:pt modelId="{638ADC88-2718-48E4-BBC3-C9F11A26F362}" type="parTrans" cxnId="{BD1F8776-FB56-4F5A-B672-1577126A19AC}">
      <dgm:prSet/>
      <dgm:spPr/>
      <dgm:t>
        <a:bodyPr/>
        <a:lstStyle/>
        <a:p>
          <a:endParaRPr lang="fr-FR"/>
        </a:p>
      </dgm:t>
    </dgm:pt>
    <dgm:pt modelId="{BC476997-C72C-4F21-A547-94C72C14F1C9}" type="sibTrans" cxnId="{BD1F8776-FB56-4F5A-B672-1577126A19AC}">
      <dgm:prSet/>
      <dgm:spPr/>
      <dgm:t>
        <a:bodyPr/>
        <a:lstStyle/>
        <a:p>
          <a:endParaRPr lang="fr-FR"/>
        </a:p>
      </dgm:t>
    </dgm:pt>
    <dgm:pt modelId="{D8E564EF-304F-46C2-86DC-931EBE540F9A}">
      <dgm:prSet phldrT="[Texte]"/>
      <dgm:spPr/>
      <dgm:t>
        <a:bodyPr/>
        <a:lstStyle/>
        <a:p>
          <a:r>
            <a:rPr lang="ar-DZ" dirty="0" smtClean="0"/>
            <a:t>الأدب المقارن:       </a:t>
          </a:r>
          <a:endParaRPr lang="fr-FR" dirty="0"/>
        </a:p>
      </dgm:t>
    </dgm:pt>
    <dgm:pt modelId="{C88631EC-6B64-4F1E-9C83-93C04028C336}" type="parTrans" cxnId="{8E5BF1C1-12F9-45F6-9FED-6E98F2BE262D}">
      <dgm:prSet/>
      <dgm:spPr/>
      <dgm:t>
        <a:bodyPr/>
        <a:lstStyle/>
        <a:p>
          <a:endParaRPr lang="fr-FR"/>
        </a:p>
      </dgm:t>
    </dgm:pt>
    <dgm:pt modelId="{6D3F8849-220E-4E57-8154-DFCD01A3511E}" type="sibTrans" cxnId="{8E5BF1C1-12F9-45F6-9FED-6E98F2BE262D}">
      <dgm:prSet/>
      <dgm:spPr/>
      <dgm:t>
        <a:bodyPr/>
        <a:lstStyle/>
        <a:p>
          <a:endParaRPr lang="fr-FR"/>
        </a:p>
      </dgm:t>
    </dgm:pt>
    <dgm:pt modelId="{98724F38-51A9-457B-9550-BF569E3CAC74}">
      <dgm:prSet phldrT="[Texte]"/>
      <dgm:spPr/>
      <dgm:t>
        <a:bodyPr/>
        <a:lstStyle/>
        <a:p>
          <a:r>
            <a:rPr lang="ar-DZ" dirty="0" smtClean="0"/>
            <a:t>   الأدب العـــام:          </a:t>
          </a:r>
          <a:endParaRPr lang="fr-FR" dirty="0"/>
        </a:p>
      </dgm:t>
    </dgm:pt>
    <dgm:pt modelId="{6E11848C-4DE5-4468-A809-EBCB840AB8A5}" type="parTrans" cxnId="{62A35EF2-ACF0-4892-A97D-3C21DD346468}">
      <dgm:prSet/>
      <dgm:spPr/>
      <dgm:t>
        <a:bodyPr/>
        <a:lstStyle/>
        <a:p>
          <a:endParaRPr lang="fr-FR"/>
        </a:p>
      </dgm:t>
    </dgm:pt>
    <dgm:pt modelId="{F242A088-C95E-4B03-B9D1-7CC245A5311F}" type="sibTrans" cxnId="{62A35EF2-ACF0-4892-A97D-3C21DD346468}">
      <dgm:prSet/>
      <dgm:spPr/>
      <dgm:t>
        <a:bodyPr/>
        <a:lstStyle/>
        <a:p>
          <a:endParaRPr lang="fr-FR"/>
        </a:p>
      </dgm:t>
    </dgm:pt>
    <dgm:pt modelId="{D9483DEB-C139-491D-BE1F-628909777E42}">
      <dgm:prSet/>
      <dgm:spPr/>
      <dgm:t>
        <a:bodyPr/>
        <a:lstStyle/>
        <a:p>
          <a:r>
            <a:rPr lang="ar-DZ" smtClean="0"/>
            <a:t>ظاهرة </a:t>
          </a:r>
          <a:r>
            <a:rPr lang="ar-DZ" dirty="0" smtClean="0"/>
            <a:t>الاغتراب </a:t>
          </a:r>
          <a:r>
            <a:rPr lang="ar-DZ" dirty="0" err="1" smtClean="0"/>
            <a:t>و</a:t>
          </a:r>
          <a:r>
            <a:rPr lang="ar-DZ" dirty="0" smtClean="0"/>
            <a:t> التمرد في الشعر العربي</a:t>
          </a:r>
          <a:endParaRPr lang="fr-FR" dirty="0"/>
        </a:p>
      </dgm:t>
    </dgm:pt>
    <dgm:pt modelId="{E32BB43D-3413-4043-8E15-666D3DA9530B}" type="parTrans" cxnId="{80EBF99D-0660-451E-9D16-8DF6BADBACFF}">
      <dgm:prSet/>
      <dgm:spPr/>
      <dgm:t>
        <a:bodyPr/>
        <a:lstStyle/>
        <a:p>
          <a:endParaRPr lang="fr-FR"/>
        </a:p>
      </dgm:t>
    </dgm:pt>
    <dgm:pt modelId="{36D6442C-2ABF-4206-AB88-2DAC64EEC489}" type="sibTrans" cxnId="{80EBF99D-0660-451E-9D16-8DF6BADBACFF}">
      <dgm:prSet/>
      <dgm:spPr/>
      <dgm:t>
        <a:bodyPr/>
        <a:lstStyle/>
        <a:p>
          <a:endParaRPr lang="fr-FR"/>
        </a:p>
      </dgm:t>
    </dgm:pt>
    <dgm:pt modelId="{49C6351F-E57E-4636-8AAE-C2CC14DF3EBE}">
      <dgm:prSet/>
      <dgm:spPr/>
      <dgm:t>
        <a:bodyPr/>
        <a:lstStyle/>
        <a:p>
          <a:r>
            <a:rPr lang="ar-DZ" dirty="0" smtClean="0"/>
            <a:t> تأثير  الشاعر شلّي على الشعراء العرب المعاصرين</a:t>
          </a:r>
          <a:endParaRPr lang="fr-FR" dirty="0"/>
        </a:p>
      </dgm:t>
    </dgm:pt>
    <dgm:pt modelId="{50979B34-03F5-4F4A-97DD-0FD5FD7D0EE5}" type="parTrans" cxnId="{5BFDA002-DA88-4C0D-95B3-24F114B124FA}">
      <dgm:prSet/>
      <dgm:spPr/>
      <dgm:t>
        <a:bodyPr/>
        <a:lstStyle/>
        <a:p>
          <a:endParaRPr lang="fr-FR"/>
        </a:p>
      </dgm:t>
    </dgm:pt>
    <dgm:pt modelId="{8D2087DB-ADD4-4C11-A25E-D5047AD6889D}" type="sibTrans" cxnId="{5BFDA002-DA88-4C0D-95B3-24F114B124FA}">
      <dgm:prSet/>
      <dgm:spPr/>
      <dgm:t>
        <a:bodyPr/>
        <a:lstStyle/>
        <a:p>
          <a:endParaRPr lang="fr-FR"/>
        </a:p>
      </dgm:t>
    </dgm:pt>
    <dgm:pt modelId="{C459A6A1-2378-4A3E-980D-FD8191A66813}">
      <dgm:prSet/>
      <dgm:spPr/>
      <dgm:t>
        <a:bodyPr/>
        <a:lstStyle/>
        <a:p>
          <a:pPr algn="r" rtl="0"/>
          <a:r>
            <a:rPr lang="ar-DZ" smtClean="0"/>
            <a:t>الرواية العاطفية في أوروبا بتأثير روسو و ريتشارد سون.</a:t>
          </a:r>
          <a:endParaRPr lang="fr-FR"/>
        </a:p>
      </dgm:t>
    </dgm:pt>
    <dgm:pt modelId="{611E989B-7A8F-453C-A92F-CCF060393DB3}" type="parTrans" cxnId="{E909F131-CBDC-4ECE-ACB2-DF65EC026A69}">
      <dgm:prSet/>
      <dgm:spPr/>
    </dgm:pt>
    <dgm:pt modelId="{E3C9DFC8-5C7E-4B27-A579-581CE5036639}" type="sibTrans" cxnId="{E909F131-CBDC-4ECE-ACB2-DF65EC026A69}">
      <dgm:prSet/>
      <dgm:spPr/>
    </dgm:pt>
    <dgm:pt modelId="{4598CA28-1C3C-48C4-B14D-2C5F5EC54685}" type="pres">
      <dgm:prSet presAssocID="{F444AD0C-EE13-4B16-980D-BA0365D52E4D}" presName="linear" presStyleCnt="0">
        <dgm:presLayoutVars>
          <dgm:dir/>
          <dgm:animLvl val="lvl"/>
          <dgm:resizeHandles val="exact"/>
        </dgm:presLayoutVars>
      </dgm:prSet>
      <dgm:spPr/>
      <dgm:t>
        <a:bodyPr/>
        <a:lstStyle/>
        <a:p>
          <a:endParaRPr lang="fr-FR"/>
        </a:p>
      </dgm:t>
    </dgm:pt>
    <dgm:pt modelId="{225F77E5-7427-4041-ABEB-54F3A30BB84B}" type="pres">
      <dgm:prSet presAssocID="{A3534ED6-C4F5-4BE3-8C62-A0E0434605F4}" presName="parentLin" presStyleCnt="0"/>
      <dgm:spPr/>
    </dgm:pt>
    <dgm:pt modelId="{0498F306-C4C6-453B-B790-382CBD84BAA8}" type="pres">
      <dgm:prSet presAssocID="{A3534ED6-C4F5-4BE3-8C62-A0E0434605F4}" presName="parentLeftMargin" presStyleLbl="node1" presStyleIdx="0" presStyleCnt="3"/>
      <dgm:spPr/>
      <dgm:t>
        <a:bodyPr/>
        <a:lstStyle/>
        <a:p>
          <a:endParaRPr lang="fr-FR"/>
        </a:p>
      </dgm:t>
    </dgm:pt>
    <dgm:pt modelId="{70DC2A88-748F-418D-BFAC-03F4C0C65A31}" type="pres">
      <dgm:prSet presAssocID="{A3534ED6-C4F5-4BE3-8C62-A0E0434605F4}" presName="parentText" presStyleLbl="node1" presStyleIdx="0" presStyleCnt="3">
        <dgm:presLayoutVars>
          <dgm:chMax val="0"/>
          <dgm:bulletEnabled val="1"/>
        </dgm:presLayoutVars>
      </dgm:prSet>
      <dgm:spPr/>
      <dgm:t>
        <a:bodyPr/>
        <a:lstStyle/>
        <a:p>
          <a:endParaRPr lang="fr-FR"/>
        </a:p>
      </dgm:t>
    </dgm:pt>
    <dgm:pt modelId="{D6DEF8DA-D39F-4544-B29F-554464B3CADD}" type="pres">
      <dgm:prSet presAssocID="{A3534ED6-C4F5-4BE3-8C62-A0E0434605F4}" presName="negativeSpace" presStyleCnt="0"/>
      <dgm:spPr/>
    </dgm:pt>
    <dgm:pt modelId="{35AD9258-838F-4FBB-A130-A4BB3FED7B78}" type="pres">
      <dgm:prSet presAssocID="{A3534ED6-C4F5-4BE3-8C62-A0E0434605F4}" presName="childText" presStyleLbl="conFgAcc1" presStyleIdx="0" presStyleCnt="3">
        <dgm:presLayoutVars>
          <dgm:bulletEnabled val="1"/>
        </dgm:presLayoutVars>
      </dgm:prSet>
      <dgm:spPr/>
      <dgm:t>
        <a:bodyPr/>
        <a:lstStyle/>
        <a:p>
          <a:endParaRPr lang="fr-FR"/>
        </a:p>
      </dgm:t>
    </dgm:pt>
    <dgm:pt modelId="{185ED21D-DAA8-4C26-AD5A-EE20BC5F59C9}" type="pres">
      <dgm:prSet presAssocID="{BC476997-C72C-4F21-A547-94C72C14F1C9}" presName="spaceBetweenRectangles" presStyleCnt="0"/>
      <dgm:spPr/>
    </dgm:pt>
    <dgm:pt modelId="{96C200B0-5715-411E-B70A-37323F17A852}" type="pres">
      <dgm:prSet presAssocID="{D8E564EF-304F-46C2-86DC-931EBE540F9A}" presName="parentLin" presStyleCnt="0"/>
      <dgm:spPr/>
    </dgm:pt>
    <dgm:pt modelId="{34CE5B94-CE04-4E24-89A5-36751D77991D}" type="pres">
      <dgm:prSet presAssocID="{D8E564EF-304F-46C2-86DC-931EBE540F9A}" presName="parentLeftMargin" presStyleLbl="node1" presStyleIdx="0" presStyleCnt="3"/>
      <dgm:spPr/>
      <dgm:t>
        <a:bodyPr/>
        <a:lstStyle/>
        <a:p>
          <a:endParaRPr lang="fr-FR"/>
        </a:p>
      </dgm:t>
    </dgm:pt>
    <dgm:pt modelId="{9986009E-93D6-4C72-8590-BBE13FA1338B}" type="pres">
      <dgm:prSet presAssocID="{D8E564EF-304F-46C2-86DC-931EBE540F9A}" presName="parentText" presStyleLbl="node1" presStyleIdx="1" presStyleCnt="3">
        <dgm:presLayoutVars>
          <dgm:chMax val="0"/>
          <dgm:bulletEnabled val="1"/>
        </dgm:presLayoutVars>
      </dgm:prSet>
      <dgm:spPr/>
      <dgm:t>
        <a:bodyPr/>
        <a:lstStyle/>
        <a:p>
          <a:endParaRPr lang="fr-FR"/>
        </a:p>
      </dgm:t>
    </dgm:pt>
    <dgm:pt modelId="{4B7242B8-906C-47C1-91A6-C787B2611364}" type="pres">
      <dgm:prSet presAssocID="{D8E564EF-304F-46C2-86DC-931EBE540F9A}" presName="negativeSpace" presStyleCnt="0"/>
      <dgm:spPr/>
    </dgm:pt>
    <dgm:pt modelId="{AFAD72A4-DA83-4F1D-9469-19A460B6DEDE}" type="pres">
      <dgm:prSet presAssocID="{D8E564EF-304F-46C2-86DC-931EBE540F9A}" presName="childText" presStyleLbl="conFgAcc1" presStyleIdx="1" presStyleCnt="3" custLinFactNeighborX="781" custLinFactNeighborY="-14752">
        <dgm:presLayoutVars>
          <dgm:bulletEnabled val="1"/>
        </dgm:presLayoutVars>
      </dgm:prSet>
      <dgm:spPr/>
      <dgm:t>
        <a:bodyPr/>
        <a:lstStyle/>
        <a:p>
          <a:endParaRPr lang="fr-FR"/>
        </a:p>
      </dgm:t>
    </dgm:pt>
    <dgm:pt modelId="{1D4397C7-B3B7-49A3-B8C1-AB0C3417B4BA}" type="pres">
      <dgm:prSet presAssocID="{6D3F8849-220E-4E57-8154-DFCD01A3511E}" presName="spaceBetweenRectangles" presStyleCnt="0"/>
      <dgm:spPr/>
    </dgm:pt>
    <dgm:pt modelId="{6817D93D-65B3-46CA-8D7F-3B08E196BB2C}" type="pres">
      <dgm:prSet presAssocID="{98724F38-51A9-457B-9550-BF569E3CAC74}" presName="parentLin" presStyleCnt="0"/>
      <dgm:spPr/>
    </dgm:pt>
    <dgm:pt modelId="{F8A276C2-C143-4C5C-B978-711560EFB3B8}" type="pres">
      <dgm:prSet presAssocID="{98724F38-51A9-457B-9550-BF569E3CAC74}" presName="parentLeftMargin" presStyleLbl="node1" presStyleIdx="1" presStyleCnt="3"/>
      <dgm:spPr/>
      <dgm:t>
        <a:bodyPr/>
        <a:lstStyle/>
        <a:p>
          <a:endParaRPr lang="fr-FR"/>
        </a:p>
      </dgm:t>
    </dgm:pt>
    <dgm:pt modelId="{455ED8D6-C837-4DCD-9ED4-B3EE22F63517}" type="pres">
      <dgm:prSet presAssocID="{98724F38-51A9-457B-9550-BF569E3CAC74}" presName="parentText" presStyleLbl="node1" presStyleIdx="2" presStyleCnt="3">
        <dgm:presLayoutVars>
          <dgm:chMax val="0"/>
          <dgm:bulletEnabled val="1"/>
        </dgm:presLayoutVars>
      </dgm:prSet>
      <dgm:spPr/>
      <dgm:t>
        <a:bodyPr/>
        <a:lstStyle/>
        <a:p>
          <a:endParaRPr lang="fr-FR"/>
        </a:p>
      </dgm:t>
    </dgm:pt>
    <dgm:pt modelId="{3311F5E5-D8D7-488A-884A-F15A4234A2F3}" type="pres">
      <dgm:prSet presAssocID="{98724F38-51A9-457B-9550-BF569E3CAC74}" presName="negativeSpace" presStyleCnt="0"/>
      <dgm:spPr/>
    </dgm:pt>
    <dgm:pt modelId="{193899A1-9358-4DCD-9481-5382A641EEBB}" type="pres">
      <dgm:prSet presAssocID="{98724F38-51A9-457B-9550-BF569E3CAC74}" presName="childText" presStyleLbl="conFgAcc1" presStyleIdx="2" presStyleCnt="3">
        <dgm:presLayoutVars>
          <dgm:bulletEnabled val="1"/>
        </dgm:presLayoutVars>
      </dgm:prSet>
      <dgm:spPr/>
      <dgm:t>
        <a:bodyPr/>
        <a:lstStyle/>
        <a:p>
          <a:endParaRPr lang="fr-FR"/>
        </a:p>
      </dgm:t>
    </dgm:pt>
  </dgm:ptLst>
  <dgm:cxnLst>
    <dgm:cxn modelId="{1D3BC571-BFE6-472C-BC5B-4A48B8BD14B5}" type="presOf" srcId="{98724F38-51A9-457B-9550-BF569E3CAC74}" destId="{455ED8D6-C837-4DCD-9ED4-B3EE22F63517}" srcOrd="1" destOrd="0" presId="urn:microsoft.com/office/officeart/2005/8/layout/list1"/>
    <dgm:cxn modelId="{A18B32A8-FB8A-442A-ABD6-E45525C9ED05}" type="presOf" srcId="{49C6351F-E57E-4636-8AAE-C2CC14DF3EBE}" destId="{AFAD72A4-DA83-4F1D-9469-19A460B6DEDE}" srcOrd="0" destOrd="0" presId="urn:microsoft.com/office/officeart/2005/8/layout/list1"/>
    <dgm:cxn modelId="{BD1F8776-FB56-4F5A-B672-1577126A19AC}" srcId="{F444AD0C-EE13-4B16-980D-BA0365D52E4D}" destId="{A3534ED6-C4F5-4BE3-8C62-A0E0434605F4}" srcOrd="0" destOrd="0" parTransId="{638ADC88-2718-48E4-BBC3-C9F11A26F362}" sibTransId="{BC476997-C72C-4F21-A547-94C72C14F1C9}"/>
    <dgm:cxn modelId="{AB48E019-FDE6-4E78-A81F-0D4996DE6540}" type="presOf" srcId="{A3534ED6-C4F5-4BE3-8C62-A0E0434605F4}" destId="{70DC2A88-748F-418D-BFAC-03F4C0C65A31}" srcOrd="1" destOrd="0" presId="urn:microsoft.com/office/officeart/2005/8/layout/list1"/>
    <dgm:cxn modelId="{FC928D73-B11B-4331-86FF-5E79F205604D}" type="presOf" srcId="{D9483DEB-C139-491D-BE1F-628909777E42}" destId="{35AD9258-838F-4FBB-A130-A4BB3FED7B78}" srcOrd="0" destOrd="0" presId="urn:microsoft.com/office/officeart/2005/8/layout/list1"/>
    <dgm:cxn modelId="{62A35EF2-ACF0-4892-A97D-3C21DD346468}" srcId="{F444AD0C-EE13-4B16-980D-BA0365D52E4D}" destId="{98724F38-51A9-457B-9550-BF569E3CAC74}" srcOrd="2" destOrd="0" parTransId="{6E11848C-4DE5-4468-A809-EBCB840AB8A5}" sibTransId="{F242A088-C95E-4B03-B9D1-7CC245A5311F}"/>
    <dgm:cxn modelId="{5BFDA002-DA88-4C0D-95B3-24F114B124FA}" srcId="{D8E564EF-304F-46C2-86DC-931EBE540F9A}" destId="{49C6351F-E57E-4636-8AAE-C2CC14DF3EBE}" srcOrd="0" destOrd="0" parTransId="{50979B34-03F5-4F4A-97DD-0FD5FD7D0EE5}" sibTransId="{8D2087DB-ADD4-4C11-A25E-D5047AD6889D}"/>
    <dgm:cxn modelId="{80EBF99D-0660-451E-9D16-8DF6BADBACFF}" srcId="{A3534ED6-C4F5-4BE3-8C62-A0E0434605F4}" destId="{D9483DEB-C139-491D-BE1F-628909777E42}" srcOrd="0" destOrd="0" parTransId="{E32BB43D-3413-4043-8E15-666D3DA9530B}" sibTransId="{36D6442C-2ABF-4206-AB88-2DAC64EEC489}"/>
    <dgm:cxn modelId="{BD2CC1BD-9936-48D2-8B87-BB0447B81DB5}" type="presOf" srcId="{D8E564EF-304F-46C2-86DC-931EBE540F9A}" destId="{9986009E-93D6-4C72-8590-BBE13FA1338B}" srcOrd="1" destOrd="0" presId="urn:microsoft.com/office/officeart/2005/8/layout/list1"/>
    <dgm:cxn modelId="{A37CBE11-947E-4784-B460-4E6449098B3B}" type="presOf" srcId="{D8E564EF-304F-46C2-86DC-931EBE540F9A}" destId="{34CE5B94-CE04-4E24-89A5-36751D77991D}" srcOrd="0" destOrd="0" presId="urn:microsoft.com/office/officeart/2005/8/layout/list1"/>
    <dgm:cxn modelId="{1946BDAD-79EF-4804-B034-E7D2E766D6B9}" type="presOf" srcId="{98724F38-51A9-457B-9550-BF569E3CAC74}" destId="{F8A276C2-C143-4C5C-B978-711560EFB3B8}" srcOrd="0" destOrd="0" presId="urn:microsoft.com/office/officeart/2005/8/layout/list1"/>
    <dgm:cxn modelId="{508D21BF-0270-44B5-A90B-35E364111D45}" type="presOf" srcId="{A3534ED6-C4F5-4BE3-8C62-A0E0434605F4}" destId="{0498F306-C4C6-453B-B790-382CBD84BAA8}" srcOrd="0" destOrd="0" presId="urn:microsoft.com/office/officeart/2005/8/layout/list1"/>
    <dgm:cxn modelId="{E909F131-CBDC-4ECE-ACB2-DF65EC026A69}" srcId="{98724F38-51A9-457B-9550-BF569E3CAC74}" destId="{C459A6A1-2378-4A3E-980D-FD8191A66813}" srcOrd="0" destOrd="0" parTransId="{611E989B-7A8F-453C-A92F-CCF060393DB3}" sibTransId="{E3C9DFC8-5C7E-4B27-A579-581CE5036639}"/>
    <dgm:cxn modelId="{8E5BF1C1-12F9-45F6-9FED-6E98F2BE262D}" srcId="{F444AD0C-EE13-4B16-980D-BA0365D52E4D}" destId="{D8E564EF-304F-46C2-86DC-931EBE540F9A}" srcOrd="1" destOrd="0" parTransId="{C88631EC-6B64-4F1E-9C83-93C04028C336}" sibTransId="{6D3F8849-220E-4E57-8154-DFCD01A3511E}"/>
    <dgm:cxn modelId="{05ECA862-3D32-4032-8BA6-8E6E64E44C9E}" type="presOf" srcId="{C459A6A1-2378-4A3E-980D-FD8191A66813}" destId="{193899A1-9358-4DCD-9481-5382A641EEBB}" srcOrd="0" destOrd="0" presId="urn:microsoft.com/office/officeart/2005/8/layout/list1"/>
    <dgm:cxn modelId="{26119E57-2890-4A63-BC54-76BE34B1DC91}" type="presOf" srcId="{F444AD0C-EE13-4B16-980D-BA0365D52E4D}" destId="{4598CA28-1C3C-48C4-B14D-2C5F5EC54685}" srcOrd="0" destOrd="0" presId="urn:microsoft.com/office/officeart/2005/8/layout/list1"/>
    <dgm:cxn modelId="{BF2BAEF1-F23E-454F-9D34-2FB18349F826}" type="presParOf" srcId="{4598CA28-1C3C-48C4-B14D-2C5F5EC54685}" destId="{225F77E5-7427-4041-ABEB-54F3A30BB84B}" srcOrd="0" destOrd="0" presId="urn:microsoft.com/office/officeart/2005/8/layout/list1"/>
    <dgm:cxn modelId="{683960B9-0BEF-4D29-BD86-D9DE0FD36840}" type="presParOf" srcId="{225F77E5-7427-4041-ABEB-54F3A30BB84B}" destId="{0498F306-C4C6-453B-B790-382CBD84BAA8}" srcOrd="0" destOrd="0" presId="urn:microsoft.com/office/officeart/2005/8/layout/list1"/>
    <dgm:cxn modelId="{7DC9C6C1-E5A3-424F-8744-465F29ADFBA4}" type="presParOf" srcId="{225F77E5-7427-4041-ABEB-54F3A30BB84B}" destId="{70DC2A88-748F-418D-BFAC-03F4C0C65A31}" srcOrd="1" destOrd="0" presId="urn:microsoft.com/office/officeart/2005/8/layout/list1"/>
    <dgm:cxn modelId="{053AF851-6369-4655-BF7F-78E565C1B080}" type="presParOf" srcId="{4598CA28-1C3C-48C4-B14D-2C5F5EC54685}" destId="{D6DEF8DA-D39F-4544-B29F-554464B3CADD}" srcOrd="1" destOrd="0" presId="urn:microsoft.com/office/officeart/2005/8/layout/list1"/>
    <dgm:cxn modelId="{A72A47AD-A256-40A6-ACF1-AE9B7161E89A}" type="presParOf" srcId="{4598CA28-1C3C-48C4-B14D-2C5F5EC54685}" destId="{35AD9258-838F-4FBB-A130-A4BB3FED7B78}" srcOrd="2" destOrd="0" presId="urn:microsoft.com/office/officeart/2005/8/layout/list1"/>
    <dgm:cxn modelId="{94E4882D-82BA-4037-96D7-C01E7BE2DB39}" type="presParOf" srcId="{4598CA28-1C3C-48C4-B14D-2C5F5EC54685}" destId="{185ED21D-DAA8-4C26-AD5A-EE20BC5F59C9}" srcOrd="3" destOrd="0" presId="urn:microsoft.com/office/officeart/2005/8/layout/list1"/>
    <dgm:cxn modelId="{201133D3-F7BB-494C-9357-97789B2CDC79}" type="presParOf" srcId="{4598CA28-1C3C-48C4-B14D-2C5F5EC54685}" destId="{96C200B0-5715-411E-B70A-37323F17A852}" srcOrd="4" destOrd="0" presId="urn:microsoft.com/office/officeart/2005/8/layout/list1"/>
    <dgm:cxn modelId="{3AB0FD2A-F3AC-4AC6-9729-DA53748E977E}" type="presParOf" srcId="{96C200B0-5715-411E-B70A-37323F17A852}" destId="{34CE5B94-CE04-4E24-89A5-36751D77991D}" srcOrd="0" destOrd="0" presId="urn:microsoft.com/office/officeart/2005/8/layout/list1"/>
    <dgm:cxn modelId="{79A98061-68CA-41C4-84C6-E49F72F38BAC}" type="presParOf" srcId="{96C200B0-5715-411E-B70A-37323F17A852}" destId="{9986009E-93D6-4C72-8590-BBE13FA1338B}" srcOrd="1" destOrd="0" presId="urn:microsoft.com/office/officeart/2005/8/layout/list1"/>
    <dgm:cxn modelId="{DEAC2211-C3FF-4663-B63B-5E8170DC8A94}" type="presParOf" srcId="{4598CA28-1C3C-48C4-B14D-2C5F5EC54685}" destId="{4B7242B8-906C-47C1-91A6-C787B2611364}" srcOrd="5" destOrd="0" presId="urn:microsoft.com/office/officeart/2005/8/layout/list1"/>
    <dgm:cxn modelId="{890A2B25-B0A9-4498-8804-0764BD137EBF}" type="presParOf" srcId="{4598CA28-1C3C-48C4-B14D-2C5F5EC54685}" destId="{AFAD72A4-DA83-4F1D-9469-19A460B6DEDE}" srcOrd="6" destOrd="0" presId="urn:microsoft.com/office/officeart/2005/8/layout/list1"/>
    <dgm:cxn modelId="{65CE4160-C64E-464B-9499-E5832C4102C9}" type="presParOf" srcId="{4598CA28-1C3C-48C4-B14D-2C5F5EC54685}" destId="{1D4397C7-B3B7-49A3-B8C1-AB0C3417B4BA}" srcOrd="7" destOrd="0" presId="urn:microsoft.com/office/officeart/2005/8/layout/list1"/>
    <dgm:cxn modelId="{2272AD5A-DBEC-4FB1-A4D9-8FD03DF906C4}" type="presParOf" srcId="{4598CA28-1C3C-48C4-B14D-2C5F5EC54685}" destId="{6817D93D-65B3-46CA-8D7F-3B08E196BB2C}" srcOrd="8" destOrd="0" presId="urn:microsoft.com/office/officeart/2005/8/layout/list1"/>
    <dgm:cxn modelId="{DBD54B1E-0397-4737-8EEB-1EF421AAC7E2}" type="presParOf" srcId="{6817D93D-65B3-46CA-8D7F-3B08E196BB2C}" destId="{F8A276C2-C143-4C5C-B978-711560EFB3B8}" srcOrd="0" destOrd="0" presId="urn:microsoft.com/office/officeart/2005/8/layout/list1"/>
    <dgm:cxn modelId="{FBADE7AD-E76E-4929-B865-A6FEA6104126}" type="presParOf" srcId="{6817D93D-65B3-46CA-8D7F-3B08E196BB2C}" destId="{455ED8D6-C837-4DCD-9ED4-B3EE22F63517}" srcOrd="1" destOrd="0" presId="urn:microsoft.com/office/officeart/2005/8/layout/list1"/>
    <dgm:cxn modelId="{DA677605-01C1-499A-89B8-50B4AE563A56}" type="presParOf" srcId="{4598CA28-1C3C-48C4-B14D-2C5F5EC54685}" destId="{3311F5E5-D8D7-488A-884A-F15A4234A2F3}" srcOrd="9" destOrd="0" presId="urn:microsoft.com/office/officeart/2005/8/layout/list1"/>
    <dgm:cxn modelId="{D8D481F1-4080-4165-AFED-BBD8012025CC}" type="presParOf" srcId="{4598CA28-1C3C-48C4-B14D-2C5F5EC54685}" destId="{193899A1-9358-4DCD-9481-5382A641EEBB}"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70080-33EB-42B1-9A34-CBC5DD97B152}" type="datetimeFigureOut">
              <a:rPr lang="fr-FR" smtClean="0"/>
              <a:pPr/>
              <a:t>13/10/2023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5F4C57-12E9-488C-80F1-A5E740C76FD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endParaRPr lang="fr-FR" sz="7200" dirty="0">
              <a:latin typeface="AcmeFont" pitchFamily="2" charset="0"/>
            </a:endParaRPr>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18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21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rtl="1"/>
            <a:r>
              <a:rPr lang="ar-DZ" sz="2800" u="none" kern="1200" baseline="0" dirty="0" smtClean="0">
                <a:solidFill>
                  <a:schemeClr val="tx1"/>
                </a:solidFill>
                <a:effectLst>
                  <a:outerShdw blurRad="38100" dist="38100" dir="2700000" algn="tl">
                    <a:srgbClr val="000000">
                      <a:alpha val="43137"/>
                    </a:srgbClr>
                  </a:outerShdw>
                </a:effectLst>
                <a:latin typeface="+mn-lt"/>
                <a:ea typeface="+mn-ea"/>
                <a:cs typeface="+mn-cs"/>
              </a:rPr>
              <a:t>    </a:t>
            </a:r>
            <a:r>
              <a:rPr lang="ar-DZ" sz="2800" u="none" kern="1200" dirty="0" smtClean="0">
                <a:solidFill>
                  <a:schemeClr val="tx1"/>
                </a:solidFill>
                <a:effectLst>
                  <a:outerShdw blurRad="38100" dist="38100" dir="2700000" algn="tl">
                    <a:srgbClr val="000000">
                      <a:alpha val="43137"/>
                    </a:srgbClr>
                  </a:outerShdw>
                </a:effectLst>
                <a:latin typeface="+mn-lt"/>
                <a:ea typeface="+mn-ea"/>
                <a:cs typeface="+mn-cs"/>
              </a:rPr>
              <a:t>الأدب العام / تاريخ الأدب العام يتناول الأبحاث المشتركة بين عدّة آداب إما في علاقاتها المتبادلة وإما في مطابقتها </a:t>
            </a:r>
            <a:r>
              <a:rPr lang="ar-DZ" sz="2800" u="none" kern="1200" dirty="0" err="1" smtClean="0">
                <a:solidFill>
                  <a:schemeClr val="tx1"/>
                </a:solidFill>
                <a:effectLst>
                  <a:outerShdw blurRad="38100" dist="38100" dir="2700000" algn="tl">
                    <a:srgbClr val="000000">
                      <a:alpha val="43137"/>
                    </a:srgbClr>
                  </a:outerShdw>
                </a:effectLst>
                <a:latin typeface="+mn-lt"/>
                <a:ea typeface="+mn-ea"/>
                <a:cs typeface="+mn-cs"/>
              </a:rPr>
              <a:t>و</a:t>
            </a:r>
            <a:r>
              <a:rPr lang="ar-DZ" sz="2800" u="none" kern="1200" dirty="0" smtClean="0">
                <a:solidFill>
                  <a:schemeClr val="tx1"/>
                </a:solidFill>
                <a:effectLst>
                  <a:outerShdw blurRad="38100" dist="38100" dir="2700000" algn="tl">
                    <a:srgbClr val="000000">
                      <a:alpha val="43137"/>
                    </a:srgbClr>
                  </a:outerShdw>
                </a:effectLst>
                <a:latin typeface="+mn-lt"/>
                <a:ea typeface="+mn-ea"/>
                <a:cs typeface="+mn-cs"/>
              </a:rPr>
              <a:t> الأدب العام مخصّص لدراسة تطورات في عدد أكبر من البلدان التي تُشكّل وحدة  عضوية</a:t>
            </a:r>
            <a:endParaRPr lang="fr-FR" sz="2800" u="none" kern="1200" dirty="0" smtClean="0">
              <a:solidFill>
                <a:schemeClr val="tx1"/>
              </a:solidFill>
              <a:effectLst>
                <a:outerShdw blurRad="38100" dist="38100" dir="2700000" algn="tl">
                  <a:srgbClr val="000000">
                    <a:alpha val="43137"/>
                  </a:srgbClr>
                </a:outerShdw>
              </a:effectLst>
              <a:latin typeface="+mn-lt"/>
              <a:ea typeface="+mn-ea"/>
              <a:cs typeface="+mn-cs"/>
            </a:endParaRPr>
          </a:p>
          <a:p>
            <a:pPr algn="r" rtl="1"/>
            <a:r>
              <a:rPr lang="ar-DZ" sz="1200" u="none" kern="1200" dirty="0" smtClean="0">
                <a:solidFill>
                  <a:schemeClr val="tx1"/>
                </a:solidFill>
                <a:effectLst>
                  <a:outerShdw blurRad="38100" dist="38100" dir="2700000" algn="tl">
                    <a:srgbClr val="000000">
                      <a:alpha val="43137"/>
                    </a:srgbClr>
                  </a:outerShdw>
                </a:effectLst>
                <a:latin typeface="+mn-lt"/>
                <a:ea typeface="+mn-ea"/>
                <a:cs typeface="+mn-cs"/>
              </a:rPr>
              <a:t>الأدب العام يتناول ظاهرة أوسع رقعة لكنها أقصر مدة.</a:t>
            </a:r>
            <a:endParaRPr lang="fr-FR"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0"/>
          </p:nvPr>
        </p:nvSpPr>
        <p:spPr/>
        <p:txBody>
          <a:bodyPr/>
          <a:lstStyle/>
          <a:p>
            <a:fld id="{F25F4C57-12E9-488C-80F1-A5E740C76FD8}"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4714033-B0B7-4983-8D36-A3058C8E84C4}"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2241885-CFB4-40B3-BCF4-5A4832B15DEE}"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47819D9-1CF8-4143-955D-03113C23D3C3}"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8EBF922-C98B-40B0-B0DF-208DBFC3866A}"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820A525A-0BA7-409A-B02D-274FD3242480}"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1310CCC-728D-4A05-91E2-59DF6F636019}"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8BC3B9EC-04C6-4039-8D30-EBCF9F4F8189}"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822471B0-700A-4283-A2D2-879B9FBAF670}"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E92F7EBD-5147-49D4-AF16-CE55F0F4E69A}"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19C2145-FD81-4B60-8DC0-D37FB539428B}"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AD909532-35ED-4FA8-A8B6-23301A78F3D5}" type="slidenum">
              <a:rPr lang="ar-IQ" smtClean="0"/>
              <a:pPr/>
              <a:t>‹N°›</a:t>
            </a:fld>
            <a:endParaRPr lang="en-US"/>
          </a:p>
        </p:txBody>
      </p:sp>
    </p:spTree>
  </p:cSld>
  <p:clrMapOvr>
    <a:masterClrMapping/>
  </p:clrMapOvr>
  <p:transition spd="slow" advTm="2000">
    <p:blinds dir="vert"/>
    <p:sndAc>
      <p:stSnd>
        <p:snd r:embed="rId1" name="chimes.wav" builtIn="1"/>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0C8B4-9154-4EA4-8039-18FDECA9B347}" type="slidenum">
              <a:rPr lang="ar-IQ" smtClean="0"/>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2000">
    <p:blinds dir="vert"/>
    <p:sndAc>
      <p:stSnd>
        <p:snd r:embed="rId13" name="chimes.wav" builtIn="1"/>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hyperlink" Target="http://translate.googleusercontent.com/translate_c?depth=1&amp;hl=fr&amp;prev=/search?q=paul+van+tieghem&amp;hl=fr&amp;biw=800&amp;bih=328&amp;prmd=imvns&amp;rurl=translate.google.dz&amp;sl=de&amp;u=http://de.wikipedia.org/wiki/1948&amp;usg=ALkJrhj8jwoAK_h-YNEYksjh56Zkq5tehw" TargetMode="External"/><Relationship Id="rId4" Type="http://schemas.openxmlformats.org/officeDocument/2006/relationships/hyperlink" Target="http://translate.googleusercontent.com/translate_c?depth=1&amp;hl=fr&amp;prev=/search?q=paul+van+tieghem&amp;hl=fr&amp;biw=800&amp;bih=328&amp;prmd=imvns&amp;rurl=translate.google.dz&amp;sl=de&amp;u=http://de.wikipedia.org/wiki/1871&amp;usg=ALkJrhj5XkmZnFDEMcjbaPMvfzo00-IYr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a:p>
        </p:txBody>
      </p:sp>
      <p:pic>
        <p:nvPicPr>
          <p:cNvPr id="7" name="Espace réservé du contenu 6" descr="1180031538.jpg"/>
          <p:cNvPicPr>
            <a:picLocks noGrp="1" noChangeAspect="1"/>
          </p:cNvPicPr>
          <p:nvPr>
            <p:ph idx="1"/>
          </p:nvPr>
        </p:nvPicPr>
        <p:blipFill>
          <a:blip r:embed="rId4" cstate="print"/>
          <a:stretch>
            <a:fillRect/>
          </a:stretch>
        </p:blipFill>
        <p:spPr>
          <a:xfrm>
            <a:off x="3825932" y="2869810"/>
            <a:ext cx="1492135" cy="1986742"/>
          </a:xfrm>
        </p:spPr>
      </p:pic>
      <p:pic>
        <p:nvPicPr>
          <p:cNvPr id="24580" name="Picture 4" descr="j0309659"/>
          <p:cNvPicPr>
            <a:picLocks noChangeAspect="1" noChangeArrowheads="1"/>
          </p:cNvPicPr>
          <p:nvPr/>
        </p:nvPicPr>
        <p:blipFill>
          <a:blip r:embed="rId5"/>
          <a:stretch>
            <a:fillRect/>
          </a:stretch>
        </p:blipFill>
        <p:spPr bwMode="auto">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4581" name="WordArt 5"/>
          <p:cNvSpPr>
            <a:spLocks noChangeArrowheads="1" noChangeShapeType="1" noTextEdit="1"/>
          </p:cNvSpPr>
          <p:nvPr/>
        </p:nvSpPr>
        <p:spPr bwMode="auto">
          <a:xfrm>
            <a:off x="827088" y="476250"/>
            <a:ext cx="7415212" cy="1439863"/>
          </a:xfrm>
          <a:prstGeom prst="rect">
            <a:avLst/>
          </a:prstGeom>
        </p:spPr>
        <p:txBody>
          <a:bodyPr wrap="none" fromWordArt="1">
            <a:prstTxWarp prst="textPlain">
              <a:avLst>
                <a:gd name="adj" fmla="val 50000"/>
              </a:avLst>
            </a:prstTxWarp>
          </a:bodyPr>
          <a:lstStyle/>
          <a:p>
            <a:pPr algn="ctr" rtl="1"/>
            <a:r>
              <a:rPr lang="ar-DZ" sz="3600" b="1" kern="10" dirty="0" smtClean="0">
                <a:ln w="9525">
                  <a:noFill/>
                  <a:round/>
                  <a:headEnd/>
                  <a:tailEnd/>
                </a:ln>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a:outerShdw dist="35921" dir="2700000" algn="ctr" rotWithShape="0">
                    <a:schemeClr val="tx1"/>
                  </a:outerShdw>
                </a:effectLst>
                <a:latin typeface="Arial Black"/>
              </a:rPr>
              <a:t>مفهوم الأدب المقارَن</a:t>
            </a:r>
            <a:endParaRPr lang="fr-FR" sz="3600" b="1" kern="10" dirty="0">
              <a:ln w="9525">
                <a:noFill/>
                <a:round/>
                <a:headEnd/>
                <a:tailEnd/>
              </a:ln>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5400000" scaled="1"/>
              </a:gradFill>
              <a:effectLst>
                <a:outerShdw dist="35921" dir="2700000" algn="ctr" rotWithShape="0">
                  <a:schemeClr val="tx1"/>
                </a:outerShdw>
              </a:effectLst>
              <a:latin typeface="Arial Black"/>
            </a:endParaRPr>
          </a:p>
        </p:txBody>
      </p:sp>
      <p:sp>
        <p:nvSpPr>
          <p:cNvPr id="24586" name="WordArt 10"/>
          <p:cNvSpPr>
            <a:spLocks noChangeArrowheads="1" noChangeShapeType="1" noTextEdit="1"/>
          </p:cNvSpPr>
          <p:nvPr/>
        </p:nvSpPr>
        <p:spPr bwMode="auto">
          <a:xfrm>
            <a:off x="428596" y="3786190"/>
            <a:ext cx="8001056" cy="2786082"/>
          </a:xfrm>
          <a:prstGeom prst="rect">
            <a:avLst/>
          </a:prstGeom>
        </p:spPr>
        <p:txBody>
          <a:bodyPr wrap="none" fromWordArt="1">
            <a:prstTxWarp prst="textPlain">
              <a:avLst>
                <a:gd name="adj" fmla="val 50000"/>
              </a:avLst>
            </a:prstTxWarp>
          </a:bodyPr>
          <a:lstStyle/>
          <a:p>
            <a:pPr algn="ctr" rtl="1"/>
            <a:endParaRPr lang="ar-DZ" sz="1800" b="1" kern="10" dirty="0">
              <a:ln w="9525">
                <a:noFill/>
                <a:round/>
                <a:headEnd/>
                <a:tailEnd/>
              </a:ln>
              <a:solidFill>
                <a:srgbClr val="FF6600"/>
              </a:solidFill>
              <a:effectLst>
                <a:outerShdw dist="35921" dir="2700000" algn="ctr" rotWithShape="0">
                  <a:schemeClr val="tx1"/>
                </a:outerShdw>
              </a:effectLst>
              <a:latin typeface="Arial Black"/>
              <a:cs typeface="Bader" pitchFamily="2" charset="-78"/>
            </a:endParaRPr>
          </a:p>
        </p:txBody>
      </p:sp>
    </p:spTree>
  </p:cSld>
  <p:clrMapOvr>
    <a:masterClrMapping/>
  </p:clrMapOvr>
  <p:transition spd="slow" advClick="0" advTm="120000">
    <p:wedge/>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arn(outVertical)">
                                      <p:cBhvr>
                                        <p:cTn id="7" dur="500"/>
                                        <p:tgtEl>
                                          <p:spTgt spid="24581"/>
                                        </p:tgtEl>
                                      </p:cBhvr>
                                    </p:animEffect>
                                  </p:childTnLst>
                                </p:cTn>
                              </p:par>
                              <p:par>
                                <p:cTn id="8" presetID="16" presetClass="entr" presetSubtype="37" fill="hold" grpId="0" nodeType="withEffect" nodePh="1">
                                  <p:stCondLst>
                                    <p:cond delay="0"/>
                                  </p:stCondLst>
                                  <p:endCondLst>
                                    <p:cond evt="begin" delay="0">
                                      <p:tn val="8"/>
                                    </p:cond>
                                  </p:endCondLst>
                                  <p:childTnLst>
                                    <p:set>
                                      <p:cBhvr>
                                        <p:cTn id="9" dur="1" fill="hold">
                                          <p:stCondLst>
                                            <p:cond delay="0"/>
                                          </p:stCondLst>
                                        </p:cTn>
                                        <p:tgtEl>
                                          <p:spTgt spid="24586"/>
                                        </p:tgtEl>
                                        <p:attrNameLst>
                                          <p:attrName>style.visibility</p:attrName>
                                        </p:attrNameLst>
                                      </p:cBhvr>
                                      <p:to>
                                        <p:strVal val="visible"/>
                                      </p:to>
                                    </p:set>
                                    <p:animEffect transition="in" filter="barn(outVertical)">
                                      <p:cBhvr>
                                        <p:cTn id="10" dur="10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245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j0285102"/>
          <p:cNvPicPr>
            <a:picLocks noChangeAspect="1" noChangeArrowheads="1"/>
          </p:cNvPicPr>
          <p:nvPr/>
        </p:nvPicPr>
        <p:blipFill>
          <a:blip r:embed="rId3"/>
          <a:srcRect/>
          <a:stretch>
            <a:fillRect/>
          </a:stretch>
        </p:blipFill>
        <p:spPr bwMode="auto">
          <a:xfrm>
            <a:off x="0" y="647700"/>
            <a:ext cx="9144000" cy="6237288"/>
          </a:xfrm>
          <a:prstGeom prst="rect">
            <a:avLst/>
          </a:prstGeom>
          <a:noFill/>
          <a:ln w="9525">
            <a:noFill/>
            <a:miter lim="800000"/>
            <a:headEnd/>
            <a:tailEnd/>
          </a:ln>
        </p:spPr>
      </p:pic>
      <p:sp>
        <p:nvSpPr>
          <p:cNvPr id="14341" name="Rectangle 5"/>
          <p:cNvSpPr>
            <a:spLocks noChangeArrowheads="1"/>
          </p:cNvSpPr>
          <p:nvPr/>
        </p:nvSpPr>
        <p:spPr bwMode="auto">
          <a:xfrm>
            <a:off x="1071538" y="1857364"/>
            <a:ext cx="7215238" cy="4524315"/>
          </a:xfrm>
          <a:prstGeom prst="rect">
            <a:avLst/>
          </a:prstGeom>
          <a:solidFill>
            <a:schemeClr val="bg1">
              <a:alpha val="42999"/>
            </a:schemeClr>
          </a:solidFill>
          <a:ln w="9525">
            <a:noFill/>
            <a:miter lim="800000"/>
            <a:headEnd/>
            <a:tailEnd/>
          </a:ln>
          <a:effectLst/>
        </p:spPr>
        <p:txBody>
          <a:bodyPr wrap="square">
            <a:spAutoFit/>
          </a:bodyPr>
          <a:lstStyle/>
          <a:p>
            <a:pPr algn="r" rtl="1"/>
            <a:r>
              <a:rPr lang="ar-DZ" sz="3200" b="1" dirty="0" smtClean="0">
                <a:solidFill>
                  <a:schemeClr val="bg1"/>
                </a:solidFill>
                <a:cs typeface="Traditional Arabic" pitchFamily="2" charset="-78"/>
              </a:rPr>
              <a:t> </a:t>
            </a:r>
            <a:r>
              <a:rPr lang="ar-DZ" sz="3200" b="1" dirty="0" smtClean="0">
                <a:cs typeface="Traditional Arabic" pitchFamily="2" charset="-78"/>
              </a:rPr>
              <a:t>يحاول هذا المفهوم مطابقة الأدب المقارن مع دراسة الأدب في شموله أو مطابقته مع الأدب العالمي– </a:t>
            </a:r>
            <a:r>
              <a:rPr lang="fr-FR" sz="3200" b="1" dirty="0" err="1" smtClean="0">
                <a:cs typeface="Traditional Arabic" pitchFamily="2" charset="-78"/>
              </a:rPr>
              <a:t>Weltliteraur</a:t>
            </a:r>
            <a:r>
              <a:rPr lang="ar-DZ" sz="3200" b="1" dirty="0" smtClean="0">
                <a:cs typeface="Traditional Arabic" pitchFamily="2" charset="-78"/>
              </a:rPr>
              <a:t> وهو مصطلح من وضع الشاعر الألماني غوته-</a:t>
            </a:r>
            <a:r>
              <a:rPr lang="fr-FR" sz="3200" b="1" dirty="0" smtClean="0">
                <a:cs typeface="Traditional Arabic" pitchFamily="2" charset="-78"/>
              </a:rPr>
              <a:t>GOETHE</a:t>
            </a:r>
            <a:r>
              <a:rPr lang="ar-DZ" sz="3200" b="1" dirty="0" smtClean="0">
                <a:cs typeface="Traditional Arabic" pitchFamily="2" charset="-78"/>
              </a:rPr>
              <a:t> </a:t>
            </a:r>
            <a:endParaRPr lang="fr-FR" sz="3200" b="1" dirty="0" smtClean="0">
              <a:cs typeface="Traditional Arabic" pitchFamily="2" charset="-78"/>
            </a:endParaRPr>
          </a:p>
          <a:p>
            <a:pPr algn="r" rtl="1"/>
            <a:r>
              <a:rPr lang="ar-DZ" sz="3200" b="1" dirty="0" smtClean="0">
                <a:cs typeface="Traditional Arabic" pitchFamily="2" charset="-78"/>
              </a:rPr>
              <a:t>و يعني أنّ الأدب ينبغي أن يدرس على اتساع القارات الخمس كلّها، </a:t>
            </a:r>
            <a:r>
              <a:rPr lang="ar-DZ" sz="3200" b="1" dirty="0" err="1" smtClean="0">
                <a:cs typeface="Traditional Arabic" pitchFamily="2" charset="-78"/>
              </a:rPr>
              <a:t>و</a:t>
            </a:r>
            <a:r>
              <a:rPr lang="ar-DZ" sz="3200" b="1" dirty="0" smtClean="0">
                <a:cs typeface="Traditional Arabic" pitchFamily="2" charset="-78"/>
              </a:rPr>
              <a:t> استعمل المصطلح ليُبشّر بزمان تصبح فيه كل الآداب أدبا واحدا. كما يحمل المصطلح معنى آخر : </a:t>
            </a:r>
            <a:r>
              <a:rPr lang="ar-DZ" sz="3200" b="1" dirty="0" err="1" smtClean="0">
                <a:cs typeface="Traditional Arabic" pitchFamily="2" charset="-78"/>
              </a:rPr>
              <a:t>و</a:t>
            </a:r>
            <a:r>
              <a:rPr lang="ar-DZ" sz="3200" b="1" dirty="0" smtClean="0">
                <a:cs typeface="Traditional Arabic" pitchFamily="2" charset="-78"/>
              </a:rPr>
              <a:t> هو الروائع العظيمة ذات السحر المستمرّ التي تجمع آثار </a:t>
            </a:r>
            <a:r>
              <a:rPr lang="ar-DZ" sz="3200" b="1" dirty="0" err="1" smtClean="0">
                <a:cs typeface="Traditional Arabic" pitchFamily="2" charset="-78"/>
              </a:rPr>
              <a:t>دانتي</a:t>
            </a:r>
            <a:r>
              <a:rPr lang="ar-DZ" sz="3200" b="1" dirty="0" smtClean="0">
                <a:cs typeface="Traditional Arabic" pitchFamily="2" charset="-78"/>
              </a:rPr>
              <a:t> و شكسبير </a:t>
            </a:r>
            <a:r>
              <a:rPr lang="ar-DZ" sz="3200" b="1" dirty="0" err="1" smtClean="0">
                <a:cs typeface="Traditional Arabic" pitchFamily="2" charset="-78"/>
              </a:rPr>
              <a:t>و</a:t>
            </a:r>
            <a:r>
              <a:rPr lang="ar-DZ" sz="3200" b="1" dirty="0" smtClean="0">
                <a:cs typeface="Traditional Arabic" pitchFamily="2" charset="-78"/>
              </a:rPr>
              <a:t>  طاغور </a:t>
            </a:r>
            <a:r>
              <a:rPr lang="ar-DZ" sz="3200" b="1" dirty="0" err="1" smtClean="0">
                <a:cs typeface="Traditional Arabic" pitchFamily="2" charset="-78"/>
              </a:rPr>
              <a:t>و</a:t>
            </a:r>
            <a:r>
              <a:rPr lang="ar-DZ" sz="3200" b="1" dirty="0" smtClean="0">
                <a:cs typeface="Traditional Arabic" pitchFamily="2" charset="-78"/>
              </a:rPr>
              <a:t> ماركيز... لأنّها مقروءة في أنحاء العالم، </a:t>
            </a:r>
            <a:r>
              <a:rPr lang="ar-DZ" sz="3200" b="1" dirty="0" err="1" smtClean="0">
                <a:cs typeface="Traditional Arabic" pitchFamily="2" charset="-78"/>
              </a:rPr>
              <a:t>و</a:t>
            </a:r>
            <a:r>
              <a:rPr lang="ar-DZ" sz="3200" b="1" dirty="0" smtClean="0">
                <a:cs typeface="Traditional Arabic" pitchFamily="2" charset="-78"/>
              </a:rPr>
              <a:t> في كل عصر </a:t>
            </a:r>
            <a:r>
              <a:rPr lang="ar-DZ" sz="3200" b="1" dirty="0" err="1" smtClean="0">
                <a:cs typeface="Traditional Arabic" pitchFamily="2" charset="-78"/>
              </a:rPr>
              <a:t>و</a:t>
            </a:r>
            <a:r>
              <a:rPr lang="ar-DZ" sz="3200" b="1" dirty="0" smtClean="0">
                <a:cs typeface="Traditional Arabic" pitchFamily="2" charset="-78"/>
              </a:rPr>
              <a:t> معترف بقيمتها الفنية </a:t>
            </a:r>
            <a:r>
              <a:rPr lang="ar-DZ" sz="3200" b="1" dirty="0" err="1" smtClean="0">
                <a:cs typeface="Traditional Arabic" pitchFamily="2" charset="-78"/>
              </a:rPr>
              <a:t>و</a:t>
            </a:r>
            <a:r>
              <a:rPr lang="ar-DZ" sz="3200" b="1" dirty="0" smtClean="0">
                <a:cs typeface="Traditional Arabic" pitchFamily="2" charset="-78"/>
              </a:rPr>
              <a:t> الفكرية.</a:t>
            </a:r>
            <a:endParaRPr lang="fr-FR" sz="3200" b="1" dirty="0">
              <a:cs typeface="Traditional Arabic" pitchFamily="2" charset="-78"/>
            </a:endParaRPr>
          </a:p>
        </p:txBody>
      </p:sp>
      <p:sp>
        <p:nvSpPr>
          <p:cNvPr id="14350" name="Rectangle 14"/>
          <p:cNvSpPr>
            <a:spLocks noChangeArrowheads="1"/>
          </p:cNvSpPr>
          <p:nvPr/>
        </p:nvSpPr>
        <p:spPr bwMode="auto">
          <a:xfrm>
            <a:off x="0" y="0"/>
            <a:ext cx="9144000" cy="1125538"/>
          </a:xfrm>
          <a:prstGeom prst="rect">
            <a:avLst/>
          </a:prstGeom>
          <a:solidFill>
            <a:srgbClr val="663300"/>
          </a:solidFill>
          <a:ln w="9525">
            <a:noFill/>
            <a:miter lim="800000"/>
            <a:headEnd/>
            <a:tailEnd/>
          </a:ln>
          <a:effectLst/>
        </p:spPr>
        <p:txBody>
          <a:bodyPr wrap="none" anchor="ctr"/>
          <a:lstStyle/>
          <a:p>
            <a:endParaRPr lang="fr-FR"/>
          </a:p>
        </p:txBody>
      </p:sp>
      <p:sp>
        <p:nvSpPr>
          <p:cNvPr id="14351" name="WordArt 15"/>
          <p:cNvSpPr>
            <a:spLocks noChangeArrowheads="1" noChangeShapeType="1" noTextEdit="1"/>
          </p:cNvSpPr>
          <p:nvPr/>
        </p:nvSpPr>
        <p:spPr bwMode="auto">
          <a:xfrm>
            <a:off x="2000232" y="242888"/>
            <a:ext cx="6000792" cy="900096"/>
          </a:xfrm>
          <a:prstGeom prst="rect">
            <a:avLst/>
          </a:prstGeom>
        </p:spPr>
        <p:txBody>
          <a:bodyPr wrap="none" fromWordArt="1">
            <a:prstTxWarp prst="textPlain">
              <a:avLst>
                <a:gd name="adj" fmla="val 50000"/>
              </a:avLst>
            </a:prstTxWarp>
          </a:bodyPr>
          <a:lstStyle/>
          <a:p>
            <a:pPr algn="ctr" rtl="1"/>
            <a:r>
              <a:rPr lang="ar-DZ" sz="4000" dirty="0" smtClean="0">
                <a:solidFill>
                  <a:schemeClr val="bg1"/>
                </a:solidFill>
              </a:rPr>
              <a:t>ب-المفهوم الثاني(الأدب العالمي </a:t>
            </a:r>
            <a:r>
              <a:rPr lang="ar-DZ" sz="4000" dirty="0" err="1" smtClean="0">
                <a:solidFill>
                  <a:schemeClr val="bg1"/>
                </a:solidFill>
              </a:rPr>
              <a:t>و</a:t>
            </a:r>
            <a:r>
              <a:rPr lang="ar-DZ" sz="4000" dirty="0" smtClean="0">
                <a:solidFill>
                  <a:schemeClr val="bg1"/>
                </a:solidFill>
              </a:rPr>
              <a:t> العام)</a:t>
            </a:r>
            <a:r>
              <a:rPr lang="ar-DZ" sz="4000" b="1" kern="10" dirty="0" smtClean="0">
                <a:ln w="28575">
                  <a:solidFill>
                    <a:srgbClr val="000000"/>
                  </a:solidFill>
                  <a:round/>
                  <a:headEnd/>
                  <a:tailEnd/>
                </a:ln>
                <a:solidFill>
                  <a:schemeClr val="bg1"/>
                </a:solidFill>
                <a:effectLst>
                  <a:outerShdw dist="35921" dir="2700000" algn="ctr" rotWithShape="0">
                    <a:srgbClr val="868686"/>
                  </a:outerShdw>
                </a:effectLst>
                <a:latin typeface="Arial Black"/>
              </a:rPr>
              <a:t>:</a:t>
            </a:r>
            <a:endParaRPr lang="fr-FR" sz="4000" b="1" kern="10" dirty="0">
              <a:ln w="28575">
                <a:solidFill>
                  <a:srgbClr val="000000"/>
                </a:solidFill>
                <a:round/>
                <a:headEnd/>
                <a:tailEnd/>
              </a:ln>
              <a:solidFill>
                <a:schemeClr val="bg1"/>
              </a:solidFill>
              <a:effectLst>
                <a:outerShdw dist="35921" dir="2700000" algn="ctr" rotWithShape="0">
                  <a:srgbClr val="868686"/>
                </a:outerShdw>
              </a:effectLst>
              <a:latin typeface="Arial Black"/>
            </a:endParaRPr>
          </a:p>
        </p:txBody>
      </p:sp>
    </p:spTree>
  </p:cSld>
  <p:clrMapOvr>
    <a:masterClrMapping/>
  </p:clrMapOvr>
  <p:transition spd="slow">
    <p:blind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500" fill="hold"/>
                                        <p:tgtEl>
                                          <p:spTgt spid="14351"/>
                                        </p:tgtEl>
                                        <p:attrNameLst>
                                          <p:attrName>ppt_w</p:attrName>
                                        </p:attrNameLst>
                                      </p:cBhvr>
                                      <p:tavLst>
                                        <p:tav tm="0">
                                          <p:val>
                                            <p:fltVal val="0"/>
                                          </p:val>
                                        </p:tav>
                                        <p:tav tm="100000">
                                          <p:val>
                                            <p:strVal val="#ppt_w"/>
                                          </p:val>
                                        </p:tav>
                                      </p:tavLst>
                                    </p:anim>
                                    <p:anim calcmode="lin" valueType="num">
                                      <p:cBhvr>
                                        <p:cTn id="8" dur="500" fill="hold"/>
                                        <p:tgtEl>
                                          <p:spTgt spid="143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341">
                                            <p:bg/>
                                          </p:spTgt>
                                        </p:tgtEl>
                                        <p:attrNameLst>
                                          <p:attrName>style.visibility</p:attrName>
                                        </p:attrNameLst>
                                      </p:cBhvr>
                                      <p:to>
                                        <p:strVal val="visible"/>
                                      </p:to>
                                    </p:set>
                                    <p:animEffect transition="in" filter="fade">
                                      <p:cBhvr>
                                        <p:cTn id="13" dur="2000"/>
                                        <p:tgtEl>
                                          <p:spTgt spid="14341">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41">
                                            <p:txEl>
                                              <p:pRg st="0" end="0"/>
                                            </p:txEl>
                                          </p:spTgt>
                                        </p:tgtEl>
                                        <p:attrNameLst>
                                          <p:attrName>style.visibility</p:attrName>
                                        </p:attrNameLst>
                                      </p:cBhvr>
                                      <p:to>
                                        <p:strVal val="visible"/>
                                      </p:to>
                                    </p:set>
                                    <p:animEffect transition="in" filter="fade">
                                      <p:cBhvr>
                                        <p:cTn id="16" dur="2000"/>
                                        <p:tgtEl>
                                          <p:spTgt spid="14341">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41">
                                            <p:txEl>
                                              <p:pRg st="1" end="1"/>
                                            </p:txEl>
                                          </p:spTgt>
                                        </p:tgtEl>
                                        <p:attrNameLst>
                                          <p:attrName>style.visibility</p:attrName>
                                        </p:attrNameLst>
                                      </p:cBhvr>
                                      <p:to>
                                        <p:strVal val="visible"/>
                                      </p:to>
                                    </p:set>
                                    <p:animEffect transition="in" filter="fade">
                                      <p:cBhvr>
                                        <p:cTn id="19" dur="2000"/>
                                        <p:tgtEl>
                                          <p:spTgt spid="143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allAtOnce" animBg="1"/>
      <p:bldP spid="143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Picture 13" descr="j0285098"/>
          <p:cNvPicPr>
            <a:picLocks noChangeAspect="1" noChangeArrowheads="1"/>
          </p:cNvPicPr>
          <p:nvPr/>
        </p:nvPicPr>
        <p:blipFill>
          <a:blip r:embed="rId3"/>
          <a:srcRect/>
          <a:stretch>
            <a:fillRect/>
          </a:stretch>
        </p:blipFill>
        <p:spPr bwMode="auto">
          <a:xfrm>
            <a:off x="0" y="692150"/>
            <a:ext cx="9144000" cy="6165850"/>
          </a:xfrm>
          <a:prstGeom prst="rect">
            <a:avLst/>
          </a:prstGeom>
          <a:noFill/>
        </p:spPr>
      </p:pic>
      <p:sp>
        <p:nvSpPr>
          <p:cNvPr id="15367" name="Rectangle 7"/>
          <p:cNvSpPr>
            <a:spLocks noChangeArrowheads="1"/>
          </p:cNvSpPr>
          <p:nvPr/>
        </p:nvSpPr>
        <p:spPr bwMode="auto">
          <a:xfrm>
            <a:off x="971550" y="3354388"/>
            <a:ext cx="7272338" cy="2123658"/>
          </a:xfrm>
          <a:prstGeom prst="rect">
            <a:avLst/>
          </a:prstGeom>
          <a:gradFill rotWithShape="1">
            <a:gsLst>
              <a:gs pos="0">
                <a:srgbClr val="FF6600">
                  <a:alpha val="22000"/>
                </a:srgbClr>
              </a:gs>
              <a:gs pos="100000">
                <a:srgbClr val="FF6600">
                  <a:alpha val="59000"/>
                </a:srgbClr>
              </a:gs>
            </a:gsLst>
            <a:lin ang="5400000" scaled="1"/>
          </a:gradFill>
          <a:ln w="9525">
            <a:noFill/>
            <a:miter lim="800000"/>
            <a:headEnd/>
            <a:tailEnd/>
          </a:ln>
          <a:effectLst/>
        </p:spPr>
        <p:txBody>
          <a:bodyPr>
            <a:spAutoFit/>
          </a:bodyPr>
          <a:lstStyle/>
          <a:p>
            <a:pPr algn="just" rtl="1"/>
            <a:r>
              <a:rPr lang="ar-DZ" sz="3200" b="1" dirty="0" smtClean="0">
                <a:solidFill>
                  <a:schemeClr val="bg1"/>
                </a:solidFill>
                <a:cs typeface="MCS FREEDOM" pitchFamily="2" charset="-78"/>
              </a:rPr>
              <a:t>لكن الأدب المقارن يعني شيئا آخر؛ فهو </a:t>
            </a:r>
            <a:r>
              <a:rPr lang="ar-DZ" sz="3200" b="1" dirty="0" err="1" smtClean="0">
                <a:solidFill>
                  <a:schemeClr val="bg1"/>
                </a:solidFill>
                <a:cs typeface="MCS FREEDOM" pitchFamily="2" charset="-78"/>
              </a:rPr>
              <a:t>اثنيني</a:t>
            </a:r>
            <a:r>
              <a:rPr lang="ar-DZ" sz="3200" b="1" dirty="0" smtClean="0">
                <a:solidFill>
                  <a:schemeClr val="bg1"/>
                </a:solidFill>
                <a:cs typeface="MCS FREEDOM" pitchFamily="2" charset="-78"/>
              </a:rPr>
              <a:t> أي يدرس العلاقة بين أدب </a:t>
            </a:r>
            <a:r>
              <a:rPr lang="ar-DZ" sz="3200" b="1" dirty="0" err="1" smtClean="0">
                <a:solidFill>
                  <a:schemeClr val="bg1"/>
                </a:solidFill>
                <a:cs typeface="MCS FREEDOM" pitchFamily="2" charset="-78"/>
              </a:rPr>
              <a:t>و</a:t>
            </a:r>
            <a:r>
              <a:rPr lang="ar-DZ" sz="3200" b="1" dirty="0" smtClean="0">
                <a:solidFill>
                  <a:schemeClr val="bg1"/>
                </a:solidFill>
                <a:cs typeface="MCS FREEDOM" pitchFamily="2" charset="-78"/>
              </a:rPr>
              <a:t> آخر/ بين طرفين اثنين، في حين يدرس الأدب العالمي الأدب في عالمه الأرحب متجاوزا بذلك </a:t>
            </a:r>
            <a:r>
              <a:rPr lang="ar-DZ" sz="3600" b="1" dirty="0" err="1" smtClean="0">
                <a:solidFill>
                  <a:schemeClr val="bg1"/>
                </a:solidFill>
                <a:cs typeface="MCS FREEDOM" pitchFamily="2" charset="-78"/>
              </a:rPr>
              <a:t>الاثنينية</a:t>
            </a:r>
            <a:r>
              <a:rPr lang="ar-DZ" sz="3200" b="1" dirty="0" smtClean="0">
                <a:solidFill>
                  <a:schemeClr val="bg1"/>
                </a:solidFill>
                <a:cs typeface="MCS FREEDOM" pitchFamily="2" charset="-78"/>
              </a:rPr>
              <a:t>.</a:t>
            </a:r>
            <a:endParaRPr lang="fr-FR" sz="3200" b="1" dirty="0">
              <a:solidFill>
                <a:schemeClr val="bg1"/>
              </a:solidFill>
              <a:cs typeface="MCS FREEDOM" pitchFamily="2" charset="-78"/>
            </a:endParaRPr>
          </a:p>
        </p:txBody>
      </p:sp>
      <p:sp>
        <p:nvSpPr>
          <p:cNvPr id="15374" name="Rectangle 14"/>
          <p:cNvSpPr>
            <a:spLocks noChangeArrowheads="1"/>
          </p:cNvSpPr>
          <p:nvPr/>
        </p:nvSpPr>
        <p:spPr bwMode="auto">
          <a:xfrm>
            <a:off x="0" y="0"/>
            <a:ext cx="9144000" cy="1125538"/>
          </a:xfrm>
          <a:prstGeom prst="rect">
            <a:avLst/>
          </a:prstGeom>
          <a:solidFill>
            <a:srgbClr val="663300"/>
          </a:solidFill>
          <a:ln w="9525">
            <a:solidFill>
              <a:schemeClr val="tx1"/>
            </a:solidFill>
            <a:miter lim="800000"/>
            <a:headEnd/>
            <a:tailEnd/>
          </a:ln>
          <a:effectLst/>
        </p:spPr>
        <p:txBody>
          <a:bodyPr wrap="none" anchor="ctr"/>
          <a:lstStyle/>
          <a:p>
            <a:endParaRPr lang="fr-FR"/>
          </a:p>
        </p:txBody>
      </p:sp>
    </p:spTree>
  </p:cSld>
  <p:clrMapOvr>
    <a:masterClrMapping/>
  </p:clrMapOvr>
  <p:transition spd="slow">
    <p:comb/>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7">
                                            <p:bg/>
                                          </p:spTgt>
                                        </p:tgtEl>
                                        <p:attrNameLst>
                                          <p:attrName>style.visibility</p:attrName>
                                        </p:attrNameLst>
                                      </p:cBhvr>
                                      <p:to>
                                        <p:strVal val="visible"/>
                                      </p:to>
                                    </p:set>
                                    <p:anim calcmode="lin" valueType="num">
                                      <p:cBhvr additive="base">
                                        <p:cTn id="7" dur="500" fill="hold"/>
                                        <p:tgtEl>
                                          <p:spTgt spid="1536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36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7">
                                            <p:txEl>
                                              <p:pRg st="0" end="0"/>
                                            </p:txEl>
                                          </p:spTgt>
                                        </p:tgtEl>
                                        <p:attrNameLst>
                                          <p:attrName>style.visibility</p:attrName>
                                        </p:attrNameLst>
                                      </p:cBhvr>
                                      <p:to>
                                        <p:strVal val="visible"/>
                                      </p:to>
                                    </p:set>
                                    <p:anim calcmode="lin" valueType="num">
                                      <p:cBhvr additive="base">
                                        <p:cTn id="13"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8" name="WordArt 50"/>
          <p:cNvSpPr>
            <a:spLocks noChangeArrowheads="1" noChangeShapeType="1" noTextEdit="1"/>
          </p:cNvSpPr>
          <p:nvPr/>
        </p:nvSpPr>
        <p:spPr bwMode="auto">
          <a:xfrm>
            <a:off x="357158" y="428604"/>
            <a:ext cx="3786214" cy="1071570"/>
          </a:xfrm>
          <a:prstGeom prst="rect">
            <a:avLst/>
          </a:prstGeom>
        </p:spPr>
        <p:txBody>
          <a:bodyPr wrap="none" fromWordArt="1">
            <a:prstTxWarp prst="textPlain">
              <a:avLst>
                <a:gd name="adj" fmla="val 50000"/>
              </a:avLst>
            </a:prstTxWarp>
          </a:bodyPr>
          <a:lstStyle/>
          <a:p>
            <a:pPr algn="ctr" rtl="1"/>
            <a:r>
              <a:rPr lang="ar-DZ" sz="4000" b="1" kern="10" dirty="0" smtClean="0">
                <a:ln w="28575">
                  <a:solidFill>
                    <a:srgbClr val="000000"/>
                  </a:solidFill>
                  <a:round/>
                  <a:headEnd/>
                  <a:tailEnd/>
                </a:ln>
                <a:effectLst>
                  <a:outerShdw dist="35921" dir="2700000" algn="ctr" rotWithShape="0">
                    <a:srgbClr val="868686"/>
                  </a:outerShdw>
                </a:effectLst>
                <a:latin typeface="Arial Black"/>
              </a:rPr>
              <a:t>ج-المفهوم الثالث(اتجاهات معاصرة</a:t>
            </a:r>
            <a:r>
              <a:rPr lang="ar-DZ" sz="4000" b="1" kern="10" dirty="0" smtClean="0">
                <a:ln w="28575">
                  <a:solidFill>
                    <a:srgbClr val="000000"/>
                  </a:solidFill>
                  <a:round/>
                  <a:headEnd/>
                  <a:tailEnd/>
                </a:ln>
                <a:solidFill>
                  <a:srgbClr val="FF6600"/>
                </a:solidFill>
                <a:effectLst>
                  <a:outerShdw dist="35921" dir="2700000" algn="ctr" rotWithShape="0">
                    <a:srgbClr val="868686"/>
                  </a:outerShdw>
                </a:effectLst>
                <a:latin typeface="Arial Black"/>
              </a:rPr>
              <a:t>)</a:t>
            </a:r>
            <a:endParaRPr lang="fr-FR" sz="4000" b="1" kern="10" dirty="0">
              <a:ln w="28575">
                <a:solidFill>
                  <a:srgbClr val="000000"/>
                </a:solidFill>
                <a:round/>
                <a:headEnd/>
                <a:tailEnd/>
              </a:ln>
              <a:solidFill>
                <a:srgbClr val="FF6600"/>
              </a:solidFill>
              <a:effectLst>
                <a:outerShdw dist="35921" dir="2700000" algn="ctr" rotWithShape="0">
                  <a:srgbClr val="868686"/>
                </a:outerShdw>
              </a:effectLst>
              <a:latin typeface="Arial Black"/>
            </a:endParaRPr>
          </a:p>
        </p:txBody>
      </p:sp>
      <p:pic>
        <p:nvPicPr>
          <p:cNvPr id="17459" name="Picture 51" descr="j0309629"/>
          <p:cNvPicPr>
            <a:picLocks noChangeAspect="1" noChangeArrowheads="1"/>
          </p:cNvPicPr>
          <p:nvPr/>
        </p:nvPicPr>
        <p:blipFill>
          <a:blip r:embed="rId3"/>
          <a:srcRect/>
          <a:stretch>
            <a:fillRect/>
          </a:stretch>
        </p:blipFill>
        <p:spPr bwMode="auto">
          <a:xfrm>
            <a:off x="4249738" y="0"/>
            <a:ext cx="4894262" cy="6858000"/>
          </a:xfrm>
          <a:prstGeom prst="rect">
            <a:avLst/>
          </a:prstGeom>
          <a:noFill/>
        </p:spPr>
      </p:pic>
      <p:sp>
        <p:nvSpPr>
          <p:cNvPr id="5" name="Rectangle 4"/>
          <p:cNvSpPr/>
          <p:nvPr/>
        </p:nvSpPr>
        <p:spPr>
          <a:xfrm>
            <a:off x="357158" y="2000240"/>
            <a:ext cx="7500990" cy="4524315"/>
          </a:xfrm>
          <a:prstGeom prst="rect">
            <a:avLst/>
          </a:prstGeom>
        </p:spPr>
        <p:txBody>
          <a:bodyPr wrap="square">
            <a:spAutoFit/>
          </a:bodyPr>
          <a:lstStyle/>
          <a:p>
            <a:pPr algn="just" rtl="1"/>
            <a:r>
              <a:rPr lang="ar-DZ" sz="3600" dirty="0" smtClean="0"/>
              <a:t>توسّعت كثيرا في مفهوم الأدب المقارن ليشمل المقارنة بين الآداب المختلفة مع التجاوز عن شرط وجود علاقة تبادلية بينها، </a:t>
            </a:r>
            <a:r>
              <a:rPr lang="ar-DZ" sz="3600" dirty="0" err="1" smtClean="0"/>
              <a:t>و</a:t>
            </a:r>
            <a:r>
              <a:rPr lang="ar-DZ" sz="3600" dirty="0" smtClean="0"/>
              <a:t> من المعاصرين من يسند إلى الأدب المقارن مهمة دراسة العلاقات بين الأدب </a:t>
            </a:r>
            <a:r>
              <a:rPr lang="ar-DZ" sz="3600" dirty="0" err="1" smtClean="0"/>
              <a:t>و</a:t>
            </a:r>
            <a:r>
              <a:rPr lang="ar-DZ" sz="3600" dirty="0" smtClean="0"/>
              <a:t> فروع المعرفة الأخرى </a:t>
            </a:r>
            <a:r>
              <a:rPr lang="ar-DZ" sz="3600" dirty="0" err="1" smtClean="0"/>
              <a:t>و</a:t>
            </a:r>
            <a:r>
              <a:rPr lang="ar-DZ" sz="3600" dirty="0" smtClean="0"/>
              <a:t> لاسيما في مجال الفنون </a:t>
            </a:r>
            <a:r>
              <a:rPr lang="ar-DZ" sz="3600" dirty="0" err="1" smtClean="0"/>
              <a:t>و</a:t>
            </a:r>
            <a:r>
              <a:rPr lang="ar-DZ" sz="3600" dirty="0" smtClean="0"/>
              <a:t> العلوم الإنسانية، إنّه عندهم:"مقارنة أدب معين مع أدب آخر أو آداب أخرى، </a:t>
            </a:r>
            <a:r>
              <a:rPr lang="ar-DZ" sz="3600" dirty="0" err="1" smtClean="0"/>
              <a:t>و</a:t>
            </a:r>
            <a:r>
              <a:rPr lang="ar-DZ" sz="3600" dirty="0" smtClean="0"/>
              <a:t> مقارنة الأدب بمناطق أخرى من التعبير الإنساني.</a:t>
            </a:r>
            <a:endParaRPr lang="fr-FR" sz="3600" dirty="0"/>
          </a:p>
        </p:txBody>
      </p:sp>
    </p:spTree>
  </p:cSld>
  <p:clrMapOvr>
    <a:masterClrMapping/>
  </p:clrMapOvr>
  <p:transition spd="slow">
    <p:randomBa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58"/>
                                        </p:tgtEl>
                                        <p:attrNameLst>
                                          <p:attrName>style.visibility</p:attrName>
                                        </p:attrNameLst>
                                      </p:cBhvr>
                                      <p:to>
                                        <p:strVal val="visible"/>
                                      </p:to>
                                    </p:set>
                                    <p:anim calcmode="lin" valueType="num">
                                      <p:cBhvr>
                                        <p:cTn id="7" dur="500" fill="hold"/>
                                        <p:tgtEl>
                                          <p:spTgt spid="17458"/>
                                        </p:tgtEl>
                                        <p:attrNameLst>
                                          <p:attrName>ppt_w</p:attrName>
                                        </p:attrNameLst>
                                      </p:cBhvr>
                                      <p:tavLst>
                                        <p:tav tm="0">
                                          <p:val>
                                            <p:fltVal val="0"/>
                                          </p:val>
                                        </p:tav>
                                        <p:tav tm="100000">
                                          <p:val>
                                            <p:strVal val="#ppt_w"/>
                                          </p:val>
                                        </p:tav>
                                      </p:tavLst>
                                    </p:anim>
                                    <p:anim calcmode="lin" valueType="num">
                                      <p:cBhvr>
                                        <p:cTn id="8" dur="500" fill="hold"/>
                                        <p:tgtEl>
                                          <p:spTgt spid="174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8" grpId="0" animBg="1"/>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9" name="Picture 35" descr="j0316880"/>
          <p:cNvPicPr>
            <a:picLocks noChangeAspect="1" noChangeArrowheads="1"/>
          </p:cNvPicPr>
          <p:nvPr/>
        </p:nvPicPr>
        <p:blipFill>
          <a:blip r:embed="rId3"/>
          <a:srcRect/>
          <a:stretch>
            <a:fillRect/>
          </a:stretch>
        </p:blipFill>
        <p:spPr bwMode="auto">
          <a:xfrm>
            <a:off x="1928794" y="-2357478"/>
            <a:ext cx="9144000" cy="6005512"/>
          </a:xfrm>
          <a:prstGeom prst="rect">
            <a:avLst/>
          </a:prstGeom>
          <a:noFill/>
        </p:spPr>
      </p:pic>
      <p:sp>
        <p:nvSpPr>
          <p:cNvPr id="16414" name="Rectangle 30"/>
          <p:cNvSpPr>
            <a:spLocks noChangeArrowheads="1"/>
          </p:cNvSpPr>
          <p:nvPr/>
        </p:nvSpPr>
        <p:spPr bwMode="auto">
          <a:xfrm>
            <a:off x="428596" y="1285860"/>
            <a:ext cx="8286808" cy="4524315"/>
          </a:xfrm>
          <a:prstGeom prst="rect">
            <a:avLst/>
          </a:prstGeom>
          <a:gradFill rotWithShape="1">
            <a:gsLst>
              <a:gs pos="0">
                <a:srgbClr val="0099FF">
                  <a:alpha val="27000"/>
                </a:srgbClr>
              </a:gs>
              <a:gs pos="100000">
                <a:srgbClr val="0099FF">
                  <a:gamma/>
                  <a:tint val="22353"/>
                  <a:invGamma/>
                  <a:alpha val="70000"/>
                </a:srgbClr>
              </a:gs>
            </a:gsLst>
            <a:lin ang="2700000" scaled="1"/>
          </a:gradFill>
          <a:ln w="9525">
            <a:noFill/>
            <a:miter lim="800000"/>
            <a:headEnd/>
            <a:tailEnd/>
          </a:ln>
          <a:effectLst/>
        </p:spPr>
        <p:txBody>
          <a:bodyPr wrap="square">
            <a:spAutoFit/>
          </a:bodyPr>
          <a:lstStyle/>
          <a:p>
            <a:pPr algn="just" rtl="1"/>
            <a:r>
              <a:rPr lang="fr-FR" sz="2800" dirty="0" smtClean="0"/>
              <a:t> </a:t>
            </a:r>
            <a:r>
              <a:rPr lang="ar-DZ" sz="3600" dirty="0" smtClean="0"/>
              <a:t>و يطالب هؤلاء –منهم رماك</a:t>
            </a:r>
            <a:r>
              <a:rPr lang="fr-FR" sz="3600" dirty="0" smtClean="0"/>
              <a:t>-REMAK </a:t>
            </a:r>
            <a:r>
              <a:rPr lang="ar-DZ" sz="3600" dirty="0" smtClean="0"/>
              <a:t>بأن تتوسّع نظرة الأدب المقارن لتشمل البحث عن المشابهات في الأفكار الأدبية </a:t>
            </a:r>
            <a:r>
              <a:rPr lang="ar-DZ" sz="3600" dirty="0" err="1" smtClean="0"/>
              <a:t>و</a:t>
            </a:r>
            <a:r>
              <a:rPr lang="ar-DZ" sz="3600" dirty="0" smtClean="0"/>
              <a:t> في الذوق الجمالي،  لأنّه بغير ذلك لا يكون الأدب المقارن فعالية حية مرتبطة بقضايا العصر. و هم لا يشترطون وجود علاقة تاريخية أو تأثر </a:t>
            </a:r>
            <a:r>
              <a:rPr lang="ar-DZ" sz="3600" dirty="0" err="1" smtClean="0"/>
              <a:t>و</a:t>
            </a:r>
            <a:r>
              <a:rPr lang="ar-DZ" sz="3600" dirty="0" smtClean="0"/>
              <a:t> تأثير في منطقة الأدب المقارن ، إنّما يعتبرون المشابهات الجمالية </a:t>
            </a:r>
            <a:r>
              <a:rPr lang="ar-DZ" sz="3600" dirty="0" err="1" smtClean="0"/>
              <a:t>و</a:t>
            </a:r>
            <a:r>
              <a:rPr lang="ar-DZ" sz="3600" dirty="0" smtClean="0"/>
              <a:t> الذوقية أساسا للبحث </a:t>
            </a:r>
            <a:r>
              <a:rPr lang="ar-DZ" sz="3600" dirty="0" err="1" smtClean="0"/>
              <a:t>و</a:t>
            </a:r>
            <a:r>
              <a:rPr lang="ar-DZ" sz="3600" dirty="0" smtClean="0"/>
              <a:t> وسيلة لاكتشاف العنصر المشترك على مستوى الإنسانية</a:t>
            </a:r>
            <a:endParaRPr lang="fr-FR" sz="3600" dirty="0"/>
          </a:p>
        </p:txBody>
      </p:sp>
      <p:sp>
        <p:nvSpPr>
          <p:cNvPr id="16420" name="Rectangle 36"/>
          <p:cNvSpPr>
            <a:spLocks noChangeArrowheads="1"/>
          </p:cNvSpPr>
          <p:nvPr/>
        </p:nvSpPr>
        <p:spPr bwMode="auto">
          <a:xfrm>
            <a:off x="0" y="0"/>
            <a:ext cx="9144000" cy="1196975"/>
          </a:xfrm>
          <a:prstGeom prst="rect">
            <a:avLst/>
          </a:prstGeom>
          <a:solidFill>
            <a:srgbClr val="FFCC66"/>
          </a:solidFill>
          <a:ln w="9525">
            <a:noFill/>
            <a:miter lim="800000"/>
            <a:headEnd/>
            <a:tailEnd/>
          </a:ln>
          <a:effectLst/>
        </p:spPr>
        <p:txBody>
          <a:bodyPr wrap="none" anchor="ctr"/>
          <a:lstStyle/>
          <a:p>
            <a:endParaRPr lang="fr-FR"/>
          </a:p>
        </p:txBody>
      </p:sp>
      <p:sp>
        <p:nvSpPr>
          <p:cNvPr id="16418" name="WordArt 34"/>
          <p:cNvSpPr>
            <a:spLocks noChangeArrowheads="1" noChangeShapeType="1" noTextEdit="1"/>
          </p:cNvSpPr>
          <p:nvPr/>
        </p:nvSpPr>
        <p:spPr bwMode="auto">
          <a:xfrm>
            <a:off x="3905250" y="260350"/>
            <a:ext cx="1314450" cy="704850"/>
          </a:xfrm>
          <a:prstGeom prst="rect">
            <a:avLst/>
          </a:prstGeom>
        </p:spPr>
        <p:txBody>
          <a:bodyPr wrap="none" fromWordArt="1">
            <a:prstTxWarp prst="textPlain">
              <a:avLst>
                <a:gd name="adj" fmla="val 50000"/>
              </a:avLst>
            </a:prstTxWarp>
          </a:bodyPr>
          <a:lstStyle/>
          <a:p>
            <a:pPr algn="ctr" rtl="1"/>
            <a:endParaRPr lang="fr-FR" sz="4000" b="1" kern="10" dirty="0">
              <a:ln w="28575">
                <a:solidFill>
                  <a:srgbClr val="000000"/>
                </a:solidFill>
                <a:round/>
                <a:headEnd/>
                <a:tailEnd/>
              </a:ln>
              <a:solidFill>
                <a:srgbClr val="FF6600"/>
              </a:solidFill>
              <a:effectLst>
                <a:outerShdw dist="35921" dir="2700000" algn="ctr" rotWithShape="0">
                  <a:srgbClr val="868686"/>
                </a:outerShdw>
              </a:effectLst>
              <a:latin typeface="Arial Black"/>
            </a:endParaRPr>
          </a:p>
        </p:txBody>
      </p:sp>
    </p:spTree>
  </p:cSld>
  <p:clrMapOvr>
    <a:masterClrMapping/>
  </p:clrMapOvr>
  <p:transition spd="slow">
    <p:blinds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6418"/>
                                        </p:tgtEl>
                                        <p:attrNameLst>
                                          <p:attrName>style.visibility</p:attrName>
                                        </p:attrNameLst>
                                      </p:cBhvr>
                                      <p:to>
                                        <p:strVal val="visible"/>
                                      </p:to>
                                    </p:set>
                                    <p:anim calcmode="lin" valueType="num">
                                      <p:cBhvr>
                                        <p:cTn id="7" dur="500" fill="hold"/>
                                        <p:tgtEl>
                                          <p:spTgt spid="16418"/>
                                        </p:tgtEl>
                                        <p:attrNameLst>
                                          <p:attrName>ppt_w</p:attrName>
                                        </p:attrNameLst>
                                      </p:cBhvr>
                                      <p:tavLst>
                                        <p:tav tm="0">
                                          <p:val>
                                            <p:fltVal val="0"/>
                                          </p:val>
                                        </p:tav>
                                        <p:tav tm="100000">
                                          <p:val>
                                            <p:strVal val="#ppt_w"/>
                                          </p:val>
                                        </p:tav>
                                      </p:tavLst>
                                    </p:anim>
                                    <p:anim calcmode="lin" valueType="num">
                                      <p:cBhvr>
                                        <p:cTn id="8" dur="500" fill="hold"/>
                                        <p:tgtEl>
                                          <p:spTgt spid="164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6414"/>
                                        </p:tgtEl>
                                        <p:attrNameLst>
                                          <p:attrName>style.visibility</p:attrName>
                                        </p:attrNameLst>
                                      </p:cBhvr>
                                      <p:to>
                                        <p:strVal val="visible"/>
                                      </p:to>
                                    </p:set>
                                    <p:animEffect transition="in" filter="checkerboard(across)">
                                      <p:cBhvr>
                                        <p:cTn id="12" dur="500"/>
                                        <p:tgtEl>
                                          <p:spTgt spid="16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animBg="1" autoUpdateAnimBg="0"/>
      <p:bldP spid="164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21817.jpg"/>
          <p:cNvPicPr>
            <a:picLocks noChangeAspect="1"/>
          </p:cNvPicPr>
          <p:nvPr/>
        </p:nvPicPr>
        <p:blipFill>
          <a:blip r:embed="rId3"/>
          <a:stretch>
            <a:fillRect/>
          </a:stretch>
        </p:blipFill>
        <p:spPr>
          <a:xfrm>
            <a:off x="-342904" y="0"/>
            <a:ext cx="9486904" cy="6858000"/>
          </a:xfrm>
          <a:prstGeom prst="rect">
            <a:avLst/>
          </a:prstGeom>
        </p:spPr>
      </p:pic>
      <p:sp>
        <p:nvSpPr>
          <p:cNvPr id="24" name="ZoneTexte 23"/>
          <p:cNvSpPr txBox="1"/>
          <p:nvPr/>
        </p:nvSpPr>
        <p:spPr>
          <a:xfrm>
            <a:off x="1571604" y="2285992"/>
            <a:ext cx="6715172" cy="646331"/>
          </a:xfrm>
          <a:prstGeom prst="rect">
            <a:avLst/>
          </a:prstGeom>
          <a:noFill/>
        </p:spPr>
        <p:txBody>
          <a:bodyPr wrap="square" rtlCol="0">
            <a:spAutoFit/>
          </a:bodyPr>
          <a:lstStyle/>
          <a:p>
            <a:pPr algn="r" rtl="1"/>
            <a:r>
              <a:rPr lang="ar-DZ" sz="3600" b="1" dirty="0" smtClean="0">
                <a:solidFill>
                  <a:srgbClr val="0099FF"/>
                </a:solidFill>
              </a:rPr>
              <a:t>فروع الدراسة الأدبية المقارنـــــــــــــــــــــــة</a:t>
            </a:r>
            <a:endParaRPr lang="fr-FR" sz="3600" b="1" dirty="0">
              <a:solidFill>
                <a:srgbClr val="0099FF"/>
              </a:solidFill>
            </a:endParaRPr>
          </a:p>
        </p:txBody>
      </p:sp>
    </p:spTree>
  </p:cSld>
  <p:clrMapOvr>
    <a:masterClrMapping/>
  </p:clrMapOvr>
  <p:transition spd="slow">
    <p:wheel spokes="8"/>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42976" y="2214554"/>
            <a:ext cx="6643734" cy="461665"/>
          </a:xfrm>
          <a:prstGeom prst="rect">
            <a:avLst/>
          </a:prstGeom>
          <a:noFill/>
        </p:spPr>
        <p:txBody>
          <a:bodyPr wrap="square" rtlCol="0">
            <a:spAutoFit/>
          </a:bodyPr>
          <a:lstStyle/>
          <a:p>
            <a:pPr algn="r" rtl="1"/>
            <a:endParaRPr lang="fr-FR" dirty="0"/>
          </a:p>
        </p:txBody>
      </p:sp>
      <p:sp>
        <p:nvSpPr>
          <p:cNvPr id="15" name="ZoneTexte 14"/>
          <p:cNvSpPr txBox="1"/>
          <p:nvPr/>
        </p:nvSpPr>
        <p:spPr>
          <a:xfrm>
            <a:off x="428596" y="642918"/>
            <a:ext cx="8358246" cy="60016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rtl="1"/>
            <a:r>
              <a:rPr lang="ar-DZ" sz="3200" b="1" dirty="0" smtClean="0"/>
              <a:t>-عوامل انتقال الأدب من لغة إلى لغة، </a:t>
            </a:r>
            <a:r>
              <a:rPr lang="ar-DZ" sz="3200" b="1" dirty="0" err="1" smtClean="0"/>
              <a:t>و</a:t>
            </a:r>
            <a:r>
              <a:rPr lang="ar-DZ" sz="3200" b="1" dirty="0" smtClean="0"/>
              <a:t> المتمثلة في الكتب </a:t>
            </a:r>
            <a:r>
              <a:rPr lang="ar-DZ" sz="3200" b="1" dirty="0" err="1" smtClean="0"/>
              <a:t>و</a:t>
            </a:r>
            <a:r>
              <a:rPr lang="ar-DZ" sz="3200" b="1" dirty="0" smtClean="0"/>
              <a:t> المؤلفين، </a:t>
            </a:r>
            <a:r>
              <a:rPr lang="ar-DZ" sz="3200" b="1" dirty="0" err="1" smtClean="0"/>
              <a:t>و</a:t>
            </a:r>
            <a:r>
              <a:rPr lang="ar-DZ" sz="3200" b="1" dirty="0" smtClean="0"/>
              <a:t> إلى حدّ ما المترجمين. </a:t>
            </a:r>
            <a:endParaRPr lang="fr-FR" sz="3200" b="1" dirty="0" smtClean="0"/>
          </a:p>
          <a:p>
            <a:pPr algn="just" rtl="1"/>
            <a:r>
              <a:rPr lang="ar-DZ" sz="3200" b="1" dirty="0" smtClean="0"/>
              <a:t>-دراسة الأجناس الأدبية، </a:t>
            </a:r>
            <a:r>
              <a:rPr lang="ar-DZ" sz="3200" b="1" dirty="0" err="1" smtClean="0"/>
              <a:t>و</a:t>
            </a:r>
            <a:r>
              <a:rPr lang="ar-DZ" sz="3200" b="1" dirty="0" smtClean="0"/>
              <a:t> انتقالها ما بين الآداب القومية المختلفة.</a:t>
            </a:r>
            <a:endParaRPr lang="fr-FR" sz="3200" b="1" dirty="0" smtClean="0"/>
          </a:p>
          <a:p>
            <a:pPr algn="just" rtl="1"/>
            <a:r>
              <a:rPr lang="ar-DZ" sz="3200" b="1" dirty="0" smtClean="0"/>
              <a:t>-دراسة الموضوعات الأدبية.</a:t>
            </a:r>
            <a:endParaRPr lang="fr-FR" sz="3200" b="1" dirty="0" smtClean="0"/>
          </a:p>
          <a:p>
            <a:pPr algn="just" rtl="1"/>
            <a:r>
              <a:rPr lang="ar-DZ" sz="3200" b="1" dirty="0" smtClean="0"/>
              <a:t>-تأثير كاتب ما من أمّة في أدب أمة أخرى.  </a:t>
            </a:r>
          </a:p>
          <a:p>
            <a:pPr algn="just" rtl="1"/>
            <a:r>
              <a:rPr lang="ar-DZ" sz="3200" b="1" dirty="0" smtClean="0"/>
              <a:t>  (كلا الأديبين  ينتمي إلى وطن مختلف، </a:t>
            </a:r>
            <a:r>
              <a:rPr lang="ar-DZ" sz="3200" b="1" dirty="0" err="1" smtClean="0"/>
              <a:t>و</a:t>
            </a:r>
            <a:r>
              <a:rPr lang="ar-DZ" sz="3200" b="1" dirty="0" smtClean="0"/>
              <a:t> إلى لغة </a:t>
            </a:r>
            <a:r>
              <a:rPr lang="ar-DZ" sz="3200" b="1" dirty="0" err="1" smtClean="0"/>
              <a:t>مباينة</a:t>
            </a:r>
            <a:r>
              <a:rPr lang="ar-DZ" sz="3200" b="1" dirty="0" smtClean="0"/>
              <a:t>، </a:t>
            </a:r>
            <a:r>
              <a:rPr lang="ar-DZ" sz="3200" b="1" dirty="0" err="1" smtClean="0"/>
              <a:t>و</a:t>
            </a:r>
            <a:r>
              <a:rPr lang="ar-DZ" sz="3200" b="1" dirty="0" smtClean="0"/>
              <a:t> إلى حقبة غير الأخرى، </a:t>
            </a:r>
            <a:r>
              <a:rPr lang="ar-DZ" sz="3200" b="1" dirty="0" err="1" smtClean="0"/>
              <a:t>و</a:t>
            </a:r>
            <a:r>
              <a:rPr lang="ar-DZ" sz="3200" b="1" dirty="0" smtClean="0"/>
              <a:t> إلى مذهب فني مستقلّ، </a:t>
            </a:r>
            <a:r>
              <a:rPr lang="ar-DZ" sz="3200" b="1" dirty="0" err="1" smtClean="0"/>
              <a:t>و</a:t>
            </a:r>
            <a:r>
              <a:rPr lang="ar-DZ" sz="3200" b="1" dirty="0" smtClean="0"/>
              <a:t> مع ذلك فسوف يلتقيان عند أشياء، </a:t>
            </a:r>
            <a:r>
              <a:rPr lang="ar-DZ" sz="3200" b="1" dirty="0" err="1" smtClean="0"/>
              <a:t>و</a:t>
            </a:r>
            <a:r>
              <a:rPr lang="ar-DZ" sz="3200" b="1" dirty="0" smtClean="0"/>
              <a:t> يختلفان في غيرها اختلافا شديدا، </a:t>
            </a:r>
            <a:r>
              <a:rPr lang="ar-DZ" sz="3200" b="1" dirty="0" err="1" smtClean="0"/>
              <a:t>و</a:t>
            </a:r>
            <a:r>
              <a:rPr lang="ar-DZ" sz="3200" b="1" dirty="0" smtClean="0"/>
              <a:t> هذا الاختلاف الشديد دليل قرب، </a:t>
            </a:r>
            <a:r>
              <a:rPr lang="ar-DZ" sz="3200" b="1" dirty="0" err="1" smtClean="0"/>
              <a:t>و</a:t>
            </a:r>
            <a:r>
              <a:rPr lang="ar-DZ" sz="3200" b="1" dirty="0" smtClean="0"/>
              <a:t> ملمح تلاق، </a:t>
            </a:r>
            <a:r>
              <a:rPr lang="ar-DZ" sz="3200" b="1" dirty="0" err="1" smtClean="0"/>
              <a:t>و</a:t>
            </a:r>
            <a:r>
              <a:rPr lang="ar-DZ" sz="3200" b="1" dirty="0" smtClean="0"/>
              <a:t> ليس وليد تناقض أو أبعاد، لأن طرفي الدائرة يلتقيان عند نقطة، </a:t>
            </a:r>
            <a:r>
              <a:rPr lang="ar-DZ" sz="3200" b="1" dirty="0" err="1" smtClean="0"/>
              <a:t>و</a:t>
            </a:r>
            <a:r>
              <a:rPr lang="ar-DZ" sz="3200" b="1" dirty="0" smtClean="0"/>
              <a:t> يفترقان عندها أيضا).</a:t>
            </a:r>
            <a:endParaRPr lang="fr-FR" sz="3200" b="1" dirty="0"/>
          </a:p>
        </p:txBody>
      </p:sp>
    </p:spTree>
  </p:cSld>
  <p:clrMapOvr>
    <a:masterClrMapping/>
  </p:clrMapOvr>
  <p:transition spd="slow">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20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20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20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2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57158" y="1643050"/>
            <a:ext cx="8429684" cy="34163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4167188" algn="l"/>
              </a:tabLst>
            </a:pPr>
            <a:r>
              <a:rPr kumimoji="0" lang="ar-DZ" sz="3600" b="1" i="0" u="none" strike="noStrike" cap="none" normalizeH="0" baseline="0" dirty="0" smtClean="0">
                <a:ln>
                  <a:noFill/>
                </a:ln>
                <a:effectLst/>
                <a:latin typeface="Calibri" pitchFamily="34" charset="0"/>
                <a:ea typeface="Calibri" pitchFamily="34" charset="0"/>
              </a:rPr>
              <a:t>-دراسة مصادر الكاتب-و مثل هذه الدراسة عادة ما تأتي ضمنيّا-</a:t>
            </a:r>
            <a:endParaRPr kumimoji="0" lang="fr-FR" sz="3600" b="1" i="0" u="none" strike="noStrike" cap="none" normalizeH="0" baseline="0" dirty="0" smtClean="0">
              <a:ln>
                <a:noFill/>
              </a:ln>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167188" algn="l"/>
              </a:tabLst>
            </a:pPr>
            <a:r>
              <a:rPr kumimoji="0" lang="ar-DZ" sz="3600" b="1" i="0" u="none" strike="noStrike" cap="none" normalizeH="0" baseline="0" dirty="0" smtClean="0">
                <a:ln>
                  <a:noFill/>
                </a:ln>
                <a:effectLst/>
                <a:latin typeface="Calibri" pitchFamily="34" charset="0"/>
                <a:ea typeface="Calibri" pitchFamily="34" charset="0"/>
              </a:rPr>
              <a:t>-دراسة التيارات الفكرية.</a:t>
            </a:r>
            <a:endParaRPr kumimoji="0" lang="fr-FR" sz="3600" b="1" i="0" u="none" strike="noStrike" cap="none" normalizeH="0" baseline="0" dirty="0" smtClean="0">
              <a:ln>
                <a:noFill/>
              </a:ln>
              <a:effectLst/>
              <a:latin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167188" algn="l"/>
              </a:tabLst>
            </a:pPr>
            <a:r>
              <a:rPr kumimoji="0" lang="ar-DZ" sz="3600" b="1" i="0" u="none" strike="noStrike" cap="none" normalizeH="0" baseline="0" dirty="0" smtClean="0">
                <a:ln>
                  <a:noFill/>
                </a:ln>
                <a:effectLst/>
                <a:latin typeface="Calibri" pitchFamily="34" charset="0"/>
                <a:ea typeface="Calibri" pitchFamily="34" charset="0"/>
              </a:rPr>
              <a:t>-دراسة الشخصيات الأدبية المتخيلة والنماذج البشرية المختلفة.</a:t>
            </a:r>
            <a:endParaRPr kumimoji="0" lang="en-US" sz="3600" b="1" i="0" u="none" strike="noStrike" cap="none" normalizeH="0" baseline="0" dirty="0" smtClean="0">
              <a:ln>
                <a:noFill/>
              </a:ln>
              <a:effectLst/>
              <a:latin typeface="Calibri" pitchFamily="34" charset="0"/>
              <a:ea typeface="Calibri"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167188" algn="l"/>
              </a:tabLst>
            </a:pPr>
            <a:r>
              <a:rPr kumimoji="0" lang="ar-DZ" sz="3600" b="1" i="0" u="none" strike="noStrike" cap="none" normalizeH="0" baseline="0" dirty="0" smtClean="0">
                <a:ln>
                  <a:noFill/>
                </a:ln>
                <a:effectLst/>
                <a:latin typeface="Calibri" pitchFamily="34" charset="0"/>
                <a:ea typeface="Calibri" pitchFamily="34" charset="0"/>
              </a:rPr>
              <a:t>-دراسة بلد ما</a:t>
            </a:r>
            <a:r>
              <a:rPr kumimoji="0" lang="fr-FR" sz="3600" b="1" i="0" u="none" strike="noStrike" cap="none" normalizeH="0" baseline="0" dirty="0" smtClean="0">
                <a:ln>
                  <a:noFill/>
                </a:ln>
                <a:effectLst/>
                <a:latin typeface="Calibri" pitchFamily="34" charset="0"/>
                <a:ea typeface="Calibri" pitchFamily="34" charset="0"/>
              </a:rPr>
              <a:t>  </a:t>
            </a:r>
            <a:r>
              <a:rPr kumimoji="0" lang="ar-DZ" sz="3600" b="1" i="0" u="none" strike="noStrike" cap="none" normalizeH="0" baseline="0" dirty="0" smtClean="0">
                <a:ln>
                  <a:noFill/>
                </a:ln>
                <a:effectLst/>
                <a:latin typeface="Calibri" pitchFamily="34" charset="0"/>
                <a:ea typeface="Calibri" pitchFamily="34" charset="0"/>
              </a:rPr>
              <a:t>و متعلقاته كما يصوره أدب أمة أخرى</a:t>
            </a:r>
            <a:r>
              <a:rPr kumimoji="0" lang="ar-DZ" sz="3600" b="1" i="0" u="none" strike="noStrike" cap="none" normalizeH="0" baseline="0" dirty="0" smtClean="0">
                <a:ln>
                  <a:noFill/>
                </a:ln>
                <a:effectLst/>
                <a:latin typeface="Calibri" pitchFamily="34" charset="0"/>
                <a:ea typeface="Calibri" pitchFamily="34" charset="0"/>
                <a:cs typeface="Traditional Arabic" pitchFamily="2" charset="-78"/>
              </a:rPr>
              <a:t>.</a:t>
            </a:r>
            <a:r>
              <a:rPr kumimoji="0" lang="fr-FR" sz="3600" b="1" i="0" u="none" strike="noStrike" cap="none" normalizeH="0" baseline="0" dirty="0" smtClean="0">
                <a:ln>
                  <a:noFill/>
                </a:ln>
                <a:effectLst/>
                <a:latin typeface="Arial" pitchFamily="34" charset="0"/>
                <a:cs typeface="Arial" pitchFamily="34" charset="0"/>
              </a:rPr>
              <a:t> </a:t>
            </a:r>
          </a:p>
        </p:txBody>
      </p:sp>
    </p:spTree>
  </p:cSld>
  <p:clrMapOvr>
    <a:masterClrMapping/>
  </p:clrMapOvr>
  <p:transition spd="slow">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bg/>
                                          </p:spTgt>
                                        </p:tgtEl>
                                        <p:attrNameLst>
                                          <p:attrName>style.visibility</p:attrName>
                                        </p:attrNameLst>
                                      </p:cBhvr>
                                      <p:to>
                                        <p:strVal val="visible"/>
                                      </p:to>
                                    </p:set>
                                    <p:animEffect transition="in" filter="fade">
                                      <p:cBhvr>
                                        <p:cTn id="7" dur="2000"/>
                                        <p:tgtEl>
                                          <p:spTgt spid="4403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4">
                                            <p:txEl>
                                              <p:pRg st="0" end="0"/>
                                            </p:txEl>
                                          </p:spTgt>
                                        </p:tgtEl>
                                        <p:attrNameLst>
                                          <p:attrName>style.visibility</p:attrName>
                                        </p:attrNameLst>
                                      </p:cBhvr>
                                      <p:to>
                                        <p:strVal val="visible"/>
                                      </p:to>
                                    </p:set>
                                    <p:animEffect transition="in" filter="fade">
                                      <p:cBhvr>
                                        <p:cTn id="12" dur="2000"/>
                                        <p:tgtEl>
                                          <p:spTgt spid="440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034">
                                            <p:txEl>
                                              <p:pRg st="1" end="1"/>
                                            </p:txEl>
                                          </p:spTgt>
                                        </p:tgtEl>
                                        <p:attrNameLst>
                                          <p:attrName>style.visibility</p:attrName>
                                        </p:attrNameLst>
                                      </p:cBhvr>
                                      <p:to>
                                        <p:strVal val="visible"/>
                                      </p:to>
                                    </p:set>
                                    <p:animEffect transition="in" filter="fade">
                                      <p:cBhvr>
                                        <p:cTn id="17" dur="2000"/>
                                        <p:tgtEl>
                                          <p:spTgt spid="440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4">
                                            <p:txEl>
                                              <p:pRg st="2" end="2"/>
                                            </p:txEl>
                                          </p:spTgt>
                                        </p:tgtEl>
                                        <p:attrNameLst>
                                          <p:attrName>style.visibility</p:attrName>
                                        </p:attrNameLst>
                                      </p:cBhvr>
                                      <p:to>
                                        <p:strVal val="visible"/>
                                      </p:to>
                                    </p:set>
                                    <p:animEffect transition="in" filter="fade">
                                      <p:cBhvr>
                                        <p:cTn id="22" dur="2000"/>
                                        <p:tgtEl>
                                          <p:spTgt spid="440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034">
                                            <p:txEl>
                                              <p:pRg st="3" end="3"/>
                                            </p:txEl>
                                          </p:spTgt>
                                        </p:tgtEl>
                                        <p:attrNameLst>
                                          <p:attrName>style.visibility</p:attrName>
                                        </p:attrNameLst>
                                      </p:cBhvr>
                                      <p:to>
                                        <p:strVal val="visible"/>
                                      </p:to>
                                    </p:set>
                                    <p:animEffect transition="in" filter="fade">
                                      <p:cBhvr>
                                        <p:cTn id="27" dur="20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180031538.jpg"/>
          <p:cNvPicPr>
            <a:picLocks noChangeAspect="1"/>
          </p:cNvPicPr>
          <p:nvPr/>
        </p:nvPicPr>
        <p:blipFill>
          <a:blip r:embed="rId4"/>
          <a:stretch>
            <a:fillRect/>
          </a:stretch>
        </p:blipFill>
        <p:spPr>
          <a:xfrm>
            <a:off x="0" y="0"/>
            <a:ext cx="9144000" cy="6858000"/>
          </a:xfrm>
          <a:prstGeom prst="rect">
            <a:avLst/>
          </a:prstGeom>
        </p:spPr>
      </p:pic>
      <p:sp>
        <p:nvSpPr>
          <p:cNvPr id="3" name="Rectangle 2"/>
          <p:cNvSpPr/>
          <p:nvPr/>
        </p:nvSpPr>
        <p:spPr>
          <a:xfrm>
            <a:off x="3134747" y="3198168"/>
            <a:ext cx="5110694" cy="769441"/>
          </a:xfrm>
          <a:prstGeom prst="rect">
            <a:avLst/>
          </a:prstGeom>
        </p:spPr>
        <p:txBody>
          <a:bodyPr wrap="none">
            <a:spAutoFit/>
          </a:bodyPr>
          <a:lstStyle/>
          <a:p>
            <a:r>
              <a:rPr lang="ar-SA" sz="4400" b="1" dirty="0" smtClean="0">
                <a:solidFill>
                  <a:schemeClr val="bg1"/>
                </a:solidFill>
              </a:rPr>
              <a:t>أهمية دراسة الأدب المقارن</a:t>
            </a:r>
            <a:endParaRPr lang="fr-FR" sz="4400" dirty="0">
              <a:solidFill>
                <a:schemeClr val="bg1"/>
              </a:solidFill>
            </a:endParaRPr>
          </a:p>
        </p:txBody>
      </p:sp>
    </p:spTree>
  </p:cSld>
  <p:clrMapOvr>
    <a:masterClrMapping/>
  </p:clrMapOvr>
  <p:transition spd="slow">
    <p:newsflash/>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28748.jpg"/>
          <p:cNvPicPr>
            <a:picLocks noChangeAspect="1"/>
          </p:cNvPicPr>
          <p:nvPr/>
        </p:nvPicPr>
        <p:blipFill>
          <a:blip r:embed="rId4"/>
          <a:stretch>
            <a:fillRect/>
          </a:stretch>
        </p:blipFill>
        <p:spPr>
          <a:xfrm>
            <a:off x="0" y="0"/>
            <a:ext cx="9710362" cy="6858000"/>
          </a:xfrm>
          <a:prstGeom prst="rect">
            <a:avLst/>
          </a:prstGeom>
        </p:spPr>
      </p:pic>
      <p:sp>
        <p:nvSpPr>
          <p:cNvPr id="4" name="ZoneTexte 3"/>
          <p:cNvSpPr txBox="1"/>
          <p:nvPr/>
        </p:nvSpPr>
        <p:spPr>
          <a:xfrm>
            <a:off x="1785918" y="1428736"/>
            <a:ext cx="6000792" cy="461665"/>
          </a:xfrm>
          <a:prstGeom prst="rect">
            <a:avLst/>
          </a:prstGeom>
          <a:noFill/>
        </p:spPr>
        <p:txBody>
          <a:bodyPr wrap="square" rtlCol="0">
            <a:spAutoFit/>
          </a:bodyPr>
          <a:lstStyle/>
          <a:p>
            <a:pPr algn="just" rtl="1"/>
            <a:endParaRPr lang="fr-FR" dirty="0"/>
          </a:p>
        </p:txBody>
      </p:sp>
      <p:sp>
        <p:nvSpPr>
          <p:cNvPr id="6147" name="Rectangle 3"/>
          <p:cNvSpPr>
            <a:spLocks noChangeArrowheads="1"/>
          </p:cNvSpPr>
          <p:nvPr/>
        </p:nvSpPr>
        <p:spPr bwMode="auto">
          <a:xfrm>
            <a:off x="0" y="50004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sng" strike="noStrike" cap="none" normalizeH="0" baseline="0" dirty="0" smtClean="0">
                <a:ln>
                  <a:noFill/>
                </a:ln>
                <a:solidFill>
                  <a:schemeClr val="bg1"/>
                </a:solidFill>
                <a:effectLst/>
                <a:latin typeface="Calibri" pitchFamily="34" charset="0"/>
                <a:ea typeface="Calibri" pitchFamily="34" charset="0"/>
                <a:cs typeface="Arial" pitchFamily="34" charset="0"/>
              </a:rPr>
              <a:t>أ</a:t>
            </a:r>
            <a:r>
              <a:rPr kumimoji="0" lang="ar-SA" sz="3200" b="1" i="0" u="sng" strike="noStrike" cap="none" normalizeH="0" baseline="0" dirty="0" smtClean="0">
                <a:ln>
                  <a:noFill/>
                </a:ln>
                <a:solidFill>
                  <a:schemeClr val="bg1"/>
                </a:solidFill>
                <a:effectLst/>
                <a:latin typeface="Calibri" pitchFamily="34" charset="0"/>
                <a:ea typeface="Calibri" pitchFamily="34" charset="0"/>
                <a:cs typeface="Arial" pitchFamily="34" charset="0"/>
              </a:rPr>
              <a:t>- خدمة الأدب القومي: </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من الخدمات التي يقدمها الأدب المقارن للأدب القومي هي: </a:t>
            </a:r>
            <a:endParaRPr kumimoji="0" lang="fr-FR" sz="3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32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التخفيف من حدة التعصب للغة والأدب القومي، هذا التعصب الذي كثيرا ما يؤدي إلى عزلة الأدب واللغة القومية عن تيارات الفكر والثقافة المفيدة التي تساعد على إثرائه. </a:t>
            </a:r>
            <a:endParaRPr kumimoji="0" lang="ar-DZ" sz="3200" b="1" i="0" u="none" strike="noStrike" cap="none" normalizeH="0" baseline="0" dirty="0" smtClean="0">
              <a:ln>
                <a:noFill/>
              </a:ln>
              <a:solidFill>
                <a:schemeClr val="bg1"/>
              </a:solidFill>
              <a:effectLst/>
              <a:latin typeface="Calibri" pitchFamily="34" charset="0"/>
              <a:ea typeface="Calibri" pitchFamily="34" charset="0"/>
              <a:cs typeface="Arial" pitchFamily="34" charset="0"/>
            </a:endParaRPr>
          </a:p>
          <a:p>
            <a:pPr lvl="0" algn="just" rtl="1">
              <a:buFont typeface="Wingdings" pitchFamily="2" charset="2"/>
              <a:buChar char="ü"/>
            </a:pPr>
            <a:r>
              <a:rPr lang="ar-SA" sz="3200" b="1" dirty="0" smtClean="0">
                <a:solidFill>
                  <a:schemeClr val="bg1"/>
                </a:solidFill>
              </a:rPr>
              <a:t>تحديد المستوى الحقيقي للأدب القومي.</a:t>
            </a:r>
            <a:endParaRPr lang="fr-FR" sz="3200" b="1" dirty="0" smtClean="0">
              <a:solidFill>
                <a:schemeClr val="bg1"/>
              </a:solidFill>
            </a:endParaRPr>
          </a:p>
          <a:p>
            <a:pPr lvl="0" algn="just" rtl="1">
              <a:buFont typeface="Wingdings" pitchFamily="2" charset="2"/>
              <a:buChar char="ü"/>
            </a:pPr>
            <a:r>
              <a:rPr lang="ar-SA" sz="3200" b="1" dirty="0" smtClean="0">
                <a:solidFill>
                  <a:schemeClr val="bg1"/>
                </a:solidFill>
              </a:rPr>
              <a:t>المساعدة على التمييز بين </a:t>
            </a:r>
            <a:r>
              <a:rPr lang="ar-SA" sz="3200" b="1" dirty="0" err="1" smtClean="0">
                <a:solidFill>
                  <a:schemeClr val="bg1"/>
                </a:solidFill>
              </a:rPr>
              <a:t>ماهو</a:t>
            </a:r>
            <a:r>
              <a:rPr lang="ar-SA" sz="3200" b="1" dirty="0" smtClean="0">
                <a:solidFill>
                  <a:schemeClr val="bg1"/>
                </a:solidFill>
              </a:rPr>
              <a:t> قومي أصيل وبين ما هو أجنبي دخيل على أي أدب قومي. </a:t>
            </a:r>
            <a:endParaRPr lang="fr-FR" sz="3200" b="1" dirty="0" smtClean="0">
              <a:solidFill>
                <a:schemeClr val="bg1"/>
              </a:solidFill>
            </a:endParaRPr>
          </a:p>
          <a:p>
            <a:pPr marL="0" marR="0" lvl="0" indent="0" algn="justLow" defTabSz="914400" rtl="1" eaLnBrk="0" fontAlgn="base" latinLnBrk="0" hangingPunct="0">
              <a:lnSpc>
                <a:spcPct val="100000"/>
              </a:lnSpc>
              <a:spcBef>
                <a:spcPct val="0"/>
              </a:spcBef>
              <a:spcAft>
                <a:spcPct val="0"/>
              </a:spcAft>
              <a:buClrTx/>
              <a:buSzTx/>
              <a:buFontTx/>
              <a:buChar char="•"/>
              <a:tabLst/>
            </a:pP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cover dir="ld"/>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0.70"/>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4fb9acc517.jpg"/>
          <p:cNvPicPr>
            <a:picLocks noChangeAspect="1"/>
          </p:cNvPicPr>
          <p:nvPr/>
        </p:nvPicPr>
        <p:blipFill>
          <a:blip r:embed="rId3"/>
          <a:stretch>
            <a:fillRect/>
          </a:stretch>
        </p:blipFill>
        <p:spPr>
          <a:xfrm>
            <a:off x="0" y="-18287"/>
            <a:ext cx="9119744" cy="6876287"/>
          </a:xfrm>
          <a:prstGeom prst="rect">
            <a:avLst/>
          </a:prstGeom>
        </p:spPr>
      </p:pic>
      <p:sp>
        <p:nvSpPr>
          <p:cNvPr id="3" name="ZoneTexte 2"/>
          <p:cNvSpPr txBox="1"/>
          <p:nvPr/>
        </p:nvSpPr>
        <p:spPr>
          <a:xfrm>
            <a:off x="1571604" y="1857364"/>
            <a:ext cx="6215106" cy="4524315"/>
          </a:xfrm>
          <a:prstGeom prst="rect">
            <a:avLst/>
          </a:prstGeom>
          <a:noFill/>
        </p:spPr>
        <p:txBody>
          <a:bodyPr wrap="square" rtlCol="0">
            <a:spAutoFit/>
          </a:bodyPr>
          <a:lstStyle/>
          <a:p>
            <a:pPr algn="just" rtl="1">
              <a:buFont typeface="Wingdings" pitchFamily="2" charset="2"/>
              <a:buChar char="ü"/>
            </a:pPr>
            <a:r>
              <a:rPr lang="fr-FR" sz="3600" b="1" dirty="0" smtClean="0">
                <a:solidFill>
                  <a:schemeClr val="bg1"/>
                </a:solidFill>
              </a:rPr>
              <a:t> </a:t>
            </a:r>
            <a:r>
              <a:rPr lang="ar-SA" sz="3600" b="1" dirty="0" smtClean="0">
                <a:solidFill>
                  <a:schemeClr val="bg1"/>
                </a:solidFill>
              </a:rPr>
              <a:t>توسيع الدائرة التي يدور في فلكها الأدب القومي سواء من حيث الأجناس الأدبية أومن حيث الموضوعات التي يعالجها الأدب القومي </a:t>
            </a:r>
            <a:r>
              <a:rPr lang="ar-SA" sz="3600" b="1" dirty="0" err="1" smtClean="0">
                <a:solidFill>
                  <a:schemeClr val="bg1"/>
                </a:solidFill>
              </a:rPr>
              <a:t>و</a:t>
            </a:r>
            <a:r>
              <a:rPr lang="ar-SA" sz="3600" b="1" dirty="0" smtClean="0">
                <a:solidFill>
                  <a:schemeClr val="bg1"/>
                </a:solidFill>
              </a:rPr>
              <a:t> الأفكار التي تتردد بين الأدباء في ثقافة معينة، فالأدب المقارن يفتح العيون على ألوان جديدة من أجناس </a:t>
            </a:r>
            <a:r>
              <a:rPr lang="ar-SA" sz="3600" b="1" dirty="0" err="1" smtClean="0">
                <a:solidFill>
                  <a:schemeClr val="bg1"/>
                </a:solidFill>
              </a:rPr>
              <a:t>و</a:t>
            </a:r>
            <a:r>
              <a:rPr lang="ar-SA" sz="3600" b="1" dirty="0" smtClean="0">
                <a:solidFill>
                  <a:schemeClr val="bg1"/>
                </a:solidFill>
              </a:rPr>
              <a:t> أفكار متداولة في آداب أخرى خارجية،</a:t>
            </a:r>
            <a:endParaRPr lang="fr-FR" sz="3600" b="1" dirty="0">
              <a:solidFill>
                <a:schemeClr val="bg1"/>
              </a:solidFill>
            </a:endParaRPr>
          </a:p>
        </p:txBody>
      </p:sp>
    </p:spTree>
  </p:cSld>
  <p:clrMapOvr>
    <a:masterClrMapping/>
  </p:clrMapOvr>
  <p:transition spd="slow">
    <p:push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j0309630"/>
          <p:cNvPicPr>
            <a:picLocks noChangeAspect="1" noChangeArrowheads="1"/>
          </p:cNvPicPr>
          <p:nvPr/>
        </p:nvPicPr>
        <p:blipFill>
          <a:blip r:embed="rId3"/>
          <a:srcRect/>
          <a:stretch>
            <a:fillRect/>
          </a:stretch>
        </p:blipFill>
        <p:spPr bwMode="auto">
          <a:xfrm>
            <a:off x="0" y="333375"/>
            <a:ext cx="9144000" cy="6524625"/>
          </a:xfrm>
          <a:prstGeom prst="rect">
            <a:avLst/>
          </a:prstGeom>
          <a:noFill/>
        </p:spPr>
      </p:pic>
      <p:sp>
        <p:nvSpPr>
          <p:cNvPr id="2060" name="Rectangle 12"/>
          <p:cNvSpPr>
            <a:spLocks noChangeArrowheads="1"/>
          </p:cNvSpPr>
          <p:nvPr/>
        </p:nvSpPr>
        <p:spPr bwMode="auto">
          <a:xfrm>
            <a:off x="0" y="-26988"/>
            <a:ext cx="9144000" cy="1295401"/>
          </a:xfrm>
          <a:prstGeom prst="rect">
            <a:avLst/>
          </a:prstGeom>
          <a:solidFill>
            <a:srgbClr val="663300"/>
          </a:solidFill>
          <a:ln w="9525">
            <a:noFill/>
            <a:miter lim="800000"/>
            <a:headEnd/>
            <a:tailEnd/>
          </a:ln>
          <a:effectLst/>
        </p:spPr>
        <p:txBody>
          <a:bodyPr wrap="none" anchor="ctr"/>
          <a:lstStyle/>
          <a:p>
            <a:endParaRPr lang="fr-FR"/>
          </a:p>
        </p:txBody>
      </p:sp>
      <p:sp>
        <p:nvSpPr>
          <p:cNvPr id="2050" name="Rectangle 2"/>
          <p:cNvSpPr>
            <a:spLocks noChangeArrowheads="1"/>
          </p:cNvSpPr>
          <p:nvPr/>
        </p:nvSpPr>
        <p:spPr bwMode="auto">
          <a:xfrm>
            <a:off x="500034" y="1285860"/>
            <a:ext cx="8643966" cy="4544834"/>
          </a:xfrm>
          <a:prstGeom prst="rect">
            <a:avLst/>
          </a:prstGeom>
          <a:gradFill rotWithShape="1">
            <a:gsLst>
              <a:gs pos="0">
                <a:srgbClr val="F6EAAE">
                  <a:gamma/>
                  <a:tint val="28627"/>
                  <a:invGamma/>
                </a:srgbClr>
              </a:gs>
              <a:gs pos="100000">
                <a:srgbClr val="F6EAAE">
                  <a:alpha val="0"/>
                </a:srgbClr>
              </a:gs>
            </a:gsLst>
            <a:lin ang="5400000" scaled="1"/>
          </a:gradFill>
          <a:ln w="9525">
            <a:noFill/>
            <a:miter lim="800000"/>
            <a:headEnd/>
            <a:tailEnd/>
          </a:ln>
          <a:effectLst/>
        </p:spPr>
        <p:txBody>
          <a:bodyPr wrap="square">
            <a:spAutoFit/>
          </a:bodyPr>
          <a:lstStyle/>
          <a:p>
            <a:pPr algn="ctr">
              <a:spcBef>
                <a:spcPts val="500"/>
              </a:spcBef>
              <a:spcAft>
                <a:spcPts val="500"/>
              </a:spcAft>
            </a:pPr>
            <a:r>
              <a:rPr lang="ar-DZ" sz="3200" b="1" dirty="0" smtClean="0"/>
              <a:t>سيؤدي تاريخ الأدب المقارن إلى زيادة الوعي لدى كلّ منا، فرنسيين، و إنجليز، و ألمان، بالخصائص الوطنية المميزة لكتابنا الكبار. إنّنا نحقق أنفسنا بالتعارض، و نتحدّد بمقارنة أنفسنا بالآخرين، إنّنا لا نعرف أنفسنا عندما لا نعرف إلاّ أنفسنا       </a:t>
            </a:r>
            <a:endParaRPr lang="fr-FR" sz="3200" b="1" dirty="0" smtClean="0"/>
          </a:p>
          <a:p>
            <a:pPr algn="ctr">
              <a:spcBef>
                <a:spcPts val="500"/>
              </a:spcBef>
              <a:spcAft>
                <a:spcPts val="500"/>
              </a:spcAft>
            </a:pPr>
            <a:r>
              <a:rPr lang="fr-FR" sz="3200" b="1" dirty="0" smtClean="0"/>
              <a:t>ferdinand Brunetière</a:t>
            </a:r>
            <a:r>
              <a:rPr lang="ar-DZ" sz="3200" b="1" dirty="0" smtClean="0"/>
              <a:t>1906-1849</a:t>
            </a:r>
          </a:p>
          <a:p>
            <a:pPr algn="ctr">
              <a:spcBef>
                <a:spcPts val="500"/>
              </a:spcBef>
              <a:spcAft>
                <a:spcPts val="500"/>
              </a:spcAft>
            </a:pPr>
            <a:r>
              <a:rPr lang="ar-DZ" sz="3200" b="1" dirty="0" smtClean="0"/>
              <a:t>               فرديناند </a:t>
            </a:r>
            <a:r>
              <a:rPr lang="ar-DZ" sz="3200" b="1" dirty="0" err="1" smtClean="0"/>
              <a:t>برونيتييـــــــــــــــــر</a:t>
            </a:r>
            <a:endParaRPr lang="fr-FR" sz="3200" b="1" dirty="0" smtClean="0"/>
          </a:p>
          <a:p>
            <a:pPr algn="ctr">
              <a:spcBef>
                <a:spcPts val="500"/>
              </a:spcBef>
              <a:spcAft>
                <a:spcPts val="500"/>
              </a:spcAft>
            </a:pPr>
            <a:endParaRPr lang="en-US" sz="3200" b="1" dirty="0">
              <a:latin typeface="Arial" charset="0"/>
            </a:endParaRPr>
          </a:p>
          <a:p>
            <a:pPr algn="ctr">
              <a:spcBef>
                <a:spcPts val="500"/>
              </a:spcBef>
              <a:spcAft>
                <a:spcPts val="500"/>
              </a:spcAft>
            </a:pPr>
            <a:r>
              <a:rPr lang="en-US" sz="3200" b="1" dirty="0" smtClean="0">
                <a:latin typeface="Arial" charset="0"/>
              </a:rPr>
              <a:t> </a:t>
            </a:r>
            <a:endParaRPr lang="en-US" sz="3200" b="1" dirty="0">
              <a:latin typeface="Arial" charset="0"/>
            </a:endParaRPr>
          </a:p>
        </p:txBody>
      </p:sp>
      <p:sp>
        <p:nvSpPr>
          <p:cNvPr id="2063" name="Rectangle 15"/>
          <p:cNvSpPr>
            <a:spLocks noChangeArrowheads="1"/>
          </p:cNvSpPr>
          <p:nvPr/>
        </p:nvSpPr>
        <p:spPr bwMode="auto">
          <a:xfrm>
            <a:off x="3200400" y="325438"/>
            <a:ext cx="3818674" cy="646331"/>
          </a:xfrm>
          <a:prstGeom prst="rect">
            <a:avLst/>
          </a:prstGeom>
          <a:noFill/>
          <a:ln w="9525">
            <a:noFill/>
            <a:miter lim="800000"/>
            <a:headEnd/>
            <a:tailEnd/>
          </a:ln>
          <a:effectLst>
            <a:outerShdw dist="17961" dir="2700000" algn="ctr" rotWithShape="0">
              <a:schemeClr val="tx1"/>
            </a:outerShdw>
          </a:effectLst>
        </p:spPr>
        <p:txBody>
          <a:bodyPr wrap="none">
            <a:spAutoFit/>
          </a:bodyPr>
          <a:lstStyle/>
          <a:p>
            <a:r>
              <a:rPr lang="ar-DZ" sz="3600" b="1" dirty="0" smtClean="0">
                <a:solidFill>
                  <a:srgbClr val="FF6600"/>
                </a:solidFill>
                <a:latin typeface="Arial" charset="0"/>
              </a:rPr>
              <a:t>مـــــــــــــــــــــــــــــــدخل</a:t>
            </a:r>
            <a:endParaRPr lang="fr-FR" sz="3600" b="1" dirty="0">
              <a:solidFill>
                <a:srgbClr val="FF6600"/>
              </a:solidFill>
              <a:latin typeface="Arial" charset="0"/>
            </a:endParaRPr>
          </a:p>
        </p:txBody>
      </p:sp>
    </p:spTree>
  </p:cSld>
  <p:clrMapOvr>
    <a:masterClrMapping/>
  </p:clrMapOvr>
  <p:transition spd="slow" advClick="0" advTm="120000">
    <p:wipe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iterate type="wd">
                                    <p:tmPct val="100000"/>
                                  </p:iterate>
                                  <p:childTnLst>
                                    <p:set>
                                      <p:cBhvr>
                                        <p:cTn id="6" dur="1" fill="hold">
                                          <p:stCondLst>
                                            <p:cond delay="0"/>
                                          </p:stCondLst>
                                        </p:cTn>
                                        <p:tgtEl>
                                          <p:spTgt spid="2050"/>
                                        </p:tgtEl>
                                        <p:attrNameLst>
                                          <p:attrName>style.visibility</p:attrName>
                                        </p:attrNameLst>
                                      </p:cBhvr>
                                      <p:to>
                                        <p:strVal val="visible"/>
                                      </p:to>
                                    </p:set>
                                    <p:animEffect transition="in" filter="checkerboard(down)">
                                      <p:cBhvr>
                                        <p:cTn id="7" dur="3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302944659a72b74863.jpg"/>
          <p:cNvPicPr>
            <a:picLocks noChangeAspect="1"/>
          </p:cNvPicPr>
          <p:nvPr/>
        </p:nvPicPr>
        <p:blipFill>
          <a:blip r:embed="rId3"/>
          <a:stretch>
            <a:fillRect/>
          </a:stretch>
        </p:blipFill>
        <p:spPr>
          <a:xfrm>
            <a:off x="0" y="-1"/>
            <a:ext cx="9144000" cy="6857999"/>
          </a:xfrm>
          <a:prstGeom prst="rect">
            <a:avLst/>
          </a:prstGeom>
        </p:spPr>
      </p:pic>
      <p:sp>
        <p:nvSpPr>
          <p:cNvPr id="3" name="ZoneTexte 2"/>
          <p:cNvSpPr txBox="1"/>
          <p:nvPr/>
        </p:nvSpPr>
        <p:spPr>
          <a:xfrm>
            <a:off x="714348" y="571480"/>
            <a:ext cx="7643866" cy="461665"/>
          </a:xfrm>
          <a:prstGeom prst="rect">
            <a:avLst/>
          </a:prstGeom>
          <a:noFill/>
        </p:spPr>
        <p:txBody>
          <a:bodyPr wrap="square" rtlCol="0">
            <a:spAutoFit/>
          </a:bodyPr>
          <a:lstStyle/>
          <a:p>
            <a:pPr algn="r" rtl="1"/>
            <a:endParaRPr lang="fr-FR" dirty="0"/>
          </a:p>
        </p:txBody>
      </p:sp>
      <p:sp>
        <p:nvSpPr>
          <p:cNvPr id="4098" name="Rectangle 2"/>
          <p:cNvSpPr>
            <a:spLocks noChangeArrowheads="1"/>
          </p:cNvSpPr>
          <p:nvPr/>
        </p:nvSpPr>
        <p:spPr bwMode="auto">
          <a:xfrm>
            <a:off x="714348" y="714356"/>
            <a:ext cx="7786742"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1" eaLnBrk="1" fontAlgn="base" latinLnBrk="0" hangingPunct="1">
              <a:lnSpc>
                <a:spcPct val="100000"/>
              </a:lnSpc>
              <a:spcBef>
                <a:spcPct val="0"/>
              </a:spcBef>
              <a:spcAft>
                <a:spcPct val="0"/>
              </a:spcAft>
              <a:buClrTx/>
              <a:buSzTx/>
              <a:buFontTx/>
              <a:buNone/>
              <a:tabLst/>
            </a:pPr>
            <a:r>
              <a:rPr kumimoji="0" lang="ar-DZ" sz="2800" b="1" i="0" strike="noStrike" cap="none" normalizeH="0" baseline="0" dirty="0" smtClean="0">
                <a:ln>
                  <a:noFill/>
                </a:ln>
                <a:solidFill>
                  <a:schemeClr val="bg1"/>
                </a:solidFill>
                <a:effectLst/>
                <a:latin typeface="Calibri" pitchFamily="34" charset="0"/>
                <a:ea typeface="Calibri" pitchFamily="34" charset="0"/>
                <a:cs typeface="Arial" pitchFamily="34" charset="0"/>
              </a:rPr>
              <a:t>ب-</a:t>
            </a:r>
            <a:r>
              <a:rPr kumimoji="0" lang="ar-DZ" sz="2800" b="1" i="0" u="sng" strike="noStrike" cap="none" normalizeH="0" baseline="0" dirty="0" smtClean="0">
                <a:ln>
                  <a:noFill/>
                </a:ln>
                <a:solidFill>
                  <a:schemeClr val="bg1"/>
                </a:solidFill>
                <a:effectLst/>
                <a:latin typeface="Calibri" pitchFamily="34" charset="0"/>
                <a:ea typeface="Calibri" pitchFamily="34" charset="0"/>
                <a:cs typeface="Arial" pitchFamily="34" charset="0"/>
              </a:rPr>
              <a:t> </a:t>
            </a:r>
            <a:r>
              <a:rPr kumimoji="0" lang="ar-SA" sz="2800" b="1" i="0" u="sng" strike="noStrike" cap="none" normalizeH="0" baseline="0" dirty="0" smtClean="0">
                <a:ln>
                  <a:noFill/>
                </a:ln>
                <a:solidFill>
                  <a:schemeClr val="bg1"/>
                </a:solidFill>
                <a:effectLst/>
                <a:latin typeface="Calibri" pitchFamily="34" charset="0"/>
                <a:ea typeface="Calibri" pitchFamily="34" charset="0"/>
                <a:cs typeface="Arial" pitchFamily="34" charset="0"/>
              </a:rPr>
              <a:t>خدمة حركة الأدب العالمي : </a:t>
            </a:r>
            <a:endParaRPr kumimoji="0" lang="fr-FR" sz="2800" b="1" i="0" u="none" strike="noStrike" cap="none" normalizeH="0" baseline="0" dirty="0" smtClean="0">
              <a:ln>
                <a:noFill/>
              </a:ln>
              <a:solidFill>
                <a:schemeClr val="bg1"/>
              </a:solidFill>
              <a:effectLst/>
              <a:latin typeface="Arial" pitchFamily="34" charset="0"/>
              <a:cs typeface="Arial" pitchFamily="34" charset="0"/>
            </a:endParaRPr>
          </a:p>
          <a:p>
            <a:pPr marL="0" marR="0" lvl="0" indent="449263"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يسمح الأدب المقارن بدراسة الظواهر الأدبية التي لم يقتصر وجودها على أدب قومي واحد بل التي </a:t>
            </a:r>
            <a:r>
              <a:rPr kumimoji="0" lang="ar-SA" sz="36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انتشرت</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في مختلف ثقافات العالم، كالمدرسة الكلاسيكية التي سيطرت على جميع الآداب الأوروبية طوال القرنين السابع عشر والثامن عشر، وهنا ينبغي على الباحث دراسة الحركة نفسها وماذا تعني ثم يدرس الظروف التي أدت إلى خلقها وأين وجدت لأول مرة وما أهم مميزتها في بداية ظهورها ثم إلى أين انتقلت وما الجديد الذي اكتسبته هذه الحركة في كل بلد مرت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به</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ثم يدرس الباحث أسباب أفول نجم الحركة في كل بلد مرت </a:t>
            </a:r>
            <a:r>
              <a:rPr kumimoji="0" lang="ar-SA" sz="2800" b="1" i="0" u="none" strike="noStrike" cap="none" normalizeH="0" baseline="0" dirty="0" err="1" smtClean="0">
                <a:ln>
                  <a:noFill/>
                </a:ln>
                <a:solidFill>
                  <a:schemeClr val="bg1"/>
                </a:solidFill>
                <a:effectLst/>
                <a:latin typeface="Calibri" pitchFamily="34" charset="0"/>
                <a:ea typeface="Calibri" pitchFamily="34" charset="0"/>
                <a:cs typeface="Arial" pitchFamily="34" charset="0"/>
              </a:rPr>
              <a:t>به</a:t>
            </a:r>
            <a:r>
              <a:rPr kumimoji="0" lang="ar-SA" sz="28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 وكيف أفسحت المجال فيما بعد إلى الحركات التي جاءت بعدها.</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wheel/>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179260854.jpg"/>
          <p:cNvPicPr>
            <a:picLocks noChangeAspect="1"/>
          </p:cNvPicPr>
          <p:nvPr/>
        </p:nvPicPr>
        <p:blipFill>
          <a:blip r:embed="rId4"/>
          <a:stretch>
            <a:fillRect/>
          </a:stretch>
        </p:blipFill>
        <p:spPr>
          <a:xfrm>
            <a:off x="0" y="0"/>
            <a:ext cx="10126542" cy="6858000"/>
          </a:xfrm>
          <a:prstGeom prst="rect">
            <a:avLst/>
          </a:prstGeom>
        </p:spPr>
      </p:pic>
      <p:sp>
        <p:nvSpPr>
          <p:cNvPr id="3" name="ZoneTexte 2"/>
          <p:cNvSpPr txBox="1"/>
          <p:nvPr/>
        </p:nvSpPr>
        <p:spPr>
          <a:xfrm>
            <a:off x="1214414" y="2214554"/>
            <a:ext cx="7929586" cy="3416320"/>
          </a:xfrm>
          <a:prstGeom prst="rect">
            <a:avLst/>
          </a:prstGeom>
          <a:noFill/>
        </p:spPr>
        <p:txBody>
          <a:bodyPr wrap="square" rtlCol="0">
            <a:spAutoFit/>
          </a:bodyPr>
          <a:lstStyle/>
          <a:p>
            <a:pPr algn="just" rtl="1"/>
            <a:r>
              <a:rPr lang="ar-SA" sz="3600" dirty="0" smtClean="0">
                <a:solidFill>
                  <a:schemeClr val="bg1"/>
                </a:solidFill>
              </a:rPr>
              <a:t>تسمح هذه الدراسات على زيادة التفاهم بين الشعوب وتقريب وجهات النظر بين الأمم المختلفة، إذ أن اطلاع الشعوب على آداب أمم أخرى يعد بمثابة نافذة تتطلع من خلالها على عادات وتقاليد تلك الأمم ولا شك أن هذا سيؤدي إلى توطيد العلاقات وتعميق الصلات بين الثقافات </a:t>
            </a:r>
            <a:r>
              <a:rPr lang="ar-SA" sz="3600" dirty="0" err="1" smtClean="0">
                <a:solidFill>
                  <a:schemeClr val="bg1"/>
                </a:solidFill>
              </a:rPr>
              <a:t>و</a:t>
            </a:r>
            <a:r>
              <a:rPr lang="ar-SA" sz="3600" dirty="0" smtClean="0">
                <a:solidFill>
                  <a:schemeClr val="bg1"/>
                </a:solidFill>
              </a:rPr>
              <a:t> الأمم.</a:t>
            </a:r>
            <a:endParaRPr lang="fr-FR" sz="3600" dirty="0">
              <a:solidFill>
                <a:schemeClr val="bg1"/>
              </a:solidFill>
            </a:endParaRPr>
          </a:p>
        </p:txBody>
      </p:sp>
    </p:spTree>
  </p:cSld>
  <p:clrMapOvr>
    <a:masterClrMapping/>
  </p:clrMapOvr>
  <p:transition spd="slow">
    <p:circle/>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ocotra_dragon_tree.JPG"/>
          <p:cNvPicPr>
            <a:picLocks noChangeAspect="1"/>
          </p:cNvPicPr>
          <p:nvPr/>
        </p:nvPicPr>
        <p:blipFill>
          <a:blip r:embed="rId3"/>
          <a:stretch>
            <a:fillRect/>
          </a:stretch>
        </p:blipFill>
        <p:spPr>
          <a:xfrm>
            <a:off x="-432812" y="0"/>
            <a:ext cx="10009624" cy="6858000"/>
          </a:xfrm>
          <a:prstGeom prst="rect">
            <a:avLst/>
          </a:prstGeom>
        </p:spPr>
      </p:pic>
      <p:sp>
        <p:nvSpPr>
          <p:cNvPr id="2049" name="Rectangle 1"/>
          <p:cNvSpPr>
            <a:spLocks noChangeArrowheads="1"/>
          </p:cNvSpPr>
          <p:nvPr/>
        </p:nvSpPr>
        <p:spPr bwMode="auto">
          <a:xfrm>
            <a:off x="785786" y="785794"/>
            <a:ext cx="835821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1" eaLnBrk="1" fontAlgn="base" latinLnBrk="0" hangingPunct="1">
              <a:lnSpc>
                <a:spcPct val="100000"/>
              </a:lnSpc>
              <a:spcBef>
                <a:spcPct val="0"/>
              </a:spcBef>
              <a:spcAft>
                <a:spcPct val="0"/>
              </a:spcAft>
              <a:buClrTx/>
              <a:buSzTx/>
              <a:buFontTx/>
              <a:buNone/>
              <a:tabLst/>
            </a:pPr>
            <a:r>
              <a:rPr kumimoji="0" lang="ar-DZ" sz="3600" b="1" i="0" u="sng" strike="noStrike" cap="none" normalizeH="0" baseline="0" dirty="0" smtClean="0">
                <a:ln>
                  <a:noFill/>
                </a:ln>
                <a:solidFill>
                  <a:schemeClr val="bg2"/>
                </a:solidFill>
                <a:effectLst/>
                <a:latin typeface="Calibri" pitchFamily="34" charset="0"/>
                <a:ea typeface="Calibri" pitchFamily="34" charset="0"/>
                <a:cs typeface="Arial" pitchFamily="34" charset="0"/>
              </a:rPr>
              <a:t>ج</a:t>
            </a:r>
            <a:r>
              <a:rPr kumimoji="0" lang="ar-SA" sz="3600" b="1" i="0" u="sng" strike="noStrike" cap="none" normalizeH="0" baseline="0" dirty="0" smtClean="0">
                <a:ln>
                  <a:noFill/>
                </a:ln>
                <a:solidFill>
                  <a:schemeClr val="bg2"/>
                </a:solidFill>
                <a:effectLst/>
                <a:latin typeface="Calibri" pitchFamily="34" charset="0"/>
                <a:ea typeface="Calibri" pitchFamily="34" charset="0"/>
                <a:cs typeface="Arial" pitchFamily="34" charset="0"/>
              </a:rPr>
              <a:t>– الإسهام في تطوير بعض الفروع المعرفية الأدبية</a:t>
            </a:r>
            <a:r>
              <a:rPr kumimoji="0" lang="ar-DZ" sz="3600" b="1" i="0" u="sng" strike="noStrike" cap="none" normalizeH="0" baseline="0" dirty="0" smtClean="0">
                <a:ln>
                  <a:noFill/>
                </a:ln>
                <a:solidFill>
                  <a:schemeClr val="bg2"/>
                </a:solidFill>
                <a:effectLst/>
                <a:latin typeface="Calibri" pitchFamily="34" charset="0"/>
                <a:ea typeface="Calibri" pitchFamily="34" charset="0"/>
                <a:cs typeface="Arial" pitchFamily="34" charset="0"/>
              </a:rPr>
              <a:t>:</a:t>
            </a:r>
            <a:endParaRPr kumimoji="0" lang="fr-FR" sz="3600" b="1"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1" eaLnBrk="0" fontAlgn="base" latinLnBrk="0" hangingPunct="0">
              <a:lnSpc>
                <a:spcPct val="100000"/>
              </a:lnSpc>
              <a:spcBef>
                <a:spcPct val="0"/>
              </a:spcBef>
              <a:spcAft>
                <a:spcPct val="0"/>
              </a:spcAft>
              <a:buClrTx/>
              <a:buSzTx/>
              <a:buFontTx/>
              <a:buNone/>
              <a:tabLst/>
            </a:pPr>
            <a:r>
              <a:rPr lang="ar-DZ" sz="3600" b="1" u="sng" dirty="0" smtClean="0">
                <a:solidFill>
                  <a:schemeClr val="bg2"/>
                </a:solidFill>
                <a:latin typeface="Calibri" pitchFamily="34" charset="0"/>
                <a:ea typeface="Calibri" pitchFamily="34" charset="0"/>
                <a:cs typeface="Arial" pitchFamily="34" charset="0"/>
              </a:rPr>
              <a:t>1</a:t>
            </a:r>
            <a:r>
              <a:rPr kumimoji="0" lang="ar-SA" sz="3600" b="1" i="0" u="sng" strike="noStrike" cap="none" normalizeH="0" baseline="0" dirty="0" smtClean="0">
                <a:ln>
                  <a:noFill/>
                </a:ln>
                <a:solidFill>
                  <a:schemeClr val="bg2"/>
                </a:solidFill>
                <a:effectLst/>
                <a:latin typeface="Calibri" pitchFamily="34" charset="0"/>
                <a:ea typeface="Calibri" pitchFamily="34" charset="0"/>
                <a:cs typeface="Arial" pitchFamily="34" charset="0"/>
              </a:rPr>
              <a:t>- النقد الأدبي: </a:t>
            </a:r>
            <a:endParaRPr kumimoji="0" lang="fr-FR" sz="3600" b="1" i="0" u="none" strike="noStrike" cap="none" normalizeH="0" baseline="0" dirty="0" smtClean="0">
              <a:ln>
                <a:noFill/>
              </a:ln>
              <a:solidFill>
                <a:schemeClr val="bg2"/>
              </a:solidFill>
              <a:effectLst/>
              <a:latin typeface="Arial" pitchFamily="34" charset="0"/>
              <a:cs typeface="Arial" pitchFamily="34" charset="0"/>
            </a:endParaRPr>
          </a:p>
          <a:p>
            <a:pPr marL="0" marR="0" lvl="0" indent="449263" algn="just"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لا يمكن للناقد أن يكشف عن القيم الفنية في عمل معين إلا إذا استطاع أن يحل رموز هذا العمل بالكشف عن المنابع والمؤثرات التي انتقلت إلى الكاتب أو الشاعر من الآداب الأخرى.و لا يمكنه تحقيق </a:t>
            </a:r>
            <a:r>
              <a:rPr kumimoji="0" lang="ar-DZ"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ذ</a:t>
            </a:r>
            <a:r>
              <a:rPr kumimoji="0" lang="ar-SA" sz="3600" b="1" i="0" u="none" strike="noStrike" cap="none" normalizeH="0" baseline="0" dirty="0" err="1" smtClean="0">
                <a:ln>
                  <a:noFill/>
                </a:ln>
                <a:solidFill>
                  <a:schemeClr val="bg2"/>
                </a:solidFill>
                <a:effectLst/>
                <a:latin typeface="Calibri" pitchFamily="34" charset="0"/>
                <a:ea typeface="Calibri" pitchFamily="34" charset="0"/>
                <a:cs typeface="Arial" pitchFamily="34" charset="0"/>
              </a:rPr>
              <a:t>لك</a:t>
            </a:r>
            <a:r>
              <a:rPr kumimoji="0" lang="ar-SA"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 </a:t>
            </a:r>
            <a:r>
              <a:rPr lang="ar-DZ" sz="3600" b="1" dirty="0" smtClean="0">
                <a:solidFill>
                  <a:schemeClr val="bg2"/>
                </a:solidFill>
                <a:latin typeface="Calibri" pitchFamily="34" charset="0"/>
                <a:ea typeface="Calibri" pitchFamily="34" charset="0"/>
                <a:cs typeface="Arial" pitchFamily="34" charset="0"/>
              </a:rPr>
              <a:t>إ</a:t>
            </a:r>
            <a:r>
              <a:rPr kumimoji="0" lang="ar-SA"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لا عن طريق رجوعه </a:t>
            </a:r>
            <a:r>
              <a:rPr lang="ar-DZ" sz="3600" b="1" dirty="0" smtClean="0">
                <a:solidFill>
                  <a:schemeClr val="bg2"/>
                </a:solidFill>
                <a:latin typeface="Calibri" pitchFamily="34" charset="0"/>
                <a:ea typeface="Calibri" pitchFamily="34" charset="0"/>
                <a:cs typeface="Arial" pitchFamily="34" charset="0"/>
              </a:rPr>
              <a:t>إ</a:t>
            </a:r>
            <a:r>
              <a:rPr kumimoji="0" lang="ar-SA" sz="3600" b="1" i="0" u="none" strike="noStrike" cap="none" normalizeH="0" baseline="0" dirty="0" err="1" smtClean="0">
                <a:ln>
                  <a:noFill/>
                </a:ln>
                <a:solidFill>
                  <a:schemeClr val="bg2"/>
                </a:solidFill>
                <a:effectLst/>
                <a:latin typeface="Calibri" pitchFamily="34" charset="0"/>
                <a:ea typeface="Calibri" pitchFamily="34" charset="0"/>
                <a:cs typeface="Arial" pitchFamily="34" charset="0"/>
              </a:rPr>
              <a:t>لى</a:t>
            </a:r>
            <a:r>
              <a:rPr kumimoji="0" lang="ar-DZ"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 </a:t>
            </a:r>
            <a:r>
              <a:rPr kumimoji="0" lang="ar-SA" sz="3600" b="1" i="0" u="none" strike="noStrike" cap="none" normalizeH="0" baseline="0" dirty="0" err="1" smtClean="0">
                <a:ln>
                  <a:noFill/>
                </a:ln>
                <a:solidFill>
                  <a:schemeClr val="bg2"/>
                </a:solidFill>
                <a:effectLst/>
                <a:latin typeface="Calibri" pitchFamily="34" charset="0"/>
                <a:ea typeface="Calibri" pitchFamily="34" charset="0"/>
                <a:cs typeface="Arial" pitchFamily="34" charset="0"/>
              </a:rPr>
              <a:t>ال</a:t>
            </a:r>
            <a:r>
              <a:rPr kumimoji="0" lang="ar-DZ"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أ</a:t>
            </a:r>
            <a:r>
              <a:rPr kumimoji="0" lang="ar-SA"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دب المقارن</a:t>
            </a:r>
            <a:r>
              <a:rPr kumimoji="0" lang="fr-FR" sz="3600" b="1" i="0" u="none" strike="noStrike" cap="none" normalizeH="0" baseline="0" dirty="0" smtClean="0">
                <a:ln>
                  <a:noFill/>
                </a:ln>
                <a:solidFill>
                  <a:schemeClr val="bg2"/>
                </a:solidFill>
                <a:effectLst/>
                <a:latin typeface="Calibri" pitchFamily="34" charset="0"/>
                <a:ea typeface="Calibri" pitchFamily="34" charset="0"/>
                <a:cs typeface="Arial" pitchFamily="34" charset="0"/>
              </a:rPr>
              <a:t> </a:t>
            </a:r>
            <a:endParaRPr kumimoji="0" lang="fr-FR" sz="3600" b="1" i="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ransition spd="slow">
    <p:blinds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fade">
                                      <p:cBhvr>
                                        <p:cTn id="7" dur="2000"/>
                                        <p:tgtEl>
                                          <p:spTgt spid="20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
                                            <p:txEl>
                                              <p:pRg st="1" end="1"/>
                                            </p:txEl>
                                          </p:spTgt>
                                        </p:tgtEl>
                                        <p:attrNameLst>
                                          <p:attrName>style.visibility</p:attrName>
                                        </p:attrNameLst>
                                      </p:cBhvr>
                                      <p:to>
                                        <p:strVal val="visible"/>
                                      </p:to>
                                    </p:set>
                                    <p:animEffect transition="in" filter="fade">
                                      <p:cBhvr>
                                        <p:cTn id="12" dur="2000"/>
                                        <p:tgtEl>
                                          <p:spTgt spid="20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9">
                                            <p:txEl>
                                              <p:pRg st="2" end="2"/>
                                            </p:txEl>
                                          </p:spTgt>
                                        </p:tgtEl>
                                        <p:attrNameLst>
                                          <p:attrName>style.visibility</p:attrName>
                                        </p:attrNameLst>
                                      </p:cBhvr>
                                      <p:to>
                                        <p:strVal val="visible"/>
                                      </p:to>
                                    </p:set>
                                    <p:animEffect transition="in" filter="fade">
                                      <p:cBhvr>
                                        <p:cTn id="17" dur="2000"/>
                                        <p:tgtEl>
                                          <p:spTgt spid="20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1142984"/>
            <a:ext cx="8143868" cy="341632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2</a:t>
            </a:r>
            <a:r>
              <a:rPr kumimoji="0" lang="ar-SA" sz="36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 التاريخ الأدبي:</a:t>
            </a:r>
            <a:endParaRPr kumimoji="0" lang="fr-FR"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لم يعد</a:t>
            </a:r>
            <a:r>
              <a:rPr kumimoji="0" lang="ar-DZ"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r>
              <a:rPr kumimoji="0" lang="ar-SA"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ضمن الأدب المقارن</a:t>
            </a:r>
            <a:r>
              <a:rPr kumimoji="0" lang="ar-DZ"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ar-SA"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يُنظر إلى كل أدب قومي على أنه منعزل عن الآداب الأخرى بل أصبح على المؤرخ </a:t>
            </a:r>
            <a:r>
              <a:rPr kumimoji="0" lang="ar-DZ"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ل</a:t>
            </a:r>
            <a:r>
              <a:rPr kumimoji="0" lang="ar-SA"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لأدب أن يتابع صلات الأدب الذي يؤرخ له بالآداب </a:t>
            </a:r>
            <a:r>
              <a:rPr kumimoji="0" lang="ar-DZ"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الأخـــرى</a:t>
            </a:r>
            <a:r>
              <a:rPr kumimoji="0" lang="ar-SA"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(الأجنبية عنه ) ومدى تأثره بالحركات الأدبية العالمية</a:t>
            </a:r>
            <a:r>
              <a:rPr kumimoji="0" lang="ar-DZ" sz="3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endParaRPr kumimoji="0" lang="ar-SA"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blind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bg/>
                                          </p:spTgt>
                                        </p:tgtEl>
                                        <p:attrNameLst>
                                          <p:attrName>style.visibility</p:attrName>
                                        </p:attrNameLst>
                                      </p:cBhvr>
                                      <p:to>
                                        <p:strVal val="visible"/>
                                      </p:to>
                                    </p:set>
                                    <p:animEffect transition="in" filter="fade">
                                      <p:cBhvr>
                                        <p:cTn id="7" dur="2000"/>
                                        <p:tgtEl>
                                          <p:spTgt spid="102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
                                            <p:txEl>
                                              <p:pRg st="0" end="0"/>
                                            </p:txEl>
                                          </p:spTgt>
                                        </p:tgtEl>
                                        <p:attrNameLst>
                                          <p:attrName>style.visibility</p:attrName>
                                        </p:attrNameLst>
                                      </p:cBhvr>
                                      <p:to>
                                        <p:strVal val="visible"/>
                                      </p:to>
                                    </p:set>
                                    <p:animEffect transition="in" filter="fade">
                                      <p:cBhvr>
                                        <p:cTn id="12" dur="2000"/>
                                        <p:tgtEl>
                                          <p:spTgt spid="10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
                                            <p:txEl>
                                              <p:pRg st="1" end="1"/>
                                            </p:txEl>
                                          </p:spTgt>
                                        </p:tgtEl>
                                        <p:attrNameLst>
                                          <p:attrName>style.visibility</p:attrName>
                                        </p:attrNameLst>
                                      </p:cBhvr>
                                      <p:to>
                                        <p:strVal val="visible"/>
                                      </p:to>
                                    </p:set>
                                    <p:animEffect transition="in" filter="fade">
                                      <p:cBhvr>
                                        <p:cTn id="17" dur="2000"/>
                                        <p:tgtEl>
                                          <p:spTgt spid="10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8001056" cy="61247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1"/>
            <a:r>
              <a:rPr lang="ar-SA" sz="2800" b="1" u="sng" dirty="0" smtClean="0"/>
              <a:t>الأدب العال</a:t>
            </a:r>
            <a:r>
              <a:rPr lang="ar-DZ" sz="2800" b="1" u="sng" dirty="0" smtClean="0"/>
              <a:t>ـــــ</a:t>
            </a:r>
            <a:r>
              <a:rPr lang="ar-SA" sz="2800" b="1" u="sng" dirty="0" smtClean="0"/>
              <a:t>مي</a:t>
            </a:r>
            <a:r>
              <a:rPr lang="ar-SA" sz="2800" dirty="0" smtClean="0"/>
              <a:t> :</a:t>
            </a:r>
            <a:r>
              <a:rPr lang="ar-SA" sz="2800" b="1" dirty="0" smtClean="0"/>
              <a:t>هو الأدب الذي ارتقى إلى مستوى العالمية، واجتاز الحدود بين الدول، وترجم إلى كثير من لغات العالم، وحقق وشهرة كبيرة، بفضل ما يمتلك من خصائص فنية، تتمثل في تعبيره عن قضايا تهم الإنسان، مثل أدب: وليم شكسبير أو تولستوي أو </a:t>
            </a:r>
            <a:r>
              <a:rPr lang="ar-SA" sz="2800" b="1" dirty="0" err="1" smtClean="0"/>
              <a:t>فكتور</a:t>
            </a:r>
            <a:r>
              <a:rPr lang="ar-SA" sz="2800" b="1" dirty="0" smtClean="0"/>
              <a:t> </a:t>
            </a:r>
            <a:r>
              <a:rPr lang="ar-SA" sz="2800" b="1" dirty="0" err="1" smtClean="0"/>
              <a:t>هيجو</a:t>
            </a:r>
            <a:r>
              <a:rPr lang="ar-SA" sz="2800" b="1" dirty="0" smtClean="0"/>
              <a:t> أو </a:t>
            </a:r>
            <a:r>
              <a:rPr lang="ar-SA" sz="2800" b="1" dirty="0" err="1" smtClean="0"/>
              <a:t>آرنست</a:t>
            </a:r>
            <a:r>
              <a:rPr lang="ar-SA" sz="2800" b="1" dirty="0" smtClean="0"/>
              <a:t> همنغواي أو ماركيز.</a:t>
            </a:r>
            <a:br>
              <a:rPr lang="ar-SA" sz="2800" b="1" dirty="0" smtClean="0"/>
            </a:br>
            <a:r>
              <a:rPr lang="ar-SA" sz="2800" b="1" dirty="0" smtClean="0"/>
              <a:t>ومثل هذا الفهم لهذا المصطلح غير بعيد عن المعنى الذي قال </a:t>
            </a:r>
            <a:r>
              <a:rPr lang="ar-SA" sz="2800" b="1" dirty="0" err="1" smtClean="0"/>
              <a:t>به</a:t>
            </a:r>
            <a:r>
              <a:rPr lang="ar-SA" sz="2800" b="1" dirty="0" smtClean="0"/>
              <a:t> الشاعر الألماني غوته«</a:t>
            </a:r>
            <a:r>
              <a:rPr lang="ar-DZ" sz="2800" b="1" smtClean="0"/>
              <a:t>1749-</a:t>
            </a:r>
            <a:r>
              <a:rPr lang="ar-SA" sz="2800" b="1" smtClean="0"/>
              <a:t>1832</a:t>
            </a:r>
            <a:r>
              <a:rPr lang="ar-SA" sz="2800" b="1" dirty="0" smtClean="0"/>
              <a:t>» وهو أول من استخدم مصطلح «الأدب العالمي» </a:t>
            </a:r>
            <a:r>
              <a:rPr lang="fr-FR" sz="2800" b="1" dirty="0" err="1" smtClean="0"/>
              <a:t>literatur</a:t>
            </a:r>
            <a:r>
              <a:rPr lang="fr-FR" sz="2800" b="1" dirty="0" smtClean="0"/>
              <a:t> - the </a:t>
            </a:r>
            <a:r>
              <a:rPr lang="fr-FR" sz="2800" b="1" dirty="0" err="1" smtClean="0"/>
              <a:t>literature</a:t>
            </a:r>
            <a:r>
              <a:rPr lang="fr-FR" sz="2800" b="1" dirty="0" smtClean="0"/>
              <a:t> of the world </a:t>
            </a:r>
            <a:r>
              <a:rPr lang="fr-FR" sz="2800" b="1" dirty="0" err="1" smtClean="0"/>
              <a:t>Welt</a:t>
            </a:r>
            <a:r>
              <a:rPr lang="fr-FR" sz="2800" b="1" dirty="0" smtClean="0"/>
              <a:t> </a:t>
            </a:r>
            <a:r>
              <a:rPr lang="ar-SA" sz="2800" b="1" dirty="0" smtClean="0"/>
              <a:t>ويعني غوته بهذا المصطلح الأدب، ولاسيما الشعر، الذي يرتقى إلى مستوى الإنسانية في موضوعاته وفنه، ولا يتخلى عن بعده القومي أو الوطني أو المحلي، ويحلم غوته بأن آداب الأمم سوف تلتقي ذات يوم في هذا الأدب العالمي، ولكن من غير أن تتخلى عن خصائصها المحلية ومن غير أن تذوب في وحدة الأدب، فهو لقاء إنساني، وهذا المصطلح هو قرين مصطلح الأدب المقارن </a:t>
            </a:r>
            <a:r>
              <a:rPr lang="ar-DZ" sz="2800" b="1" dirty="0" smtClean="0"/>
              <a:t>.</a:t>
            </a:r>
            <a:endParaRPr lang="fr-FR" dirty="0"/>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comb/>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0DC2A88-748F-418D-BFAC-03F4C0C65A31}"/>
                                            </p:graphicEl>
                                          </p:spTgt>
                                        </p:tgtEl>
                                        <p:attrNameLst>
                                          <p:attrName>style.visibility</p:attrName>
                                        </p:attrNameLst>
                                      </p:cBhvr>
                                      <p:to>
                                        <p:strVal val="visible"/>
                                      </p:to>
                                    </p:set>
                                    <p:animEffect transition="in" filter="fade">
                                      <p:cBhvr>
                                        <p:cTn id="7" dur="2000"/>
                                        <p:tgtEl>
                                          <p:spTgt spid="2">
                                            <p:graphicEl>
                                              <a:dgm id="{70DC2A88-748F-418D-BFAC-03F4C0C65A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5AD9258-838F-4FBB-A130-A4BB3FED7B78}"/>
                                            </p:graphicEl>
                                          </p:spTgt>
                                        </p:tgtEl>
                                        <p:attrNameLst>
                                          <p:attrName>style.visibility</p:attrName>
                                        </p:attrNameLst>
                                      </p:cBhvr>
                                      <p:to>
                                        <p:strVal val="visible"/>
                                      </p:to>
                                    </p:set>
                                    <p:animEffect transition="in" filter="fade">
                                      <p:cBhvr>
                                        <p:cTn id="12" dur="2000"/>
                                        <p:tgtEl>
                                          <p:spTgt spid="2">
                                            <p:graphicEl>
                                              <a:dgm id="{35AD9258-838F-4FBB-A130-A4BB3FED7B7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9986009E-93D6-4C72-8590-BBE13FA1338B}"/>
                                            </p:graphicEl>
                                          </p:spTgt>
                                        </p:tgtEl>
                                        <p:attrNameLst>
                                          <p:attrName>style.visibility</p:attrName>
                                        </p:attrNameLst>
                                      </p:cBhvr>
                                      <p:to>
                                        <p:strVal val="visible"/>
                                      </p:to>
                                    </p:set>
                                    <p:animEffect transition="in" filter="fade">
                                      <p:cBhvr>
                                        <p:cTn id="17" dur="2000"/>
                                        <p:tgtEl>
                                          <p:spTgt spid="2">
                                            <p:graphicEl>
                                              <a:dgm id="{9986009E-93D6-4C72-8590-BBE13FA1338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FAD72A4-DA83-4F1D-9469-19A460B6DEDE}"/>
                                            </p:graphicEl>
                                          </p:spTgt>
                                        </p:tgtEl>
                                        <p:attrNameLst>
                                          <p:attrName>style.visibility</p:attrName>
                                        </p:attrNameLst>
                                      </p:cBhvr>
                                      <p:to>
                                        <p:strVal val="visible"/>
                                      </p:to>
                                    </p:set>
                                    <p:animEffect transition="in" filter="fade">
                                      <p:cBhvr>
                                        <p:cTn id="22" dur="2000"/>
                                        <p:tgtEl>
                                          <p:spTgt spid="2">
                                            <p:graphicEl>
                                              <a:dgm id="{AFAD72A4-DA83-4F1D-9469-19A460B6DE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455ED8D6-C837-4DCD-9ED4-B3EE22F63517}"/>
                                            </p:graphicEl>
                                          </p:spTgt>
                                        </p:tgtEl>
                                        <p:attrNameLst>
                                          <p:attrName>style.visibility</p:attrName>
                                        </p:attrNameLst>
                                      </p:cBhvr>
                                      <p:to>
                                        <p:strVal val="visible"/>
                                      </p:to>
                                    </p:set>
                                    <p:animEffect transition="in" filter="fade">
                                      <p:cBhvr>
                                        <p:cTn id="27" dur="2000"/>
                                        <p:tgtEl>
                                          <p:spTgt spid="2">
                                            <p:graphicEl>
                                              <a:dgm id="{455ED8D6-C837-4DCD-9ED4-B3EE22F6351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193899A1-9358-4DCD-9481-5382A641EEBB}"/>
                                            </p:graphicEl>
                                          </p:spTgt>
                                        </p:tgtEl>
                                        <p:attrNameLst>
                                          <p:attrName>style.visibility</p:attrName>
                                        </p:attrNameLst>
                                      </p:cBhvr>
                                      <p:to>
                                        <p:strVal val="visible"/>
                                      </p:to>
                                    </p:set>
                                    <p:animEffect transition="in" filter="fade">
                                      <p:cBhvr>
                                        <p:cTn id="32" dur="2000"/>
                                        <p:tgtEl>
                                          <p:spTgt spid="2">
                                            <p:graphicEl>
                                              <a:dgm id="{193899A1-9358-4DCD-9481-5382A641E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9a1a010e9d.bmp"/>
          <p:cNvPicPr>
            <a:picLocks noChangeAspect="1"/>
          </p:cNvPicPr>
          <p:nvPr/>
        </p:nvPicPr>
        <p:blipFill>
          <a:blip r:embed="rId3"/>
          <a:stretch>
            <a:fillRect/>
          </a:stretch>
        </p:blipFill>
        <p:spPr>
          <a:xfrm>
            <a:off x="-342909" y="0"/>
            <a:ext cx="10287075" cy="6858000"/>
          </a:xfrm>
          <a:prstGeom prst="rect">
            <a:avLst/>
          </a:prstGeom>
        </p:spPr>
      </p:pic>
      <p:pic>
        <p:nvPicPr>
          <p:cNvPr id="4" name="Image 3" descr="9a1a010e9d.bmp"/>
          <p:cNvPicPr>
            <a:picLocks noChangeAspect="1"/>
          </p:cNvPicPr>
          <p:nvPr/>
        </p:nvPicPr>
        <p:blipFill>
          <a:blip r:embed="rId3"/>
          <a:stretch>
            <a:fillRect/>
          </a:stretch>
        </p:blipFill>
        <p:spPr>
          <a:xfrm>
            <a:off x="-428660" y="0"/>
            <a:ext cx="10572822" cy="6857999"/>
          </a:xfrm>
          <a:prstGeom prst="rect">
            <a:avLst/>
          </a:prstGeom>
        </p:spPr>
      </p:pic>
      <p:sp>
        <p:nvSpPr>
          <p:cNvPr id="1025" name="Rectangle 1"/>
          <p:cNvSpPr>
            <a:spLocks noChangeArrowheads="1"/>
          </p:cNvSpPr>
          <p:nvPr/>
        </p:nvSpPr>
        <p:spPr bwMode="auto">
          <a:xfrm>
            <a:off x="0" y="50004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latin typeface="Calibri" pitchFamily="34" charset="0"/>
                <a:ea typeface="Calibri" pitchFamily="34" charset="0"/>
                <a:cs typeface="Arial" pitchFamily="34" charset="0"/>
              </a:rPr>
              <a:t>قائمة المراجع التي يمكن الاعتماد عليها</a:t>
            </a: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1-الطاهر أحمد مكّي: في الأدب المقارن دراسات نظرية </a:t>
            </a:r>
            <a:r>
              <a:rPr kumimoji="0" lang="ar-DZ" sz="2800" b="1" i="0" u="none" strike="noStrike" cap="none" normalizeH="0" baseline="0" dirty="0" err="1" smtClean="0">
                <a:ln>
                  <a:noFill/>
                </a:ln>
                <a:solidFill>
                  <a:srgbClr val="FFFF00"/>
                </a:solidFill>
                <a:effectLst/>
                <a:latin typeface="Calibri" pitchFamily="34" charset="0"/>
                <a:ea typeface="Calibri" pitchFamily="34" charset="0"/>
                <a:cs typeface="Arial" pitchFamily="34" charset="0"/>
              </a:rPr>
              <a:t>و</a:t>
            </a: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 تطبيقية  810/128</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2-فرانسيس </a:t>
            </a:r>
            <a:r>
              <a:rPr kumimoji="0" lang="ar-DZ" sz="2800" b="1" i="0" u="none" strike="noStrike" cap="none" normalizeH="0" baseline="0" dirty="0" err="1" smtClean="0">
                <a:ln>
                  <a:noFill/>
                </a:ln>
                <a:solidFill>
                  <a:srgbClr val="FFFF00"/>
                </a:solidFill>
                <a:effectLst/>
                <a:latin typeface="Calibri" pitchFamily="34" charset="0"/>
                <a:ea typeface="Calibri" pitchFamily="34" charset="0"/>
                <a:cs typeface="Arial" pitchFamily="34" charset="0"/>
              </a:rPr>
              <a:t>كلودون</a:t>
            </a: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:الوجيز في الأدب المقارن810/113</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3-شفيع السيد:فصول من الأدب المقارن 810/428</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4-نجم عبد الله كاظم: في الأدب المقارن مقدمات للتطبيق810/906</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5-أحمد درويش:نظرية الأدب المقارن </a:t>
            </a:r>
            <a:r>
              <a:rPr kumimoji="0" lang="ar-DZ" sz="2800" b="1" i="0" u="none" strike="noStrike" cap="none" normalizeH="0" baseline="0" dirty="0" err="1" smtClean="0">
                <a:ln>
                  <a:noFill/>
                </a:ln>
                <a:solidFill>
                  <a:srgbClr val="FFFF00"/>
                </a:solidFill>
                <a:effectLst/>
                <a:latin typeface="Calibri" pitchFamily="34" charset="0"/>
                <a:ea typeface="Calibri" pitchFamily="34" charset="0"/>
                <a:cs typeface="Arial" pitchFamily="34" charset="0"/>
              </a:rPr>
              <a:t>و</a:t>
            </a: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 تجلياتها في الأدب العربي810/30</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6-حسام الخطيب: آفاق الأدب المقارن عربيا </a:t>
            </a:r>
            <a:r>
              <a:rPr kumimoji="0" lang="ar-DZ" sz="2800" b="1" i="0" u="none" strike="noStrike" cap="none" normalizeH="0" baseline="0" dirty="0" err="1" smtClean="0">
                <a:ln>
                  <a:noFill/>
                </a:ln>
                <a:solidFill>
                  <a:srgbClr val="FFFF00"/>
                </a:solidFill>
                <a:effectLst/>
                <a:latin typeface="Calibri" pitchFamily="34" charset="0"/>
                <a:ea typeface="Calibri" pitchFamily="34" charset="0"/>
                <a:cs typeface="Arial" pitchFamily="34" charset="0"/>
              </a:rPr>
              <a:t>و</a:t>
            </a: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 عالميا810/482 </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FF00"/>
                </a:solidFill>
                <a:effectLst/>
                <a:latin typeface="Calibri" pitchFamily="34" charset="0"/>
                <a:ea typeface="Calibri" pitchFamily="34" charset="0"/>
                <a:cs typeface="Arial" pitchFamily="34" charset="0"/>
              </a:rPr>
              <a:t>7-طه ندا: الأدب المقارن 810/32 </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solidFill>
                  <a:srgbClr val="FFFF00"/>
                </a:solidFill>
                <a:latin typeface="Calibri" pitchFamily="34" charset="0"/>
                <a:cs typeface="Arial" pitchFamily="34" charset="0"/>
              </a:rPr>
              <a:t>8- سعد </a:t>
            </a:r>
            <a:r>
              <a:rPr lang="ar-DZ" sz="2800" b="1" dirty="0" err="1" smtClean="0">
                <a:solidFill>
                  <a:srgbClr val="FFFF00"/>
                </a:solidFill>
                <a:latin typeface="Calibri" pitchFamily="34" charset="0"/>
                <a:cs typeface="Arial" pitchFamily="34" charset="0"/>
              </a:rPr>
              <a:t>البازعي</a:t>
            </a:r>
            <a:r>
              <a:rPr lang="ar-DZ" sz="2800" b="1" dirty="0" smtClean="0">
                <a:solidFill>
                  <a:srgbClr val="FFFF00"/>
                </a:solidFill>
                <a:latin typeface="Calibri" pitchFamily="34" charset="0"/>
                <a:cs typeface="Arial" pitchFamily="34" charset="0"/>
              </a:rPr>
              <a:t> و </a:t>
            </a:r>
            <a:r>
              <a:rPr lang="ar-DZ" sz="2800" b="1" dirty="0" err="1" smtClean="0">
                <a:solidFill>
                  <a:srgbClr val="FFFF00"/>
                </a:solidFill>
                <a:latin typeface="Calibri" pitchFamily="34" charset="0"/>
                <a:cs typeface="Arial" pitchFamily="34" charset="0"/>
              </a:rPr>
              <a:t>ميجان</a:t>
            </a:r>
            <a:r>
              <a:rPr lang="ar-DZ" sz="2800" b="1" dirty="0" smtClean="0">
                <a:solidFill>
                  <a:srgbClr val="FFFF00"/>
                </a:solidFill>
                <a:latin typeface="Calibri" pitchFamily="34" charset="0"/>
                <a:cs typeface="Arial" pitchFamily="34" charset="0"/>
              </a:rPr>
              <a:t> </a:t>
            </a:r>
            <a:r>
              <a:rPr lang="ar-DZ" sz="2800" b="1" dirty="0" err="1" smtClean="0">
                <a:solidFill>
                  <a:srgbClr val="FFFF00"/>
                </a:solidFill>
                <a:latin typeface="Calibri" pitchFamily="34" charset="0"/>
                <a:cs typeface="Arial" pitchFamily="34" charset="0"/>
              </a:rPr>
              <a:t>الرويلي</a:t>
            </a:r>
            <a:r>
              <a:rPr lang="ar-DZ" sz="2800" b="1" dirty="0" smtClean="0">
                <a:solidFill>
                  <a:srgbClr val="FFFF00"/>
                </a:solidFill>
                <a:latin typeface="Calibri" pitchFamily="34" charset="0"/>
                <a:cs typeface="Arial" pitchFamily="34" charset="0"/>
              </a:rPr>
              <a:t>: دليل الناقد الأدبي</a:t>
            </a:r>
            <a:endParaRPr kumimoji="0" lang="fr-FR" sz="2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fade">
                                      <p:cBhvr>
                                        <p:cTn id="12" dur="2000"/>
                                        <p:tgtEl>
                                          <p:spTgt spid="10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
                                            <p:txEl>
                                              <p:pRg st="2" end="2"/>
                                            </p:txEl>
                                          </p:spTgt>
                                        </p:tgtEl>
                                        <p:attrNameLst>
                                          <p:attrName>style.visibility</p:attrName>
                                        </p:attrNameLst>
                                      </p:cBhvr>
                                      <p:to>
                                        <p:strVal val="visible"/>
                                      </p:to>
                                    </p:set>
                                    <p:animEffect transition="in" filter="fade">
                                      <p:cBhvr>
                                        <p:cTn id="17" dur="2000"/>
                                        <p:tgtEl>
                                          <p:spTgt spid="10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5">
                                            <p:txEl>
                                              <p:pRg st="3" end="3"/>
                                            </p:txEl>
                                          </p:spTgt>
                                        </p:tgtEl>
                                        <p:attrNameLst>
                                          <p:attrName>style.visibility</p:attrName>
                                        </p:attrNameLst>
                                      </p:cBhvr>
                                      <p:to>
                                        <p:strVal val="visible"/>
                                      </p:to>
                                    </p:set>
                                    <p:animEffect transition="in" filter="fade">
                                      <p:cBhvr>
                                        <p:cTn id="22" dur="2000"/>
                                        <p:tgtEl>
                                          <p:spTgt spid="10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5">
                                            <p:txEl>
                                              <p:pRg st="4" end="4"/>
                                            </p:txEl>
                                          </p:spTgt>
                                        </p:tgtEl>
                                        <p:attrNameLst>
                                          <p:attrName>style.visibility</p:attrName>
                                        </p:attrNameLst>
                                      </p:cBhvr>
                                      <p:to>
                                        <p:strVal val="visible"/>
                                      </p:to>
                                    </p:set>
                                    <p:animEffect transition="in" filter="fade">
                                      <p:cBhvr>
                                        <p:cTn id="27" dur="2000"/>
                                        <p:tgtEl>
                                          <p:spTgt spid="10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5">
                                            <p:txEl>
                                              <p:pRg st="5" end="5"/>
                                            </p:txEl>
                                          </p:spTgt>
                                        </p:tgtEl>
                                        <p:attrNameLst>
                                          <p:attrName>style.visibility</p:attrName>
                                        </p:attrNameLst>
                                      </p:cBhvr>
                                      <p:to>
                                        <p:strVal val="visible"/>
                                      </p:to>
                                    </p:set>
                                    <p:animEffect transition="in" filter="fade">
                                      <p:cBhvr>
                                        <p:cTn id="32" dur="2000"/>
                                        <p:tgtEl>
                                          <p:spTgt spid="10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5">
                                            <p:txEl>
                                              <p:pRg st="6" end="6"/>
                                            </p:txEl>
                                          </p:spTgt>
                                        </p:tgtEl>
                                        <p:attrNameLst>
                                          <p:attrName>style.visibility</p:attrName>
                                        </p:attrNameLst>
                                      </p:cBhvr>
                                      <p:to>
                                        <p:strVal val="visible"/>
                                      </p:to>
                                    </p:set>
                                    <p:animEffect transition="in" filter="fade">
                                      <p:cBhvr>
                                        <p:cTn id="37" dur="2000"/>
                                        <p:tgtEl>
                                          <p:spTgt spid="10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5">
                                            <p:txEl>
                                              <p:pRg st="7" end="7"/>
                                            </p:txEl>
                                          </p:spTgt>
                                        </p:tgtEl>
                                        <p:attrNameLst>
                                          <p:attrName>style.visibility</p:attrName>
                                        </p:attrNameLst>
                                      </p:cBhvr>
                                      <p:to>
                                        <p:strVal val="visible"/>
                                      </p:to>
                                    </p:set>
                                    <p:animEffect transition="in" filter="fade">
                                      <p:cBhvr>
                                        <p:cTn id="42" dur="2000"/>
                                        <p:tgtEl>
                                          <p:spTgt spid="10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5">
                                            <p:txEl>
                                              <p:pRg st="8" end="8"/>
                                            </p:txEl>
                                          </p:spTgt>
                                        </p:tgtEl>
                                        <p:attrNameLst>
                                          <p:attrName>style.visibility</p:attrName>
                                        </p:attrNameLst>
                                      </p:cBhvr>
                                      <p:to>
                                        <p:strVal val="visible"/>
                                      </p:to>
                                    </p:set>
                                    <p:animEffect transition="in" filter="fade">
                                      <p:cBhvr>
                                        <p:cTn id="47" dur="2000"/>
                                        <p:tgtEl>
                                          <p:spTgt spid="1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715436" cy="4708981"/>
          </a:xfrm>
          <a:prstGeom prst="rect">
            <a:avLst/>
          </a:prstGeom>
          <a:solidFill>
            <a:srgbClr val="00B050"/>
          </a:solidFill>
          <a:ln/>
          <a:scene3d>
            <a:camera prst="obliqueTopLeft"/>
            <a:lightRig rig="threePt" dir="t"/>
          </a:scene3d>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6000" dirty="0" smtClean="0">
                <a:latin typeface="+mj-lt"/>
              </a:rPr>
              <a:t>« </a:t>
            </a:r>
            <a:r>
              <a:rPr lang="fr-FR" sz="6000" dirty="0" err="1" smtClean="0">
                <a:latin typeface="+mj-lt"/>
              </a:rPr>
              <a:t>Kindness</a:t>
            </a:r>
            <a:r>
              <a:rPr lang="fr-FR" sz="6000" dirty="0" smtClean="0">
                <a:latin typeface="+mj-lt"/>
              </a:rPr>
              <a:t> </a:t>
            </a:r>
            <a:r>
              <a:rPr lang="fr-FR" sz="6000" dirty="0" err="1" smtClean="0">
                <a:latin typeface="+mj-lt"/>
              </a:rPr>
              <a:t>is</a:t>
            </a:r>
            <a:r>
              <a:rPr lang="fr-FR" sz="6000" dirty="0" smtClean="0">
                <a:latin typeface="+mj-lt"/>
              </a:rPr>
              <a:t> </a:t>
            </a:r>
            <a:r>
              <a:rPr lang="fr-FR" sz="6000" dirty="0" err="1" smtClean="0">
                <a:latin typeface="+mj-lt"/>
              </a:rPr>
              <a:t>like</a:t>
            </a:r>
            <a:r>
              <a:rPr lang="fr-FR" sz="6000" dirty="0" smtClean="0">
                <a:latin typeface="+mj-lt"/>
              </a:rPr>
              <a:t> </a:t>
            </a:r>
            <a:r>
              <a:rPr lang="fr-FR" sz="6000" dirty="0" err="1" smtClean="0">
                <a:latin typeface="+mj-lt"/>
              </a:rPr>
              <a:t>snow;It</a:t>
            </a:r>
            <a:r>
              <a:rPr lang="fr-FR" sz="6000" dirty="0" smtClean="0">
                <a:latin typeface="+mj-lt"/>
              </a:rPr>
              <a:t> </a:t>
            </a:r>
            <a:r>
              <a:rPr lang="fr-FR" sz="6000" dirty="0" err="1" smtClean="0">
                <a:latin typeface="+mj-lt"/>
              </a:rPr>
              <a:t>beautifies</a:t>
            </a:r>
            <a:r>
              <a:rPr lang="fr-FR" sz="6000" dirty="0" smtClean="0">
                <a:latin typeface="+mj-lt"/>
              </a:rPr>
              <a:t> </a:t>
            </a:r>
            <a:r>
              <a:rPr lang="fr-FR" sz="6000" dirty="0" err="1" smtClean="0">
                <a:latin typeface="+mj-lt"/>
              </a:rPr>
              <a:t>every</a:t>
            </a:r>
            <a:r>
              <a:rPr lang="fr-FR" sz="6000" dirty="0" smtClean="0">
                <a:latin typeface="+mj-lt"/>
              </a:rPr>
              <a:t> </a:t>
            </a:r>
            <a:r>
              <a:rPr lang="fr-FR" sz="6000" dirty="0" err="1" smtClean="0">
                <a:latin typeface="+mj-lt"/>
              </a:rPr>
              <a:t>thing</a:t>
            </a:r>
            <a:r>
              <a:rPr lang="fr-FR" sz="6000" dirty="0" smtClean="0">
                <a:latin typeface="+mj-lt"/>
              </a:rPr>
              <a:t> </a:t>
            </a:r>
            <a:r>
              <a:rPr lang="fr-FR" sz="6000" dirty="0" err="1" smtClean="0">
                <a:latin typeface="+mj-lt"/>
              </a:rPr>
              <a:t>it</a:t>
            </a:r>
            <a:r>
              <a:rPr lang="fr-FR" sz="6000" dirty="0" smtClean="0">
                <a:latin typeface="+mj-lt"/>
              </a:rPr>
              <a:t> </a:t>
            </a:r>
            <a:r>
              <a:rPr lang="fr-FR" sz="6000" dirty="0" err="1" smtClean="0">
                <a:latin typeface="+mj-lt"/>
              </a:rPr>
              <a:t>covers</a:t>
            </a:r>
            <a:r>
              <a:rPr lang="fr-FR" sz="6000" dirty="0" smtClean="0">
                <a:latin typeface="+mj-lt"/>
              </a:rPr>
              <a:t> ». </a:t>
            </a:r>
            <a:r>
              <a:rPr lang="fr-FR" sz="3600" dirty="0" smtClean="0"/>
              <a:t>Gibran Khalil Gibran</a:t>
            </a:r>
          </a:p>
          <a:p>
            <a:endParaRPr lang="fr-FR" sz="6000" dirty="0" smtClean="0">
              <a:latin typeface="AcmeFont" pitchFamily="2" charset="0"/>
            </a:endParaRPr>
          </a:p>
          <a:p>
            <a:endParaRPr lang="fr-FR" sz="6000" dirty="0">
              <a:latin typeface="AcmeFont" pitchFamily="2" charset="0"/>
            </a:endParaRPr>
          </a:p>
        </p:txBody>
      </p:sp>
    </p:spTree>
  </p:cSld>
  <p:clrMapOvr>
    <a:masterClrMapping/>
  </p:clrMapOvr>
  <p:transition spd="slow" advClick="0" advTm="180000">
    <p:wheel spokes="2"/>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WordArt 10"/>
          <p:cNvSpPr>
            <a:spLocks noChangeArrowheads="1" noChangeShapeType="1" noTextEdit="1"/>
          </p:cNvSpPr>
          <p:nvPr/>
        </p:nvSpPr>
        <p:spPr bwMode="auto">
          <a:xfrm>
            <a:off x="4929190" y="357166"/>
            <a:ext cx="4214810" cy="1579585"/>
          </a:xfrm>
          <a:prstGeom prst="rect">
            <a:avLst/>
          </a:prstGeom>
        </p:spPr>
        <p:txBody>
          <a:bodyPr wrap="none" fromWordArt="1">
            <a:prstTxWarp prst="textPlain">
              <a:avLst>
                <a:gd name="adj" fmla="val 48687"/>
              </a:avLst>
            </a:prstTxWarp>
          </a:bodyPr>
          <a:lstStyle/>
          <a:p>
            <a:pPr algn="ctr" rtl="1"/>
            <a:r>
              <a:rPr lang="ar-DZ" sz="4000" b="1" kern="10" dirty="0" smtClean="0">
                <a:ln w="28575">
                  <a:solidFill>
                    <a:srgbClr val="000000"/>
                  </a:solidFill>
                  <a:round/>
                  <a:headEnd/>
                  <a:tailEnd/>
                </a:ln>
                <a:solidFill>
                  <a:srgbClr val="FF6600"/>
                </a:solidFill>
                <a:effectLst>
                  <a:outerShdw dist="35921" dir="2700000" algn="ctr" rotWithShape="0">
                    <a:srgbClr val="868686"/>
                  </a:outerShdw>
                </a:effectLst>
                <a:latin typeface="Arial Black"/>
                <a:cs typeface="Farsi Simple Bold" pitchFamily="2" charset="-78"/>
              </a:rPr>
              <a:t>محاور المحاضرة</a:t>
            </a:r>
            <a:endParaRPr lang="fr-FR" sz="4000" b="1" kern="10" dirty="0">
              <a:ln w="28575">
                <a:solidFill>
                  <a:srgbClr val="000000"/>
                </a:solidFill>
                <a:round/>
                <a:headEnd/>
                <a:tailEnd/>
              </a:ln>
              <a:solidFill>
                <a:srgbClr val="FF6600"/>
              </a:solidFill>
              <a:effectLst>
                <a:outerShdw dist="35921" dir="2700000" algn="ctr" rotWithShape="0">
                  <a:srgbClr val="868686"/>
                </a:outerShdw>
              </a:effectLst>
              <a:latin typeface="Arial Black"/>
              <a:cs typeface="Farsi Simple Bold" pitchFamily="2" charset="-78"/>
            </a:endParaRPr>
          </a:p>
        </p:txBody>
      </p:sp>
      <p:pic>
        <p:nvPicPr>
          <p:cNvPr id="3083" name="Picture 11" descr="j0309648"/>
          <p:cNvPicPr>
            <a:picLocks noChangeAspect="1" noChangeArrowheads="1"/>
          </p:cNvPicPr>
          <p:nvPr/>
        </p:nvPicPr>
        <p:blipFill>
          <a:blip r:embed="rId4"/>
          <a:srcRect/>
          <a:stretch>
            <a:fillRect/>
          </a:stretch>
        </p:blipFill>
        <p:spPr bwMode="auto">
          <a:xfrm>
            <a:off x="-2357485" y="0"/>
            <a:ext cx="5786477" cy="6858000"/>
          </a:xfrm>
          <a:prstGeom prst="rect">
            <a:avLst/>
          </a:prstGeom>
          <a:noFill/>
        </p:spPr>
      </p:pic>
      <p:sp>
        <p:nvSpPr>
          <p:cNvPr id="6" name="Rectangle 5"/>
          <p:cNvSpPr/>
          <p:nvPr/>
        </p:nvSpPr>
        <p:spPr>
          <a:xfrm>
            <a:off x="1857356" y="1857364"/>
            <a:ext cx="7286644" cy="4939814"/>
          </a:xfrm>
          <a:prstGeom prst="rect">
            <a:avLst/>
          </a:prstGeom>
        </p:spPr>
        <p:txBody>
          <a:bodyPr wrap="square">
            <a:spAutoFit/>
          </a:bodyPr>
          <a:lstStyle/>
          <a:p>
            <a:pPr algn="r">
              <a:spcBef>
                <a:spcPts val="500"/>
              </a:spcBef>
              <a:spcAft>
                <a:spcPts val="500"/>
              </a:spcAft>
            </a:pPr>
            <a:r>
              <a:rPr lang="ar-DZ" b="1" dirty="0" smtClean="0">
                <a:latin typeface="Arial" charset="0"/>
              </a:rPr>
              <a:t>1- إشكالية المصطلح </a:t>
            </a:r>
          </a:p>
          <a:p>
            <a:pPr algn="r">
              <a:spcBef>
                <a:spcPts val="500"/>
              </a:spcBef>
              <a:spcAft>
                <a:spcPts val="500"/>
              </a:spcAft>
            </a:pPr>
            <a:r>
              <a:rPr lang="ar-DZ" b="1" dirty="0" smtClean="0">
                <a:latin typeface="Arial" charset="0"/>
              </a:rPr>
              <a:t>2-المفاهيم الرئيسة للأدب المقارن: </a:t>
            </a:r>
          </a:p>
          <a:p>
            <a:pPr algn="r">
              <a:spcBef>
                <a:spcPts val="500"/>
              </a:spcBef>
              <a:spcAft>
                <a:spcPts val="500"/>
              </a:spcAft>
            </a:pPr>
            <a:r>
              <a:rPr lang="ar-DZ" b="1" dirty="0" smtClean="0">
                <a:latin typeface="Arial" charset="0"/>
              </a:rPr>
              <a:t>أ-المفهوم الأول (الأدب الشفوي المقارن)</a:t>
            </a:r>
          </a:p>
          <a:p>
            <a:pPr algn="r">
              <a:spcBef>
                <a:spcPts val="500"/>
              </a:spcBef>
              <a:spcAft>
                <a:spcPts val="500"/>
              </a:spcAft>
            </a:pPr>
            <a:r>
              <a:rPr lang="ar-DZ" b="1" dirty="0" smtClean="0">
                <a:latin typeface="Arial" charset="0"/>
              </a:rPr>
              <a:t>ب-المفهوم الثاني(التأثير </a:t>
            </a:r>
            <a:r>
              <a:rPr lang="ar-DZ" b="1" dirty="0" err="1" smtClean="0">
                <a:latin typeface="Arial" charset="0"/>
              </a:rPr>
              <a:t>و</a:t>
            </a:r>
            <a:r>
              <a:rPr lang="ar-DZ" b="1" dirty="0" smtClean="0">
                <a:latin typeface="Arial" charset="0"/>
              </a:rPr>
              <a:t> التأثر)</a:t>
            </a:r>
          </a:p>
          <a:p>
            <a:pPr algn="r" rtl="1">
              <a:spcBef>
                <a:spcPts val="500"/>
              </a:spcBef>
              <a:spcAft>
                <a:spcPts val="500"/>
              </a:spcAft>
            </a:pPr>
            <a:r>
              <a:rPr lang="ar-DZ" b="1" dirty="0" smtClean="0">
                <a:latin typeface="Arial" charset="0"/>
              </a:rPr>
              <a:t>ج-المفهوم الثالث(الأدب العالمي </a:t>
            </a:r>
            <a:r>
              <a:rPr lang="ar-DZ" b="1" dirty="0" err="1" smtClean="0">
                <a:latin typeface="Arial" charset="0"/>
              </a:rPr>
              <a:t>و</a:t>
            </a:r>
            <a:r>
              <a:rPr lang="ar-DZ" b="1" dirty="0" smtClean="0">
                <a:latin typeface="Arial" charset="0"/>
              </a:rPr>
              <a:t> العام) </a:t>
            </a:r>
          </a:p>
          <a:p>
            <a:pPr algn="r" rtl="1">
              <a:spcBef>
                <a:spcPts val="500"/>
              </a:spcBef>
              <a:spcAft>
                <a:spcPts val="500"/>
              </a:spcAft>
            </a:pPr>
            <a:r>
              <a:rPr lang="ar-DZ" b="1" dirty="0" smtClean="0">
                <a:latin typeface="Arial" charset="0"/>
              </a:rPr>
              <a:t>د-المفهوم الرابع(اتجاهات معاصرة) </a:t>
            </a:r>
          </a:p>
          <a:p>
            <a:pPr algn="r" rtl="1">
              <a:spcBef>
                <a:spcPts val="500"/>
              </a:spcBef>
              <a:spcAft>
                <a:spcPts val="500"/>
              </a:spcAft>
            </a:pPr>
            <a:r>
              <a:rPr lang="ar-DZ" b="1" dirty="0" smtClean="0">
                <a:latin typeface="Arial" charset="0"/>
              </a:rPr>
              <a:t>3-فروع الدراسة المقارنة</a:t>
            </a:r>
          </a:p>
          <a:p>
            <a:pPr algn="r" rtl="1">
              <a:spcBef>
                <a:spcPts val="500"/>
              </a:spcBef>
              <a:spcAft>
                <a:spcPts val="500"/>
              </a:spcAft>
            </a:pPr>
            <a:r>
              <a:rPr lang="ar-DZ" b="1" dirty="0" smtClean="0">
                <a:latin typeface="Arial" charset="0"/>
              </a:rPr>
              <a:t>4-أهميـــــــــــة الأدب المقارَن: </a:t>
            </a:r>
            <a:r>
              <a:rPr lang="ar-DZ" b="1" dirty="0" err="1" smtClean="0">
                <a:latin typeface="Arial" charset="0"/>
              </a:rPr>
              <a:t>أ</a:t>
            </a:r>
            <a:r>
              <a:rPr lang="ar-DZ" b="1" dirty="0" smtClean="0">
                <a:latin typeface="Arial" charset="0"/>
              </a:rPr>
              <a:t>-خدمة الأدب القومي</a:t>
            </a:r>
          </a:p>
          <a:p>
            <a:pPr algn="r" rtl="1">
              <a:spcBef>
                <a:spcPts val="500"/>
              </a:spcBef>
              <a:spcAft>
                <a:spcPts val="500"/>
              </a:spcAft>
            </a:pPr>
            <a:r>
              <a:rPr lang="ar-DZ" b="1" dirty="0" smtClean="0">
                <a:latin typeface="Arial" charset="0"/>
              </a:rPr>
              <a:t>    ب-خدمة حركة الأدب العالمي</a:t>
            </a:r>
          </a:p>
          <a:p>
            <a:pPr algn="r" rtl="1">
              <a:spcBef>
                <a:spcPts val="500"/>
              </a:spcBef>
              <a:spcAft>
                <a:spcPts val="500"/>
              </a:spcAft>
            </a:pPr>
            <a:r>
              <a:rPr lang="ar-DZ" b="1" dirty="0" smtClean="0">
                <a:latin typeface="Arial" charset="0"/>
              </a:rPr>
              <a:t>ج-الإسهام في تطوير بعض الفروع المعرفية</a:t>
            </a:r>
          </a:p>
        </p:txBody>
      </p:sp>
    </p:spTree>
  </p:cSld>
  <p:clrMapOvr>
    <a:masterClrMapping/>
  </p:clrMapOvr>
  <p:transition spd="slow" advClick="0" advTm="60000">
    <p:wedge/>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500" fill="hold"/>
                                        <p:tgtEl>
                                          <p:spTgt spid="3082"/>
                                        </p:tgtEl>
                                        <p:attrNameLst>
                                          <p:attrName>ppt_w</p:attrName>
                                        </p:attrNameLst>
                                      </p:cBhvr>
                                      <p:tavLst>
                                        <p:tav tm="0">
                                          <p:val>
                                            <p:fltVal val="0"/>
                                          </p:val>
                                        </p:tav>
                                        <p:tav tm="100000">
                                          <p:val>
                                            <p:strVal val="#ppt_w"/>
                                          </p:val>
                                        </p:tav>
                                      </p:tavLst>
                                    </p:anim>
                                    <p:anim calcmode="lin" valueType="num">
                                      <p:cBhvr>
                                        <p:cTn id="8" dur="500" fill="hold"/>
                                        <p:tgtEl>
                                          <p:spTgt spid="30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down)">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ipe(down)">
                                      <p:cBhvr>
                                        <p:cTn id="33" dur="500"/>
                                        <p:tgtEl>
                                          <p:spTgt spid="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wipe(down)">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down)">
                                      <p:cBhvr>
                                        <p:cTn id="43" dur="500"/>
                                        <p:tgtEl>
                                          <p:spTgt spid="6">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ipe(down)">
                                      <p:cBhvr>
                                        <p:cTn id="48" dur="500"/>
                                        <p:tgtEl>
                                          <p:spTgt spid="6">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wipe(down)">
                                      <p:cBhvr>
                                        <p:cTn id="53" dur="500"/>
                                        <p:tgtEl>
                                          <p:spTgt spid="6">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6">
                                            <p:txEl>
                                              <p:pRg st="9" end="9"/>
                                            </p:txEl>
                                          </p:spTgt>
                                        </p:tgtEl>
                                        <p:attrNameLst>
                                          <p:attrName>style.visibility</p:attrName>
                                        </p:attrNameLst>
                                      </p:cBhvr>
                                      <p:to>
                                        <p:strVal val="visible"/>
                                      </p:to>
                                    </p:set>
                                    <p:animEffect transition="in" filter="wipe(down)">
                                      <p:cBhvr>
                                        <p:cTn id="5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endParaRPr lang="fr-FR"/>
          </a:p>
        </p:txBody>
      </p:sp>
      <p:sp>
        <p:nvSpPr>
          <p:cNvPr id="11" name="Espace réservé du contenu 10"/>
          <p:cNvSpPr>
            <a:spLocks noGrp="1"/>
          </p:cNvSpPr>
          <p:nvPr>
            <p:ph idx="1"/>
          </p:nvPr>
        </p:nvSpPr>
        <p:spPr/>
        <p:txBody>
          <a:bodyPr/>
          <a:lstStyle/>
          <a:p>
            <a:endParaRPr lang="fr-FR"/>
          </a:p>
        </p:txBody>
      </p:sp>
      <p:pic>
        <p:nvPicPr>
          <p:cNvPr id="25604" name="Picture 4" descr="j0309630"/>
          <p:cNvPicPr>
            <a:picLocks noChangeAspect="1" noChangeArrowheads="1"/>
          </p:cNvPicPr>
          <p:nvPr/>
        </p:nvPicPr>
        <p:blipFill>
          <a:blip r:embed="rId4">
            <a:lum bright="36000" contrast="-18000"/>
          </a:blip>
          <a:srcRect/>
          <a:stretch>
            <a:fillRect/>
          </a:stretch>
        </p:blipFill>
        <p:spPr bwMode="auto">
          <a:xfrm>
            <a:off x="0" y="0"/>
            <a:ext cx="9144000" cy="6858000"/>
          </a:xfrm>
          <a:prstGeom prst="rect">
            <a:avLst/>
          </a:prstGeom>
          <a:noFill/>
        </p:spPr>
      </p:pic>
      <p:sp>
        <p:nvSpPr>
          <p:cNvPr id="25605" name="Rectangle 5"/>
          <p:cNvSpPr>
            <a:spLocks noChangeArrowheads="1"/>
          </p:cNvSpPr>
          <p:nvPr/>
        </p:nvSpPr>
        <p:spPr bwMode="auto">
          <a:xfrm>
            <a:off x="1428728" y="1357299"/>
            <a:ext cx="6715172" cy="3108543"/>
          </a:xfrm>
          <a:prstGeom prst="rect">
            <a:avLst/>
          </a:prstGeom>
          <a:noFill/>
          <a:ln w="9525">
            <a:noFill/>
            <a:miter lim="800000"/>
            <a:headEnd/>
            <a:tailEnd/>
          </a:ln>
          <a:effectLst/>
        </p:spPr>
        <p:txBody>
          <a:bodyPr wrap="square">
            <a:spAutoFit/>
          </a:bodyPr>
          <a:lstStyle/>
          <a:p>
            <a:pPr algn="ctr" rtl="1"/>
            <a:r>
              <a:rPr lang="ar-DZ" sz="4400" b="1" dirty="0" smtClean="0"/>
              <a:t>تعـــــــريف الأدب المقـــــــــارن</a:t>
            </a:r>
          </a:p>
          <a:p>
            <a:pPr algn="ctr"/>
            <a:r>
              <a:rPr lang="fr-FR" sz="4400" b="1" dirty="0" smtClean="0"/>
              <a:t>La littérature Comparée</a:t>
            </a:r>
          </a:p>
          <a:p>
            <a:pPr algn="ctr"/>
            <a:r>
              <a:rPr lang="fr-FR" sz="4400" b="1" dirty="0" smtClean="0"/>
              <a:t>Comparative </a:t>
            </a:r>
            <a:r>
              <a:rPr lang="fr-FR" sz="4400" b="1" dirty="0" err="1" smtClean="0"/>
              <a:t>literature</a:t>
            </a:r>
            <a:endParaRPr lang="fr-FR" sz="4400" b="1" dirty="0" smtClean="0"/>
          </a:p>
          <a:p>
            <a:pPr algn="ctr"/>
            <a:endParaRPr lang="fr-FR" sz="3200" b="1" dirty="0" smtClean="0"/>
          </a:p>
          <a:p>
            <a:pPr algn="ctr"/>
            <a:endParaRPr lang="fr-FR" sz="3200" b="1" dirty="0"/>
          </a:p>
        </p:txBody>
      </p:sp>
    </p:spTree>
  </p:cSld>
  <p:clrMapOvr>
    <a:masterClrMapping/>
  </p:clrMapOvr>
  <p:transition spd="slow" advClick="0" advTm="30000">
    <p:wheel spokes="3"/>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25605"/>
                                        </p:tgtEl>
                                        <p:attrNameLst>
                                          <p:attrName>style.visibility</p:attrName>
                                        </p:attrNameLst>
                                      </p:cBhvr>
                                      <p:to>
                                        <p:strVal val="visible"/>
                                      </p:to>
                                    </p:set>
                                    <p:animEffect transition="in" filter="dissolve">
                                      <p:cBhvr>
                                        <p:cTn id="7" dur="3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83.jpg"/>
          <p:cNvPicPr>
            <a:picLocks noGrp="1" noChangeAspect="1"/>
          </p:cNvPicPr>
          <p:nvPr isPhoto="1"/>
        </p:nvPicPr>
        <p:blipFill>
          <a:blip r:embed="rId4">
            <a:lum/>
          </a:blip>
          <a:stretch>
            <a:fillRect/>
          </a:stretch>
        </p:blipFill>
        <p:spPr>
          <a:xfrm>
            <a:off x="1524000" y="0"/>
            <a:ext cx="7620000" cy="6858000"/>
          </a:xfrm>
          <a:prstGeom prst="rect">
            <a:avLst/>
          </a:prstGeom>
          <a:noFill/>
          <a:ln>
            <a:noFill/>
          </a:ln>
        </p:spPr>
      </p:pic>
      <p:sp>
        <p:nvSpPr>
          <p:cNvPr id="4" name="Rectangle 3"/>
          <p:cNvSpPr/>
          <p:nvPr/>
        </p:nvSpPr>
        <p:spPr>
          <a:xfrm>
            <a:off x="1071538" y="785794"/>
            <a:ext cx="7572428" cy="5016758"/>
          </a:xfrm>
          <a:prstGeom prst="rect">
            <a:avLst/>
          </a:prstGeom>
        </p:spPr>
        <p:txBody>
          <a:bodyPr wrap="square">
            <a:spAutoFit/>
          </a:bodyPr>
          <a:lstStyle/>
          <a:p>
            <a:pPr algn="just" rtl="1"/>
            <a:r>
              <a:rPr lang="ar-DZ" sz="3200" b="1" dirty="0" smtClean="0"/>
              <a:t>العلم الذي يدرس العلاقات بين الآداب القومية المختلفة في تأثيرها </a:t>
            </a:r>
            <a:r>
              <a:rPr lang="ar-DZ" sz="3200" b="1" dirty="0" err="1" smtClean="0"/>
              <a:t>و</a:t>
            </a:r>
            <a:r>
              <a:rPr lang="ar-DZ" sz="3200" b="1" dirty="0" smtClean="0"/>
              <a:t> تأثرها. أو بتعبير أكثر بساطة: العلم الذي يحاول أن يتخطى الحدود القومية ليعرف ما عند الآخرين، ما هو أصيل من آدابهم، </a:t>
            </a:r>
            <a:r>
              <a:rPr lang="ar-DZ" sz="3200" b="1" dirty="0" err="1" smtClean="0"/>
              <a:t>و</a:t>
            </a:r>
            <a:r>
              <a:rPr lang="ar-DZ" sz="3200" b="1" dirty="0" smtClean="0"/>
              <a:t> ما أخذوه عن غيرهم. وفي محاولته هذه يستكشف عاداتهم </a:t>
            </a:r>
            <a:r>
              <a:rPr lang="ar-DZ" sz="3200" b="1" dirty="0" err="1" smtClean="0"/>
              <a:t>و</a:t>
            </a:r>
            <a:r>
              <a:rPr lang="ar-DZ" sz="3200" b="1" dirty="0" smtClean="0"/>
              <a:t> تقاليدهم، </a:t>
            </a:r>
            <a:r>
              <a:rPr lang="ar-DZ" sz="3200" b="1" dirty="0" err="1" smtClean="0"/>
              <a:t>و</a:t>
            </a:r>
            <a:r>
              <a:rPr lang="ar-DZ" sz="3200" b="1" dirty="0" smtClean="0"/>
              <a:t> يسهم في التعريف بهم لمن يجهلهم. إنّه في غايته البعيدة دعوة إلى التفاهم </a:t>
            </a:r>
            <a:r>
              <a:rPr lang="ar-DZ" sz="3200" b="1" dirty="0" err="1" smtClean="0"/>
              <a:t>و</a:t>
            </a:r>
            <a:r>
              <a:rPr lang="ar-DZ" sz="3200" b="1" dirty="0" smtClean="0"/>
              <a:t> التعاون. </a:t>
            </a:r>
          </a:p>
          <a:p>
            <a:pPr algn="just" rtl="1"/>
            <a:r>
              <a:rPr lang="ar-DZ" sz="3200" b="1" dirty="0" smtClean="0"/>
              <a:t>  و المقارنة كعلم له منهج </a:t>
            </a:r>
            <a:r>
              <a:rPr lang="ar-DZ" sz="3200" b="1" dirty="0" err="1" smtClean="0"/>
              <a:t>و</a:t>
            </a:r>
            <a:r>
              <a:rPr lang="ar-DZ" sz="3200" b="1" dirty="0" smtClean="0"/>
              <a:t> قواعد وليدة النصف الثاني من القرن التاسع عشر، إلاّ أنها كظاهرة قديمة قدم الأدب نفسه.</a:t>
            </a:r>
            <a:endParaRPr lang="fr-FR" sz="3200" b="1" dirty="0"/>
          </a:p>
        </p:txBody>
      </p:sp>
    </p:spTree>
  </p:cSld>
  <p:clrMapOvr>
    <a:masterClrMapping/>
  </p:clrMapOvr>
  <p:transition spd="slow" advClick="0" advTm="180000">
    <p:wheel spokes="8"/>
    <p:sndAc>
      <p:stSnd>
        <p:snd r:embed="rId3"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j0309659"/>
          <p:cNvPicPr>
            <a:picLocks noChangeAspect="1" noChangeArrowheads="1"/>
          </p:cNvPicPr>
          <p:nvPr/>
        </p:nvPicPr>
        <p:blipFill>
          <a:blip r:embed="rId3"/>
          <a:srcRect/>
          <a:stretch>
            <a:fillRect/>
          </a:stretch>
        </p:blipFill>
        <p:spPr bwMode="auto">
          <a:xfrm>
            <a:off x="0" y="333375"/>
            <a:ext cx="9144000" cy="6524625"/>
          </a:xfrm>
          <a:prstGeom prst="rect">
            <a:avLst/>
          </a:prstGeom>
          <a:noFill/>
        </p:spPr>
      </p:pic>
      <p:sp>
        <p:nvSpPr>
          <p:cNvPr id="19459" name="Rectangle 3"/>
          <p:cNvSpPr>
            <a:spLocks noChangeArrowheads="1"/>
          </p:cNvSpPr>
          <p:nvPr/>
        </p:nvSpPr>
        <p:spPr bwMode="auto">
          <a:xfrm>
            <a:off x="1000100" y="1285860"/>
            <a:ext cx="7858148" cy="3795911"/>
          </a:xfrm>
          <a:prstGeom prst="rect">
            <a:avLst/>
          </a:prstGeom>
          <a:gradFill rotWithShape="1">
            <a:gsLst>
              <a:gs pos="0">
                <a:srgbClr val="FCF8E2">
                  <a:alpha val="67999"/>
                </a:srgbClr>
              </a:gs>
              <a:gs pos="100000">
                <a:srgbClr val="F6EAAE">
                  <a:alpha val="35001"/>
                </a:srgbClr>
              </a:gs>
            </a:gsLst>
            <a:lin ang="2700000" scaled="1"/>
          </a:gradFill>
          <a:ln w="9525">
            <a:noFill/>
            <a:miter lim="800000"/>
            <a:headEnd/>
            <a:tailEnd/>
          </a:ln>
          <a:effectLst/>
        </p:spPr>
        <p:txBody>
          <a:bodyPr wrap="square">
            <a:spAutoFit/>
          </a:bodyPr>
          <a:lstStyle/>
          <a:p>
            <a:pPr algn="ctr" rtl="1">
              <a:spcBef>
                <a:spcPts val="500"/>
              </a:spcBef>
              <a:spcAft>
                <a:spcPts val="500"/>
              </a:spcAft>
            </a:pPr>
            <a:r>
              <a:rPr lang="ar-DZ" sz="3200" b="1" dirty="0" smtClean="0"/>
              <a:t>بول فان </a:t>
            </a:r>
            <a:r>
              <a:rPr lang="ar-DZ" sz="3200" b="1" dirty="0" err="1" smtClean="0"/>
              <a:t>تييغم</a:t>
            </a:r>
            <a:r>
              <a:rPr lang="ar-DZ" sz="3200" dirty="0" smtClean="0"/>
              <a:t> </a:t>
            </a:r>
            <a:r>
              <a:rPr lang="en-US" sz="3200" dirty="0" smtClean="0"/>
              <a:t>P</a:t>
            </a:r>
            <a:r>
              <a:rPr lang="fr-FR" sz="3200" dirty="0" err="1" smtClean="0"/>
              <a:t>aul</a:t>
            </a:r>
            <a:r>
              <a:rPr lang="fr-FR" sz="3200" dirty="0" smtClean="0"/>
              <a:t> Van </a:t>
            </a:r>
            <a:r>
              <a:rPr lang="fr-FR" sz="3200" dirty="0" err="1" smtClean="0"/>
              <a:t>Tieghem</a:t>
            </a:r>
            <a:r>
              <a:rPr lang="fr-FR" sz="3200" dirty="0" smtClean="0"/>
              <a:t> </a:t>
            </a:r>
            <a:r>
              <a:rPr lang="fr-FR" sz="3200" dirty="0" smtClean="0">
                <a:hlinkClick r:id="rId4" tooltip="1871"/>
              </a:rPr>
              <a:t>1871</a:t>
            </a:r>
            <a:r>
              <a:rPr lang="fr-FR" sz="3200" dirty="0" smtClean="0"/>
              <a:t> -</a:t>
            </a:r>
            <a:r>
              <a:rPr lang="fr-FR" sz="3200" dirty="0" smtClean="0">
                <a:hlinkClick r:id="rId5" tooltip="1948"/>
              </a:rPr>
              <a:t>1948</a:t>
            </a:r>
            <a:r>
              <a:rPr lang="ar-DZ" sz="3200" dirty="0" smtClean="0"/>
              <a:t>:</a:t>
            </a:r>
          </a:p>
          <a:p>
            <a:pPr algn="ctr" rtl="1">
              <a:spcBef>
                <a:spcPts val="500"/>
              </a:spcBef>
              <a:spcAft>
                <a:spcPts val="500"/>
              </a:spcAft>
            </a:pPr>
            <a:r>
              <a:rPr lang="ar-DZ" sz="3200" dirty="0" smtClean="0"/>
              <a:t>اعترف أن هذا المصطلح غير دقيق الدلالة على موضوعه، </a:t>
            </a:r>
            <a:r>
              <a:rPr lang="ar-DZ" sz="3200" dirty="0" err="1" smtClean="0"/>
              <a:t>و</a:t>
            </a:r>
            <a:r>
              <a:rPr lang="ar-DZ" sz="3200" dirty="0" smtClean="0"/>
              <a:t> أن هناك </a:t>
            </a:r>
            <a:r>
              <a:rPr lang="ar-DZ" sz="3200" dirty="0" err="1" smtClean="0"/>
              <a:t>تعابير</a:t>
            </a:r>
            <a:r>
              <a:rPr lang="ar-DZ" sz="3200" dirty="0" smtClean="0"/>
              <a:t> أخرى أصح وأوضح، </a:t>
            </a:r>
            <a:r>
              <a:rPr lang="ar-DZ" sz="3200" dirty="0" err="1" smtClean="0"/>
              <a:t>و</a:t>
            </a:r>
            <a:r>
              <a:rPr lang="ar-DZ" sz="3200" dirty="0" smtClean="0"/>
              <a:t> من التسميات التي اقترحت: </a:t>
            </a:r>
            <a:r>
              <a:rPr lang="ar-DZ" sz="3200" dirty="0" err="1" smtClean="0"/>
              <a:t>ـ</a:t>
            </a:r>
            <a:r>
              <a:rPr lang="ar-DZ" sz="3200" dirty="0" smtClean="0"/>
              <a:t> </a:t>
            </a:r>
            <a:r>
              <a:rPr lang="ar-DZ" sz="3200" b="1" u="sng" dirty="0" smtClean="0">
                <a:effectLst>
                  <a:outerShdw blurRad="38100" dist="38100" dir="2700000" algn="tl">
                    <a:srgbClr val="000000">
                      <a:alpha val="43137"/>
                    </a:srgbClr>
                  </a:outerShdw>
                </a:effectLst>
              </a:rPr>
              <a:t>الآداب الحديثة المقارنة</a:t>
            </a:r>
            <a:r>
              <a:rPr lang="ar-DZ" sz="3200" dirty="0" smtClean="0"/>
              <a:t>  </a:t>
            </a:r>
            <a:r>
              <a:rPr lang="ar-DZ" sz="3200" dirty="0" err="1" smtClean="0"/>
              <a:t>ـ</a:t>
            </a:r>
            <a:r>
              <a:rPr lang="ar-DZ" sz="3200" dirty="0" smtClean="0"/>
              <a:t> </a:t>
            </a:r>
            <a:r>
              <a:rPr lang="ar-DZ" sz="3200" b="1" u="sng" dirty="0" smtClean="0">
                <a:effectLst>
                  <a:outerShdw blurRad="38100" dist="38100" dir="2700000" algn="tl">
                    <a:srgbClr val="000000">
                      <a:alpha val="43137"/>
                    </a:srgbClr>
                  </a:outerShdw>
                </a:effectLst>
              </a:rPr>
              <a:t>تاريخ الأدب المقارن </a:t>
            </a:r>
            <a:r>
              <a:rPr lang="ar-DZ" sz="3200" dirty="0" err="1" smtClean="0"/>
              <a:t>ـ</a:t>
            </a:r>
            <a:r>
              <a:rPr lang="ar-DZ" sz="3200" dirty="0" smtClean="0"/>
              <a:t> </a:t>
            </a:r>
            <a:r>
              <a:rPr lang="ar-DZ" sz="3200" b="1" u="sng" dirty="0" smtClean="0"/>
              <a:t>التاريخ الأدبي المقارن</a:t>
            </a:r>
            <a:r>
              <a:rPr lang="ar-DZ" sz="3200" b="1" dirty="0" smtClean="0"/>
              <a:t>  </a:t>
            </a:r>
            <a:r>
              <a:rPr lang="ar-DZ" sz="3200" b="1" u="sng" dirty="0" smtClean="0"/>
              <a:t>تاريخ الآداب المقارن</a:t>
            </a:r>
            <a:r>
              <a:rPr lang="ar-DZ" sz="3200" dirty="0" smtClean="0"/>
              <a:t> </a:t>
            </a:r>
            <a:r>
              <a:rPr lang="ar-DZ" sz="3200" b="1" u="sng" dirty="0" smtClean="0"/>
              <a:t>تاريخ المقارنة</a:t>
            </a:r>
            <a:r>
              <a:rPr lang="ar-DZ" sz="3200" dirty="0" smtClean="0"/>
              <a:t>.</a:t>
            </a:r>
            <a:endParaRPr lang="fr-FR" sz="3200" dirty="0" smtClean="0"/>
          </a:p>
          <a:p>
            <a:pPr algn="ctr" rtl="1">
              <a:spcBef>
                <a:spcPts val="500"/>
              </a:spcBef>
              <a:spcAft>
                <a:spcPts val="500"/>
              </a:spcAft>
            </a:pPr>
            <a:r>
              <a:rPr lang="ar-IQ" sz="3200" b="1" dirty="0" smtClean="0">
                <a:latin typeface="Arial" charset="0"/>
              </a:rPr>
              <a:t>.</a:t>
            </a:r>
            <a:endParaRPr lang="fr-FR" sz="3200" b="1" dirty="0">
              <a:latin typeface="Arial" charset="0"/>
            </a:endParaRPr>
          </a:p>
        </p:txBody>
      </p:sp>
      <p:sp>
        <p:nvSpPr>
          <p:cNvPr id="19463" name="Rectangle 7"/>
          <p:cNvSpPr>
            <a:spLocks noChangeArrowheads="1"/>
          </p:cNvSpPr>
          <p:nvPr/>
        </p:nvSpPr>
        <p:spPr bwMode="auto">
          <a:xfrm>
            <a:off x="0" y="0"/>
            <a:ext cx="9144000" cy="1196975"/>
          </a:xfrm>
          <a:prstGeom prst="rect">
            <a:avLst/>
          </a:prstGeom>
          <a:solidFill>
            <a:srgbClr val="663300"/>
          </a:solidFill>
          <a:ln w="9525">
            <a:noFill/>
            <a:miter lim="800000"/>
            <a:headEnd/>
            <a:tailEnd/>
          </a:ln>
          <a:effectLst/>
        </p:spPr>
        <p:txBody>
          <a:bodyPr wrap="none" anchor="ctr"/>
          <a:lstStyle/>
          <a:p>
            <a:endParaRPr lang="fr-FR"/>
          </a:p>
        </p:txBody>
      </p:sp>
      <p:sp>
        <p:nvSpPr>
          <p:cNvPr id="19464" name="WordArt 8"/>
          <p:cNvSpPr>
            <a:spLocks noChangeArrowheads="1" noChangeShapeType="1" noTextEdit="1"/>
          </p:cNvSpPr>
          <p:nvPr/>
        </p:nvSpPr>
        <p:spPr bwMode="auto">
          <a:xfrm>
            <a:off x="3714744" y="285728"/>
            <a:ext cx="1571625" cy="571500"/>
          </a:xfrm>
          <a:prstGeom prst="rect">
            <a:avLst/>
          </a:prstGeom>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DZ" sz="4000" b="1" kern="1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DecoType Naskh" pitchFamily="2" charset="-78"/>
              </a:rPr>
              <a:t>إشكالية المصطلح</a:t>
            </a:r>
            <a:endParaRPr lang="fr-FR" sz="40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a:cs typeface="DecoType Naskh" pitchFamily="2" charset="-78"/>
            </a:endParaRPr>
          </a:p>
        </p:txBody>
      </p:sp>
    </p:spTree>
  </p:cSld>
  <p:clrMapOvr>
    <a:masterClrMapping/>
  </p:clrMapOvr>
  <p:transition spd="slow">
    <p:pull dir="l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fade">
                                      <p:cBhvr>
                                        <p:cTn id="7" dur="2000"/>
                                        <p:tgtEl>
                                          <p:spTgt spid="1945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fade">
                                      <p:cBhvr>
                                        <p:cTn id="10" dur="2000"/>
                                        <p:tgtEl>
                                          <p:spTgt spid="1945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fade">
                                      <p:cBhvr>
                                        <p:cTn id="13" dur="2000"/>
                                        <p:tgtEl>
                                          <p:spTgt spid="1945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59">
                                            <p:txEl>
                                              <p:pRg st="2" end="2"/>
                                            </p:txEl>
                                          </p:spTgt>
                                        </p:tgtEl>
                                        <p:attrNameLst>
                                          <p:attrName>style.visibility</p:attrName>
                                        </p:attrNameLst>
                                      </p:cBhvr>
                                      <p:to>
                                        <p:strVal val="visible"/>
                                      </p:to>
                                    </p:set>
                                    <p:animEffect transition="in" filter="fade">
                                      <p:cBhvr>
                                        <p:cTn id="16"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9"/>
          <p:cNvSpPr>
            <a:spLocks noChangeArrowheads="1"/>
          </p:cNvSpPr>
          <p:nvPr/>
        </p:nvSpPr>
        <p:spPr bwMode="auto">
          <a:xfrm>
            <a:off x="611188" y="0"/>
            <a:ext cx="3675060" cy="6499215"/>
          </a:xfrm>
          <a:prstGeom prst="rect">
            <a:avLst/>
          </a:prstGeom>
          <a:noFill/>
          <a:ln w="9525">
            <a:noFill/>
            <a:miter lim="800000"/>
            <a:headEnd/>
            <a:tailEnd/>
          </a:ln>
          <a:effectLst/>
        </p:spPr>
        <p:txBody>
          <a:bodyPr wrap="square">
            <a:spAutoFit/>
          </a:bodyPr>
          <a:lstStyle/>
          <a:p>
            <a:pPr algn="ctr">
              <a:spcBef>
                <a:spcPts val="500"/>
              </a:spcBef>
              <a:spcAft>
                <a:spcPts val="500"/>
              </a:spcAft>
            </a:pPr>
            <a:r>
              <a:rPr lang="ar-IQ" sz="3200" b="1" dirty="0" smtClean="0">
                <a:latin typeface="Arial" charset="0"/>
              </a:rPr>
              <a:t>.</a:t>
            </a:r>
            <a:r>
              <a:rPr lang="ar-DZ" sz="3200" b="1" dirty="0" smtClean="0"/>
              <a:t> و من المصطلحات التي اقترحت </a:t>
            </a:r>
            <a:r>
              <a:rPr lang="ar-DZ" sz="3200" b="1" dirty="0" err="1" smtClean="0"/>
              <a:t>و</a:t>
            </a:r>
            <a:r>
              <a:rPr lang="ar-DZ" sz="3200" b="1" dirty="0" smtClean="0"/>
              <a:t> دلت دلالة دقيقة على المقصود بهذا البحث الأدبي عند مبتكريه مصطلح </a:t>
            </a:r>
            <a:r>
              <a:rPr lang="ar-DZ" sz="3200" b="1" u="sng" dirty="0" smtClean="0"/>
              <a:t>تاريخ العلاقات الأدبية الدولية</a:t>
            </a:r>
            <a:r>
              <a:rPr lang="ar-DZ" sz="3200" b="1" dirty="0" smtClean="0"/>
              <a:t> الذي اقترحه </a:t>
            </a:r>
            <a:r>
              <a:rPr lang="ar-DZ" sz="3200" b="1" dirty="0" err="1" smtClean="0"/>
              <a:t>ماريوس</a:t>
            </a:r>
            <a:r>
              <a:rPr lang="ar-DZ" sz="3200" b="1" dirty="0" smtClean="0"/>
              <a:t> فرنسوا </a:t>
            </a:r>
            <a:r>
              <a:rPr lang="ar-DZ" sz="3200" b="1" dirty="0" err="1" smtClean="0"/>
              <a:t>غويار</a:t>
            </a:r>
            <a:r>
              <a:rPr lang="ar-DZ" sz="3200" b="1" dirty="0" smtClean="0"/>
              <a:t>-   </a:t>
            </a:r>
            <a:r>
              <a:rPr lang="ar-DZ" b="1" dirty="0" smtClean="0"/>
              <a:t> </a:t>
            </a:r>
            <a:r>
              <a:rPr lang="en-US" b="1" dirty="0" smtClean="0"/>
              <a:t>M.F.GUYARD</a:t>
            </a:r>
            <a:r>
              <a:rPr lang="ar-DZ" b="1" dirty="0" smtClean="0"/>
              <a:t>1921</a:t>
            </a:r>
            <a:r>
              <a:rPr lang="fr-FR" b="1" dirty="0" smtClean="0"/>
              <a:t>-2011</a:t>
            </a:r>
            <a:endParaRPr lang="en-US" b="1" dirty="0" smtClean="0"/>
          </a:p>
          <a:p>
            <a:pPr algn="ctr">
              <a:spcBef>
                <a:spcPts val="500"/>
              </a:spcBef>
              <a:spcAft>
                <a:spcPts val="500"/>
              </a:spcAft>
            </a:pPr>
            <a:r>
              <a:rPr lang="ar-DZ" sz="3200" b="1" dirty="0" smtClean="0"/>
              <a:t>لأن الأدب المقارن هو في الأصل تاريخ أدبي، يتتبع العلاقات بين الآداب </a:t>
            </a:r>
            <a:r>
              <a:rPr lang="ar-DZ" sz="3200" b="1" dirty="0" err="1" smtClean="0"/>
              <a:t>و</a:t>
            </a:r>
            <a:r>
              <a:rPr lang="ar-DZ" sz="3200" b="1" dirty="0" smtClean="0"/>
              <a:t> آليات التأثير </a:t>
            </a:r>
            <a:r>
              <a:rPr lang="ar-DZ" sz="3200" b="1" dirty="0" err="1" smtClean="0"/>
              <a:t>و</a:t>
            </a:r>
            <a:r>
              <a:rPr lang="ar-DZ" sz="3200" b="1" dirty="0" smtClean="0"/>
              <a:t> التأثر.</a:t>
            </a:r>
            <a:r>
              <a:rPr lang="ar-DZ" sz="3200" dirty="0" smtClean="0"/>
              <a:t> </a:t>
            </a:r>
            <a:endParaRPr lang="fr-FR" sz="3200" b="1" dirty="0">
              <a:latin typeface="Arial" charset="0"/>
            </a:endParaRPr>
          </a:p>
        </p:txBody>
      </p:sp>
      <p:pic>
        <p:nvPicPr>
          <p:cNvPr id="4108" name="Picture 12" descr="j0309631"/>
          <p:cNvPicPr>
            <a:picLocks noChangeAspect="1" noChangeArrowheads="1"/>
          </p:cNvPicPr>
          <p:nvPr/>
        </p:nvPicPr>
        <p:blipFill>
          <a:blip r:embed="rId3"/>
          <a:srcRect/>
          <a:stretch>
            <a:fillRect/>
          </a:stretch>
        </p:blipFill>
        <p:spPr bwMode="auto">
          <a:xfrm>
            <a:off x="4249738" y="0"/>
            <a:ext cx="4894262" cy="6858000"/>
          </a:xfrm>
          <a:prstGeom prst="rect">
            <a:avLst/>
          </a:prstGeom>
          <a:noFill/>
        </p:spPr>
      </p:pic>
      <p:sp>
        <p:nvSpPr>
          <p:cNvPr id="4109" name="WordArt 13"/>
          <p:cNvSpPr>
            <a:spLocks noChangeArrowheads="1" noChangeShapeType="1" noTextEdit="1"/>
          </p:cNvSpPr>
          <p:nvPr/>
        </p:nvSpPr>
        <p:spPr bwMode="auto">
          <a:xfrm>
            <a:off x="1000100" y="1285860"/>
            <a:ext cx="3214710" cy="4643470"/>
          </a:xfrm>
          <a:prstGeom prst="rect">
            <a:avLst/>
          </a:prstGeom>
        </p:spPr>
        <p:txBody>
          <a:bodyPr wrap="none" fromWordArt="1">
            <a:prstTxWarp prst="textPlain">
              <a:avLst>
                <a:gd name="adj" fmla="val 50000"/>
              </a:avLst>
            </a:prstTxWarp>
          </a:bodyPr>
          <a:lstStyle/>
          <a:p>
            <a:pPr algn="ctr" rtl="1"/>
            <a:endParaRPr lang="fr-FR" sz="4000" b="1" kern="10" dirty="0">
              <a:ln w="28575">
                <a:solidFill>
                  <a:schemeClr val="tx1"/>
                </a:solidFill>
                <a:round/>
                <a:headEnd/>
                <a:tailEnd/>
              </a:ln>
              <a:solidFill>
                <a:srgbClr val="FF6600"/>
              </a:solidFill>
              <a:effectLst>
                <a:outerShdw dist="35921" dir="2700000" algn="ctr" rotWithShape="0">
                  <a:srgbClr val="868686"/>
                </a:outerShdw>
              </a:effectLst>
              <a:latin typeface="Arial Black"/>
            </a:endParaRPr>
          </a:p>
        </p:txBody>
      </p:sp>
    </p:spTree>
  </p:cSld>
  <p:clrMapOvr>
    <a:masterClrMapping/>
  </p:clrMapOvr>
  <p:transition spd="slow">
    <p:plus/>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box(in)">
                                      <p:cBhvr>
                                        <p:cTn id="7"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j0309632"/>
          <p:cNvPicPr>
            <a:picLocks noChangeAspect="1" noChangeArrowheads="1"/>
          </p:cNvPicPr>
          <p:nvPr/>
        </p:nvPicPr>
        <p:blipFill>
          <a:blip r:embed="rId3"/>
          <a:srcRect/>
          <a:stretch>
            <a:fillRect/>
          </a:stretch>
        </p:blipFill>
        <p:spPr bwMode="auto">
          <a:xfrm>
            <a:off x="0" y="0"/>
            <a:ext cx="4894263" cy="6858000"/>
          </a:xfrm>
          <a:prstGeom prst="rect">
            <a:avLst/>
          </a:prstGeom>
          <a:noFill/>
        </p:spPr>
      </p:pic>
      <p:sp>
        <p:nvSpPr>
          <p:cNvPr id="10241" name="Rectangle 1"/>
          <p:cNvSpPr>
            <a:spLocks noChangeArrowheads="1"/>
          </p:cNvSpPr>
          <p:nvPr/>
        </p:nvSpPr>
        <p:spPr bwMode="auto">
          <a:xfrm>
            <a:off x="4929190" y="0"/>
            <a:ext cx="421481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DZ" sz="2800" dirty="0" smtClean="0">
                <a:cs typeface="Traditional Arabic" pitchFamily="2" charset="-78"/>
              </a:rPr>
              <a:t>كما يثير بعض الدارسين قضية المصطلح باللغة العربية :فهل هو مقارِن (بالكسر) أم مقارَن(بالفتح)؟ و الحق أن المصطلح الفرنسي </a:t>
            </a:r>
            <a:r>
              <a:rPr lang="en-US" sz="2800" dirty="0" smtClean="0">
                <a:cs typeface="Traditional Arabic" pitchFamily="2" charset="-78"/>
              </a:rPr>
              <a:t>la </a:t>
            </a:r>
            <a:r>
              <a:rPr lang="en-US" sz="2800" dirty="0" err="1" smtClean="0">
                <a:cs typeface="Traditional Arabic" pitchFamily="2" charset="-78"/>
              </a:rPr>
              <a:t>litérature</a:t>
            </a:r>
            <a:r>
              <a:rPr lang="en-US" sz="2800" dirty="0" smtClean="0">
                <a:cs typeface="Traditional Arabic" pitchFamily="2" charset="-78"/>
              </a:rPr>
              <a:t> </a:t>
            </a:r>
            <a:r>
              <a:rPr lang="en-US" sz="2800" dirty="0" err="1" smtClean="0">
                <a:cs typeface="Traditional Arabic" pitchFamily="2" charset="-78"/>
              </a:rPr>
              <a:t>Comparée</a:t>
            </a:r>
            <a:r>
              <a:rPr lang="en-US" sz="2800" dirty="0" smtClean="0">
                <a:cs typeface="Traditional Arabic" pitchFamily="2" charset="-78"/>
              </a:rPr>
              <a:t>  </a:t>
            </a:r>
            <a:r>
              <a:rPr lang="ar-DZ" sz="2800" dirty="0" smtClean="0">
                <a:cs typeface="Traditional Arabic" pitchFamily="2" charset="-78"/>
              </a:rPr>
              <a:t>مبني على صيغة اسم المفعول فهو مقارَن </a:t>
            </a:r>
            <a:endParaRPr lang="fr-FR" sz="2800" dirty="0" smtClean="0">
              <a:cs typeface="Traditional Arabic" pitchFamily="2" charset="-78"/>
            </a:endParaRPr>
          </a:p>
          <a:p>
            <a:pPr algn="just" rtl="1"/>
            <a:r>
              <a:rPr lang="ar-DZ" sz="2800" dirty="0" smtClean="0">
                <a:cs typeface="Traditional Arabic" pitchFamily="2" charset="-78"/>
              </a:rPr>
              <a:t>أما التسمية الإنجليزية </a:t>
            </a:r>
            <a:r>
              <a:rPr lang="en-US" sz="2800" dirty="0" smtClean="0">
                <a:cs typeface="Traditional Arabic" pitchFamily="2" charset="-78"/>
              </a:rPr>
              <a:t>Comparative</a:t>
            </a:r>
            <a:r>
              <a:rPr lang="ar-DZ" sz="2800" dirty="0" smtClean="0">
                <a:cs typeface="Traditional Arabic" pitchFamily="2" charset="-78"/>
              </a:rPr>
              <a:t> </a:t>
            </a:r>
            <a:endParaRPr lang="fr-FR" sz="2800" dirty="0" smtClean="0">
              <a:cs typeface="Traditional Arabic" pitchFamily="2" charset="-78"/>
            </a:endParaRPr>
          </a:p>
          <a:p>
            <a:pPr algn="r" rtl="1"/>
            <a:r>
              <a:rPr lang="ar-DZ" sz="2800" dirty="0" smtClean="0">
                <a:cs typeface="Traditional Arabic" pitchFamily="2" charset="-78"/>
              </a:rPr>
              <a:t>فيمكن أن تترجم </a:t>
            </a:r>
            <a:r>
              <a:rPr lang="ar-DZ" sz="2800" dirty="0" err="1" smtClean="0">
                <a:cs typeface="Traditional Arabic" pitchFamily="2" charset="-78"/>
              </a:rPr>
              <a:t>بـ</a:t>
            </a:r>
            <a:r>
              <a:rPr lang="ar-DZ" sz="2800" dirty="0" smtClean="0">
                <a:cs typeface="Traditional Arabic" pitchFamily="2" charset="-78"/>
              </a:rPr>
              <a:t>: مقارني ، </a:t>
            </a:r>
            <a:r>
              <a:rPr lang="ar-DZ" sz="2800" dirty="0" err="1" smtClean="0">
                <a:cs typeface="Traditional Arabic" pitchFamily="2" charset="-78"/>
              </a:rPr>
              <a:t>و</a:t>
            </a:r>
            <a:r>
              <a:rPr lang="ar-DZ" sz="2800" dirty="0" smtClean="0">
                <a:cs typeface="Traditional Arabic" pitchFamily="2" charset="-78"/>
              </a:rPr>
              <a:t> هي صفة من المقارنة. و منها اشتُقت التسمية النوعية لعملية المقارنة </a:t>
            </a:r>
            <a:r>
              <a:rPr lang="en-US" sz="2800" dirty="0" err="1" smtClean="0">
                <a:cs typeface="Traditional Arabic" pitchFamily="2" charset="-78"/>
              </a:rPr>
              <a:t>Comparativism</a:t>
            </a:r>
            <a:r>
              <a:rPr lang="ar-DZ" sz="2800" dirty="0" smtClean="0">
                <a:cs typeface="Traditional Arabic" pitchFamily="2" charset="-78"/>
              </a:rPr>
              <a:t>، </a:t>
            </a:r>
            <a:r>
              <a:rPr lang="ar-DZ" sz="2800" dirty="0" err="1" smtClean="0">
                <a:cs typeface="Traditional Arabic" pitchFamily="2" charset="-78"/>
              </a:rPr>
              <a:t>و</a:t>
            </a:r>
            <a:r>
              <a:rPr lang="ar-DZ" sz="2800" dirty="0" smtClean="0">
                <a:cs typeface="Traditional Arabic" pitchFamily="2" charset="-78"/>
              </a:rPr>
              <a:t> يقابلها بالعربية مصطلح </a:t>
            </a:r>
            <a:r>
              <a:rPr lang="ar-DZ" sz="2800" b="1" u="sng" dirty="0" err="1" smtClean="0">
                <a:cs typeface="Traditional Arabic" pitchFamily="2" charset="-78"/>
              </a:rPr>
              <a:t>المقارنــي</a:t>
            </a:r>
            <a:r>
              <a:rPr lang="ar-DZ" sz="2800" dirty="0" smtClean="0">
                <a:cs typeface="Traditional Arabic" pitchFamily="2" charset="-78"/>
              </a:rPr>
              <a:t> و هذا المصطلح كثير الورود في كتابات العقدين الأخيرين، </a:t>
            </a:r>
            <a:r>
              <a:rPr lang="ar-DZ" sz="2800" dirty="0" err="1" smtClean="0">
                <a:cs typeface="Traditional Arabic" pitchFamily="2" charset="-78"/>
              </a:rPr>
              <a:t>و</a:t>
            </a:r>
            <a:r>
              <a:rPr lang="ar-DZ" sz="2800" dirty="0" smtClean="0">
                <a:cs typeface="Traditional Arabic" pitchFamily="2" charset="-78"/>
              </a:rPr>
              <a:t> لا </a:t>
            </a:r>
            <a:r>
              <a:rPr lang="ar-DZ" sz="2800" dirty="0" err="1" smtClean="0">
                <a:cs typeface="Traditional Arabic" pitchFamily="2" charset="-78"/>
              </a:rPr>
              <a:t>سيما</a:t>
            </a:r>
            <a:r>
              <a:rPr lang="ar-DZ" sz="2800" dirty="0" smtClean="0">
                <a:cs typeface="Traditional Arabic" pitchFamily="2" charset="-78"/>
              </a:rPr>
              <a:t> عند هنــري رمــــاك</a:t>
            </a:r>
            <a:r>
              <a:rPr lang="fr-FR" sz="2800" dirty="0" smtClean="0">
                <a:cs typeface="Traditional Arabic" pitchFamily="2" charset="-78"/>
              </a:rPr>
              <a:t> </a:t>
            </a:r>
            <a:r>
              <a:rPr lang="fr-FR" dirty="0" smtClean="0">
                <a:cs typeface="Traditional Arabic" pitchFamily="2" charset="-78"/>
              </a:rPr>
              <a:t>H.REMAK1916-2009        </a:t>
            </a:r>
            <a:r>
              <a:rPr lang="ar-DZ" dirty="0" smtClean="0">
                <a:cs typeface="Traditional Arabic" pitchFamily="2" charset="-78"/>
              </a:rPr>
              <a:t>  </a:t>
            </a:r>
            <a:endParaRPr lang="fr-FR" dirty="0">
              <a:cs typeface="Traditional Arabic" pitchFamily="2" charset="-78"/>
            </a:endParaRPr>
          </a:p>
        </p:txBody>
      </p:sp>
    </p:spTree>
  </p:cSld>
  <p:clrMapOvr>
    <a:masterClrMapping/>
  </p:clrMapOvr>
  <p:transition spd="slow">
    <p:diamon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fade">
                                      <p:cBhvr>
                                        <p:cTn id="7" dur="2000"/>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fade">
                                      <p:cBhvr>
                                        <p:cTn id="12" dur="2000"/>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1">
                                            <p:txEl>
                                              <p:pRg st="2" end="2"/>
                                            </p:txEl>
                                          </p:spTgt>
                                        </p:tgtEl>
                                        <p:attrNameLst>
                                          <p:attrName>style.visibility</p:attrName>
                                        </p:attrNameLst>
                                      </p:cBhvr>
                                      <p:to>
                                        <p:strVal val="visible"/>
                                      </p:to>
                                    </p:set>
                                    <p:animEffect transition="in" filter="fade">
                                      <p:cBhvr>
                                        <p:cTn id="17" dur="2000"/>
                                        <p:tgtEl>
                                          <p:spTgt spid="102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9" name="WordArt 17"/>
          <p:cNvSpPr>
            <a:spLocks noChangeArrowheads="1" noChangeShapeType="1" noTextEdit="1"/>
          </p:cNvSpPr>
          <p:nvPr/>
        </p:nvSpPr>
        <p:spPr bwMode="auto">
          <a:xfrm>
            <a:off x="7286644" y="857232"/>
            <a:ext cx="1076325" cy="571500"/>
          </a:xfrm>
          <a:prstGeom prst="rect">
            <a:avLst/>
          </a:prstGeom>
        </p:spPr>
        <p:txBody>
          <a:bodyPr wrap="none" fromWordArt="1">
            <a:prstTxWarp prst="textPlain">
              <a:avLst>
                <a:gd name="adj" fmla="val 50000"/>
              </a:avLst>
            </a:prstTxWarp>
          </a:bodyPr>
          <a:lstStyle/>
          <a:p>
            <a:pPr algn="ctr" rtl="1"/>
            <a:endParaRPr lang="fr-FR" sz="4000" b="1" kern="10" dirty="0">
              <a:ln w="28575">
                <a:solidFill>
                  <a:srgbClr val="000000"/>
                </a:solidFill>
                <a:round/>
                <a:headEnd/>
                <a:tailEnd/>
              </a:ln>
              <a:solidFill>
                <a:srgbClr val="FF6600"/>
              </a:solidFill>
              <a:effectLst>
                <a:outerShdw dist="35921" dir="2700000" algn="ctr" rotWithShape="0">
                  <a:srgbClr val="868686"/>
                </a:outerShdw>
              </a:effectLst>
              <a:latin typeface="Arial Black"/>
            </a:endParaRPr>
          </a:p>
        </p:txBody>
      </p:sp>
      <p:pic>
        <p:nvPicPr>
          <p:cNvPr id="13330" name="Picture 18" descr="j0175597"/>
          <p:cNvPicPr>
            <a:picLocks noChangeAspect="1" noChangeArrowheads="1"/>
          </p:cNvPicPr>
          <p:nvPr/>
        </p:nvPicPr>
        <p:blipFill>
          <a:blip r:embed="rId3"/>
          <a:srcRect/>
          <a:stretch>
            <a:fillRect/>
          </a:stretch>
        </p:blipFill>
        <p:spPr bwMode="auto">
          <a:xfrm>
            <a:off x="0" y="0"/>
            <a:ext cx="4608513" cy="6858000"/>
          </a:xfrm>
          <a:prstGeom prst="rect">
            <a:avLst/>
          </a:prstGeom>
          <a:noFill/>
        </p:spPr>
      </p:pic>
      <p:sp>
        <p:nvSpPr>
          <p:cNvPr id="5" name="Rectangle 4"/>
          <p:cNvSpPr/>
          <p:nvPr/>
        </p:nvSpPr>
        <p:spPr>
          <a:xfrm>
            <a:off x="1500166" y="500042"/>
            <a:ext cx="5643602" cy="646331"/>
          </a:xfrm>
          <a:prstGeom prst="rect">
            <a:avLst/>
          </a:prstGeom>
        </p:spPr>
        <p:txBody>
          <a:bodyPr wrap="square">
            <a:spAutoFit/>
          </a:bodyPr>
          <a:lstStyle/>
          <a:p>
            <a:pPr algn="r" rtl="1"/>
            <a:r>
              <a:rPr lang="ar-DZ" sz="3600" b="1" dirty="0" smtClean="0"/>
              <a:t>أ-المفهوم الأوّل(التأثير </a:t>
            </a:r>
            <a:r>
              <a:rPr lang="ar-DZ" sz="3600" b="1" dirty="0" err="1" smtClean="0"/>
              <a:t>و</a:t>
            </a:r>
            <a:r>
              <a:rPr lang="ar-DZ" sz="3600" b="1" dirty="0" smtClean="0"/>
              <a:t> التأثر): </a:t>
            </a:r>
            <a:endParaRPr lang="fr-FR" sz="3600" b="1" dirty="0"/>
          </a:p>
        </p:txBody>
      </p:sp>
      <p:sp>
        <p:nvSpPr>
          <p:cNvPr id="6" name="Rectangle 5"/>
          <p:cNvSpPr/>
          <p:nvPr/>
        </p:nvSpPr>
        <p:spPr>
          <a:xfrm>
            <a:off x="3786182" y="1428737"/>
            <a:ext cx="4786346" cy="4832092"/>
          </a:xfrm>
          <a:prstGeom prst="rect">
            <a:avLst/>
          </a:prstGeom>
        </p:spPr>
        <p:txBody>
          <a:bodyPr wrap="square">
            <a:spAutoFit/>
          </a:bodyPr>
          <a:lstStyle/>
          <a:p>
            <a:pPr algn="r" rtl="1"/>
            <a:r>
              <a:rPr lang="ar-DZ" sz="2800" b="1" dirty="0" smtClean="0">
                <a:cs typeface="Traditional Arabic" pitchFamily="2" charset="-78"/>
              </a:rPr>
              <a:t>و الحقل الأوّل لدراسة الأدب المقارن هو دراسة الصلات بين أدبين أو أكثر. و هو المفهوم الأساسي الذي غلب على الأدب المقارن منذ نشأته. و قد تشدّد الفرنسيون في حصر الأدب المقارن بهذا الحقل </a:t>
            </a:r>
            <a:r>
              <a:rPr lang="ar-DZ" sz="2800" b="1" dirty="0" err="1" smtClean="0">
                <a:cs typeface="Traditional Arabic" pitchFamily="2" charset="-78"/>
              </a:rPr>
              <a:t>و</a:t>
            </a:r>
            <a:r>
              <a:rPr lang="ar-DZ" sz="2800" b="1" dirty="0" smtClean="0">
                <a:cs typeface="Traditional Arabic" pitchFamily="2" charset="-78"/>
              </a:rPr>
              <a:t> ركّزوا على دراسة آثار الآداب المختلفة من ناحية علاقاتها بعضها ببعض. و فرّقوا بين المقارنات الأدبية غير القائمة على الصلات </a:t>
            </a:r>
            <a:r>
              <a:rPr lang="ar-DZ" sz="2800" b="1" dirty="0" err="1" smtClean="0">
                <a:cs typeface="Traditional Arabic" pitchFamily="2" charset="-78"/>
              </a:rPr>
              <a:t>و</a:t>
            </a:r>
            <a:r>
              <a:rPr lang="ar-DZ" sz="2800" b="1" dirty="0" smtClean="0">
                <a:cs typeface="Traditional Arabic" pitchFamily="2" charset="-78"/>
              </a:rPr>
              <a:t> العلاقات، </a:t>
            </a:r>
            <a:r>
              <a:rPr lang="ar-DZ" sz="2800" b="1" dirty="0" err="1" smtClean="0">
                <a:cs typeface="Traditional Arabic" pitchFamily="2" charset="-78"/>
              </a:rPr>
              <a:t>و</a:t>
            </a:r>
            <a:r>
              <a:rPr lang="ar-DZ" sz="2800" b="1" dirty="0" smtClean="0">
                <a:cs typeface="Traditional Arabic" pitchFamily="2" charset="-78"/>
              </a:rPr>
              <a:t> بين الأدب المقارن الذي يعتمد على مفهوم التأثير </a:t>
            </a:r>
            <a:r>
              <a:rPr lang="ar-DZ" sz="2800" b="1" dirty="0" err="1" smtClean="0">
                <a:cs typeface="Traditional Arabic" pitchFamily="2" charset="-78"/>
              </a:rPr>
              <a:t>و</a:t>
            </a:r>
            <a:r>
              <a:rPr lang="ar-DZ" sz="2800" b="1" dirty="0" smtClean="0">
                <a:cs typeface="Traditional Arabic" pitchFamily="2" charset="-78"/>
              </a:rPr>
              <a:t> التأثّر من خلال الصلات الواقعية بين الآداب </a:t>
            </a:r>
            <a:r>
              <a:rPr lang="ar-DZ" sz="2800" b="1" dirty="0" err="1" smtClean="0">
                <a:cs typeface="Traditional Arabic" pitchFamily="2" charset="-78"/>
              </a:rPr>
              <a:t>و</a:t>
            </a:r>
            <a:r>
              <a:rPr lang="ar-DZ" sz="2800" b="1" dirty="0" smtClean="0">
                <a:cs typeface="Traditional Arabic" pitchFamily="2" charset="-78"/>
              </a:rPr>
              <a:t> الأدباء من بلدان مختلفة.</a:t>
            </a:r>
            <a:endParaRPr lang="fr-FR" sz="2800" b="1" dirty="0">
              <a:cs typeface="Traditional Arabic" pitchFamily="2" charset="-78"/>
            </a:endParaRPr>
          </a:p>
        </p:txBody>
      </p:sp>
    </p:spTree>
  </p:cSld>
  <p:clrMapOvr>
    <a:masterClrMapping/>
  </p:clrMapOvr>
  <p:transition spd="slow">
    <p:checke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3329"/>
                                        </p:tgtEl>
                                        <p:attrNameLst>
                                          <p:attrName>style.visibility</p:attrName>
                                        </p:attrNameLst>
                                      </p:cBhvr>
                                      <p:to>
                                        <p:strVal val="visible"/>
                                      </p:to>
                                    </p:set>
                                    <p:anim calcmode="lin" valueType="num">
                                      <p:cBhvr>
                                        <p:cTn id="7" dur="500" fill="hold"/>
                                        <p:tgtEl>
                                          <p:spTgt spid="13329"/>
                                        </p:tgtEl>
                                        <p:attrNameLst>
                                          <p:attrName>ppt_w</p:attrName>
                                        </p:attrNameLst>
                                      </p:cBhvr>
                                      <p:tavLst>
                                        <p:tav tm="0">
                                          <p:val>
                                            <p:fltVal val="0"/>
                                          </p:val>
                                        </p:tav>
                                        <p:tav tm="100000">
                                          <p:val>
                                            <p:strVal val="#ppt_w"/>
                                          </p:val>
                                        </p:tav>
                                      </p:tavLst>
                                    </p:anim>
                                    <p:anim calcmode="lin" valueType="num">
                                      <p:cBhvr>
                                        <p:cTn id="8" dur="500" fill="hold"/>
                                        <p:tgtEl>
                                          <p:spTgt spid="1332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nimBg="1"/>
      <p:bldP spid="5" grpId="0" build="p"/>
      <p:bldP spid="6"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1048</TotalTime>
  <Words>1547</Words>
  <Application>Microsoft PowerPoint</Application>
  <PresentationFormat>Affichage à l'écran (4:3)</PresentationFormat>
  <Paragraphs>93</Paragraphs>
  <Slides>27</Slides>
  <Notes>8</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Laib-A</dc:creator>
  <cp:lastModifiedBy>Laib</cp:lastModifiedBy>
  <cp:revision>277</cp:revision>
  <dcterms:created xsi:type="dcterms:W3CDTF">2012-10-10T20:30:51Z</dcterms:created>
  <dcterms:modified xsi:type="dcterms:W3CDTF">2023-10-13T17:58:42Z</dcterms:modified>
</cp:coreProperties>
</file>