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39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2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2967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11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3129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200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59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59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64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40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5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6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91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25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25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08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2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07966" y="1327475"/>
            <a:ext cx="346344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Cours 3 conception multicritères </a:t>
            </a:r>
            <a:endParaRPr lang="fr-FR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96534" y="3620006"/>
            <a:ext cx="4086310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Conception </a:t>
            </a:r>
            <a:r>
              <a:rPr lang="fr-FR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multicritères </a:t>
            </a:r>
            <a:endParaRPr lang="fr-FR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066231" y="1521823"/>
            <a:ext cx="638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M2 en Génie des matériaux 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33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57156" y="1062227"/>
            <a:ext cx="8782929" cy="1482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4320" algn="just">
              <a:lnSpc>
                <a:spcPct val="107000"/>
              </a:lnSpc>
              <a:spcAft>
                <a:spcPts val="800"/>
              </a:spcAft>
            </a:pPr>
            <a:r>
              <a:rPr lang="fr-FR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Exemple </a:t>
            </a: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4320"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Soit une poutre avec une longueur de L=1m, de rigidité 10</a:t>
            </a:r>
            <a:r>
              <a:rPr lang="fr-FR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N.m</a:t>
            </a:r>
            <a:r>
              <a:rPr lang="fr-FR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la limite d’endommagement </a:t>
            </a:r>
            <a:r>
              <a:rPr lang="fr-FR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=2.10</a:t>
            </a:r>
            <a:r>
              <a:rPr lang="fr-FR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N.</a:t>
            </a: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4320"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tableau récapitulatif pour trois matériaux des résultats est donné dans ce qui suit : </a:t>
            </a: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713887"/>
              </p:ext>
            </p:extLst>
          </p:nvPr>
        </p:nvGraphicFramePr>
        <p:xfrm>
          <a:off x="3450175" y="2892083"/>
          <a:ext cx="7044323" cy="2087373"/>
        </p:xfrm>
        <a:graphic>
          <a:graphicData uri="http://schemas.openxmlformats.org/drawingml/2006/table">
            <a:tbl>
              <a:tblPr firstRow="1" firstCol="1" bandRow="1"/>
              <a:tblGrid>
                <a:gridCol w="1134754">
                  <a:extLst>
                    <a:ext uri="{9D8B030D-6E8A-4147-A177-3AD203B41FA5}">
                      <a16:colId xmlns:a16="http://schemas.microsoft.com/office/drawing/2014/main" val="194640457"/>
                    </a:ext>
                  </a:extLst>
                </a:gridCol>
                <a:gridCol w="884225">
                  <a:extLst>
                    <a:ext uri="{9D8B030D-6E8A-4147-A177-3AD203B41FA5}">
                      <a16:colId xmlns:a16="http://schemas.microsoft.com/office/drawing/2014/main" val="1175920875"/>
                    </a:ext>
                  </a:extLst>
                </a:gridCol>
                <a:gridCol w="884225">
                  <a:extLst>
                    <a:ext uri="{9D8B030D-6E8A-4147-A177-3AD203B41FA5}">
                      <a16:colId xmlns:a16="http://schemas.microsoft.com/office/drawing/2014/main" val="3734003224"/>
                    </a:ext>
                  </a:extLst>
                </a:gridCol>
                <a:gridCol w="1134754">
                  <a:extLst>
                    <a:ext uri="{9D8B030D-6E8A-4147-A177-3AD203B41FA5}">
                      <a16:colId xmlns:a16="http://schemas.microsoft.com/office/drawing/2014/main" val="4109338564"/>
                    </a:ext>
                  </a:extLst>
                </a:gridCol>
                <a:gridCol w="1061070">
                  <a:extLst>
                    <a:ext uri="{9D8B030D-6E8A-4147-A177-3AD203B41FA5}">
                      <a16:colId xmlns:a16="http://schemas.microsoft.com/office/drawing/2014/main" val="1366739960"/>
                    </a:ext>
                  </a:extLst>
                </a:gridCol>
                <a:gridCol w="1061070">
                  <a:extLst>
                    <a:ext uri="{9D8B030D-6E8A-4147-A177-3AD203B41FA5}">
                      <a16:colId xmlns:a16="http://schemas.microsoft.com/office/drawing/2014/main" val="662326640"/>
                    </a:ext>
                  </a:extLst>
                </a:gridCol>
                <a:gridCol w="884225">
                  <a:extLst>
                    <a:ext uri="{9D8B030D-6E8A-4147-A177-3AD203B41FA5}">
                      <a16:colId xmlns:a16="http://schemas.microsoft.com/office/drawing/2014/main" val="2890056509"/>
                    </a:ext>
                  </a:extLst>
                </a:gridCol>
              </a:tblGrid>
              <a:tr h="1905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Matériaux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Densité(kg/m</a:t>
                      </a:r>
                      <a:r>
                        <a:rPr lang="fr-FR" sz="1600" b="1" baseline="30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Module de Young Pa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Résistance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M1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M2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735042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Kg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Kg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(M1, M2)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787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Acier 1020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7850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2,05E+11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320000000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8,669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16,200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16,200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5354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 6061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2700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7,00E+10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120000000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5,103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10,715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10,715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61087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Ti-6-4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4400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1,15E+11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950000000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6,487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4,396</a:t>
                      </a:r>
                      <a:endParaRPr lang="fr-F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6,487</a:t>
                      </a:r>
                      <a:endParaRPr lang="fr-F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121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614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160541" y="1781498"/>
                <a:ext cx="6096000" cy="229069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indent="27432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2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74320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</m:acc>
                      <m:r>
                        <a:rPr lang="fr-FR" sz="1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fr-FR" sz="1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Min</m:t>
                      </m:r>
                      <m:r>
                        <a:rPr lang="fr-FR" sz="1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Max</m:t>
                          </m:r>
                          <m:d>
                            <m:d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1,</m:t>
                              </m:r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d>
                      <m:r>
                        <a:rPr lang="fr-FR" sz="1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=6.487 </m:t>
                      </m:r>
                      <m:r>
                        <m:rPr>
                          <m:sty m:val="p"/>
                        </m:rPr>
                        <a:rPr lang="fr-FR" sz="1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Kg</m:t>
                      </m:r>
                    </m:oMath>
                  </m:oMathPara>
                </a14:m>
                <a:endParaRPr lang="fr-FR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74320"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Donc Ti-6-4 est le meilleur matériau.</a:t>
                </a:r>
                <a:endParaRPr lang="fr-FR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Généralisation </a:t>
                </a:r>
                <a:endParaRPr lang="fr-FR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</m:acc>
                      <m:r>
                        <a:rPr lang="fr-FR" sz="1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fr-FR" sz="1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Min</m:t>
                      </m:r>
                      <m:r>
                        <a:rPr lang="fr-FR" sz="1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𝑀𝑎𝑥</m:t>
                          </m:r>
                          <m:d>
                            <m:d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1,</m:t>
                              </m:r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2, </m:t>
                              </m:r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3, </m:t>
                              </m:r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4,…………..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fr-FR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0541" y="1781498"/>
                <a:ext cx="6096000" cy="2290692"/>
              </a:xfrm>
              <a:prstGeom prst="rect">
                <a:avLst/>
              </a:prstGeom>
              <a:blipFill>
                <a:blip r:embed="rId2"/>
                <a:stretch>
                  <a:fillRect l="-5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324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60460" y="740285"/>
            <a:ext cx="27847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Conception multicritères </a:t>
            </a:r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2957084" y="1279243"/>
            <a:ext cx="1437253" cy="368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0" y="1752804"/>
            <a:ext cx="709480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4320" algn="just"/>
            <a:r>
              <a:rPr lang="fr-FR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L'étude du cahier des charges permet de traduire les exigences et de déterminer </a:t>
            </a:r>
            <a:r>
              <a:rPr lang="fr-FR" b="1" spc="1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propriétés des matériaux et les objectifs de conception. </a:t>
            </a:r>
            <a:r>
              <a:rPr lang="fr-FR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Tous ces critères permettront d'effectuer un choix optimisé du couple </a:t>
            </a:r>
            <a:r>
              <a:rPr lang="fr-FR" b="1" spc="2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matériau - procédé </a:t>
            </a:r>
            <a:r>
              <a:rPr lang="fr-FR" spc="-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</a:t>
            </a:r>
            <a:r>
              <a:rPr lang="fr-FR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fonction des performances souhaitées. Les limites de ces propriétés sont incontournables et doivent être respectées. Les objectifs permettent d'optimiser la conception et ajoutent de la valeur </a:t>
            </a:r>
            <a:r>
              <a:rPr lang="fr-FR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  produit </a:t>
            </a:r>
            <a:r>
              <a:rPr lang="fr-FR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minimisant ou </a:t>
            </a:r>
            <a:r>
              <a:rPr lang="fr-FR" spc="1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maximisant un ou plusieurs critères</a:t>
            </a:r>
            <a:r>
              <a:rPr lang="fr-FR" sz="5400" spc="15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95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77661" y="1015049"/>
            <a:ext cx="7952936" cy="1084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4320"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générale, le choix d’un matériau doit satisfaire plusieurs contraintes.</a:t>
            </a: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4320"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Soit une poutre de forme carrée d’une largeur (b), on souhaite minimiser sa masse et qu’elle soit légère et résistante à la fois.</a:t>
            </a: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6654021" y="4069300"/>
            <a:ext cx="4396373" cy="2036078"/>
            <a:chOff x="0" y="0"/>
            <a:chExt cx="3381375" cy="885825"/>
          </a:xfrm>
        </p:grpSpPr>
        <p:grpSp>
          <p:nvGrpSpPr>
            <p:cNvPr id="6" name="Groupe 5"/>
            <p:cNvGrpSpPr/>
            <p:nvPr/>
          </p:nvGrpSpPr>
          <p:grpSpPr>
            <a:xfrm>
              <a:off x="0" y="638175"/>
              <a:ext cx="3381375" cy="247650"/>
              <a:chOff x="0" y="0"/>
              <a:chExt cx="3381375" cy="24765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0" y="0"/>
                <a:ext cx="3381375" cy="1143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  <p:sp>
            <p:nvSpPr>
              <p:cNvPr id="10" name="Triangle isocèle 9"/>
              <p:cNvSpPr/>
              <p:nvPr/>
            </p:nvSpPr>
            <p:spPr>
              <a:xfrm>
                <a:off x="0" y="114300"/>
                <a:ext cx="180975" cy="133350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  <p:sp>
            <p:nvSpPr>
              <p:cNvPr id="11" name="Triangle isocèle 10"/>
              <p:cNvSpPr/>
              <p:nvPr/>
            </p:nvSpPr>
            <p:spPr>
              <a:xfrm>
                <a:off x="3200400" y="114300"/>
                <a:ext cx="180975" cy="133350"/>
              </a:xfrm>
              <a:prstGeom prst="triangl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</p:grpSp>
        <p:sp>
          <p:nvSpPr>
            <p:cNvPr id="7" name="Flèche vers le bas 6"/>
            <p:cNvSpPr/>
            <p:nvPr/>
          </p:nvSpPr>
          <p:spPr>
            <a:xfrm>
              <a:off x="1685925" y="76200"/>
              <a:ext cx="111760" cy="552450"/>
            </a:xfrm>
            <a:prstGeom prst="down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8" name="Zone de texte 2"/>
            <p:cNvSpPr txBox="1">
              <a:spLocks noChangeArrowheads="1"/>
            </p:cNvSpPr>
            <p:nvPr/>
          </p:nvSpPr>
          <p:spPr bwMode="auto">
            <a:xfrm>
              <a:off x="1800225" y="0"/>
              <a:ext cx="390525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</a:t>
              </a:r>
              <a:endParaRPr lang="fr-FR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048000" y="2590630"/>
            <a:ext cx="6096000" cy="1676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4320" algn="just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Objectif 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Poids minimal.</a:t>
            </a:r>
          </a:p>
          <a:p>
            <a:pPr indent="274320">
              <a:lnSpc>
                <a:spcPct val="107000"/>
              </a:lnSpc>
              <a:spcAft>
                <a:spcPts val="0"/>
              </a:spcAft>
            </a:pP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Contraintes : </a:t>
            </a: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charge </a:t>
            </a: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dirty="0">
                <a:solidFill>
                  <a:srgbClr val="FF3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appliquée ne doit pas générer des contraintes supérieures à la limite de plasticité du matériau (résistance).</a:t>
            </a: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Déflexion pour cette charge est définie (rigidité).</a:t>
            </a: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910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688123" y="358362"/>
                <a:ext cx="9762979" cy="63582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Rigide et légère : 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 rigidité étant égale :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0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S</m:t>
                      </m:r>
                      <m:r>
                        <a:rPr lang="fr-FR" sz="20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δ</m:t>
                          </m:r>
                        </m:den>
                      </m:f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 flèche δ                          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20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δ</m:t>
                    </m:r>
                    <m:r>
                      <a:rPr lang="fr-FR" sz="20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FR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  <m:r>
                          <a:rPr lang="fr-FR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fr-FR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L</m:t>
                            </m:r>
                          </m:e>
                          <m:sup>
                            <m:r>
                              <a:rPr lang="fr-FR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fr-FR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fr-FR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fr-FR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E</m:t>
                        </m:r>
                        <m:r>
                          <a:rPr lang="fr-FR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fr-FR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den>
                    </m:f>
                  </m:oMath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 : constante qui dépend du mode de chargement voir (annexes).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 : moment d’inertie :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20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I</m:t>
                    </m:r>
                    <m:r>
                      <a:rPr lang="fr-FR" sz="20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fr-FR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fr-FR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fr-FR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a:rPr lang="fr-FR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⟹</m:t>
                    </m:r>
                    <m:r>
                      <m:rPr>
                        <m:sty m:val="p"/>
                      </m:rPr>
                      <a:rPr lang="fr-FR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I</m:t>
                    </m:r>
                    <m:r>
                      <a:rPr lang="fr-FR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a:rPr lang="fr-FR" sz="20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fr-FR" sz="20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 première fonction objectif :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1=</m:t>
                      </m:r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ρ</m:t>
                      </m:r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Sachant que :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0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S</m:t>
                      </m:r>
                      <m:r>
                        <a:rPr lang="fr-FR" sz="20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F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δ</m:t>
                          </m:r>
                        </m:den>
                      </m:f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fr-FR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F</m:t>
                              </m:r>
                              <m: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sSup>
                                <m:sSupPr>
                                  <m:ctrlP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</m:t>
                                  </m:r>
                                </m:e>
                                <m:sup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</m:t>
                          </m:r>
                          <m: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E</m:t>
                          </m:r>
                          <m: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I</m:t>
                          </m:r>
                        </m:den>
                      </m:f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</m:t>
                          </m:r>
                          <m: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E</m:t>
                          </m:r>
                          <m: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I</m:t>
                          </m:r>
                        </m:num>
                        <m:den>
                          <m:sSup>
                            <m:sSupPr>
                              <m:ctrlPr>
                                <a:rPr lang="fr-FR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e>
                            <m:sup>
                              <m: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</m:t>
                          </m:r>
                          <m: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E</m:t>
                          </m:r>
                          <m: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fr-FR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12.</m:t>
                          </m:r>
                          <m:sSup>
                            <m:sSupPr>
                              <m:ctrlPr>
                                <a:rPr lang="fr-FR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</m:e>
                            <m:sup>
                              <m: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</m:t>
                                  </m:r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sSup>
                                    <m:sSupPr>
                                      <m:ctrlPr>
                                        <a:rPr lang="fr-FR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 sz="2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L</m:t>
                                      </m:r>
                                    </m:e>
                                    <m:sup>
                                      <m:r>
                                        <a:rPr lang="fr-FR" sz="2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.12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</m:t>
                                  </m:r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E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 fonction </a:t>
                </a:r>
                <a:r>
                  <a:rPr lang="fr-FR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123" y="358362"/>
                <a:ext cx="9762979" cy="6358215"/>
              </a:xfrm>
              <a:prstGeom prst="rect">
                <a:avLst/>
              </a:prstGeom>
              <a:blipFill>
                <a:blip r:embed="rId2"/>
                <a:stretch>
                  <a:fillRect l="-687" b="-28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1027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610708" y="1134203"/>
                <a:ext cx="6096000" cy="352045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La fonction performance 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1=</m:t>
                      </m:r>
                      <m:sSup>
                        <m:sSupPr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</m:t>
                                  </m:r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sSup>
                                    <m:sSupPr>
                                      <m:ctrlPr>
                                        <a:rPr lang="fr-FR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 sz="2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L</m:t>
                                      </m:r>
                                    </m:e>
                                    <m:sup>
                                      <m:r>
                                        <a:rPr lang="fr-FR" sz="20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.12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</m:t>
                                  </m:r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E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1/2</m:t>
                          </m:r>
                        </m:sup>
                      </m:sSup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ρ</m:t>
                      </m:r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1=</m:t>
                      </m:r>
                      <m:sSup>
                        <m:sSupPr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12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1/2</m:t>
                          </m:r>
                        </m:sup>
                      </m:sSup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</m:t>
                          </m:r>
                        </m:e>
                        <m:sup>
                          <m:r>
                            <a:rPr lang="fr-FR" sz="20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5/3</m:t>
                          </m:r>
                        </m:sup>
                      </m:sSup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ρ</m:t>
                          </m:r>
                        </m:num>
                        <m:den>
                          <m:sSup>
                            <m:sSupPr>
                              <m:ctrlPr>
                                <a:rPr lang="fr-FR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L’indice de performance, donc, est :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IP</m:t>
                      </m:r>
                      <m: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1=</m:t>
                      </m:r>
                      <m:f>
                        <m:fPr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ρ</m:t>
                          </m:r>
                        </m:num>
                        <m:den>
                          <m:sSup>
                            <m:sSupPr>
                              <m:ctrlPr>
                                <a:rPr lang="fr-FR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708" y="1134203"/>
                <a:ext cx="6096000" cy="3520451"/>
              </a:xfrm>
              <a:prstGeom prst="rect">
                <a:avLst/>
              </a:prstGeom>
              <a:blipFill>
                <a:blip r:embed="rId2"/>
                <a:stretch>
                  <a:fillRect l="-1000" t="-8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4200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301218" y="1991755"/>
                <a:ext cx="6096000" cy="217110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b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Résistante et légère : </a:t>
                </a:r>
                <a:endParaRPr lang="fr-FR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24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F</m:t>
                    </m:r>
                    <m:r>
                      <a:rPr lang="fr-FR" sz="24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FR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a:rPr lang="fr-FR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fr-FR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a:rPr lang="fr-FR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fr-FR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σ</m:t>
                        </m:r>
                      </m:num>
                      <m:den>
                        <m:sSub>
                          <m:sSubPr>
                            <m:ctrlPr>
                              <a:rPr lang="fr-FR" sz="2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Y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4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m</m:t>
                            </m:r>
                          </m:sub>
                        </m:sSub>
                        <m:r>
                          <a:rPr lang="fr-FR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fr-FR" sz="24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l</m:t>
                        </m:r>
                      </m:den>
                    </m:f>
                  </m:oMath>
                </a14:m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I</m:t>
                    </m:r>
                    <m:r>
                      <a:rPr lang="fr-FR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FR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b</m:t>
                        </m:r>
                        <m:r>
                          <a:rPr lang="fr-FR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fr-FR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 sz="2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fr-FR" sz="2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fr-FR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a:rPr lang="fr-F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14:m>
                  <m:oMath xmlns:m="http://schemas.openxmlformats.org/officeDocument/2006/math">
                    <m:r>
                      <a:rPr lang="fr-F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fr-FR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fr-FR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</m:t>
                        </m:r>
                      </m:sub>
                    </m:sSub>
                    <m:r>
                      <a:rPr lang="fr-FR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fr-FR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FR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b</m:t>
                        </m:r>
                      </m:num>
                      <m:den>
                        <m:r>
                          <a:rPr lang="fr-FR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m</m:t>
                    </m:r>
                    <m:r>
                      <a:rPr lang="fr-FR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2=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FR" sz="20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20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r>
                                  <m:rPr>
                                    <m:sty m:val="p"/>
                                  </m:rPr>
                                  <a:rPr lang="fr-FR" sz="20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F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fr-FR" sz="20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C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fr-FR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2/3</m:t>
                        </m:r>
                      </m:sup>
                    </m:sSup>
                    <m:r>
                      <a:rPr lang="fr-FR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fr-FR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fr-FR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l</m:t>
                        </m:r>
                      </m:e>
                      <m:sup>
                        <m:r>
                          <a:rPr lang="fr-FR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5/3</m:t>
                        </m:r>
                      </m:sup>
                    </m:sSup>
                    <m:r>
                      <a:rPr lang="fr-FR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fr-FR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FR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ρ</m:t>
                        </m:r>
                      </m:num>
                      <m:den>
                        <m:sSup>
                          <m:sSupPr>
                            <m:ctrlPr>
                              <a:rPr lang="fr-FR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 sz="2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σ</m:t>
                            </m:r>
                          </m:e>
                          <m:sup>
                            <m:r>
                              <a:rPr lang="fr-FR" sz="20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2/3</m:t>
                            </m:r>
                          </m:sup>
                        </m:sSup>
                      </m:den>
                    </m:f>
                  </m:oMath>
                </a14:m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218" y="1991755"/>
                <a:ext cx="6096000" cy="2171107"/>
              </a:xfrm>
              <a:prstGeom prst="rect">
                <a:avLst/>
              </a:prstGeom>
              <a:blipFill>
                <a:blip r:embed="rId2"/>
                <a:stretch>
                  <a:fillRect l="-900" t="-16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257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048000" y="906162"/>
                <a:ext cx="6096000" cy="504567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Indice de performance :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IP</m:t>
                      </m:r>
                      <m:r>
                        <a:rPr lang="fr-FR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2=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σ</m:t>
                              </m:r>
                            </m:e>
                            <m:sup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2/3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ρ</m:t>
                          </m:r>
                        </m:den>
                      </m:f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7432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Rigidit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é  </m:t>
                              </m:r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et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é</m:t>
                              </m:r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g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è</m:t>
                              </m:r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re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: </m:t>
                              </m:r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IP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1=</m:t>
                              </m:r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E</m:t>
                                      </m:r>
                                    </m:e>
                                    <m:sup>
                                      <m:r>
                                        <a:rPr lang="fr-FR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ρ</m:t>
                                  </m:r>
                                </m:den>
                              </m:f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R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é</m:t>
                              </m:r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sistante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et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é</m:t>
                              </m:r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g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è</m:t>
                              </m:r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re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:</m:t>
                              </m:r>
                              <m:r>
                                <m:rPr>
                                  <m:sty m:val="p"/>
                                </m:rP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IP</m:t>
                              </m:r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2=</m:t>
                              </m:r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σ</m:t>
                                      </m:r>
                                    </m:e>
                                    <m:sup>
                                      <m:r>
                                        <a:rPr lang="fr-FR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2/3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ρ</m:t>
                                  </m:r>
                                </m:den>
                              </m:f>
                              <m:r>
                                <a:rPr lang="fr-FR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7432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  <m: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1=</m:t>
                              </m:r>
                              <m:sSup>
                                <m:sSupPr>
                                  <m:ctrlP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12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S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C</m:t>
                                          </m:r>
                                          <m:r>
                                            <a:rPr lang="fr-FR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1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  <m: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sSup>
                                <m:sSupPr>
                                  <m:ctrlP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L</m:t>
                                  </m:r>
                                </m:e>
                                <m:sup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5/3</m:t>
                                  </m:r>
                                </m:sup>
                              </m:sSup>
                              <m: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f>
                                <m:fPr>
                                  <m:ctrlP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fr-FR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E</m:t>
                                      </m:r>
                                    </m:e>
                                    <m:sup>
                                      <m:r>
                                        <a:rPr lang="fr-FR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m</m:t>
                              </m:r>
                              <m: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2=</m:t>
                              </m:r>
                              <m:sSup>
                                <m:sSupPr>
                                  <m:ctrlP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fr-FR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fr-FR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FR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6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F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C</m:t>
                                          </m:r>
                                          <m:r>
                                            <a:rPr lang="fr-FR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2/3</m:t>
                                  </m:r>
                                </m:sup>
                              </m:sSup>
                              <m: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sSup>
                                <m:sSupPr>
                                  <m:ctrlP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l</m:t>
                                  </m:r>
                                </m:e>
                                <m:sup>
                                  <m: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5/3</m:t>
                                  </m:r>
                                </m:sup>
                              </m:sSup>
                              <m: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f>
                                <m:fPr>
                                  <m:ctrlP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fr-FR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fr-FR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σ</m:t>
                                      </m:r>
                                    </m:e>
                                    <m:sup>
                                      <m:r>
                                        <a:rPr lang="fr-FR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2/3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906162"/>
                <a:ext cx="6096000" cy="5045677"/>
              </a:xfrm>
              <a:prstGeom prst="rect">
                <a:avLst/>
              </a:prstGeom>
              <a:blipFill>
                <a:blip r:embed="rId2"/>
                <a:stretch>
                  <a:fillRect l="-800" t="-7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154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048000" y="1296878"/>
                <a:ext cx="7010400" cy="39678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27432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 meilleur matériau est celui qui minimise la masse (m) pour chacun des cas (</a:t>
                </a:r>
                <a:r>
                  <a:rPr lang="fr-FR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Rigide-légère, résistante-légère</a:t>
                </a:r>
                <a:r>
                  <a:rPr lang="fr-FR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), donc on doit maximiser l’indice de performance pour chaque cas (IP1, IP2).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7432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Pour les type de charges les coefficients C1 et C2 sont donnés dans ce qui suit :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7432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C1 = 48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7432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C2 = 4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7432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Pour que la fonction performance prenne en charge les deux contraintes à savoir la résistance et la rigidité, on doit prendre la maximales des deux (M1, M2) données par leurs équations. </a:t>
                </a:r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274320"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</m:acc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𝑀𝑎𝑥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r>
                            <a:rPr lang="fr-FR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296878"/>
                <a:ext cx="7010400" cy="3967881"/>
              </a:xfrm>
              <a:prstGeom prst="rect">
                <a:avLst/>
              </a:prstGeom>
              <a:blipFill>
                <a:blip r:embed="rId2"/>
                <a:stretch>
                  <a:fillRect l="-696" t="-922" r="-69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56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35459" y="1039151"/>
            <a:ext cx="6096000" cy="9814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4320"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L’objectif étant de minimiser la masse, on aura à choisir entre plusieurs matériaux ayants les plus grands indices de performance.</a:t>
            </a:r>
            <a:endParaRPr lang="fr-FR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406549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</TotalTime>
  <Words>290</Words>
  <Application>Microsoft Office PowerPoint</Application>
  <PresentationFormat>Grand écran</PresentationFormat>
  <Paragraphs>95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Cambria Math</vt:lpstr>
      <vt:lpstr>Century Gothic</vt:lpstr>
      <vt:lpstr>Symbol</vt:lpstr>
      <vt:lpstr>Times New Roman</vt:lpstr>
      <vt:lpstr>Wingdings 3</vt:lpstr>
      <vt:lpstr>Brin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ZEGGANE</dc:creator>
  <cp:lastModifiedBy>ZEGGANE</cp:lastModifiedBy>
  <cp:revision>3</cp:revision>
  <dcterms:created xsi:type="dcterms:W3CDTF">2021-01-10T10:35:12Z</dcterms:created>
  <dcterms:modified xsi:type="dcterms:W3CDTF">2021-01-10T11:41:47Z</dcterms:modified>
</cp:coreProperties>
</file>