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handoutMasterIdLst>
    <p:handoutMasterId r:id="rId17"/>
  </p:handoutMasterIdLst>
  <p:sldIdLst>
    <p:sldId id="257" r:id="rId2"/>
    <p:sldId id="546" r:id="rId3"/>
    <p:sldId id="359" r:id="rId4"/>
    <p:sldId id="492" r:id="rId5"/>
    <p:sldId id="459" r:id="rId6"/>
    <p:sldId id="497" r:id="rId7"/>
    <p:sldId id="537" r:id="rId8"/>
    <p:sldId id="538" r:id="rId9"/>
    <p:sldId id="533" r:id="rId10"/>
    <p:sldId id="544" r:id="rId11"/>
    <p:sldId id="545" r:id="rId12"/>
    <p:sldId id="540" r:id="rId13"/>
    <p:sldId id="539" r:id="rId14"/>
    <p:sldId id="541" r:id="rId15"/>
  </p:sldIdLst>
  <p:sldSz cx="9001125" cy="7021513"/>
  <p:notesSz cx="7099300" cy="10234613"/>
  <p:custShowLst>
    <p:custShow name="Diaporama personnalisé 1" id="0">
      <p:sldLst>
        <p:sld r:id="rId2"/>
      </p:sldLst>
    </p:custShow>
  </p:custShowLst>
  <p:defaultTextStyle>
    <a:defPPr>
      <a:defRPr lang="fr-FR"/>
    </a:defPPr>
    <a:lvl1pPr algn="l" rtl="0" fontAlgn="base">
      <a:spcBef>
        <a:spcPct val="0"/>
      </a:spcBef>
      <a:spcAft>
        <a:spcPct val="0"/>
      </a:spcAft>
      <a:defRPr sz="1000" kern="1200">
        <a:solidFill>
          <a:schemeClr val="tx1"/>
        </a:solidFill>
        <a:latin typeface="Tahoma" pitchFamily="34" charset="0"/>
        <a:ea typeface="+mn-ea"/>
        <a:cs typeface="Arial" charset="0"/>
      </a:defRPr>
    </a:lvl1pPr>
    <a:lvl2pPr marL="457200" algn="l" rtl="0" fontAlgn="base">
      <a:spcBef>
        <a:spcPct val="0"/>
      </a:spcBef>
      <a:spcAft>
        <a:spcPct val="0"/>
      </a:spcAft>
      <a:defRPr sz="1000" kern="1200">
        <a:solidFill>
          <a:schemeClr val="tx1"/>
        </a:solidFill>
        <a:latin typeface="Tahoma" pitchFamily="34" charset="0"/>
        <a:ea typeface="+mn-ea"/>
        <a:cs typeface="Arial" charset="0"/>
      </a:defRPr>
    </a:lvl2pPr>
    <a:lvl3pPr marL="914400" algn="l" rtl="0" fontAlgn="base">
      <a:spcBef>
        <a:spcPct val="0"/>
      </a:spcBef>
      <a:spcAft>
        <a:spcPct val="0"/>
      </a:spcAft>
      <a:defRPr sz="1000" kern="1200">
        <a:solidFill>
          <a:schemeClr val="tx1"/>
        </a:solidFill>
        <a:latin typeface="Tahoma" pitchFamily="34" charset="0"/>
        <a:ea typeface="+mn-ea"/>
        <a:cs typeface="Arial" charset="0"/>
      </a:defRPr>
    </a:lvl3pPr>
    <a:lvl4pPr marL="1371600" algn="l" rtl="0" fontAlgn="base">
      <a:spcBef>
        <a:spcPct val="0"/>
      </a:spcBef>
      <a:spcAft>
        <a:spcPct val="0"/>
      </a:spcAft>
      <a:defRPr sz="1000" kern="1200">
        <a:solidFill>
          <a:schemeClr val="tx1"/>
        </a:solidFill>
        <a:latin typeface="Tahoma" pitchFamily="34" charset="0"/>
        <a:ea typeface="+mn-ea"/>
        <a:cs typeface="Arial" charset="0"/>
      </a:defRPr>
    </a:lvl4pPr>
    <a:lvl5pPr marL="1828800" algn="l" rtl="0" fontAlgn="base">
      <a:spcBef>
        <a:spcPct val="0"/>
      </a:spcBef>
      <a:spcAft>
        <a:spcPct val="0"/>
      </a:spcAft>
      <a:defRPr sz="1000" kern="1200">
        <a:solidFill>
          <a:schemeClr val="tx1"/>
        </a:solidFill>
        <a:latin typeface="Tahoma" pitchFamily="34" charset="0"/>
        <a:ea typeface="+mn-ea"/>
        <a:cs typeface="Arial" charset="0"/>
      </a:defRPr>
    </a:lvl5pPr>
    <a:lvl6pPr marL="2286000" algn="l" defTabSz="914400" rtl="0" eaLnBrk="1" latinLnBrk="0" hangingPunct="1">
      <a:defRPr sz="1000" kern="1200">
        <a:solidFill>
          <a:schemeClr val="tx1"/>
        </a:solidFill>
        <a:latin typeface="Tahoma" pitchFamily="34" charset="0"/>
        <a:ea typeface="+mn-ea"/>
        <a:cs typeface="Arial" charset="0"/>
      </a:defRPr>
    </a:lvl6pPr>
    <a:lvl7pPr marL="2743200" algn="l" defTabSz="914400" rtl="0" eaLnBrk="1" latinLnBrk="0" hangingPunct="1">
      <a:defRPr sz="1000" kern="1200">
        <a:solidFill>
          <a:schemeClr val="tx1"/>
        </a:solidFill>
        <a:latin typeface="Tahoma" pitchFamily="34" charset="0"/>
        <a:ea typeface="+mn-ea"/>
        <a:cs typeface="Arial" charset="0"/>
      </a:defRPr>
    </a:lvl7pPr>
    <a:lvl8pPr marL="3200400" algn="l" defTabSz="914400" rtl="0" eaLnBrk="1" latinLnBrk="0" hangingPunct="1">
      <a:defRPr sz="1000" kern="1200">
        <a:solidFill>
          <a:schemeClr val="tx1"/>
        </a:solidFill>
        <a:latin typeface="Tahoma" pitchFamily="34" charset="0"/>
        <a:ea typeface="+mn-ea"/>
        <a:cs typeface="Arial" charset="0"/>
      </a:defRPr>
    </a:lvl8pPr>
    <a:lvl9pPr marL="3657600" algn="l" defTabSz="914400" rtl="0" eaLnBrk="1" latinLnBrk="0" hangingPunct="1">
      <a:defRPr sz="1000" kern="1200">
        <a:solidFill>
          <a:schemeClr val="tx1"/>
        </a:solidFill>
        <a:latin typeface="Tahoma" pitchFamily="34" charset="0"/>
        <a:ea typeface="+mn-ea"/>
        <a:cs typeface="Arial" charset="0"/>
      </a:defRPr>
    </a:lvl9pPr>
  </p:defaultTextStyle>
  <p:extLst>
    <p:ext uri="{EFAFB233-063F-42B5-8137-9DF3F51BA10A}">
      <p15:sldGuideLst xmlns="" xmlns:p15="http://schemas.microsoft.com/office/powerpoint/2012/main">
        <p15:guide id="1" orient="horz" pos="2212">
          <p15:clr>
            <a:srgbClr val="A4A3A4"/>
          </p15:clr>
        </p15:guide>
        <p15:guide id="2" pos="2835">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3333FF"/>
    <a:srgbClr val="000A1E"/>
    <a:srgbClr val="33CC33"/>
    <a:srgbClr val="006600"/>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4803" autoAdjust="0"/>
  </p:normalViewPr>
  <p:slideViewPr>
    <p:cSldViewPr>
      <p:cViewPr>
        <p:scale>
          <a:sx n="70" d="100"/>
          <a:sy n="70" d="100"/>
        </p:scale>
        <p:origin x="-1326" y="-90"/>
      </p:cViewPr>
      <p:guideLst>
        <p:guide orient="horz" pos="2212"/>
        <p:guide pos="2835"/>
      </p:guideLst>
    </p:cSldViewPr>
  </p:slideViewPr>
  <p:outlineViewPr>
    <p:cViewPr>
      <p:scale>
        <a:sx n="33" d="100"/>
        <a:sy n="33" d="100"/>
      </p:scale>
      <p:origin x="0" y="444"/>
    </p:cViewPr>
  </p:outlineViewPr>
  <p:notesTextViewPr>
    <p:cViewPr>
      <p:scale>
        <a:sx n="100" d="100"/>
        <a:sy n="100" d="100"/>
      </p:scale>
      <p:origin x="0" y="0"/>
    </p:cViewPr>
  </p:notesTextViewPr>
  <p:sorterViewPr>
    <p:cViewPr>
      <p:scale>
        <a:sx n="66" d="100"/>
        <a:sy n="66" d="100"/>
      </p:scale>
      <p:origin x="0" y="4524"/>
    </p:cViewPr>
  </p:sorterViewPr>
  <p:notesViewPr>
    <p:cSldViewPr>
      <p:cViewPr varScale="1">
        <p:scale>
          <a:sx n="46" d="100"/>
          <a:sy n="46" d="100"/>
        </p:scale>
        <p:origin x="-1168" y="-10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charset="0"/>
                <a:cs typeface="+mn-cs"/>
              </a:defRPr>
            </a:lvl1pPr>
          </a:lstStyle>
          <a:p>
            <a:pPr>
              <a:defRPr/>
            </a:pPr>
            <a:endParaRPr lang="fr-FR"/>
          </a:p>
        </p:txBody>
      </p:sp>
      <p:sp>
        <p:nvSpPr>
          <p:cNvPr id="19968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charset="0"/>
                <a:cs typeface="+mn-cs"/>
              </a:defRPr>
            </a:lvl1pPr>
          </a:lstStyle>
          <a:p>
            <a:pPr>
              <a:defRPr/>
            </a:pPr>
            <a:fld id="{CF30331C-CA6B-420C-876D-3B3D58341A7D}" type="datetimeFigureOut">
              <a:rPr lang="fr-FR"/>
              <a:pPr>
                <a:defRPr/>
              </a:pPr>
              <a:t>19/04/2021</a:t>
            </a:fld>
            <a:endParaRPr lang="fr-FR"/>
          </a:p>
        </p:txBody>
      </p:sp>
      <p:sp>
        <p:nvSpPr>
          <p:cNvPr id="19968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charset="0"/>
                <a:cs typeface="+mn-cs"/>
              </a:defRPr>
            </a:lvl1pPr>
          </a:lstStyle>
          <a:p>
            <a:pPr>
              <a:defRPr/>
            </a:pPr>
            <a:endParaRPr lang="fr-FR"/>
          </a:p>
        </p:txBody>
      </p:sp>
    </p:spTree>
    <p:extLst>
      <p:ext uri="{BB962C8B-B14F-4D97-AF65-F5344CB8AC3E}">
        <p14:creationId xmlns:p14="http://schemas.microsoft.com/office/powerpoint/2010/main" val="2859051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5"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lvl1pPr algn="r" defTabSz="915988">
              <a:defRPr sz="1200">
                <a:latin typeface="Arial" charset="0"/>
                <a:cs typeface="+mn-cs"/>
              </a:defRPr>
            </a:lvl1pPr>
          </a:lstStyle>
          <a:p>
            <a:pPr>
              <a:defRPr/>
            </a:pPr>
            <a:fld id="{3583ED6E-8089-4AE0-AF35-3DAE724DC43F}" type="datetimeFigureOut">
              <a:rPr lang="fr-FR"/>
              <a:pPr>
                <a:defRPr/>
              </a:pPr>
              <a:t>19/04/2021</a:t>
            </a:fld>
            <a:endParaRPr lang="fr-FR"/>
          </a:p>
        </p:txBody>
      </p:sp>
      <p:sp>
        <p:nvSpPr>
          <p:cNvPr id="80900" name="Rectangle 4"/>
          <p:cNvSpPr>
            <a:spLocks noGrp="1" noRot="1" noChangeAspect="1" noChangeArrowheads="1" noTextEdit="1"/>
          </p:cNvSpPr>
          <p:nvPr>
            <p:ph type="sldImg" idx="2"/>
          </p:nvPr>
        </p:nvSpPr>
        <p:spPr bwMode="auto">
          <a:xfrm>
            <a:off x="1092200" y="768350"/>
            <a:ext cx="4916488" cy="3836988"/>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559" tIns="45779" rIns="91559" bIns="45779"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0035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defTabSz="915988">
              <a:defRPr sz="1200">
                <a:latin typeface="Arial" charset="0"/>
                <a:cs typeface="+mn-cs"/>
              </a:defRPr>
            </a:lvl1pPr>
          </a:lstStyle>
          <a:p>
            <a:pPr>
              <a:defRPr/>
            </a:pPr>
            <a:endParaRPr lang="fr-FR"/>
          </a:p>
        </p:txBody>
      </p:sp>
      <p:sp>
        <p:nvSpPr>
          <p:cNvPr id="100359"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1559" tIns="45779" rIns="91559" bIns="45779" numCol="1" anchor="b" anchorCtr="0" compatLnSpc="1">
            <a:prstTxWarp prst="textNoShape">
              <a:avLst/>
            </a:prstTxWarp>
          </a:bodyPr>
          <a:lstStyle>
            <a:lvl1pPr algn="r" defTabSz="915988">
              <a:defRPr sz="1200">
                <a:latin typeface="Arial" charset="0"/>
                <a:cs typeface="+mn-cs"/>
              </a:defRPr>
            </a:lvl1pPr>
          </a:lstStyle>
          <a:p>
            <a:pPr>
              <a:defRPr/>
            </a:pPr>
            <a:fld id="{546B0080-A447-464A-A4F3-67756638ABD3}" type="slidenum">
              <a:rPr lang="fr-FR"/>
              <a:pPr>
                <a:defRPr/>
              </a:pPr>
              <a:t>‹N°›</a:t>
            </a:fld>
            <a:endParaRPr lang="fr-FR"/>
          </a:p>
        </p:txBody>
      </p:sp>
    </p:spTree>
    <p:extLst>
      <p:ext uri="{BB962C8B-B14F-4D97-AF65-F5344CB8AC3E}">
        <p14:creationId xmlns:p14="http://schemas.microsoft.com/office/powerpoint/2010/main" val="899480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a:t>
            </a:fld>
            <a:endParaRPr lang="fr-FR"/>
          </a:p>
        </p:txBody>
      </p:sp>
    </p:spTree>
    <p:extLst>
      <p:ext uri="{BB962C8B-B14F-4D97-AF65-F5344CB8AC3E}">
        <p14:creationId xmlns:p14="http://schemas.microsoft.com/office/powerpoint/2010/main" val="1615692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546B0080-A447-464A-A4F3-67756638ABD3}" type="slidenum">
              <a:rPr lang="fr-FR" smtClean="0"/>
              <a:pPr>
                <a:defRPr/>
              </a:pPr>
              <a:t>10</a:t>
            </a:fld>
            <a:endParaRPr lang="fr-FR"/>
          </a:p>
        </p:txBody>
      </p:sp>
    </p:spTree>
    <p:extLst>
      <p:ext uri="{BB962C8B-B14F-4D97-AF65-F5344CB8AC3E}">
        <p14:creationId xmlns:p14="http://schemas.microsoft.com/office/powerpoint/2010/main" val="852425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10176" y="368479"/>
            <a:ext cx="7290911" cy="1507285"/>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10176" y="1894174"/>
            <a:ext cx="7290911" cy="1794387"/>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Ellipse 7"/>
          <p:cNvSpPr/>
          <p:nvPr/>
        </p:nvSpPr>
        <p:spPr>
          <a:xfrm>
            <a:off x="907036" y="1447511"/>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39095" y="1377085"/>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50844" y="281188"/>
            <a:ext cx="1800225" cy="599104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25141" y="281189"/>
            <a:ext cx="5475684" cy="599104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pPr>
              <a:defRPr/>
            </a:pPr>
            <a:fld id="{E74A08C3-0594-469B-9058-DC868094B66A}"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42ED76F-B232-49FC-88D1-CD244F419F25}" type="slidenum">
              <a:rPr lang="fr-FR" smtClean="0"/>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47220" y="-55"/>
            <a:ext cx="6750844"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38104" y="2662324"/>
            <a:ext cx="6300788" cy="2340504"/>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38104" y="1092235"/>
            <a:ext cx="6300788" cy="154570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10" name="Rectangle 9"/>
          <p:cNvSpPr/>
          <p:nvPr/>
        </p:nvSpPr>
        <p:spPr bwMode="invGray">
          <a:xfrm>
            <a:off x="2250281" y="0"/>
            <a:ext cx="75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38378" y="2881765"/>
            <a:ext cx="207026" cy="21532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370438" y="2811339"/>
            <a:ext cx="63008" cy="6553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13177"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193649" y="1560336"/>
            <a:ext cx="3600450" cy="4774629"/>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0056" y="5283372"/>
            <a:ext cx="8101013" cy="1170252"/>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0056"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590574" y="336105"/>
            <a:ext cx="3960495" cy="655341"/>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0056"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590574" y="992447"/>
            <a:ext cx="3960495" cy="4212908"/>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13176" y="280861"/>
            <a:ext cx="7380923" cy="1170252"/>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999125" y="0"/>
            <a:ext cx="8002000" cy="7021513"/>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pPr>
              <a:defRPr/>
            </a:pPr>
            <a:fld id="{67FDBF78-18CC-45C1-99C2-28544219E0F0}" type="datetime1">
              <a:rPr lang="fr-FR" smtClean="0"/>
              <a:pPr>
                <a:defRPr/>
              </a:pPr>
              <a:t>19/04/2021</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pPr>
              <a:defRPr/>
            </a:pPr>
            <a:fld id="{8E4BC5A5-2EB8-41D6-BE5D-F93CFD860982}" type="slidenum">
              <a:rPr lang="fr-FR" smtClean="0"/>
              <a:pPr>
                <a:defRPr/>
              </a:pPr>
              <a:t>‹N°›</a:t>
            </a:fld>
            <a:endParaRPr lang="fr-FR"/>
          </a:p>
        </p:txBody>
      </p:sp>
      <p:sp>
        <p:nvSpPr>
          <p:cNvPr id="6" name="Rectangle 5"/>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0056" y="221947"/>
            <a:ext cx="3750469" cy="1189756"/>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0056" y="1440510"/>
            <a:ext cx="3750469" cy="715154"/>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0056" y="2184471"/>
            <a:ext cx="8026003" cy="4087756"/>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794913" y="1092235"/>
            <a:ext cx="2700338" cy="2028437"/>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pPr>
              <a:defRPr/>
            </a:pPr>
            <a:fld id="{8CE1CDF8-1C01-4A95-9863-31593C0C2CA4}" type="datetime1">
              <a:rPr lang="fr-FR" smtClean="0"/>
              <a:pPr>
                <a:defRPr/>
              </a:pPr>
              <a:t>19/04/2021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defRPr/>
            </a:pPr>
            <a:fld id="{578F1363-1150-40C9-AFC0-BA96D3FB22A3}" type="slidenum">
              <a:rPr lang="fr-FR" smtClean="0"/>
              <a:pPr>
                <a:defRPr/>
              </a:pPr>
              <a:t>‹N°›</a:t>
            </a:fld>
            <a:endParaRPr lang="fr-FR"/>
          </a:p>
        </p:txBody>
      </p:sp>
      <p:sp>
        <p:nvSpPr>
          <p:cNvPr id="8" name="Rectangle 7"/>
          <p:cNvSpPr/>
          <p:nvPr/>
        </p:nvSpPr>
        <p:spPr>
          <a:xfrm>
            <a:off x="750094" y="1092235"/>
            <a:ext cx="4500563" cy="4681009"/>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25103" y="1170256"/>
            <a:ext cx="4350544" cy="3598327"/>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0526" y="977095"/>
            <a:ext cx="675084"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4925485" y="959122"/>
            <a:ext cx="639080" cy="20918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25103" y="4915059"/>
            <a:ext cx="4350544" cy="780168"/>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Secteurs 6"/>
          <p:cNvSpPr/>
          <p:nvPr/>
        </p:nvSpPr>
        <p:spPr>
          <a:xfrm>
            <a:off x="-803177" y="-835375"/>
            <a:ext cx="1613279" cy="1677962"/>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6179" y="21606"/>
            <a:ext cx="1675594" cy="174277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0024" y="1080233"/>
            <a:ext cx="1108128" cy="112891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997047" y="-55"/>
            <a:ext cx="8004078" cy="7021568"/>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13176" y="281186"/>
            <a:ext cx="7380923" cy="1170252"/>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13176" y="1482319"/>
            <a:ext cx="7380923" cy="4915059"/>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25440" y="6455891"/>
            <a:ext cx="2100263" cy="487605"/>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8CE1CDF8-1C01-4A95-9863-31593C0C2CA4}" type="datetime1">
              <a:rPr lang="fr-FR" smtClean="0"/>
              <a:pPr>
                <a:defRPr/>
              </a:pPr>
              <a:t>19/04/2021</a:t>
            </a:fld>
            <a:endParaRPr lang="fr-FR"/>
          </a:p>
        </p:txBody>
      </p:sp>
      <p:sp>
        <p:nvSpPr>
          <p:cNvPr id="10" name="Espace réservé du pied de page 9"/>
          <p:cNvSpPr>
            <a:spLocks noGrp="1"/>
          </p:cNvSpPr>
          <p:nvPr>
            <p:ph type="ftr" sz="quarter" idx="3"/>
          </p:nvPr>
        </p:nvSpPr>
        <p:spPr>
          <a:xfrm>
            <a:off x="5625703" y="6455891"/>
            <a:ext cx="2850356" cy="487605"/>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479060" y="6455891"/>
            <a:ext cx="450056" cy="487605"/>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578F1363-1150-40C9-AFC0-BA96D3FB22A3}" type="slidenum">
              <a:rPr lang="fr-FR" smtClean="0"/>
              <a:pPr>
                <a:defRPr/>
              </a:pPr>
              <a:t>‹N°›</a:t>
            </a:fld>
            <a:endParaRPr lang="fr-FR"/>
          </a:p>
        </p:txBody>
      </p:sp>
      <p:sp>
        <p:nvSpPr>
          <p:cNvPr id="15" name="Rectangle 14"/>
          <p:cNvSpPr/>
          <p:nvPr/>
        </p:nvSpPr>
        <p:spPr bwMode="invGray">
          <a:xfrm>
            <a:off x="999125" y="-55"/>
            <a:ext cx="72009" cy="7021568"/>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8"/>
          <p:cNvSpPr>
            <a:spLocks noChangeArrowheads="1"/>
          </p:cNvSpPr>
          <p:nvPr/>
        </p:nvSpPr>
        <p:spPr bwMode="auto">
          <a:xfrm>
            <a:off x="1690509" y="2136396"/>
            <a:ext cx="6048672" cy="2173288"/>
          </a:xfrm>
          <a:prstGeom prst="rect">
            <a:avLst/>
          </a:prstGeom>
          <a:noFill/>
          <a:ln w="9525">
            <a:noFill/>
            <a:miter lim="800000"/>
            <a:headEnd/>
            <a:tailEnd/>
          </a:ln>
        </p:spPr>
        <p:txBody>
          <a:bodyPr/>
          <a:lstStyle/>
          <a:p>
            <a:pPr>
              <a:lnSpc>
                <a:spcPct val="150000"/>
              </a:lnSpc>
            </a:pPr>
            <a:endParaRPr lang="fr-FR" sz="3200" dirty="0">
              <a:latin typeface="Garamond" pitchFamily="18" charset="0"/>
            </a:endParaRPr>
          </a:p>
        </p:txBody>
      </p:sp>
      <p:sp>
        <p:nvSpPr>
          <p:cNvPr id="7" name="Espace réservé du numéro de diapositive 3"/>
          <p:cNvSpPr>
            <a:spLocks noGrp="1"/>
          </p:cNvSpPr>
          <p:nvPr>
            <p:ph type="sldNum" sz="quarter" idx="12"/>
          </p:nvPr>
        </p:nvSpPr>
        <p:spPr>
          <a:xfrm>
            <a:off x="8490005" y="6575428"/>
            <a:ext cx="439713" cy="435790"/>
          </a:xfrm>
        </p:spPr>
        <p:txBody>
          <a:bodyPr/>
          <a:lstStyle/>
          <a:p>
            <a:pPr>
              <a:defRPr/>
            </a:pPr>
            <a:fld id="{11F3A83B-0C23-4DF6-A20D-F95982416FCB}" type="slidenum">
              <a:rPr lang="fr-FR" smtClean="0">
                <a:solidFill>
                  <a:schemeClr val="tx1"/>
                </a:solidFill>
                <a:latin typeface="Garamond" pitchFamily="18" charset="0"/>
              </a:rPr>
              <a:pPr>
                <a:defRPr/>
              </a:pPr>
              <a:t>1</a:t>
            </a:fld>
            <a:endParaRPr lang="fr-FR" dirty="0">
              <a:solidFill>
                <a:schemeClr val="tx1"/>
              </a:solidFill>
              <a:latin typeface="Garamond" pitchFamily="18" charset="0"/>
            </a:endParaRPr>
          </a:p>
        </p:txBody>
      </p:sp>
      <p:pic>
        <p:nvPicPr>
          <p:cNvPr id="8"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45" y="243428"/>
            <a:ext cx="1538289" cy="1538289"/>
          </a:xfrm>
          <a:prstGeom prst="rect">
            <a:avLst/>
          </a:prstGeom>
          <a:effectLst>
            <a:reflection blurRad="6350" stA="50000" endA="300" endPos="90000" dir="5400000" sy="-100000" algn="bl" rotWithShape="0"/>
          </a:effectLst>
        </p:spPr>
      </p:pic>
      <p:pic>
        <p:nvPicPr>
          <p:cNvPr id="10"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761" y="153170"/>
            <a:ext cx="1538289" cy="1538289"/>
          </a:xfrm>
          <a:prstGeom prst="rect">
            <a:avLst/>
          </a:prstGeom>
          <a:effectLst>
            <a:reflection blurRad="6350" stA="50000" endA="300" endPos="90000" dir="5400000" sy="-100000" algn="bl" rotWithShape="0"/>
          </a:effectLst>
        </p:spPr>
      </p:pic>
      <p:sp>
        <p:nvSpPr>
          <p:cNvPr id="12" name="Rectangle 1"/>
          <p:cNvSpPr/>
          <p:nvPr/>
        </p:nvSpPr>
        <p:spPr>
          <a:xfrm>
            <a:off x="1571604" y="704185"/>
            <a:ext cx="6048672" cy="646331"/>
          </a:xfrm>
          <a:prstGeom prst="rect">
            <a:avLst/>
          </a:prstGeom>
          <a:noFill/>
        </p:spPr>
        <p:txBody>
          <a:bodyPr wrap="square" lIns="91440" tIns="45720" rIns="91440" bIns="45720">
            <a:spAutoFit/>
          </a:bodyPr>
          <a:lstStyle/>
          <a:p>
            <a:pPr algn="ctr"/>
            <a:r>
              <a:rPr lang="fr-FR" sz="3600" b="1" dirty="0">
                <a:ln w="17780" cmpd="sng">
                  <a:solidFill>
                    <a:srgbClr val="FFFFFF"/>
                  </a:solidFill>
                  <a:prstDash val="solid"/>
                  <a:miter lim="800000"/>
                </a:ln>
                <a:solidFill>
                  <a:srgbClr val="FF0000"/>
                </a:solidFill>
                <a:effectLst>
                  <a:outerShdw blurRad="50800" algn="tl" rotWithShape="0">
                    <a:srgbClr val="000000"/>
                  </a:outerShdw>
                </a:effectLst>
                <a:latin typeface="Times New Roman" pitchFamily="18" charset="0"/>
                <a:ea typeface="Times New Roman"/>
                <a:cs typeface="Times New Roman" pitchFamily="18" charset="0"/>
              </a:rPr>
              <a:t>UNIVERSITE DE M'SILA</a:t>
            </a:r>
            <a:endParaRPr lang="fr-FR" sz="3600" b="1"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3" name="Titre 1"/>
          <p:cNvSpPr txBox="1">
            <a:spLocks/>
          </p:cNvSpPr>
          <p:nvPr/>
        </p:nvSpPr>
        <p:spPr>
          <a:xfrm>
            <a:off x="1831209" y="1781717"/>
            <a:ext cx="5976664" cy="331236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8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rPr>
              <a:t>Traitement de surface</a:t>
            </a:r>
            <a:endParaRPr kumimoji="0" lang="en-CA" sz="48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endParaRPr>
          </a:p>
        </p:txBody>
      </p:sp>
      <p:sp>
        <p:nvSpPr>
          <p:cNvPr id="14" name="ZoneTexte 13"/>
          <p:cNvSpPr txBox="1"/>
          <p:nvPr/>
        </p:nvSpPr>
        <p:spPr>
          <a:xfrm>
            <a:off x="5007653" y="5121017"/>
            <a:ext cx="3643369" cy="523220"/>
          </a:xfrm>
          <a:prstGeom prst="rect">
            <a:avLst/>
          </a:prstGeom>
          <a:noFill/>
        </p:spPr>
        <p:txBody>
          <a:bodyPr wrap="square" rtlCol="0">
            <a:spAutoFit/>
          </a:bodyPr>
          <a:lstStyle/>
          <a:p>
            <a:r>
              <a:rPr lang="en-CA"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Par. </a:t>
            </a:r>
            <a:r>
              <a:rPr lang="en-CA" sz="28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Mechta.A</a:t>
            </a:r>
            <a:endParaRPr lang="en-CA"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10</a:t>
            </a:fld>
            <a:endParaRPr lang="fr-FR" dirty="0">
              <a:latin typeface="Garamond" pitchFamily="18" charset="0"/>
            </a:endParaRPr>
          </a:p>
        </p:txBody>
      </p:sp>
      <p:pic>
        <p:nvPicPr>
          <p:cNvPr id="9" name="Imag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66"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4636" y="769144"/>
            <a:ext cx="6556365" cy="3951456"/>
          </a:xfrm>
          <a:prstGeom prst="rect">
            <a:avLst/>
          </a:prstGeom>
        </p:spPr>
      </p:pic>
      <p:sp>
        <p:nvSpPr>
          <p:cNvPr id="5" name="Rectangle 4"/>
          <p:cNvSpPr/>
          <p:nvPr/>
        </p:nvSpPr>
        <p:spPr>
          <a:xfrm>
            <a:off x="1692250" y="5010667"/>
            <a:ext cx="6621108" cy="400110"/>
          </a:xfrm>
          <a:prstGeom prst="rect">
            <a:avLst/>
          </a:prstGeom>
        </p:spPr>
        <p:txBody>
          <a:bodyPr wrap="none">
            <a:spAutoFit/>
          </a:bodyPr>
          <a:lstStyle/>
          <a:p>
            <a:r>
              <a:rPr lang="fr-FR" sz="2000" b="1" dirty="0">
                <a:latin typeface="Times New Roman" pitchFamily="18" charset="0"/>
                <a:cs typeface="Times New Roman" pitchFamily="18" charset="0"/>
              </a:rPr>
              <a:t>Figure </a:t>
            </a:r>
            <a:r>
              <a:rPr lang="fr-FR" sz="2000" b="1" dirty="0" smtClean="0">
                <a:latin typeface="Times New Roman" pitchFamily="18" charset="0"/>
                <a:cs typeface="Times New Roman" pitchFamily="18" charset="0"/>
              </a:rPr>
              <a:t>2: </a:t>
            </a:r>
            <a:r>
              <a:rPr lang="fr-FR" sz="2000" b="1" dirty="0">
                <a:latin typeface="Times New Roman" pitchFamily="18" charset="0"/>
                <a:cs typeface="Times New Roman" pitchFamily="18" charset="0"/>
              </a:rPr>
              <a:t>Principe de fonctionnement de la projection laser</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11</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5" name="Rectangle 4"/>
          <p:cNvSpPr/>
          <p:nvPr/>
        </p:nvSpPr>
        <p:spPr>
          <a:xfrm>
            <a:off x="1620241" y="846460"/>
            <a:ext cx="7380883" cy="4524315"/>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3.2.4</a:t>
            </a:r>
            <a:r>
              <a:rPr lang="fr-FR" sz="2400" b="1" dirty="0">
                <a:latin typeface="Times New Roman" pitchFamily="18" charset="0"/>
                <a:cs typeface="Times New Roman" pitchFamily="18" charset="0"/>
              </a:rPr>
              <a:t>. Lasers </a:t>
            </a:r>
            <a:r>
              <a:rPr lang="fr-FR" sz="2400" b="1" dirty="0" smtClean="0">
                <a:latin typeface="Times New Roman" pitchFamily="18" charset="0"/>
                <a:cs typeface="Times New Roman" pitchFamily="18" charset="0"/>
              </a:rPr>
              <a:t>industriels:</a:t>
            </a:r>
          </a:p>
          <a:p>
            <a:pPr>
              <a:lnSpc>
                <a:spcPct val="150000"/>
              </a:lnSpc>
            </a:pPr>
            <a:r>
              <a:rPr lang="fr-FR" sz="2400" b="1" dirty="0" smtClean="0">
                <a:latin typeface="Times New Roman" pitchFamily="18" charset="0"/>
                <a:cs typeface="Times New Roman" pitchFamily="18" charset="0"/>
              </a:rPr>
              <a:t>3.2.4.1</a:t>
            </a:r>
            <a:r>
              <a:rPr lang="fr-FR" sz="2400" b="1" dirty="0">
                <a:latin typeface="Times New Roman" pitchFamily="18" charset="0"/>
                <a:cs typeface="Times New Roman" pitchFamily="18" charset="0"/>
              </a:rPr>
              <a:t>. Laser à CO2: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C’est </a:t>
            </a:r>
            <a:r>
              <a:rPr lang="fr-FR" sz="1800" dirty="0">
                <a:latin typeface="Times New Roman" pitchFamily="18" charset="0"/>
                <a:cs typeface="Times New Roman" pitchFamily="18" charset="0"/>
              </a:rPr>
              <a:t>un laser à gaz émettant un rayonnement à 10,6micro mètre de longueur d’onde. Les rayonnements émis sont généralement en mode continu. Ce type de laser est le plus utilisé et cela pour multiple raisons</a:t>
            </a:r>
            <a:r>
              <a:rPr lang="fr-FR" sz="1800" dirty="0" smtClean="0">
                <a:latin typeface="Times New Roman" pitchFamily="18" charset="0"/>
                <a:cs typeface="Times New Roman" pitchFamily="18" charset="0"/>
              </a:rPr>
              <a:t>:</a:t>
            </a:r>
          </a:p>
          <a:p>
            <a:pPr>
              <a:lnSpc>
                <a:spcPct val="150000"/>
              </a:lnSpc>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D'une part on constate une forte puissance accessibles et un faible coût de fonctionnement. D'autre part, ce laser est caractérisé par sa fiabilité industrielle. Mais on ne doit pas nier la présence de quelques obstacles tels qu'on peut citer un faible coefficient d'absorption et une difficulté au cours du transport du faisceau qui nécessite un arrangement de miroirs.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12</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38289" y="1350516"/>
            <a:ext cx="7128792" cy="4478149"/>
          </a:xfrm>
          <a:prstGeom prst="rect">
            <a:avLst/>
          </a:prstGeom>
        </p:spPr>
        <p:txBody>
          <a:bodyPr wrap="square">
            <a:spAutoFit/>
          </a:bodyPr>
          <a:lstStyle/>
          <a:p>
            <a:pPr>
              <a:lnSpc>
                <a:spcPct val="150000"/>
              </a:lnSpc>
            </a:pPr>
            <a:r>
              <a:rPr lang="fr-FR" sz="2800" b="1" dirty="0" smtClean="0">
                <a:latin typeface="Times New Roman" pitchFamily="18" charset="0"/>
                <a:cs typeface="Times New Roman" pitchFamily="18" charset="0"/>
              </a:rPr>
              <a:t>3.2.4.2</a:t>
            </a:r>
            <a:r>
              <a:rPr lang="fr-FR" sz="2800" b="1" dirty="0">
                <a:latin typeface="Times New Roman" pitchFamily="18" charset="0"/>
                <a:cs typeface="Times New Roman" pitchFamily="18" charset="0"/>
              </a:rPr>
              <a:t>. Laser </a:t>
            </a:r>
            <a:r>
              <a:rPr lang="fr-FR" sz="2800" b="1" dirty="0" err="1">
                <a:latin typeface="Times New Roman" pitchFamily="18" charset="0"/>
                <a:cs typeface="Times New Roman" pitchFamily="18" charset="0"/>
              </a:rPr>
              <a:t>Nd</a:t>
            </a:r>
            <a:r>
              <a:rPr lang="fr-FR" sz="2800" b="1" dirty="0">
                <a:latin typeface="Times New Roman" pitchFamily="18" charset="0"/>
                <a:cs typeface="Times New Roman" pitchFamily="18" charset="0"/>
              </a:rPr>
              <a:t>: YAG </a:t>
            </a:r>
            <a:endParaRPr lang="fr-FR" sz="28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C'est </a:t>
            </a:r>
            <a:r>
              <a:rPr lang="fr-FR" sz="1800" dirty="0">
                <a:latin typeface="Times New Roman" pitchFamily="18" charset="0"/>
                <a:cs typeface="Times New Roman" pitchFamily="18" charset="0"/>
              </a:rPr>
              <a:t>un laser à solide dopé au néodyme. Le rayon laser, de longueur d'onde de l'ordre de 10,6 micro mètre, peut être émit soit en mode continue soit en mode pulsé. La technologie </a:t>
            </a:r>
            <a:r>
              <a:rPr lang="fr-FR" sz="1800" dirty="0" err="1">
                <a:latin typeface="Times New Roman" pitchFamily="18" charset="0"/>
                <a:cs typeface="Times New Roman" pitchFamily="18" charset="0"/>
              </a:rPr>
              <a:t>Nd:YAG</a:t>
            </a:r>
            <a:r>
              <a:rPr lang="fr-FR" sz="1800" dirty="0">
                <a:latin typeface="Times New Roman" pitchFamily="18" charset="0"/>
                <a:cs typeface="Times New Roman" pitchFamily="18" charset="0"/>
              </a:rPr>
              <a:t> possède plusieurs avantages dont on peut citer principalement la grande souplesse d'utilisation qui se manifeste par la possibilité de transporter le faisceau par fibre optique. Le faisceau est également mieux absorbé par les substrats métalliques que dans le cas des autres faisceaux.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coût d’utilisation représente l'un des inconvénients qui menace ce type de laser.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13</a:t>
            </a:fld>
            <a:endParaRPr lang="fr-FR" dirty="0">
              <a:latin typeface="Garamond" pitchFamily="18" charset="0"/>
            </a:endParaRPr>
          </a:p>
        </p:txBody>
      </p:sp>
      <p:pic>
        <p:nvPicPr>
          <p:cNvPr id="10"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38289" y="1519323"/>
            <a:ext cx="7066729" cy="2816156"/>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3.2.4.3</a:t>
            </a:r>
            <a:r>
              <a:rPr lang="fr-FR" sz="2400" b="1" dirty="0">
                <a:latin typeface="Times New Roman" pitchFamily="18" charset="0"/>
                <a:cs typeface="Times New Roman" pitchFamily="18" charset="0"/>
              </a:rPr>
              <a:t>. Laser à diode: </a:t>
            </a:r>
            <a:endParaRPr lang="fr-FR" sz="24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laser à diode émit des rayons principalement en mode continu avec une puissance qui peut atteindre 3KW. Il prend naissance récemment dont son intérêt est le faible encombrement de la tête laser. Ce type de laser est caractérisé par une longueur d'onde de l'ordre de 920 nano mètre et il est très bien absorbé par les éléments métalliques.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14</a:t>
            </a:fld>
            <a:endParaRPr lang="fr-FR" dirty="0">
              <a:latin typeface="Garamond" pitchFamily="18" charset="0"/>
            </a:endParaRPr>
          </a:p>
        </p:txBody>
      </p:sp>
      <p:pic>
        <p:nvPicPr>
          <p:cNvPr id="12"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45" y="0"/>
            <a:ext cx="1538289" cy="1538289"/>
          </a:xfrm>
          <a:prstGeom prst="rect">
            <a:avLst/>
          </a:prstGeom>
          <a:effectLst>
            <a:reflection blurRad="6350" stA="50000" endA="300" endPos="90000" dir="5400000" sy="-100000" algn="bl" rotWithShape="0"/>
          </a:effectLst>
        </p:spPr>
      </p:pic>
      <p:sp>
        <p:nvSpPr>
          <p:cNvPr id="3" name="Rectangle 2"/>
          <p:cNvSpPr/>
          <p:nvPr/>
        </p:nvSpPr>
        <p:spPr>
          <a:xfrm>
            <a:off x="1659415" y="1538289"/>
            <a:ext cx="6768752" cy="2816156"/>
          </a:xfrm>
          <a:prstGeom prst="rect">
            <a:avLst/>
          </a:prstGeom>
        </p:spPr>
        <p:txBody>
          <a:bodyPr wrap="square">
            <a:spAutoFit/>
          </a:bodyPr>
          <a:lstStyle/>
          <a:p>
            <a:pPr>
              <a:lnSpc>
                <a:spcPct val="150000"/>
              </a:lnSpc>
            </a:pPr>
            <a:r>
              <a:rPr lang="fr-FR" sz="2800" b="1" dirty="0" smtClean="0">
                <a:latin typeface="Times New Roman" pitchFamily="18" charset="0"/>
                <a:cs typeface="Times New Roman" pitchFamily="18" charset="0"/>
              </a:rPr>
              <a:t>3.2.4.4</a:t>
            </a:r>
            <a:r>
              <a:rPr lang="fr-FR" sz="2800" b="1" dirty="0">
                <a:latin typeface="Times New Roman" pitchFamily="18" charset="0"/>
                <a:cs typeface="Times New Roman" pitchFamily="18" charset="0"/>
              </a:rPr>
              <a:t>. Laser à </a:t>
            </a:r>
            <a:r>
              <a:rPr lang="fr-FR" sz="2800" b="1" dirty="0" err="1">
                <a:latin typeface="Times New Roman" pitchFamily="18" charset="0"/>
                <a:cs typeface="Times New Roman" pitchFamily="18" charset="0"/>
              </a:rPr>
              <a:t>excimère</a:t>
            </a:r>
            <a:r>
              <a:rPr lang="fr-FR" sz="2800" b="1" dirty="0">
                <a:latin typeface="Times New Roman" pitchFamily="18" charset="0"/>
                <a:cs typeface="Times New Roman" pitchFamily="18" charset="0"/>
              </a:rPr>
              <a:t>: </a:t>
            </a:r>
            <a:endParaRPr lang="fr-FR" sz="2800" b="1"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Ces </a:t>
            </a:r>
            <a:r>
              <a:rPr lang="fr-FR" sz="1800" dirty="0">
                <a:latin typeface="Times New Roman" pitchFamily="18" charset="0"/>
                <a:cs typeface="Times New Roman" pitchFamily="18" charset="0"/>
              </a:rPr>
              <a:t>lasers émettent des rayons dans l'UV et donc des longueurs d’onde entre 0,15 et 0,4μm. Le mode de fonctionnement des ces lasers est le mode impulsionnel avec une très courte durée ce provoque la présence des instabilités « pulse à pulse ». Ce type de source est très peu utilisé dans la gamme des applications. </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8E4BC5A5-2EB8-41D6-BE5D-F93CFD860982}" type="slidenum">
              <a:rPr lang="fr-FR" smtClean="0"/>
              <a:pPr>
                <a:defRPr/>
              </a:pPr>
              <a:t>2</a:t>
            </a:fld>
            <a:endParaRPr lang="fr-FR"/>
          </a:p>
        </p:txBody>
      </p:sp>
      <p:sp>
        <p:nvSpPr>
          <p:cNvPr id="3" name="Espace réservé du contenu 1"/>
          <p:cNvSpPr txBox="1">
            <a:spLocks/>
          </p:cNvSpPr>
          <p:nvPr/>
        </p:nvSpPr>
        <p:spPr>
          <a:xfrm>
            <a:off x="1259632" y="1807840"/>
            <a:ext cx="7170020" cy="3925416"/>
          </a:xfrm>
          <a:prstGeom prst="rect">
            <a:avLst/>
          </a:prstGeom>
        </p:spPr>
        <p:txBody>
          <a:bodyPr>
            <a:normAutofit/>
          </a:bodyPr>
          <a:lstStyle/>
          <a:p>
            <a:pPr marL="82296"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fr-CA" sz="6000"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mn-lt"/>
                <a:ea typeface="+mn-ea"/>
                <a:cs typeface="+mn-cs"/>
              </a:rPr>
              <a:t>chapitre03</a:t>
            </a:r>
            <a:endParaRPr lang="fr-CA" sz="6000" b="1" dirty="0" smtClean="0">
              <a:solidFill>
                <a:srgbClr val="00B0F0"/>
              </a:solidFill>
              <a:effectLst>
                <a:outerShdw blurRad="38100" dist="38100" dir="2700000" algn="tl">
                  <a:srgbClr val="000000">
                    <a:alpha val="43137"/>
                  </a:srgbClr>
                </a:outerShdw>
              </a:effectLst>
              <a:latin typeface="+mn-lt"/>
              <a:cs typeface="+mn-cs"/>
            </a:endParaRPr>
          </a:p>
          <a:p>
            <a:pPr marL="82296" lvl="0" algn="ctr" fontAlgn="auto">
              <a:spcBef>
                <a:spcPts val="600"/>
              </a:spcBef>
              <a:spcAft>
                <a:spcPts val="0"/>
              </a:spcAft>
              <a:buClr>
                <a:schemeClr val="accent1"/>
              </a:buClr>
              <a:buSzPct val="80000"/>
              <a:defRPr/>
            </a:pPr>
            <a:r>
              <a:rPr lang="fr-FR" sz="6000" b="1" dirty="0">
                <a:solidFill>
                  <a:srgbClr val="00B0F0"/>
                </a:solidFill>
                <a:effectLst>
                  <a:outerShdw blurRad="38100" dist="38100" dir="2700000" algn="tl">
                    <a:srgbClr val="000000">
                      <a:alpha val="43137"/>
                    </a:srgbClr>
                  </a:outerShdw>
                </a:effectLst>
                <a:latin typeface="+mn-lt"/>
                <a:cs typeface="+mn-cs"/>
              </a:rPr>
              <a:t>Traitements </a:t>
            </a:r>
            <a:r>
              <a:rPr lang="fr-FR" sz="6000" b="1" dirty="0" smtClean="0">
                <a:solidFill>
                  <a:srgbClr val="00B0F0"/>
                </a:solidFill>
                <a:effectLst>
                  <a:outerShdw blurRad="38100" dist="38100" dir="2700000" algn="tl">
                    <a:srgbClr val="000000">
                      <a:alpha val="43137"/>
                    </a:srgbClr>
                  </a:outerShdw>
                </a:effectLst>
                <a:latin typeface="+mn-lt"/>
                <a:cs typeface="+mn-cs"/>
              </a:rPr>
              <a:t>Laser</a:t>
            </a:r>
            <a:endParaRPr kumimoji="0" lang="fr-CA" sz="6000" b="0"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mn-lt"/>
              <a:ea typeface="+mn-ea"/>
              <a:cs typeface="+mn-cs"/>
            </a:endParaRPr>
          </a:p>
        </p:txBody>
      </p:sp>
      <p:pic>
        <p:nvPicPr>
          <p:cNvPr id="4"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596" y="224608"/>
            <a:ext cx="1538289" cy="1538289"/>
          </a:xfrm>
          <a:prstGeom prst="rect">
            <a:avLst/>
          </a:prstGeom>
          <a:effectLst>
            <a:reflection blurRad="6350" stA="50000" endA="300" endPos="90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72528" y="6646866"/>
            <a:ext cx="368275" cy="435790"/>
          </a:xfrm>
        </p:spPr>
        <p:txBody>
          <a:bodyPr/>
          <a:lstStyle/>
          <a:p>
            <a:pPr>
              <a:defRPr/>
            </a:pPr>
            <a:fld id="{7B4B67F2-70AC-4265-AB59-0FE3C3F78B36}" type="slidenum">
              <a:rPr lang="fr-FR" smtClean="0"/>
              <a:pPr>
                <a:defRPr/>
              </a:pPr>
              <a:t>3</a:t>
            </a:fld>
            <a:endParaRPr lang="fr-FR" dirty="0"/>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12" name="Titre 3"/>
          <p:cNvSpPr>
            <a:spLocks noGrp="1"/>
          </p:cNvSpPr>
          <p:nvPr>
            <p:ph type="title"/>
          </p:nvPr>
        </p:nvSpPr>
        <p:spPr>
          <a:xfrm>
            <a:off x="1503045" y="224608"/>
            <a:ext cx="7212359" cy="1071570"/>
          </a:xfrm>
        </p:spPr>
        <p:txBody>
          <a:bodyPr>
            <a:normAutofit/>
          </a:bodyPr>
          <a:lstStyle/>
          <a:p>
            <a:pPr marL="82296" indent="0" algn="ctr"/>
            <a:r>
              <a:rPr lang="fr-CA" sz="54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Plan de chapitre</a:t>
            </a:r>
            <a:endParaRPr lang="fr-CA" sz="4800" dirty="0">
              <a:solidFill>
                <a:srgbClr val="0070C0"/>
              </a:solidFill>
              <a:latin typeface="Times New Roman" pitchFamily="18" charset="0"/>
              <a:cs typeface="Times New Roman" pitchFamily="18" charset="0"/>
            </a:endParaRPr>
          </a:p>
        </p:txBody>
      </p:sp>
      <p:sp>
        <p:nvSpPr>
          <p:cNvPr id="14" name="Espace réservé du contenu 1"/>
          <p:cNvSpPr>
            <a:spLocks noGrp="1"/>
          </p:cNvSpPr>
          <p:nvPr>
            <p:ph idx="1"/>
          </p:nvPr>
        </p:nvSpPr>
        <p:spPr>
          <a:xfrm>
            <a:off x="1259632" y="1735832"/>
            <a:ext cx="7498080" cy="3925416"/>
          </a:xfrm>
        </p:spPr>
        <p:txBody>
          <a:bodyPr>
            <a:normAutofit fontScale="77500" lnSpcReduction="20000"/>
          </a:bodyPr>
          <a:lstStyle/>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3.1. De quoi dépend? </a:t>
            </a: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 3.2. </a:t>
            </a:r>
            <a:r>
              <a:rPr lang="fr-FR" sz="5800" dirty="0" smtClean="0">
                <a:solidFill>
                  <a:srgbClr val="0070C0"/>
                </a:solidFill>
                <a:latin typeface="Times New Roman" pitchFamily="18" charset="0"/>
                <a:cs typeface="Times New Roman" pitchFamily="18" charset="0"/>
              </a:rPr>
              <a:t>Avantage</a:t>
            </a: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3.2.1. Couplage </a:t>
            </a:r>
            <a:r>
              <a:rPr lang="fr-FR" sz="5800" dirty="0" smtClean="0">
                <a:solidFill>
                  <a:srgbClr val="0070C0"/>
                </a:solidFill>
                <a:latin typeface="Times New Roman" pitchFamily="18" charset="0"/>
                <a:cs typeface="Times New Roman" pitchFamily="18" charset="0"/>
              </a:rPr>
              <a:t>LASER </a:t>
            </a: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3.2.2. Soudage </a:t>
            </a:r>
            <a:r>
              <a:rPr lang="fr-FR" sz="5800" dirty="0" smtClean="0">
                <a:solidFill>
                  <a:srgbClr val="0070C0"/>
                </a:solidFill>
                <a:latin typeface="Times New Roman" pitchFamily="18" charset="0"/>
                <a:cs typeface="Times New Roman" pitchFamily="18" charset="0"/>
              </a:rPr>
              <a:t>LASER</a:t>
            </a: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3.2.3. Procédé </a:t>
            </a:r>
            <a:r>
              <a:rPr lang="fr-FR" sz="5800" dirty="0" smtClean="0">
                <a:solidFill>
                  <a:srgbClr val="0070C0"/>
                </a:solidFill>
                <a:latin typeface="Times New Roman" pitchFamily="18" charset="0"/>
                <a:cs typeface="Times New Roman" pitchFamily="18" charset="0"/>
              </a:rPr>
              <a:t>industriel</a:t>
            </a: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r>
              <a:rPr lang="fr-FR" sz="5800" dirty="0">
                <a:solidFill>
                  <a:srgbClr val="0070C0"/>
                </a:solidFill>
                <a:latin typeface="Times New Roman" pitchFamily="18" charset="0"/>
                <a:cs typeface="Times New Roman" pitchFamily="18" charset="0"/>
              </a:rPr>
              <a:t>3.2.4. Lasers </a:t>
            </a:r>
            <a:r>
              <a:rPr lang="fr-FR" sz="5800" dirty="0" smtClean="0">
                <a:solidFill>
                  <a:srgbClr val="0070C0"/>
                </a:solidFill>
                <a:latin typeface="Times New Roman" pitchFamily="18" charset="0"/>
                <a:cs typeface="Times New Roman" pitchFamily="18" charset="0"/>
              </a:rPr>
              <a:t>industriels</a:t>
            </a:r>
            <a:endParaRPr lang="fr-FR" sz="5800" dirty="0">
              <a:solidFill>
                <a:srgbClr val="0070C0"/>
              </a:solidFill>
              <a:latin typeface="Times New Roman" pitchFamily="18" charset="0"/>
              <a:cs typeface="Times New Roman" pitchFamily="18" charset="0"/>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a:p>
            <a:pPr indent="-468000">
              <a:buFont typeface="Wingdings" panose="05000000000000000000" pitchFamily="2" charset="2"/>
              <a:buChar char="Ø"/>
            </a:pPr>
            <a:endParaRPr lang="fr-FR" sz="4400" dirty="0" smtClean="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wipe(down)">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wipe(down)">
                                      <p:cBhvr>
                                        <p:cTn id="19" dur="500"/>
                                        <p:tgtEl>
                                          <p:spTgt spid="1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xEl>
                                              <p:pRg st="2" end="2"/>
                                            </p:txEl>
                                          </p:spTgt>
                                        </p:tgtEl>
                                        <p:attrNameLst>
                                          <p:attrName>style.visibility</p:attrName>
                                        </p:attrNameLst>
                                      </p:cBhvr>
                                      <p:to>
                                        <p:strVal val="visible"/>
                                      </p:to>
                                    </p:set>
                                    <p:animEffect transition="in" filter="wipe(down)">
                                      <p:cBhvr>
                                        <p:cTn id="24" dur="500"/>
                                        <p:tgtEl>
                                          <p:spTgt spid="1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xEl>
                                              <p:pRg st="3" end="3"/>
                                            </p:txEl>
                                          </p:spTgt>
                                        </p:tgtEl>
                                        <p:attrNameLst>
                                          <p:attrName>style.visibility</p:attrName>
                                        </p:attrNameLst>
                                      </p:cBhvr>
                                      <p:to>
                                        <p:strVal val="visible"/>
                                      </p:to>
                                    </p:set>
                                    <p:animEffect transition="in" filter="wipe(down)">
                                      <p:cBhvr>
                                        <p:cTn id="29" dur="500"/>
                                        <p:tgtEl>
                                          <p:spTgt spid="1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animEffect transition="in" filter="wipe(down)">
                                      <p:cBhvr>
                                        <p:cTn id="3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561443" y="6503990"/>
            <a:ext cx="368275" cy="435790"/>
          </a:xfrm>
        </p:spPr>
        <p:txBody>
          <a:bodyPr/>
          <a:lstStyle/>
          <a:p>
            <a:pPr>
              <a:defRPr/>
            </a:pPr>
            <a:fld id="{7B4B67F2-70AC-4265-AB59-0FE3C3F78B36}" type="slidenum">
              <a:rPr lang="fr-FR" smtClean="0"/>
              <a:pPr>
                <a:defRPr/>
              </a:pPr>
              <a:t>4</a:t>
            </a:fld>
            <a:endParaRPr lang="fr-FR" dirty="0"/>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689051" y="1206500"/>
            <a:ext cx="6984776" cy="4801314"/>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3.1</a:t>
            </a:r>
            <a:r>
              <a:rPr lang="fr-FR" sz="2400" b="1" dirty="0">
                <a:latin typeface="Times New Roman" pitchFamily="18" charset="0"/>
                <a:cs typeface="Times New Roman" pitchFamily="18" charset="0"/>
              </a:rPr>
              <a:t>. De quoi dépend? </a:t>
            </a:r>
            <a:endParaRPr lang="fr-FR" sz="2400" b="1"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2000" dirty="0" smtClean="0">
                <a:latin typeface="Times New Roman" pitchFamily="18" charset="0"/>
                <a:cs typeface="Times New Roman" pitchFamily="18" charset="0"/>
              </a:rPr>
              <a:t>Le </a:t>
            </a:r>
            <a:r>
              <a:rPr lang="fr-FR" sz="2000" dirty="0">
                <a:latin typeface="Times New Roman" pitchFamily="18" charset="0"/>
                <a:cs typeface="Times New Roman" pitchFamily="18" charset="0"/>
              </a:rPr>
              <a:t>coefficient d’absorption A est une caractéristique importante de l’association d’un rayonnement et d’un matériau puisque l'effet cherché dépend de la longueur de pénétration du faisceau qui doit être de préférence monochromatique et de longueur d'onde le plus petit possible. </a:t>
            </a:r>
            <a:endParaRPr lang="fr-FR" sz="20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2000" dirty="0" smtClean="0">
                <a:latin typeface="Times New Roman" pitchFamily="18" charset="0"/>
                <a:cs typeface="Times New Roman" pitchFamily="18" charset="0"/>
              </a:rPr>
              <a:t> </a:t>
            </a:r>
            <a:r>
              <a:rPr lang="fr-FR" sz="2000" dirty="0">
                <a:latin typeface="Times New Roman" pitchFamily="18" charset="0"/>
                <a:cs typeface="Times New Roman" pitchFamily="18" charset="0"/>
              </a:rPr>
              <a:t>La nature chimique du substrat, son aspect de surface et la polarisation de la radiation incidente sont à prendre en compte puisqu'ils permettent d'avoir les propriétés superficielles cherchées. </a:t>
            </a:r>
          </a:p>
        </p:txBody>
      </p:sp>
    </p:spTree>
    <p:extLst>
      <p:ext uri="{BB962C8B-B14F-4D97-AF65-F5344CB8AC3E}">
        <p14:creationId xmlns:p14="http://schemas.microsoft.com/office/powerpoint/2010/main" val="641408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pPr>
                <a:defRPr/>
              </a:pPr>
              <a:t>5</a:t>
            </a:fld>
            <a:endParaRPr lang="fr-FR" dirty="0"/>
          </a:p>
        </p:txBody>
      </p:sp>
      <p:pic>
        <p:nvPicPr>
          <p:cNvPr id="6"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346" y="414412"/>
            <a:ext cx="7246687" cy="5688632"/>
          </a:xfrm>
          <a:prstGeom prst="rect">
            <a:avLst/>
          </a:prstGeom>
        </p:spPr>
      </p:pic>
      <p:sp>
        <p:nvSpPr>
          <p:cNvPr id="5" name="Rectangle 4"/>
          <p:cNvSpPr/>
          <p:nvPr/>
        </p:nvSpPr>
        <p:spPr>
          <a:xfrm>
            <a:off x="1294992" y="6381368"/>
            <a:ext cx="7661393" cy="369332"/>
          </a:xfrm>
          <a:prstGeom prst="rect">
            <a:avLst/>
          </a:prstGeom>
        </p:spPr>
        <p:txBody>
          <a:bodyPr wrap="none">
            <a:spAutoFit/>
          </a:bodyPr>
          <a:lstStyle/>
          <a:p>
            <a:r>
              <a:rPr lang="fr-FR" sz="1800" b="1" dirty="0">
                <a:latin typeface="Times New Roman" pitchFamily="18" charset="0"/>
                <a:cs typeface="Times New Roman" pitchFamily="18" charset="0"/>
              </a:rPr>
              <a:t>Figure </a:t>
            </a:r>
            <a:r>
              <a:rPr lang="fr-FR" sz="1800" b="1" dirty="0" smtClean="0">
                <a:latin typeface="Times New Roman" pitchFamily="18" charset="0"/>
                <a:cs typeface="Times New Roman" pitchFamily="18" charset="0"/>
              </a:rPr>
              <a:t>1 </a:t>
            </a:r>
            <a:r>
              <a:rPr lang="fr-FR" sz="1800" b="1" dirty="0">
                <a:latin typeface="Times New Roman" pitchFamily="18" charset="0"/>
                <a:cs typeface="Times New Roman" pitchFamily="18" charset="0"/>
              </a:rPr>
              <a:t>: Influence de la longueur d’onde sur l’absorption du faisceau laser</a:t>
            </a:r>
          </a:p>
        </p:txBody>
      </p:sp>
    </p:spTree>
    <p:extLst>
      <p:ext uri="{BB962C8B-B14F-4D97-AF65-F5344CB8AC3E}">
        <p14:creationId xmlns:p14="http://schemas.microsoft.com/office/powerpoint/2010/main" val="2291537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68791" y="6675366"/>
            <a:ext cx="368275" cy="435790"/>
          </a:xfrm>
        </p:spPr>
        <p:txBody>
          <a:bodyPr/>
          <a:lstStyle/>
          <a:p>
            <a:pPr>
              <a:defRPr/>
            </a:pPr>
            <a:fld id="{7B4B67F2-70AC-4265-AB59-0FE3C3F78B36}" type="slidenum">
              <a:rPr lang="fr-FR" smtClean="0">
                <a:latin typeface="Garamond" pitchFamily="18" charset="0"/>
              </a:rPr>
              <a:pPr>
                <a:defRPr/>
              </a:pPr>
              <a:t>6</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764258" y="1998588"/>
            <a:ext cx="6840760" cy="2585323"/>
          </a:xfrm>
          <a:prstGeom prst="rect">
            <a:avLst/>
          </a:prstGeom>
        </p:spPr>
        <p:txBody>
          <a:bodyPr wrap="square">
            <a:spAutoFit/>
          </a:bodyPr>
          <a:lstStyle/>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La </a:t>
            </a:r>
            <a:r>
              <a:rPr lang="fr-FR" sz="1800" dirty="0">
                <a:latin typeface="Times New Roman" pitchFamily="18" charset="0"/>
                <a:cs typeface="Times New Roman" pitchFamily="18" charset="0"/>
              </a:rPr>
              <a:t>topographie de surface joue un rôle important dans le couplage du faisceau laser avec la matière c'est-à-dire la rugosité de la surface du matériau influe considérablement sur le coefficient de pénétration du faisceau laser.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L'angle d'incidence du faisceau laser agit considérablement sur les propriétés de la surface</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7</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6" name="Rectangle 5"/>
          <p:cNvSpPr/>
          <p:nvPr/>
        </p:nvSpPr>
        <p:spPr>
          <a:xfrm>
            <a:off x="1692250" y="1206500"/>
            <a:ext cx="7056784" cy="4108817"/>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3.2</a:t>
            </a:r>
            <a:r>
              <a:rPr lang="fr-FR" sz="2400" b="1" dirty="0">
                <a:latin typeface="Times New Roman" pitchFamily="18" charset="0"/>
                <a:cs typeface="Times New Roman" pitchFamily="18" charset="0"/>
              </a:rPr>
              <a:t>. Avantage: </a:t>
            </a:r>
            <a:endParaRPr lang="fr-FR" sz="2400" b="1" dirty="0" smtClean="0">
              <a:latin typeface="Times New Roman" pitchFamily="18" charset="0"/>
              <a:cs typeface="Times New Roman" pitchFamily="18" charset="0"/>
            </a:endParaRPr>
          </a:p>
          <a:p>
            <a:pPr>
              <a:lnSpc>
                <a:spcPct val="150000"/>
              </a:lnSpc>
            </a:pPr>
            <a:r>
              <a:rPr lang="fr-FR" sz="2400" b="1" dirty="0">
                <a:latin typeface="Times New Roman" pitchFamily="18" charset="0"/>
                <a:cs typeface="Times New Roman" pitchFamily="18" charset="0"/>
              </a:rPr>
              <a:t>3</a:t>
            </a:r>
            <a:r>
              <a:rPr lang="fr-FR" sz="2400" b="1" dirty="0" smtClean="0">
                <a:latin typeface="Times New Roman" pitchFamily="18" charset="0"/>
                <a:cs typeface="Times New Roman" pitchFamily="18" charset="0"/>
              </a:rPr>
              <a:t>.2.1</a:t>
            </a:r>
            <a:r>
              <a:rPr lang="fr-FR" sz="2400" b="1" dirty="0">
                <a:latin typeface="Times New Roman" pitchFamily="18" charset="0"/>
                <a:cs typeface="Times New Roman" pitchFamily="18" charset="0"/>
              </a:rPr>
              <a:t>. Couplage LASER: </a:t>
            </a:r>
            <a:endParaRPr lang="fr-FR" sz="2400" b="1"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Rapidité et flexibilité du coupage en 3D grâce au guidage intégré du rayon dans le poignet du robot.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Excellente </a:t>
            </a:r>
            <a:r>
              <a:rPr lang="fr-FR" sz="1800" dirty="0">
                <a:latin typeface="Times New Roman" pitchFamily="18" charset="0"/>
                <a:cs typeface="Times New Roman" pitchFamily="18" charset="0"/>
              </a:rPr>
              <a:t>qualité de coupe des métaux et matières plastiques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Cautérisation </a:t>
            </a:r>
            <a:r>
              <a:rPr lang="fr-FR" sz="1800" dirty="0">
                <a:latin typeface="Times New Roman" pitchFamily="18" charset="0"/>
                <a:cs typeface="Times New Roman" pitchFamily="18" charset="0"/>
              </a:rPr>
              <a:t>des chants sur des pièces textiles ou plastiques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Vitesse </a:t>
            </a:r>
            <a:r>
              <a:rPr lang="fr-FR" sz="1800" dirty="0">
                <a:latin typeface="Times New Roman" pitchFamily="18" charset="0"/>
                <a:cs typeface="Times New Roman" pitchFamily="18" charset="0"/>
              </a:rPr>
              <a:t>de coupe élevée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Absence </a:t>
            </a:r>
            <a:r>
              <a:rPr lang="fr-FR" sz="1800" dirty="0">
                <a:latin typeface="Times New Roman" pitchFamily="18" charset="0"/>
                <a:cs typeface="Times New Roman" pitchFamily="18" charset="0"/>
              </a:rPr>
              <a:t>de copeaux et d’impuretés sur la </a:t>
            </a:r>
            <a:r>
              <a:rPr lang="fr-FR" sz="1800" dirty="0" smtClean="0">
                <a:latin typeface="Times New Roman" pitchFamily="18" charset="0"/>
                <a:cs typeface="Times New Roman" pitchFamily="18" charset="0"/>
              </a:rPr>
              <a:t>pièce</a:t>
            </a: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Pas </a:t>
            </a:r>
            <a:r>
              <a:rPr lang="fr-FR" sz="1800" dirty="0">
                <a:latin typeface="Times New Roman" pitchFamily="18" charset="0"/>
                <a:cs typeface="Times New Roman" pitchFamily="18" charset="0"/>
              </a:rPr>
              <a:t>d’efforts sur la pièce et le gabarit</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8</a:t>
            </a:fld>
            <a:endParaRPr lang="fr-FR" dirty="0">
              <a:latin typeface="Garamond" pitchFamily="18" charset="0"/>
            </a:endParaRPr>
          </a:p>
        </p:txBody>
      </p:sp>
      <p:pic>
        <p:nvPicPr>
          <p:cNvPr id="7"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2" name="Rectangle 1"/>
          <p:cNvSpPr/>
          <p:nvPr/>
        </p:nvSpPr>
        <p:spPr>
          <a:xfrm>
            <a:off x="1764259" y="1350516"/>
            <a:ext cx="6408712" cy="3693319"/>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3.2.2</a:t>
            </a:r>
            <a:r>
              <a:rPr lang="fr-FR" sz="2400" b="1" dirty="0">
                <a:latin typeface="Times New Roman" pitchFamily="18" charset="0"/>
                <a:cs typeface="Times New Roman" pitchFamily="18" charset="0"/>
              </a:rPr>
              <a:t>. Soudage LASER</a:t>
            </a:r>
            <a:r>
              <a:rPr lang="fr-FR" sz="2400" b="1" dirty="0" smtClean="0">
                <a:latin typeface="Times New Roman" pitchFamily="18" charset="0"/>
                <a:cs typeface="Times New Roman" pitchFamily="18" charset="0"/>
              </a:rPr>
              <a:t>:</a:t>
            </a: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Déformation infime des pièces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Qualité </a:t>
            </a:r>
            <a:r>
              <a:rPr lang="fr-FR" sz="1800" dirty="0">
                <a:latin typeface="Times New Roman" pitchFamily="18" charset="0"/>
                <a:cs typeface="Times New Roman" pitchFamily="18" charset="0"/>
              </a:rPr>
              <a:t>et résistance des cordons de soudure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Rapidité </a:t>
            </a:r>
            <a:r>
              <a:rPr lang="fr-FR" sz="1800" dirty="0">
                <a:latin typeface="Times New Roman" pitchFamily="18" charset="0"/>
                <a:cs typeface="Times New Roman" pitchFamily="18" charset="0"/>
              </a:rPr>
              <a:t>et efficience </a:t>
            </a:r>
            <a:endParaRPr lang="fr-FR" sz="1800"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3.2.3</a:t>
            </a:r>
            <a:r>
              <a:rPr lang="fr-FR" sz="2400" b="1" dirty="0">
                <a:latin typeface="Times New Roman" pitchFamily="18" charset="0"/>
                <a:cs typeface="Times New Roman" pitchFamily="18" charset="0"/>
              </a:rPr>
              <a:t>. Traitement de surface LASER: </a:t>
            </a:r>
            <a:endParaRPr lang="fr-FR" sz="2400" b="1"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Faible </a:t>
            </a:r>
            <a:r>
              <a:rPr lang="fr-FR" sz="1800" dirty="0">
                <a:latin typeface="Times New Roman" pitchFamily="18" charset="0"/>
                <a:cs typeface="Times New Roman" pitchFamily="18" charset="0"/>
              </a:rPr>
              <a:t>déformation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Absence </a:t>
            </a:r>
            <a:r>
              <a:rPr lang="fr-FR" sz="1800" dirty="0">
                <a:latin typeface="Times New Roman" pitchFamily="18" charset="0"/>
                <a:cs typeface="Times New Roman" pitchFamily="18" charset="0"/>
              </a:rPr>
              <a:t>de fissures </a:t>
            </a:r>
            <a:endParaRPr lang="fr-FR" sz="1800" dirty="0" smtClean="0">
              <a:latin typeface="Times New Roman" pitchFamily="18" charset="0"/>
              <a:cs typeface="Times New Roman" pitchFamily="18" charset="0"/>
            </a:endParaRPr>
          </a:p>
          <a:p>
            <a:pPr marL="285750" indent="-285750">
              <a:lnSpc>
                <a:spcPct val="150000"/>
              </a:lnSpc>
              <a:buFont typeface="Wingdings" pitchFamily="2" charset="2"/>
              <a:buChar char="Ø"/>
            </a:pPr>
            <a:r>
              <a:rPr lang="fr-FR" sz="1800" dirty="0" smtClean="0">
                <a:latin typeface="Times New Roman" pitchFamily="18" charset="0"/>
                <a:cs typeface="Times New Roman" pitchFamily="18" charset="0"/>
              </a:rPr>
              <a:t>Trempe </a:t>
            </a:r>
            <a:r>
              <a:rPr lang="fr-FR" sz="1800" dirty="0">
                <a:latin typeface="Times New Roman" pitchFamily="18" charset="0"/>
                <a:cs typeface="Times New Roman" pitchFamily="18" charset="0"/>
              </a:rPr>
              <a:t>de couches superficielles sur de petites pièces</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632881" y="6646866"/>
            <a:ext cx="368275" cy="435790"/>
          </a:xfrm>
        </p:spPr>
        <p:txBody>
          <a:bodyPr/>
          <a:lstStyle/>
          <a:p>
            <a:pPr>
              <a:defRPr/>
            </a:pPr>
            <a:fld id="{7B4B67F2-70AC-4265-AB59-0FE3C3F78B36}" type="slidenum">
              <a:rPr lang="fr-FR" smtClean="0">
                <a:latin typeface="Garamond" pitchFamily="18" charset="0"/>
              </a:rPr>
              <a:pPr>
                <a:defRPr/>
              </a:pPr>
              <a:t>9</a:t>
            </a:fld>
            <a:endParaRPr lang="fr-FR" dirty="0">
              <a:latin typeface="Garamond" pitchFamily="18" charset="0"/>
            </a:endParaRPr>
          </a:p>
        </p:txBody>
      </p:sp>
      <p:pic>
        <p:nvPicPr>
          <p:cNvPr id="9" name="Imag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942" y="0"/>
            <a:ext cx="1538289" cy="1538289"/>
          </a:xfrm>
          <a:prstGeom prst="rect">
            <a:avLst/>
          </a:prstGeom>
          <a:effectLst>
            <a:reflection blurRad="6350" stA="50000" endA="300" endPos="90000" dir="5400000" sy="-100000" algn="bl" rotWithShape="0"/>
          </a:effectLst>
        </p:spPr>
      </p:pic>
      <p:sp>
        <p:nvSpPr>
          <p:cNvPr id="3" name="Rectangle 2"/>
          <p:cNvSpPr/>
          <p:nvPr/>
        </p:nvSpPr>
        <p:spPr>
          <a:xfrm>
            <a:off x="1502347" y="990476"/>
            <a:ext cx="6768752" cy="4478149"/>
          </a:xfrm>
          <a:prstGeom prst="rect">
            <a:avLst/>
          </a:prstGeom>
        </p:spPr>
        <p:txBody>
          <a:bodyPr wrap="square">
            <a:spAutoFit/>
          </a:bodyPr>
          <a:lstStyle/>
          <a:p>
            <a:pPr>
              <a:lnSpc>
                <a:spcPct val="150000"/>
              </a:lnSpc>
            </a:pPr>
            <a:r>
              <a:rPr lang="fr-FR" sz="2800" b="1" dirty="0" smtClean="0">
                <a:latin typeface="Times New Roman" pitchFamily="18" charset="0"/>
                <a:cs typeface="Times New Roman" pitchFamily="18" charset="0"/>
              </a:rPr>
              <a:t>3.2.3</a:t>
            </a:r>
            <a:r>
              <a:rPr lang="fr-FR" sz="2800" b="1" dirty="0">
                <a:latin typeface="Times New Roman" pitchFamily="18" charset="0"/>
                <a:cs typeface="Times New Roman" pitchFamily="18" charset="0"/>
              </a:rPr>
              <a:t>. Procédé </a:t>
            </a:r>
            <a:r>
              <a:rPr lang="fr-FR" sz="2800" b="1" dirty="0" smtClean="0">
                <a:latin typeface="Times New Roman" pitchFamily="18" charset="0"/>
                <a:cs typeface="Times New Roman" pitchFamily="18" charset="0"/>
              </a:rPr>
              <a:t>industriel:</a:t>
            </a: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faisceau laser va fondre au point d’impact le substrat métallique formant un bain liquide. En même temps la température de la poudre augmente par le faisceau laser et cette poudre est transportée par un gaz porteur généralement Hélium ou Argon au travers d’une buse coaxiale jusqu’au bain liquide ainsi crée. </a:t>
            </a:r>
            <a:endParaRPr lang="fr-FR" sz="1800" dirty="0" smtClean="0">
              <a:latin typeface="Times New Roman" pitchFamily="18" charset="0"/>
              <a:cs typeface="Times New Roman" pitchFamily="18" charset="0"/>
            </a:endParaRPr>
          </a:p>
          <a:p>
            <a:pPr>
              <a:lnSpc>
                <a:spcPct val="150000"/>
              </a:lnSpc>
            </a:pPr>
            <a:r>
              <a:rPr lang="fr-FR" sz="1800" dirty="0" smtClean="0">
                <a:latin typeface="Times New Roman" pitchFamily="18" charset="0"/>
                <a:cs typeface="Times New Roman" pitchFamily="18" charset="0"/>
              </a:rPr>
              <a:t>Le </a:t>
            </a:r>
            <a:r>
              <a:rPr lang="fr-FR" sz="1800" dirty="0">
                <a:latin typeface="Times New Roman" pitchFamily="18" charset="0"/>
                <a:cs typeface="Times New Roman" pitchFamily="18" charset="0"/>
              </a:rPr>
              <a:t>mouvement du substrat en X et Y et le déplacement en Z de l'ensemble buse coaxiale et laser réalisent la géométrie de la pièce. D’où la fabrication de la pièce couche par couche à partir des données conceptions assistées par ordinateur.</a:t>
            </a:r>
          </a:p>
        </p:txBody>
      </p:sp>
    </p:spTree>
    <p:extLst>
      <p:ext uri="{BB962C8B-B14F-4D97-AF65-F5344CB8AC3E}">
        <p14:creationId xmlns:p14="http://schemas.microsoft.com/office/powerpoint/2010/main" val="420890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18801</TotalTime>
  <Words>763</Words>
  <Application>Microsoft Office PowerPoint</Application>
  <PresentationFormat>Personnalisé</PresentationFormat>
  <Paragraphs>68</Paragraphs>
  <Slides>14</Slides>
  <Notes>2</Notes>
  <HiddenSlides>0</HiddenSlides>
  <MMClips>0</MMClips>
  <ScaleCrop>false</ScaleCrop>
  <HeadingPairs>
    <vt:vector size="6" baseType="variant">
      <vt:variant>
        <vt:lpstr>Thème</vt:lpstr>
      </vt:variant>
      <vt:variant>
        <vt:i4>1</vt:i4>
      </vt:variant>
      <vt:variant>
        <vt:lpstr>Titres des diapositives</vt:lpstr>
      </vt:variant>
      <vt:variant>
        <vt:i4>14</vt:i4>
      </vt:variant>
      <vt:variant>
        <vt:lpstr>Diaporamas personnalisés</vt:lpstr>
      </vt:variant>
      <vt:variant>
        <vt:i4>1</vt:i4>
      </vt:variant>
    </vt:vector>
  </HeadingPairs>
  <TitlesOfParts>
    <vt:vector size="16" baseType="lpstr">
      <vt:lpstr>Solstice</vt:lpstr>
      <vt:lpstr>Présentation PowerPoint</vt:lpstr>
      <vt:lpstr>Présentation PowerPoint</vt:lpstr>
      <vt:lpstr>Plan de chapitre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Fab Méc</dc:title>
  <dc:creator>B. FNIDES</dc:creator>
  <cp:lastModifiedBy>Utilisateur Windows</cp:lastModifiedBy>
  <cp:revision>1580</cp:revision>
  <dcterms:created xsi:type="dcterms:W3CDTF">2005-05-22T08:05:06Z</dcterms:created>
  <dcterms:modified xsi:type="dcterms:W3CDTF">2021-04-19T09:16:42Z</dcterms:modified>
</cp:coreProperties>
</file>