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63" r:id="rId3"/>
    <p:sldId id="257" r:id="rId4"/>
    <p:sldId id="258" r:id="rId5"/>
    <p:sldId id="280" r:id="rId6"/>
    <p:sldId id="284" r:id="rId7"/>
    <p:sldId id="285" r:id="rId8"/>
    <p:sldId id="286" r:id="rId9"/>
    <p:sldId id="297" r:id="rId10"/>
    <p:sldId id="298" r:id="rId11"/>
    <p:sldId id="299" r:id="rId12"/>
    <p:sldId id="265" r:id="rId13"/>
    <p:sldId id="266" r:id="rId14"/>
    <p:sldId id="268" r:id="rId15"/>
    <p:sldId id="269" r:id="rId16"/>
    <p:sldId id="270" r:id="rId17"/>
    <p:sldId id="271" r:id="rId18"/>
    <p:sldId id="272" r:id="rId19"/>
    <p:sldId id="273" r:id="rId20"/>
    <p:sldId id="274" r:id="rId21"/>
    <p:sldId id="288" r:id="rId22"/>
    <p:sldId id="290" r:id="rId23"/>
    <p:sldId id="275" r:id="rId24"/>
    <p:sldId id="276" r:id="rId25"/>
    <p:sldId id="296" r:id="rId2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Tahoma" charset="0"/>
        <a:ea typeface="+mn-ea"/>
        <a:cs typeface="+mn-cs"/>
      </a:defRPr>
    </a:lvl1pPr>
    <a:lvl2pPr marL="457200" algn="l" rtl="0" fontAlgn="base">
      <a:spcBef>
        <a:spcPct val="0"/>
      </a:spcBef>
      <a:spcAft>
        <a:spcPct val="0"/>
      </a:spcAft>
      <a:defRPr kern="1200">
        <a:solidFill>
          <a:schemeClr val="tx1"/>
        </a:solidFill>
        <a:latin typeface="Tahoma" charset="0"/>
        <a:ea typeface="+mn-ea"/>
        <a:cs typeface="+mn-cs"/>
      </a:defRPr>
    </a:lvl2pPr>
    <a:lvl3pPr marL="914400" algn="l" rtl="0" fontAlgn="base">
      <a:spcBef>
        <a:spcPct val="0"/>
      </a:spcBef>
      <a:spcAft>
        <a:spcPct val="0"/>
      </a:spcAft>
      <a:defRPr kern="1200">
        <a:solidFill>
          <a:schemeClr val="tx1"/>
        </a:solidFill>
        <a:latin typeface="Tahoma" charset="0"/>
        <a:ea typeface="+mn-ea"/>
        <a:cs typeface="+mn-cs"/>
      </a:defRPr>
    </a:lvl3pPr>
    <a:lvl4pPr marL="1371600" algn="l" rtl="0" fontAlgn="base">
      <a:spcBef>
        <a:spcPct val="0"/>
      </a:spcBef>
      <a:spcAft>
        <a:spcPct val="0"/>
      </a:spcAft>
      <a:defRPr kern="1200">
        <a:solidFill>
          <a:schemeClr val="tx1"/>
        </a:solidFill>
        <a:latin typeface="Tahoma" charset="0"/>
        <a:ea typeface="+mn-ea"/>
        <a:cs typeface="+mn-cs"/>
      </a:defRPr>
    </a:lvl4pPr>
    <a:lvl5pPr marL="1828800" algn="l" rtl="0" fontAlgn="base">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747" autoAdjust="0"/>
    <p:restoredTop sz="94660"/>
  </p:normalViewPr>
  <p:slideViewPr>
    <p:cSldViewPr>
      <p:cViewPr varScale="1">
        <p:scale>
          <a:sx n="65" d="100"/>
          <a:sy n="65" d="100"/>
        </p:scale>
        <p:origin x="-135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29"/>
          <p:cNvSpPr>
            <a:spLocks noGrp="1"/>
          </p:cNvSpPr>
          <p:nvPr>
            <p:ph type="dt" sz="half" idx="10"/>
          </p:nvPr>
        </p:nvSpPr>
        <p:spPr/>
        <p:txBody>
          <a:bodyPr/>
          <a:lstStyle>
            <a:lvl1pPr>
              <a:defRPr/>
            </a:lvl1pPr>
          </a:lstStyle>
          <a:p>
            <a:pPr>
              <a:defRPr/>
            </a:pPr>
            <a:endParaRPr lang="en-GB"/>
          </a:p>
        </p:txBody>
      </p:sp>
      <p:sp>
        <p:nvSpPr>
          <p:cNvPr id="5" name="Espace réservé du pied de page 18"/>
          <p:cNvSpPr>
            <a:spLocks noGrp="1"/>
          </p:cNvSpPr>
          <p:nvPr>
            <p:ph type="ftr" sz="quarter" idx="11"/>
          </p:nvPr>
        </p:nvSpPr>
        <p:spPr/>
        <p:txBody>
          <a:bodyPr/>
          <a:lstStyle>
            <a:lvl1pPr>
              <a:defRPr/>
            </a:lvl1pPr>
          </a:lstStyle>
          <a:p>
            <a:pPr>
              <a:defRPr/>
            </a:pPr>
            <a:endParaRPr lang="en-GB"/>
          </a:p>
        </p:txBody>
      </p:sp>
      <p:sp>
        <p:nvSpPr>
          <p:cNvPr id="6" name="Espace réservé du numéro de diapositive 26"/>
          <p:cNvSpPr>
            <a:spLocks noGrp="1"/>
          </p:cNvSpPr>
          <p:nvPr>
            <p:ph type="sldNum" sz="quarter" idx="12"/>
          </p:nvPr>
        </p:nvSpPr>
        <p:spPr/>
        <p:txBody>
          <a:bodyPr/>
          <a:lstStyle>
            <a:lvl1pPr>
              <a:defRPr/>
            </a:lvl1pPr>
          </a:lstStyle>
          <a:p>
            <a:pPr>
              <a:defRPr/>
            </a:pPr>
            <a:fld id="{3FA3C8C2-DF8D-414C-9F8A-FC7745BE674E}" type="slidenum">
              <a:rPr lang="en-GB"/>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en-GB"/>
          </a:p>
        </p:txBody>
      </p:sp>
      <p:sp>
        <p:nvSpPr>
          <p:cNvPr id="5" name="Espace réservé du pied de page 21"/>
          <p:cNvSpPr>
            <a:spLocks noGrp="1"/>
          </p:cNvSpPr>
          <p:nvPr>
            <p:ph type="ftr" sz="quarter" idx="11"/>
          </p:nvPr>
        </p:nvSpPr>
        <p:spPr/>
        <p:txBody>
          <a:bodyPr/>
          <a:lstStyle>
            <a:lvl1pPr>
              <a:defRPr/>
            </a:lvl1pPr>
          </a:lstStyle>
          <a:p>
            <a:pPr>
              <a:defRPr/>
            </a:pPr>
            <a:endParaRPr lang="en-GB"/>
          </a:p>
        </p:txBody>
      </p:sp>
      <p:sp>
        <p:nvSpPr>
          <p:cNvPr id="6" name="Espace réservé du numéro de diapositive 17"/>
          <p:cNvSpPr>
            <a:spLocks noGrp="1"/>
          </p:cNvSpPr>
          <p:nvPr>
            <p:ph type="sldNum" sz="quarter" idx="12"/>
          </p:nvPr>
        </p:nvSpPr>
        <p:spPr/>
        <p:txBody>
          <a:bodyPr/>
          <a:lstStyle>
            <a:lvl1pPr>
              <a:defRPr/>
            </a:lvl1pPr>
          </a:lstStyle>
          <a:p>
            <a:pPr>
              <a:defRPr/>
            </a:pPr>
            <a:fld id="{B3AA5814-7C19-4A69-B2DA-C03AF6F96DEA}" type="slidenum">
              <a:rPr lang="en-GB"/>
              <a:pPr>
                <a:defRPr/>
              </a:pPr>
              <a:t>‹N°›</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en-GB"/>
          </a:p>
        </p:txBody>
      </p:sp>
      <p:sp>
        <p:nvSpPr>
          <p:cNvPr id="5" name="Espace réservé du pied de page 21"/>
          <p:cNvSpPr>
            <a:spLocks noGrp="1"/>
          </p:cNvSpPr>
          <p:nvPr>
            <p:ph type="ftr" sz="quarter" idx="11"/>
          </p:nvPr>
        </p:nvSpPr>
        <p:spPr/>
        <p:txBody>
          <a:bodyPr/>
          <a:lstStyle>
            <a:lvl1pPr>
              <a:defRPr/>
            </a:lvl1pPr>
          </a:lstStyle>
          <a:p>
            <a:pPr>
              <a:defRPr/>
            </a:pPr>
            <a:endParaRPr lang="en-GB"/>
          </a:p>
        </p:txBody>
      </p:sp>
      <p:sp>
        <p:nvSpPr>
          <p:cNvPr id="6" name="Espace réservé du numéro de diapositive 17"/>
          <p:cNvSpPr>
            <a:spLocks noGrp="1"/>
          </p:cNvSpPr>
          <p:nvPr>
            <p:ph type="sldNum" sz="quarter" idx="12"/>
          </p:nvPr>
        </p:nvSpPr>
        <p:spPr/>
        <p:txBody>
          <a:bodyPr/>
          <a:lstStyle>
            <a:lvl1pPr>
              <a:defRPr/>
            </a:lvl1pPr>
          </a:lstStyle>
          <a:p>
            <a:pPr>
              <a:defRPr/>
            </a:pPr>
            <a:fld id="{74EB9F09-392F-45E6-87BF-7781E3A06171}" type="slidenum">
              <a:rPr lang="en-GB"/>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9"/>
          <p:cNvSpPr>
            <a:spLocks noGrp="1"/>
          </p:cNvSpPr>
          <p:nvPr>
            <p:ph type="dt" sz="half" idx="10"/>
          </p:nvPr>
        </p:nvSpPr>
        <p:spPr/>
        <p:txBody>
          <a:bodyPr/>
          <a:lstStyle>
            <a:lvl1pPr>
              <a:defRPr/>
            </a:lvl1pPr>
          </a:lstStyle>
          <a:p>
            <a:pPr>
              <a:defRPr/>
            </a:pPr>
            <a:endParaRPr lang="en-GB"/>
          </a:p>
        </p:txBody>
      </p:sp>
      <p:sp>
        <p:nvSpPr>
          <p:cNvPr id="5" name="Espace réservé du pied de page 21"/>
          <p:cNvSpPr>
            <a:spLocks noGrp="1"/>
          </p:cNvSpPr>
          <p:nvPr>
            <p:ph type="ftr" sz="quarter" idx="11"/>
          </p:nvPr>
        </p:nvSpPr>
        <p:spPr/>
        <p:txBody>
          <a:bodyPr/>
          <a:lstStyle>
            <a:lvl1pPr>
              <a:defRPr/>
            </a:lvl1pPr>
          </a:lstStyle>
          <a:p>
            <a:pPr>
              <a:defRPr/>
            </a:pPr>
            <a:endParaRPr lang="en-GB"/>
          </a:p>
        </p:txBody>
      </p:sp>
      <p:sp>
        <p:nvSpPr>
          <p:cNvPr id="6" name="Espace réservé du numéro de diapositive 17"/>
          <p:cNvSpPr>
            <a:spLocks noGrp="1"/>
          </p:cNvSpPr>
          <p:nvPr>
            <p:ph type="sldNum" sz="quarter" idx="12"/>
          </p:nvPr>
        </p:nvSpPr>
        <p:spPr/>
        <p:txBody>
          <a:bodyPr/>
          <a:lstStyle>
            <a:lvl1pPr>
              <a:defRPr/>
            </a:lvl1pPr>
          </a:lstStyle>
          <a:p>
            <a:pPr>
              <a:defRPr/>
            </a:pPr>
            <a:fld id="{91FD70C1-FFC5-465D-A6F5-13C18838A82B}" type="slidenum">
              <a:rPr lang="en-GB"/>
              <a:pPr>
                <a:defRPr/>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en-GB"/>
          </a:p>
        </p:txBody>
      </p:sp>
      <p:sp>
        <p:nvSpPr>
          <p:cNvPr id="5" name="Espace réservé du pied de page 4"/>
          <p:cNvSpPr>
            <a:spLocks noGrp="1"/>
          </p:cNvSpPr>
          <p:nvPr>
            <p:ph type="ftr" sz="quarter" idx="11"/>
          </p:nvPr>
        </p:nvSpPr>
        <p:spPr/>
        <p:txBody>
          <a:bodyPr/>
          <a:lstStyle>
            <a:lvl1pPr>
              <a:defRPr/>
            </a:lvl1pPr>
          </a:lstStyle>
          <a:p>
            <a:pPr>
              <a:defRPr/>
            </a:pPr>
            <a:endParaRPr lang="en-GB"/>
          </a:p>
        </p:txBody>
      </p:sp>
      <p:sp>
        <p:nvSpPr>
          <p:cNvPr id="6" name="Espace réservé du numéro de diapositive 5"/>
          <p:cNvSpPr>
            <a:spLocks noGrp="1"/>
          </p:cNvSpPr>
          <p:nvPr>
            <p:ph type="sldNum" sz="quarter" idx="12"/>
          </p:nvPr>
        </p:nvSpPr>
        <p:spPr/>
        <p:txBody>
          <a:bodyPr/>
          <a:lstStyle>
            <a:lvl1pPr>
              <a:defRPr/>
            </a:lvl1pPr>
          </a:lstStyle>
          <a:p>
            <a:pPr>
              <a:defRPr/>
            </a:pPr>
            <a:fld id="{54E4CD63-5135-4D25-8AEF-A3906983FCBC}" type="slidenum">
              <a:rPr lang="en-GB"/>
              <a:pPr>
                <a:defRPr/>
              </a:pPr>
              <a:t>‹N°›</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en-GB"/>
          </a:p>
        </p:txBody>
      </p:sp>
      <p:sp>
        <p:nvSpPr>
          <p:cNvPr id="6" name="Espace réservé du pied de page 21"/>
          <p:cNvSpPr>
            <a:spLocks noGrp="1"/>
          </p:cNvSpPr>
          <p:nvPr>
            <p:ph type="ftr" sz="quarter" idx="11"/>
          </p:nvPr>
        </p:nvSpPr>
        <p:spPr/>
        <p:txBody>
          <a:bodyPr/>
          <a:lstStyle>
            <a:lvl1pPr>
              <a:defRPr/>
            </a:lvl1pPr>
          </a:lstStyle>
          <a:p>
            <a:pPr>
              <a:defRPr/>
            </a:pPr>
            <a:endParaRPr lang="en-GB"/>
          </a:p>
        </p:txBody>
      </p:sp>
      <p:sp>
        <p:nvSpPr>
          <p:cNvPr id="7" name="Espace réservé du numéro de diapositive 17"/>
          <p:cNvSpPr>
            <a:spLocks noGrp="1"/>
          </p:cNvSpPr>
          <p:nvPr>
            <p:ph type="sldNum" sz="quarter" idx="12"/>
          </p:nvPr>
        </p:nvSpPr>
        <p:spPr/>
        <p:txBody>
          <a:bodyPr/>
          <a:lstStyle>
            <a:lvl1pPr>
              <a:defRPr/>
            </a:lvl1pPr>
          </a:lstStyle>
          <a:p>
            <a:pPr>
              <a:defRPr/>
            </a:pPr>
            <a:fld id="{E9AAD268-6052-4D3A-B2BE-30A2A10FD68C}" type="slidenum">
              <a:rPr lang="en-GB"/>
              <a:pPr>
                <a:defRPr/>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9"/>
          <p:cNvSpPr>
            <a:spLocks noGrp="1"/>
          </p:cNvSpPr>
          <p:nvPr>
            <p:ph type="dt" sz="half" idx="10"/>
          </p:nvPr>
        </p:nvSpPr>
        <p:spPr/>
        <p:txBody>
          <a:bodyPr/>
          <a:lstStyle>
            <a:lvl1pPr>
              <a:defRPr/>
            </a:lvl1pPr>
          </a:lstStyle>
          <a:p>
            <a:pPr>
              <a:defRPr/>
            </a:pPr>
            <a:endParaRPr lang="en-GB"/>
          </a:p>
        </p:txBody>
      </p:sp>
      <p:sp>
        <p:nvSpPr>
          <p:cNvPr id="8" name="Espace réservé du pied de page 21"/>
          <p:cNvSpPr>
            <a:spLocks noGrp="1"/>
          </p:cNvSpPr>
          <p:nvPr>
            <p:ph type="ftr" sz="quarter" idx="11"/>
          </p:nvPr>
        </p:nvSpPr>
        <p:spPr/>
        <p:txBody>
          <a:bodyPr/>
          <a:lstStyle>
            <a:lvl1pPr>
              <a:defRPr/>
            </a:lvl1pPr>
          </a:lstStyle>
          <a:p>
            <a:pPr>
              <a:defRPr/>
            </a:pPr>
            <a:endParaRPr lang="en-GB"/>
          </a:p>
        </p:txBody>
      </p:sp>
      <p:sp>
        <p:nvSpPr>
          <p:cNvPr id="9" name="Espace réservé du numéro de diapositive 17"/>
          <p:cNvSpPr>
            <a:spLocks noGrp="1"/>
          </p:cNvSpPr>
          <p:nvPr>
            <p:ph type="sldNum" sz="quarter" idx="12"/>
          </p:nvPr>
        </p:nvSpPr>
        <p:spPr/>
        <p:txBody>
          <a:bodyPr/>
          <a:lstStyle>
            <a:lvl1pPr>
              <a:defRPr/>
            </a:lvl1pPr>
          </a:lstStyle>
          <a:p>
            <a:pPr>
              <a:defRPr/>
            </a:pPr>
            <a:fld id="{CAD4919B-509E-4347-A439-AD0F0B28E3AC}" type="slidenum">
              <a:rPr lang="en-GB"/>
              <a:pPr>
                <a:defRPr/>
              </a:pPr>
              <a:t>‹N°›</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e la date 9"/>
          <p:cNvSpPr>
            <a:spLocks noGrp="1"/>
          </p:cNvSpPr>
          <p:nvPr>
            <p:ph type="dt" sz="half" idx="10"/>
          </p:nvPr>
        </p:nvSpPr>
        <p:spPr/>
        <p:txBody>
          <a:bodyPr/>
          <a:lstStyle>
            <a:lvl1pPr>
              <a:defRPr/>
            </a:lvl1pPr>
          </a:lstStyle>
          <a:p>
            <a:pPr>
              <a:defRPr/>
            </a:pPr>
            <a:endParaRPr lang="en-GB"/>
          </a:p>
        </p:txBody>
      </p:sp>
      <p:sp>
        <p:nvSpPr>
          <p:cNvPr id="4" name="Espace réservé du pied de page 21"/>
          <p:cNvSpPr>
            <a:spLocks noGrp="1"/>
          </p:cNvSpPr>
          <p:nvPr>
            <p:ph type="ftr" sz="quarter" idx="11"/>
          </p:nvPr>
        </p:nvSpPr>
        <p:spPr/>
        <p:txBody>
          <a:bodyPr/>
          <a:lstStyle>
            <a:lvl1pPr>
              <a:defRPr/>
            </a:lvl1pPr>
          </a:lstStyle>
          <a:p>
            <a:pPr>
              <a:defRPr/>
            </a:pPr>
            <a:endParaRPr lang="en-GB"/>
          </a:p>
        </p:txBody>
      </p:sp>
      <p:sp>
        <p:nvSpPr>
          <p:cNvPr id="5" name="Espace réservé du numéro de diapositive 17"/>
          <p:cNvSpPr>
            <a:spLocks noGrp="1"/>
          </p:cNvSpPr>
          <p:nvPr>
            <p:ph type="sldNum" sz="quarter" idx="12"/>
          </p:nvPr>
        </p:nvSpPr>
        <p:spPr/>
        <p:txBody>
          <a:bodyPr/>
          <a:lstStyle>
            <a:lvl1pPr>
              <a:defRPr/>
            </a:lvl1pPr>
          </a:lstStyle>
          <a:p>
            <a:pPr>
              <a:defRPr/>
            </a:pPr>
            <a:fld id="{FCD8B9DA-F1BF-45AF-BB9A-F389B2E32C36}" type="slidenum">
              <a:rPr lang="en-GB"/>
              <a:pPr>
                <a:defRPr/>
              </a:pPr>
              <a:t>‹N°›</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9"/>
          <p:cNvSpPr>
            <a:spLocks noGrp="1"/>
          </p:cNvSpPr>
          <p:nvPr>
            <p:ph type="dt" sz="half" idx="10"/>
          </p:nvPr>
        </p:nvSpPr>
        <p:spPr/>
        <p:txBody>
          <a:bodyPr/>
          <a:lstStyle>
            <a:lvl1pPr>
              <a:defRPr/>
            </a:lvl1pPr>
          </a:lstStyle>
          <a:p>
            <a:pPr>
              <a:defRPr/>
            </a:pPr>
            <a:endParaRPr lang="en-GB"/>
          </a:p>
        </p:txBody>
      </p:sp>
      <p:sp>
        <p:nvSpPr>
          <p:cNvPr id="3" name="Espace réservé du pied de page 21"/>
          <p:cNvSpPr>
            <a:spLocks noGrp="1"/>
          </p:cNvSpPr>
          <p:nvPr>
            <p:ph type="ftr" sz="quarter" idx="11"/>
          </p:nvPr>
        </p:nvSpPr>
        <p:spPr/>
        <p:txBody>
          <a:bodyPr/>
          <a:lstStyle>
            <a:lvl1pPr>
              <a:defRPr/>
            </a:lvl1pPr>
          </a:lstStyle>
          <a:p>
            <a:pPr>
              <a:defRPr/>
            </a:pPr>
            <a:endParaRPr lang="en-GB"/>
          </a:p>
        </p:txBody>
      </p:sp>
      <p:sp>
        <p:nvSpPr>
          <p:cNvPr id="4" name="Espace réservé du numéro de diapositive 17"/>
          <p:cNvSpPr>
            <a:spLocks noGrp="1"/>
          </p:cNvSpPr>
          <p:nvPr>
            <p:ph type="sldNum" sz="quarter" idx="12"/>
          </p:nvPr>
        </p:nvSpPr>
        <p:spPr/>
        <p:txBody>
          <a:bodyPr/>
          <a:lstStyle>
            <a:lvl1pPr>
              <a:defRPr/>
            </a:lvl1pPr>
          </a:lstStyle>
          <a:p>
            <a:pPr>
              <a:defRPr/>
            </a:pPr>
            <a:fld id="{7D444EE7-04BB-4849-8686-B430E8C544ED}" type="slidenum">
              <a:rPr lang="en-GB"/>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9"/>
          <p:cNvSpPr>
            <a:spLocks noGrp="1"/>
          </p:cNvSpPr>
          <p:nvPr>
            <p:ph type="dt" sz="half" idx="10"/>
          </p:nvPr>
        </p:nvSpPr>
        <p:spPr/>
        <p:txBody>
          <a:bodyPr/>
          <a:lstStyle>
            <a:lvl1pPr>
              <a:defRPr/>
            </a:lvl1pPr>
          </a:lstStyle>
          <a:p>
            <a:pPr>
              <a:defRPr/>
            </a:pPr>
            <a:endParaRPr lang="en-GB"/>
          </a:p>
        </p:txBody>
      </p:sp>
      <p:sp>
        <p:nvSpPr>
          <p:cNvPr id="6" name="Espace réservé du pied de page 21"/>
          <p:cNvSpPr>
            <a:spLocks noGrp="1"/>
          </p:cNvSpPr>
          <p:nvPr>
            <p:ph type="ftr" sz="quarter" idx="11"/>
          </p:nvPr>
        </p:nvSpPr>
        <p:spPr/>
        <p:txBody>
          <a:bodyPr/>
          <a:lstStyle>
            <a:lvl1pPr>
              <a:defRPr/>
            </a:lvl1pPr>
          </a:lstStyle>
          <a:p>
            <a:pPr>
              <a:defRPr/>
            </a:pPr>
            <a:endParaRPr lang="en-GB"/>
          </a:p>
        </p:txBody>
      </p:sp>
      <p:sp>
        <p:nvSpPr>
          <p:cNvPr id="7" name="Espace réservé du numéro de diapositive 17"/>
          <p:cNvSpPr>
            <a:spLocks noGrp="1"/>
          </p:cNvSpPr>
          <p:nvPr>
            <p:ph type="sldNum" sz="quarter" idx="12"/>
          </p:nvPr>
        </p:nvSpPr>
        <p:spPr/>
        <p:txBody>
          <a:bodyPr/>
          <a:lstStyle>
            <a:lvl1pPr>
              <a:defRPr/>
            </a:lvl1pPr>
          </a:lstStyle>
          <a:p>
            <a:pPr>
              <a:defRPr/>
            </a:pPr>
            <a:fld id="{E2EF3F25-A7D8-4AD0-8447-FE5DBCE36DFE}" type="slidenum">
              <a:rPr lang="en-GB"/>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5" name="Rogner et arrondir un rectangle à un seul coin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riangle rect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orme libre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r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fr-FR" smtClean="0"/>
              <a:t>Cliquez pour modifier le style du titre</a:t>
            </a:r>
            <a:endParaRPr lang="en-US"/>
          </a:p>
        </p:txBody>
      </p:sp>
      <p:sp>
        <p:nvSpPr>
          <p:cNvPr id="4" name="Espace réservé du texte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fr-FR" noProof="0" smtClean="0"/>
              <a:t>Cliquez sur l'icône pour ajouter une image</a:t>
            </a:r>
            <a:endParaRPr lang="en-US" noProof="0" dirty="0"/>
          </a:p>
        </p:txBody>
      </p:sp>
      <p:sp>
        <p:nvSpPr>
          <p:cNvPr id="9" name="Espace réservé de la date 4"/>
          <p:cNvSpPr>
            <a:spLocks noGrp="1"/>
          </p:cNvSpPr>
          <p:nvPr>
            <p:ph type="dt" sz="half" idx="10"/>
          </p:nvPr>
        </p:nvSpPr>
        <p:spPr/>
        <p:txBody>
          <a:bodyPr/>
          <a:lstStyle>
            <a:lvl1pPr>
              <a:defRPr/>
            </a:lvl1pPr>
          </a:lstStyle>
          <a:p>
            <a:pPr>
              <a:defRPr/>
            </a:pPr>
            <a:endParaRPr lang="en-GB"/>
          </a:p>
        </p:txBody>
      </p:sp>
      <p:sp>
        <p:nvSpPr>
          <p:cNvPr id="10" name="Espace réservé du pied de page 5"/>
          <p:cNvSpPr>
            <a:spLocks noGrp="1"/>
          </p:cNvSpPr>
          <p:nvPr>
            <p:ph type="ftr" sz="quarter" idx="11"/>
          </p:nvPr>
        </p:nvSpPr>
        <p:spPr/>
        <p:txBody>
          <a:bodyPr/>
          <a:lstStyle>
            <a:lvl1pPr>
              <a:defRPr/>
            </a:lvl1pPr>
          </a:lstStyle>
          <a:p>
            <a:pPr>
              <a:defRPr/>
            </a:pPr>
            <a:endParaRPr lang="en-GB"/>
          </a:p>
        </p:txBody>
      </p:sp>
      <p:sp>
        <p:nvSpPr>
          <p:cNvPr id="11" name="Espace réservé du numéro de diapositive 6"/>
          <p:cNvSpPr>
            <a:spLocks noGrp="1"/>
          </p:cNvSpPr>
          <p:nvPr>
            <p:ph type="sldNum" sz="quarter" idx="12"/>
          </p:nvPr>
        </p:nvSpPr>
        <p:spPr>
          <a:xfrm>
            <a:off x="8077200" y="6356350"/>
            <a:ext cx="609600" cy="365125"/>
          </a:xfrm>
        </p:spPr>
        <p:txBody>
          <a:bodyPr/>
          <a:lstStyle>
            <a:lvl1pPr>
              <a:defRPr/>
            </a:lvl1pPr>
          </a:lstStyle>
          <a:p>
            <a:pPr>
              <a:defRPr/>
            </a:pPr>
            <a:fld id="{A5B3D91D-995C-41F1-BF19-52B2FA98E1EA}" type="slidenum">
              <a:rPr lang="en-GB"/>
              <a:pPr>
                <a:defRPr/>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Forme libre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Espace réservé du titre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fr-FR" smtClean="0"/>
              <a:t>Cliquez pour modifier le style du titre</a:t>
            </a:r>
            <a:endParaRPr lang="en-US" smtClean="0"/>
          </a:p>
        </p:txBody>
      </p:sp>
      <p:sp>
        <p:nvSpPr>
          <p:cNvPr id="1029" name="Espace réservé du texte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D38B9DE-3BAF-4FE2-8913-8C403B294571}" type="slidenum">
              <a:rPr lang="en-GB"/>
              <a:pPr>
                <a:defRPr/>
              </a:pPr>
              <a:t>‹N°›</a:t>
            </a:fld>
            <a:endParaRPr lang="en-GB"/>
          </a:p>
        </p:txBody>
      </p:sp>
      <p:grpSp>
        <p:nvGrpSpPr>
          <p:cNvPr id="1033" name="Groupe 1"/>
          <p:cNvGrpSpPr>
            <a:grpSpLocks/>
          </p:cNvGrpSpPr>
          <p:nvPr/>
        </p:nvGrpSpPr>
        <p:grpSpPr bwMode="auto">
          <a:xfrm>
            <a:off x="-19050" y="203200"/>
            <a:ext cx="9180513" cy="647700"/>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50" r:id="rId1"/>
    <p:sldLayoutId id="2147483742" r:id="rId2"/>
    <p:sldLayoutId id="2147483751" r:id="rId3"/>
    <p:sldLayoutId id="2147483743" r:id="rId4"/>
    <p:sldLayoutId id="2147483744" r:id="rId5"/>
    <p:sldLayoutId id="2147483745" r:id="rId6"/>
    <p:sldLayoutId id="2147483746" r:id="rId7"/>
    <p:sldLayoutId id="2147483747" r:id="rId8"/>
    <p:sldLayoutId id="2147483752" r:id="rId9"/>
    <p:sldLayoutId id="2147483748" r:id="rId10"/>
    <p:sldLayoutId id="2147483749"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533400"/>
            <a:ext cx="7924800" cy="1385888"/>
          </a:xfrm>
        </p:spPr>
        <p:txBody>
          <a:bodyPr/>
          <a:lstStyle/>
          <a:p>
            <a:pPr eaLnBrk="1" fontAlgn="auto" hangingPunct="1">
              <a:spcAft>
                <a:spcPts val="0"/>
              </a:spcAft>
              <a:defRPr/>
            </a:pPr>
            <a:r>
              <a:rPr kumimoji="1" lang="en-US" altLang="zh-CN" sz="3200" dirty="0" smtClean="0">
                <a:solidFill>
                  <a:srgbClr val="FF0000"/>
                </a:solidFill>
                <a:effectLst>
                  <a:outerShdw blurRad="38100" dist="38100" dir="2700000" algn="tl">
                    <a:srgbClr val="000000">
                      <a:alpha val="43137"/>
                    </a:srgbClr>
                  </a:outerShdw>
                </a:effectLst>
                <a:ea typeface="宋体" charset="-122"/>
              </a:rPr>
              <a:t>SOCIOLINGUISTICS</a:t>
            </a:r>
            <a:r>
              <a:rPr kumimoji="1" lang="en-US" altLang="zh-CN" sz="3200" dirty="0" smtClean="0">
                <a:ea typeface="宋体" charset="-122"/>
              </a:rPr>
              <a:t/>
            </a:r>
            <a:br>
              <a:rPr kumimoji="1" lang="en-US" altLang="zh-CN" sz="3200" dirty="0" smtClean="0">
                <a:ea typeface="宋体" charset="-122"/>
              </a:rPr>
            </a:br>
            <a:endParaRPr kumimoji="1" lang="en-US" sz="3200" dirty="0" smtClean="0">
              <a:ea typeface="宋体" charset="-122"/>
            </a:endParaRPr>
          </a:p>
        </p:txBody>
      </p:sp>
      <p:sp>
        <p:nvSpPr>
          <p:cNvPr id="5123" name="Rectangle 3"/>
          <p:cNvSpPr>
            <a:spLocks noGrp="1" noChangeArrowheads="1"/>
          </p:cNvSpPr>
          <p:nvPr>
            <p:ph type="subTitle" idx="1"/>
          </p:nvPr>
        </p:nvSpPr>
        <p:spPr>
          <a:xfrm>
            <a:off x="428625" y="2857500"/>
            <a:ext cx="7343775" cy="2781300"/>
          </a:xfrm>
        </p:spPr>
        <p:txBody>
          <a:bodyPr/>
          <a:lstStyle/>
          <a:p>
            <a:pPr marR="0" algn="l" eaLnBrk="1" hangingPunct="1"/>
            <a:r>
              <a:rPr kumimoji="1" lang="en-US" altLang="zh-TW" sz="5400" b="1" smtClean="0">
                <a:solidFill>
                  <a:schemeClr val="bg1"/>
                </a:solidFill>
                <a:latin typeface="Arial" charset="0"/>
              </a:rPr>
              <a:t>S .2.2. Language and gender</a:t>
            </a:r>
          </a:p>
          <a:p>
            <a:pPr marR="0" eaLnBrk="1" hangingPunct="1"/>
            <a:endParaRPr kumimoji="1" lang="en-US" altLang="zh-TW" b="1" smtClean="0">
              <a:latin typeface="Arial" charset="0"/>
            </a:endParaRPr>
          </a:p>
          <a:p>
            <a:pPr marR="0" eaLnBrk="1" hangingPunct="1"/>
            <a:endParaRPr kumimoji="1" lang="en-US" sz="2800" b="1"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428625" y="214313"/>
            <a:ext cx="8515350" cy="857250"/>
          </a:xfrm>
        </p:spPr>
        <p:txBody>
          <a:bodyPr/>
          <a:lstStyle/>
          <a:p>
            <a:pPr eaLnBrk="1" hangingPunct="1"/>
            <a:r>
              <a:rPr lang="en-US" sz="3600" smtClean="0"/>
              <a:t>Itemizing men’s and women’s language</a:t>
            </a:r>
            <a:r>
              <a:rPr lang="en-US" smtClean="0"/>
              <a:t>?</a:t>
            </a:r>
          </a:p>
        </p:txBody>
      </p:sp>
      <p:sp>
        <p:nvSpPr>
          <p:cNvPr id="14339" name="Rectangle 1027"/>
          <p:cNvSpPr>
            <a:spLocks noGrp="1" noChangeArrowheads="1"/>
          </p:cNvSpPr>
          <p:nvPr>
            <p:ph idx="1"/>
          </p:nvPr>
        </p:nvSpPr>
        <p:spPr>
          <a:xfrm>
            <a:off x="214313" y="1357313"/>
            <a:ext cx="8929687" cy="5143500"/>
          </a:xfrm>
        </p:spPr>
        <p:txBody>
          <a:bodyPr/>
          <a:lstStyle/>
          <a:p>
            <a:pPr eaLnBrk="1" hangingPunct="1">
              <a:lnSpc>
                <a:spcPct val="90000"/>
              </a:lnSpc>
              <a:buFont typeface="Wingdings" charset="2"/>
              <a:buNone/>
            </a:pPr>
            <a:endParaRPr lang="en-US" sz="2400" smtClean="0"/>
          </a:p>
          <a:p>
            <a:pPr eaLnBrk="1" hangingPunct="1">
              <a:lnSpc>
                <a:spcPct val="90000"/>
              </a:lnSpc>
              <a:buFont typeface="Wingdings" charset="2"/>
              <a:buNone/>
            </a:pPr>
            <a:endParaRPr lang="en-US" sz="2400" smtClean="0"/>
          </a:p>
          <a:p>
            <a:pPr eaLnBrk="1" hangingPunct="1">
              <a:lnSpc>
                <a:spcPct val="90000"/>
              </a:lnSpc>
              <a:buFont typeface="Wingdings" charset="2"/>
              <a:buNone/>
            </a:pPr>
            <a:r>
              <a:rPr lang="en-US" sz="2400" smtClean="0"/>
              <a:t>Talbot (1998):</a:t>
            </a:r>
          </a:p>
          <a:p>
            <a:pPr eaLnBrk="1" hangingPunct="1">
              <a:lnSpc>
                <a:spcPct val="90000"/>
              </a:lnSpc>
            </a:pPr>
            <a:r>
              <a:rPr lang="en-US" sz="2400" smtClean="0"/>
              <a:t>We cannot expect to find a simple checklist itemizing men’s and women’s language on the basis of linguistic forms. Linguistic forms are multifunctional: there is no one-to one correlation between form and function. The </a:t>
            </a:r>
            <a:r>
              <a:rPr lang="en-US" sz="2400" b="1" smtClean="0"/>
              <a:t>context of interaction determines the function of a linguistic form</a:t>
            </a:r>
            <a:r>
              <a:rPr lang="en-US" sz="2400" smtClean="0"/>
              <a:t>. The need to move from itemization of linguistic forms to the study of the dynamics of the interaction. </a:t>
            </a:r>
          </a:p>
          <a:p>
            <a:pPr eaLnBrk="1" hangingPunct="1">
              <a:lnSpc>
                <a:spcPct val="90000"/>
              </a:lnSpc>
            </a:pPr>
            <a:r>
              <a:rPr lang="en-US" sz="2400" smtClean="0"/>
              <a:t>The problem of the inequality of men and women is not a linguistic but rather a social one.</a:t>
            </a:r>
          </a:p>
          <a:p>
            <a:pPr eaLnBrk="1" hangingPunct="1">
              <a:lnSpc>
                <a:spcPct val="90000"/>
              </a:lnSpc>
              <a:buFont typeface="Wingdings" charset="2"/>
              <a:buNone/>
            </a:pPr>
            <a:endParaRPr lang="en-US" sz="24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7"/>
          <p:cNvSpPr>
            <a:spLocks noGrp="1" noChangeArrowheads="1"/>
          </p:cNvSpPr>
          <p:nvPr>
            <p:ph idx="1"/>
          </p:nvPr>
        </p:nvSpPr>
        <p:spPr>
          <a:xfrm>
            <a:off x="357188" y="2017713"/>
            <a:ext cx="8597900" cy="4114800"/>
          </a:xfrm>
        </p:spPr>
        <p:txBody>
          <a:bodyPr/>
          <a:lstStyle/>
          <a:p>
            <a:pPr algn="just" eaLnBrk="1" hangingPunct="1">
              <a:lnSpc>
                <a:spcPct val="90000"/>
              </a:lnSpc>
              <a:buFont typeface="Wingdings" charset="2"/>
              <a:buNone/>
            </a:pPr>
            <a:r>
              <a:rPr lang="en-US" sz="2800" smtClean="0"/>
              <a:t>             Different aspects of studying stories: content of stories: themes, characters, situations, the structure of narratives; talk in which stories are produced and interpreted: how the stories are produced, how many narrators there are, the role of the audience, participation by the audience; why the storied are being told, etc.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214313" y="2017713"/>
            <a:ext cx="8740775" cy="4114800"/>
          </a:xfrm>
          <a:solidFill>
            <a:schemeClr val="bg1"/>
          </a:solidFill>
        </p:spPr>
        <p:txBody>
          <a:bodyPr/>
          <a:lstStyle/>
          <a:p>
            <a:pPr eaLnBrk="1" hangingPunct="1">
              <a:lnSpc>
                <a:spcPct val="80000"/>
              </a:lnSpc>
              <a:buFont typeface="Wingdings" charset="2"/>
              <a:buChar char="v"/>
            </a:pPr>
            <a:r>
              <a:rPr lang="en-GB" altLang="zh-CN" sz="2800" smtClean="0">
                <a:latin typeface="Times New Roman" pitchFamily="18" charset="0"/>
              </a:rPr>
              <a:t>Johnston 1990, 1993.  argued:</a:t>
            </a:r>
          </a:p>
          <a:p>
            <a:pPr eaLnBrk="1" hangingPunct="1">
              <a:lnSpc>
                <a:spcPct val="80000"/>
              </a:lnSpc>
            </a:pPr>
            <a:r>
              <a:rPr lang="en-GB" sz="2800" smtClean="0">
                <a:latin typeface="Times New Roman" pitchFamily="18" charset="0"/>
                <a:ea typeface="PMingLiU" charset="-120"/>
              </a:rPr>
              <a:t>Men talk about cars, modern technologies, drinking, travel, fighting, etc.</a:t>
            </a:r>
          </a:p>
          <a:p>
            <a:pPr eaLnBrk="1" hangingPunct="1">
              <a:lnSpc>
                <a:spcPct val="80000"/>
              </a:lnSpc>
            </a:pPr>
            <a:r>
              <a:rPr lang="en-GB" sz="2800" smtClean="0">
                <a:latin typeface="Times New Roman" pitchFamily="18" charset="0"/>
                <a:ea typeface="PMingLiU" charset="-120"/>
              </a:rPr>
              <a:t>Such topics help to talk away from the personal: men’s stories do </a:t>
            </a:r>
            <a:r>
              <a:rPr lang="en-GB" sz="2800" b="1" i="1" smtClean="0">
                <a:latin typeface="Times New Roman" pitchFamily="18" charset="0"/>
                <a:ea typeface="PMingLiU" charset="-120"/>
              </a:rPr>
              <a:t>not </a:t>
            </a:r>
            <a:r>
              <a:rPr lang="en-GB" sz="2800" smtClean="0">
                <a:latin typeface="Times New Roman" pitchFamily="18" charset="0"/>
                <a:ea typeface="PMingLiU" charset="-120"/>
              </a:rPr>
              <a:t>involve </a:t>
            </a:r>
            <a:r>
              <a:rPr lang="en-GB" sz="2800" b="1" i="1" smtClean="0">
                <a:latin typeface="Times New Roman" pitchFamily="18" charset="0"/>
                <a:ea typeface="PMingLiU" charset="-120"/>
              </a:rPr>
              <a:t>self–disclosure.</a:t>
            </a:r>
          </a:p>
          <a:p>
            <a:pPr eaLnBrk="1" hangingPunct="1">
              <a:lnSpc>
                <a:spcPct val="80000"/>
              </a:lnSpc>
            </a:pPr>
            <a:r>
              <a:rPr lang="en-GB" sz="2800" smtClean="0">
                <a:latin typeface="Times New Roman" pitchFamily="18" charset="0"/>
                <a:ea typeface="PMingLiU" charset="-120"/>
              </a:rPr>
              <a:t>All-female talk often involves </a:t>
            </a:r>
            <a:r>
              <a:rPr lang="en-GB" sz="2800" b="1" i="1" smtClean="0">
                <a:latin typeface="Times New Roman" pitchFamily="18" charset="0"/>
                <a:ea typeface="PMingLiU" charset="-120"/>
              </a:rPr>
              <a:t>self–disclosure</a:t>
            </a:r>
            <a:r>
              <a:rPr lang="en-GB" sz="2800" smtClean="0">
                <a:latin typeface="Times New Roman" pitchFamily="18" charset="0"/>
                <a:ea typeface="PMingLiU" charset="-120"/>
              </a:rPr>
              <a:t>: </a:t>
            </a:r>
            <a:r>
              <a:rPr lang="en-US" sz="2800" smtClean="0">
                <a:latin typeface="Times New Roman" pitchFamily="18" charset="0"/>
                <a:ea typeface="PMingLiU" charset="-120"/>
              </a:rPr>
              <a:t> </a:t>
            </a:r>
            <a:r>
              <a:rPr lang="en-GB" sz="2800" smtClean="0">
                <a:latin typeface="Times New Roman" pitchFamily="18" charset="0"/>
                <a:ea typeface="PMingLiU" charset="-120"/>
              </a:rPr>
              <a:t>the narrative will tell of an event that occurred in the speaker’s life, usually very recently, which had some kind of emotional impact. </a:t>
            </a:r>
            <a:endParaRPr lang="en-US" sz="2800" smtClean="0">
              <a:latin typeface="Times New Roman" pitchFamily="18" charset="0"/>
              <a:ea typeface="PMingLiU" charset="-12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214313" y="2017713"/>
            <a:ext cx="8740775" cy="4114800"/>
          </a:xfrm>
        </p:spPr>
        <p:txBody>
          <a:bodyPr/>
          <a:lstStyle/>
          <a:p>
            <a:pPr eaLnBrk="1" hangingPunct="1"/>
            <a:r>
              <a:rPr lang="en-GB" sz="2800" smtClean="0">
                <a:latin typeface="Times New Roman" pitchFamily="18" charset="0"/>
                <a:ea typeface="PMingLiU" charset="-120"/>
              </a:rPr>
              <a:t>Women’s stories are mainly set at home, the majority of men’s stories are set in the outside world; workplace – the least favourite setting for women; women talk while walking.</a:t>
            </a:r>
          </a:p>
          <a:p>
            <a:pPr eaLnBrk="1" hangingPunct="1"/>
            <a:r>
              <a:rPr lang="en-GB" sz="2800" smtClean="0">
                <a:latin typeface="Times New Roman" pitchFamily="18" charset="0"/>
                <a:ea typeface="PMingLiU" charset="-120"/>
              </a:rPr>
              <a:t>Women often reveal sensitive personal information and show that they are vulnerable.</a:t>
            </a:r>
            <a:endParaRPr lang="en-US" sz="2800" smtClean="0">
              <a:ea typeface="PMingLiU" charset="-120"/>
            </a:endParaRPr>
          </a:p>
          <a:p>
            <a:pPr eaLnBrk="1" hangingPunct="1"/>
            <a:r>
              <a:rPr lang="en-GB" sz="2800" smtClean="0">
                <a:latin typeface="Times New Roman" pitchFamily="18" charset="0"/>
                <a:ea typeface="PMingLiU" charset="-120"/>
              </a:rPr>
              <a:t>Women often discuss trivial things. Gossip, chit-chat, natter is the content of everyday women’s talk. </a:t>
            </a:r>
            <a:endParaRPr lang="en-US" sz="280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285750" y="2017713"/>
            <a:ext cx="8669338" cy="4114800"/>
          </a:xfrm>
        </p:spPr>
        <p:txBody>
          <a:bodyPr/>
          <a:lstStyle/>
          <a:p>
            <a:pPr eaLnBrk="1" hangingPunct="1">
              <a:lnSpc>
                <a:spcPct val="90000"/>
              </a:lnSpc>
            </a:pPr>
            <a:r>
              <a:rPr lang="en-GB" altLang="zh-CN" sz="2800" b="1" i="1" smtClean="0">
                <a:latin typeface="Times New Roman" pitchFamily="18" charset="0"/>
              </a:rPr>
              <a:t>Temporal relations</a:t>
            </a:r>
            <a:r>
              <a:rPr lang="en-GB" altLang="zh-CN" sz="2800" smtClean="0">
                <a:latin typeface="Times New Roman" pitchFamily="18" charset="0"/>
              </a:rPr>
              <a:t>: the majority of women’s stories are set in the recent past, the majority of men’s stories are set in the distant past. </a:t>
            </a:r>
          </a:p>
          <a:p>
            <a:pPr eaLnBrk="1" hangingPunct="1">
              <a:lnSpc>
                <a:spcPct val="90000"/>
              </a:lnSpc>
            </a:pPr>
            <a:r>
              <a:rPr lang="en-GB" sz="2800" smtClean="0">
                <a:latin typeface="Times New Roman" pitchFamily="18" charset="0"/>
                <a:ea typeface="PMingLiU" charset="-120"/>
              </a:rPr>
              <a:t>Men’s talk portray a world peopled by male human beings.</a:t>
            </a:r>
            <a:r>
              <a:rPr lang="en-US" sz="2800" smtClean="0">
                <a:latin typeface="Times New Roman" pitchFamily="18" charset="0"/>
                <a:ea typeface="PMingLiU" charset="-120"/>
              </a:rPr>
              <a:t> </a:t>
            </a:r>
            <a:r>
              <a:rPr lang="en-GB" altLang="zh-CN" sz="2800" smtClean="0">
                <a:latin typeface="Times New Roman" pitchFamily="18" charset="0"/>
              </a:rPr>
              <a:t> </a:t>
            </a:r>
          </a:p>
          <a:p>
            <a:pPr eaLnBrk="1" hangingPunct="1">
              <a:lnSpc>
                <a:spcPct val="90000"/>
              </a:lnSpc>
            </a:pPr>
            <a:r>
              <a:rPr lang="en-GB" sz="2800" smtClean="0">
                <a:latin typeface="Times New Roman" pitchFamily="18" charset="0"/>
                <a:ea typeface="PMingLiU" charset="-120"/>
              </a:rPr>
              <a:t>“When men are not the protagonists of their own stories, they tell stories about other men”</a:t>
            </a:r>
            <a:r>
              <a:rPr lang="en-US" sz="2800" smtClean="0">
                <a:latin typeface="Times New Roman" pitchFamily="18" charset="0"/>
                <a:ea typeface="PMingLiU" charset="-120"/>
              </a:rPr>
              <a:t> (</a:t>
            </a:r>
            <a:r>
              <a:rPr lang="en-GB" sz="2800" smtClean="0">
                <a:latin typeface="Times New Roman" pitchFamily="18" charset="0"/>
                <a:ea typeface="PMingLiU" charset="-120"/>
              </a:rPr>
              <a:t>Johnstone).</a:t>
            </a:r>
          </a:p>
          <a:p>
            <a:pPr eaLnBrk="1" hangingPunct="1">
              <a:lnSpc>
                <a:spcPct val="90000"/>
              </a:lnSpc>
            </a:pPr>
            <a:r>
              <a:rPr lang="en-GB" sz="2800" smtClean="0">
                <a:latin typeface="Times New Roman" pitchFamily="18" charset="0"/>
                <a:ea typeface="PMingLiU" charset="-120"/>
              </a:rPr>
              <a:t>86% of all-female conversations involve both women and men.</a:t>
            </a:r>
            <a:r>
              <a:rPr lang="en-US" sz="2800" smtClean="0">
                <a:latin typeface="Times New Roman" pitchFamily="18" charset="0"/>
                <a:ea typeface="PMingLiU" charset="-120"/>
              </a:rPr>
              <a:t> </a:t>
            </a:r>
            <a:endParaRPr lang="en-GB" altLang="zh-CN" sz="2800" smtClean="0">
              <a:latin typeface="Times New Roman" pitchFamily="18" charset="0"/>
            </a:endParaRP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214313" y="2017713"/>
            <a:ext cx="8740775" cy="4114800"/>
          </a:xfrm>
        </p:spPr>
        <p:txBody>
          <a:bodyPr/>
          <a:lstStyle/>
          <a:p>
            <a:pPr eaLnBrk="1" hangingPunct="1"/>
            <a:r>
              <a:rPr lang="en-GB" altLang="zh-CN" smtClean="0">
                <a:latin typeface="Times New Roman" pitchFamily="18" charset="0"/>
              </a:rPr>
              <a:t>Men have a significant presence in women’s lives. They are visible in women’s stories. </a:t>
            </a:r>
          </a:p>
          <a:p>
            <a:pPr eaLnBrk="1" hangingPunct="1"/>
            <a:endParaRPr lang="en-GB" altLang="zh-CN" smtClean="0">
              <a:latin typeface="Times New Roman" pitchFamily="18" charset="0"/>
            </a:endParaRPr>
          </a:p>
          <a:p>
            <a:pPr eaLnBrk="1" hangingPunct="1"/>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214313" y="2017713"/>
            <a:ext cx="8740775" cy="4114800"/>
          </a:xfrm>
        </p:spPr>
        <p:txBody>
          <a:bodyPr/>
          <a:lstStyle/>
          <a:p>
            <a:pPr eaLnBrk="1" hangingPunct="1"/>
            <a:r>
              <a:rPr lang="en-GB" smtClean="0">
                <a:latin typeface="Times New Roman" pitchFamily="18" charset="0"/>
                <a:ea typeface="PMingLiU" charset="-120"/>
              </a:rPr>
              <a:t>Men pay a great deal of attention to details. </a:t>
            </a:r>
          </a:p>
          <a:p>
            <a:pPr eaLnBrk="1" hangingPunct="1">
              <a:buFont typeface="Wingdings" charset="2"/>
              <a:buNone/>
            </a:pPr>
            <a:r>
              <a:rPr lang="en-GB" smtClean="0">
                <a:latin typeface="Times New Roman" pitchFamily="18" charset="0"/>
                <a:ea typeface="PMingLiU" charset="-120"/>
              </a:rPr>
              <a:t>	e.g. talking about a car &amp; mentioning the speedometer, the windscreen wipers, the fuses, etc.</a:t>
            </a:r>
          </a:p>
          <a:p>
            <a:pPr eaLnBrk="1" hangingPunct="1"/>
            <a:r>
              <a:rPr lang="en-GB" altLang="zh-CN" smtClean="0">
                <a:latin typeface="Times New Roman" pitchFamily="18" charset="0"/>
              </a:rPr>
              <a:t>Attention to details is an important strategy in men’s conversation: </a:t>
            </a:r>
            <a:r>
              <a:rPr lang="en-GB" altLang="zh-CN" b="1" i="1" smtClean="0">
                <a:latin typeface="Times New Roman" pitchFamily="18" charset="0"/>
              </a:rPr>
              <a:t>it allows them to avoid more personal talk.</a:t>
            </a:r>
            <a:endParaRPr lang="en-US"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214313" y="2057400"/>
            <a:ext cx="8715375" cy="4419600"/>
          </a:xfrm>
        </p:spPr>
        <p:txBody>
          <a:bodyPr/>
          <a:lstStyle/>
          <a:p>
            <a:pPr eaLnBrk="1" hangingPunct="1">
              <a:lnSpc>
                <a:spcPct val="90000"/>
              </a:lnSpc>
            </a:pPr>
            <a:r>
              <a:rPr lang="en-GB" smtClean="0">
                <a:latin typeface="Times New Roman" pitchFamily="18" charset="0"/>
                <a:ea typeface="PMingLiU" charset="-120"/>
              </a:rPr>
              <a:t>Men use </a:t>
            </a:r>
            <a:r>
              <a:rPr lang="en-GB" b="1" i="1" smtClean="0">
                <a:latin typeface="Times New Roman" pitchFamily="18" charset="0"/>
                <a:ea typeface="PMingLiU" charset="-120"/>
              </a:rPr>
              <a:t>taboo language </a:t>
            </a:r>
            <a:r>
              <a:rPr lang="en-GB" smtClean="0">
                <a:latin typeface="Times New Roman" pitchFamily="18" charset="0"/>
                <a:ea typeface="PMingLiU" charset="-120"/>
              </a:rPr>
              <a:t>more extensively:  it emphasises the point of the narrator and performs masculinity.</a:t>
            </a:r>
          </a:p>
          <a:p>
            <a:pPr eaLnBrk="1" hangingPunct="1">
              <a:lnSpc>
                <a:spcPct val="90000"/>
              </a:lnSpc>
            </a:pPr>
            <a:r>
              <a:rPr lang="en-GB" smtClean="0">
                <a:latin typeface="Times New Roman" pitchFamily="18" charset="0"/>
                <a:ea typeface="PMingLiU" charset="-120"/>
              </a:rPr>
              <a:t>Men are emotionally restrained. It is often </a:t>
            </a:r>
            <a:r>
              <a:rPr lang="en-GB" altLang="zh-CN" smtClean="0">
                <a:latin typeface="Times New Roman" pitchFamily="18" charset="0"/>
              </a:rPr>
              <a:t>expressed by the usage of technical vocabulary and formal syntax.</a:t>
            </a:r>
          </a:p>
          <a:p>
            <a:pPr eaLnBrk="1" hangingPunct="1">
              <a:lnSpc>
                <a:spcPct val="90000"/>
              </a:lnSpc>
            </a:pPr>
            <a:r>
              <a:rPr lang="en-GB" altLang="zh-CN" smtClean="0">
                <a:latin typeface="Times New Roman" pitchFamily="18" charset="0"/>
              </a:rPr>
              <a:t> </a:t>
            </a:r>
            <a:r>
              <a:rPr lang="en-GB" smtClean="0">
                <a:latin typeface="Times New Roman" pitchFamily="18" charset="0"/>
                <a:ea typeface="PMingLiU" charset="-120"/>
              </a:rPr>
              <a:t>Men talk about their achievements. Male protagonist is successful or a hero.</a:t>
            </a:r>
            <a:r>
              <a:rPr lang="en-US" smtClean="0">
                <a:latin typeface="Times New Roman" pitchFamily="18" charset="0"/>
                <a:ea typeface="PMingLiU" charset="-120"/>
              </a:rPr>
              <a:t> </a:t>
            </a:r>
            <a:endParaRPr lang="en-GB" altLang="zh-CN" smtClean="0">
              <a:latin typeface="Times New Roman" pitchFamily="18" charset="0"/>
            </a:endParaRPr>
          </a:p>
          <a:p>
            <a:pPr eaLnBrk="1" hangingPunct="1">
              <a:lnSpc>
                <a:spcPct val="90000"/>
              </a:lnSpc>
            </a:pPr>
            <a:endParaRPr lang="en-US" smtClean="0">
              <a:latin typeface="Times New Roman" pitchFamily="18" charset="0"/>
              <a:ea typeface="PMingLiU" charset="-12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285750" y="2133600"/>
            <a:ext cx="8477250" cy="4343400"/>
          </a:xfrm>
        </p:spPr>
        <p:txBody>
          <a:bodyPr/>
          <a:lstStyle/>
          <a:p>
            <a:pPr eaLnBrk="1" hangingPunct="1">
              <a:lnSpc>
                <a:spcPct val="90000"/>
              </a:lnSpc>
            </a:pPr>
            <a:r>
              <a:rPr lang="en-GB" sz="2800" smtClean="0">
                <a:latin typeface="Times New Roman" pitchFamily="18" charset="0"/>
                <a:ea typeface="PMingLiU" charset="-120"/>
              </a:rPr>
              <a:t>Men try to beat other men in their stories. They boast or add comments to their interlocutor’s stories.</a:t>
            </a:r>
          </a:p>
          <a:p>
            <a:pPr eaLnBrk="1" hangingPunct="1">
              <a:lnSpc>
                <a:spcPct val="90000"/>
              </a:lnSpc>
            </a:pPr>
            <a:r>
              <a:rPr lang="en-GB" altLang="zh-CN" sz="2800" smtClean="0">
                <a:latin typeface="Times New Roman" pitchFamily="18" charset="0"/>
              </a:rPr>
              <a:t>Women’s talk is almost never competitive. In women’s stories the topic of fear or embarrassment is more likely to be covered.</a:t>
            </a:r>
          </a:p>
          <a:p>
            <a:pPr eaLnBrk="1" hangingPunct="1">
              <a:lnSpc>
                <a:spcPct val="90000"/>
              </a:lnSpc>
            </a:pPr>
            <a:r>
              <a:rPr lang="en-GB" sz="2800" smtClean="0">
                <a:latin typeface="Times New Roman" pitchFamily="18" charset="0"/>
                <a:ea typeface="PMingLiU" charset="-120"/>
              </a:rPr>
              <a:t>Men </a:t>
            </a:r>
            <a:r>
              <a:rPr lang="en-GB" sz="2800" i="1" smtClean="0">
                <a:latin typeface="Times New Roman" pitchFamily="18" charset="0"/>
                <a:ea typeface="PMingLiU" charset="-120"/>
              </a:rPr>
              <a:t>have fun</a:t>
            </a:r>
            <a:r>
              <a:rPr lang="en-GB" sz="2800" smtClean="0">
                <a:latin typeface="Times New Roman" pitchFamily="18" charset="0"/>
                <a:ea typeface="PMingLiU" charset="-120"/>
              </a:rPr>
              <a:t> together</a:t>
            </a:r>
            <a:r>
              <a:rPr lang="en-US" sz="2800" smtClean="0">
                <a:latin typeface="Times New Roman" pitchFamily="18" charset="0"/>
                <a:ea typeface="PMingLiU" charset="-120"/>
              </a:rPr>
              <a:t>. </a:t>
            </a:r>
            <a:r>
              <a:rPr lang="en-GB" sz="2800" smtClean="0">
                <a:latin typeface="Times New Roman" pitchFamily="18" charset="0"/>
                <a:ea typeface="PMingLiU" charset="-120"/>
              </a:rPr>
              <a:t>Males tell stories that are funny in themselves, but very often males also tell stories about having a laugh.</a:t>
            </a:r>
            <a:endParaRPr lang="en-GB" altLang="zh-CN" sz="2800" smtClean="0">
              <a:latin typeface="Times New Roman" pitchFamily="18" charset="0"/>
            </a:endParaRP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0" y="2017713"/>
            <a:ext cx="9144000" cy="4114800"/>
          </a:xfrm>
        </p:spPr>
        <p:txBody>
          <a:bodyPr/>
          <a:lstStyle/>
          <a:p>
            <a:pPr eaLnBrk="1" hangingPunct="1"/>
            <a:endParaRPr lang="en-US" smtClean="0">
              <a:ea typeface="PMingLiU" charset="-120"/>
              <a:cs typeface="Times New Roman" pitchFamily="18" charset="0"/>
            </a:endParaRPr>
          </a:p>
          <a:p>
            <a:pPr eaLnBrk="1" hangingPunct="1"/>
            <a:r>
              <a:rPr lang="en-GB" altLang="zh-CN" smtClean="0">
                <a:ea typeface="PMingLiU" charset="-120"/>
                <a:cs typeface="Times New Roman" pitchFamily="18" charset="0"/>
              </a:rPr>
              <a:t>Men and women are actively creating different worlds in and through their stories (</a:t>
            </a:r>
            <a:r>
              <a:rPr lang="en-GB" smtClean="0">
                <a:ea typeface="PMingLiU" charset="-120"/>
                <a:cs typeface="Times New Roman" pitchFamily="18" charset="0"/>
              </a:rPr>
              <a:t>Johnstone)</a:t>
            </a:r>
            <a:r>
              <a:rPr lang="en-GB" altLang="zh-CN" smtClean="0">
                <a:ea typeface="PMingLiU" charset="-120"/>
                <a:cs typeface="Times New Roman" pitchFamily="18" charset="0"/>
              </a:rPr>
              <a:t>. </a:t>
            </a:r>
            <a:r>
              <a:rPr lang="en-GB" smtClean="0">
                <a:ea typeface="PMingLiU" charset="-120"/>
                <a:cs typeface="Times New Roman" pitchFamily="18" charset="0"/>
              </a:rPr>
              <a:t> </a:t>
            </a:r>
            <a:endParaRPr lang="en-US" smtClean="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algn="ctr" eaLnBrk="1" fontAlgn="auto" hangingPunct="1">
              <a:spcAft>
                <a:spcPts val="0"/>
              </a:spcAft>
              <a:defRPr/>
            </a:pPr>
            <a:r>
              <a:rPr lang="en-US" dirty="0" smtClean="0">
                <a:solidFill>
                  <a:schemeClr val="tx1"/>
                </a:solidFill>
              </a:rPr>
              <a:t>Women’s language vs. men’s language ???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42875" y="2017713"/>
            <a:ext cx="8812213" cy="4114800"/>
          </a:xfrm>
        </p:spPr>
        <p:txBody>
          <a:bodyPr/>
          <a:lstStyle/>
          <a:p>
            <a:pPr eaLnBrk="1" hangingPunct="1"/>
            <a:r>
              <a:rPr lang="en-GB" smtClean="0">
                <a:ea typeface="PMingLiU" charset="-120"/>
                <a:cs typeface="Times New Roman" pitchFamily="18" charset="0"/>
              </a:rPr>
              <a:t>Women tell more stories:</a:t>
            </a:r>
            <a:r>
              <a:rPr lang="en-US" smtClean="0">
                <a:ea typeface="PMingLiU" charset="-120"/>
                <a:cs typeface="Times New Roman" pitchFamily="18" charset="0"/>
              </a:rPr>
              <a:t> women - </a:t>
            </a:r>
            <a:r>
              <a:rPr lang="en-GB" smtClean="0">
                <a:ea typeface="PMingLiU" charset="-120"/>
                <a:cs typeface="Times New Roman" pitchFamily="18" charset="0"/>
              </a:rPr>
              <a:t>17 stories/ hour, men - 11 stories/ hour.</a:t>
            </a:r>
          </a:p>
          <a:p>
            <a:pPr eaLnBrk="1" hangingPunct="1"/>
            <a:r>
              <a:rPr lang="en-GB" b="1" i="1" smtClean="0">
                <a:ea typeface="PMingLiU" charset="-120"/>
                <a:cs typeface="Times New Roman" pitchFamily="18" charset="0"/>
              </a:rPr>
              <a:t>Physical alignment</a:t>
            </a:r>
            <a:r>
              <a:rPr lang="en-GB" smtClean="0">
                <a:ea typeface="PMingLiU" charset="-120"/>
                <a:cs typeface="Times New Roman" pitchFamily="18" charset="0"/>
              </a:rPr>
              <a:t>:  </a:t>
            </a:r>
            <a:r>
              <a:rPr lang="en-GB" altLang="zh-CN" smtClean="0">
                <a:ea typeface="PMingLiU" charset="-120"/>
                <a:cs typeface="Times New Roman" pitchFamily="18" charset="0"/>
              </a:rPr>
              <a:t>women are more closely oriented to each other, more involved, sit closer to each other, maintain an eye contact, etc. </a:t>
            </a:r>
          </a:p>
          <a:p>
            <a:pPr eaLnBrk="1" hangingPunct="1"/>
            <a:endParaRPr lang="en-US" smtClean="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t>Encoding of gender difference in language</a:t>
            </a:r>
          </a:p>
        </p:txBody>
      </p:sp>
      <p:sp>
        <p:nvSpPr>
          <p:cNvPr id="25603" name="Rectangle 3"/>
          <p:cNvSpPr>
            <a:spLocks noGrp="1" noChangeArrowheads="1"/>
          </p:cNvSpPr>
          <p:nvPr>
            <p:ph idx="1"/>
          </p:nvPr>
        </p:nvSpPr>
        <p:spPr>
          <a:xfrm>
            <a:off x="285750" y="2017713"/>
            <a:ext cx="8669338" cy="4114800"/>
          </a:xfrm>
        </p:spPr>
        <p:txBody>
          <a:bodyPr/>
          <a:lstStyle/>
          <a:p>
            <a:pPr eaLnBrk="1" hangingPunct="1">
              <a:lnSpc>
                <a:spcPct val="90000"/>
              </a:lnSpc>
            </a:pPr>
            <a:r>
              <a:rPr lang="en-US" smtClean="0">
                <a:latin typeface="Times New Roman" pitchFamily="18" charset="0"/>
              </a:rPr>
              <a:t>Traditional terms of address for women: Mrs., Miss; no terms showing the marital status of men. </a:t>
            </a:r>
            <a:r>
              <a:rPr lang="en-US" smtClean="0">
                <a:latin typeface="Times New Roman" pitchFamily="18" charset="0"/>
                <a:cs typeface="Times New Roman" pitchFamily="18" charset="0"/>
              </a:rPr>
              <a:t>→ Ms.</a:t>
            </a:r>
          </a:p>
          <a:p>
            <a:pPr eaLnBrk="1" hangingPunct="1">
              <a:lnSpc>
                <a:spcPct val="90000"/>
              </a:lnSpc>
            </a:pPr>
            <a:r>
              <a:rPr lang="en-US" smtClean="0">
                <a:latin typeface="Times New Roman" pitchFamily="18" charset="0"/>
                <a:cs typeface="Times New Roman" pitchFamily="18" charset="0"/>
              </a:rPr>
              <a:t>The convention of using a masculine pronoun when referring to the person whose sex is unknown or to both sexes (man).</a:t>
            </a:r>
          </a:p>
          <a:p>
            <a:pPr eaLnBrk="1" hangingPunct="1">
              <a:lnSpc>
                <a:spcPct val="90000"/>
              </a:lnSpc>
            </a:pPr>
            <a:r>
              <a:rPr lang="en-US" smtClean="0">
                <a:latin typeface="Times New Roman" pitchFamily="18" charset="0"/>
                <a:cs typeface="Times New Roman" pitchFamily="18" charset="0"/>
              </a:rPr>
              <a:t>Transmission of surname: woman losing her surname when getting married.</a:t>
            </a:r>
            <a:r>
              <a:rPr lang="en-US"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t>Encoding of gender difference in language</a:t>
            </a:r>
          </a:p>
        </p:txBody>
      </p:sp>
      <p:sp>
        <p:nvSpPr>
          <p:cNvPr id="26627" name="Rectangle 3"/>
          <p:cNvSpPr>
            <a:spLocks noGrp="1" noChangeArrowheads="1"/>
          </p:cNvSpPr>
          <p:nvPr>
            <p:ph idx="1"/>
          </p:nvPr>
        </p:nvSpPr>
        <p:spPr>
          <a:xfrm>
            <a:off x="428625" y="2017713"/>
            <a:ext cx="8526463" cy="4114800"/>
          </a:xfrm>
        </p:spPr>
        <p:txBody>
          <a:bodyPr/>
          <a:lstStyle/>
          <a:p>
            <a:pPr eaLnBrk="1" hangingPunct="1"/>
            <a:r>
              <a:rPr lang="en-US" smtClean="0"/>
              <a:t>In English terms that can refer to both sexes are almost always masculine: e.g. actor, author.</a:t>
            </a:r>
          </a:p>
          <a:p>
            <a:pPr eaLnBrk="1" hangingPunct="1"/>
            <a:r>
              <a:rPr lang="en-US" smtClean="0"/>
              <a:t>In contrast, terms that are morphologically marked as referring to females (actress, authoress) are never applied to males.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en-US" smtClean="0"/>
              <a:t>Complexity and variety of talks</a:t>
            </a:r>
          </a:p>
        </p:txBody>
      </p:sp>
      <p:sp>
        <p:nvSpPr>
          <p:cNvPr id="27651" name="Rectangle 3"/>
          <p:cNvSpPr>
            <a:spLocks noGrp="1" noChangeArrowheads="1"/>
          </p:cNvSpPr>
          <p:nvPr>
            <p:ph idx="1"/>
          </p:nvPr>
        </p:nvSpPr>
        <p:spPr>
          <a:xfrm>
            <a:off x="214313" y="2017713"/>
            <a:ext cx="8740775" cy="4114800"/>
          </a:xfrm>
        </p:spPr>
        <p:txBody>
          <a:bodyPr/>
          <a:lstStyle/>
          <a:p>
            <a:pPr eaLnBrk="1" hangingPunct="1"/>
            <a:r>
              <a:rPr lang="en-GB" smtClean="0">
                <a:ea typeface="PMingLiU" charset="-120"/>
                <a:cs typeface="Times New Roman" pitchFamily="18" charset="0"/>
              </a:rPr>
              <a:t>Human talk exhibits </a:t>
            </a:r>
            <a:r>
              <a:rPr lang="en-GB" b="1" i="1" smtClean="0">
                <a:ea typeface="PMingLiU" charset="-120"/>
                <a:cs typeface="Times New Roman" pitchFamily="18" charset="0"/>
              </a:rPr>
              <a:t>complexity </a:t>
            </a:r>
            <a:r>
              <a:rPr lang="en-GB" smtClean="0">
                <a:ea typeface="PMingLiU" charset="-120"/>
                <a:cs typeface="Times New Roman" pitchFamily="18" charset="0"/>
              </a:rPr>
              <a:t>and </a:t>
            </a:r>
            <a:r>
              <a:rPr lang="en-GB" b="1" i="1" smtClean="0">
                <a:ea typeface="PMingLiU" charset="-120"/>
                <a:cs typeface="Times New Roman" pitchFamily="18" charset="0"/>
              </a:rPr>
              <a:t>variety</a:t>
            </a:r>
            <a:r>
              <a:rPr lang="en-GB" smtClean="0">
                <a:ea typeface="PMingLiU" charset="-120"/>
                <a:cs typeface="Times New Roman" pitchFamily="18" charset="0"/>
              </a:rPr>
              <a:t>.  There may be many overlaps between women’s and men’s talk. </a:t>
            </a:r>
          </a:p>
          <a:p>
            <a:pPr eaLnBrk="1" hangingPunct="1">
              <a:buFont typeface="Wingdings" charset="2"/>
              <a:buNone/>
            </a:pPr>
            <a:r>
              <a:rPr lang="en-GB" sz="2800" smtClean="0">
                <a:ea typeface="PMingLiU" charset="-120"/>
                <a:cs typeface="Times New Roman" pitchFamily="18" charset="0"/>
              </a:rPr>
              <a:t>Jennifer Coates: “alternative femininities” and “alternative masculinities” (2003: 134). </a:t>
            </a:r>
            <a:endParaRPr lang="en-US" sz="2800" smtClean="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150938" y="214313"/>
            <a:ext cx="7793037" cy="928687"/>
          </a:xfrm>
        </p:spPr>
        <p:txBody>
          <a:bodyPr/>
          <a:lstStyle/>
          <a:p>
            <a:pPr algn="ctr" eaLnBrk="1" hangingPunct="1"/>
            <a:r>
              <a:rPr lang="en-US" smtClean="0"/>
              <a:t>Mixed talk</a:t>
            </a:r>
          </a:p>
        </p:txBody>
      </p:sp>
      <p:sp>
        <p:nvSpPr>
          <p:cNvPr id="28675" name="Rectangle 3"/>
          <p:cNvSpPr>
            <a:spLocks noGrp="1" noChangeArrowheads="1"/>
          </p:cNvSpPr>
          <p:nvPr>
            <p:ph idx="1"/>
          </p:nvPr>
        </p:nvSpPr>
        <p:spPr>
          <a:xfrm>
            <a:off x="142875" y="2143125"/>
            <a:ext cx="8812213" cy="3989388"/>
          </a:xfrm>
        </p:spPr>
        <p:txBody>
          <a:bodyPr/>
          <a:lstStyle/>
          <a:p>
            <a:pPr eaLnBrk="1" hangingPunct="1">
              <a:lnSpc>
                <a:spcPct val="90000"/>
              </a:lnSpc>
            </a:pPr>
            <a:r>
              <a:rPr lang="en-GB" altLang="zh-CN" sz="2400" smtClean="0">
                <a:latin typeface="Times New Roman" pitchFamily="18" charset="0"/>
              </a:rPr>
              <a:t>Male narratives in mixed conversations are more varied than those produced in all-male conversation, both in </a:t>
            </a:r>
            <a:r>
              <a:rPr lang="en-GB" altLang="zh-CN" sz="2400" b="1" i="1" smtClean="0">
                <a:latin typeface="Times New Roman" pitchFamily="18" charset="0"/>
              </a:rPr>
              <a:t>form</a:t>
            </a:r>
            <a:r>
              <a:rPr lang="en-GB" altLang="zh-CN" sz="2400" smtClean="0">
                <a:latin typeface="Times New Roman" pitchFamily="18" charset="0"/>
              </a:rPr>
              <a:t> and </a:t>
            </a:r>
            <a:r>
              <a:rPr lang="en-GB" altLang="zh-CN" sz="2400" b="1" i="1" smtClean="0">
                <a:latin typeface="Times New Roman" pitchFamily="18" charset="0"/>
              </a:rPr>
              <a:t>function</a:t>
            </a:r>
            <a:r>
              <a:rPr lang="en-GB" altLang="zh-CN" sz="2400" smtClean="0">
                <a:latin typeface="Times New Roman" pitchFamily="18" charset="0"/>
              </a:rPr>
              <a:t>. A range of masculinities is produced, from the most macho, to the more sensitive and expressive.</a:t>
            </a:r>
          </a:p>
          <a:p>
            <a:pPr eaLnBrk="1" hangingPunct="1">
              <a:lnSpc>
                <a:spcPct val="90000"/>
              </a:lnSpc>
            </a:pPr>
            <a:r>
              <a:rPr lang="en-GB" altLang="zh-CN" sz="2400" smtClean="0">
                <a:latin typeface="Times New Roman" pitchFamily="18" charset="0"/>
              </a:rPr>
              <a:t>In mixed talk, male speaker are encouraged by the female participants to take longer turns. In the presence of women men often explore topics such as cooking, which do not appear in all-male conversations. </a:t>
            </a:r>
          </a:p>
          <a:p>
            <a:pPr eaLnBrk="1" hangingPunct="1">
              <a:lnSpc>
                <a:spcPct val="90000"/>
              </a:lnSpc>
            </a:pPr>
            <a:r>
              <a:rPr lang="en-GB" altLang="zh-CN" sz="2400" smtClean="0">
                <a:latin typeface="Times New Roman" pitchFamily="18" charset="0"/>
              </a:rPr>
              <a:t>Less taboo language for males, more taboo language for females.</a:t>
            </a:r>
          </a:p>
          <a:p>
            <a:pPr eaLnBrk="1" hangingPunct="1">
              <a:lnSpc>
                <a:spcPct val="90000"/>
              </a:lnSpc>
            </a:pPr>
            <a:endParaRPr lang="en-US" sz="24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smtClean="0"/>
              <a:t>Why are there gender differences in vocabulary &amp; pronunciation?</a:t>
            </a:r>
          </a:p>
        </p:txBody>
      </p:sp>
      <p:sp>
        <p:nvSpPr>
          <p:cNvPr id="29699" name="Rectangle 3"/>
          <p:cNvSpPr>
            <a:spLocks noGrp="1" noChangeArrowheads="1"/>
          </p:cNvSpPr>
          <p:nvPr>
            <p:ph idx="1"/>
          </p:nvPr>
        </p:nvSpPr>
        <p:spPr>
          <a:xfrm>
            <a:off x="0" y="2017713"/>
            <a:ext cx="8955088" cy="4554537"/>
          </a:xfrm>
        </p:spPr>
        <p:txBody>
          <a:bodyPr/>
          <a:lstStyle/>
          <a:p>
            <a:pPr eaLnBrk="1" hangingPunct="1">
              <a:lnSpc>
                <a:spcPct val="80000"/>
              </a:lnSpc>
            </a:pPr>
            <a:r>
              <a:rPr lang="en-US" sz="2000" smtClean="0"/>
              <a:t>(Talbot, 1998)</a:t>
            </a:r>
          </a:p>
          <a:p>
            <a:pPr eaLnBrk="1" hangingPunct="1">
              <a:lnSpc>
                <a:spcPct val="80000"/>
              </a:lnSpc>
            </a:pPr>
            <a:r>
              <a:rPr lang="en-US" sz="2000" smtClean="0"/>
              <a:t>Speculations:</a:t>
            </a:r>
          </a:p>
          <a:p>
            <a:pPr eaLnBrk="1" hangingPunct="1">
              <a:lnSpc>
                <a:spcPct val="80000"/>
              </a:lnSpc>
            </a:pPr>
            <a:r>
              <a:rPr lang="en-US" sz="2000" smtClean="0"/>
              <a:t>The social position of women is less secure and more subordinate, therefore it is more necessary for women to signal their social status linguistically and in other ways.</a:t>
            </a:r>
          </a:p>
          <a:p>
            <a:pPr eaLnBrk="1" hangingPunct="1">
              <a:lnSpc>
                <a:spcPct val="80000"/>
              </a:lnSpc>
            </a:pPr>
            <a:r>
              <a:rPr lang="en-US" sz="2000" smtClean="0"/>
              <a:t>Men in the society are “rated” socially by their occupation, earning power – by what they </a:t>
            </a:r>
            <a:r>
              <a:rPr lang="en-US" sz="2000" i="1" smtClean="0"/>
              <a:t>do. </a:t>
            </a:r>
            <a:r>
              <a:rPr lang="en-US" sz="2000" smtClean="0"/>
              <a:t>This is not</a:t>
            </a:r>
            <a:r>
              <a:rPr lang="en-US" sz="2000" i="1" smtClean="0"/>
              <a:t> </a:t>
            </a:r>
            <a:r>
              <a:rPr lang="en-US" sz="2000" smtClean="0"/>
              <a:t>always possible for women</a:t>
            </a:r>
            <a:r>
              <a:rPr lang="en-US" sz="2000" i="1" smtClean="0"/>
              <a:t>. </a:t>
            </a:r>
            <a:r>
              <a:rPr lang="en-US" sz="2000" smtClean="0"/>
              <a:t>They are “rated” on the basis of how they </a:t>
            </a:r>
            <a:r>
              <a:rPr lang="en-US" sz="2000" i="1" smtClean="0"/>
              <a:t>appear</a:t>
            </a:r>
            <a:r>
              <a:rPr lang="en-US" sz="2000" smtClean="0"/>
              <a:t>. Since they are not rated by what they do, other signals of status, including their speech behaviour become relevant.</a:t>
            </a:r>
          </a:p>
          <a:p>
            <a:pPr eaLnBrk="1" hangingPunct="1">
              <a:lnSpc>
                <a:spcPct val="80000"/>
              </a:lnSpc>
            </a:pPr>
            <a:r>
              <a:rPr lang="en-US" sz="2000" smtClean="0"/>
              <a:t>In some Western cultures WC speech appears to have connotations of masculinity. It is not considered to be a desirable feminine characteristic. Features such as refinement and sophistication are preferred feminine characteristics. </a:t>
            </a:r>
          </a:p>
          <a:p>
            <a:pPr eaLnBrk="1" hangingPunct="1">
              <a:lnSpc>
                <a:spcPct val="80000"/>
              </a:lnSpc>
            </a:pPr>
            <a:endParaRPr lang="en-US"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smtClean="0"/>
              <a:t>Stereotypes?</a:t>
            </a:r>
          </a:p>
        </p:txBody>
      </p:sp>
      <p:sp>
        <p:nvSpPr>
          <p:cNvPr id="7171" name="Text Box 8"/>
          <p:cNvSpPr txBox="1">
            <a:spLocks noChangeArrowheads="1"/>
          </p:cNvSpPr>
          <p:nvPr/>
        </p:nvSpPr>
        <p:spPr bwMode="auto">
          <a:xfrm>
            <a:off x="1447800" y="2286000"/>
            <a:ext cx="3276600" cy="368300"/>
          </a:xfrm>
          <a:prstGeom prst="rect">
            <a:avLst/>
          </a:prstGeom>
          <a:noFill/>
          <a:ln w="9525">
            <a:noFill/>
            <a:miter lim="800000"/>
            <a:headEnd/>
            <a:tailEnd/>
          </a:ln>
        </p:spPr>
        <p:txBody>
          <a:bodyPr>
            <a:spAutoFit/>
          </a:bodyPr>
          <a:lstStyle/>
          <a:p>
            <a:pPr>
              <a:spcBef>
                <a:spcPct val="50000"/>
              </a:spcBef>
            </a:pPr>
            <a:endParaRPr lang="en-US"/>
          </a:p>
        </p:txBody>
      </p:sp>
      <p:sp>
        <p:nvSpPr>
          <p:cNvPr id="7172" name="Text Box 9"/>
          <p:cNvSpPr txBox="1">
            <a:spLocks noChangeArrowheads="1"/>
          </p:cNvSpPr>
          <p:nvPr/>
        </p:nvSpPr>
        <p:spPr bwMode="auto">
          <a:xfrm>
            <a:off x="4419600" y="2514600"/>
            <a:ext cx="184150" cy="368300"/>
          </a:xfrm>
          <a:prstGeom prst="rect">
            <a:avLst/>
          </a:prstGeom>
          <a:noFill/>
          <a:ln w="9525">
            <a:noFill/>
            <a:miter lim="800000"/>
            <a:headEnd/>
            <a:tailEnd/>
          </a:ln>
        </p:spPr>
        <p:txBody>
          <a:bodyPr wrap="none">
            <a:spAutoFit/>
          </a:bodyPr>
          <a:lstStyle/>
          <a:p>
            <a:endParaRPr lang="en-US"/>
          </a:p>
        </p:txBody>
      </p:sp>
      <p:sp>
        <p:nvSpPr>
          <p:cNvPr id="7173" name="Text Box 10"/>
          <p:cNvSpPr txBox="1">
            <a:spLocks noChangeArrowheads="1"/>
          </p:cNvSpPr>
          <p:nvPr/>
        </p:nvSpPr>
        <p:spPr bwMode="auto">
          <a:xfrm>
            <a:off x="142875" y="2133600"/>
            <a:ext cx="8858250" cy="2547938"/>
          </a:xfrm>
          <a:prstGeom prst="rect">
            <a:avLst/>
          </a:prstGeom>
          <a:noFill/>
          <a:ln w="9525">
            <a:noFill/>
            <a:miter lim="800000"/>
            <a:headEnd/>
            <a:tailEnd/>
          </a:ln>
        </p:spPr>
        <p:txBody>
          <a:bodyPr>
            <a:spAutoFit/>
          </a:bodyPr>
          <a:lstStyle/>
          <a:p>
            <a:pPr>
              <a:spcBef>
                <a:spcPct val="20000"/>
              </a:spcBef>
              <a:buClr>
                <a:schemeClr val="folHlink"/>
              </a:buClr>
              <a:buSzPct val="60000"/>
              <a:buFont typeface="Wingdings" charset="2"/>
              <a:buChar char="n"/>
            </a:pPr>
            <a:r>
              <a:rPr lang="en-GB" sz="2800">
                <a:ea typeface="PMingLiU" charset="-120"/>
                <a:cs typeface="Times New Roman" pitchFamily="18" charset="0"/>
              </a:rPr>
              <a:t> Men normally do not talk much (they are strong and silent).</a:t>
            </a:r>
          </a:p>
          <a:p>
            <a:pPr>
              <a:spcBef>
                <a:spcPct val="20000"/>
              </a:spcBef>
              <a:buClr>
                <a:schemeClr val="folHlink"/>
              </a:buClr>
              <a:buSzPct val="60000"/>
              <a:buFont typeface="Wingdings" charset="2"/>
              <a:buChar char="n"/>
            </a:pPr>
            <a:r>
              <a:rPr lang="en-GB" sz="2800">
                <a:ea typeface="PMingLiU" charset="-120"/>
                <a:cs typeface="Times New Roman" pitchFamily="18" charset="0"/>
              </a:rPr>
              <a:t> Men talk compulsively and competitively about sports, cars and eating/drinking. </a:t>
            </a:r>
            <a:endParaRPr lang="en-US" sz="2800">
              <a:ea typeface="PMingLiU" charset="-120"/>
              <a:cs typeface="Times New Roman" pitchFamily="18" charset="0"/>
            </a:endParaRPr>
          </a:p>
          <a:p>
            <a:pPr>
              <a:spcBef>
                <a:spcPct val="50000"/>
              </a:spcBef>
            </a:pPr>
            <a:endParaRPr lang="en-US" sz="280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algn="ctr" eaLnBrk="1" hangingPunct="1"/>
            <a:r>
              <a:rPr lang="en-US" smtClean="0"/>
              <a:t>Stereotypes?</a:t>
            </a:r>
          </a:p>
        </p:txBody>
      </p:sp>
      <p:sp>
        <p:nvSpPr>
          <p:cNvPr id="8195" name="Text Box 6"/>
          <p:cNvSpPr txBox="1">
            <a:spLocks noChangeArrowheads="1"/>
          </p:cNvSpPr>
          <p:nvPr/>
        </p:nvSpPr>
        <p:spPr bwMode="auto">
          <a:xfrm>
            <a:off x="285750" y="3071813"/>
            <a:ext cx="8715375" cy="2246312"/>
          </a:xfrm>
          <a:prstGeom prst="rect">
            <a:avLst/>
          </a:prstGeom>
          <a:noFill/>
          <a:ln w="9525">
            <a:noFill/>
            <a:miter lim="800000"/>
            <a:headEnd/>
            <a:tailEnd/>
          </a:ln>
        </p:spPr>
        <p:txBody>
          <a:bodyPr>
            <a:spAutoFit/>
          </a:bodyPr>
          <a:lstStyle/>
          <a:p>
            <a:pPr>
              <a:spcBef>
                <a:spcPct val="50000"/>
              </a:spcBef>
              <a:buClr>
                <a:schemeClr val="tx2"/>
              </a:buClr>
              <a:buFont typeface="Wingdings" charset="2"/>
              <a:buChar char="Ø"/>
            </a:pPr>
            <a:r>
              <a:rPr lang="en-GB" sz="2800">
                <a:ea typeface="PMingLiU" charset="-120"/>
                <a:cs typeface="Times New Roman" pitchFamily="18" charset="0"/>
              </a:rPr>
              <a:t> Women are talkative;</a:t>
            </a:r>
          </a:p>
          <a:p>
            <a:pPr>
              <a:spcBef>
                <a:spcPct val="50000"/>
              </a:spcBef>
              <a:buClr>
                <a:schemeClr val="tx2"/>
              </a:buClr>
              <a:buFont typeface="Wingdings" charset="2"/>
              <a:buChar char="Ø"/>
            </a:pPr>
            <a:r>
              <a:rPr lang="en-GB" sz="2800">
                <a:ea typeface="PMingLiU" charset="-120"/>
                <a:cs typeface="Times New Roman" pitchFamily="18" charset="0"/>
              </a:rPr>
              <a:t> Women talk more about about clothes, children, other relatives</a:t>
            </a:r>
          </a:p>
          <a:p>
            <a:pPr>
              <a:spcBef>
                <a:spcPct val="50000"/>
              </a:spcBef>
              <a:buClr>
                <a:schemeClr val="tx2"/>
              </a:buClr>
              <a:buFont typeface="Wingdings" charset="2"/>
              <a:buChar char="Ø"/>
            </a:pPr>
            <a:r>
              <a:rPr lang="en-GB" sz="2800">
                <a:ea typeface="PMingLiU" charset="-120"/>
                <a:cs typeface="Times New Roman" pitchFamily="18" charset="0"/>
              </a:rPr>
              <a:t>Women are more interested in gossip than men are</a:t>
            </a:r>
            <a:r>
              <a:rPr lang="en-US" sz="2800">
                <a:ea typeface="PMingLiU" charset="-120"/>
                <a:cs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p:txBody>
          <a:bodyPr/>
          <a:lstStyle/>
          <a:p>
            <a:pPr eaLnBrk="1" hangingPunct="1"/>
            <a:r>
              <a:rPr lang="en-US" smtClean="0"/>
              <a:t>Stereotypes?</a:t>
            </a:r>
          </a:p>
        </p:txBody>
      </p:sp>
      <p:sp>
        <p:nvSpPr>
          <p:cNvPr id="9219" name="Rectangle 1027"/>
          <p:cNvSpPr>
            <a:spLocks noGrp="1" noChangeArrowheads="1"/>
          </p:cNvSpPr>
          <p:nvPr>
            <p:ph idx="1"/>
          </p:nvPr>
        </p:nvSpPr>
        <p:spPr>
          <a:xfrm>
            <a:off x="142875" y="2017713"/>
            <a:ext cx="8812213" cy="4625975"/>
          </a:xfrm>
        </p:spPr>
        <p:txBody>
          <a:bodyPr/>
          <a:lstStyle/>
          <a:p>
            <a:pPr algn="just" eaLnBrk="1" hangingPunct="1">
              <a:lnSpc>
                <a:spcPct val="90000"/>
              </a:lnSpc>
            </a:pPr>
            <a:r>
              <a:rPr lang="en-GB" sz="2800" smtClean="0">
                <a:latin typeface="Times New Roman" pitchFamily="18" charset="0"/>
                <a:ea typeface="PMingLiU" charset="-120"/>
                <a:cs typeface="Times New Roman" pitchFamily="18" charset="0"/>
              </a:rPr>
              <a:t>Are these stereotypes accurate or not? Women are perceived as talking more than men but the evidence contradicts this (men speak more on talk shows, meetings, husband-wife dialogue) </a:t>
            </a:r>
          </a:p>
          <a:p>
            <a:pPr eaLnBrk="1" hangingPunct="1">
              <a:lnSpc>
                <a:spcPct val="90000"/>
              </a:lnSpc>
            </a:pPr>
            <a:endParaRPr lang="en-GB" sz="2800" smtClean="0">
              <a:latin typeface="Times New Roman" pitchFamily="18" charset="0"/>
              <a:ea typeface="PMingLiU" charset="-120"/>
              <a:cs typeface="Times New Roman" pitchFamily="18" charset="0"/>
            </a:endParaRPr>
          </a:p>
          <a:p>
            <a:pPr eaLnBrk="1" hangingPunct="1">
              <a:lnSpc>
                <a:spcPct val="90000"/>
              </a:lnSpc>
            </a:pPr>
            <a:r>
              <a:rPr lang="en-GB" sz="2800" smtClean="0">
                <a:latin typeface="Times New Roman" pitchFamily="18" charset="0"/>
                <a:ea typeface="PMingLiU" charset="-120"/>
                <a:cs typeface="Times New Roman" pitchFamily="18" charset="0"/>
              </a:rPr>
              <a:t>Do men and women talk differently in different contexts, for example, in one-gender (all men or all women) conversation  and in a mixed-gender conversation?</a:t>
            </a:r>
            <a:r>
              <a:rPr lang="en-US" sz="2800" smtClean="0">
                <a:ea typeface="PMingLiU" charset="-120"/>
                <a:cs typeface="Times New Roman" pitchFamily="18" charset="0"/>
              </a:rPr>
              <a:t> </a:t>
            </a:r>
          </a:p>
          <a:p>
            <a:pPr eaLnBrk="1" hangingPunct="1">
              <a:lnSpc>
                <a:spcPct val="90000"/>
              </a:lnSpc>
              <a:buFont typeface="Wingdings" charset="2"/>
              <a:buNone/>
            </a:pPr>
            <a:endParaRPr lang="en-US" sz="2800" smtClean="0">
              <a:ea typeface="PMingLiU" charset="-12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57188" y="214313"/>
            <a:ext cx="8586787" cy="1000125"/>
          </a:xfrm>
        </p:spPr>
        <p:txBody>
          <a:bodyPr/>
          <a:lstStyle/>
          <a:p>
            <a:pPr eaLnBrk="1" hangingPunct="1"/>
            <a:r>
              <a:rPr lang="en-US" sz="4000" smtClean="0"/>
              <a:t>Gender distinctive use of language</a:t>
            </a:r>
          </a:p>
        </p:txBody>
      </p:sp>
      <p:sp>
        <p:nvSpPr>
          <p:cNvPr id="10243" name="Rectangle 1027"/>
          <p:cNvSpPr>
            <a:spLocks noGrp="1" noChangeArrowheads="1"/>
          </p:cNvSpPr>
          <p:nvPr>
            <p:ph idx="1"/>
          </p:nvPr>
        </p:nvSpPr>
        <p:spPr>
          <a:xfrm>
            <a:off x="357188" y="2017713"/>
            <a:ext cx="8597900" cy="4114800"/>
          </a:xfrm>
        </p:spPr>
        <p:txBody>
          <a:bodyPr/>
          <a:lstStyle/>
          <a:p>
            <a:pPr eaLnBrk="1" hangingPunct="1"/>
            <a:r>
              <a:rPr lang="en-US" sz="2800" smtClean="0"/>
              <a:t>Gender influences the distribution of social roles and economic and social activities one gets access to. These activities, in their turn, influence language use.</a:t>
            </a:r>
          </a:p>
          <a:p>
            <a:pPr eaLnBrk="1" hangingPunct="1"/>
            <a:r>
              <a:rPr lang="en-US" sz="2800" smtClean="0"/>
              <a:t>The differences may take various forms in different societies: e.g. competence in different languages or dialects, vocabulary, pronunciation, etc.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500063" y="214313"/>
            <a:ext cx="8443912" cy="1143000"/>
          </a:xfrm>
        </p:spPr>
        <p:txBody>
          <a:bodyPr/>
          <a:lstStyle/>
          <a:p>
            <a:pPr eaLnBrk="1" hangingPunct="1"/>
            <a:r>
              <a:rPr lang="en-US" sz="4000" smtClean="0"/>
              <a:t>Gender distinctive use of language</a:t>
            </a:r>
          </a:p>
        </p:txBody>
      </p:sp>
      <p:sp>
        <p:nvSpPr>
          <p:cNvPr id="11267" name="Rectangle 1027"/>
          <p:cNvSpPr>
            <a:spLocks noGrp="1" noChangeArrowheads="1"/>
          </p:cNvSpPr>
          <p:nvPr>
            <p:ph idx="1"/>
          </p:nvPr>
        </p:nvSpPr>
        <p:spPr>
          <a:xfrm>
            <a:off x="285750" y="2017713"/>
            <a:ext cx="8669338" cy="4114800"/>
          </a:xfrm>
        </p:spPr>
        <p:txBody>
          <a:bodyPr/>
          <a:lstStyle/>
          <a:p>
            <a:pPr eaLnBrk="1" hangingPunct="1">
              <a:lnSpc>
                <a:spcPct val="80000"/>
              </a:lnSpc>
            </a:pPr>
            <a:r>
              <a:rPr lang="en-US" sz="2400" smtClean="0"/>
              <a:t>A widespread belief that women’s language should be more refined than men’s. </a:t>
            </a:r>
          </a:p>
          <a:p>
            <a:pPr eaLnBrk="1" hangingPunct="1">
              <a:lnSpc>
                <a:spcPct val="80000"/>
              </a:lnSpc>
            </a:pPr>
            <a:r>
              <a:rPr lang="en-US" sz="2400" smtClean="0"/>
              <a:t>Vocabulary range is sometimes regarded as a feature of refinement. </a:t>
            </a:r>
          </a:p>
          <a:p>
            <a:pPr eaLnBrk="1" hangingPunct="1">
              <a:lnSpc>
                <a:spcPct val="80000"/>
              </a:lnSpc>
            </a:pPr>
            <a:r>
              <a:rPr lang="en-US" sz="2400" smtClean="0"/>
              <a:t>Difficult to conduct empirical study of vocabulary range: a language study like this should control various factors in the two control groups (male and female), i. e. education, class, ethnicity, religion, etc. Difficult to have two homogenous groups. </a:t>
            </a:r>
          </a:p>
          <a:p>
            <a:pPr eaLnBrk="1" hangingPunct="1">
              <a:lnSpc>
                <a:spcPct val="80000"/>
              </a:lnSpc>
            </a:pPr>
            <a:r>
              <a:rPr lang="en-US" sz="2400" smtClean="0"/>
              <a:t>Second difficulty: the interviewees may control their usage of vocabulary knowing the aim of the study (observer’s paradox).</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214313" y="214313"/>
            <a:ext cx="8729662" cy="1000125"/>
          </a:xfrm>
        </p:spPr>
        <p:txBody>
          <a:bodyPr/>
          <a:lstStyle/>
          <a:p>
            <a:pPr eaLnBrk="1" hangingPunct="1"/>
            <a:r>
              <a:rPr lang="en-US" smtClean="0"/>
              <a:t>Gender distinctive use of language</a:t>
            </a:r>
          </a:p>
        </p:txBody>
      </p:sp>
      <p:sp>
        <p:nvSpPr>
          <p:cNvPr id="12291" name="Rectangle 1027"/>
          <p:cNvSpPr>
            <a:spLocks noGrp="1" noChangeArrowheads="1"/>
          </p:cNvSpPr>
          <p:nvPr>
            <p:ph idx="1"/>
          </p:nvPr>
        </p:nvSpPr>
        <p:spPr>
          <a:xfrm>
            <a:off x="428625" y="2017713"/>
            <a:ext cx="8526463" cy="4459287"/>
          </a:xfrm>
        </p:spPr>
        <p:txBody>
          <a:bodyPr/>
          <a:lstStyle/>
          <a:p>
            <a:pPr eaLnBrk="1" hangingPunct="1">
              <a:lnSpc>
                <a:spcPct val="80000"/>
              </a:lnSpc>
            </a:pPr>
            <a:r>
              <a:rPr lang="en-US" smtClean="0"/>
              <a:t>Research on pronunciation differences:</a:t>
            </a:r>
          </a:p>
          <a:p>
            <a:pPr eaLnBrk="1" hangingPunct="1">
              <a:lnSpc>
                <a:spcPct val="80000"/>
              </a:lnSpc>
            </a:pPr>
            <a:r>
              <a:rPr lang="en-US" smtClean="0"/>
              <a:t>Except in casual conversations women tend to use more prestigious variants than men. </a:t>
            </a:r>
          </a:p>
          <a:p>
            <a:pPr eaLnBrk="1" hangingPunct="1">
              <a:lnSpc>
                <a:spcPct val="80000"/>
              </a:lnSpc>
            </a:pPr>
            <a:r>
              <a:rPr lang="en-US" smtClean="0"/>
              <a:t>Society recognizes some accents as better than others: e.g. Received Pronunciation in Britain is associated with competence and intelligence.</a:t>
            </a:r>
            <a:r>
              <a:rPr lang="en-US" sz="2000" smtClean="0"/>
              <a:t> </a:t>
            </a:r>
          </a:p>
          <a:p>
            <a:pPr eaLnBrk="1" hangingPunct="1">
              <a:lnSpc>
                <a:spcPct val="80000"/>
              </a:lnSpc>
            </a:pPr>
            <a:endParaRPr lang="en-US" sz="2000" smtClean="0"/>
          </a:p>
          <a:p>
            <a:pPr eaLnBrk="1" hangingPunct="1">
              <a:lnSpc>
                <a:spcPct val="80000"/>
              </a:lnSpc>
            </a:pPr>
            <a:endParaRPr lang="en-US"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p:txBody>
          <a:bodyPr/>
          <a:lstStyle/>
          <a:p>
            <a:pPr eaLnBrk="1" hangingPunct="1"/>
            <a:r>
              <a:rPr lang="en-US" smtClean="0"/>
              <a:t>Vocabulary differences</a:t>
            </a:r>
          </a:p>
        </p:txBody>
      </p:sp>
      <p:sp>
        <p:nvSpPr>
          <p:cNvPr id="12291" name="Rectangle 1027"/>
          <p:cNvSpPr>
            <a:spLocks noGrp="1" noChangeArrowheads="1"/>
          </p:cNvSpPr>
          <p:nvPr>
            <p:ph idx="1"/>
          </p:nvPr>
        </p:nvSpPr>
        <p:spPr>
          <a:xfrm>
            <a:off x="214313" y="2057400"/>
            <a:ext cx="8396287" cy="4114800"/>
          </a:xfrm>
        </p:spPr>
        <p:txBody>
          <a:bodyPr>
            <a:normAutofit/>
          </a:bodyPr>
          <a:lstStyle/>
          <a:p>
            <a:pPr marL="274320" indent="-274320" eaLnBrk="1" fontAlgn="auto" hangingPunct="1">
              <a:lnSpc>
                <a:spcPct val="90000"/>
              </a:lnSpc>
              <a:spcAft>
                <a:spcPts val="0"/>
              </a:spcAft>
              <a:buClr>
                <a:schemeClr val="accent3"/>
              </a:buClr>
              <a:buFont typeface="Wingdings" charset="2"/>
              <a:buNone/>
              <a:defRPr/>
            </a:pPr>
            <a:r>
              <a:rPr lang="en-US" sz="2800" b="1" dirty="0" smtClean="0">
                <a:solidFill>
                  <a:srgbClr val="C00000"/>
                </a:solidFill>
                <a:effectLst>
                  <a:outerShdw blurRad="38100" dist="38100" dir="2700000" algn="tl">
                    <a:srgbClr val="000000">
                      <a:alpha val="43137"/>
                    </a:srgbClr>
                  </a:outerShdw>
                </a:effectLst>
              </a:rPr>
              <a:t>It is argued that :</a:t>
            </a:r>
          </a:p>
          <a:p>
            <a:pPr marL="274320" indent="-274320" eaLnBrk="1" fontAlgn="auto" hangingPunct="1">
              <a:lnSpc>
                <a:spcPct val="90000"/>
              </a:lnSpc>
              <a:spcAft>
                <a:spcPts val="0"/>
              </a:spcAft>
              <a:buClr>
                <a:schemeClr val="accent3"/>
              </a:buClr>
              <a:buFont typeface="Wingdings 2"/>
              <a:buChar char=""/>
              <a:defRPr/>
            </a:pPr>
            <a:r>
              <a:rPr lang="en-US" sz="2800" dirty="0" smtClean="0"/>
              <a:t>Women tend to use the vocabulary ……</a:t>
            </a:r>
          </a:p>
          <a:p>
            <a:pPr marL="274320" indent="-274320" eaLnBrk="1" fontAlgn="auto" hangingPunct="1">
              <a:lnSpc>
                <a:spcPct val="90000"/>
              </a:lnSpc>
              <a:spcAft>
                <a:spcPts val="0"/>
              </a:spcAft>
              <a:buClr>
                <a:schemeClr val="accent3"/>
              </a:buClr>
              <a:buFont typeface="Wingdings 2"/>
              <a:buChar char=""/>
              <a:defRPr/>
            </a:pPr>
            <a:r>
              <a:rPr lang="en-US" sz="2800" dirty="0" smtClean="0"/>
              <a:t>Precise color terms: e.g. </a:t>
            </a:r>
            <a:r>
              <a:rPr lang="en-US" sz="2800" b="1" dirty="0" smtClean="0">
                <a:solidFill>
                  <a:schemeClr val="hlink"/>
                </a:solidFill>
              </a:rPr>
              <a:t>beige, aquamarine</a:t>
            </a:r>
            <a:r>
              <a:rPr lang="en-US" sz="2800" dirty="0" smtClean="0"/>
              <a:t>;</a:t>
            </a:r>
          </a:p>
          <a:p>
            <a:pPr marL="274320" indent="-274320" eaLnBrk="1" fontAlgn="auto" hangingPunct="1">
              <a:lnSpc>
                <a:spcPct val="90000"/>
              </a:lnSpc>
              <a:spcAft>
                <a:spcPts val="0"/>
              </a:spcAft>
              <a:buClr>
                <a:schemeClr val="accent3"/>
              </a:buClr>
              <a:buFont typeface="Wingdings 2"/>
              <a:buChar char=""/>
              <a:defRPr/>
            </a:pPr>
            <a:r>
              <a:rPr lang="en-US" sz="2800" dirty="0" smtClean="0"/>
              <a:t>Affective adjectives: e.g. </a:t>
            </a:r>
            <a:r>
              <a:rPr lang="en-US" sz="2800" b="1" dirty="0" smtClean="0">
                <a:solidFill>
                  <a:schemeClr val="hlink"/>
                </a:solidFill>
              </a:rPr>
              <a:t>divine, adorable</a:t>
            </a:r>
            <a:r>
              <a:rPr lang="en-US" sz="2800" dirty="0" smtClean="0"/>
              <a:t>;</a:t>
            </a:r>
          </a:p>
          <a:p>
            <a:pPr marL="274320" indent="-274320" eaLnBrk="1" fontAlgn="auto" hangingPunct="1">
              <a:lnSpc>
                <a:spcPct val="90000"/>
              </a:lnSpc>
              <a:spcAft>
                <a:spcPts val="0"/>
              </a:spcAft>
              <a:buClr>
                <a:schemeClr val="accent3"/>
              </a:buClr>
              <a:buFont typeface="Wingdings 2"/>
              <a:buChar char=""/>
              <a:defRPr/>
            </a:pPr>
            <a:r>
              <a:rPr lang="en-US" sz="2800" dirty="0" err="1" smtClean="0"/>
              <a:t>Superpolite</a:t>
            </a:r>
            <a:r>
              <a:rPr lang="en-US" sz="2800" dirty="0" smtClean="0"/>
              <a:t> forms: e.g. </a:t>
            </a:r>
            <a:r>
              <a:rPr lang="en-US" sz="2800" b="1" dirty="0" smtClean="0"/>
              <a:t>euphemisms</a:t>
            </a:r>
            <a:r>
              <a:rPr lang="en-US" sz="2800" dirty="0" smtClean="0"/>
              <a:t>;</a:t>
            </a:r>
          </a:p>
          <a:p>
            <a:pPr marL="274320" indent="-274320" eaLnBrk="1" fontAlgn="auto" hangingPunct="1">
              <a:lnSpc>
                <a:spcPct val="90000"/>
              </a:lnSpc>
              <a:spcAft>
                <a:spcPts val="0"/>
              </a:spcAft>
              <a:buClr>
                <a:schemeClr val="accent3"/>
              </a:buClr>
              <a:buFont typeface="Wingdings 2"/>
              <a:buChar char=""/>
              <a:defRPr/>
            </a:pPr>
            <a:r>
              <a:rPr lang="en-US" sz="2800" dirty="0" smtClean="0"/>
              <a:t>Hedges: </a:t>
            </a:r>
            <a:r>
              <a:rPr lang="en-US" sz="2800" b="1" dirty="0" smtClean="0">
                <a:solidFill>
                  <a:schemeClr val="hlink"/>
                </a:solidFill>
              </a:rPr>
              <a:t>you know, well, kind of</a:t>
            </a:r>
            <a:r>
              <a:rPr lang="en-US" sz="2800" dirty="0" smtClean="0"/>
              <a:t>;</a:t>
            </a:r>
          </a:p>
          <a:p>
            <a:pPr marL="274320" indent="-274320" eaLnBrk="1" fontAlgn="auto" hangingPunct="1">
              <a:lnSpc>
                <a:spcPct val="90000"/>
              </a:lnSpc>
              <a:spcAft>
                <a:spcPts val="0"/>
              </a:spcAft>
              <a:buClr>
                <a:schemeClr val="accent3"/>
              </a:buClr>
              <a:buFont typeface="Wingdings 2"/>
              <a:buChar char=""/>
              <a:defRPr/>
            </a:pPr>
            <a:r>
              <a:rPr lang="en-US" sz="2800" b="1" dirty="0" smtClean="0"/>
              <a:t>Tag questions</a:t>
            </a:r>
            <a:r>
              <a:rPr lang="en-US" sz="2800" dirty="0" smtClean="0"/>
              <a:t>: turn a statement into a questions so that the force is reduced, etc.  </a:t>
            </a:r>
          </a:p>
          <a:p>
            <a:pPr marL="274320" indent="-274320" eaLnBrk="1" fontAlgn="auto" hangingPunct="1">
              <a:lnSpc>
                <a:spcPct val="90000"/>
              </a:lnSpc>
              <a:spcAft>
                <a:spcPts val="0"/>
              </a:spcAft>
              <a:buClr>
                <a:schemeClr val="accent3"/>
              </a:buClr>
              <a:buFont typeface="Wingdings 2"/>
              <a:buChar char=""/>
              <a:defRPr/>
            </a:pPr>
            <a:endParaRPr lang="en-US" sz="2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1312</TotalTime>
  <Words>1276</Words>
  <Application>Microsoft PowerPoint</Application>
  <PresentationFormat>Affichage à l'écran (4:3)</PresentationFormat>
  <Paragraphs>86</Paragraphs>
  <Slides>25</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25</vt:i4>
      </vt:variant>
    </vt:vector>
  </HeadingPairs>
  <TitlesOfParts>
    <vt:vector size="35" baseType="lpstr">
      <vt:lpstr>Tahoma</vt:lpstr>
      <vt:lpstr>Arial</vt:lpstr>
      <vt:lpstr>Calibri</vt:lpstr>
      <vt:lpstr>Constantia</vt:lpstr>
      <vt:lpstr>Wingdings 2</vt:lpstr>
      <vt:lpstr>PMingLiU</vt:lpstr>
      <vt:lpstr>Times New Roman</vt:lpstr>
      <vt:lpstr>Wingdings</vt:lpstr>
      <vt:lpstr>宋体</vt:lpstr>
      <vt:lpstr>Débit</vt:lpstr>
      <vt:lpstr>SOCIOLINGUISTICS </vt:lpstr>
      <vt:lpstr>Women’s language vs. men’s language ??? </vt:lpstr>
      <vt:lpstr>Stereotypes?</vt:lpstr>
      <vt:lpstr>Stereotypes?</vt:lpstr>
      <vt:lpstr>Stereotypes?</vt:lpstr>
      <vt:lpstr>Gender distinctive use of language</vt:lpstr>
      <vt:lpstr>Gender distinctive use of language</vt:lpstr>
      <vt:lpstr>Gender distinctive use of language</vt:lpstr>
      <vt:lpstr>Vocabulary differences</vt:lpstr>
      <vt:lpstr>Itemizing men’s and women’s language?</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Encoding of gender difference in language</vt:lpstr>
      <vt:lpstr>Encoding of gender difference in language</vt:lpstr>
      <vt:lpstr>Complexity and variety of talks</vt:lpstr>
      <vt:lpstr>Mixed talk</vt:lpstr>
      <vt:lpstr>Why are there gender differences in vocabulary &amp; pronunciation?</vt:lpstr>
    </vt:vector>
  </TitlesOfParts>
  <Company>The Hong Kong Institute of Education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HKIEd</dc:creator>
  <cp:lastModifiedBy>SABER Mohammed</cp:lastModifiedBy>
  <cp:revision>44</cp:revision>
  <dcterms:created xsi:type="dcterms:W3CDTF">2004-03-09T04:16:37Z</dcterms:created>
  <dcterms:modified xsi:type="dcterms:W3CDTF">2020-04-08T01:33:57Z</dcterms:modified>
</cp:coreProperties>
</file>