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3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>
      <p:cViewPr varScale="1">
        <p:scale>
          <a:sx n="65" d="100"/>
          <a:sy n="65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5D1C3-D509-4125-BFD1-CDC47A24E06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E9AD-8853-4B23-97FC-AAC6E449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1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E9AD-8853-4B23-97FC-AAC6E449B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1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4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6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5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8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EDFD8-4771-4BEE-ABB2-B063C00B5AFF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119E-7830-42E6-95DA-CF4EC758F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image" Target="../media/image10.png"/></Relationships>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6.xml.rels><?xml version="1.0" encoding="UTF-8" standalone="yes"?>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rssa.prsa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696200" cy="914399"/>
          </a:xfrm>
        </p:spPr>
        <p:txBody>
          <a:bodyPr/>
          <a:lstStyle/>
          <a:p>
            <a:r>
              <a:rPr lang="en-US" dirty="0"/>
              <a:t> Framing the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6987" y="1295400"/>
            <a:ext cx="3962400" cy="68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Chapter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12</a:t>
            </a:r>
          </a:p>
        </p:txBody>
      </p:sp>
      <p:pic>
        <p:nvPicPr>
          <p:cNvPr id="1026" name="Picture 2" descr="https://encrypted-tbn0.gstatic.com/images?q=tbn:ANd9GcS8ZUGcJ4k6cfniO2PJJIVPGoWX4W9oTruOpXtXVtmx13oVFN4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0943"/>
            <a:ext cx="6962775" cy="429577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2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Ivy Ledbetter Lee, Father of Public Relations responded to the public’s loss of confidence in press agents.</a:t>
            </a:r>
          </a:p>
          <a:p>
            <a:r>
              <a:rPr lang="en-US" dirty="0"/>
              <a:t>Sought to rebrand the image.</a:t>
            </a:r>
          </a:p>
          <a:p>
            <a:r>
              <a:rPr lang="en-US" dirty="0"/>
              <a:t>Famous campaigns:</a:t>
            </a:r>
          </a:p>
          <a:p>
            <a:pPr lvl="1"/>
            <a:r>
              <a:rPr lang="en-US" dirty="0"/>
              <a:t>Pennsylvania Railroad</a:t>
            </a:r>
          </a:p>
          <a:p>
            <a:pPr lvl="1"/>
            <a:r>
              <a:rPr lang="en-US" dirty="0"/>
              <a:t>Standard Oil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7999"/>
            <a:ext cx="2231561" cy="292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36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Practice Evolves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Edward Bernays (1891-1995)</a:t>
            </a:r>
          </a:p>
          <a:p>
            <a:r>
              <a:rPr lang="en-US" dirty="0"/>
              <a:t>In one of his most popular books – </a:t>
            </a:r>
            <a:r>
              <a:rPr lang="en-US" i="1" dirty="0"/>
              <a:t>Propaganda</a:t>
            </a:r>
            <a:r>
              <a:rPr lang="en-US" dirty="0"/>
              <a:t> (1928) he stated:</a:t>
            </a:r>
          </a:p>
          <a:p>
            <a:r>
              <a:rPr lang="en-US" dirty="0"/>
              <a:t>“If you can influence the leaders, either with or without their conscious cooperation, you automatically influence the group which they sway.”</a:t>
            </a:r>
          </a:p>
          <a:p>
            <a:r>
              <a:rPr lang="en-US" dirty="0"/>
              <a:t>Introduced psychology &amp; sociology to change public opinion.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3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Nephew to Sigmund Freud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93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Campaigns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33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0903"/>
            <a:ext cx="2792671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03486"/>
            <a:ext cx="3006246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8316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5"/>
              </a:rPr>
              <a:t>https://www.youtube.com/watch?v=K7vPiA3HyWQ&amp;list=PL1F9B86483FD5560F&amp;index=15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7946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42" y="1600200"/>
            <a:ext cx="683331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3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Relations in the news/movies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Bob Roberts </a:t>
            </a:r>
          </a:p>
          <a:p>
            <a:r>
              <a:rPr lang="en-US" sz="2800" dirty="0">
                <a:hlinkClick r:id="rId2"/>
              </a:rPr>
              <a:t>https://www.youtube.com/watch?v=Dei-j4tWI0A</a:t>
            </a:r>
            <a:endParaRPr lang="en-US" sz="2800" dirty="0"/>
          </a:p>
          <a:p>
            <a:r>
              <a:rPr lang="en-US" sz="2800" dirty="0">
                <a:hlinkClick r:id="rId3"/>
              </a:rPr>
              <a:t>https://www.youtube.com/watch?v=-h62m4d4MmA</a:t>
            </a:r>
            <a:endParaRPr lang="en-US" sz="2800" dirty="0"/>
          </a:p>
          <a:p>
            <a:r>
              <a:rPr lang="en-US" sz="2800" dirty="0"/>
              <a:t>Tylenol Murders</a:t>
            </a:r>
          </a:p>
          <a:p>
            <a:r>
              <a:rPr lang="en-US" sz="2800" dirty="0">
                <a:hlinkClick r:id="rId4"/>
              </a:rPr>
              <a:t>https://www.youtube.com/watch?v=iCizOq-KbEI</a:t>
            </a:r>
            <a:endParaRPr lang="en-US" sz="2800" dirty="0"/>
          </a:p>
          <a:p>
            <a:r>
              <a:rPr lang="en-US" sz="2800"/>
              <a:t>Exxon Valdez</a:t>
            </a:r>
            <a:endParaRPr lang="en-US" sz="2800" dirty="0"/>
          </a:p>
          <a:p>
            <a:r>
              <a:rPr lang="en-US" sz="2800" dirty="0">
                <a:hlinkClick r:id="rId5"/>
              </a:rPr>
              <a:t>https://www.youtube.com/watch?v=daW_pTAD7Bc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521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Two types of public relations emerged:</a:t>
            </a:r>
          </a:p>
          <a:p>
            <a:pPr lvl="1"/>
            <a:r>
              <a:rPr lang="en-US" dirty="0"/>
              <a:t>PR agencies and in-house PR services</a:t>
            </a:r>
          </a:p>
          <a:p>
            <a:pPr lvl="1"/>
            <a:r>
              <a:rPr lang="en-US" dirty="0"/>
              <a:t>Researches target audiences and creates messages directed to them.</a:t>
            </a: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>http://www.edelman.com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1026" name="Picture 2" descr="http://img2.findthebest.com/sites/default/files/396/media/images/Edelman_164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8" y="3429000"/>
            <a:ext cx="5125981" cy="21945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38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 Strategies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" y="2362200"/>
            <a:ext cx="8382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50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Lobbying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Cultivating Government Relations</a:t>
            </a:r>
          </a:p>
          <a:p>
            <a:pPr lvl="1"/>
            <a:r>
              <a:rPr lang="en-US" dirty="0"/>
              <a:t>PR groups working for corporations lobby governmental agencies that can influence how their clients operate.</a:t>
            </a:r>
          </a:p>
          <a:p>
            <a:pPr lvl="1"/>
            <a:r>
              <a:rPr lang="en-US" dirty="0">
                <a:hlinkClick r:id="rId2"/>
              </a:rPr>
              <a:t>https://www.opensecrets.org/elections/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Astroturf lobbying—treating lawmakers to special events and giving campaign contributions in return for legislation that accommodates their clients’ interests </a:t>
            </a:r>
            <a:r>
              <a:rPr lang="en-US" sz="2400" dirty="0"/>
              <a:t>(372).</a:t>
            </a:r>
          </a:p>
        </p:txBody>
      </p:sp>
    </p:spTree>
    <p:extLst>
      <p:ext uri="{BB962C8B-B14F-4D97-AF65-F5344CB8AC3E}">
        <p14:creationId xmlns:p14="http://schemas.microsoft.com/office/powerpoint/2010/main" val="3392270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between PR &amp; the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Journalists see themselves as independent.</a:t>
            </a:r>
          </a:p>
          <a:p>
            <a:r>
              <a:rPr lang="en-US" dirty="0"/>
              <a:t>PR serves a client who pays for their services.</a:t>
            </a:r>
          </a:p>
          <a:p>
            <a:r>
              <a:rPr lang="en-US" dirty="0"/>
              <a:t>Journalists seek the “truth.”</a:t>
            </a:r>
          </a:p>
          <a:p>
            <a:r>
              <a:rPr lang="en-US" dirty="0"/>
              <a:t>PR  has an agenda.</a:t>
            </a:r>
          </a:p>
          <a:p>
            <a:r>
              <a:rPr lang="en-US" dirty="0"/>
              <a:t>Journalistic enterprises (newspapers) have come to rely on Press Releases for story ideas.</a:t>
            </a:r>
          </a:p>
          <a:p>
            <a:r>
              <a:rPr lang="en-US" dirty="0"/>
              <a:t>Both rely on practitioners who know how to write in the journalistic style.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4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PR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50875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8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Skepticism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PR presents a point of view “sculpting” a perspective that heightens some elements of a story and diminishes others.</a:t>
            </a:r>
          </a:p>
          <a:p>
            <a:r>
              <a:rPr lang="en-US" dirty="0"/>
              <a:t>Is publicity news? Point of contention.</a:t>
            </a:r>
          </a:p>
          <a:p>
            <a:pPr lvl="1"/>
            <a:r>
              <a:rPr lang="en-US" dirty="0"/>
              <a:t>Takes media interest away from the difficult and more complex elements of issues.</a:t>
            </a:r>
          </a:p>
          <a:p>
            <a:pPr lvl="1"/>
            <a:r>
              <a:rPr lang="en-US" dirty="0"/>
              <a:t>Writing style “covers” as journalism.</a:t>
            </a:r>
          </a:p>
        </p:txBody>
      </p:sp>
    </p:spTree>
    <p:extLst>
      <p:ext uri="{BB962C8B-B14F-4D97-AF65-F5344CB8AC3E}">
        <p14:creationId xmlns:p14="http://schemas.microsoft.com/office/powerpoint/2010/main" val="191735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Relations Society of America</a:t>
            </a:r>
          </a:p>
          <a:p>
            <a:pPr lvl="1"/>
            <a:r>
              <a:rPr lang="en-US" dirty="0"/>
              <a:t>Formed to improve the PR industry’s image</a:t>
            </a:r>
          </a:p>
          <a:p>
            <a:pPr lvl="1"/>
            <a:r>
              <a:rPr lang="en-US" dirty="0"/>
              <a:t>Internal watchdog and accrediting organization.</a:t>
            </a:r>
          </a:p>
          <a:p>
            <a:pPr lvl="1"/>
            <a:r>
              <a:rPr lang="en-US" dirty="0"/>
              <a:t>Rebranding PR, </a:t>
            </a:r>
            <a:r>
              <a:rPr lang="en-US" i="1" dirty="0"/>
              <a:t>institutional relations, corporate communications, news and information services.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http://prssa.prsa.org/</a:t>
            </a:r>
            <a:endParaRPr lang="en-US" dirty="0"/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59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 in a Democratic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Involvement in the political process, shaping a candidate’s “image” to the public.</a:t>
            </a:r>
          </a:p>
          <a:p>
            <a:r>
              <a:rPr lang="en-US" dirty="0"/>
              <a:t>If they win, the PR continues.</a:t>
            </a:r>
          </a:p>
          <a:p>
            <a:r>
              <a:rPr lang="en-US" dirty="0"/>
              <a:t>Question is how to make a level playing field for those who don’t have the financial resources to hire PR professionals.</a:t>
            </a:r>
          </a:p>
        </p:txBody>
      </p:sp>
    </p:spTree>
    <p:extLst>
      <p:ext uri="{BB962C8B-B14F-4D97-AF65-F5344CB8AC3E}">
        <p14:creationId xmlns:p14="http://schemas.microsoft.com/office/powerpoint/2010/main" val="82674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90080" cy="39319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Ahead?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982065" cy="49377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7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exactly is Public Relations?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 “refers to the total communication strategy conducted by a person, a government, or an organization attempting to reach an audience and persuade it to adopt a point of view” 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r>
              <a:rPr lang="en-US" dirty="0"/>
              <a:t>PRSA “Public relations helps an organization and its publics adapt mutually to each other”</a:t>
            </a:r>
          </a:p>
          <a:p>
            <a:pPr marL="0" indent="0">
              <a:buNone/>
            </a:pPr>
            <a:r>
              <a:rPr lang="en-US" sz="2400" dirty="0"/>
              <a:t>	(Campbell, et al pg. 358-9)</a:t>
            </a:r>
          </a:p>
        </p:txBody>
      </p:sp>
    </p:spTree>
    <p:extLst>
      <p:ext uri="{BB962C8B-B14F-4D97-AF65-F5344CB8AC3E}">
        <p14:creationId xmlns:p14="http://schemas.microsoft.com/office/powerpoint/2010/main" val="115825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Advertising &amp; PR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  <a:p>
            <a:r>
              <a:rPr lang="en-US" dirty="0"/>
              <a:t>Advertising sells a product, service or an issue;</a:t>
            </a:r>
          </a:p>
          <a:p>
            <a:pPr lvl="1"/>
            <a:r>
              <a:rPr lang="en-US" dirty="0"/>
              <a:t>Uses direct message strategy.</a:t>
            </a:r>
          </a:p>
          <a:p>
            <a:r>
              <a:rPr lang="en-US" dirty="0"/>
              <a:t>Public Relations “develops or reshapes an image for a person, an organization, a product, a service or an issue” </a:t>
            </a:r>
            <a:r>
              <a:rPr lang="en-US" sz="2400" dirty="0"/>
              <a:t>pg. 397</a:t>
            </a:r>
          </a:p>
          <a:p>
            <a:pPr lvl="1"/>
            <a:r>
              <a:rPr lang="en-US" dirty="0"/>
              <a:t>Uses indirect messages.</a:t>
            </a:r>
          </a:p>
          <a:p>
            <a:r>
              <a:rPr lang="en-US" dirty="0"/>
              <a:t>Reflects social trends, i.e. sustainability </a:t>
            </a:r>
          </a:p>
        </p:txBody>
      </p:sp>
    </p:spTree>
    <p:extLst>
      <p:ext uri="{BB962C8B-B14F-4D97-AF65-F5344CB8AC3E}">
        <p14:creationId xmlns:p14="http://schemas.microsoft.com/office/powerpoint/2010/main" val="123590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Relations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following link shows examples of current Public Relations campaigns?</a:t>
            </a:r>
          </a:p>
          <a:p>
            <a:r>
              <a:rPr lang="en-US" dirty="0"/>
              <a:t>Shows how product benefits consumer (some argue has increased quality of life for consumers)</a:t>
            </a:r>
          </a:p>
          <a:p>
            <a:r>
              <a:rPr lang="en-US" dirty="0"/>
              <a:t>Set the tone for corporate image-building.</a:t>
            </a:r>
          </a:p>
          <a:p>
            <a:r>
              <a:rPr lang="en-US" dirty="0">
                <a:hlinkClick r:id="rId2"/>
              </a:rPr>
              <a:t>http://prsany.org/content.php?page=2014_Big_Apple_Award_Winners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1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History:  The Press Agent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033835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2819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3474720" cy="3474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172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http://imgur.com/gallery/gVqGh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8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William F. Cody “Buffalo Bill’s Wild West and Congress of Rough Riders of the World”</a:t>
            </a:r>
          </a:p>
          <a:p>
            <a:pPr lvl="1"/>
            <a:r>
              <a:rPr lang="en-US" dirty="0"/>
              <a:t>Annie Oakley</a:t>
            </a:r>
          </a:p>
          <a:p>
            <a:pPr lvl="1"/>
            <a:r>
              <a:rPr lang="en-US" dirty="0"/>
              <a:t>Sitting Bull</a:t>
            </a:r>
          </a:p>
          <a:p>
            <a:r>
              <a:rPr lang="en-US" dirty="0"/>
              <a:t>John Burke – show promoter used a variety of media channels to generate interest in Cody’s show.</a:t>
            </a:r>
          </a:p>
          <a:p>
            <a:pPr lvl="1"/>
            <a:r>
              <a:rPr lang="en-US" dirty="0"/>
              <a:t>Created the “rugged individualist” &amp; frontier myths that captivated the imagination.</a:t>
            </a:r>
          </a:p>
        </p:txBody>
      </p:sp>
    </p:spTree>
    <p:extLst>
      <p:ext uri="{BB962C8B-B14F-4D97-AF65-F5344CB8AC3E}">
        <p14:creationId xmlns:p14="http://schemas.microsoft.com/office/powerpoint/2010/main" val="184758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5814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Buffalo Bill Cody &amp; </a:t>
            </a:r>
            <a:br>
              <a:rPr lang="en-US" dirty="0"/>
            </a:br>
            <a:r>
              <a:rPr lang="en-US" dirty="0"/>
              <a:t>Sitting Bull</a:t>
            </a:r>
            <a:br>
              <a:rPr lang="en-US" dirty="0"/>
            </a:br>
            <a:r>
              <a:rPr lang="en-US" sz="3600" dirty="0"/>
              <a:t>circa 1885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3544039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412" y="5562600"/>
            <a:ext cx="872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http://ndstudies.gov/gr8/content/unit-iii-waves-development-1861-1920/lesson-4-alliances-and-conflicts/topic-2-sitting-bulls-people/section-2-life-tatanka-iyotanke-hunkpapa-leader-known-sitting-bull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1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corporation 1850s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Railroads employed “</a:t>
            </a:r>
            <a:r>
              <a:rPr lang="en-US" b="1" dirty="0"/>
              <a:t>deadheading</a:t>
            </a:r>
            <a:r>
              <a:rPr lang="en-US" dirty="0"/>
              <a:t>” or giving away free passes to journalists who would, in turn, write favorably about the railroad to secure government funding.</a:t>
            </a:r>
          </a:p>
          <a:p>
            <a:r>
              <a:rPr lang="en-US" dirty="0"/>
              <a:t>Other companies employed </a:t>
            </a:r>
            <a:r>
              <a:rPr lang="en-US" b="1" dirty="0"/>
              <a:t>lobbyists</a:t>
            </a:r>
            <a:r>
              <a:rPr lang="en-US" dirty="0"/>
              <a:t> to influence politicians to vote for legislation they wanted passed.</a:t>
            </a:r>
          </a:p>
        </p:txBody>
      </p:sp>
    </p:spTree>
    <p:extLst>
      <p:ext uri="{BB962C8B-B14F-4D97-AF65-F5344CB8AC3E}">
        <p14:creationId xmlns:p14="http://schemas.microsoft.com/office/powerpoint/2010/main" val="945867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841</Words>
  <Application>Microsoft Office PowerPoint</Application>
  <PresentationFormat>عرض على الشاشة (4:3)</PresentationFormat>
  <Paragraphs>102</Paragraphs>
  <Slides>24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Office Theme</vt:lpstr>
      <vt:lpstr> Framing the Message</vt:lpstr>
      <vt:lpstr>Origins of PR</vt:lpstr>
      <vt:lpstr>What exactly is Public Relations?</vt:lpstr>
      <vt:lpstr> Advertising &amp; PR </vt:lpstr>
      <vt:lpstr>Public Relations today</vt:lpstr>
      <vt:lpstr>Early History:  The Press Agent</vt:lpstr>
      <vt:lpstr>Stunts</vt:lpstr>
      <vt:lpstr>Buffalo Bill Cody &amp;  Sitting Bull circa 1885 </vt:lpstr>
      <vt:lpstr>Enter the corporation 1850s</vt:lpstr>
      <vt:lpstr>Professionalism</vt:lpstr>
      <vt:lpstr>The Practice Evolves</vt:lpstr>
      <vt:lpstr>Nephew to Sigmund Freud</vt:lpstr>
      <vt:lpstr>Famous Campaigns</vt:lpstr>
      <vt:lpstr>World War I</vt:lpstr>
      <vt:lpstr>Public Relations in the news/movies</vt:lpstr>
      <vt:lpstr>Evolution of Public Relations</vt:lpstr>
      <vt:lpstr> PR Strategies </vt:lpstr>
      <vt:lpstr>Lobbying</vt:lpstr>
      <vt:lpstr>Tensions between PR &amp; the Press</vt:lpstr>
      <vt:lpstr>Skepticism </vt:lpstr>
      <vt:lpstr>PRs image</vt:lpstr>
      <vt:lpstr>PR in a Democratic Society</vt:lpstr>
      <vt:lpstr>What’s Ahead?</vt:lpstr>
      <vt:lpstr>What’s Ahead?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mhagan</dc:creator>
  <cp:lastModifiedBy>Boutkhil</cp:lastModifiedBy>
  <cp:revision>25</cp:revision>
  <dcterms:created xsi:type="dcterms:W3CDTF">2015-03-18T02:49:19Z</dcterms:created>
  <dcterms:modified xsi:type="dcterms:W3CDTF">2022-12-11T17:00:20Z</dcterms:modified>
</cp:coreProperties>
</file>